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3" r:id="rId2"/>
    <p:sldId id="274" r:id="rId3"/>
    <p:sldId id="275" r:id="rId4"/>
    <p:sldId id="276" r:id="rId5"/>
    <p:sldId id="277" r:id="rId6"/>
    <p:sldId id="278" r:id="rId7"/>
    <p:sldId id="272" r:id="rId8"/>
    <p:sldId id="279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3AA87-A0A6-4321-899A-E1AA17E479C5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063D1-E145-4143-9CCD-A100097CC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7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145775"/>
      </p:ext>
    </p:extLst>
  </p:cSld>
  <p:clrMapOvr>
    <a:masterClrMapping/>
  </p:clrMapOvr>
  <p:transition advClick="0" advTm="5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E48CB-7D0E-41FE-B63D-63E7A46AAC35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icture1 cop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75">
            <a:off x="7743825" y="209550"/>
            <a:ext cx="1524000" cy="7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959216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8225"/>
            <a:ext cx="1143000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533400"/>
            <a:ext cx="5499100" cy="573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837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5" y="469900"/>
            <a:ext cx="335280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563" y="3352800"/>
            <a:ext cx="233203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2" descr="C:\Users\ThuTuyet\Desktop\Be Ho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4114800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WordArt 7"/>
          <p:cNvSpPr>
            <a:spLocks noChangeArrowheads="1" noChangeShapeType="1" noTextEdit="1"/>
          </p:cNvSpPr>
          <p:nvPr/>
        </p:nvSpPr>
        <p:spPr bwMode="auto">
          <a:xfrm>
            <a:off x="152400" y="2514600"/>
            <a:ext cx="1524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CooperH"/>
              </a:rPr>
              <a:t>anh </a:t>
            </a:r>
          </a:p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CooperH"/>
              </a:rPr>
              <a:t>em</a:t>
            </a:r>
          </a:p>
        </p:txBody>
      </p:sp>
      <p:pic>
        <p:nvPicPr>
          <p:cNvPr id="31752" name="Picture 8" descr="Anh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35814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180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1 cop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75">
            <a:off x="7834313" y="366713"/>
            <a:ext cx="1524000" cy="70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959216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8225"/>
            <a:ext cx="1143000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-61913" y="76200"/>
            <a:ext cx="853440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15000"/>
              </a:spcBef>
            </a:pPr>
            <a:r>
              <a:rPr lang="en-US" sz="3200" b="1" dirty="0">
                <a:latin typeface=".VnSouthern" pitchFamily="34" charset="0"/>
              </a:rPr>
              <a:t>1.</a:t>
            </a:r>
            <a:r>
              <a:rPr lang="en-US" sz="3200" b="1">
                <a:solidFill>
                  <a:srgbClr val="990000"/>
                </a:solidFill>
                <a:latin typeface=".VnSouthern" pitchFamily="34" charset="0"/>
              </a:rPr>
              <a:t> </a:t>
            </a:r>
            <a:r>
              <a:rPr lang="en-US" sz="3200" b="1" dirty="0">
                <a:solidFill>
                  <a:srgbClr val="990000"/>
                </a:solidFill>
                <a:latin typeface=".VnSouthern" pitchFamily="34" charset="0"/>
              </a:rPr>
              <a:t>B</a:t>
            </a:r>
            <a:r>
              <a:rPr lang="en-US" sz="3200" b="1">
                <a:solidFill>
                  <a:srgbClr val="990000"/>
                </a:solidFill>
                <a:latin typeface=".VnSouthern" pitchFamily="34" charset="0"/>
              </a:rPr>
              <a:t>¹n Nam chóc mõng chÞ Liªn ®­ưîc gi¶i nh× trong k× thi häc sinh giái cña tØnh. H·y nh¾c l¹i lêi cña Nam.</a:t>
            </a:r>
            <a:endParaRPr lang="en-US" sz="3200" b="1" dirty="0">
              <a:solidFill>
                <a:srgbClr val="990000"/>
              </a:solidFill>
              <a:latin typeface=".VnSouthern" pitchFamily="34" charset="0"/>
            </a:endParaRPr>
          </a:p>
        </p:txBody>
      </p:sp>
      <p:grpSp>
        <p:nvGrpSpPr>
          <p:cNvPr id="7177" name="Group 9"/>
          <p:cNvGrpSpPr>
            <a:grpSpLocks/>
          </p:cNvGrpSpPr>
          <p:nvPr/>
        </p:nvGrpSpPr>
        <p:grpSpPr bwMode="auto">
          <a:xfrm>
            <a:off x="762000" y="1676400"/>
            <a:ext cx="7619999" cy="5181600"/>
            <a:chOff x="672" y="1296"/>
            <a:chExt cx="4080" cy="2831"/>
          </a:xfrm>
        </p:grpSpPr>
        <p:pic>
          <p:nvPicPr>
            <p:cNvPr id="7172" name="Picture 4" descr="Anh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1296"/>
              <a:ext cx="4080" cy="28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6" name="Oval 8"/>
            <p:cNvSpPr>
              <a:spLocks noChangeArrowheads="1"/>
            </p:cNvSpPr>
            <p:nvPr/>
          </p:nvSpPr>
          <p:spPr bwMode="auto">
            <a:xfrm>
              <a:off x="1008" y="1488"/>
              <a:ext cx="2016" cy="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933450" y="2100263"/>
            <a:ext cx="46624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.VnTime" pitchFamily="34" charset="0"/>
              </a:rPr>
              <a:t>  </a:t>
            </a:r>
            <a:r>
              <a:rPr lang="en-US" sz="2400" b="1">
                <a:latin typeface=".VnTime" pitchFamily="34" charset="0"/>
              </a:rPr>
              <a:t>   </a:t>
            </a:r>
            <a:r>
              <a:rPr lang="en-US" sz="2400" b="1">
                <a:solidFill>
                  <a:srgbClr val="0000FF"/>
                </a:solidFill>
                <a:latin typeface=".VnSouthern" pitchFamily="34" charset="0"/>
              </a:rPr>
              <a:t>Em chóc mõng chÞ. Chóc chÞ sang n¨m ®­ưîc gi¶i NhÊt.</a:t>
            </a:r>
            <a:endParaRPr lang="en-US" sz="2400" b="1" dirty="0">
              <a:solidFill>
                <a:srgbClr val="0000FF"/>
              </a:solidFill>
              <a:latin typeface=".VnSouthern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376055" y="1524000"/>
            <a:ext cx="13716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92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1 cop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75">
            <a:off x="7848600" y="376238"/>
            <a:ext cx="14478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959216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8225"/>
            <a:ext cx="1143000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Anh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600200"/>
            <a:ext cx="5486400" cy="492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6200" y="588963"/>
            <a:ext cx="8496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.VnSouthern" pitchFamily="34" charset="0"/>
              </a:rPr>
              <a:t>2. </a:t>
            </a:r>
            <a:r>
              <a:rPr lang="en-US" sz="3200" b="1">
                <a:solidFill>
                  <a:srgbClr val="990000"/>
                </a:solidFill>
                <a:latin typeface=".VnSouthern" pitchFamily="34" charset="0"/>
              </a:rPr>
              <a:t>Em sÏ nãi g× ®Ó chóc mõng chÞ Liªn?</a:t>
            </a:r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2057400" y="1981200"/>
            <a:ext cx="2667000" cy="9144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/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962400" y="1071415"/>
            <a:ext cx="2057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76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icture1 cop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75">
            <a:off x="7924800" y="533400"/>
            <a:ext cx="1143000" cy="53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959216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8225"/>
            <a:ext cx="1143000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66700" y="652463"/>
            <a:ext cx="84963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.VnSouthern" pitchFamily="34" charset="0"/>
              </a:rPr>
              <a:t>3</a:t>
            </a:r>
            <a:r>
              <a:rPr lang="en-US" sz="3600" b="1">
                <a:latin typeface=".VnSouthern" pitchFamily="34" charset="0"/>
              </a:rPr>
              <a:t>. </a:t>
            </a:r>
            <a:r>
              <a:rPr lang="en-US" sz="3600" b="1">
                <a:solidFill>
                  <a:srgbClr val="990000"/>
                </a:solidFill>
                <a:latin typeface=".VnSouthern" pitchFamily="34" charset="0"/>
              </a:rPr>
              <a:t>H·y viÕt tõ 3 ®Õn 4 c©u kÓ vÒ anh, chÞ, em ruét (hoÆc </a:t>
            </a:r>
            <a:r>
              <a:rPr lang="en-US" sz="4000" b="1">
                <a:solidFill>
                  <a:srgbClr val="990000"/>
                </a:solidFill>
                <a:latin typeface=".VnSouthern" pitchFamily="34" charset="0"/>
              </a:rPr>
              <a:t>anh, chÞ, em hä) cña em.</a:t>
            </a:r>
            <a:endParaRPr lang="en-US" sz="4000" b="1" dirty="0">
              <a:solidFill>
                <a:srgbClr val="990000"/>
              </a:solidFill>
              <a:latin typeface=".VnSouthern" pitchFamily="34" charset="0"/>
            </a:endParaRP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2066925" y="1219200"/>
            <a:ext cx="4257675" cy="23813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361950" y="1885950"/>
            <a:ext cx="7334250" cy="1905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352425" y="2500313"/>
            <a:ext cx="1600200" cy="0"/>
          </a:xfrm>
          <a:prstGeom prst="line">
            <a:avLst/>
          </a:prstGeom>
          <a:noFill/>
          <a:ln w="57150">
            <a:solidFill>
              <a:srgbClr val="66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8382000" y="61722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9594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/>
      <p:bldP spid="27656" grpId="0" animBg="1"/>
      <p:bldP spid="276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icture1 copy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775">
            <a:off x="7153275" y="457200"/>
            <a:ext cx="182880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959216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8225"/>
            <a:ext cx="1143000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00025" y="552450"/>
            <a:ext cx="89916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3600" b="1" i="1" dirty="0">
                <a:latin typeface=".VnSouthern" pitchFamily="34" charset="0"/>
              </a:rPr>
              <a:t>   </a:t>
            </a:r>
            <a:r>
              <a:rPr lang="pt-BR" sz="4000" b="1" i="1" dirty="0">
                <a:solidFill>
                  <a:srgbClr val="FF0000"/>
                </a:solidFill>
                <a:latin typeface=".VnSouthern" pitchFamily="34" charset="0"/>
              </a:rPr>
              <a:t>Gîi ý:</a:t>
            </a:r>
            <a:r>
              <a:rPr lang="pt-BR" sz="3600" b="1" i="1" dirty="0">
                <a:solidFill>
                  <a:srgbClr val="FF0000"/>
                </a:solidFill>
                <a:latin typeface=".VnSouthern" pitchFamily="34" charset="0"/>
              </a:rPr>
              <a:t> </a:t>
            </a:r>
            <a:endParaRPr lang="pt-BR" sz="3600" dirty="0">
              <a:solidFill>
                <a:srgbClr val="FF0000"/>
              </a:solidFill>
              <a:latin typeface=".VnSouthern" pitchFamily="34" charset="0"/>
            </a:endParaRPr>
          </a:p>
          <a:p>
            <a:pPr>
              <a:buFontTx/>
              <a:buAutoNum type="arabicPeriod"/>
            </a:pPr>
            <a:r>
              <a:rPr lang="pt-BR" sz="4400" dirty="0">
                <a:latin typeface=".VnSouthern" pitchFamily="34" charset="0"/>
              </a:rPr>
              <a:t> Giíi thiÖu vÒ tªn, tuæi ... anh (chÞ, em) cña em.</a:t>
            </a:r>
          </a:p>
          <a:p>
            <a:pPr>
              <a:buFontTx/>
              <a:buAutoNum type="arabicPeriod"/>
            </a:pPr>
            <a:r>
              <a:rPr lang="en-US" sz="4400" dirty="0">
                <a:latin typeface=".VnSouthern" pitchFamily="34" charset="0"/>
              </a:rPr>
              <a:t> </a:t>
            </a:r>
            <a:r>
              <a:rPr lang="en-US" sz="4400" dirty="0">
                <a:solidFill>
                  <a:srgbClr val="0000FF"/>
                </a:solidFill>
                <a:latin typeface=".VnSouthern" pitchFamily="34" charset="0"/>
              </a:rPr>
              <a:t>KÓ </a:t>
            </a:r>
            <a:r>
              <a:rPr lang="en-US" sz="4400" dirty="0" err="1">
                <a:solidFill>
                  <a:srgbClr val="0000FF"/>
                </a:solidFill>
                <a:latin typeface=".VnSouthern" pitchFamily="34" charset="0"/>
              </a:rPr>
              <a:t>mét</a:t>
            </a:r>
            <a:r>
              <a:rPr lang="en-US" sz="4400" dirty="0">
                <a:solidFill>
                  <a:srgbClr val="0000FF"/>
                </a:solidFill>
                <a:latin typeface=".VnSouthern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.VnSouthern" pitchFamily="34" charset="0"/>
              </a:rPr>
              <a:t>sè</a:t>
            </a:r>
            <a:r>
              <a:rPr lang="en-US" sz="4400" dirty="0">
                <a:solidFill>
                  <a:srgbClr val="0000FF"/>
                </a:solidFill>
                <a:latin typeface=".VnSouthern" pitchFamily="34" charset="0"/>
              </a:rPr>
              <a:t> ®</a:t>
            </a:r>
            <a:r>
              <a:rPr lang="en-US" sz="4400" dirty="0" err="1">
                <a:solidFill>
                  <a:srgbClr val="0000FF"/>
                </a:solidFill>
                <a:latin typeface=".VnSouthern" pitchFamily="34" charset="0"/>
              </a:rPr>
              <a:t>Æc</a:t>
            </a:r>
            <a:r>
              <a:rPr lang="en-US" sz="4400" dirty="0">
                <a:solidFill>
                  <a:srgbClr val="0000FF"/>
                </a:solidFill>
                <a:latin typeface=".VnSouthern" pitchFamily="34" charset="0"/>
              </a:rPr>
              <a:t> ®</a:t>
            </a:r>
            <a:r>
              <a:rPr lang="en-US" sz="4400" dirty="0" err="1">
                <a:solidFill>
                  <a:srgbClr val="0000FF"/>
                </a:solidFill>
                <a:latin typeface=".VnSouthern" pitchFamily="34" charset="0"/>
              </a:rPr>
              <a:t>iÓm</a:t>
            </a:r>
            <a:r>
              <a:rPr lang="en-US" sz="4400" dirty="0">
                <a:solidFill>
                  <a:srgbClr val="0000FF"/>
                </a:solidFill>
                <a:latin typeface=".VnSouthern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.VnSouthern" pitchFamily="34" charset="0"/>
              </a:rPr>
              <a:t>vÒ</a:t>
            </a:r>
            <a:r>
              <a:rPr lang="en-US" sz="4400" dirty="0">
                <a:solidFill>
                  <a:srgbClr val="0000FF"/>
                </a:solidFill>
                <a:latin typeface=".VnSouthern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.VnSouthern" pitchFamily="34" charset="0"/>
              </a:rPr>
              <a:t>h×nh</a:t>
            </a:r>
            <a:r>
              <a:rPr lang="en-US" sz="4400" dirty="0">
                <a:solidFill>
                  <a:srgbClr val="0000FF"/>
                </a:solidFill>
                <a:latin typeface=".VnSouthern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.VnSouthern" pitchFamily="34" charset="0"/>
              </a:rPr>
              <a:t>d¸ng</a:t>
            </a:r>
            <a:r>
              <a:rPr lang="en-US" sz="4400" dirty="0">
                <a:solidFill>
                  <a:srgbClr val="0000FF"/>
                </a:solidFill>
                <a:latin typeface=".VnSouthern" pitchFamily="34" charset="0"/>
              </a:rPr>
              <a:t>, </a:t>
            </a:r>
            <a:r>
              <a:rPr lang="en-US" sz="4400" dirty="0" err="1">
                <a:solidFill>
                  <a:srgbClr val="0000FF"/>
                </a:solidFill>
                <a:latin typeface=".VnSouthern" pitchFamily="34" charset="0"/>
              </a:rPr>
              <a:t>tÝnh</a:t>
            </a:r>
            <a:r>
              <a:rPr lang="en-US" sz="4400" dirty="0">
                <a:solidFill>
                  <a:srgbClr val="0000FF"/>
                </a:solidFill>
                <a:latin typeface=".VnSouthern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.VnSouthern" pitchFamily="34" charset="0"/>
              </a:rPr>
              <a:t>t×nh</a:t>
            </a:r>
            <a:r>
              <a:rPr lang="en-US" sz="4400" dirty="0">
                <a:solidFill>
                  <a:srgbClr val="0000FF"/>
                </a:solidFill>
                <a:latin typeface=".VnSouthern" pitchFamily="34" charset="0"/>
              </a:rPr>
              <a:t>, </a:t>
            </a:r>
            <a:r>
              <a:rPr lang="en-US" sz="4400" dirty="0" err="1">
                <a:solidFill>
                  <a:srgbClr val="0000FF"/>
                </a:solidFill>
                <a:latin typeface=".VnSouthern" pitchFamily="34" charset="0"/>
              </a:rPr>
              <a:t>së</a:t>
            </a:r>
            <a:r>
              <a:rPr lang="en-US" sz="4400" dirty="0">
                <a:solidFill>
                  <a:srgbClr val="0000FF"/>
                </a:solidFill>
                <a:latin typeface=".VnSouthern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.VnSouthern" pitchFamily="34" charset="0"/>
              </a:rPr>
              <a:t>thÝch</a:t>
            </a:r>
            <a:r>
              <a:rPr lang="en-US" sz="4400" dirty="0">
                <a:solidFill>
                  <a:srgbClr val="0000FF"/>
                </a:solidFill>
                <a:latin typeface=".VnSouthern" pitchFamily="34" charset="0"/>
              </a:rPr>
              <a:t> ... </a:t>
            </a:r>
            <a:r>
              <a:rPr lang="en-US" sz="4400" dirty="0" err="1">
                <a:solidFill>
                  <a:srgbClr val="0000FF"/>
                </a:solidFill>
                <a:latin typeface=".VnSouthern" pitchFamily="34" charset="0"/>
              </a:rPr>
              <a:t>cña</a:t>
            </a:r>
            <a:r>
              <a:rPr lang="en-US" sz="4400" dirty="0">
                <a:solidFill>
                  <a:srgbClr val="0000FF"/>
                </a:solidFill>
                <a:latin typeface=".VnSouthern" pitchFamily="34" charset="0"/>
              </a:rPr>
              <a:t> </a:t>
            </a:r>
          </a:p>
          <a:p>
            <a:pPr marL="0" indent="0"/>
            <a:r>
              <a:rPr lang="en-US" sz="4400" dirty="0" err="1">
                <a:solidFill>
                  <a:srgbClr val="0000FF"/>
                </a:solidFill>
                <a:latin typeface=".VnSouthern" pitchFamily="34" charset="0"/>
              </a:rPr>
              <a:t>ngư­êi</a:t>
            </a:r>
            <a:r>
              <a:rPr lang="en-US" sz="4400" dirty="0">
                <a:solidFill>
                  <a:srgbClr val="0000FF"/>
                </a:solidFill>
                <a:latin typeface=".VnSouthern" pitchFamily="34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.VnSouthern" pitchFamily="34" charset="0"/>
              </a:rPr>
              <a:t>anh</a:t>
            </a:r>
            <a:r>
              <a:rPr lang="en-US" sz="4400" dirty="0">
                <a:solidFill>
                  <a:srgbClr val="0000FF"/>
                </a:solidFill>
                <a:latin typeface=".VnSouthern" pitchFamily="34" charset="0"/>
              </a:rPr>
              <a:t> (</a:t>
            </a:r>
            <a:r>
              <a:rPr lang="en-US" sz="4400" dirty="0" err="1">
                <a:solidFill>
                  <a:srgbClr val="0000FF"/>
                </a:solidFill>
                <a:latin typeface=".VnSouthern" pitchFamily="34" charset="0"/>
              </a:rPr>
              <a:t>chÞ</a:t>
            </a:r>
            <a:r>
              <a:rPr lang="en-US" sz="4400" dirty="0">
                <a:solidFill>
                  <a:srgbClr val="0000FF"/>
                </a:solidFill>
                <a:latin typeface=".VnSouthern" pitchFamily="34" charset="0"/>
              </a:rPr>
              <a:t>, </a:t>
            </a:r>
            <a:r>
              <a:rPr lang="en-US" sz="4400" dirty="0" err="1">
                <a:solidFill>
                  <a:srgbClr val="0000FF"/>
                </a:solidFill>
                <a:latin typeface=".VnSouthern" pitchFamily="34" charset="0"/>
              </a:rPr>
              <a:t>em</a:t>
            </a:r>
            <a:r>
              <a:rPr lang="en-US" sz="4400" dirty="0">
                <a:solidFill>
                  <a:srgbClr val="0000FF"/>
                </a:solidFill>
                <a:latin typeface=".VnSouthern" pitchFamily="34" charset="0"/>
              </a:rPr>
              <a:t>) ®ã.</a:t>
            </a:r>
          </a:p>
          <a:p>
            <a:pPr marL="0" indent="0"/>
            <a:r>
              <a:rPr lang="en-US" sz="4400" dirty="0">
                <a:solidFill>
                  <a:srgbClr val="C00000"/>
                </a:solidFill>
                <a:latin typeface=".VnSouthern" pitchFamily="34" charset="0"/>
              </a:rPr>
              <a:t>3. </a:t>
            </a:r>
            <a:r>
              <a:rPr lang="en-US" sz="4400" dirty="0" err="1">
                <a:solidFill>
                  <a:srgbClr val="A50021"/>
                </a:solidFill>
                <a:latin typeface=".VnSouthern" pitchFamily="34" charset="0"/>
              </a:rPr>
              <a:t>T×nh</a:t>
            </a:r>
            <a:r>
              <a:rPr lang="en-US" sz="4400" dirty="0">
                <a:solidFill>
                  <a:srgbClr val="A50021"/>
                </a:solidFill>
                <a:latin typeface=".VnSouthern" pitchFamily="34" charset="0"/>
              </a:rPr>
              <a:t> </a:t>
            </a:r>
            <a:r>
              <a:rPr lang="en-US" sz="4400" dirty="0" err="1">
                <a:solidFill>
                  <a:srgbClr val="A50021"/>
                </a:solidFill>
                <a:latin typeface=".VnSouthern" pitchFamily="34" charset="0"/>
              </a:rPr>
              <a:t>c¶m</a:t>
            </a:r>
            <a:r>
              <a:rPr lang="en-US" sz="4400" dirty="0">
                <a:solidFill>
                  <a:srgbClr val="A50021"/>
                </a:solidFill>
                <a:latin typeface=".VnSouthern" pitchFamily="34" charset="0"/>
              </a:rPr>
              <a:t> </a:t>
            </a:r>
            <a:r>
              <a:rPr lang="en-US" sz="4400" dirty="0" err="1">
                <a:solidFill>
                  <a:srgbClr val="A50021"/>
                </a:solidFill>
                <a:latin typeface=".VnSouthern" pitchFamily="34" charset="0"/>
              </a:rPr>
              <a:t>cña</a:t>
            </a:r>
            <a:r>
              <a:rPr lang="en-US" sz="4400" dirty="0">
                <a:solidFill>
                  <a:srgbClr val="A50021"/>
                </a:solidFill>
                <a:latin typeface=".VnSouthern" pitchFamily="34" charset="0"/>
              </a:rPr>
              <a:t> </a:t>
            </a:r>
            <a:r>
              <a:rPr lang="en-US" sz="4400" dirty="0" err="1">
                <a:solidFill>
                  <a:srgbClr val="A50021"/>
                </a:solidFill>
                <a:latin typeface=".VnSouthern" pitchFamily="34" charset="0"/>
              </a:rPr>
              <a:t>em</a:t>
            </a:r>
            <a:r>
              <a:rPr lang="en-US" sz="4400" dirty="0">
                <a:solidFill>
                  <a:srgbClr val="A50021"/>
                </a:solidFill>
                <a:latin typeface=".VnSouthern" pitchFamily="34" charset="0"/>
              </a:rPr>
              <a:t> ®</a:t>
            </a:r>
            <a:r>
              <a:rPr lang="en-US" sz="4400" dirty="0" err="1">
                <a:solidFill>
                  <a:srgbClr val="A50021"/>
                </a:solidFill>
                <a:latin typeface=".VnSouthern" pitchFamily="34" charset="0"/>
              </a:rPr>
              <a:t>èi</a:t>
            </a:r>
            <a:r>
              <a:rPr lang="en-US" sz="4400" dirty="0">
                <a:solidFill>
                  <a:srgbClr val="A50021"/>
                </a:solidFill>
                <a:latin typeface=".VnSouthern" pitchFamily="34" charset="0"/>
              </a:rPr>
              <a:t> </a:t>
            </a:r>
            <a:r>
              <a:rPr lang="en-US" sz="4400" dirty="0" err="1">
                <a:solidFill>
                  <a:srgbClr val="A50021"/>
                </a:solidFill>
                <a:latin typeface=".VnSouthern" pitchFamily="34" charset="0"/>
              </a:rPr>
              <a:t>víi</a:t>
            </a:r>
            <a:r>
              <a:rPr lang="en-US" sz="4400" dirty="0">
                <a:solidFill>
                  <a:srgbClr val="A50021"/>
                </a:solidFill>
                <a:latin typeface=".VnSouthern" pitchFamily="34" charset="0"/>
              </a:rPr>
              <a:t> </a:t>
            </a:r>
            <a:r>
              <a:rPr lang="en-US" sz="4400" dirty="0" err="1">
                <a:solidFill>
                  <a:srgbClr val="A50021"/>
                </a:solidFill>
                <a:latin typeface=".VnSouthern" pitchFamily="34" charset="0"/>
              </a:rPr>
              <a:t>anh</a:t>
            </a:r>
            <a:r>
              <a:rPr lang="en-US" sz="4400" dirty="0">
                <a:solidFill>
                  <a:srgbClr val="A50021"/>
                </a:solidFill>
                <a:latin typeface=".VnSouthern" pitchFamily="34" charset="0"/>
              </a:rPr>
              <a:t>, </a:t>
            </a:r>
            <a:r>
              <a:rPr lang="en-US" sz="4400" dirty="0" err="1">
                <a:solidFill>
                  <a:srgbClr val="A50021"/>
                </a:solidFill>
                <a:latin typeface=".VnSouthern" pitchFamily="34" charset="0"/>
              </a:rPr>
              <a:t>chÞ</a:t>
            </a:r>
            <a:r>
              <a:rPr lang="en-US" sz="4400" dirty="0">
                <a:solidFill>
                  <a:srgbClr val="A50021"/>
                </a:solidFill>
                <a:latin typeface=".VnSouthern" pitchFamily="34" charset="0"/>
              </a:rPr>
              <a:t>, </a:t>
            </a:r>
            <a:r>
              <a:rPr lang="en-US" sz="4400" dirty="0" err="1">
                <a:solidFill>
                  <a:srgbClr val="A50021"/>
                </a:solidFill>
                <a:latin typeface=".VnSouthern" pitchFamily="34" charset="0"/>
              </a:rPr>
              <a:t>em</a:t>
            </a:r>
            <a:r>
              <a:rPr lang="en-US" sz="4400" dirty="0">
                <a:solidFill>
                  <a:srgbClr val="A50021"/>
                </a:solidFill>
                <a:latin typeface=".VnSouthern" pitchFamily="34" charset="0"/>
              </a:rPr>
              <a:t> </a:t>
            </a:r>
            <a:r>
              <a:rPr lang="en-US" sz="4400" dirty="0" err="1">
                <a:solidFill>
                  <a:srgbClr val="A50021"/>
                </a:solidFill>
                <a:latin typeface=".VnSouthern" pitchFamily="34" charset="0"/>
              </a:rPr>
              <a:t>cña</a:t>
            </a:r>
            <a:r>
              <a:rPr lang="en-US" sz="4400" dirty="0">
                <a:solidFill>
                  <a:srgbClr val="A50021"/>
                </a:solidFill>
                <a:latin typeface=".VnSouthern" pitchFamily="34" charset="0"/>
              </a:rPr>
              <a:t> </a:t>
            </a:r>
            <a:r>
              <a:rPr lang="en-US" sz="4400" dirty="0" err="1">
                <a:solidFill>
                  <a:srgbClr val="A50021"/>
                </a:solidFill>
                <a:latin typeface=".VnSouthern" pitchFamily="34" charset="0"/>
              </a:rPr>
              <a:t>m×nh</a:t>
            </a:r>
            <a:r>
              <a:rPr lang="en-US" sz="4400" dirty="0">
                <a:solidFill>
                  <a:srgbClr val="A50021"/>
                </a:solidFill>
                <a:latin typeface=".VnSouthern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833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71601"/>
            <a:ext cx="8686800" cy="83819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>
                <a:solidFill>
                  <a:srgbClr val="002060"/>
                </a:solidFill>
              </a:rPr>
              <a:t>Câu</a:t>
            </a:r>
            <a:r>
              <a:rPr lang="en-US" sz="3600" b="1" dirty="0">
                <a:solidFill>
                  <a:srgbClr val="002060"/>
                </a:solidFill>
              </a:rPr>
              <a:t> 1: </a:t>
            </a:r>
            <a:r>
              <a:rPr lang="en-US" sz="3600" b="1" dirty="0" err="1">
                <a:solidFill>
                  <a:srgbClr val="002060"/>
                </a:solidFill>
              </a:rPr>
              <a:t>Người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em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định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kể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là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anh</a:t>
            </a:r>
            <a:r>
              <a:rPr lang="en-US" sz="3600" b="1" dirty="0">
                <a:solidFill>
                  <a:srgbClr val="FF0000"/>
                </a:solidFill>
              </a:rPr>
              <a:t>/</a:t>
            </a:r>
            <a:r>
              <a:rPr lang="en-US" sz="3600" b="1" dirty="0" err="1">
                <a:solidFill>
                  <a:srgbClr val="FF0000"/>
                </a:solidFill>
              </a:rPr>
              <a:t>chị</a:t>
            </a:r>
            <a:r>
              <a:rPr lang="en-US" sz="3600" b="1" dirty="0">
                <a:solidFill>
                  <a:srgbClr val="FF0000"/>
                </a:solidFill>
              </a:rPr>
              <a:t>/</a:t>
            </a:r>
            <a:r>
              <a:rPr lang="en-US" sz="3600" b="1" dirty="0" err="1">
                <a:solidFill>
                  <a:srgbClr val="FF0000"/>
                </a:solidFill>
              </a:rPr>
              <a:t>em</a:t>
            </a:r>
            <a:r>
              <a:rPr lang="en-US" sz="36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5529" y="2265220"/>
            <a:ext cx="8589815" cy="1392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>
                <a:solidFill>
                  <a:srgbClr val="002060"/>
                </a:solidFill>
              </a:rPr>
              <a:t>C</a:t>
            </a:r>
            <a:r>
              <a:rPr lang="en-US" sz="3600" b="1">
                <a:solidFill>
                  <a:srgbClr val="002060"/>
                </a:solidFill>
              </a:rPr>
              <a:t>âu 2: Năm nay, anh/chị/em của em bao nhiêu tuổi? Làm nghề gì? Hình dáng của người đó có gì nổi bật?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3657602"/>
            <a:ext cx="89916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2060"/>
                </a:solidFill>
              </a:rPr>
              <a:t>C</a:t>
            </a:r>
            <a:r>
              <a:rPr lang="en-US" sz="3600" b="1">
                <a:solidFill>
                  <a:srgbClr val="002060"/>
                </a:solidFill>
              </a:rPr>
              <a:t>âu 3: Tình cảm của anh/chị/em đối với em ra sao?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4461162"/>
            <a:ext cx="80010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>
                <a:solidFill>
                  <a:srgbClr val="002060"/>
                </a:solidFill>
              </a:rPr>
              <a:t>C</a:t>
            </a:r>
            <a:r>
              <a:rPr lang="en-US" sz="3600" b="1">
                <a:solidFill>
                  <a:srgbClr val="002060"/>
                </a:solidFill>
              </a:rPr>
              <a:t>âu 4: Anh/chị/em chăm sóc em thế nào?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76200" y="5001486"/>
            <a:ext cx="9296400" cy="1025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002060"/>
              </a:solidFill>
            </a:endParaRPr>
          </a:p>
          <a:p>
            <a:r>
              <a:rPr lang="en-US" sz="3600" b="1" dirty="0">
                <a:solidFill>
                  <a:srgbClr val="002060"/>
                </a:solidFill>
              </a:rPr>
              <a:t>   </a:t>
            </a:r>
            <a:r>
              <a:rPr lang="en-US" sz="3600" b="1" dirty="0" err="1">
                <a:solidFill>
                  <a:srgbClr val="002060"/>
                </a:solidFill>
              </a:rPr>
              <a:t>Câu</a:t>
            </a:r>
            <a:r>
              <a:rPr lang="en-US" sz="3600" b="1" dirty="0">
                <a:solidFill>
                  <a:srgbClr val="002060"/>
                </a:solidFill>
              </a:rPr>
              <a:t> 5: </a:t>
            </a:r>
            <a:r>
              <a:rPr lang="en-US" sz="3600" b="1" dirty="0" err="1">
                <a:solidFill>
                  <a:srgbClr val="002060"/>
                </a:solidFill>
              </a:rPr>
              <a:t>Tình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cảm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của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em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đối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với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anh</a:t>
            </a:r>
            <a:r>
              <a:rPr lang="en-US" sz="3600" b="1" dirty="0">
                <a:solidFill>
                  <a:srgbClr val="002060"/>
                </a:solidFill>
              </a:rPr>
              <a:t>/</a:t>
            </a:r>
            <a:r>
              <a:rPr lang="en-US" sz="3600" b="1" dirty="0" err="1">
                <a:solidFill>
                  <a:srgbClr val="002060"/>
                </a:solidFill>
              </a:rPr>
              <a:t>chị</a:t>
            </a:r>
            <a:r>
              <a:rPr lang="en-US" sz="3600" b="1" dirty="0">
                <a:solidFill>
                  <a:srgbClr val="002060"/>
                </a:solidFill>
              </a:rPr>
              <a:t>/</a:t>
            </a:r>
            <a:r>
              <a:rPr lang="en-US" sz="3600" b="1" dirty="0" err="1">
                <a:solidFill>
                  <a:srgbClr val="002060"/>
                </a:solidFill>
              </a:rPr>
              <a:t>em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thế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nào</a:t>
            </a:r>
            <a:r>
              <a:rPr lang="en-US" sz="3600" b="1" dirty="0">
                <a:solidFill>
                  <a:srgbClr val="002060"/>
                </a:solidFill>
              </a:rPr>
              <a:t>?</a:t>
            </a:r>
          </a:p>
          <a:p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8545" y="304800"/>
            <a:ext cx="8686800" cy="838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</a:rPr>
              <a:t>Gợ</a:t>
            </a:r>
            <a:r>
              <a:rPr lang="en-US" sz="3600" b="1">
                <a:solidFill>
                  <a:srgbClr val="FF0000"/>
                </a:solidFill>
              </a:rPr>
              <a:t>i ý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63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97CCA47C-5C38-43BC-865E-229250F297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32512" y="340824"/>
            <a:ext cx="6020887" cy="496887"/>
          </a:xfrm>
        </p:spPr>
        <p:txBody>
          <a:bodyPr>
            <a:noAutofit/>
          </a:bodyPr>
          <a:lstStyle/>
          <a:p>
            <a:pPr algn="l"/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7" name="Rectangle 5">
            <a:extLst>
              <a:ext uri="{FF2B5EF4-FFF2-40B4-BE49-F238E27FC236}">
                <a16:creationId xmlns:a16="http://schemas.microsoft.com/office/drawing/2014/main" xmlns="" id="{9D4D90F6-6314-4346-97A8-8B06DE35B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863548"/>
            <a:ext cx="8494589" cy="62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6600CC"/>
                </a:solidFill>
                <a:latin typeface="UVnSouthern"/>
              </a:rPr>
              <a:t>3. </a:t>
            </a:r>
            <a:r>
              <a:rPr lang="en-US" altLang="en-US" sz="3000" b="1" dirty="0" err="1">
                <a:solidFill>
                  <a:srgbClr val="6600CC"/>
                </a:solidFill>
                <a:latin typeface="UVnSouthern"/>
              </a:rPr>
              <a:t>Kết</a:t>
            </a:r>
            <a:r>
              <a:rPr lang="en-US" altLang="en-US" sz="3000" b="1" dirty="0">
                <a:solidFill>
                  <a:srgbClr val="6600CC"/>
                </a:solidFill>
                <a:latin typeface="UVnSouthern"/>
              </a:rPr>
              <a:t> </a:t>
            </a:r>
            <a:r>
              <a:rPr lang="en-US" altLang="en-US" sz="3000" b="1" dirty="0" err="1">
                <a:solidFill>
                  <a:srgbClr val="6600CC"/>
                </a:solidFill>
                <a:latin typeface="UVnSouthern"/>
              </a:rPr>
              <a:t>đoạn</a:t>
            </a:r>
            <a:r>
              <a:rPr lang="en-US" altLang="en-US" sz="3000" b="1" dirty="0">
                <a:solidFill>
                  <a:srgbClr val="6600CC"/>
                </a:solidFill>
                <a:latin typeface="UVnSouthern"/>
              </a:rPr>
              <a:t>: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4313CFED-FEB0-47FA-AA6B-6F59EB897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128" y="1144188"/>
            <a:ext cx="817937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CC6600"/>
                </a:solidFill>
                <a:latin typeface="UVnSouthern"/>
              </a:rPr>
              <a:t>1. </a:t>
            </a:r>
            <a:r>
              <a:rPr lang="en-US" altLang="en-US" sz="3000" b="1" dirty="0" err="1">
                <a:solidFill>
                  <a:srgbClr val="CC6600"/>
                </a:solidFill>
                <a:latin typeface="UVnSouthern"/>
              </a:rPr>
              <a:t>Mở</a:t>
            </a:r>
            <a:r>
              <a:rPr lang="en-US" altLang="en-US" sz="3000" b="1" dirty="0">
                <a:solidFill>
                  <a:srgbClr val="CC6600"/>
                </a:solidFill>
                <a:latin typeface="UVnSouthern"/>
              </a:rPr>
              <a:t> </a:t>
            </a:r>
            <a:r>
              <a:rPr lang="en-US" altLang="en-US" sz="3000" b="1" dirty="0" err="1">
                <a:solidFill>
                  <a:srgbClr val="CC6600"/>
                </a:solidFill>
                <a:latin typeface="UVnSouthern"/>
              </a:rPr>
              <a:t>đoạn</a:t>
            </a:r>
            <a:r>
              <a:rPr lang="en-US" altLang="en-US" sz="3000" b="1" dirty="0">
                <a:solidFill>
                  <a:srgbClr val="CC6600"/>
                </a:solidFill>
                <a:latin typeface="UVnSouthern"/>
              </a:rPr>
              <a:t>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D3350FF-38B9-4B38-B705-65E930A18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15" y="2309812"/>
            <a:ext cx="868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008000"/>
                </a:solidFill>
                <a:latin typeface="UVnSouthern"/>
              </a:rPr>
              <a:t>2. </a:t>
            </a:r>
            <a:r>
              <a:rPr lang="en-US" altLang="en-US" sz="3000" b="1" dirty="0" err="1">
                <a:solidFill>
                  <a:srgbClr val="008000"/>
                </a:solidFill>
                <a:latin typeface="UVnSouthern"/>
              </a:rPr>
              <a:t>Thân</a:t>
            </a:r>
            <a:r>
              <a:rPr lang="en-US" altLang="en-US" sz="3000" b="1" dirty="0">
                <a:solidFill>
                  <a:srgbClr val="008000"/>
                </a:solidFill>
                <a:latin typeface="UVnSouthern"/>
              </a:rPr>
              <a:t> </a:t>
            </a:r>
            <a:r>
              <a:rPr lang="en-US" altLang="en-US" sz="3000" b="1" dirty="0" err="1">
                <a:solidFill>
                  <a:srgbClr val="008000"/>
                </a:solidFill>
                <a:latin typeface="UVnSouthern"/>
              </a:rPr>
              <a:t>đoạn</a:t>
            </a:r>
            <a:r>
              <a:rPr lang="en-US" altLang="en-US" sz="3000" b="1" dirty="0">
                <a:solidFill>
                  <a:srgbClr val="008000"/>
                </a:solidFill>
                <a:latin typeface="UVnSouthern"/>
              </a:rPr>
              <a:t>: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5591AC3-8E6D-4183-83CC-1796CF0655B7}"/>
              </a:ext>
            </a:extLst>
          </p:cNvPr>
          <p:cNvSpPr txBox="1">
            <a:spLocks/>
          </p:cNvSpPr>
          <p:nvPr/>
        </p:nvSpPr>
        <p:spPr>
          <a:xfrm>
            <a:off x="228600" y="1447801"/>
            <a:ext cx="8686800" cy="83819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>
                <a:solidFill>
                  <a:srgbClr val="002060"/>
                </a:solidFill>
              </a:rPr>
              <a:t>Câu</a:t>
            </a:r>
            <a:r>
              <a:rPr lang="en-US" sz="3600" b="1" dirty="0">
                <a:solidFill>
                  <a:srgbClr val="002060"/>
                </a:solidFill>
              </a:rPr>
              <a:t> 1: </a:t>
            </a:r>
            <a:r>
              <a:rPr lang="en-US" sz="3600" b="1" dirty="0" err="1">
                <a:solidFill>
                  <a:srgbClr val="002060"/>
                </a:solidFill>
              </a:rPr>
              <a:t>Người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em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định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kể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là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anh</a:t>
            </a:r>
            <a:r>
              <a:rPr lang="en-US" sz="3600" b="1" dirty="0">
                <a:solidFill>
                  <a:srgbClr val="FF0000"/>
                </a:solidFill>
              </a:rPr>
              <a:t>/</a:t>
            </a:r>
            <a:r>
              <a:rPr lang="en-US" sz="3600" b="1" dirty="0" err="1">
                <a:solidFill>
                  <a:srgbClr val="FF0000"/>
                </a:solidFill>
              </a:rPr>
              <a:t>chị</a:t>
            </a:r>
            <a:r>
              <a:rPr lang="en-US" sz="3600" b="1" dirty="0">
                <a:solidFill>
                  <a:srgbClr val="FF0000"/>
                </a:solidFill>
              </a:rPr>
              <a:t>/</a:t>
            </a:r>
            <a:r>
              <a:rPr lang="en-US" sz="3600" b="1" dirty="0" err="1">
                <a:solidFill>
                  <a:srgbClr val="FF0000"/>
                </a:solidFill>
              </a:rPr>
              <a:t>em</a:t>
            </a:r>
            <a:r>
              <a:rPr lang="en-US" sz="36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36AA1ED-A74C-4C68-8A2F-2E4D9333C485}"/>
              </a:ext>
            </a:extLst>
          </p:cNvPr>
          <p:cNvSpPr txBox="1">
            <a:spLocks/>
          </p:cNvSpPr>
          <p:nvPr/>
        </p:nvSpPr>
        <p:spPr>
          <a:xfrm>
            <a:off x="342900" y="26670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>
                <a:solidFill>
                  <a:srgbClr val="002060"/>
                </a:solidFill>
              </a:rPr>
              <a:t>Câu</a:t>
            </a:r>
            <a:r>
              <a:rPr lang="en-US" sz="3600" b="1" dirty="0">
                <a:solidFill>
                  <a:srgbClr val="002060"/>
                </a:solidFill>
              </a:rPr>
              <a:t> 2: </a:t>
            </a:r>
            <a:r>
              <a:rPr lang="en-US" sz="3600" b="1" dirty="0" err="1">
                <a:solidFill>
                  <a:srgbClr val="002060"/>
                </a:solidFill>
              </a:rPr>
              <a:t>Năm</a:t>
            </a:r>
            <a:r>
              <a:rPr lang="en-US" sz="3600" b="1" dirty="0">
                <a:solidFill>
                  <a:srgbClr val="002060"/>
                </a:solidFill>
              </a:rPr>
              <a:t> nay, </a:t>
            </a:r>
            <a:r>
              <a:rPr lang="en-US" sz="3600" b="1" dirty="0" err="1">
                <a:solidFill>
                  <a:srgbClr val="FF0000"/>
                </a:solidFill>
              </a:rPr>
              <a:t>anh</a:t>
            </a:r>
            <a:r>
              <a:rPr lang="en-US" sz="3600" b="1" dirty="0">
                <a:solidFill>
                  <a:srgbClr val="FF0000"/>
                </a:solidFill>
              </a:rPr>
              <a:t>/</a:t>
            </a:r>
            <a:r>
              <a:rPr lang="en-US" sz="3600" b="1" dirty="0" err="1">
                <a:solidFill>
                  <a:srgbClr val="FF0000"/>
                </a:solidFill>
              </a:rPr>
              <a:t>chị</a:t>
            </a:r>
            <a:r>
              <a:rPr lang="en-US" sz="3600" b="1" dirty="0">
                <a:solidFill>
                  <a:srgbClr val="FF0000"/>
                </a:solidFill>
              </a:rPr>
              <a:t>/</a:t>
            </a:r>
            <a:r>
              <a:rPr lang="en-US" sz="3600" b="1" dirty="0" err="1">
                <a:solidFill>
                  <a:srgbClr val="FF0000"/>
                </a:solidFill>
              </a:rPr>
              <a:t>em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rgbClr val="002060"/>
                </a:solidFill>
              </a:rPr>
              <a:t>bao </a:t>
            </a:r>
            <a:r>
              <a:rPr lang="en-US" sz="3600" b="1" dirty="0" err="1">
                <a:solidFill>
                  <a:srgbClr val="002060"/>
                </a:solidFill>
              </a:rPr>
              <a:t>nhiêu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tuổi</a:t>
            </a:r>
            <a:r>
              <a:rPr lang="en-US" sz="3600" b="1" dirty="0">
                <a:solidFill>
                  <a:srgbClr val="002060"/>
                </a:solidFill>
              </a:rPr>
              <a:t>? </a:t>
            </a:r>
            <a:r>
              <a:rPr lang="en-US" sz="3600" b="1" dirty="0" err="1">
                <a:solidFill>
                  <a:srgbClr val="002060"/>
                </a:solidFill>
              </a:rPr>
              <a:t>Làm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nghề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gì</a:t>
            </a:r>
            <a:r>
              <a:rPr lang="en-US" sz="3600" b="1" dirty="0">
                <a:solidFill>
                  <a:srgbClr val="002060"/>
                </a:solidFill>
              </a:rPr>
              <a:t>? </a:t>
            </a:r>
            <a:r>
              <a:rPr lang="en-US" sz="3600" b="1" dirty="0" err="1">
                <a:solidFill>
                  <a:srgbClr val="002060"/>
                </a:solidFill>
              </a:rPr>
              <a:t>Vẻ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bề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ngoài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của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người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đó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có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gì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nổi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bật</a:t>
            </a:r>
            <a:r>
              <a:rPr lang="en-US" sz="36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56CB8C8-087F-4963-875D-B481F24CAD15}"/>
              </a:ext>
            </a:extLst>
          </p:cNvPr>
          <p:cNvSpPr txBox="1">
            <a:spLocks/>
          </p:cNvSpPr>
          <p:nvPr/>
        </p:nvSpPr>
        <p:spPr>
          <a:xfrm>
            <a:off x="-145947" y="3749124"/>
            <a:ext cx="72390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2060"/>
                </a:solidFill>
              </a:rPr>
              <a:t>Câu</a:t>
            </a:r>
            <a:r>
              <a:rPr lang="en-US" sz="3600" b="1" dirty="0">
                <a:solidFill>
                  <a:srgbClr val="002060"/>
                </a:solidFill>
              </a:rPr>
              <a:t> 3: </a:t>
            </a:r>
            <a:r>
              <a:rPr lang="en-US" sz="3600" b="1" dirty="0">
                <a:solidFill>
                  <a:srgbClr val="FF0000"/>
                </a:solidFill>
              </a:rPr>
              <a:t>Anh/</a:t>
            </a:r>
            <a:r>
              <a:rPr lang="en-US" sz="3600" b="1" dirty="0" err="1">
                <a:solidFill>
                  <a:srgbClr val="FF0000"/>
                </a:solidFill>
              </a:rPr>
              <a:t>chị</a:t>
            </a:r>
            <a:r>
              <a:rPr lang="en-US" sz="3600" b="1" dirty="0">
                <a:solidFill>
                  <a:srgbClr val="FF0000"/>
                </a:solidFill>
              </a:rPr>
              <a:t>/</a:t>
            </a:r>
            <a:r>
              <a:rPr lang="en-US" sz="3600" b="1" dirty="0" err="1">
                <a:solidFill>
                  <a:srgbClr val="FF0000"/>
                </a:solidFill>
              </a:rPr>
              <a:t>em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yêu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quý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em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ra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sao</a:t>
            </a:r>
            <a:r>
              <a:rPr lang="en-US" sz="36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F7B1E3DF-57B2-4AB5-9F43-5DC6D726CCC3}"/>
              </a:ext>
            </a:extLst>
          </p:cNvPr>
          <p:cNvSpPr txBox="1">
            <a:spLocks/>
          </p:cNvSpPr>
          <p:nvPr/>
        </p:nvSpPr>
        <p:spPr>
          <a:xfrm>
            <a:off x="342900" y="4217987"/>
            <a:ext cx="8001000" cy="6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>
                <a:solidFill>
                  <a:srgbClr val="002060"/>
                </a:solidFill>
              </a:rPr>
              <a:t>Câu</a:t>
            </a:r>
            <a:r>
              <a:rPr lang="en-US" sz="3600" b="1" dirty="0">
                <a:solidFill>
                  <a:srgbClr val="002060"/>
                </a:solidFill>
              </a:rPr>
              <a:t> 4: </a:t>
            </a:r>
            <a:r>
              <a:rPr lang="en-US" sz="3600" b="1" dirty="0">
                <a:solidFill>
                  <a:srgbClr val="FF0000"/>
                </a:solidFill>
              </a:rPr>
              <a:t>Anh/</a:t>
            </a:r>
            <a:r>
              <a:rPr lang="en-US" sz="3600" b="1" dirty="0" err="1">
                <a:solidFill>
                  <a:srgbClr val="FF0000"/>
                </a:solidFill>
              </a:rPr>
              <a:t>chị</a:t>
            </a:r>
            <a:r>
              <a:rPr lang="en-US" sz="3600" b="1" dirty="0">
                <a:solidFill>
                  <a:srgbClr val="FF0000"/>
                </a:solidFill>
              </a:rPr>
              <a:t>/</a:t>
            </a:r>
            <a:r>
              <a:rPr lang="en-US" sz="3600" b="1" dirty="0" err="1">
                <a:solidFill>
                  <a:srgbClr val="FF0000"/>
                </a:solidFill>
              </a:rPr>
              <a:t>em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chăm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sóc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em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thế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nào</a:t>
            </a:r>
            <a:r>
              <a:rPr lang="en-US" sz="36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C493704E-D658-40D6-B077-D54DBAF5777B}"/>
              </a:ext>
            </a:extLst>
          </p:cNvPr>
          <p:cNvSpPr txBox="1">
            <a:spLocks/>
          </p:cNvSpPr>
          <p:nvPr/>
        </p:nvSpPr>
        <p:spPr>
          <a:xfrm>
            <a:off x="304800" y="5360204"/>
            <a:ext cx="8534400" cy="964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002060"/>
              </a:solidFill>
            </a:endParaRPr>
          </a:p>
          <a:p>
            <a:r>
              <a:rPr lang="en-US" sz="3600" b="1" dirty="0" err="1">
                <a:solidFill>
                  <a:srgbClr val="002060"/>
                </a:solidFill>
              </a:rPr>
              <a:t>Câu</a:t>
            </a:r>
            <a:r>
              <a:rPr lang="en-US" sz="3600" b="1" dirty="0">
                <a:solidFill>
                  <a:srgbClr val="002060"/>
                </a:solidFill>
              </a:rPr>
              <a:t> 5: </a:t>
            </a:r>
            <a:r>
              <a:rPr lang="en-US" sz="3600" b="1" dirty="0" err="1">
                <a:solidFill>
                  <a:srgbClr val="002060"/>
                </a:solidFill>
              </a:rPr>
              <a:t>Tình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cảm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của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em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đối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với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anh</a:t>
            </a:r>
            <a:r>
              <a:rPr lang="en-US" sz="3600" b="1" dirty="0">
                <a:solidFill>
                  <a:srgbClr val="FF0000"/>
                </a:solidFill>
              </a:rPr>
              <a:t>/</a:t>
            </a:r>
            <a:r>
              <a:rPr lang="en-US" sz="3600" b="1" dirty="0" err="1">
                <a:solidFill>
                  <a:srgbClr val="FF0000"/>
                </a:solidFill>
              </a:rPr>
              <a:t>chị</a:t>
            </a:r>
            <a:r>
              <a:rPr lang="en-US" sz="3600" b="1" dirty="0">
                <a:solidFill>
                  <a:srgbClr val="FF0000"/>
                </a:solidFill>
              </a:rPr>
              <a:t>/</a:t>
            </a:r>
            <a:r>
              <a:rPr lang="en-US" sz="3600" b="1" dirty="0" err="1">
                <a:solidFill>
                  <a:srgbClr val="FF0000"/>
                </a:solidFill>
              </a:rPr>
              <a:t>em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thế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nào</a:t>
            </a:r>
            <a:r>
              <a:rPr lang="en-US" sz="3600" b="1" dirty="0">
                <a:solidFill>
                  <a:srgbClr val="002060"/>
                </a:solidFill>
              </a:rPr>
              <a:t>?</a:t>
            </a:r>
          </a:p>
          <a:p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3421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7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53&quot;&gt;&lt;property id=&quot;20148&quot; value=&quot;5&quot;/&gt;&lt;property id=&quot;20300&quot; value=&quot;Slide 1 - &amp;quot;Đọc từ&amp;quot;&quot;/&gt;&lt;property id=&quot;20307&quot; value=&quot;259&quot;/&gt;&lt;/object&gt;&lt;object type=&quot;3&quot; unique_id=&quot;10054&quot;&gt;&lt;property id=&quot;20148&quot; value=&quot;5&quot;/&gt;&lt;property id=&quot;20300&quot; value=&quot;Slide 3 - &amp;quot;&amp;#x0D;&amp;#x0A; Câu 1: Bố Dũng đến trường làm gì?&amp;#x0D;&amp;#x0A;&amp;quot;&quot;/&gt;&lt;property id=&quot;20307&quot; value=&quot;260&quot;/&gt;&lt;/object&gt;&lt;object type=&quot;3&quot; unique_id=&quot;10125&quot;&gt;&lt;property id=&quot;20148&quot; value=&quot;5&quot;/&gt;&lt;property id=&quot;20300&quot; value=&quot;Slide 4 - &amp;quot;Câu 2: Cử chỉ nào của bố Dũng thể hiện sự kính trọng thầy giáo cũ?&amp;quot;&quot;/&gt;&lt;property id=&quot;20307&quot; value=&quot;261&quot;/&gt;&lt;/object&gt;&lt;object type=&quot;3&quot; unique_id=&quot;10126&quot;&gt;&lt;property id=&quot;20148&quot; value=&quot;5&quot;/&gt;&lt;property id=&quot;20300&quot; value=&quot;Slide 5 - &amp;quot;Câu 3: Bố Dũng nhớ nhất kỉ niệm nào về thầy ?&amp;quot;&quot;/&gt;&lt;property id=&quot;20307&quot; value=&quot;262&quot;/&gt;&lt;/object&gt;&lt;object type=&quot;3&quot; unique_id=&quot;10847&quot;&gt;&lt;property id=&quot;20148&quot; value=&quot;5&quot;/&gt;&lt;property id=&quot;20300&quot; value=&quot;Slide 2 - &amp;quot;Đọc câu&amp;quot;&quot;/&gt;&lt;property id=&quot;20307&quot; value=&quot;270&quot;/&gt;&lt;/object&gt;&lt;object type=&quot;3&quot; unique_id=&quot;10848&quot;&gt;&lt;property id=&quot;20148&quot; value=&quot;5&quot;/&gt;&lt;property id=&quot;20300&quot; value=&quot;Slide 6 - &amp;quot;Câu 4: Việc làm nào của bố khiến Dũng xúc động?&amp;quot;&quot;/&gt;&lt;property id=&quot;20307&quot; value=&quot;271&quot;/&gt;&lt;/object&gt;&lt;object type=&quot;3&quot; unique_id=&quot;10991&quot;&gt;&lt;property id=&quot;20148&quot; value=&quot;5&quot;/&gt;&lt;property id=&quot;20300&quot; value=&quot;Slide 8&quot;/&gt;&lt;property id=&quot;20307&quot; value=&quot;272&quot;/&gt;&lt;/object&gt;&lt;object type=&quot;3&quot; unique_id=&quot;10992&quot;&gt;&lt;property id=&quot;20148&quot; value=&quot;5&quot;/&gt;&lt;property id=&quot;20300&quot; value=&quot;Slide 9&quot;/&gt;&lt;property id=&quot;20307&quot; value=&quot;275&quot;/&gt;&lt;/object&gt;&lt;object type=&quot;3&quot; unique_id=&quot;10993&quot;&gt;&lt;property id=&quot;20148&quot; value=&quot;5&quot;/&gt;&lt;property id=&quot;20300&quot; value=&quot;Slide 10&quot;/&gt;&lt;property id=&quot;20307&quot; value=&quot;276&quot;/&gt;&lt;/object&gt;&lt;object type=&quot;3&quot; unique_id=&quot;10994&quot;&gt;&lt;property id=&quot;20148&quot; value=&quot;5&quot;/&gt;&lt;property id=&quot;20300&quot; value=&quot;Slide 11&quot;/&gt;&lt;property id=&quot;20307&quot; value=&quot;277&quot;/&gt;&lt;/object&gt;&lt;object type=&quot;3&quot; unique_id=&quot;10995&quot;&gt;&lt;property id=&quot;20148&quot; value=&quot;5&quot;/&gt;&lt;property id=&quot;20300&quot; value=&quot;Slide 12&quot;/&gt;&lt;property id=&quot;20307&quot; value=&quot;273&quot;/&gt;&lt;/object&gt;&lt;object type=&quot;3&quot; unique_id=&quot;10996&quot;&gt;&lt;property id=&quot;20148&quot; value=&quot;5&quot;/&gt;&lt;property id=&quot;20300&quot; value=&quot;Slide 14&quot;/&gt;&lt;property id=&quot;20307&quot; value=&quot;274&quot;/&gt;&lt;/object&gt;&lt;object type=&quot;3&quot; unique_id=&quot;11059&quot;&gt;&lt;property id=&quot;20148&quot; value=&quot;5&quot;/&gt;&lt;property id=&quot;20300&quot; value=&quot;Slide 7&quot;/&gt;&lt;property id=&quot;20307&quot; value=&quot;278&quot;/&gt;&lt;/object&gt;&lt;object type=&quot;3&quot; unique_id=&quot;11060&quot;&gt;&lt;property id=&quot;20148&quot; value=&quot;5&quot;/&gt;&lt;property id=&quot;20300&quot; value=&quot;Slide 13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2A2A2A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326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Người em định kể là anh/chị/em?</vt:lpstr>
      <vt:lpstr>Đoạn văn kể ngắn về anh/chị/em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AutoBVT</cp:lastModifiedBy>
  <cp:revision>51</cp:revision>
  <dcterms:created xsi:type="dcterms:W3CDTF">2015-08-23T07:55:17Z</dcterms:created>
  <dcterms:modified xsi:type="dcterms:W3CDTF">2021-01-07T12:37:26Z</dcterms:modified>
</cp:coreProperties>
</file>