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82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FF0066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67" d="100"/>
          <a:sy n="67" d="100"/>
        </p:scale>
        <p:origin x="9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3AA87-A0A6-4321-899A-E1AA17E479C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063D1-E145-4143-9CCD-A100097CC9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7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5D5B18-7239-4BF4-AC59-1A5D1E77751B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874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E48CB-7D0E-41FE-B63D-63E7A46AAC35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70C2-8AC2-4548-A7DC-8424B5C8315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4809"/>
              </p:ext>
            </p:extLst>
          </p:nvPr>
        </p:nvGraphicFramePr>
        <p:xfrm>
          <a:off x="228600" y="381000"/>
          <a:ext cx="8686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 rowSpan="6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HAI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BA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TƯ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NĂM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SÁU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00FF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rgbClr val="0000FF"/>
                          </a:solidFill>
                        </a:rPr>
                        <a:t> BẢY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66"/>
                          </a:solidFill>
                        </a:rPr>
                        <a:t>CHỦ</a:t>
                      </a:r>
                      <a:r>
                        <a:rPr lang="en-US" sz="2400" b="1" baseline="0" dirty="0">
                          <a:solidFill>
                            <a:srgbClr val="FF0066"/>
                          </a:solidFill>
                        </a:rPr>
                        <a:t> NHẬT</a:t>
                      </a:r>
                      <a:endParaRPr lang="en-US" sz="2400" b="1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38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56">
            <a:extLst>
              <a:ext uri="{FF2B5EF4-FFF2-40B4-BE49-F238E27FC236}">
                <a16:creationId xmlns:a16="http://schemas.microsoft.com/office/drawing/2014/main" id="{4DCB0F73-4020-45DC-ACCF-E7881B87F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40" y="1885596"/>
            <a:ext cx="77010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1. </a:t>
            </a:r>
            <a:r>
              <a:rPr lang="en-US" sz="3200" b="1" dirty="0" err="1">
                <a:solidFill>
                  <a:srgbClr val="000099"/>
                </a:solidFill>
              </a:rPr>
              <a:t>Tơ</a:t>
            </a:r>
            <a:r>
              <a:rPr lang="en-US" sz="3200" b="1" dirty="0">
                <a:solidFill>
                  <a:srgbClr val="000099"/>
                </a:solidFill>
              </a:rPr>
              <a:t>̀ </a:t>
            </a:r>
            <a:r>
              <a:rPr lang="en-US" sz="3200" b="1" dirty="0" err="1">
                <a:solidFill>
                  <a:srgbClr val="000099"/>
                </a:solidFill>
              </a:rPr>
              <a:t>lịch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nào</a:t>
            </a:r>
            <a:r>
              <a:rPr lang="en-US" sz="3200" b="1" dirty="0">
                <a:solidFill>
                  <a:srgbClr val="000099"/>
                </a:solidFill>
              </a:rPr>
              <a:t> ? Vì </a:t>
            </a:r>
            <a:r>
              <a:rPr lang="en-US" sz="3200" b="1" dirty="0" err="1">
                <a:solidFill>
                  <a:srgbClr val="000099"/>
                </a:solidFill>
              </a:rPr>
              <a:t>sao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em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biết</a:t>
            </a:r>
            <a:r>
              <a:rPr lang="en-US" sz="3200" b="1" dirty="0">
                <a:solidFill>
                  <a:srgbClr val="000099"/>
                </a:solidFill>
              </a:rPr>
              <a:t> ?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17" name="Text Box 158">
            <a:extLst>
              <a:ext uri="{FF2B5EF4-FFF2-40B4-BE49-F238E27FC236}">
                <a16:creationId xmlns:a16="http://schemas.microsoft.com/office/drawing/2014/main" id="{A95A8025-BF48-4861-BCF6-8AC593448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58" y="5054025"/>
            <a:ext cx="8094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5. </a:t>
            </a:r>
            <a:r>
              <a:rPr lang="en-US" sz="3200" b="1" dirty="0" err="1">
                <a:solidFill>
                  <a:srgbClr val="000099"/>
                </a:solidFill>
              </a:rPr>
              <a:t>Tơ</a:t>
            </a:r>
            <a:r>
              <a:rPr lang="en-US" sz="3200" b="1" dirty="0">
                <a:solidFill>
                  <a:srgbClr val="000099"/>
                </a:solidFill>
              </a:rPr>
              <a:t>̀ </a:t>
            </a:r>
            <a:r>
              <a:rPr lang="en-US" sz="3200" b="1" dirty="0" err="1">
                <a:solidFill>
                  <a:srgbClr val="000099"/>
                </a:solidFill>
              </a:rPr>
              <a:t>lịch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cho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em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biết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điều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gi</a:t>
            </a:r>
            <a:r>
              <a:rPr lang="en-US" sz="3200" b="1" dirty="0">
                <a:solidFill>
                  <a:srgbClr val="000099"/>
                </a:solidFill>
              </a:rPr>
              <a:t>̀ ?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21" name="Text Box 163">
            <a:extLst>
              <a:ext uri="{FF2B5EF4-FFF2-40B4-BE49-F238E27FC236}">
                <a16:creationId xmlns:a16="http://schemas.microsoft.com/office/drawing/2014/main" id="{FB044EE6-AB36-4F10-AB42-56F8761B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40" y="2574312"/>
            <a:ext cx="7145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2.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11 có bao </a:t>
            </a:r>
            <a:r>
              <a:rPr lang="en-US" sz="3200" b="1" dirty="0" err="1">
                <a:solidFill>
                  <a:srgbClr val="000099"/>
                </a:solidFill>
              </a:rPr>
              <a:t>nhiêu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?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22" name="Text Box 237">
            <a:extLst>
              <a:ext uri="{FF2B5EF4-FFF2-40B4-BE49-F238E27FC236}">
                <a16:creationId xmlns:a16="http://schemas.microsoft.com/office/drawing/2014/main" id="{D71F78F6-D75C-458A-BB6B-427EF5313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40" y="3409435"/>
            <a:ext cx="81310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3.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đầu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tiên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của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11 là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mấy</a:t>
            </a:r>
            <a:r>
              <a:rPr lang="en-US" sz="3200" b="1" dirty="0">
                <a:solidFill>
                  <a:srgbClr val="000099"/>
                </a:solidFill>
              </a:rPr>
              <a:t> ?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23" name="Text Box 238">
            <a:extLst>
              <a:ext uri="{FF2B5EF4-FFF2-40B4-BE49-F238E27FC236}">
                <a16:creationId xmlns:a16="http://schemas.microsoft.com/office/drawing/2014/main" id="{1F163A5B-B01C-4481-A67B-7FDA9F04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41" y="4239888"/>
            <a:ext cx="8253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4.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11 có bao </a:t>
            </a:r>
            <a:r>
              <a:rPr lang="en-US" sz="3200" b="1" dirty="0" err="1">
                <a:solidFill>
                  <a:srgbClr val="000099"/>
                </a:solidFill>
              </a:rPr>
              <a:t>nhiêu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Chủ </a:t>
            </a:r>
            <a:r>
              <a:rPr lang="en-US" sz="3200" b="1" dirty="0" err="1">
                <a:solidFill>
                  <a:srgbClr val="000099"/>
                </a:solidFill>
              </a:rPr>
              <a:t>nhật</a:t>
            </a:r>
            <a:r>
              <a:rPr lang="en-US" sz="3200" b="1" dirty="0">
                <a:solidFill>
                  <a:srgbClr val="000099"/>
                </a:solidFill>
              </a:rPr>
              <a:t> ?</a:t>
            </a:r>
            <a:endParaRPr lang="vi-VN" sz="3200" b="1" dirty="0">
              <a:solidFill>
                <a:srgbClr val="000099"/>
              </a:solidFill>
            </a:endParaRPr>
          </a:p>
        </p:txBody>
      </p:sp>
      <p:pic>
        <p:nvPicPr>
          <p:cNvPr id="29" name="Picture 3">
            <a:extLst>
              <a:ext uri="{FF2B5EF4-FFF2-40B4-BE49-F238E27FC236}">
                <a16:creationId xmlns:a16="http://schemas.microsoft.com/office/drawing/2014/main" id="{1A0BAC35-9A0C-450C-84E8-449E8FDC0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450" y="248656"/>
            <a:ext cx="1797350" cy="1384945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64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2592"/>
              </p:ext>
            </p:extLst>
          </p:nvPr>
        </p:nvGraphicFramePr>
        <p:xfrm>
          <a:off x="228600" y="381000"/>
          <a:ext cx="8686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 rowSpan="6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HAI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BA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TƯ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NĂM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SÁU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00FF"/>
                          </a:solidFill>
                        </a:rPr>
                        <a:t>THỨ</a:t>
                      </a:r>
                      <a:r>
                        <a:rPr lang="en-US" sz="2400" b="1" baseline="0" dirty="0">
                          <a:solidFill>
                            <a:srgbClr val="0000FF"/>
                          </a:solidFill>
                        </a:rPr>
                        <a:t> BẢY</a:t>
                      </a:r>
                      <a:endParaRPr 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66"/>
                          </a:solidFill>
                        </a:rPr>
                        <a:t>CHỦ</a:t>
                      </a:r>
                      <a:r>
                        <a:rPr lang="en-US" sz="2400" b="1" baseline="0" dirty="0">
                          <a:solidFill>
                            <a:srgbClr val="FF0066"/>
                          </a:solidFill>
                        </a:rPr>
                        <a:t> NHẬT</a:t>
                      </a:r>
                      <a:endParaRPr lang="en-US" sz="2400" b="1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19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66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28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31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1125" y="532419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368715"/>
            <a:ext cx="1143000" cy="584775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1562100" y="1063917"/>
            <a:ext cx="0" cy="304798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Left Arrow 5"/>
          <p:cNvSpPr/>
          <p:nvPr/>
        </p:nvSpPr>
        <p:spPr>
          <a:xfrm>
            <a:off x="1828800" y="3810000"/>
            <a:ext cx="152400" cy="91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886200"/>
            <a:ext cx="685800" cy="58477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+ 7</a:t>
            </a:r>
          </a:p>
        </p:txBody>
      </p:sp>
    </p:spTree>
    <p:extLst>
      <p:ext uri="{BB962C8B-B14F-4D97-AF65-F5344CB8AC3E}">
        <p14:creationId xmlns:p14="http://schemas.microsoft.com/office/powerpoint/2010/main" val="38136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6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41" name="Group 149"/>
          <p:cNvGraphicFramePr>
            <a:graphicFrameLocks noGrp="1"/>
          </p:cNvGraphicFramePr>
          <p:nvPr/>
        </p:nvGraphicFramePr>
        <p:xfrm>
          <a:off x="322263" y="1341438"/>
          <a:ext cx="8640762" cy="2572069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611188" y="2565400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11</a:t>
            </a:r>
            <a:endParaRPr lang="vi-VN" sz="3600" b="1"/>
          </a:p>
        </p:txBody>
      </p:sp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1132156" y="4437063"/>
            <a:ext cx="6301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Tờ lịch tháng nào ? Vì sao em biết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49" name="Text Box 157"/>
          <p:cNvSpPr txBox="1">
            <a:spLocks noChangeArrowheads="1"/>
          </p:cNvSpPr>
          <p:nvPr/>
        </p:nvSpPr>
        <p:spPr bwMode="auto">
          <a:xfrm>
            <a:off x="1876635" y="4941888"/>
            <a:ext cx="41683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Đây là tờ lịch tháng 11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1119865" y="5445125"/>
            <a:ext cx="5896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Tờ lịch tháng cho em biết điều gì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2468755" y="5373688"/>
            <a:ext cx="3558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Tháng 11 có 30 ngày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2" name="Oval 160"/>
          <p:cNvSpPr>
            <a:spLocks noChangeArrowheads="1"/>
          </p:cNvSpPr>
          <p:nvPr/>
        </p:nvSpPr>
        <p:spPr bwMode="auto">
          <a:xfrm>
            <a:off x="4932363" y="3141663"/>
            <a:ext cx="431800" cy="431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3" name="Text Box 161"/>
          <p:cNvSpPr txBox="1">
            <a:spLocks noChangeArrowheads="1"/>
          </p:cNvSpPr>
          <p:nvPr/>
        </p:nvSpPr>
        <p:spPr bwMode="auto">
          <a:xfrm>
            <a:off x="394093" y="4508500"/>
            <a:ext cx="74223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cô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vừa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khoanh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tròn</a:t>
            </a:r>
            <a:r>
              <a:rPr lang="en-US" sz="2400" b="1" dirty="0">
                <a:solidFill>
                  <a:srgbClr val="000099"/>
                </a:solidFill>
              </a:rPr>
              <a:t>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11 </a:t>
            </a:r>
            <a:r>
              <a:rPr lang="en-US" sz="2400" b="1" dirty="0" err="1">
                <a:solidFill>
                  <a:srgbClr val="000099"/>
                </a:solidFill>
              </a:rPr>
              <a:t>va</a:t>
            </a:r>
            <a:r>
              <a:rPr lang="en-US" sz="2400" b="1" dirty="0">
                <a:solidFill>
                  <a:srgbClr val="000099"/>
                </a:solidFill>
              </a:rPr>
              <a:t>̀ </a:t>
            </a:r>
            <a:r>
              <a:rPr lang="en-US" sz="2400" b="1" dirty="0" err="1">
                <a:solidFill>
                  <a:srgbClr val="000099"/>
                </a:solidFill>
              </a:rPr>
              <a:t>ứng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với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tuần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2412349" y="5354638"/>
            <a:ext cx="3455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Ngày 20, thứ năm.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355" name="Text Box 163"/>
          <p:cNvSpPr txBox="1">
            <a:spLocks noChangeArrowheads="1"/>
          </p:cNvSpPr>
          <p:nvPr/>
        </p:nvSpPr>
        <p:spPr bwMode="auto">
          <a:xfrm>
            <a:off x="1480227" y="4652963"/>
            <a:ext cx="5896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Vậy tháng 11 có bao nhiêu ngày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356" name="Text Box 164"/>
          <p:cNvSpPr txBox="1">
            <a:spLocks noChangeArrowheads="1"/>
          </p:cNvSpPr>
          <p:nvPr/>
        </p:nvSpPr>
        <p:spPr bwMode="auto">
          <a:xfrm>
            <a:off x="6804025" y="1989138"/>
            <a:ext cx="1079500" cy="376237"/>
          </a:xfrm>
          <a:prstGeom prst="rect">
            <a:avLst/>
          </a:prstGeom>
          <a:solidFill>
            <a:srgbClr val="FF0066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Arial Unicode MS" pitchFamily="34" charset="-128"/>
              </a:rPr>
              <a:t>1</a:t>
            </a:r>
            <a:endParaRPr lang="vi-VN" sz="1800" b="1">
              <a:latin typeface="Arial Unicode MS" pitchFamily="34" charset="-128"/>
            </a:endParaRPr>
          </a:p>
        </p:txBody>
      </p:sp>
      <p:graphicFrame>
        <p:nvGraphicFramePr>
          <p:cNvPr id="8428" name="Group 236"/>
          <p:cNvGraphicFramePr>
            <a:graphicFrameLocks noGrp="1"/>
          </p:cNvGraphicFramePr>
          <p:nvPr/>
        </p:nvGraphicFramePr>
        <p:xfrm>
          <a:off x="7885113" y="1989138"/>
          <a:ext cx="1079500" cy="1931989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429" name="Text Box 237"/>
          <p:cNvSpPr txBox="1">
            <a:spLocks noChangeArrowheads="1"/>
          </p:cNvSpPr>
          <p:nvPr/>
        </p:nvSpPr>
        <p:spPr bwMode="auto">
          <a:xfrm>
            <a:off x="1001245" y="4941888"/>
            <a:ext cx="6709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đầu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tiên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của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11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8430" name="Text Box 238"/>
          <p:cNvSpPr txBox="1">
            <a:spLocks noChangeArrowheads="1"/>
          </p:cNvSpPr>
          <p:nvPr/>
        </p:nvSpPr>
        <p:spPr bwMode="auto">
          <a:xfrm>
            <a:off x="915102" y="5157788"/>
            <a:ext cx="68105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Tháng 11 có bao nhiêu ngày Chủ nhật ?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8431" name="Text Box 239"/>
          <p:cNvSpPr txBox="1">
            <a:spLocks noChangeArrowheads="1"/>
          </p:cNvSpPr>
          <p:nvPr/>
        </p:nvSpPr>
        <p:spPr bwMode="auto">
          <a:xfrm>
            <a:off x="173038" y="6021388"/>
            <a:ext cx="84375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Tờ lịch cho em biết : các thứ, ngày trong tháng 11</a:t>
            </a:r>
            <a:endParaRPr lang="vi-VN" sz="2400" b="1">
              <a:solidFill>
                <a:srgbClr val="FF0000"/>
              </a:solidFill>
            </a:endParaRPr>
          </a:p>
        </p:txBody>
      </p:sp>
      <p:sp>
        <p:nvSpPr>
          <p:cNvPr id="8432" name="Text Box 240"/>
          <p:cNvSpPr txBox="1">
            <a:spLocks noChangeArrowheads="1"/>
          </p:cNvSpPr>
          <p:nvPr/>
        </p:nvSpPr>
        <p:spPr bwMode="auto">
          <a:xfrm>
            <a:off x="1863083" y="5876925"/>
            <a:ext cx="3760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Có 5 ngày chủ nhật</a:t>
            </a:r>
            <a:endParaRPr lang="vi-VN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4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7" grpId="0"/>
      <p:bldP spid="8348" grpId="0"/>
      <p:bldP spid="8348" grpId="1"/>
      <p:bldP spid="8349" grpId="0"/>
      <p:bldP spid="8349" grpId="1"/>
      <p:bldP spid="8350" grpId="0"/>
      <p:bldP spid="8350" grpId="1"/>
      <p:bldP spid="8351" grpId="0"/>
      <p:bldP spid="8351" grpId="1"/>
      <p:bldP spid="8352" grpId="0" animBg="1"/>
      <p:bldP spid="8353" grpId="0"/>
      <p:bldP spid="8353" grpId="1"/>
      <p:bldP spid="8354" grpId="0"/>
      <p:bldP spid="8354" grpId="1"/>
      <p:bldP spid="8355" grpId="0"/>
      <p:bldP spid="8355" grpId="1"/>
      <p:bldP spid="8356" grpId="0" animBg="1"/>
      <p:bldP spid="8429" grpId="0"/>
      <p:bldP spid="8429" grpId="1"/>
      <p:bldP spid="8430" grpId="0"/>
      <p:bldP spid="8431" grpId="0"/>
      <p:bldP spid="8431" grpId="1"/>
      <p:bldP spid="84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 descr="Green marble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1439863" cy="43926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CÁC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LOẠI 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LỊCH</a:t>
            </a:r>
            <a:endParaRPr lang="en-US" sz="3600" b="1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63938" y="115888"/>
            <a:ext cx="2808287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TOÁN : NGÀY THÁNG</a:t>
            </a:r>
            <a:endParaRPr lang="vi-VN" sz="1800" b="1"/>
          </a:p>
        </p:txBody>
      </p:sp>
      <p:pic>
        <p:nvPicPr>
          <p:cNvPr id="10247" name="Picture 7" descr="IMG_43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692150"/>
            <a:ext cx="4629150" cy="616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IMG_44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676775" cy="623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596188" y="3141663"/>
            <a:ext cx="12239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tờ</a:t>
            </a:r>
            <a:endParaRPr lang="vi-VN" sz="3600" b="1"/>
          </a:p>
        </p:txBody>
      </p:sp>
      <p:pic>
        <p:nvPicPr>
          <p:cNvPr id="10249" name="Picture 9" descr="IMG_44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20713"/>
            <a:ext cx="3889375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67625" y="5373688"/>
            <a:ext cx="12239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lốc</a:t>
            </a:r>
            <a:endParaRPr lang="vi-VN" sz="3600" b="1"/>
          </a:p>
        </p:txBody>
      </p:sp>
      <p:pic>
        <p:nvPicPr>
          <p:cNvPr id="10248" name="Picture 8" descr="IMG_44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0513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IMG_44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38" y="1268413"/>
            <a:ext cx="4030662" cy="537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979613" y="5876925"/>
            <a:ext cx="2808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Lịch để bàn</a:t>
            </a:r>
            <a:endParaRPr lang="vi-VN" sz="3600" b="1"/>
          </a:p>
        </p:txBody>
      </p:sp>
    </p:spTree>
    <p:extLst>
      <p:ext uri="{BB962C8B-B14F-4D97-AF65-F5344CB8AC3E}">
        <p14:creationId xmlns:p14="http://schemas.microsoft.com/office/powerpoint/2010/main" val="313027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52" grpId="1"/>
      <p:bldP spid="10253" grpId="0"/>
      <p:bldP spid="10253" grpId="1"/>
      <p:bldP spid="102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971550" y="1268413"/>
            <a:ext cx="1512888" cy="647700"/>
          </a:xfrm>
          <a:prstGeom prst="homePlate">
            <a:avLst>
              <a:gd name="adj" fmla="val 58395"/>
            </a:avLst>
          </a:prstGeom>
          <a:gradFill rotWithShape="1">
            <a:gsLst>
              <a:gs pos="0">
                <a:srgbClr val="FFCC00">
                  <a:gamma/>
                  <a:shade val="46275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BÀI TẬP 1</a:t>
            </a:r>
            <a:endParaRPr lang="vi-VN" b="1">
              <a:solidFill>
                <a:srgbClr val="FF00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916238" y="1412875"/>
            <a:ext cx="309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Đọc</a:t>
            </a:r>
            <a:r>
              <a:rPr lang="en-US" sz="2400" b="1" dirty="0"/>
              <a:t>, </a:t>
            </a:r>
            <a:r>
              <a:rPr lang="en-US" sz="2400" b="1" dirty="0" err="1"/>
              <a:t>viết</a:t>
            </a:r>
            <a:r>
              <a:rPr lang="en-US" sz="2400" b="1" dirty="0"/>
              <a:t> (</a:t>
            </a:r>
            <a:r>
              <a:rPr lang="en-US" sz="2400" b="1" dirty="0" err="1"/>
              <a:t>theo</a:t>
            </a:r>
            <a:r>
              <a:rPr lang="en-US" sz="2400" b="1" dirty="0"/>
              <a:t> </a:t>
            </a:r>
            <a:r>
              <a:rPr lang="en-US" sz="2400" b="1" dirty="0" err="1"/>
              <a:t>mẫu</a:t>
            </a:r>
            <a:r>
              <a:rPr lang="en-US" sz="2400" b="1" dirty="0"/>
              <a:t>) :</a:t>
            </a:r>
            <a:endParaRPr lang="vi-VN" sz="2400" b="1" dirty="0"/>
          </a:p>
        </p:txBody>
      </p:sp>
      <p:graphicFrame>
        <p:nvGraphicFramePr>
          <p:cNvPr id="11301" name="Group 37"/>
          <p:cNvGraphicFramePr>
            <a:graphicFrameLocks noGrp="1"/>
          </p:cNvGraphicFramePr>
          <p:nvPr/>
        </p:nvGraphicFramePr>
        <p:xfrm>
          <a:off x="1116013" y="2276475"/>
          <a:ext cx="7127875" cy="2319338"/>
        </p:xfrm>
        <a:graphic>
          <a:graphicData uri="http://schemas.openxmlformats.org/drawingml/2006/table">
            <a:tbl>
              <a:tblPr/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ĐỌC</a:t>
                      </a: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VIẾT</a:t>
                      </a:r>
                      <a:endParaRPr kumimoji="0" 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bảy tháng mười một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7 tháng 11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mười lăm tháng mười một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 20 tháng 11</a:t>
                      </a:r>
                      <a:endParaRPr kumimoji="0" lang="vi-VN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Ngày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30 </a:t>
                      </a: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tháng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11</a:t>
                      </a:r>
                      <a:endParaRPr kumimoji="0" lang="vi-V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619250" y="4149725"/>
            <a:ext cx="4032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err="1">
                <a:solidFill>
                  <a:srgbClr val="000099"/>
                </a:solidFill>
              </a:rPr>
              <a:t>Ngày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ba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mươi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tháng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mười</a:t>
            </a:r>
            <a:r>
              <a:rPr lang="en-US" sz="2200" b="1" dirty="0">
                <a:solidFill>
                  <a:srgbClr val="000099"/>
                </a:solidFill>
              </a:rPr>
              <a:t> </a:t>
            </a:r>
            <a:r>
              <a:rPr lang="en-US" sz="2200" b="1" dirty="0" err="1">
                <a:solidFill>
                  <a:srgbClr val="000099"/>
                </a:solidFill>
              </a:rPr>
              <a:t>một</a:t>
            </a:r>
            <a:endParaRPr lang="vi-VN" sz="2200" b="1" dirty="0">
              <a:solidFill>
                <a:srgbClr val="000099"/>
              </a:solidFill>
            </a:endParaRP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1619250" y="3644900"/>
            <a:ext cx="4032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</a:rPr>
              <a:t>Ngày hai mươi tháng mười một</a:t>
            </a:r>
            <a:endParaRPr lang="vi-VN" sz="2200" b="1">
              <a:solidFill>
                <a:srgbClr val="000099"/>
              </a:solidFill>
            </a:endParaRP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6010275" y="3213100"/>
            <a:ext cx="24495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</a:rPr>
              <a:t>Ngày 15 tháng 11</a:t>
            </a:r>
            <a:endParaRPr lang="vi-VN" sz="22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04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94" grpId="0"/>
      <p:bldP spid="11297" grpId="0"/>
      <p:bldP spid="112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11188" y="765175"/>
            <a:ext cx="2376487" cy="1081088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/>
              <a:t>Bài tập 2</a:t>
            </a:r>
            <a:endParaRPr lang="vi-VN" sz="2800" b="1"/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/>
          </p:nvPr>
        </p:nvGraphicFramePr>
        <p:xfrm>
          <a:off x="611188" y="2420938"/>
          <a:ext cx="7859712" cy="2840039"/>
        </p:xfrm>
        <a:graphic>
          <a:graphicData uri="http://schemas.openxmlformats.org/drawingml/2006/table">
            <a:tbl>
              <a:tblPr/>
              <a:tblGrid>
                <a:gridCol w="98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3419475" y="1196975"/>
            <a:ext cx="48863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99"/>
                </a:solidFill>
              </a:rPr>
              <a:t>a) </a:t>
            </a:r>
            <a:r>
              <a:rPr lang="en-US" sz="2800" b="1" dirty="0" err="1">
                <a:solidFill>
                  <a:srgbClr val="000099"/>
                </a:solidFill>
              </a:rPr>
              <a:t>Nêu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tiếp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các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ngày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còn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thiếu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trong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tư</a:t>
            </a:r>
            <a:r>
              <a:rPr lang="en-US" sz="2800" b="1" dirty="0">
                <a:solidFill>
                  <a:srgbClr val="000099"/>
                </a:solidFill>
              </a:rPr>
              <a:t>̀ </a:t>
            </a:r>
            <a:r>
              <a:rPr lang="en-US" sz="2800" b="1" dirty="0" err="1">
                <a:solidFill>
                  <a:srgbClr val="000099"/>
                </a:solidFill>
              </a:rPr>
              <a:t>lịch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tháng</a:t>
            </a:r>
            <a:r>
              <a:rPr lang="en-US" sz="2800" b="1" dirty="0">
                <a:solidFill>
                  <a:srgbClr val="000099"/>
                </a:solidFill>
              </a:rPr>
              <a:t> 12</a:t>
            </a:r>
            <a:endParaRPr lang="vi-VN" sz="2800" b="1" dirty="0">
              <a:solidFill>
                <a:srgbClr val="000099"/>
              </a:solidFill>
            </a:endParaRP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828675" y="3716338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12</a:t>
            </a:r>
            <a:endParaRPr lang="vi-VN" sz="3600" b="1"/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1835150" y="5661025"/>
            <a:ext cx="64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6458" name="Text Box 74"/>
          <p:cNvSpPr txBox="1">
            <a:spLocks noChangeArrowheads="1"/>
          </p:cNvSpPr>
          <p:nvPr/>
        </p:nvSpPr>
        <p:spPr bwMode="auto">
          <a:xfrm>
            <a:off x="6875463" y="31416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6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1979613" y="35734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8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4716463" y="35004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11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1835150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15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3779838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17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5722938" y="35004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12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6804025" y="39338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20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2843213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23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3851275" y="31416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3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2914650" y="30686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779838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24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6804025" y="43656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27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2843213" y="479742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30</a:t>
            </a:r>
            <a:endParaRPr lang="vi-VN" sz="2400" b="1">
              <a:solidFill>
                <a:srgbClr val="000099"/>
              </a:solidFill>
            </a:endParaRP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2771775" y="5445125"/>
            <a:ext cx="50006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Tháng 12 có bao nhiêu ngày?</a:t>
            </a:r>
            <a:endParaRPr lang="vi-VN" sz="2800" b="1">
              <a:solidFill>
                <a:srgbClr val="000099"/>
              </a:solidFill>
            </a:endParaRP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348038" y="5949950"/>
            <a:ext cx="34687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Tháng 12 có 31 ngày</a:t>
            </a:r>
            <a:endParaRPr lang="vi-VN" sz="2800" b="1">
              <a:solidFill>
                <a:srgbClr val="FF0000"/>
              </a:solidFill>
            </a:endParaRPr>
          </a:p>
        </p:txBody>
      </p:sp>
      <p:sp>
        <p:nvSpPr>
          <p:cNvPr id="23" name="Curved Left Arrow 22"/>
          <p:cNvSpPr/>
          <p:nvPr/>
        </p:nvSpPr>
        <p:spPr>
          <a:xfrm>
            <a:off x="6172200" y="3878263"/>
            <a:ext cx="144463" cy="9223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72200" y="4034135"/>
            <a:ext cx="685800" cy="46166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+ 7</a:t>
            </a:r>
          </a:p>
        </p:txBody>
      </p:sp>
    </p:spTree>
    <p:extLst>
      <p:ext uri="{BB962C8B-B14F-4D97-AF65-F5344CB8AC3E}">
        <p14:creationId xmlns:p14="http://schemas.microsoft.com/office/powerpoint/2010/main" val="313223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455" grpId="0"/>
      <p:bldP spid="16456" grpId="0"/>
      <p:bldP spid="16458" grpId="0"/>
      <p:bldP spid="16459" grpId="0"/>
      <p:bldP spid="16460" grpId="0"/>
      <p:bldP spid="16461" grpId="0"/>
      <p:bldP spid="16462" grpId="0"/>
      <p:bldP spid="16463" grpId="0"/>
      <p:bldP spid="16464" grpId="0"/>
      <p:bldP spid="16465" grpId="0"/>
      <p:bldP spid="16466" grpId="0"/>
      <p:bldP spid="16467" grpId="0"/>
      <p:bldP spid="16468" grpId="0"/>
      <p:bldP spid="16469" grpId="0"/>
      <p:bldP spid="16470" grpId="0"/>
      <p:bldP spid="16471" grpId="0"/>
      <p:bldP spid="16472" grpId="0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04800" y="4762"/>
            <a:ext cx="2376487" cy="1081087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/>
              <a:t>Bài tập 2</a:t>
            </a:r>
            <a:endParaRPr lang="vi-VN" sz="2800" b="1"/>
          </a:p>
        </p:txBody>
      </p:sp>
      <p:graphicFrame>
        <p:nvGraphicFramePr>
          <p:cNvPr id="17412" name="Group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30752571"/>
              </p:ext>
            </p:extLst>
          </p:nvPr>
        </p:nvGraphicFramePr>
        <p:xfrm>
          <a:off x="592138" y="1150937"/>
          <a:ext cx="6769102" cy="2468880"/>
        </p:xfrm>
        <a:graphic>
          <a:graphicData uri="http://schemas.openxmlformats.org/drawingml/2006/table">
            <a:tbl>
              <a:tblPr/>
              <a:tblGrid>
                <a:gridCol w="846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63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9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HAI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 BA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TƯ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NĂM 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SÁU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THỨ BẢY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CHỦ NHẬT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vi-VN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2824162" y="365124"/>
            <a:ext cx="4537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b)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lịch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̀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biết</a:t>
            </a:r>
            <a:r>
              <a:rPr lang="en-US" sz="2800" b="1" dirty="0"/>
              <a:t> :</a:t>
            </a:r>
            <a:endParaRPr lang="vi-VN" sz="2800" b="1" dirty="0"/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584200" y="2286000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12</a:t>
            </a:r>
            <a:endParaRPr lang="vi-VN" sz="3600" b="1" dirty="0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152400" y="3835476"/>
            <a:ext cx="80892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22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là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25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là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152400" y="4724400"/>
            <a:ext cx="8458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 có </a:t>
            </a:r>
            <a:r>
              <a:rPr lang="en-US" sz="2400" b="1" dirty="0" err="1">
                <a:solidFill>
                  <a:srgbClr val="000099"/>
                </a:solidFill>
              </a:rPr>
              <a:t>mấy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Chủ </a:t>
            </a:r>
            <a:r>
              <a:rPr lang="en-US" sz="2400" b="1" dirty="0" err="1">
                <a:solidFill>
                  <a:srgbClr val="000099"/>
                </a:solidFill>
              </a:rPr>
              <a:t>nhật</a:t>
            </a:r>
            <a:r>
              <a:rPr lang="en-US" sz="2400" b="1" dirty="0">
                <a:solidFill>
                  <a:srgbClr val="000099"/>
                </a:solidFill>
              </a:rPr>
              <a:t> ? </a:t>
            </a:r>
            <a:r>
              <a:rPr lang="en-US" sz="2400" b="1" dirty="0" err="1">
                <a:solidFill>
                  <a:srgbClr val="000099"/>
                </a:solidFill>
              </a:rPr>
              <a:t>Đo</a:t>
            </a:r>
            <a:r>
              <a:rPr lang="en-US" sz="2400" b="1" dirty="0">
                <a:solidFill>
                  <a:srgbClr val="000099"/>
                </a:solidFill>
              </a:rPr>
              <a:t>́ là </a:t>
            </a:r>
            <a:r>
              <a:rPr lang="en-US" sz="2400" b="1" dirty="0" err="1">
                <a:solidFill>
                  <a:srgbClr val="000099"/>
                </a:solidFill>
              </a:rPr>
              <a:t>những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nào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1" y="5558135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Tuần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này</a:t>
            </a:r>
            <a:r>
              <a:rPr lang="en-US" sz="2400" b="1" dirty="0">
                <a:solidFill>
                  <a:srgbClr val="000099"/>
                </a:solidFill>
              </a:rPr>
              <a:t>,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 </a:t>
            </a:r>
            <a:r>
              <a:rPr lang="en-US" sz="2400" b="1" dirty="0" err="1">
                <a:solidFill>
                  <a:srgbClr val="000099"/>
                </a:solidFill>
              </a:rPr>
              <a:t>sáu</a:t>
            </a:r>
            <a:r>
              <a:rPr lang="en-US" sz="2400" b="1" dirty="0">
                <a:solidFill>
                  <a:srgbClr val="000099"/>
                </a:solidFill>
              </a:rPr>
              <a:t>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19 </a:t>
            </a:r>
            <a:r>
              <a:rPr lang="en-US" sz="2400" b="1" dirty="0" err="1">
                <a:solidFill>
                  <a:srgbClr val="000099"/>
                </a:solidFill>
              </a:rPr>
              <a:t>tháng</a:t>
            </a:r>
            <a:r>
              <a:rPr lang="en-US" sz="2400" b="1" dirty="0">
                <a:solidFill>
                  <a:srgbClr val="000099"/>
                </a:solidFill>
              </a:rPr>
              <a:t> 12. </a:t>
            </a:r>
            <a:r>
              <a:rPr lang="en-US" sz="2400" b="1" dirty="0" err="1">
                <a:solidFill>
                  <a:srgbClr val="000099"/>
                </a:solidFill>
              </a:rPr>
              <a:t>Tuần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sau</a:t>
            </a:r>
            <a:r>
              <a:rPr lang="en-US" sz="2400" b="1" dirty="0">
                <a:solidFill>
                  <a:srgbClr val="000099"/>
                </a:solidFill>
              </a:rPr>
              <a:t>, </a:t>
            </a:r>
            <a:r>
              <a:rPr lang="en-US" sz="2400" b="1" dirty="0" err="1">
                <a:solidFill>
                  <a:srgbClr val="000099"/>
                </a:solidFill>
              </a:rPr>
              <a:t>thư</a:t>
            </a:r>
            <a:r>
              <a:rPr lang="en-US" sz="2400" b="1" dirty="0">
                <a:solidFill>
                  <a:srgbClr val="000099"/>
                </a:solidFill>
              </a:rPr>
              <a:t>́ </a:t>
            </a:r>
            <a:r>
              <a:rPr lang="en-US" sz="2400" b="1" dirty="0" err="1">
                <a:solidFill>
                  <a:srgbClr val="000099"/>
                </a:solidFill>
              </a:rPr>
              <a:t>sáu</a:t>
            </a:r>
            <a:r>
              <a:rPr lang="en-US" sz="2400" b="1" dirty="0">
                <a:solidFill>
                  <a:srgbClr val="000099"/>
                </a:solidFill>
              </a:rPr>
              <a:t> là </a:t>
            </a:r>
            <a:r>
              <a:rPr lang="en-US" sz="2400" b="1" dirty="0" err="1">
                <a:solidFill>
                  <a:srgbClr val="000099"/>
                </a:solidFill>
              </a:rPr>
              <a:t>ngày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nào</a:t>
            </a:r>
            <a:r>
              <a:rPr lang="en-US" sz="2400" b="1" dirty="0">
                <a:solidFill>
                  <a:srgbClr val="000099"/>
                </a:solidFill>
              </a:rPr>
              <a:t> ?</a:t>
            </a:r>
            <a:endParaRPr lang="vi-VN" sz="2400" b="1" dirty="0">
              <a:solidFill>
                <a:srgbClr val="000099"/>
              </a:solidFill>
            </a:endParaRPr>
          </a:p>
        </p:txBody>
      </p:sp>
      <p:sp>
        <p:nvSpPr>
          <p:cNvPr id="13" name="Text Box 76"/>
          <p:cNvSpPr txBox="1">
            <a:spLocks noChangeArrowheads="1"/>
          </p:cNvSpPr>
          <p:nvPr/>
        </p:nvSpPr>
        <p:spPr bwMode="auto">
          <a:xfrm>
            <a:off x="457200" y="4297141"/>
            <a:ext cx="7870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22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là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25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là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Năm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endParaRPr lang="vi-VN" sz="2400" b="1" dirty="0">
              <a:solidFill>
                <a:srgbClr val="FF0000"/>
              </a:solidFill>
            </a:endParaRPr>
          </a:p>
        </p:txBody>
      </p:sp>
      <p:sp>
        <p:nvSpPr>
          <p:cNvPr id="14" name="Text Box 77"/>
          <p:cNvSpPr txBox="1">
            <a:spLocks noChangeArrowheads="1"/>
          </p:cNvSpPr>
          <p:nvPr/>
        </p:nvSpPr>
        <p:spPr bwMode="auto">
          <a:xfrm>
            <a:off x="304800" y="5177135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 có 4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Chủ </a:t>
            </a:r>
            <a:r>
              <a:rPr lang="en-US" sz="2400" b="1" dirty="0" err="1">
                <a:solidFill>
                  <a:srgbClr val="FF0000"/>
                </a:solidFill>
              </a:rPr>
              <a:t>nhật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Đo</a:t>
            </a:r>
            <a:r>
              <a:rPr lang="en-US" sz="2400" b="1" dirty="0">
                <a:solidFill>
                  <a:srgbClr val="FF0000"/>
                </a:solidFill>
              </a:rPr>
              <a:t>́ là </a:t>
            </a:r>
            <a:r>
              <a:rPr lang="en-US" sz="2400" b="1" dirty="0" err="1">
                <a:solidFill>
                  <a:srgbClr val="FF0000"/>
                </a:solidFill>
              </a:rPr>
              <a:t>các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: 7, 14, 21 </a:t>
            </a:r>
            <a:r>
              <a:rPr lang="en-US" sz="2400" b="1" dirty="0" err="1">
                <a:solidFill>
                  <a:srgbClr val="FF0000"/>
                </a:solidFill>
              </a:rPr>
              <a:t>va</a:t>
            </a:r>
            <a:r>
              <a:rPr lang="en-US" sz="2400" b="1" dirty="0">
                <a:solidFill>
                  <a:srgbClr val="FF0000"/>
                </a:solidFill>
              </a:rPr>
              <a:t>̀ 28.</a:t>
            </a:r>
            <a:endParaRPr lang="vi-VN" sz="2400" b="1" dirty="0">
              <a:solidFill>
                <a:srgbClr val="FF0000"/>
              </a:solidFill>
            </a:endParaRPr>
          </a:p>
        </p:txBody>
      </p:sp>
      <p:sp>
        <p:nvSpPr>
          <p:cNvPr id="15" name="Text Box 78"/>
          <p:cNvSpPr txBox="1">
            <a:spLocks noChangeArrowheads="1"/>
          </p:cNvSpPr>
          <p:nvPr/>
        </p:nvSpPr>
        <p:spPr bwMode="auto">
          <a:xfrm>
            <a:off x="1" y="6131660"/>
            <a:ext cx="891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Tuần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này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Sáu</a:t>
            </a:r>
            <a:r>
              <a:rPr lang="en-US" sz="2400" b="1" dirty="0">
                <a:solidFill>
                  <a:srgbClr val="FF0000"/>
                </a:solidFill>
              </a:rPr>
              <a:t> là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19 </a:t>
            </a:r>
            <a:r>
              <a:rPr lang="en-US" sz="2400" b="1" dirty="0" err="1">
                <a:solidFill>
                  <a:srgbClr val="FF0000"/>
                </a:solidFill>
              </a:rPr>
              <a:t>tháng</a:t>
            </a:r>
            <a:r>
              <a:rPr lang="en-US" sz="2400" b="1" dirty="0">
                <a:solidFill>
                  <a:srgbClr val="FF0000"/>
                </a:solidFill>
              </a:rPr>
              <a:t> 12, </a:t>
            </a:r>
            <a:r>
              <a:rPr lang="en-US" sz="2400" b="1" dirty="0" err="1">
                <a:solidFill>
                  <a:srgbClr val="FF0000"/>
                </a:solidFill>
              </a:rPr>
              <a:t>tuần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thư</a:t>
            </a:r>
            <a:r>
              <a:rPr lang="en-US" sz="2400" b="1" dirty="0">
                <a:solidFill>
                  <a:srgbClr val="FF0000"/>
                </a:solidFill>
              </a:rPr>
              <a:t>́ </a:t>
            </a:r>
            <a:r>
              <a:rPr lang="en-US" sz="2400" b="1" dirty="0" err="1">
                <a:solidFill>
                  <a:srgbClr val="FF0000"/>
                </a:solidFill>
              </a:rPr>
              <a:t>Sáu</a:t>
            </a:r>
            <a:r>
              <a:rPr lang="en-US" sz="2400" b="1" dirty="0">
                <a:solidFill>
                  <a:srgbClr val="FF0000"/>
                </a:solidFill>
              </a:rPr>
              <a:t> là </a:t>
            </a:r>
            <a:r>
              <a:rPr lang="en-US" sz="2400" b="1" dirty="0" err="1">
                <a:solidFill>
                  <a:srgbClr val="FF0000"/>
                </a:solidFill>
              </a:rPr>
              <a:t>ngày</a:t>
            </a:r>
            <a:r>
              <a:rPr lang="en-US" sz="2400" b="1" dirty="0">
                <a:solidFill>
                  <a:srgbClr val="FF0000"/>
                </a:solidFill>
              </a:rPr>
              <a:t> 26.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68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23900" y="1600200"/>
            <a:ext cx="769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</a:rPr>
              <a:t>     </a:t>
            </a:r>
            <a:r>
              <a:rPr lang="en-US" sz="3200" b="1" dirty="0" err="1">
                <a:solidFill>
                  <a:srgbClr val="000099"/>
                </a:solidFill>
              </a:rPr>
              <a:t>Các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trong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năm</a:t>
            </a:r>
            <a:r>
              <a:rPr lang="en-US" sz="3200" b="1" dirty="0">
                <a:solidFill>
                  <a:srgbClr val="000099"/>
                </a:solidFill>
              </a:rPr>
              <a:t> có </a:t>
            </a:r>
            <a:r>
              <a:rPr lang="en-US" sz="3200" b="1" dirty="0" err="1">
                <a:solidFill>
                  <a:srgbClr val="000099"/>
                </a:solidFill>
              </a:rPr>
              <a:t>sô</a:t>
            </a:r>
            <a:r>
              <a:rPr lang="en-US" sz="3200" b="1" dirty="0">
                <a:solidFill>
                  <a:srgbClr val="000099"/>
                </a:solidFill>
              </a:rPr>
              <a:t>́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không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đều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nhau</a:t>
            </a:r>
            <a:r>
              <a:rPr lang="en-US" sz="3200" b="1" dirty="0">
                <a:solidFill>
                  <a:srgbClr val="000099"/>
                </a:solidFill>
              </a:rPr>
              <a:t>. Có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31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, có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30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, </a:t>
            </a:r>
            <a:r>
              <a:rPr lang="en-US" sz="3200" b="1" dirty="0" err="1">
                <a:solidFill>
                  <a:srgbClr val="000099"/>
                </a:solidFill>
              </a:rPr>
              <a:t>tháng</a:t>
            </a:r>
            <a:r>
              <a:rPr lang="en-US" sz="3200" b="1" dirty="0">
                <a:solidFill>
                  <a:srgbClr val="000099"/>
                </a:solidFill>
              </a:rPr>
              <a:t> 2 có 28 </a:t>
            </a:r>
            <a:r>
              <a:rPr lang="en-US" sz="3200" b="1" dirty="0" err="1">
                <a:solidFill>
                  <a:srgbClr val="000099"/>
                </a:solidFill>
              </a:rPr>
              <a:t>hoặc</a:t>
            </a:r>
            <a:r>
              <a:rPr lang="en-US" sz="3200" b="1" dirty="0">
                <a:solidFill>
                  <a:srgbClr val="000099"/>
                </a:solidFill>
              </a:rPr>
              <a:t> 29 </a:t>
            </a:r>
            <a:r>
              <a:rPr lang="en-US" sz="3200" b="1" dirty="0" err="1">
                <a:solidFill>
                  <a:srgbClr val="000099"/>
                </a:solidFill>
              </a:rPr>
              <a:t>ngày</a:t>
            </a:r>
            <a:r>
              <a:rPr lang="en-US" sz="3200" b="1" dirty="0">
                <a:solidFill>
                  <a:srgbClr val="000099"/>
                </a:solidFill>
              </a:rPr>
              <a:t>.</a:t>
            </a:r>
            <a:endParaRPr lang="vi-VN" sz="3200" b="1" dirty="0">
              <a:solidFill>
                <a:srgbClr val="00009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D2B29A-7403-4B17-A176-A464272BA301}"/>
              </a:ext>
            </a:extLst>
          </p:cNvPr>
          <p:cNvSpPr txBox="1"/>
          <p:nvPr/>
        </p:nvSpPr>
        <p:spPr>
          <a:xfrm>
            <a:off x="1905000" y="766544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Ghi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nhớ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7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1&quot;/&gt;&lt;property id=&quot;20307&quot; value=&quot;259&quot;/&gt;&lt;/object&gt;&lt;object type=&quot;3&quot; unique_id=&quot;10996&quot;&gt;&lt;property id=&quot;20148&quot; value=&quot;5&quot;/&gt;&lt;property id=&quot;20300&quot; value=&quot;Slide 2&quot;/&gt;&lt;property id=&quot;20307&quot; value=&quot;274&quot;/&gt;&lt;/object&gt;&lt;object type=&quot;3&quot; unique_id=&quot;11076&quot;&gt;&lt;property id=&quot;20148&quot; value=&quot;5&quot;/&gt;&lt;property id=&quot;20300&quot; value=&quot;Slide 4&quot;/&gt;&lt;property id=&quot;20307&quot; value=&quot;275&quot;/&gt;&lt;/object&gt;&lt;object type=&quot;3&quot; unique_id=&quot;11122&quot;&gt;&lt;property id=&quot;20148&quot; value=&quot;5&quot;/&gt;&lt;property id=&quot;20300&quot; value=&quot;Slide 3&quot;/&gt;&lt;property id=&quot;20307&quot; value=&quot;282&quot;/&gt;&lt;/object&gt;&lt;object type=&quot;3&quot; unique_id=&quot;11123&quot;&gt;&lt;property id=&quot;20148&quot; value=&quot;5&quot;/&gt;&lt;property id=&quot;20300&quot; value=&quot;Slide 5&quot;/&gt;&lt;property id=&quot;20307&quot; value=&quot;283&quot;/&gt;&lt;/object&gt;&lt;object type=&quot;3&quot; unique_id=&quot;11124&quot;&gt;&lt;property id=&quot;20148&quot; value=&quot;5&quot;/&gt;&lt;property id=&quot;20300&quot; value=&quot;Slide 6&quot;/&gt;&lt;property id=&quot;20307&quot; value=&quot;277&quot;/&gt;&lt;/object&gt;&lt;object type=&quot;3&quot; unique_id=&quot;11125&quot;&gt;&lt;property id=&quot;20148&quot; value=&quot;5&quot;/&gt;&lt;property id=&quot;20300&quot; value=&quot;Slide 7&quot;/&gt;&lt;property id=&quot;20307&quot; value=&quot;280&quot;/&gt;&lt;/object&gt;&lt;object type=&quot;3&quot; unique_id=&quot;11126&quot;&gt;&lt;property id=&quot;20148&quot; value=&quot;5&quot;/&gt;&lt;property id=&quot;20300&quot; value=&quot;Slide 8&quot;/&gt;&lt;property id=&quot;20307&quot; value=&quot;279&quot;/&gt;&lt;/object&gt;&lt;object type=&quot;3&quot; unique_id=&quot;11128&quot;&gt;&lt;property id=&quot;20148&quot; value=&quot;5&quot;/&gt;&lt;property id=&quot;20300&quot; value=&quot;Slide 9&quot;/&gt;&lt;property id=&quot;20307&quot; value=&quot;276&quot;/&gt;&lt;/object&gt;&lt;object type=&quot;3&quot; unique_id=&quot;11141&quot;&gt;&lt;property id=&quot;20148&quot; value=&quot;5&quot;/&gt;&lt;property id=&quot;20300&quot; value=&quot;Slide 10&quot;/&gt;&lt;property id=&quot;20307&quot; value=&quot;284&quot;/&gt;&lt;/object&gt;&lt;object type=&quot;3&quot; unique_id=&quot;11298&quot;&gt;&lt;property id=&quot;20148&quot; value=&quot;5&quot;/&gt;&lt;property id=&quot;20300&quot; value=&quot;Slide 11&quot;/&gt;&lt;property id=&quot;20307&quot; value=&quot;287&quot;/&gt;&lt;/object&gt;&lt;object type=&quot;3&quot; unique_id=&quot;11299&quot;&gt;&lt;property id=&quot;20148&quot; value=&quot;5&quot;/&gt;&lt;property id=&quot;20300&quot; value=&quot;Slide 12&quot;/&gt;&lt;property id=&quot;20307&quot; value=&quot;288&quot;/&gt;&lt;/object&gt;&lt;object type=&quot;3&quot; unique_id=&quot;11300&quot;&gt;&lt;property id=&quot;20148&quot; value=&quot;5&quot;/&gt;&lt;property id=&quot;20300&quot; value=&quot;Slide 13&quot;/&gt;&lt;property id=&quot;20307&quot; value=&quot;289&quot;/&gt;&lt;/object&gt;&lt;object type=&quot;3&quot; unique_id=&quot;11301&quot;&gt;&lt;property id=&quot;20148&quot; value=&quot;5&quot;/&gt;&lt;property id=&quot;20300&quot; value=&quot;Slide 14&quot;/&gt;&lt;property id=&quot;20307&quot; value=&quot;290&quot;/&gt;&lt;/object&gt;&lt;object type=&quot;3&quot; unique_id=&quot;11302&quot;&gt;&lt;property id=&quot;20148&quot; value=&quot;5&quot;/&gt;&lt;property id=&quot;20300&quot; value=&quot;Slide 15&quot;/&gt;&lt;property id=&quot;20307&quot; value=&quot;291&quot;/&gt;&lt;/object&gt;&lt;object type=&quot;3&quot; unique_id=&quot;11303&quot;&gt;&lt;property id=&quot;20148&quot; value=&quot;5&quot;/&gt;&lt;property id=&quot;20300&quot; value=&quot;Slide 16&quot;/&gt;&lt;property id=&quot;20307&quot; value=&quot;292&quot;/&gt;&lt;/object&gt;&lt;object type=&quot;3&quot; unique_id=&quot;11304&quot;&gt;&lt;property id=&quot;20148&quot; value=&quot;5&quot;/&gt;&lt;property id=&quot;20300&quot; value=&quot;Slide 17&quot;/&gt;&lt;property id=&quot;20307&quot; value=&quot;293&quot;/&gt;&lt;/object&gt;&lt;object type=&quot;3&quot; unique_id=&quot;11305&quot;&gt;&lt;property id=&quot;20148&quot; value=&quot;5&quot;/&gt;&lt;property id=&quot;20300&quot; value=&quot;Slide 18&quot;/&gt;&lt;property id=&quot;20307&quot; value=&quot;294&quot;/&gt;&lt;/object&gt;&lt;object type=&quot;3&quot; unique_id=&quot;11306&quot;&gt;&lt;property id=&quot;20148&quot; value=&quot;5&quot;/&gt;&lt;property id=&quot;20300&quot; value=&quot;Slide 19&quot;/&gt;&lt;property id=&quot;20307&quot; value=&quot;295&quot;/&gt;&lt;/object&gt;&lt;object type=&quot;3&quot; unique_id=&quot;11307&quot;&gt;&lt;property id=&quot;20148&quot; value=&quot;5&quot;/&gt;&lt;property id=&quot;20300&quot; value=&quot;Slide 20&quot;/&gt;&lt;property id=&quot;20307&quot; value=&quot;296&quot;/&gt;&lt;/object&gt;&lt;object type=&quot;3&quot; unique_id=&quot;11308&quot;&gt;&lt;property id=&quot;20148&quot; value=&quot;5&quot;/&gt;&lt;property id=&quot;20300&quot; value=&quot;Slide 21&quot;/&gt;&lt;property id=&quot;20307&quot; value=&quot;285&quot;/&gt;&lt;/object&gt;&lt;object type=&quot;3&quot; unique_id=&quot;11309&quot;&gt;&lt;property id=&quot;20148&quot; value=&quot;5&quot;/&gt;&lt;property id=&quot;20300&quot; value=&quot;Slide 22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640</Words>
  <Application>Microsoft Office PowerPoint</Application>
  <PresentationFormat>On-screen Show (4:3)</PresentationFormat>
  <Paragraphs>263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FPTSHOP</cp:lastModifiedBy>
  <cp:revision>69</cp:revision>
  <dcterms:created xsi:type="dcterms:W3CDTF">2015-08-23T07:55:17Z</dcterms:created>
  <dcterms:modified xsi:type="dcterms:W3CDTF">2017-12-19T23:21:44Z</dcterms:modified>
</cp:coreProperties>
</file>