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4"/>
  </p:notesMasterIdLst>
  <p:sldIdLst>
    <p:sldId id="256" r:id="rId3"/>
    <p:sldId id="295" r:id="rId4"/>
    <p:sldId id="258" r:id="rId5"/>
    <p:sldId id="314" r:id="rId6"/>
    <p:sldId id="310" r:id="rId7"/>
    <p:sldId id="260" r:id="rId8"/>
    <p:sldId id="311" r:id="rId9"/>
    <p:sldId id="313" r:id="rId10"/>
    <p:sldId id="335" r:id="rId11"/>
    <p:sldId id="336" r:id="rId12"/>
    <p:sldId id="315" r:id="rId13"/>
    <p:sldId id="337" r:id="rId14"/>
    <p:sldId id="317" r:id="rId15"/>
    <p:sldId id="318" r:id="rId16"/>
    <p:sldId id="319" r:id="rId17"/>
    <p:sldId id="320" r:id="rId18"/>
    <p:sldId id="338" r:id="rId19"/>
    <p:sldId id="321" r:id="rId20"/>
    <p:sldId id="325" r:id="rId21"/>
    <p:sldId id="296" r:id="rId22"/>
    <p:sldId id="324" r:id="rId23"/>
    <p:sldId id="322" r:id="rId24"/>
    <p:sldId id="297" r:id="rId25"/>
    <p:sldId id="275" r:id="rId26"/>
    <p:sldId id="334" r:id="rId27"/>
    <p:sldId id="298" r:id="rId28"/>
    <p:sldId id="276" r:id="rId29"/>
    <p:sldId id="300" r:id="rId30"/>
    <p:sldId id="277" r:id="rId31"/>
    <p:sldId id="287" r:id="rId32"/>
    <p:sldId id="301" r:id="rId33"/>
    <p:sldId id="304" r:id="rId34"/>
    <p:sldId id="305" r:id="rId35"/>
    <p:sldId id="328" r:id="rId36"/>
    <p:sldId id="327" r:id="rId37"/>
    <p:sldId id="330" r:id="rId38"/>
    <p:sldId id="329" r:id="rId39"/>
    <p:sldId id="292" r:id="rId40"/>
    <p:sldId id="291" r:id="rId41"/>
    <p:sldId id="303" r:id="rId42"/>
    <p:sldId id="339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B935B9"/>
    <a:srgbClr val="CCECFF"/>
    <a:srgbClr val="001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77" d="100"/>
          <a:sy n="77" d="100"/>
        </p:scale>
        <p:origin x="-11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9EFB4-A4E1-4880-9B5A-AF9054E2CBE9}" type="datetimeFigureOut">
              <a:rPr lang="en-US" smtClean="0"/>
              <a:pPr/>
              <a:t>3/30/2021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D7A98-8E1C-4E59-895D-CB32669130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745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70C531A-E40C-4AF9-B657-80DFD801863E}" type="slidenum">
              <a:rPr lang="vi-VN" smtClean="0"/>
              <a:pPr eaLnBrk="1" hangingPunct="1"/>
              <a:t>9</a:t>
            </a:fld>
            <a:endParaRPr 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70C531A-E40C-4AF9-B657-80DFD801863E}" type="slidenum">
              <a:rPr lang="vi-VN" smtClean="0"/>
              <a:pPr eaLnBrk="1" hangingPunct="1"/>
              <a:t>11</a:t>
            </a:fld>
            <a:endParaRPr lang="vi-V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70C531A-E40C-4AF9-B657-80DFD801863E}" type="slidenum">
              <a:rPr lang="vi-VN" smtClean="0"/>
              <a:pPr eaLnBrk="1" hangingPunct="1"/>
              <a:t>13</a:t>
            </a:fld>
            <a:endParaRPr lang="vi-V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70C531A-E40C-4AF9-B657-80DFD801863E}" type="slidenum">
              <a:rPr lang="vi-VN" smtClean="0"/>
              <a:pPr eaLnBrk="1" hangingPunct="1"/>
              <a:t>14</a:t>
            </a:fld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0F18D-3290-4F7A-B497-F2F226AE6E6A}" type="datetimeFigureOut">
              <a:rPr lang="en-US" smtClean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7BBB-07B0-4BA7-A934-658DFB689B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0F18D-3290-4F7A-B497-F2F226AE6E6A}" type="datetimeFigureOut">
              <a:rPr lang="en-US" smtClean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7BBB-07B0-4BA7-A934-658DFB689B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0F18D-3290-4F7A-B497-F2F226AE6E6A}" type="datetimeFigureOut">
              <a:rPr lang="en-US" smtClean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7BBB-07B0-4BA7-A934-658DFB689B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963F1-7E74-4BC0-8B2E-8E4CB3A172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7E84BDC-74E2-4BEC-914A-596A4B3705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173065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3066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3067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3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73069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3070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3071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3072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3073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73075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3076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3077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5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173079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3080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3081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3082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3083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73084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3085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97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A75E8-DFB5-4AA8-B7D3-A398BD29B24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803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6A384-AB4C-49B8-8679-88F4C0BB1B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387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AF0C8-1D45-46A9-B9A9-1868E0DF67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36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64D57-A392-45BD-AF10-7772006FBD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041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19CBC-5859-4A11-B631-FBA0CE0DAE4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136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AAB64-7304-4A2F-8485-FF1C557319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6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0F18D-3290-4F7A-B497-F2F226AE6E6A}" type="datetimeFigureOut">
              <a:rPr lang="en-US" smtClean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7BBB-07B0-4BA7-A934-658DFB689B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BCDFB-0390-48D6-B81A-53823C4F62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029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208E6-1547-4652-AE00-00EF6ABA85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9175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9D02C-B500-4B67-BF9A-B7733BFF9A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47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A8EE3-1A16-4F6C-AB76-AFA0A83ECF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247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0F18D-3290-4F7A-B497-F2F226AE6E6A}" type="datetimeFigureOut">
              <a:rPr lang="en-US" smtClean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7BBB-07B0-4BA7-A934-658DFB689B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0F18D-3290-4F7A-B497-F2F226AE6E6A}" type="datetimeFigureOut">
              <a:rPr lang="en-US" smtClean="0"/>
              <a:pPr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7BBB-07B0-4BA7-A934-658DFB689B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0F18D-3290-4F7A-B497-F2F226AE6E6A}" type="datetimeFigureOut">
              <a:rPr lang="en-US" smtClean="0"/>
              <a:pPr/>
              <a:t>3/30/2021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7BBB-07B0-4BA7-A934-658DFB689B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0F18D-3290-4F7A-B497-F2F226AE6E6A}" type="datetimeFigureOut">
              <a:rPr lang="en-US" smtClean="0"/>
              <a:pPr/>
              <a:t>3/30/2021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7BBB-07B0-4BA7-A934-658DFB689B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0F18D-3290-4F7A-B497-F2F226AE6E6A}" type="datetimeFigureOut">
              <a:rPr lang="en-US" smtClean="0"/>
              <a:pPr/>
              <a:t>3/30/2021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7BBB-07B0-4BA7-A934-658DFB689B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0F18D-3290-4F7A-B497-F2F226AE6E6A}" type="datetimeFigureOut">
              <a:rPr lang="en-US" smtClean="0"/>
              <a:pPr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7BBB-07B0-4BA7-A934-658DFB689B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0F18D-3290-4F7A-B497-F2F226AE6E6A}" type="datetimeFigureOut">
              <a:rPr lang="en-US" smtClean="0"/>
              <a:pPr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7BBB-07B0-4BA7-A934-658DFB689B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0F18D-3290-4F7A-B497-F2F226AE6E6A}" type="datetimeFigureOut">
              <a:rPr lang="en-US" smtClean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F7BBB-07B0-4BA7-A934-658DFB689B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275EA927-751D-4D9B-8245-1AB2261ECD9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204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204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7204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204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204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204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204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204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204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205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205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7205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205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205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7205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205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205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7206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206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206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206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206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206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206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206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7207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207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7207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7207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207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207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207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208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208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208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208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7208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23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gif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4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9400" y="4036874"/>
            <a:ext cx="33794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Tiếng</a:t>
            </a:r>
            <a:r>
              <a:rPr lang="en-US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8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Việt</a:t>
            </a:r>
            <a:endParaRPr lang="en-US" sz="8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TẬP ĐỌC</a:t>
            </a:r>
            <a:endParaRPr lang="en-US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1219200" y="228600"/>
            <a:ext cx="6705600" cy="18288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vi-VN" sz="3200" b="1" kern="10" dirty="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các </a:t>
            </a:r>
            <a:r>
              <a:rPr lang="en-US" sz="3200" b="1" kern="10" dirty="0" err="1" smtClean="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3200" b="1" kern="10" dirty="0" smtClean="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 smtClean="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sz="3200" b="1" kern="10" dirty="0" smtClean="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 smtClean="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</a:t>
            </a:r>
            <a:r>
              <a:rPr lang="en-US" sz="3200" b="1" kern="10" dirty="0" smtClean="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 smtClean="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3200" b="1" kern="10" dirty="0" smtClean="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 smtClean="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endParaRPr lang="vi-VN" sz="3200" b="1" kern="10" dirty="0">
              <a:ln w="9525">
                <a:solidFill>
                  <a:srgbClr val="3333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1518821"/>
            <a:ext cx="61722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/>
              <a:t>Cây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dừa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xanh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tỏa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nhiều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tàu</a:t>
            </a:r>
            <a:r>
              <a:rPr lang="en-US" sz="2400" b="1" dirty="0" smtClean="0"/>
              <a:t>,</a:t>
            </a:r>
          </a:p>
          <a:p>
            <a:pPr algn="ctr"/>
            <a:r>
              <a:rPr lang="en-US" sz="2400" b="1" dirty="0" smtClean="0"/>
              <a:t>Dang </a:t>
            </a:r>
            <a:r>
              <a:rPr lang="en-US" sz="2400" b="1" dirty="0" err="1" smtClean="0"/>
              <a:t>tay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đón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gió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gật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đầu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gọi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trăng</a:t>
            </a:r>
            <a:r>
              <a:rPr lang="en-US" sz="2400" b="1" dirty="0" smtClean="0"/>
              <a:t>.</a:t>
            </a:r>
          </a:p>
          <a:p>
            <a:pPr algn="ctr"/>
            <a:r>
              <a:rPr lang="en-US" sz="2400" b="1" dirty="0" err="1" smtClean="0"/>
              <a:t>Thân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dừa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bạc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phếch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tháng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năm</a:t>
            </a:r>
            <a:r>
              <a:rPr lang="en-US" sz="2400" b="1" dirty="0" smtClean="0"/>
              <a:t>,</a:t>
            </a:r>
          </a:p>
          <a:p>
            <a:pPr algn="ctr"/>
            <a:r>
              <a:rPr lang="en-US" sz="2400" b="1" dirty="0" err="1" smtClean="0"/>
              <a:t>Quả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dừa</a:t>
            </a:r>
            <a:r>
              <a:rPr lang="en-US" sz="2400" b="1" dirty="0" smtClean="0"/>
              <a:t> - </a:t>
            </a:r>
            <a:r>
              <a:rPr lang="en-US" sz="2400" b="1" dirty="0" err="1" smtClean="0"/>
              <a:t>đàn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lợn</a:t>
            </a:r>
            <a:r>
              <a:rPr lang="en-US" sz="2400" b="1" dirty="0" smtClean="0"/>
              <a:t> con </a:t>
            </a:r>
            <a:r>
              <a:rPr lang="en-US" sz="2400" b="1" dirty="0" err="1" smtClean="0"/>
              <a:t>nằm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trên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cao</a:t>
            </a:r>
            <a:r>
              <a:rPr lang="en-US" sz="2400" b="1" dirty="0" smtClean="0"/>
              <a:t>.</a:t>
            </a:r>
          </a:p>
          <a:p>
            <a:pPr algn="ctr"/>
            <a:r>
              <a:rPr lang="en-US" sz="2400" b="1" dirty="0" err="1" smtClean="0"/>
              <a:t>Đêm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hoa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cùng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sao</a:t>
            </a:r>
            <a:r>
              <a:rPr lang="en-US" sz="2400" b="1" dirty="0" smtClean="0"/>
              <a:t>,</a:t>
            </a:r>
          </a:p>
          <a:p>
            <a:pPr algn="ctr"/>
            <a:r>
              <a:rPr lang="en-US" sz="2400" b="1" dirty="0" err="1" smtClean="0"/>
              <a:t>Tàu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dừa</a:t>
            </a:r>
            <a:r>
              <a:rPr lang="en-US" sz="2400" b="1" dirty="0" smtClean="0"/>
              <a:t> – </a:t>
            </a:r>
            <a:r>
              <a:rPr lang="en-US" sz="2400" b="1" dirty="0" err="1" smtClean="0"/>
              <a:t>chiếc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lược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chải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vào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mây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xanh</a:t>
            </a:r>
            <a:r>
              <a:rPr lang="en-US" sz="2400" b="1" dirty="0" smtClean="0"/>
              <a:t>.</a:t>
            </a:r>
          </a:p>
          <a:p>
            <a:pPr algn="ctr"/>
            <a:r>
              <a:rPr lang="en-US" sz="2400" b="1" dirty="0" smtClean="0"/>
              <a:t>       Ai </a:t>
            </a:r>
            <a:r>
              <a:rPr lang="en-US" sz="2400" b="1" dirty="0" err="1" smtClean="0"/>
              <a:t>mang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nước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ngọt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nước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lành</a:t>
            </a:r>
            <a:r>
              <a:rPr lang="en-US" sz="2400" b="1" dirty="0" smtClean="0"/>
              <a:t>,</a:t>
            </a:r>
          </a:p>
          <a:p>
            <a:pPr algn="ctr"/>
            <a:r>
              <a:rPr lang="en-US" sz="2400" b="1" dirty="0" smtClean="0"/>
              <a:t>Ai </a:t>
            </a:r>
            <a:r>
              <a:rPr lang="en-US" sz="2400" b="1" dirty="0" err="1" smtClean="0"/>
              <a:t>đeo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hũ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rượu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quanh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dừa</a:t>
            </a:r>
            <a:r>
              <a:rPr lang="en-US" sz="2400" b="1" dirty="0" smtClean="0"/>
              <a:t>.</a:t>
            </a:r>
          </a:p>
          <a:p>
            <a:pPr algn="ctr"/>
            <a:r>
              <a:rPr lang="en-US" sz="2400" b="1" dirty="0" err="1" smtClean="0"/>
              <a:t>Tiếng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dừa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làm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dịu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nắng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trưa</a:t>
            </a:r>
            <a:r>
              <a:rPr lang="en-US" sz="2400" b="1" dirty="0" smtClean="0"/>
              <a:t>,</a:t>
            </a:r>
          </a:p>
          <a:p>
            <a:pPr algn="ctr"/>
            <a:r>
              <a:rPr lang="en-US" sz="2400" b="1" dirty="0" err="1" smtClean="0"/>
              <a:t>Gọi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đàn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gió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đến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cùng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dừa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múa</a:t>
            </a:r>
            <a:r>
              <a:rPr lang="en-US" sz="2400" b="1" dirty="0" smtClean="0"/>
              <a:t> reo.</a:t>
            </a:r>
          </a:p>
          <a:p>
            <a:pPr algn="ctr"/>
            <a:r>
              <a:rPr lang="en-US" sz="2400" b="1" dirty="0" err="1" smtClean="0"/>
              <a:t>Trời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trong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đầy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tiếng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rì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rào</a:t>
            </a:r>
            <a:r>
              <a:rPr lang="en-US" sz="2400" b="1" dirty="0" smtClean="0"/>
              <a:t>,</a:t>
            </a:r>
          </a:p>
          <a:p>
            <a:pPr algn="ctr"/>
            <a:r>
              <a:rPr lang="en-US" sz="2400" b="1" dirty="0" err="1" smtClean="0"/>
              <a:t>Đàn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cò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đánh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nhịp</a:t>
            </a:r>
            <a:r>
              <a:rPr lang="en-US" sz="2400" b="1" dirty="0" smtClean="0"/>
              <a:t> bay </a:t>
            </a:r>
            <a:r>
              <a:rPr lang="en-US" sz="2400" b="1" dirty="0" err="1" smtClean="0"/>
              <a:t>vào</a:t>
            </a:r>
            <a:r>
              <a:rPr lang="en-US" sz="2400" b="1" dirty="0" smtClean="0"/>
              <a:t> bay </a:t>
            </a:r>
            <a:r>
              <a:rPr lang="en-US" sz="2400" b="1" dirty="0" err="1" smtClean="0"/>
              <a:t>ra</a:t>
            </a:r>
            <a:r>
              <a:rPr lang="en-US" sz="2400" b="1" dirty="0" smtClean="0"/>
              <a:t>.</a:t>
            </a:r>
          </a:p>
          <a:p>
            <a:pPr algn="ctr"/>
            <a:r>
              <a:rPr lang="en-US" sz="2400" b="1" dirty="0" err="1" smtClean="0"/>
              <a:t>Đứng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canh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trời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đất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bao</a:t>
            </a:r>
            <a:r>
              <a:rPr lang="en-US" sz="2400" b="1" dirty="0" smtClean="0"/>
              <a:t> la</a:t>
            </a:r>
          </a:p>
          <a:p>
            <a:pPr algn="ctr"/>
            <a:r>
              <a:rPr lang="en-US" sz="2400" b="1" dirty="0" err="1" smtClean="0"/>
              <a:t>Mà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dừa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đủng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đỉnh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là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đứng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chơi</a:t>
            </a:r>
            <a:r>
              <a:rPr lang="en-US" sz="2400" b="1" dirty="0" smtClean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380822" y="785679"/>
            <a:ext cx="24865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Cây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dừa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04800" y="2855441"/>
            <a:ext cx="1676400" cy="8382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Đoạn</a:t>
            </a:r>
            <a:r>
              <a:rPr lang="en-US" sz="2800" dirty="0" smtClean="0">
                <a:solidFill>
                  <a:schemeClr val="tx1"/>
                </a:solidFill>
              </a:rPr>
              <a:t> 2: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8" name="Picture 5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38747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024" y="154459"/>
            <a:ext cx="138747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3352800" y="152400"/>
            <a:ext cx="2514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lang="en-US" sz="28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endParaRPr lang="vi-VN" sz="2800" b="1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762000" y="-228600"/>
            <a:ext cx="8229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vi-VN" sz="2800" b="1" kern="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Thứ tư ngày 31tháng 3 năm 2021</a:t>
            </a:r>
            <a:endParaRPr lang="vi-VN" sz="2800" b="1" kern="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00200" y="1518821"/>
            <a:ext cx="6324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66"/>
                </a:solidFill>
              </a:rPr>
              <a:t>Cây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dừa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xanh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tỏa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nhiều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tàu</a:t>
            </a:r>
            <a:r>
              <a:rPr lang="en-US" sz="2400" b="1" dirty="0">
                <a:solidFill>
                  <a:srgbClr val="FF0066"/>
                </a:solidFill>
              </a:rPr>
              <a:t>,</a:t>
            </a:r>
          </a:p>
          <a:p>
            <a:pPr algn="ctr"/>
            <a:r>
              <a:rPr lang="en-US" sz="2400" b="1" dirty="0">
                <a:solidFill>
                  <a:srgbClr val="FF0066"/>
                </a:solidFill>
              </a:rPr>
              <a:t>Dang </a:t>
            </a:r>
            <a:r>
              <a:rPr lang="en-US" sz="2400" b="1" dirty="0" err="1">
                <a:solidFill>
                  <a:srgbClr val="FF0066"/>
                </a:solidFill>
              </a:rPr>
              <a:t>tay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đón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gió</a:t>
            </a:r>
            <a:r>
              <a:rPr lang="en-US" sz="2400" b="1" dirty="0">
                <a:solidFill>
                  <a:srgbClr val="FF0066"/>
                </a:solidFill>
              </a:rPr>
              <a:t>, </a:t>
            </a:r>
            <a:r>
              <a:rPr lang="en-US" sz="2400" b="1" dirty="0" err="1">
                <a:solidFill>
                  <a:srgbClr val="FF0066"/>
                </a:solidFill>
              </a:rPr>
              <a:t>gật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đầu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gọi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trăng</a:t>
            </a:r>
            <a:r>
              <a:rPr lang="en-US" sz="2400" b="1" dirty="0">
                <a:solidFill>
                  <a:srgbClr val="FF0066"/>
                </a:solidFill>
              </a:rPr>
              <a:t>.</a:t>
            </a:r>
          </a:p>
          <a:p>
            <a:pPr algn="ctr"/>
            <a:r>
              <a:rPr lang="en-US" sz="2400" b="1" dirty="0" err="1">
                <a:solidFill>
                  <a:srgbClr val="FF0066"/>
                </a:solidFill>
              </a:rPr>
              <a:t>Thân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dừa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bạc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phếch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tháng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năm</a:t>
            </a:r>
            <a:r>
              <a:rPr lang="en-US" sz="2400" b="1" dirty="0">
                <a:solidFill>
                  <a:srgbClr val="FF0066"/>
                </a:solidFill>
              </a:rPr>
              <a:t>,</a:t>
            </a:r>
          </a:p>
          <a:p>
            <a:pPr algn="ctr"/>
            <a:r>
              <a:rPr lang="en-US" sz="2400" b="1" dirty="0" err="1">
                <a:solidFill>
                  <a:srgbClr val="FF0066"/>
                </a:solidFill>
              </a:rPr>
              <a:t>Quả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dừa</a:t>
            </a:r>
            <a:r>
              <a:rPr lang="en-US" sz="2400" b="1" dirty="0">
                <a:solidFill>
                  <a:srgbClr val="FF0066"/>
                </a:solidFill>
              </a:rPr>
              <a:t> - </a:t>
            </a:r>
            <a:r>
              <a:rPr lang="en-US" sz="2400" b="1" dirty="0" err="1">
                <a:solidFill>
                  <a:srgbClr val="FF0066"/>
                </a:solidFill>
              </a:rPr>
              <a:t>đàn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lợn</a:t>
            </a:r>
            <a:r>
              <a:rPr lang="en-US" sz="2400" b="1" dirty="0">
                <a:solidFill>
                  <a:srgbClr val="FF0066"/>
                </a:solidFill>
              </a:rPr>
              <a:t> con </a:t>
            </a:r>
            <a:r>
              <a:rPr lang="en-US" sz="2400" b="1" dirty="0" err="1">
                <a:solidFill>
                  <a:srgbClr val="FF0066"/>
                </a:solidFill>
              </a:rPr>
              <a:t>nằm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trên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cao</a:t>
            </a:r>
            <a:r>
              <a:rPr lang="en-US" sz="2400" b="1" dirty="0" smtClean="0">
                <a:solidFill>
                  <a:srgbClr val="FF0066"/>
                </a:solidFill>
              </a:rPr>
              <a:t>.</a:t>
            </a:r>
            <a:endParaRPr lang="en-US" sz="2400" b="1" dirty="0">
              <a:solidFill>
                <a:srgbClr val="FF0066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76400" y="2971800"/>
            <a:ext cx="6172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</a:rPr>
              <a:t>Đêm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hè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hoa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nở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cùng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sao</a:t>
            </a:r>
            <a:r>
              <a:rPr lang="en-US" sz="2400" b="1" dirty="0" smtClean="0">
                <a:solidFill>
                  <a:srgbClr val="0070C0"/>
                </a:solidFill>
              </a:rPr>
              <a:t>,</a:t>
            </a:r>
          </a:p>
          <a:p>
            <a:pPr algn="ctr"/>
            <a:r>
              <a:rPr lang="en-US" sz="2400" b="1" dirty="0" err="1" smtClean="0">
                <a:solidFill>
                  <a:srgbClr val="0070C0"/>
                </a:solidFill>
              </a:rPr>
              <a:t>Tàu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dừa</a:t>
            </a:r>
            <a:r>
              <a:rPr lang="en-US" sz="2400" b="1" dirty="0" smtClean="0">
                <a:solidFill>
                  <a:srgbClr val="0070C0"/>
                </a:solidFill>
              </a:rPr>
              <a:t> – </a:t>
            </a:r>
            <a:r>
              <a:rPr lang="en-US" sz="2400" b="1" dirty="0" err="1" smtClean="0">
                <a:solidFill>
                  <a:srgbClr val="0070C0"/>
                </a:solidFill>
              </a:rPr>
              <a:t>chiếc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lược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chải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vào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mây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xanh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       Ai </a:t>
            </a:r>
            <a:r>
              <a:rPr lang="en-US" sz="2400" b="1" dirty="0" err="1" smtClean="0">
                <a:solidFill>
                  <a:srgbClr val="0070C0"/>
                </a:solidFill>
              </a:rPr>
              <a:t>mang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nước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ngọt</a:t>
            </a:r>
            <a:r>
              <a:rPr lang="en-US" sz="2400" b="1" dirty="0" smtClean="0">
                <a:solidFill>
                  <a:srgbClr val="0070C0"/>
                </a:solidFill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</a:rPr>
              <a:t>nước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lành</a:t>
            </a:r>
            <a:r>
              <a:rPr lang="en-US" sz="2400" b="1" dirty="0" smtClean="0">
                <a:solidFill>
                  <a:srgbClr val="0070C0"/>
                </a:solidFill>
              </a:rPr>
              <a:t>,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Ai </a:t>
            </a:r>
            <a:r>
              <a:rPr lang="en-US" sz="2400" b="1" dirty="0" err="1" smtClean="0">
                <a:solidFill>
                  <a:srgbClr val="0070C0"/>
                </a:solidFill>
              </a:rPr>
              <a:t>đeo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bao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hũ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rượu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quanh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cổ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dừa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73761" y="1346188"/>
            <a:ext cx="6172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Tiếng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dừa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làm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dịu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nắng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trưa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b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Gọi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đàn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gió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đến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cùng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dừa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múa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reo.</a:t>
            </a:r>
          </a:p>
          <a:p>
            <a:pPr algn="ctr"/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Trời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trong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đầy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tiếng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rì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rào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pPr algn="ctr"/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Đàn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cò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đánh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nhịp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bay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bay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ra.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Đứng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canh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trời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đất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bao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la</a:t>
            </a:r>
          </a:p>
          <a:p>
            <a:pPr algn="ctr"/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Mà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dừa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đủng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đỉnh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như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đứng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chơi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811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048000" y="731837"/>
            <a:ext cx="2514600" cy="944563"/>
          </a:xfrm>
        </p:spPr>
        <p:txBody>
          <a:bodyPr/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vi-VN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85800" y="-152400"/>
            <a:ext cx="8229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en-US" sz="2800" b="1" kern="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kern="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kern="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kern="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29tháng </a:t>
            </a:r>
            <a:r>
              <a:rPr lang="en-US" sz="2800" b="1" kern="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kern="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kern="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2017</a:t>
            </a:r>
            <a:endParaRPr lang="vi-VN" sz="2800" b="1" kern="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200400" y="274637"/>
            <a:ext cx="2514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lang="en-US" sz="28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endParaRPr lang="vi-VN" sz="2800" b="1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95400" y="2514600"/>
            <a:ext cx="2286000" cy="609600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11271" name="Rectangle 19"/>
          <p:cNvSpPr>
            <a:spLocks noChangeArrowheads="1"/>
          </p:cNvSpPr>
          <p:nvPr/>
        </p:nvSpPr>
        <p:spPr bwMode="auto">
          <a:xfrm>
            <a:off x="5410200" y="2514600"/>
            <a:ext cx="1600200" cy="6096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̃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11272" name="Line 6"/>
          <p:cNvSpPr>
            <a:spLocks noChangeShapeType="1"/>
          </p:cNvSpPr>
          <p:nvPr/>
        </p:nvSpPr>
        <p:spPr bwMode="auto">
          <a:xfrm flipH="1">
            <a:off x="4572000" y="2514600"/>
            <a:ext cx="46038" cy="434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73" name="Rectangle 10"/>
          <p:cNvSpPr>
            <a:spLocks noChangeArrowheads="1"/>
          </p:cNvSpPr>
          <p:nvPr/>
        </p:nvSpPr>
        <p:spPr bwMode="auto">
          <a:xfrm>
            <a:off x="5029200" y="3200400"/>
            <a:ext cx="144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Toả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029200" y="3657600"/>
            <a:ext cx="182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276" name="Text Box 18"/>
          <p:cNvSpPr txBox="1">
            <a:spLocks noChangeArrowheads="1"/>
          </p:cNvSpPr>
          <p:nvPr/>
        </p:nvSpPr>
        <p:spPr bwMode="auto">
          <a:xfrm>
            <a:off x="1295400" y="3364706"/>
            <a:ext cx="2971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phếch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7" name="Text Box 19"/>
          <p:cNvSpPr txBox="1">
            <a:spLocks noChangeArrowheads="1"/>
          </p:cNvSpPr>
          <p:nvPr/>
        </p:nvSpPr>
        <p:spPr bwMode="auto">
          <a:xfrm>
            <a:off x="1295400" y="3962400"/>
            <a:ext cx="1981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ở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8" name="Text Box 20"/>
          <p:cNvSpPr txBox="1">
            <a:spLocks noChangeArrowheads="1"/>
          </p:cNvSpPr>
          <p:nvPr/>
        </p:nvSpPr>
        <p:spPr bwMode="auto">
          <a:xfrm>
            <a:off x="1295400" y="4572000"/>
            <a:ext cx="2514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lành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0" name="Text Box 22"/>
          <p:cNvSpPr txBox="1">
            <a:spLocks noChangeArrowheads="1"/>
          </p:cNvSpPr>
          <p:nvPr/>
        </p:nvSpPr>
        <p:spPr bwMode="auto">
          <a:xfrm>
            <a:off x="1295400" y="5181600"/>
            <a:ext cx="2819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rượu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6810375" y="914400"/>
            <a:ext cx="1876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/>
              <a:t>Tàu</a:t>
            </a:r>
            <a:r>
              <a:rPr lang="en-US" sz="2800" b="1" dirty="0"/>
              <a:t> (</a:t>
            </a:r>
            <a:r>
              <a:rPr lang="en-US" sz="2800" b="1" dirty="0" err="1"/>
              <a:t>lá</a:t>
            </a:r>
            <a:r>
              <a:rPr lang="en-US" sz="2800" b="1" dirty="0"/>
              <a:t> ):</a:t>
            </a:r>
          </a:p>
        </p:txBody>
      </p:sp>
      <p:pic>
        <p:nvPicPr>
          <p:cNvPr id="29" name="Picture 13" descr="img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66913"/>
            <a:ext cx="5198870" cy="489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Line 12"/>
          <p:cNvSpPr>
            <a:spLocks noChangeShapeType="1"/>
          </p:cNvSpPr>
          <p:nvPr/>
        </p:nvSpPr>
        <p:spPr bwMode="auto">
          <a:xfrm flipH="1">
            <a:off x="5105400" y="1371600"/>
            <a:ext cx="2514600" cy="1524000"/>
          </a:xfrm>
          <a:prstGeom prst="line">
            <a:avLst/>
          </a:prstGeom>
          <a:noFill/>
          <a:ln w="76200" cmpd="tri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24" name="Picture 5" descr="blumen-pflanzen09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747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" descr="blumen-pflanzen09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5" y="0"/>
            <a:ext cx="138747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45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8" grpId="0"/>
      <p:bldP spid="28" grpId="1"/>
      <p:bldP spid="30" grpId="0" animBg="1"/>
      <p:bldP spid="3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1518821"/>
            <a:ext cx="61722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/>
              <a:t>Cây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dừa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xanh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tỏa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nhiều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tàu</a:t>
            </a:r>
            <a:r>
              <a:rPr lang="en-US" sz="2400" b="1" dirty="0" smtClean="0"/>
              <a:t>,</a:t>
            </a:r>
          </a:p>
          <a:p>
            <a:pPr algn="ctr"/>
            <a:r>
              <a:rPr lang="en-US" sz="2400" b="1" dirty="0" smtClean="0"/>
              <a:t>Dang </a:t>
            </a:r>
            <a:r>
              <a:rPr lang="en-US" sz="2400" b="1" dirty="0" err="1" smtClean="0"/>
              <a:t>tay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đón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gió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gật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đầu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gọi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trăng</a:t>
            </a:r>
            <a:r>
              <a:rPr lang="en-US" sz="2400" b="1" dirty="0" smtClean="0"/>
              <a:t>.</a:t>
            </a:r>
          </a:p>
          <a:p>
            <a:pPr algn="ctr"/>
            <a:r>
              <a:rPr lang="en-US" sz="2400" b="1" dirty="0" err="1" smtClean="0"/>
              <a:t>Thân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dừa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bạc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phếch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tháng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năm</a:t>
            </a:r>
            <a:r>
              <a:rPr lang="en-US" sz="2400" b="1" dirty="0" smtClean="0"/>
              <a:t>,</a:t>
            </a:r>
          </a:p>
          <a:p>
            <a:pPr algn="ctr"/>
            <a:r>
              <a:rPr lang="en-US" sz="2400" b="1" dirty="0" err="1" smtClean="0"/>
              <a:t>Quả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dừa</a:t>
            </a:r>
            <a:r>
              <a:rPr lang="en-US" sz="2400" b="1" dirty="0" smtClean="0"/>
              <a:t> - </a:t>
            </a:r>
            <a:r>
              <a:rPr lang="en-US" sz="2400" b="1" dirty="0" err="1" smtClean="0"/>
              <a:t>đàn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lợn</a:t>
            </a:r>
            <a:r>
              <a:rPr lang="en-US" sz="2400" b="1" dirty="0" smtClean="0"/>
              <a:t> con </a:t>
            </a:r>
            <a:r>
              <a:rPr lang="en-US" sz="2400" b="1" dirty="0" err="1" smtClean="0"/>
              <a:t>nằm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trên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cao</a:t>
            </a:r>
            <a:r>
              <a:rPr lang="en-US" sz="2400" b="1" dirty="0" smtClean="0"/>
              <a:t>.</a:t>
            </a:r>
          </a:p>
          <a:p>
            <a:pPr algn="ctr"/>
            <a:r>
              <a:rPr lang="en-US" sz="2400" b="1" dirty="0" err="1" smtClean="0"/>
              <a:t>Đêm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hoa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cùng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sao</a:t>
            </a:r>
            <a:r>
              <a:rPr lang="en-US" sz="2400" b="1" dirty="0" smtClean="0"/>
              <a:t>,</a:t>
            </a:r>
          </a:p>
          <a:p>
            <a:pPr algn="ctr"/>
            <a:r>
              <a:rPr lang="en-US" sz="2400" b="1" dirty="0" err="1" smtClean="0"/>
              <a:t>Tàu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dừa</a:t>
            </a:r>
            <a:r>
              <a:rPr lang="en-US" sz="2400" b="1" dirty="0" smtClean="0"/>
              <a:t> – </a:t>
            </a:r>
            <a:r>
              <a:rPr lang="en-US" sz="2400" b="1" dirty="0" err="1" smtClean="0"/>
              <a:t>chiếc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lược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chải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vào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mây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xanh</a:t>
            </a:r>
            <a:r>
              <a:rPr lang="en-US" sz="2400" b="1" dirty="0" smtClean="0"/>
              <a:t>.</a:t>
            </a:r>
          </a:p>
          <a:p>
            <a:pPr algn="ctr"/>
            <a:r>
              <a:rPr lang="en-US" sz="2400" b="1" dirty="0" smtClean="0"/>
              <a:t>       Ai </a:t>
            </a:r>
            <a:r>
              <a:rPr lang="en-US" sz="2400" b="1" dirty="0" err="1" smtClean="0"/>
              <a:t>mang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nước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ngọt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nước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lành</a:t>
            </a:r>
            <a:r>
              <a:rPr lang="en-US" sz="2400" b="1" dirty="0" smtClean="0"/>
              <a:t>,</a:t>
            </a:r>
          </a:p>
          <a:p>
            <a:pPr algn="ctr"/>
            <a:r>
              <a:rPr lang="en-US" sz="2400" b="1" dirty="0" smtClean="0"/>
              <a:t>Ai </a:t>
            </a:r>
            <a:r>
              <a:rPr lang="en-US" sz="2400" b="1" dirty="0" err="1" smtClean="0"/>
              <a:t>đeo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hũ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rượu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quanh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dừa</a:t>
            </a:r>
            <a:r>
              <a:rPr lang="en-US" sz="2400" b="1" dirty="0" smtClean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380822" y="785679"/>
            <a:ext cx="24865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Cây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dừa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5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38747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024" y="154459"/>
            <a:ext cx="138747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3352800" y="152400"/>
            <a:ext cx="2514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lang="en-US" sz="28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endParaRPr lang="vi-VN" sz="2800" b="1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762000" y="-228600"/>
            <a:ext cx="8229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vi-VN" sz="2800" b="1" kern="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Thứ tư ngày 31tháng 3 năm 2021</a:t>
            </a:r>
            <a:endParaRPr lang="vi-VN" sz="2800" b="1" kern="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00200" y="1518821"/>
            <a:ext cx="6324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66"/>
                </a:solidFill>
              </a:rPr>
              <a:t>Cây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dừa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xanh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tỏa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nhiều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tàu</a:t>
            </a:r>
            <a:r>
              <a:rPr lang="en-US" sz="2400" b="1" dirty="0">
                <a:solidFill>
                  <a:srgbClr val="FF0066"/>
                </a:solidFill>
              </a:rPr>
              <a:t>,</a:t>
            </a:r>
          </a:p>
          <a:p>
            <a:pPr algn="ctr"/>
            <a:r>
              <a:rPr lang="en-US" sz="2400" b="1" dirty="0">
                <a:solidFill>
                  <a:srgbClr val="FF0066"/>
                </a:solidFill>
              </a:rPr>
              <a:t>Dang </a:t>
            </a:r>
            <a:r>
              <a:rPr lang="en-US" sz="2400" b="1" dirty="0" err="1">
                <a:solidFill>
                  <a:srgbClr val="FF0066"/>
                </a:solidFill>
              </a:rPr>
              <a:t>tay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đón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gió</a:t>
            </a:r>
            <a:r>
              <a:rPr lang="en-US" sz="2400" b="1" dirty="0">
                <a:solidFill>
                  <a:srgbClr val="FF0066"/>
                </a:solidFill>
              </a:rPr>
              <a:t>, </a:t>
            </a:r>
            <a:r>
              <a:rPr lang="en-US" sz="2400" b="1" dirty="0" err="1">
                <a:solidFill>
                  <a:srgbClr val="FF0066"/>
                </a:solidFill>
              </a:rPr>
              <a:t>gật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đầu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gọi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trăng</a:t>
            </a:r>
            <a:r>
              <a:rPr lang="en-US" sz="2400" b="1" dirty="0">
                <a:solidFill>
                  <a:srgbClr val="FF0066"/>
                </a:solidFill>
              </a:rPr>
              <a:t>.</a:t>
            </a:r>
          </a:p>
          <a:p>
            <a:pPr algn="ctr"/>
            <a:r>
              <a:rPr lang="en-US" sz="2400" b="1" dirty="0" err="1">
                <a:solidFill>
                  <a:srgbClr val="FF0066"/>
                </a:solidFill>
              </a:rPr>
              <a:t>Thân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dừa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bạc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phếch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tháng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năm</a:t>
            </a:r>
            <a:r>
              <a:rPr lang="en-US" sz="2400" b="1" dirty="0">
                <a:solidFill>
                  <a:srgbClr val="FF0066"/>
                </a:solidFill>
              </a:rPr>
              <a:t>,</a:t>
            </a:r>
          </a:p>
          <a:p>
            <a:pPr algn="ctr"/>
            <a:r>
              <a:rPr lang="en-US" sz="2400" b="1" dirty="0" err="1">
                <a:solidFill>
                  <a:srgbClr val="FF0066"/>
                </a:solidFill>
              </a:rPr>
              <a:t>Quả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dừa</a:t>
            </a:r>
            <a:r>
              <a:rPr lang="en-US" sz="2400" b="1" dirty="0">
                <a:solidFill>
                  <a:srgbClr val="FF0066"/>
                </a:solidFill>
              </a:rPr>
              <a:t> - </a:t>
            </a:r>
            <a:r>
              <a:rPr lang="en-US" sz="2400" b="1" dirty="0" err="1">
                <a:solidFill>
                  <a:srgbClr val="FF0066"/>
                </a:solidFill>
              </a:rPr>
              <a:t>đàn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lợn</a:t>
            </a:r>
            <a:r>
              <a:rPr lang="en-US" sz="2400" b="1" dirty="0">
                <a:solidFill>
                  <a:srgbClr val="FF0066"/>
                </a:solidFill>
              </a:rPr>
              <a:t> con </a:t>
            </a:r>
            <a:r>
              <a:rPr lang="en-US" sz="2400" b="1" dirty="0" err="1">
                <a:solidFill>
                  <a:srgbClr val="FF0066"/>
                </a:solidFill>
              </a:rPr>
              <a:t>nằm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trên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cao</a:t>
            </a:r>
            <a:r>
              <a:rPr lang="en-US" sz="2400" b="1" dirty="0" smtClean="0">
                <a:solidFill>
                  <a:srgbClr val="FF0066"/>
                </a:solidFill>
              </a:rPr>
              <a:t>.</a:t>
            </a:r>
            <a:endParaRPr lang="en-US" sz="2400" b="1" dirty="0">
              <a:solidFill>
                <a:srgbClr val="FF0066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76400" y="2971800"/>
            <a:ext cx="6172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</a:rPr>
              <a:t>Đêm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hè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hoa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nở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cùng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sao</a:t>
            </a:r>
            <a:r>
              <a:rPr lang="en-US" sz="2400" b="1" dirty="0" smtClean="0">
                <a:solidFill>
                  <a:srgbClr val="0070C0"/>
                </a:solidFill>
              </a:rPr>
              <a:t>,</a:t>
            </a:r>
          </a:p>
          <a:p>
            <a:pPr algn="ctr"/>
            <a:r>
              <a:rPr lang="en-US" sz="2400" b="1" dirty="0" err="1" smtClean="0">
                <a:solidFill>
                  <a:srgbClr val="0070C0"/>
                </a:solidFill>
              </a:rPr>
              <a:t>Tàu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dừa</a:t>
            </a:r>
            <a:r>
              <a:rPr lang="en-US" sz="2400" b="1" dirty="0" smtClean="0">
                <a:solidFill>
                  <a:srgbClr val="0070C0"/>
                </a:solidFill>
              </a:rPr>
              <a:t> – </a:t>
            </a:r>
            <a:r>
              <a:rPr lang="en-US" sz="2400" b="1" dirty="0" err="1" smtClean="0">
                <a:solidFill>
                  <a:srgbClr val="0070C0"/>
                </a:solidFill>
              </a:rPr>
              <a:t>chiếc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lược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chải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vào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mây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xanh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       Ai </a:t>
            </a:r>
            <a:r>
              <a:rPr lang="en-US" sz="2400" b="1" dirty="0" err="1" smtClean="0">
                <a:solidFill>
                  <a:srgbClr val="0070C0"/>
                </a:solidFill>
              </a:rPr>
              <a:t>mang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nước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ngọt</a:t>
            </a:r>
            <a:r>
              <a:rPr lang="en-US" sz="2400" b="1" dirty="0" smtClean="0">
                <a:solidFill>
                  <a:srgbClr val="0070C0"/>
                </a:solidFill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</a:rPr>
              <a:t>nước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lành</a:t>
            </a:r>
            <a:r>
              <a:rPr lang="en-US" sz="2400" b="1" dirty="0" smtClean="0">
                <a:solidFill>
                  <a:srgbClr val="0070C0"/>
                </a:solidFill>
              </a:rPr>
              <a:t>,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Ai </a:t>
            </a:r>
            <a:r>
              <a:rPr lang="en-US" sz="2400" b="1" dirty="0" err="1" smtClean="0">
                <a:solidFill>
                  <a:srgbClr val="0070C0"/>
                </a:solidFill>
              </a:rPr>
              <a:t>đeo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bao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hũ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rượu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quanh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cổ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dừa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73761" y="1346188"/>
            <a:ext cx="6172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Tiếng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dừa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làm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dịu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nắng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trưa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b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Gọi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đàn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gió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đến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cùng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dừa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múa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reo.</a:t>
            </a:r>
          </a:p>
          <a:p>
            <a:pPr algn="ctr"/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Trời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trong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đầy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tiếng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rì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rào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pPr algn="ctr"/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Đàn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cò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đánh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nhịp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bay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bay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ra.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Đứng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canh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trời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đất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bao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la</a:t>
            </a:r>
          </a:p>
          <a:p>
            <a:pPr algn="ctr"/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Mà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dừa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đủng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đỉnh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như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đứng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chơi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292443" y="4342371"/>
            <a:ext cx="1600200" cy="8382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Đoạn</a:t>
            </a:r>
            <a:r>
              <a:rPr lang="en-US" sz="2800" dirty="0" smtClean="0">
                <a:solidFill>
                  <a:schemeClr val="tx1"/>
                </a:solidFill>
              </a:rPr>
              <a:t> 3: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4419600"/>
            <a:ext cx="6172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/>
              <a:t>Tiếng</a:t>
            </a:r>
            <a:r>
              <a:rPr lang="en-US" sz="2400" b="1" dirty="0"/>
              <a:t> </a:t>
            </a:r>
            <a:r>
              <a:rPr lang="en-US" sz="2400" b="1" dirty="0" err="1"/>
              <a:t>dừa</a:t>
            </a:r>
            <a:r>
              <a:rPr lang="en-US" sz="2400" b="1" dirty="0"/>
              <a:t> </a:t>
            </a:r>
            <a:r>
              <a:rPr lang="en-US" sz="2400" b="1" dirty="0" err="1"/>
              <a:t>làm</a:t>
            </a:r>
            <a:r>
              <a:rPr lang="en-US" sz="2400" b="1" dirty="0"/>
              <a:t> </a:t>
            </a:r>
            <a:r>
              <a:rPr lang="en-US" sz="2400" b="1" dirty="0" err="1"/>
              <a:t>dịu</a:t>
            </a:r>
            <a:r>
              <a:rPr lang="en-US" sz="2400" b="1" dirty="0"/>
              <a:t> </a:t>
            </a:r>
            <a:r>
              <a:rPr lang="en-US" sz="2400" b="1" dirty="0" err="1"/>
              <a:t>nắng</a:t>
            </a:r>
            <a:r>
              <a:rPr lang="en-US" sz="2400" b="1" dirty="0"/>
              <a:t> </a:t>
            </a:r>
            <a:r>
              <a:rPr lang="en-US" sz="2400" b="1" dirty="0" err="1"/>
              <a:t>trưa</a:t>
            </a:r>
            <a:r>
              <a:rPr lang="en-US" sz="2400" b="1" dirty="0"/>
              <a:t>,</a:t>
            </a:r>
          </a:p>
          <a:p>
            <a:pPr algn="ctr"/>
            <a:r>
              <a:rPr lang="en-US" sz="2400" b="1" dirty="0" err="1"/>
              <a:t>Gọi</a:t>
            </a:r>
            <a:r>
              <a:rPr lang="en-US" sz="2400" b="1" dirty="0"/>
              <a:t> </a:t>
            </a:r>
            <a:r>
              <a:rPr lang="en-US" sz="2400" b="1" dirty="0" err="1"/>
              <a:t>đàn</a:t>
            </a:r>
            <a:r>
              <a:rPr lang="en-US" sz="2400" b="1" dirty="0"/>
              <a:t> </a:t>
            </a:r>
            <a:r>
              <a:rPr lang="en-US" sz="2400" b="1" dirty="0" err="1"/>
              <a:t>gió</a:t>
            </a:r>
            <a:r>
              <a:rPr lang="en-US" sz="2400" b="1" dirty="0"/>
              <a:t> </a:t>
            </a:r>
            <a:r>
              <a:rPr lang="en-US" sz="2400" b="1" dirty="0" err="1"/>
              <a:t>đến</a:t>
            </a:r>
            <a:r>
              <a:rPr lang="en-US" sz="2400" b="1" dirty="0"/>
              <a:t> </a:t>
            </a:r>
            <a:r>
              <a:rPr lang="en-US" sz="2400" b="1" dirty="0" err="1"/>
              <a:t>cùng</a:t>
            </a:r>
            <a:r>
              <a:rPr lang="en-US" sz="2400" b="1" dirty="0"/>
              <a:t> </a:t>
            </a:r>
            <a:r>
              <a:rPr lang="en-US" sz="2400" b="1" dirty="0" err="1"/>
              <a:t>dừa</a:t>
            </a:r>
            <a:r>
              <a:rPr lang="en-US" sz="2400" b="1" dirty="0"/>
              <a:t> </a:t>
            </a:r>
            <a:r>
              <a:rPr lang="en-US" sz="2400" b="1" dirty="0" err="1"/>
              <a:t>múa</a:t>
            </a:r>
            <a:r>
              <a:rPr lang="en-US" sz="2400" b="1" dirty="0"/>
              <a:t> reo.</a:t>
            </a:r>
          </a:p>
          <a:p>
            <a:pPr algn="ctr"/>
            <a:r>
              <a:rPr lang="en-US" sz="2400" b="1" dirty="0" err="1"/>
              <a:t>Trời</a:t>
            </a:r>
            <a:r>
              <a:rPr lang="en-US" sz="2400" b="1" dirty="0"/>
              <a:t> </a:t>
            </a:r>
            <a:r>
              <a:rPr lang="en-US" sz="2400" b="1" dirty="0" err="1"/>
              <a:t>trong</a:t>
            </a:r>
            <a:r>
              <a:rPr lang="en-US" sz="2400" b="1" dirty="0"/>
              <a:t> </a:t>
            </a:r>
            <a:r>
              <a:rPr lang="en-US" sz="2400" b="1" dirty="0" err="1"/>
              <a:t>đầy</a:t>
            </a:r>
            <a:r>
              <a:rPr lang="en-US" sz="2400" b="1" dirty="0"/>
              <a:t> </a:t>
            </a:r>
            <a:r>
              <a:rPr lang="en-US" sz="2400" b="1" dirty="0" err="1"/>
              <a:t>tiếng</a:t>
            </a:r>
            <a:r>
              <a:rPr lang="en-US" sz="2400" b="1" dirty="0"/>
              <a:t> </a:t>
            </a:r>
            <a:r>
              <a:rPr lang="en-US" sz="2400" b="1" dirty="0" err="1"/>
              <a:t>rì</a:t>
            </a:r>
            <a:r>
              <a:rPr lang="en-US" sz="2400" b="1" dirty="0"/>
              <a:t> </a:t>
            </a:r>
            <a:r>
              <a:rPr lang="en-US" sz="2400" b="1" dirty="0" err="1"/>
              <a:t>rào</a:t>
            </a:r>
            <a:r>
              <a:rPr lang="en-US" sz="2400" b="1" dirty="0"/>
              <a:t>,</a:t>
            </a:r>
          </a:p>
          <a:p>
            <a:pPr algn="ctr"/>
            <a:r>
              <a:rPr lang="en-US" sz="2400" b="1" dirty="0" err="1"/>
              <a:t>Đàn</a:t>
            </a:r>
            <a:r>
              <a:rPr lang="en-US" sz="2400" b="1" dirty="0"/>
              <a:t> </a:t>
            </a:r>
            <a:r>
              <a:rPr lang="en-US" sz="2400" b="1" dirty="0" err="1"/>
              <a:t>cò</a:t>
            </a:r>
            <a:r>
              <a:rPr lang="en-US" sz="2400" b="1" dirty="0"/>
              <a:t> </a:t>
            </a:r>
            <a:r>
              <a:rPr lang="en-US" sz="2400" b="1" dirty="0" err="1"/>
              <a:t>đánh</a:t>
            </a:r>
            <a:r>
              <a:rPr lang="en-US" sz="2400" b="1" dirty="0"/>
              <a:t> </a:t>
            </a:r>
            <a:r>
              <a:rPr lang="en-US" sz="2400" b="1" dirty="0" err="1"/>
              <a:t>nhịp</a:t>
            </a:r>
            <a:r>
              <a:rPr lang="en-US" sz="2400" b="1" dirty="0"/>
              <a:t> bay </a:t>
            </a:r>
            <a:r>
              <a:rPr lang="en-US" sz="2400" b="1" dirty="0" err="1"/>
              <a:t>vào</a:t>
            </a:r>
            <a:r>
              <a:rPr lang="en-US" sz="2400" b="1" dirty="0"/>
              <a:t> bay </a:t>
            </a:r>
            <a:r>
              <a:rPr lang="en-US" sz="2400" b="1" dirty="0" err="1"/>
              <a:t>ra.</a:t>
            </a:r>
            <a:endParaRPr lang="en-US" sz="2400" b="1" dirty="0"/>
          </a:p>
          <a:p>
            <a:pPr algn="ctr"/>
            <a:r>
              <a:rPr lang="en-US" sz="2400" b="1" dirty="0" err="1"/>
              <a:t>Đứng</a:t>
            </a:r>
            <a:r>
              <a:rPr lang="en-US" sz="2400" b="1" dirty="0"/>
              <a:t> </a:t>
            </a:r>
            <a:r>
              <a:rPr lang="en-US" sz="2400" b="1" dirty="0" err="1"/>
              <a:t>canh</a:t>
            </a:r>
            <a:r>
              <a:rPr lang="en-US" sz="2400" b="1" dirty="0"/>
              <a:t> </a:t>
            </a:r>
            <a:r>
              <a:rPr lang="en-US" sz="2400" b="1" dirty="0" err="1"/>
              <a:t>trời</a:t>
            </a:r>
            <a:r>
              <a:rPr lang="en-US" sz="2400" b="1" dirty="0"/>
              <a:t> </a:t>
            </a:r>
            <a:r>
              <a:rPr lang="en-US" sz="2400" b="1" dirty="0" err="1"/>
              <a:t>đất</a:t>
            </a:r>
            <a:r>
              <a:rPr lang="en-US" sz="2400" b="1" dirty="0"/>
              <a:t> </a:t>
            </a:r>
            <a:r>
              <a:rPr lang="en-US" sz="2400" b="1" dirty="0" err="1"/>
              <a:t>bao</a:t>
            </a:r>
            <a:r>
              <a:rPr lang="en-US" sz="2400" b="1" dirty="0"/>
              <a:t> la</a:t>
            </a:r>
          </a:p>
          <a:p>
            <a:pPr algn="ctr"/>
            <a:r>
              <a:rPr lang="en-US" sz="2400" b="1" dirty="0" err="1"/>
              <a:t>Mà</a:t>
            </a:r>
            <a:r>
              <a:rPr lang="en-US" sz="2400" b="1" dirty="0"/>
              <a:t> </a:t>
            </a:r>
            <a:r>
              <a:rPr lang="en-US" sz="2400" b="1" dirty="0" err="1"/>
              <a:t>dừa</a:t>
            </a:r>
            <a:r>
              <a:rPr lang="en-US" sz="2400" b="1" dirty="0"/>
              <a:t> </a:t>
            </a:r>
            <a:r>
              <a:rPr lang="en-US" sz="2400" b="1" dirty="0" err="1"/>
              <a:t>đủng</a:t>
            </a:r>
            <a:r>
              <a:rPr lang="en-US" sz="2400" b="1" dirty="0"/>
              <a:t> </a:t>
            </a:r>
            <a:r>
              <a:rPr lang="en-US" sz="2400" b="1" dirty="0" err="1"/>
              <a:t>đỉnh</a:t>
            </a:r>
            <a:r>
              <a:rPr lang="en-US" sz="2400" b="1" dirty="0"/>
              <a:t> </a:t>
            </a:r>
            <a:r>
              <a:rPr lang="en-US" sz="2400" b="1" dirty="0" err="1"/>
              <a:t>như</a:t>
            </a:r>
            <a:r>
              <a:rPr lang="en-US" sz="2400" b="1" dirty="0"/>
              <a:t> </a:t>
            </a:r>
            <a:r>
              <a:rPr lang="en-US" sz="2400" b="1" dirty="0" err="1"/>
              <a:t>là</a:t>
            </a:r>
            <a:r>
              <a:rPr lang="en-US" sz="2400" b="1" dirty="0"/>
              <a:t> </a:t>
            </a:r>
            <a:r>
              <a:rPr lang="en-US" sz="2400" b="1" dirty="0" err="1"/>
              <a:t>đứng</a:t>
            </a:r>
            <a:r>
              <a:rPr lang="en-US" sz="2400" b="1" dirty="0"/>
              <a:t> </a:t>
            </a:r>
            <a:r>
              <a:rPr lang="en-US" sz="2400" b="1" dirty="0" err="1"/>
              <a:t>chơi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50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048000" y="731837"/>
            <a:ext cx="2514600" cy="944563"/>
          </a:xfrm>
        </p:spPr>
        <p:txBody>
          <a:bodyPr/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vi-VN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85800" y="-152400"/>
            <a:ext cx="8229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vi-VN" sz="2800" b="1" kern="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Thứ tư ngày 31tháng 3 năm 2021</a:t>
            </a:r>
            <a:endParaRPr lang="vi-VN" sz="2800" b="1" kern="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200400" y="274637"/>
            <a:ext cx="2514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lang="en-US" sz="28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endParaRPr lang="vi-VN" sz="2800" b="1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95400" y="2514600"/>
            <a:ext cx="2286000" cy="609600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11271" name="Rectangle 19"/>
          <p:cNvSpPr>
            <a:spLocks noChangeArrowheads="1"/>
          </p:cNvSpPr>
          <p:nvPr/>
        </p:nvSpPr>
        <p:spPr bwMode="auto">
          <a:xfrm>
            <a:off x="5410200" y="2514600"/>
            <a:ext cx="1600200" cy="6096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̃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11272" name="Line 6"/>
          <p:cNvSpPr>
            <a:spLocks noChangeShapeType="1"/>
          </p:cNvSpPr>
          <p:nvPr/>
        </p:nvSpPr>
        <p:spPr bwMode="auto">
          <a:xfrm flipH="1">
            <a:off x="4572000" y="2514600"/>
            <a:ext cx="46038" cy="434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73" name="Rectangle 10"/>
          <p:cNvSpPr>
            <a:spLocks noChangeArrowheads="1"/>
          </p:cNvSpPr>
          <p:nvPr/>
        </p:nvSpPr>
        <p:spPr bwMode="auto">
          <a:xfrm>
            <a:off x="4938584" y="3218484"/>
            <a:ext cx="144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Toả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029200" y="3657600"/>
            <a:ext cx="182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276" name="Text Box 18"/>
          <p:cNvSpPr txBox="1">
            <a:spLocks noChangeArrowheads="1"/>
          </p:cNvSpPr>
          <p:nvPr/>
        </p:nvSpPr>
        <p:spPr bwMode="auto">
          <a:xfrm>
            <a:off x="1295400" y="3364706"/>
            <a:ext cx="2971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phếch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7" name="Text Box 19"/>
          <p:cNvSpPr txBox="1">
            <a:spLocks noChangeArrowheads="1"/>
          </p:cNvSpPr>
          <p:nvPr/>
        </p:nvSpPr>
        <p:spPr bwMode="auto">
          <a:xfrm>
            <a:off x="1295400" y="3962400"/>
            <a:ext cx="1981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nở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8" name="Text Box 20"/>
          <p:cNvSpPr txBox="1">
            <a:spLocks noChangeArrowheads="1"/>
          </p:cNvSpPr>
          <p:nvPr/>
        </p:nvSpPr>
        <p:spPr bwMode="auto">
          <a:xfrm>
            <a:off x="1295400" y="4572000"/>
            <a:ext cx="2514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lành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0" name="Text Box 22"/>
          <p:cNvSpPr txBox="1">
            <a:spLocks noChangeArrowheads="1"/>
          </p:cNvSpPr>
          <p:nvPr/>
        </p:nvSpPr>
        <p:spPr bwMode="auto">
          <a:xfrm>
            <a:off x="1295400" y="5181600"/>
            <a:ext cx="2819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rượu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876800" y="4114800"/>
            <a:ext cx="182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Canh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3" descr="42729360y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76400"/>
            <a:ext cx="5181600" cy="5181599"/>
          </a:xfrm>
          <a:prstGeom prst="rect">
            <a:avLst/>
          </a:prstGeom>
          <a:noFill/>
          <a:ln w="76200" cmpd="tri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blumen-pflanzen09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38747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 descr="blumen-pflanzen09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26872"/>
            <a:ext cx="138747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91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048000" y="731837"/>
            <a:ext cx="2514600" cy="944563"/>
          </a:xfrm>
        </p:spPr>
        <p:txBody>
          <a:bodyPr/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vi-VN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85800" y="-152400"/>
            <a:ext cx="8229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vi-VN" sz="2800" b="1" kern="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Thứ tư ngày 31tháng 3 năm 2021</a:t>
            </a:r>
            <a:endParaRPr lang="vi-VN" sz="2800" b="1" kern="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200400" y="274637"/>
            <a:ext cx="2514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lang="en-US" sz="28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endParaRPr lang="vi-VN" sz="2800" b="1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95400" y="2514600"/>
            <a:ext cx="2286000" cy="609600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11271" name="Rectangle 19"/>
          <p:cNvSpPr>
            <a:spLocks noChangeArrowheads="1"/>
          </p:cNvSpPr>
          <p:nvPr/>
        </p:nvSpPr>
        <p:spPr bwMode="auto">
          <a:xfrm>
            <a:off x="5257800" y="2514600"/>
            <a:ext cx="1600200" cy="6096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11272" name="Line 6"/>
          <p:cNvSpPr>
            <a:spLocks noChangeShapeType="1"/>
          </p:cNvSpPr>
          <p:nvPr/>
        </p:nvSpPr>
        <p:spPr bwMode="auto">
          <a:xfrm flipH="1">
            <a:off x="4572000" y="2514600"/>
            <a:ext cx="46038" cy="434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73" name="Rectangle 10"/>
          <p:cNvSpPr>
            <a:spLocks noChangeArrowheads="1"/>
          </p:cNvSpPr>
          <p:nvPr/>
        </p:nvSpPr>
        <p:spPr bwMode="auto">
          <a:xfrm>
            <a:off x="4938584" y="3218484"/>
            <a:ext cx="144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Toả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029200" y="3657600"/>
            <a:ext cx="182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276" name="Text Box 18"/>
          <p:cNvSpPr txBox="1">
            <a:spLocks noChangeArrowheads="1"/>
          </p:cNvSpPr>
          <p:nvPr/>
        </p:nvSpPr>
        <p:spPr bwMode="auto">
          <a:xfrm>
            <a:off x="1295400" y="3364706"/>
            <a:ext cx="2971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phếch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7" name="Text Box 19"/>
          <p:cNvSpPr txBox="1">
            <a:spLocks noChangeArrowheads="1"/>
          </p:cNvSpPr>
          <p:nvPr/>
        </p:nvSpPr>
        <p:spPr bwMode="auto">
          <a:xfrm>
            <a:off x="1295400" y="3962400"/>
            <a:ext cx="1981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nở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8" name="Text Box 20"/>
          <p:cNvSpPr txBox="1">
            <a:spLocks noChangeArrowheads="1"/>
          </p:cNvSpPr>
          <p:nvPr/>
        </p:nvSpPr>
        <p:spPr bwMode="auto">
          <a:xfrm>
            <a:off x="1295400" y="4572000"/>
            <a:ext cx="2514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lành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0" name="Text Box 22"/>
          <p:cNvSpPr txBox="1">
            <a:spLocks noChangeArrowheads="1"/>
          </p:cNvSpPr>
          <p:nvPr/>
        </p:nvSpPr>
        <p:spPr bwMode="auto">
          <a:xfrm>
            <a:off x="1295400" y="5181600"/>
            <a:ext cx="2819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rượu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876800" y="4114800"/>
            <a:ext cx="182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Canh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953000" y="4648200"/>
            <a:ext cx="2438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Đủng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39"/>
          <p:cNvSpPr>
            <a:spLocks noChangeArrowheads="1"/>
          </p:cNvSpPr>
          <p:nvPr/>
        </p:nvSpPr>
        <p:spPr bwMode="auto">
          <a:xfrm>
            <a:off x="4953000" y="1524000"/>
            <a:ext cx="2424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Khoa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0" descr="RDJ4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68109">
            <a:off x="7127121" y="5622446"/>
            <a:ext cx="19907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 descr="blumen-pflanzen09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092"/>
            <a:ext cx="138747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 descr="blumen-pflanzen09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26872"/>
            <a:ext cx="138747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01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723900" y="1822451"/>
            <a:ext cx="76200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Dang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phếch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508157" y="1865313"/>
            <a:ext cx="76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H="1">
            <a:off x="6934200" y="1905000"/>
            <a:ext cx="76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flipH="1">
            <a:off x="4495800" y="2438400"/>
            <a:ext cx="76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H="1">
            <a:off x="7239000" y="2895600"/>
            <a:ext cx="76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7467600" y="2362200"/>
            <a:ext cx="76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H="1">
            <a:off x="3505200" y="2895600"/>
            <a:ext cx="76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 flipH="1">
            <a:off x="7543800" y="2362200"/>
            <a:ext cx="76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 flipH="1">
            <a:off x="3048000" y="3429000"/>
            <a:ext cx="76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flipH="1">
            <a:off x="5105400" y="3352800"/>
            <a:ext cx="76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 flipH="1">
            <a:off x="7467600" y="3352800"/>
            <a:ext cx="76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 flipH="1">
            <a:off x="7543800" y="3352800"/>
            <a:ext cx="76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50" name="Rectangle 17"/>
          <p:cNvSpPr>
            <a:spLocks noChangeArrowheads="1"/>
          </p:cNvSpPr>
          <p:nvPr/>
        </p:nvSpPr>
        <p:spPr bwMode="auto">
          <a:xfrm>
            <a:off x="457200" y="4114800"/>
            <a:ext cx="83058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–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Line 18"/>
          <p:cNvSpPr>
            <a:spLocks noChangeShapeType="1"/>
          </p:cNvSpPr>
          <p:nvPr/>
        </p:nvSpPr>
        <p:spPr bwMode="auto">
          <a:xfrm flipV="1">
            <a:off x="3810000" y="4191000"/>
            <a:ext cx="76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auto">
          <a:xfrm flipH="1">
            <a:off x="6781800" y="4191000"/>
            <a:ext cx="76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 flipH="1">
            <a:off x="3429000" y="5141913"/>
            <a:ext cx="76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 flipH="1">
            <a:off x="4724400" y="4724400"/>
            <a:ext cx="76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7" name="Line 22"/>
          <p:cNvSpPr>
            <a:spLocks noChangeShapeType="1"/>
          </p:cNvSpPr>
          <p:nvPr/>
        </p:nvSpPr>
        <p:spPr bwMode="auto">
          <a:xfrm flipH="1">
            <a:off x="5334000" y="5181600"/>
            <a:ext cx="76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 flipH="1">
            <a:off x="7239000" y="5181600"/>
            <a:ext cx="76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" name="Line 25"/>
          <p:cNvSpPr>
            <a:spLocks noChangeShapeType="1"/>
          </p:cNvSpPr>
          <p:nvPr/>
        </p:nvSpPr>
        <p:spPr bwMode="auto">
          <a:xfrm flipH="1">
            <a:off x="2895600" y="5638800"/>
            <a:ext cx="76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1" name="Line 26"/>
          <p:cNvSpPr>
            <a:spLocks noChangeShapeType="1"/>
          </p:cNvSpPr>
          <p:nvPr/>
        </p:nvSpPr>
        <p:spPr bwMode="auto">
          <a:xfrm flipH="1">
            <a:off x="5105400" y="5638800"/>
            <a:ext cx="76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3" name="Line 28"/>
          <p:cNvSpPr>
            <a:spLocks noChangeShapeType="1"/>
          </p:cNvSpPr>
          <p:nvPr/>
        </p:nvSpPr>
        <p:spPr bwMode="auto">
          <a:xfrm flipH="1">
            <a:off x="7467600" y="5638800"/>
            <a:ext cx="76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4" name="Line 29"/>
          <p:cNvSpPr>
            <a:spLocks noChangeShapeType="1"/>
          </p:cNvSpPr>
          <p:nvPr/>
        </p:nvSpPr>
        <p:spPr bwMode="auto">
          <a:xfrm flipH="1">
            <a:off x="7543800" y="5638800"/>
            <a:ext cx="76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5" name="Line 30"/>
          <p:cNvSpPr>
            <a:spLocks noChangeShapeType="1"/>
          </p:cNvSpPr>
          <p:nvPr/>
        </p:nvSpPr>
        <p:spPr bwMode="auto">
          <a:xfrm flipH="1">
            <a:off x="8001000" y="4648200"/>
            <a:ext cx="76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6" name="Line 31"/>
          <p:cNvSpPr>
            <a:spLocks noChangeShapeType="1"/>
          </p:cNvSpPr>
          <p:nvPr/>
        </p:nvSpPr>
        <p:spPr bwMode="auto">
          <a:xfrm flipH="1">
            <a:off x="8077200" y="4648200"/>
            <a:ext cx="76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63" name="Title 1"/>
          <p:cNvSpPr>
            <a:spLocks noGrp="1"/>
          </p:cNvSpPr>
          <p:nvPr>
            <p:ph type="title"/>
          </p:nvPr>
        </p:nvSpPr>
        <p:spPr>
          <a:xfrm>
            <a:off x="3048000" y="609600"/>
            <a:ext cx="2514600" cy="944563"/>
          </a:xfrm>
        </p:spPr>
        <p:txBody>
          <a:bodyPr/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vi-VN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 bwMode="auto">
          <a:xfrm>
            <a:off x="533400" y="-228600"/>
            <a:ext cx="8229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vi-VN" sz="2800" b="1" kern="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Thứ tư ngày 31tháng 3 năm 2021</a:t>
            </a:r>
            <a:endParaRPr lang="vi-VN" sz="2800" b="1" kern="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 bwMode="auto">
          <a:xfrm>
            <a:off x="3048000" y="152400"/>
            <a:ext cx="2514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lang="en-US" sz="28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endParaRPr lang="vi-VN" sz="2800" b="1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366" name="Rectangle 39"/>
          <p:cNvSpPr>
            <a:spLocks noChangeArrowheads="1"/>
          </p:cNvSpPr>
          <p:nvPr/>
        </p:nvSpPr>
        <p:spPr bwMode="auto">
          <a:xfrm>
            <a:off x="5043488" y="1219200"/>
            <a:ext cx="2424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Khoa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5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38747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26872"/>
            <a:ext cx="138747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0" y="1828800"/>
            <a:ext cx="6864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toả</a:t>
            </a:r>
            <a:endParaRPr lang="vi-VN" sz="3200" dirty="0">
              <a:solidFill>
                <a:srgbClr val="FF006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286000"/>
            <a:ext cx="17812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Dang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dirty="0">
              <a:solidFill>
                <a:srgbClr val="FF006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35098" y="2310825"/>
            <a:ext cx="1484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gật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dirty="0">
              <a:solidFill>
                <a:srgbClr val="FF006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44843" y="2810188"/>
            <a:ext cx="19415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phếch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dirty="0">
              <a:solidFill>
                <a:srgbClr val="FF006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3732" y="3276600"/>
            <a:ext cx="22140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endParaRPr lang="vi-VN" sz="3200" dirty="0">
              <a:solidFill>
                <a:srgbClr val="FF00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6200" y="4114800"/>
            <a:ext cx="14045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dirty="0">
              <a:solidFill>
                <a:srgbClr val="FF00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01944" y="4596825"/>
            <a:ext cx="32752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chải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vi-VN" sz="3200" dirty="0">
              <a:solidFill>
                <a:srgbClr val="FF00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05015" y="5562600"/>
            <a:ext cx="2276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hũ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34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5123" name="Picture 7" descr="4a1be70a_4978569d_13_re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0" algn="ctr" eaLnBrk="0" hangingPunct="0">
              <a:defRPr/>
            </a:pPr>
            <a:r>
              <a:rPr lang="vi-VN" sz="2800" b="1" kern="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Thứ tư ngày 31tháng 3 năm 2021</a:t>
            </a:r>
            <a:endParaRPr lang="vi-VN" sz="2800" b="1" kern="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609600" y="947737"/>
            <a:ext cx="80772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4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4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Khoa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2500" y="2767914"/>
            <a:ext cx="7391400" cy="64633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1. </a:t>
            </a:r>
            <a:r>
              <a:rPr lang="en-US" sz="3600" b="1" i="1" dirty="0" err="1" smtClean="0"/>
              <a:t>Đọc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cho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nhau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nghe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theo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nhóm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đôi</a:t>
            </a:r>
            <a:endParaRPr lang="en-US" sz="36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943100" y="3962400"/>
            <a:ext cx="5410200" cy="64633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2. </a:t>
            </a:r>
            <a:r>
              <a:rPr lang="en-US" sz="3600" b="1" i="1" dirty="0" err="1" smtClean="0"/>
              <a:t>Đọc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thi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giữa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các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nhóm</a:t>
            </a:r>
            <a:endParaRPr lang="en-US" sz="36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943100" y="5181600"/>
            <a:ext cx="5410200" cy="64633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3. </a:t>
            </a:r>
            <a:r>
              <a:rPr lang="en-US" sz="3600" b="1" i="1" dirty="0" err="1" smtClean="0"/>
              <a:t>Đọc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đồng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thanh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cả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lớp</a:t>
            </a:r>
            <a:endParaRPr lang="en-US" sz="3600" b="1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86" y="716799"/>
            <a:ext cx="1723938" cy="172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1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allAtOnce" animBg="1"/>
      <p:bldP spid="8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smtClean="0"/>
          </a:p>
        </p:txBody>
      </p:sp>
      <p:pic>
        <p:nvPicPr>
          <p:cNvPr id="20484" name="Picture 4" descr="Picture12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114800" y="587514"/>
            <a:ext cx="21018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Cây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dừa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00800" y="63246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Trần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Đăng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Khoa</a:t>
            </a:r>
            <a:endParaRPr lang="en-US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05000" y="1143000"/>
            <a:ext cx="6400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dừa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xanh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tỏa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nhiều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tàu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Dang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tay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đón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gió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gật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đầu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gọi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trăng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Thân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dừa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bạc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phếch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tháng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năm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dừa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đàn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lợn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con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nằm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trên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Đêm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hè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hoa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nở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cùng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Tàu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dừa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chiếc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lược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chải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mây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xanh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Ai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nước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ngọt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nước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Ai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đeo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hũ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rượu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quanh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cổ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dừa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Tiếng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dừa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dịu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nắng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trưa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Gọi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đàn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gió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đến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cùng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dừa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múa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reo.</a:t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Trời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trong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đầy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tiếng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rì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Đàn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cò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đánh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nhịp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bay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bay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ra.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Đứng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trời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la</a:t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Mà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dừa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đủng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đỉnh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như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đứng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chơi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vi-VN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2209800" y="152400"/>
            <a:ext cx="2514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lang="en-US" sz="24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endParaRPr lang="vi-VN" sz="2400" b="1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533400" y="-228600"/>
            <a:ext cx="8229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vi-VN" sz="2800" b="1" kern="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Thứ tư ngày 31tháng 3 năm 2021</a:t>
            </a:r>
            <a:endParaRPr lang="vi-VN" sz="2800" b="1" kern="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94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1"/>
          <p:cNvGrpSpPr>
            <a:grpSpLocks/>
          </p:cNvGrpSpPr>
          <p:nvPr/>
        </p:nvGrpSpPr>
        <p:grpSpPr bwMode="auto">
          <a:xfrm>
            <a:off x="0" y="6172200"/>
            <a:ext cx="9144000" cy="685800"/>
            <a:chOff x="0" y="6096000"/>
            <a:chExt cx="9144000" cy="762000"/>
          </a:xfrm>
          <a:solidFill>
            <a:srgbClr val="00B050"/>
          </a:solidFill>
        </p:grpSpPr>
        <p:pic>
          <p:nvPicPr>
            <p:cNvPr id="16393" name="Picture 3" descr="IND_00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096000"/>
              <a:ext cx="1828800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4" name="Picture 4" descr="IND_00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6096000"/>
              <a:ext cx="2057400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5" name="Picture 4" descr="IND_00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6096000"/>
              <a:ext cx="2057400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6" name="Picture 4" descr="IND_00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6096000"/>
              <a:ext cx="2057400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7" name="Picture 4" descr="IND_00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6096000"/>
              <a:ext cx="2057400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3048000" y="533400"/>
            <a:ext cx="2514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000" b="1" kern="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Cây</a:t>
            </a:r>
            <a:r>
              <a:rPr lang="en-US" sz="4000" b="1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dừa</a:t>
            </a:r>
            <a:endParaRPr lang="vi-VN" sz="4000" b="1" kern="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685800" y="-304800"/>
            <a:ext cx="8229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vi-VN" sz="2800" b="1" kern="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Thứ tư ngày 31tháng 3 năm 2021</a:t>
            </a:r>
            <a:endParaRPr lang="vi-VN" sz="2800" b="1" kern="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3048000" y="76200"/>
            <a:ext cx="2514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lang="en-US" sz="28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endParaRPr lang="vi-VN" sz="2800" b="1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Rectangle 4"/>
          <p:cNvSpPr txBox="1">
            <a:spLocks noChangeArrowheads="1"/>
          </p:cNvSpPr>
          <p:nvPr/>
        </p:nvSpPr>
        <p:spPr bwMode="auto">
          <a:xfrm>
            <a:off x="-28832" y="1295400"/>
            <a:ext cx="373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BÀI: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00" y="1828800"/>
            <a:ext cx="8763000" cy="95410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/>
              <a:t>Câu</a:t>
            </a:r>
            <a:r>
              <a:rPr lang="en-US" sz="2800" b="1" u="sng" dirty="0" smtClean="0"/>
              <a:t> 1: </a:t>
            </a:r>
            <a:r>
              <a:rPr lang="en-US" sz="2800" b="1" i="1" dirty="0" err="1" smtClean="0"/>
              <a:t>Các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bộ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phận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của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cây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dừa</a:t>
            </a:r>
            <a:r>
              <a:rPr lang="en-US" sz="2800" b="1" i="1" dirty="0" smtClean="0"/>
              <a:t> (</a:t>
            </a:r>
            <a:r>
              <a:rPr lang="en-US" sz="2800" b="1" i="1" dirty="0" err="1" smtClean="0"/>
              <a:t>lá</a:t>
            </a:r>
            <a:r>
              <a:rPr lang="en-US" sz="2800" b="1" i="1" dirty="0" smtClean="0"/>
              <a:t>, </a:t>
            </a:r>
            <a:r>
              <a:rPr lang="en-US" sz="2800" b="1" i="1" dirty="0" err="1" smtClean="0"/>
              <a:t>ngọn</a:t>
            </a:r>
            <a:r>
              <a:rPr lang="en-US" sz="2800" b="1" i="1" dirty="0" smtClean="0"/>
              <a:t>, </a:t>
            </a:r>
            <a:r>
              <a:rPr lang="en-US" sz="2800" b="1" i="1" dirty="0" err="1" smtClean="0"/>
              <a:t>thân</a:t>
            </a:r>
            <a:r>
              <a:rPr lang="en-US" sz="2800" b="1" i="1" dirty="0" smtClean="0"/>
              <a:t>, </a:t>
            </a:r>
            <a:r>
              <a:rPr lang="en-US" sz="2800" b="1" i="1" dirty="0" err="1" smtClean="0"/>
              <a:t>quả</a:t>
            </a:r>
            <a:r>
              <a:rPr lang="en-US" sz="2800" b="1" i="1" dirty="0" smtClean="0"/>
              <a:t>) </a:t>
            </a:r>
            <a:r>
              <a:rPr lang="en-US" sz="2800" b="1" i="1" dirty="0" err="1" smtClean="0"/>
              <a:t>được</a:t>
            </a:r>
            <a:r>
              <a:rPr lang="en-US" sz="2800" b="1" i="1" dirty="0" smtClean="0"/>
              <a:t> so </a:t>
            </a:r>
            <a:r>
              <a:rPr lang="en-US" sz="2800" b="1" i="1" dirty="0" err="1" smtClean="0"/>
              <a:t>sánh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với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những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gì</a:t>
            </a:r>
            <a:r>
              <a:rPr lang="en-US" sz="2800" b="1" i="1" dirty="0" smtClean="0"/>
              <a:t>?</a:t>
            </a:r>
            <a:endParaRPr lang="en-US" sz="2800" b="1" i="1" dirty="0"/>
          </a:p>
        </p:txBody>
      </p:sp>
      <p:sp>
        <p:nvSpPr>
          <p:cNvPr id="18" name="Oval 17"/>
          <p:cNvSpPr/>
          <p:nvPr/>
        </p:nvSpPr>
        <p:spPr>
          <a:xfrm>
            <a:off x="341870" y="2787026"/>
            <a:ext cx="8382000" cy="914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Lá</a:t>
            </a:r>
            <a:r>
              <a:rPr lang="en-US" sz="3200" b="1" dirty="0" smtClean="0">
                <a:solidFill>
                  <a:schemeClr val="tx1"/>
                </a:solidFill>
              </a:rPr>
              <a:t>: dang </a:t>
            </a:r>
            <a:r>
              <a:rPr lang="en-US" sz="3200" b="1" dirty="0" err="1" smtClean="0">
                <a:solidFill>
                  <a:schemeClr val="tx1"/>
                </a:solidFill>
              </a:rPr>
              <a:t>tay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đón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gió</a:t>
            </a:r>
            <a:r>
              <a:rPr lang="en-US" sz="3200" b="1" dirty="0" smtClean="0">
                <a:solidFill>
                  <a:schemeClr val="tx1"/>
                </a:solidFill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</a:rPr>
              <a:t>chiếc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lược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chải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vào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mây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xanh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28600" y="3810000"/>
            <a:ext cx="8763000" cy="914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Ngọn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dừa</a:t>
            </a:r>
            <a:r>
              <a:rPr lang="en-US" sz="3200" b="1" dirty="0" smtClean="0">
                <a:solidFill>
                  <a:schemeClr val="tx1"/>
                </a:solidFill>
              </a:rPr>
              <a:t>: </a:t>
            </a:r>
            <a:r>
              <a:rPr lang="en-US" sz="3200" b="1" dirty="0" err="1" smtClean="0">
                <a:solidFill>
                  <a:schemeClr val="tx1"/>
                </a:solidFill>
              </a:rPr>
              <a:t>như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người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biết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gật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dầu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gọi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trăng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18070" y="4800600"/>
            <a:ext cx="8382000" cy="914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Thân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dừa</a:t>
            </a:r>
            <a:r>
              <a:rPr lang="en-US" sz="3200" b="1" dirty="0" smtClean="0">
                <a:solidFill>
                  <a:schemeClr val="tx1"/>
                </a:solidFill>
              </a:rPr>
              <a:t>: </a:t>
            </a:r>
            <a:r>
              <a:rPr lang="en-US" sz="3200" b="1" dirty="0" err="1" smtClean="0">
                <a:solidFill>
                  <a:schemeClr val="tx1"/>
                </a:solidFill>
              </a:rPr>
              <a:t>bạc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phếch</a:t>
            </a:r>
            <a:r>
              <a:rPr lang="en-US" sz="3200" b="1" dirty="0" smtClean="0">
                <a:solidFill>
                  <a:schemeClr val="tx1"/>
                </a:solidFill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</a:rPr>
              <a:t>đứng</a:t>
            </a:r>
            <a:r>
              <a:rPr lang="en-US" sz="3200" b="1" dirty="0" smtClean="0">
                <a:solidFill>
                  <a:schemeClr val="tx1"/>
                </a:solidFill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</a:rPr>
              <a:t>canh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trời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đất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94270" y="5867400"/>
            <a:ext cx="8382000" cy="914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Quả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dừa</a:t>
            </a:r>
            <a:r>
              <a:rPr lang="en-US" sz="3200" b="1" dirty="0" smtClean="0">
                <a:solidFill>
                  <a:schemeClr val="tx1"/>
                </a:solidFill>
              </a:rPr>
              <a:t>: </a:t>
            </a:r>
            <a:r>
              <a:rPr lang="en-US" sz="3200" b="1" dirty="0" err="1" smtClean="0">
                <a:solidFill>
                  <a:schemeClr val="tx1"/>
                </a:solidFill>
              </a:rPr>
              <a:t>như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đàn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lợn</a:t>
            </a:r>
            <a:r>
              <a:rPr lang="en-US" sz="3200" b="1" dirty="0" smtClean="0">
                <a:solidFill>
                  <a:schemeClr val="tx1"/>
                </a:solidFill>
              </a:rPr>
              <a:t> con, </a:t>
            </a:r>
            <a:r>
              <a:rPr lang="en-US" sz="3200" b="1" dirty="0" err="1" smtClean="0">
                <a:solidFill>
                  <a:schemeClr val="tx1"/>
                </a:solidFill>
              </a:rPr>
              <a:t>như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hũ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rượu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24" name="Picture 5" descr="blumen-pflanzen09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38747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 descr="blumen-pflanzen09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5" y="76200"/>
            <a:ext cx="138747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32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 animBg="1"/>
      <p:bldP spid="18" grpId="0" build="allAtOnce" animBg="1"/>
      <p:bldP spid="20" grpId="0" build="allAtOnce" animBg="1"/>
      <p:bldP spid="22" grpId="0" build="allAtOnce" animBg="1"/>
      <p:bldP spid="23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6300" y="956974"/>
            <a:ext cx="7391400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</a:rPr>
              <a:t>Dang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</a:rPr>
              <a:t>tay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</a:rPr>
              <a:t>gọi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</a:rPr>
              <a:t>gió</a:t>
            </a:r>
            <a:endParaRPr lang="en-US" sz="3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85800" y="-304800"/>
            <a:ext cx="8229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vi-VN" sz="2800" b="1" kern="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Thứ tư ngày 31tháng 3 năm 2021</a:t>
            </a:r>
            <a:endParaRPr lang="vi-VN" sz="2800" b="1" kern="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09800" y="76200"/>
            <a:ext cx="2514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lang="en-US" sz="28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r>
              <a:rPr lang="en-US" sz="2800" b="1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:</a:t>
            </a:r>
            <a:endParaRPr lang="vi-VN" sz="2800" b="1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038600" y="304800"/>
            <a:ext cx="25146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vi-VN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41750"/>
            <a:ext cx="9143999" cy="531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6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304800" y="1322173"/>
            <a:ext cx="5486400" cy="1981200"/>
          </a:xfrm>
          <a:prstGeom prst="cloudCallout">
            <a:avLst>
              <a:gd name="adj1" fmla="val -9435"/>
              <a:gd name="adj2" fmla="val 3419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Đọc</a:t>
            </a:r>
            <a:r>
              <a:rPr lang="en-US" sz="3200" dirty="0" smtClean="0"/>
              <a:t> </a:t>
            </a:r>
            <a:r>
              <a:rPr lang="en-US" sz="3200" dirty="0" err="1" smtClean="0"/>
              <a:t>nối</a:t>
            </a:r>
            <a:r>
              <a:rPr lang="en-US" sz="3200" dirty="0" smtClean="0"/>
              <a:t> </a:t>
            </a:r>
            <a:r>
              <a:rPr lang="en-US" sz="3200" dirty="0" err="1" smtClean="0"/>
              <a:t>tiếp</a:t>
            </a:r>
            <a:r>
              <a:rPr lang="en-US" sz="3200" dirty="0" smtClean="0"/>
              <a:t> </a:t>
            </a:r>
            <a:r>
              <a:rPr lang="en-US" sz="3200" dirty="0" err="1" smtClean="0"/>
              <a:t>đoạn</a:t>
            </a:r>
            <a:r>
              <a:rPr lang="en-US" sz="3200" dirty="0" smtClean="0"/>
              <a:t> </a:t>
            </a:r>
            <a:r>
              <a:rPr lang="en-US" sz="3200" dirty="0" err="1" smtClean="0"/>
              <a:t>bài</a:t>
            </a:r>
            <a:r>
              <a:rPr lang="en-US" sz="3200" dirty="0" smtClean="0"/>
              <a:t> </a:t>
            </a:r>
            <a:r>
              <a:rPr lang="en-US" sz="3200" dirty="0" err="1" smtClean="0"/>
              <a:t>Sông</a:t>
            </a:r>
            <a:r>
              <a:rPr lang="en-US" sz="3200" dirty="0" smtClean="0"/>
              <a:t> </a:t>
            </a:r>
            <a:r>
              <a:rPr lang="en-US" sz="3200" dirty="0" err="1" smtClean="0"/>
              <a:t>Hương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698543"/>
            <a:ext cx="77900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thấy</a:t>
            </a:r>
            <a:r>
              <a:rPr lang="en-US" sz="3200" dirty="0" smtClean="0"/>
              <a:t>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</a:t>
            </a:r>
            <a:r>
              <a:rPr lang="en-US" sz="3200" dirty="0" err="1" smtClean="0"/>
              <a:t>điều</a:t>
            </a:r>
            <a:r>
              <a:rPr lang="en-US" sz="3200" dirty="0" smtClean="0"/>
              <a:t> </a:t>
            </a:r>
            <a:r>
              <a:rPr lang="en-US" sz="3200" dirty="0" err="1" smtClean="0"/>
              <a:t>gì</a:t>
            </a:r>
            <a:r>
              <a:rPr lang="en-US" sz="3200" dirty="0" smtClean="0"/>
              <a:t> </a:t>
            </a:r>
            <a:r>
              <a:rPr lang="en-US" sz="3200" dirty="0" err="1" smtClean="0"/>
              <a:t>về</a:t>
            </a:r>
            <a:r>
              <a:rPr lang="en-US" sz="3200" dirty="0" smtClean="0"/>
              <a:t> </a:t>
            </a:r>
            <a:r>
              <a:rPr lang="en-US" sz="3200" dirty="0" err="1" smtClean="0"/>
              <a:t>Sông</a:t>
            </a:r>
            <a:r>
              <a:rPr lang="en-US" sz="3200" dirty="0" smtClean="0"/>
              <a:t> </a:t>
            </a:r>
            <a:r>
              <a:rPr lang="en-US" sz="3200" dirty="0" err="1" smtClean="0"/>
              <a:t>Hương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886200" y="152400"/>
            <a:ext cx="5105400" cy="923330"/>
          </a:xfrm>
          <a:prstGeom prst="rect">
            <a:avLst/>
          </a:prstGeom>
          <a:solidFill>
            <a:srgbClr val="CCECFF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Kiểm</a:t>
            </a:r>
            <a:r>
              <a:rPr lang="en-US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</a:t>
            </a:r>
            <a:r>
              <a:rPr lang="en-US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cũ</a:t>
            </a:r>
            <a:r>
              <a:rPr lang="en-US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609600" y="4419600"/>
            <a:ext cx="8229600" cy="2286000"/>
          </a:xfrm>
          <a:prstGeom prst="horizontalScroll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 smtClean="0">
                <a:solidFill>
                  <a:schemeClr val="tx1"/>
                </a:solidFill>
              </a:rPr>
              <a:t>      </a:t>
            </a:r>
            <a:r>
              <a:rPr lang="en-US" sz="2800" b="1" i="1" dirty="0" err="1" smtClean="0">
                <a:solidFill>
                  <a:schemeClr val="tx1"/>
                </a:solidFill>
              </a:rPr>
              <a:t>Sông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Hương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thật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đẹp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và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luôn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chuyển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đổi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theo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mùa</a:t>
            </a:r>
            <a:r>
              <a:rPr lang="en-US" sz="2800" b="1" i="1" dirty="0" smtClean="0">
                <a:solidFill>
                  <a:schemeClr val="tx1"/>
                </a:solidFill>
              </a:rPr>
              <a:t>. </a:t>
            </a:r>
            <a:r>
              <a:rPr lang="en-US" sz="2800" b="1" i="1" dirty="0" err="1" smtClean="0">
                <a:solidFill>
                  <a:schemeClr val="tx1"/>
                </a:solidFill>
              </a:rPr>
              <a:t>Sông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Hương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là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một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đặc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ân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thiên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nhiên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dành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cho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xứ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Huế</a:t>
            </a:r>
            <a:endParaRPr lang="en-US" sz="2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94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img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8151" y="2362200"/>
            <a:ext cx="482026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giadinh.vcmedia.vn/Images/Uploaded/Share/2011/11/07/l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4323734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5400" y="1499176"/>
            <a:ext cx="73914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</a:t>
            </a:r>
            <a:r>
              <a:rPr lang="en-US" sz="3200" dirty="0" err="1" smtClean="0">
                <a:solidFill>
                  <a:schemeClr val="tx2"/>
                </a:solidFill>
              </a:rPr>
              <a:t>Tàu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dừa</a:t>
            </a:r>
            <a:r>
              <a:rPr lang="en-US" sz="3200" dirty="0" smtClean="0">
                <a:solidFill>
                  <a:schemeClr val="tx2"/>
                </a:solidFill>
              </a:rPr>
              <a:t>- </a:t>
            </a:r>
            <a:r>
              <a:rPr lang="en-US" sz="3200" dirty="0" err="1" smtClean="0">
                <a:solidFill>
                  <a:schemeClr val="tx2"/>
                </a:solidFill>
              </a:rPr>
              <a:t>chiếc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lược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chải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vào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mây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xanh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85800" y="-228600"/>
            <a:ext cx="8229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vi-VN" sz="2800" b="1" kern="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Thứ tư ngày 31tháng 3 năm 2021</a:t>
            </a:r>
            <a:endParaRPr lang="vi-VN" sz="2800" b="1" kern="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048000" y="152400"/>
            <a:ext cx="2514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lang="en-US" sz="28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endParaRPr lang="vi-VN" sz="2800" b="1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0" y="762000"/>
            <a:ext cx="25146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vi-VN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42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048000" y="609600"/>
            <a:ext cx="2514600" cy="944563"/>
          </a:xfrm>
        </p:spPr>
        <p:txBody>
          <a:bodyPr/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vi-VN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33400" y="-228600"/>
            <a:ext cx="8229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vi-VN" sz="2800" b="1" kern="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Thứ tư ngày 31tháng 3 năm 2021</a:t>
            </a:r>
            <a:endParaRPr lang="vi-VN" sz="2800" b="1" kern="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048000" y="152400"/>
            <a:ext cx="2514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lang="en-US" sz="28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endParaRPr lang="vi-VN" sz="2800" b="1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176" name="Picture 20" descr="RDJ4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68109">
            <a:off x="7207250" y="281467"/>
            <a:ext cx="19907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533497"/>
            <a:ext cx="8229600" cy="521125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962401" y="4038600"/>
            <a:ext cx="4800600" cy="260562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ật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endParaRPr lang="vi-VN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56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905000" y="122237"/>
            <a:ext cx="2514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lang="en-US" sz="28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r>
              <a:rPr lang="en-US" sz="2800" b="1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lang="vi-VN" sz="2800" b="1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81400" y="228600"/>
            <a:ext cx="25146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vi-VN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93737" y="-243682"/>
            <a:ext cx="8229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vi-VN" sz="2800" b="1" kern="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Thứ tư ngày 31tháng 3 năm 2021</a:t>
            </a:r>
            <a:endParaRPr lang="vi-VN" sz="2800" b="1" kern="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38747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5" y="76200"/>
            <a:ext cx="138747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73" y="909466"/>
            <a:ext cx="4171950" cy="556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177" y="1888642"/>
            <a:ext cx="5093939" cy="441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19600" y="914400"/>
            <a:ext cx="340222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2"/>
                </a:solidFill>
              </a:rPr>
              <a:t>Thân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dừa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bạc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phếch</a:t>
            </a:r>
            <a:r>
              <a:rPr lang="en-US" sz="2800" dirty="0" smtClean="0">
                <a:solidFill>
                  <a:schemeClr val="tx2"/>
                </a:solidFill>
              </a:rPr>
              <a:t>,</a:t>
            </a:r>
            <a:endParaRPr lang="en-US" sz="2800" i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9600" y="1371600"/>
            <a:ext cx="4343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2"/>
                </a:solidFill>
              </a:rPr>
              <a:t>đứng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canh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trời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đất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bao</a:t>
            </a:r>
            <a:r>
              <a:rPr lang="en-US" sz="2800" dirty="0" smtClean="0">
                <a:solidFill>
                  <a:schemeClr val="tx2"/>
                </a:solidFill>
              </a:rPr>
              <a:t> la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12" name="Picture 3" descr="42729360yp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72000"/>
            <a:ext cx="3480813" cy="2450933"/>
          </a:xfrm>
          <a:prstGeom prst="rect">
            <a:avLst/>
          </a:prstGeom>
          <a:noFill/>
          <a:ln w="76200" cmpd="tri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54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17408" y="1665982"/>
            <a:ext cx="3574192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Quả</a:t>
            </a:r>
            <a:r>
              <a:rPr lang="en-US" sz="3200" dirty="0" smtClean="0"/>
              <a:t> </a:t>
            </a:r>
            <a:r>
              <a:rPr lang="en-US" sz="3200" dirty="0" err="1" smtClean="0"/>
              <a:t>dừa</a:t>
            </a:r>
            <a:r>
              <a:rPr lang="en-US" sz="3200" dirty="0" smtClean="0"/>
              <a:t> – </a:t>
            </a:r>
            <a:r>
              <a:rPr lang="en-US" sz="3200" dirty="0" err="1" smtClean="0"/>
              <a:t>đàn</a:t>
            </a:r>
            <a:r>
              <a:rPr lang="en-US" sz="3200" dirty="0" smtClean="0"/>
              <a:t> </a:t>
            </a:r>
            <a:r>
              <a:rPr lang="en-US" sz="3200" dirty="0" err="1" smtClean="0"/>
              <a:t>lợn</a:t>
            </a:r>
            <a:r>
              <a:rPr lang="en-US" sz="3200" dirty="0" smtClean="0"/>
              <a:t> con </a:t>
            </a:r>
            <a:r>
              <a:rPr lang="en-US" sz="3200" dirty="0" err="1" smtClean="0"/>
              <a:t>nằm</a:t>
            </a:r>
            <a:r>
              <a:rPr lang="en-US" sz="3200" dirty="0" smtClean="0"/>
              <a:t> </a:t>
            </a:r>
            <a:r>
              <a:rPr lang="en-US" sz="3200" dirty="0" err="1" smtClean="0"/>
              <a:t>trên</a:t>
            </a:r>
            <a:r>
              <a:rPr lang="en-US" sz="3200" dirty="0" smtClean="0"/>
              <a:t> </a:t>
            </a:r>
            <a:r>
              <a:rPr lang="en-US" sz="3200" dirty="0" err="1" smtClean="0"/>
              <a:t>cao</a:t>
            </a:r>
            <a:endParaRPr lang="en-US" sz="3200" dirty="0"/>
          </a:p>
        </p:txBody>
      </p:sp>
      <p:pic>
        <p:nvPicPr>
          <p:cNvPr id="6" name="Picture 5" descr="dua-uong-nuoc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5" y="1676400"/>
            <a:ext cx="5163065" cy="517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16" y="3124200"/>
            <a:ext cx="4481384" cy="372556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685800" y="-258763"/>
            <a:ext cx="8229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vi-VN" sz="2800" b="1" kern="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Thứ tư ngày 31tháng 3 năm 2021</a:t>
            </a:r>
            <a:endParaRPr lang="vi-VN" sz="2800" b="1" kern="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048000" y="122237"/>
            <a:ext cx="2514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lang="en-US" sz="28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endParaRPr lang="vi-VN" sz="2800" b="1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48000" y="762000"/>
            <a:ext cx="25146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vi-VN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blumen-pflanzen09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747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blumen-pflanzen09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5" y="0"/>
            <a:ext cx="138747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53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216" y="1219200"/>
            <a:ext cx="3733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chemeClr val="accent6"/>
                </a:solidFill>
              </a:rPr>
              <a:t>Tìm</a:t>
            </a:r>
            <a:r>
              <a:rPr lang="en-US" sz="3600" b="1" i="1" dirty="0" smtClean="0">
                <a:solidFill>
                  <a:schemeClr val="accent6"/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6"/>
                </a:solidFill>
              </a:rPr>
              <a:t>hiểu</a:t>
            </a:r>
            <a:r>
              <a:rPr lang="en-US" sz="3600" b="1" i="1" dirty="0" smtClean="0">
                <a:solidFill>
                  <a:schemeClr val="accent6"/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6"/>
                </a:solidFill>
              </a:rPr>
              <a:t>bài</a:t>
            </a:r>
            <a:r>
              <a:rPr lang="en-US" sz="3600" b="1" i="1" dirty="0" smtClean="0">
                <a:solidFill>
                  <a:schemeClr val="accent6"/>
                </a:solidFill>
              </a:rPr>
              <a:t>:</a:t>
            </a:r>
            <a:endParaRPr lang="en-US" sz="3600" b="1" i="1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946189"/>
            <a:ext cx="81534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chemeClr val="tx2"/>
                </a:solidFill>
              </a:rPr>
              <a:t>Câu</a:t>
            </a:r>
            <a:r>
              <a:rPr lang="en-US" sz="2800" b="1" u="sng" dirty="0" smtClean="0">
                <a:solidFill>
                  <a:schemeClr val="tx2"/>
                </a:solidFill>
              </a:rPr>
              <a:t> 2: </a:t>
            </a:r>
            <a:r>
              <a:rPr lang="en-US" sz="2800" b="1" dirty="0" err="1" smtClean="0">
                <a:solidFill>
                  <a:schemeClr val="tx2"/>
                </a:solidFill>
              </a:rPr>
              <a:t>Cây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dừa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gắn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bó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với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thiên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nhiên</a:t>
            </a:r>
            <a:r>
              <a:rPr lang="en-US" sz="2800" b="1" dirty="0" smtClean="0">
                <a:solidFill>
                  <a:schemeClr val="tx2"/>
                </a:solidFill>
              </a:rPr>
              <a:t>(</a:t>
            </a:r>
            <a:r>
              <a:rPr lang="en-US" sz="2800" b="1" dirty="0" err="1" smtClean="0">
                <a:solidFill>
                  <a:schemeClr val="tx2"/>
                </a:solidFill>
              </a:rPr>
              <a:t>gió</a:t>
            </a:r>
            <a:r>
              <a:rPr lang="en-US" sz="2800" b="1" dirty="0" smtClean="0">
                <a:solidFill>
                  <a:schemeClr val="tx2"/>
                </a:solidFill>
              </a:rPr>
              <a:t>, </a:t>
            </a:r>
            <a:r>
              <a:rPr lang="en-US" sz="2800" b="1" dirty="0" err="1" smtClean="0">
                <a:solidFill>
                  <a:schemeClr val="tx2"/>
                </a:solidFill>
              </a:rPr>
              <a:t>trăng</a:t>
            </a:r>
            <a:r>
              <a:rPr lang="en-US" sz="2800" b="1" dirty="0" smtClean="0">
                <a:solidFill>
                  <a:schemeClr val="tx2"/>
                </a:solidFill>
              </a:rPr>
              <a:t>, </a:t>
            </a:r>
            <a:r>
              <a:rPr lang="en-US" sz="2800" b="1" dirty="0" err="1" smtClean="0">
                <a:solidFill>
                  <a:schemeClr val="tx2"/>
                </a:solidFill>
              </a:rPr>
              <a:t>mây</a:t>
            </a:r>
            <a:r>
              <a:rPr lang="en-US" sz="2800" b="1" dirty="0" smtClean="0">
                <a:solidFill>
                  <a:schemeClr val="tx2"/>
                </a:solidFill>
              </a:rPr>
              <a:t>, </a:t>
            </a:r>
            <a:r>
              <a:rPr lang="en-US" sz="2800" b="1" dirty="0" err="1" smtClean="0">
                <a:solidFill>
                  <a:schemeClr val="tx2"/>
                </a:solidFill>
              </a:rPr>
              <a:t>nắng</a:t>
            </a:r>
            <a:r>
              <a:rPr lang="en-US" sz="2800" b="1" dirty="0" smtClean="0">
                <a:solidFill>
                  <a:schemeClr val="tx2"/>
                </a:solidFill>
              </a:rPr>
              <a:t>, </a:t>
            </a:r>
            <a:r>
              <a:rPr lang="en-US" sz="2800" b="1" dirty="0" err="1" smtClean="0">
                <a:solidFill>
                  <a:schemeClr val="tx2"/>
                </a:solidFill>
              </a:rPr>
              <a:t>đàn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cò</a:t>
            </a:r>
            <a:r>
              <a:rPr lang="en-US" sz="2800" b="1" dirty="0" smtClean="0">
                <a:solidFill>
                  <a:schemeClr val="tx2"/>
                </a:solidFill>
              </a:rPr>
              <a:t>) </a:t>
            </a:r>
            <a:r>
              <a:rPr lang="en-US" sz="2800" b="1" dirty="0" err="1" smtClean="0">
                <a:solidFill>
                  <a:schemeClr val="tx2"/>
                </a:solidFill>
              </a:rPr>
              <a:t>như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thế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nào</a:t>
            </a:r>
            <a:r>
              <a:rPr lang="en-US" sz="2800" b="1" dirty="0" smtClean="0">
                <a:solidFill>
                  <a:schemeClr val="tx2"/>
                </a:solidFill>
              </a:rPr>
              <a:t>?</a:t>
            </a:r>
            <a:endParaRPr lang="en-US" sz="2800" b="1" i="1" dirty="0">
              <a:solidFill>
                <a:schemeClr val="tx2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304800" y="2819400"/>
            <a:ext cx="8229600" cy="3810000"/>
          </a:xfrm>
          <a:prstGeom prst="horizontalScroll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 smtClean="0">
                <a:solidFill>
                  <a:schemeClr val="tx1"/>
                </a:solidFill>
              </a:rPr>
              <a:t>Gió</a:t>
            </a:r>
            <a:r>
              <a:rPr lang="en-US" sz="3200" b="1" dirty="0" smtClean="0">
                <a:solidFill>
                  <a:schemeClr val="tx1"/>
                </a:solidFill>
              </a:rPr>
              <a:t>: dang </a:t>
            </a:r>
            <a:r>
              <a:rPr lang="en-US" sz="3200" b="1" dirty="0" err="1" smtClean="0">
                <a:solidFill>
                  <a:schemeClr val="tx1"/>
                </a:solidFill>
              </a:rPr>
              <a:t>tay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đón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gió</a:t>
            </a:r>
            <a:r>
              <a:rPr lang="en-US" sz="3200" b="1" dirty="0" smtClean="0">
                <a:solidFill>
                  <a:schemeClr val="tx1"/>
                </a:solidFill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</a:rPr>
              <a:t>gọi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gió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múa</a:t>
            </a:r>
            <a:r>
              <a:rPr lang="en-US" sz="3200" b="1" dirty="0" smtClean="0">
                <a:solidFill>
                  <a:schemeClr val="tx1"/>
                </a:solidFill>
              </a:rPr>
              <a:t> reo</a:t>
            </a:r>
          </a:p>
          <a:p>
            <a:pPr algn="just"/>
            <a:r>
              <a:rPr lang="en-US" sz="3200" b="1" dirty="0" err="1" smtClean="0">
                <a:solidFill>
                  <a:schemeClr val="tx1"/>
                </a:solidFill>
              </a:rPr>
              <a:t>Trăng</a:t>
            </a:r>
            <a:r>
              <a:rPr lang="en-US" sz="3200" b="1" dirty="0" smtClean="0">
                <a:solidFill>
                  <a:schemeClr val="tx1"/>
                </a:solidFill>
              </a:rPr>
              <a:t>: </a:t>
            </a:r>
            <a:r>
              <a:rPr lang="en-US" sz="3200" b="1" dirty="0" err="1" smtClean="0">
                <a:solidFill>
                  <a:schemeClr val="tx1"/>
                </a:solidFill>
              </a:rPr>
              <a:t>gật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đầu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gọi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just"/>
            <a:r>
              <a:rPr lang="en-US" sz="3200" b="1" dirty="0" err="1" smtClean="0">
                <a:solidFill>
                  <a:schemeClr val="tx1"/>
                </a:solidFill>
              </a:rPr>
              <a:t>Mây</a:t>
            </a:r>
            <a:r>
              <a:rPr lang="en-US" sz="3200" b="1" dirty="0" smtClean="0">
                <a:solidFill>
                  <a:schemeClr val="tx1"/>
                </a:solidFill>
              </a:rPr>
              <a:t>:  </a:t>
            </a:r>
            <a:r>
              <a:rPr lang="en-US" sz="3200" b="1" dirty="0" err="1" smtClean="0">
                <a:solidFill>
                  <a:schemeClr val="tx1"/>
                </a:solidFill>
              </a:rPr>
              <a:t>chải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vào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mây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xanh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just"/>
            <a:r>
              <a:rPr lang="en-US" sz="3200" b="1" dirty="0" err="1" smtClean="0">
                <a:solidFill>
                  <a:schemeClr val="tx1"/>
                </a:solidFill>
              </a:rPr>
              <a:t>Nắng</a:t>
            </a:r>
            <a:r>
              <a:rPr lang="en-US" sz="3200" b="1" dirty="0" smtClean="0">
                <a:solidFill>
                  <a:schemeClr val="tx1"/>
                </a:solidFill>
              </a:rPr>
              <a:t>: </a:t>
            </a:r>
            <a:r>
              <a:rPr lang="en-US" sz="3200" b="1" dirty="0" err="1" smtClean="0">
                <a:solidFill>
                  <a:schemeClr val="tx1"/>
                </a:solidFill>
              </a:rPr>
              <a:t>làm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dịu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nắng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trưa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just"/>
            <a:r>
              <a:rPr lang="en-US" sz="3200" b="1" dirty="0" err="1" smtClean="0">
                <a:solidFill>
                  <a:schemeClr val="tx1"/>
                </a:solidFill>
              </a:rPr>
              <a:t>Đàn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cò</a:t>
            </a:r>
            <a:r>
              <a:rPr lang="en-US" sz="3200" b="1" dirty="0" smtClean="0">
                <a:solidFill>
                  <a:schemeClr val="tx1"/>
                </a:solidFill>
              </a:rPr>
              <a:t>: </a:t>
            </a:r>
            <a:r>
              <a:rPr lang="en-US" sz="3200" b="1" dirty="0" err="1" smtClean="0">
                <a:solidFill>
                  <a:schemeClr val="tx1"/>
                </a:solidFill>
              </a:rPr>
              <a:t>đánh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nhịp</a:t>
            </a:r>
            <a:r>
              <a:rPr lang="en-US" sz="3200" b="1" dirty="0" smtClean="0">
                <a:solidFill>
                  <a:schemeClr val="tx1"/>
                </a:solidFill>
              </a:rPr>
              <a:t> bay </a:t>
            </a:r>
            <a:r>
              <a:rPr lang="en-US" sz="3200" b="1" dirty="0" err="1" smtClean="0">
                <a:solidFill>
                  <a:schemeClr val="tx1"/>
                </a:solidFill>
              </a:rPr>
              <a:t>vào</a:t>
            </a:r>
            <a:r>
              <a:rPr lang="en-US" sz="3200" b="1" dirty="0" smtClean="0">
                <a:solidFill>
                  <a:schemeClr val="tx1"/>
                </a:solidFill>
              </a:rPr>
              <a:t> bay </a:t>
            </a:r>
            <a:r>
              <a:rPr lang="en-US" sz="3200" b="1" dirty="0" err="1" smtClean="0">
                <a:solidFill>
                  <a:schemeClr val="tx1"/>
                </a:solidFill>
              </a:rPr>
              <a:t>ra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124200" y="122237"/>
            <a:ext cx="2514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lang="en-US" sz="28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endParaRPr lang="vi-VN" sz="2800" b="1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838200" y="-304800"/>
            <a:ext cx="8229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vi-VN" sz="2800" b="1" kern="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Thứ tư ngày 31tháng 3 năm 2021</a:t>
            </a:r>
            <a:endParaRPr lang="vi-VN" sz="2800" b="1" kern="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0" y="731837"/>
            <a:ext cx="25146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vi-VN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blumen-pflanzen09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747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5" grpId="0" build="allAtOnce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-258763"/>
            <a:ext cx="8229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vi-VN" sz="2800" b="1" kern="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Thứ tư ngày 31tháng 3 năm 2021</a:t>
            </a:r>
            <a:endParaRPr lang="vi-VN" sz="2800" b="1" kern="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057400" y="122237"/>
            <a:ext cx="2514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lang="en-US" sz="28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r>
              <a:rPr lang="en-US" sz="2800" b="1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:</a:t>
            </a:r>
            <a:endParaRPr lang="vi-VN" sz="2800" b="1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33800" y="427037"/>
            <a:ext cx="25146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vi-VN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7326"/>
            <a:ext cx="9144000" cy="540067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52400" y="1295400"/>
            <a:ext cx="4038600" cy="105444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Dừa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dịu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nắng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trưa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03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9" descr="XTien 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917" y="1037735"/>
            <a:ext cx="8627483" cy="5820265"/>
          </a:xfrm>
          <a:prstGeom prst="rect">
            <a:avLst/>
          </a:prstGeom>
          <a:noFill/>
          <a:ln w="9525" cmpd="sng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9" name="Picture 7" descr="167"/>
          <p:cNvPicPr>
            <a:picLocks noChangeAspect="1" noChangeArrowheads="1" noCrop="1"/>
          </p:cNvPicPr>
          <p:nvPr/>
        </p:nvPicPr>
        <p:blipFill>
          <a:blip r:embed="rId3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30433">
            <a:off x="-4552326" y="1512297"/>
            <a:ext cx="1280624" cy="124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167"/>
          <p:cNvPicPr>
            <a:picLocks noChangeAspect="1" noChangeArrowheads="1" noCrop="1"/>
          </p:cNvPicPr>
          <p:nvPr/>
        </p:nvPicPr>
        <p:blipFill>
          <a:blip r:embed="rId3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30433">
            <a:off x="-3019395" y="1257670"/>
            <a:ext cx="1280624" cy="124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167"/>
          <p:cNvPicPr>
            <a:picLocks noChangeAspect="1" noChangeArrowheads="1" noCrop="1"/>
          </p:cNvPicPr>
          <p:nvPr/>
        </p:nvPicPr>
        <p:blipFill>
          <a:blip r:embed="rId3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30433">
            <a:off x="-4314796" y="2403130"/>
            <a:ext cx="1280624" cy="124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167"/>
          <p:cNvPicPr>
            <a:picLocks noChangeAspect="1" noChangeArrowheads="1" noCrop="1"/>
          </p:cNvPicPr>
          <p:nvPr/>
        </p:nvPicPr>
        <p:blipFill>
          <a:blip r:embed="rId3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30433">
            <a:off x="-1076296" y="1076206"/>
            <a:ext cx="1280624" cy="124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167"/>
          <p:cNvPicPr>
            <a:picLocks noChangeAspect="1" noChangeArrowheads="1" noCrop="1"/>
          </p:cNvPicPr>
          <p:nvPr/>
        </p:nvPicPr>
        <p:blipFill>
          <a:blip r:embed="rId3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30433">
            <a:off x="536191" y="1304806"/>
            <a:ext cx="1280624" cy="124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167"/>
          <p:cNvPicPr>
            <a:picLocks noChangeAspect="1" noChangeArrowheads="1" noCrop="1"/>
          </p:cNvPicPr>
          <p:nvPr/>
        </p:nvPicPr>
        <p:blipFill>
          <a:blip r:embed="rId3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30433">
            <a:off x="834857" y="2600206"/>
            <a:ext cx="1280624" cy="124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itle 1"/>
          <p:cNvSpPr txBox="1">
            <a:spLocks/>
          </p:cNvSpPr>
          <p:nvPr/>
        </p:nvSpPr>
        <p:spPr bwMode="auto">
          <a:xfrm>
            <a:off x="457200" y="-258763"/>
            <a:ext cx="8229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vi-VN" sz="2800" b="1" kern="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Thứ tư ngày 31tháng 3 năm 2021</a:t>
            </a:r>
            <a:endParaRPr lang="vi-VN" sz="2800" b="1" kern="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 bwMode="auto">
          <a:xfrm>
            <a:off x="2057400" y="122237"/>
            <a:ext cx="2514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lang="en-US" sz="28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r>
              <a:rPr lang="en-US" sz="2800" b="1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:</a:t>
            </a:r>
            <a:endParaRPr lang="vi-VN" sz="2800" b="1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3733800" y="427037"/>
            <a:ext cx="25146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vi-VN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19216" y="5562600"/>
            <a:ext cx="7300784" cy="914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66"/>
                </a:solidFill>
              </a:rPr>
              <a:t>Đàn</a:t>
            </a:r>
            <a:r>
              <a:rPr lang="en-US" sz="2800" dirty="0" smtClean="0">
                <a:solidFill>
                  <a:srgbClr val="FF0066"/>
                </a:solidFill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</a:rPr>
              <a:t>cò</a:t>
            </a:r>
            <a:r>
              <a:rPr lang="en-US" sz="2800" dirty="0" smtClean="0">
                <a:solidFill>
                  <a:srgbClr val="FF0066"/>
                </a:solidFill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</a:rPr>
              <a:t>đánh</a:t>
            </a:r>
            <a:r>
              <a:rPr lang="en-US" sz="2800" dirty="0" smtClean="0">
                <a:solidFill>
                  <a:srgbClr val="FF0066"/>
                </a:solidFill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</a:rPr>
              <a:t>nhịp</a:t>
            </a:r>
            <a:r>
              <a:rPr lang="en-US" sz="2800" dirty="0" smtClean="0">
                <a:solidFill>
                  <a:srgbClr val="FF0066"/>
                </a:solidFill>
              </a:rPr>
              <a:t> bay </a:t>
            </a:r>
            <a:r>
              <a:rPr lang="en-US" sz="2800" dirty="0" err="1" smtClean="0">
                <a:solidFill>
                  <a:srgbClr val="FF0066"/>
                </a:solidFill>
              </a:rPr>
              <a:t>vào</a:t>
            </a:r>
            <a:r>
              <a:rPr lang="en-US" sz="2800" dirty="0" smtClean="0">
                <a:solidFill>
                  <a:srgbClr val="FF0066"/>
                </a:solidFill>
              </a:rPr>
              <a:t> bay </a:t>
            </a:r>
            <a:r>
              <a:rPr lang="en-US" sz="2800" dirty="0" err="1" smtClean="0">
                <a:solidFill>
                  <a:srgbClr val="FF0066"/>
                </a:solidFill>
              </a:rPr>
              <a:t>ra</a:t>
            </a:r>
            <a:endParaRPr lang="vi-VN" sz="2800" dirty="0">
              <a:solidFill>
                <a:srgbClr val="FF0066"/>
              </a:solidFill>
            </a:endParaRPr>
          </a:p>
        </p:txBody>
      </p:sp>
      <p:pic>
        <p:nvPicPr>
          <p:cNvPr id="15" name="Picture 14" descr="blumen-pflanzen09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747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blumen-pflanzen09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5" y="0"/>
            <a:ext cx="138747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69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945 0.13334 L 1.53889 0.121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72" y="-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007 0.06666 L 1.47014 0.0474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03" y="-9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74 0.14444 L 1.38681 0.114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53" y="-150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243 0.13333 L 1.15347 0.0988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795" y="-173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468 0.13334 L 1.00937 0.116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26" y="-8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539 0.04745 L 0.7941 0.0504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27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362200"/>
            <a:ext cx="7696200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                                    THẢO LUẬN</a:t>
            </a:r>
            <a:r>
              <a:rPr lang="en-US" sz="2800" b="1" i="1" dirty="0"/>
              <a:t/>
            </a:r>
            <a:br>
              <a:rPr lang="en-US" sz="2800" b="1" i="1" dirty="0"/>
            </a:br>
            <a:r>
              <a:rPr lang="en-US" sz="2800" b="1" dirty="0" err="1" smtClean="0"/>
              <a:t>Tác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dùng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ảnh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của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để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cây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dừa</a:t>
            </a:r>
            <a:r>
              <a:rPr lang="en-US" sz="2800" b="1" dirty="0" smtClean="0"/>
              <a:t>? </a:t>
            </a:r>
            <a:r>
              <a:rPr lang="en-US" sz="2800" b="1" dirty="0" err="1" smtClean="0"/>
              <a:t>Cây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dừa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gũi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không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305580"/>
            <a:ext cx="76962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i="1" u="sng" dirty="0" err="1" smtClean="0"/>
              <a:t>Câu</a:t>
            </a:r>
            <a:r>
              <a:rPr lang="en-US" sz="2800" b="1" i="1" u="sng" dirty="0" smtClean="0"/>
              <a:t> 3: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thích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câu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thơ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nào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nhất</a:t>
            </a:r>
            <a:r>
              <a:rPr lang="en-US" sz="2800" b="1" dirty="0" smtClean="0"/>
              <a:t>? </a:t>
            </a:r>
            <a:r>
              <a:rPr lang="en-US" sz="2800" b="1" dirty="0" err="1" smtClean="0"/>
              <a:t>Vì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sao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5416" y="683975"/>
            <a:ext cx="3048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66"/>
                </a:solidFill>
              </a:rPr>
              <a:t>Tìm</a:t>
            </a:r>
            <a:r>
              <a:rPr lang="en-US" sz="2800" b="1" i="1" dirty="0" smtClean="0">
                <a:solidFill>
                  <a:srgbClr val="FF0066"/>
                </a:solidFill>
              </a:rPr>
              <a:t> </a:t>
            </a:r>
            <a:r>
              <a:rPr lang="en-US" sz="2800" b="1" i="1" dirty="0" err="1" smtClean="0">
                <a:solidFill>
                  <a:srgbClr val="FF0066"/>
                </a:solidFill>
              </a:rPr>
              <a:t>hiểu</a:t>
            </a:r>
            <a:r>
              <a:rPr lang="en-US" sz="2800" b="1" i="1" dirty="0" smtClean="0">
                <a:solidFill>
                  <a:srgbClr val="FF0066"/>
                </a:solidFill>
              </a:rPr>
              <a:t> </a:t>
            </a:r>
            <a:r>
              <a:rPr lang="en-US" sz="2800" b="1" i="1" dirty="0" err="1" smtClean="0">
                <a:solidFill>
                  <a:srgbClr val="FF0066"/>
                </a:solidFill>
              </a:rPr>
              <a:t>bài</a:t>
            </a:r>
            <a:r>
              <a:rPr lang="en-US" sz="2800" b="1" i="1" dirty="0" smtClean="0">
                <a:solidFill>
                  <a:srgbClr val="FF0066"/>
                </a:solidFill>
              </a:rPr>
              <a:t>:</a:t>
            </a:r>
            <a:endParaRPr lang="en-US" sz="2800" b="1" i="1" dirty="0">
              <a:solidFill>
                <a:srgbClr val="FF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101405"/>
            <a:ext cx="7696200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 err="1" smtClean="0"/>
              <a:t>Tác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giả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dùng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hình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ảnh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của</a:t>
            </a:r>
            <a:r>
              <a:rPr lang="en-US" sz="2800" b="1" i="1" dirty="0" smtClean="0"/>
              <a:t> con </a:t>
            </a:r>
            <a:r>
              <a:rPr lang="en-US" sz="2800" b="1" i="1" dirty="0" err="1" smtClean="0"/>
              <a:t>người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để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tả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cây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dừa</a:t>
            </a:r>
            <a:r>
              <a:rPr lang="en-US" sz="2800" b="1" i="1" dirty="0" smtClean="0"/>
              <a:t>.</a:t>
            </a:r>
          </a:p>
          <a:p>
            <a:r>
              <a:rPr lang="en-US" sz="2800" b="1" i="1" dirty="0" err="1" smtClean="0"/>
              <a:t>Cây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dừa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rất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gần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gũi</a:t>
            </a:r>
            <a:r>
              <a:rPr lang="en-US" sz="2800" b="1" i="1" dirty="0" smtClean="0"/>
              <a:t>, </a:t>
            </a:r>
            <a:r>
              <a:rPr lang="en-US" sz="2800" b="1" i="1" dirty="0" err="1" smtClean="0"/>
              <a:t>thân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thiết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với</a:t>
            </a:r>
            <a:r>
              <a:rPr lang="en-US" sz="2800" b="1" i="1" dirty="0" smtClean="0"/>
              <a:t> con </a:t>
            </a:r>
            <a:r>
              <a:rPr lang="en-US" sz="2800" b="1" i="1" dirty="0" err="1" smtClean="0"/>
              <a:t>người</a:t>
            </a:r>
            <a:r>
              <a:rPr lang="en-US" sz="2800" b="1" i="1" dirty="0" smtClean="0"/>
              <a:t>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09600" y="-304800"/>
            <a:ext cx="8229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vi-VN" sz="2800" b="1" kern="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Thứ tư ngày 31tháng 3 năm 2021</a:t>
            </a:r>
            <a:endParaRPr lang="vi-VN" sz="2800" b="1" kern="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133600" y="46037"/>
            <a:ext cx="2514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lang="en-US" sz="28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r>
              <a:rPr lang="en-US" sz="2800" b="1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:</a:t>
            </a:r>
            <a:endParaRPr lang="vi-VN" sz="2800" b="1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86200" y="304800"/>
            <a:ext cx="25146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vi-VN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592759"/>
            <a:ext cx="4419600" cy="769441"/>
          </a:xfrm>
          <a:prstGeom prst="rect">
            <a:avLst/>
          </a:prstGeom>
          <a:solidFill>
            <a:srgbClr val="FF0066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Nội</a:t>
            </a:r>
            <a:r>
              <a:rPr lang="en-US" sz="4400" dirty="0" smtClean="0"/>
              <a:t> dung </a:t>
            </a:r>
            <a:r>
              <a:rPr lang="en-US" sz="4400" dirty="0" err="1" smtClean="0"/>
              <a:t>bài</a:t>
            </a:r>
            <a:r>
              <a:rPr lang="en-US" sz="4400" dirty="0" smtClean="0"/>
              <a:t> </a:t>
            </a:r>
            <a:r>
              <a:rPr lang="en-US" sz="4400" dirty="0" err="1" smtClean="0"/>
              <a:t>thơ</a:t>
            </a:r>
            <a:r>
              <a:rPr lang="en-US" sz="4400" dirty="0" smtClean="0"/>
              <a:t>:</a:t>
            </a:r>
            <a:endParaRPr lang="en-US" sz="4400" dirty="0"/>
          </a:p>
        </p:txBody>
      </p:sp>
      <p:sp>
        <p:nvSpPr>
          <p:cNvPr id="5" name="Horizontal Scroll 4"/>
          <p:cNvSpPr/>
          <p:nvPr/>
        </p:nvSpPr>
        <p:spPr>
          <a:xfrm>
            <a:off x="685800" y="2362200"/>
            <a:ext cx="8229600" cy="3810000"/>
          </a:xfrm>
          <a:prstGeom prst="horizontalScroll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US" sz="6600" b="1" i="1" dirty="0" err="1" smtClean="0">
                <a:solidFill>
                  <a:srgbClr val="FF0000"/>
                </a:solidFill>
              </a:rPr>
              <a:t>T</a:t>
            </a:r>
            <a:r>
              <a:rPr lang="en-US" sz="3600" b="1" i="1" dirty="0" err="1" smtClean="0">
                <a:solidFill>
                  <a:schemeClr val="tx2">
                    <a:lumMod val="50000"/>
                  </a:schemeClr>
                </a:solidFill>
              </a:rPr>
              <a:t>ác</a:t>
            </a:r>
            <a:r>
              <a:rPr lang="en-US" sz="36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tx2">
                    <a:lumMod val="50000"/>
                  </a:schemeClr>
                </a:solidFill>
              </a:rPr>
              <a:t>giả</a:t>
            </a:r>
            <a:r>
              <a:rPr lang="en-US" sz="36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tx2">
                    <a:lumMod val="50000"/>
                  </a:schemeClr>
                </a:solidFill>
              </a:rPr>
              <a:t>đã</a:t>
            </a:r>
            <a:r>
              <a:rPr lang="en-US" sz="36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tx2">
                    <a:lumMod val="50000"/>
                  </a:schemeClr>
                </a:solidFill>
              </a:rPr>
              <a:t>dùng</a:t>
            </a:r>
            <a:r>
              <a:rPr lang="en-US" sz="36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tx2">
                    <a:lumMod val="50000"/>
                  </a:schemeClr>
                </a:solidFill>
              </a:rPr>
              <a:t>hình</a:t>
            </a:r>
            <a:r>
              <a:rPr lang="en-US" sz="36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tx2">
                    <a:lumMod val="50000"/>
                  </a:schemeClr>
                </a:solidFill>
              </a:rPr>
              <a:t>ảnh</a:t>
            </a:r>
            <a:r>
              <a:rPr lang="en-US" sz="3600" b="1" i="1" dirty="0" smtClean="0">
                <a:solidFill>
                  <a:schemeClr val="tx2">
                    <a:lumMod val="50000"/>
                  </a:schemeClr>
                </a:solidFill>
              </a:rPr>
              <a:t> con </a:t>
            </a:r>
            <a:r>
              <a:rPr lang="en-US" sz="3600" b="1" i="1" dirty="0" err="1" smtClean="0">
                <a:solidFill>
                  <a:schemeClr val="tx2">
                    <a:lumMod val="50000"/>
                  </a:schemeClr>
                </a:solidFill>
              </a:rPr>
              <a:t>người</a:t>
            </a:r>
            <a:r>
              <a:rPr lang="en-US" sz="36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tx2">
                    <a:lumMod val="50000"/>
                  </a:schemeClr>
                </a:solidFill>
              </a:rPr>
              <a:t>để</a:t>
            </a:r>
            <a:r>
              <a:rPr lang="en-US" sz="36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tx2">
                    <a:lumMod val="50000"/>
                  </a:schemeClr>
                </a:solidFill>
              </a:rPr>
              <a:t>miêu</a:t>
            </a:r>
            <a:r>
              <a:rPr lang="en-US" sz="36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tx2">
                    <a:lumMod val="50000"/>
                  </a:schemeClr>
                </a:solidFill>
              </a:rPr>
              <a:t>tả</a:t>
            </a:r>
            <a:r>
              <a:rPr lang="en-US" sz="36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tx2">
                    <a:lumMod val="50000"/>
                  </a:schemeClr>
                </a:solidFill>
              </a:rPr>
              <a:t>cây</a:t>
            </a:r>
            <a:r>
              <a:rPr lang="en-US" sz="36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tx2">
                    <a:lumMod val="50000"/>
                  </a:schemeClr>
                </a:solidFill>
              </a:rPr>
              <a:t>dừa.Cây</a:t>
            </a:r>
            <a:r>
              <a:rPr lang="en-US" sz="36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tx2">
                    <a:lumMod val="50000"/>
                  </a:schemeClr>
                </a:solidFill>
              </a:rPr>
              <a:t>dừa</a:t>
            </a:r>
            <a:r>
              <a:rPr lang="en-US" sz="36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tx2">
                    <a:lumMod val="50000"/>
                  </a:schemeClr>
                </a:solidFill>
              </a:rPr>
              <a:t>rất</a:t>
            </a:r>
            <a:r>
              <a:rPr lang="en-US" sz="36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tx2">
                    <a:lumMod val="50000"/>
                  </a:schemeClr>
                </a:solidFill>
              </a:rPr>
              <a:t>gần</a:t>
            </a:r>
            <a:r>
              <a:rPr lang="en-US" sz="36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tx2">
                    <a:lumMod val="50000"/>
                  </a:schemeClr>
                </a:solidFill>
              </a:rPr>
              <a:t>gũi</a:t>
            </a:r>
            <a:r>
              <a:rPr lang="en-US" sz="36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tx2">
                    <a:lumMod val="50000"/>
                  </a:schemeClr>
                </a:solidFill>
              </a:rPr>
              <a:t>với</a:t>
            </a:r>
            <a:r>
              <a:rPr lang="en-US" sz="36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tx2">
                    <a:lumMod val="50000"/>
                  </a:schemeClr>
                </a:solidFill>
              </a:rPr>
              <a:t>thiên</a:t>
            </a:r>
            <a:r>
              <a:rPr lang="en-US" sz="36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tx2">
                    <a:lumMod val="50000"/>
                  </a:schemeClr>
                </a:solidFill>
              </a:rPr>
              <a:t>nhiên</a:t>
            </a:r>
            <a:r>
              <a:rPr lang="en-US" sz="3600" b="1" i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3600" b="1" i="1" dirty="0" err="1">
                <a:solidFill>
                  <a:schemeClr val="tx2">
                    <a:lumMod val="50000"/>
                  </a:schemeClr>
                </a:solidFill>
              </a:rPr>
              <a:t>với</a:t>
            </a:r>
            <a:r>
              <a:rPr lang="en-US" sz="36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tx2">
                    <a:lumMod val="50000"/>
                  </a:schemeClr>
                </a:solidFill>
              </a:rPr>
              <a:t>trời</a:t>
            </a:r>
            <a:r>
              <a:rPr lang="en-US" sz="36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tx2">
                    <a:lumMod val="50000"/>
                  </a:schemeClr>
                </a:solidFill>
              </a:rPr>
              <a:t>đất</a:t>
            </a:r>
            <a:r>
              <a:rPr lang="en-US" sz="36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tx2">
                    <a:lumMod val="50000"/>
                  </a:schemeClr>
                </a:solidFill>
              </a:rPr>
              <a:t>và</a:t>
            </a:r>
            <a:r>
              <a:rPr lang="en-US" sz="3600" b="1" i="1" dirty="0" smtClean="0">
                <a:solidFill>
                  <a:schemeClr val="tx2">
                    <a:lumMod val="50000"/>
                  </a:schemeClr>
                </a:solidFill>
              </a:rPr>
              <a:t> con </a:t>
            </a:r>
            <a:r>
              <a:rPr lang="en-US" sz="3600" b="1" i="1" dirty="0" err="1" smtClean="0">
                <a:solidFill>
                  <a:schemeClr val="tx2">
                    <a:lumMod val="50000"/>
                  </a:schemeClr>
                </a:solidFill>
              </a:rPr>
              <a:t>người</a:t>
            </a:r>
            <a:r>
              <a:rPr lang="en-US" sz="36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tx2">
                    <a:lumMod val="50000"/>
                  </a:schemeClr>
                </a:solidFill>
              </a:rPr>
              <a:t>chúng</a:t>
            </a:r>
            <a:r>
              <a:rPr lang="en-US" sz="3600" b="1" i="1" smtClean="0">
                <a:solidFill>
                  <a:schemeClr val="tx2">
                    <a:lumMod val="50000"/>
                  </a:schemeClr>
                </a:solidFill>
              </a:rPr>
              <a:t> ta </a:t>
            </a:r>
            <a:endParaRPr lang="en-US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38200" y="-304800"/>
            <a:ext cx="8229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vi-VN" sz="2800" b="1" kern="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Thứ tư ngày 31tháng 3 năm 2021</a:t>
            </a:r>
            <a:endParaRPr lang="vi-VN" sz="2800" b="1" kern="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276600" y="76200"/>
            <a:ext cx="2514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kern="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lang="en-US" sz="2800" b="1" kern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r>
              <a:rPr lang="en-US" sz="2800" b="1" kern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vi-VN" sz="2800" b="1" kern="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52800" y="777079"/>
            <a:ext cx="25146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vi-VN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29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uiExpand="1" build="allAtOnce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1143000" y="2133600"/>
            <a:ext cx="4038600" cy="8382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err="1" smtClean="0">
                <a:solidFill>
                  <a:srgbClr val="7030A0"/>
                </a:solidFill>
              </a:rPr>
              <a:t>Thi</a:t>
            </a:r>
            <a:r>
              <a:rPr lang="en-US" sz="3600" b="1" i="1" dirty="0" smtClean="0">
                <a:solidFill>
                  <a:srgbClr val="7030A0"/>
                </a:solidFill>
              </a:rPr>
              <a:t> </a:t>
            </a:r>
            <a:r>
              <a:rPr lang="en-US" sz="3600" b="1" i="1" dirty="0" err="1" smtClean="0">
                <a:solidFill>
                  <a:srgbClr val="7030A0"/>
                </a:solidFill>
              </a:rPr>
              <a:t>học</a:t>
            </a:r>
            <a:r>
              <a:rPr lang="en-US" sz="3600" b="1" i="1" dirty="0" smtClean="0">
                <a:solidFill>
                  <a:srgbClr val="7030A0"/>
                </a:solidFill>
              </a:rPr>
              <a:t> </a:t>
            </a:r>
            <a:r>
              <a:rPr lang="en-US" sz="3600" b="1" i="1" dirty="0" err="1" smtClean="0">
                <a:solidFill>
                  <a:srgbClr val="7030A0"/>
                </a:solidFill>
              </a:rPr>
              <a:t>thuộc</a:t>
            </a:r>
            <a:r>
              <a:rPr lang="en-US" sz="3600" b="1" i="1" dirty="0" smtClean="0">
                <a:solidFill>
                  <a:srgbClr val="7030A0"/>
                </a:solidFill>
              </a:rPr>
              <a:t> </a:t>
            </a:r>
            <a:r>
              <a:rPr lang="en-US" sz="3600" b="1" i="1" dirty="0" err="1" smtClean="0">
                <a:solidFill>
                  <a:srgbClr val="7030A0"/>
                </a:solidFill>
              </a:rPr>
              <a:t>lòng</a:t>
            </a:r>
            <a:r>
              <a:rPr lang="en-US" sz="3600" b="1" i="1" dirty="0" smtClean="0">
                <a:solidFill>
                  <a:srgbClr val="7030A0"/>
                </a:solidFill>
              </a:rPr>
              <a:t>:</a:t>
            </a:r>
            <a:endParaRPr lang="en-US" sz="3600" b="1" i="1" dirty="0">
              <a:solidFill>
                <a:srgbClr val="7030A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85800" y="-258763"/>
            <a:ext cx="8229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vi-VN" sz="2800" b="1" kern="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Thứ tư ngày 31tháng 3 năm 2021</a:t>
            </a:r>
            <a:endParaRPr lang="vi-VN" sz="2800" b="1" kern="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124200" y="122237"/>
            <a:ext cx="2514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lang="en-US" sz="28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endParaRPr lang="vi-VN" sz="2800" b="1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0" y="685800"/>
            <a:ext cx="25146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vi-VN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228600"/>
            <a:ext cx="506273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r="5400000" sy="-100000" algn="bl" rotWithShape="0"/>
                </a:effectLst>
              </a:rPr>
              <a:t>Đố</a:t>
            </a:r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r="5400000" sy="-100000" algn="bl" rotWithShape="0"/>
                </a:effectLst>
              </a:rPr>
              <a:t> </a:t>
            </a:r>
            <a:r>
              <a:rPr lang="en-US" sz="7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r="5400000" sy="-100000" algn="bl" rotWithShape="0"/>
                </a:effectLst>
              </a:rPr>
              <a:t>bạn</a:t>
            </a:r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r="5400000" sy="-100000" algn="bl" rotWithShape="0"/>
                </a:effectLst>
              </a:rPr>
              <a:t> </a:t>
            </a:r>
            <a:r>
              <a:rPr lang="en-US" sz="7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r="5400000" sy="-100000" algn="bl" rotWithShape="0"/>
                </a:effectLst>
              </a:rPr>
              <a:t>biết</a:t>
            </a:r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r="5400000" sy="-100000" algn="bl" rotWithShape="0"/>
                </a:effectLst>
              </a:rPr>
              <a:t>?</a:t>
            </a:r>
            <a:endParaRPr lang="en-U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7" name="Folded Corner 6"/>
          <p:cNvSpPr/>
          <p:nvPr/>
        </p:nvSpPr>
        <p:spPr>
          <a:xfrm>
            <a:off x="304800" y="2286000"/>
            <a:ext cx="3352800" cy="22860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 err="1" smtClean="0">
                <a:solidFill>
                  <a:schemeClr val="tx1"/>
                </a:solidFill>
              </a:rPr>
              <a:t>Cây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gì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thân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cao</a:t>
            </a:r>
            <a:endParaRPr lang="en-US" sz="2800" b="1" i="1" dirty="0" smtClean="0">
              <a:solidFill>
                <a:schemeClr val="tx1"/>
              </a:solidFill>
            </a:endParaRPr>
          </a:p>
          <a:p>
            <a:r>
              <a:rPr lang="en-US" sz="2800" b="1" i="1" dirty="0" err="1" smtClean="0">
                <a:solidFill>
                  <a:schemeClr val="tx1"/>
                </a:solidFill>
              </a:rPr>
              <a:t>Lá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thưa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răng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lược</a:t>
            </a:r>
            <a:endParaRPr lang="en-US" sz="2800" b="1" i="1" dirty="0" smtClean="0">
              <a:solidFill>
                <a:schemeClr val="tx1"/>
              </a:solidFill>
            </a:endParaRPr>
          </a:p>
          <a:p>
            <a:r>
              <a:rPr lang="en-US" sz="2800" b="1" i="1" dirty="0" smtClean="0">
                <a:solidFill>
                  <a:schemeClr val="tx1"/>
                </a:solidFill>
              </a:rPr>
              <a:t>Ai </a:t>
            </a:r>
            <a:r>
              <a:rPr lang="en-US" sz="2800" b="1" i="1" dirty="0" err="1" smtClean="0">
                <a:solidFill>
                  <a:schemeClr val="tx1"/>
                </a:solidFill>
              </a:rPr>
              <a:t>đem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nước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ngọt</a:t>
            </a:r>
            <a:endParaRPr lang="en-US" sz="2800" b="1" i="1" dirty="0" smtClean="0">
              <a:solidFill>
                <a:schemeClr val="tx1"/>
              </a:solidFill>
            </a:endParaRPr>
          </a:p>
          <a:p>
            <a:r>
              <a:rPr lang="en-US" sz="2800" b="1" i="1" dirty="0" err="1" smtClean="0">
                <a:solidFill>
                  <a:schemeClr val="tx1"/>
                </a:solidFill>
              </a:rPr>
              <a:t>Đựng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đầy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quả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xanh</a:t>
            </a:r>
            <a:r>
              <a:rPr lang="en-US" sz="2800" b="1" i="1" dirty="0" smtClean="0">
                <a:solidFill>
                  <a:schemeClr val="tx1"/>
                </a:solidFill>
              </a:rPr>
              <a:t>?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pic>
        <p:nvPicPr>
          <p:cNvPr id="9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295400"/>
            <a:ext cx="4648200" cy="5257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685800" y="5334000"/>
            <a:ext cx="2743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dừa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10" grpId="0" build="allAtOnce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95222" y="693003"/>
            <a:ext cx="24865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Cây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dừa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7400" y="1442621"/>
            <a:ext cx="68580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/>
              <a:t>Cây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dừa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xanh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tỏa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nhiều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tàu</a:t>
            </a:r>
            <a:r>
              <a:rPr lang="en-US" sz="2400" b="1" dirty="0" smtClean="0"/>
              <a:t>,</a:t>
            </a:r>
          </a:p>
          <a:p>
            <a:pPr algn="ctr"/>
            <a:r>
              <a:rPr lang="en-US" sz="2400" b="1" dirty="0" smtClean="0"/>
              <a:t>Dang </a:t>
            </a:r>
            <a:r>
              <a:rPr lang="en-US" sz="2400" b="1" dirty="0" err="1" smtClean="0"/>
              <a:t>tay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đón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gió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gật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đầu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gọi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trăng</a:t>
            </a:r>
            <a:r>
              <a:rPr lang="en-US" sz="2400" b="1" dirty="0" smtClean="0"/>
              <a:t>.</a:t>
            </a:r>
          </a:p>
          <a:p>
            <a:pPr algn="ctr"/>
            <a:r>
              <a:rPr lang="en-US" sz="2400" b="1" dirty="0" err="1" smtClean="0"/>
              <a:t>Thân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dừa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bạc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phếch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tháng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năm</a:t>
            </a:r>
            <a:r>
              <a:rPr lang="en-US" sz="2400" b="1" dirty="0" smtClean="0"/>
              <a:t>,</a:t>
            </a:r>
          </a:p>
          <a:p>
            <a:pPr algn="ctr"/>
            <a:r>
              <a:rPr lang="en-US" sz="2400" b="1" dirty="0" err="1" smtClean="0"/>
              <a:t>Quả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dừa</a:t>
            </a:r>
            <a:r>
              <a:rPr lang="en-US" sz="2400" b="1" dirty="0" smtClean="0"/>
              <a:t> - </a:t>
            </a:r>
            <a:r>
              <a:rPr lang="en-US" sz="2400" b="1" dirty="0" err="1" smtClean="0"/>
              <a:t>đàn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lợn</a:t>
            </a:r>
            <a:r>
              <a:rPr lang="en-US" sz="2400" b="1" dirty="0" smtClean="0"/>
              <a:t> con </a:t>
            </a:r>
            <a:r>
              <a:rPr lang="en-US" sz="2400" b="1" dirty="0" err="1" smtClean="0"/>
              <a:t>nằm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trên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cao</a:t>
            </a:r>
            <a:r>
              <a:rPr lang="en-US" sz="2400" b="1" dirty="0" smtClean="0"/>
              <a:t>.</a:t>
            </a:r>
          </a:p>
          <a:p>
            <a:pPr algn="ctr"/>
            <a:r>
              <a:rPr lang="en-US" sz="2400" b="1" dirty="0" err="1" smtClean="0"/>
              <a:t>Đêm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hoa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cùng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sao</a:t>
            </a:r>
            <a:r>
              <a:rPr lang="en-US" sz="2400" b="1" dirty="0" smtClean="0"/>
              <a:t>,</a:t>
            </a:r>
          </a:p>
          <a:p>
            <a:pPr algn="ctr"/>
            <a:r>
              <a:rPr lang="en-US" sz="2400" b="1" dirty="0" err="1" smtClean="0"/>
              <a:t>Tàu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dừa</a:t>
            </a:r>
            <a:r>
              <a:rPr lang="en-US" sz="2400" b="1" dirty="0" smtClean="0"/>
              <a:t> – </a:t>
            </a:r>
            <a:r>
              <a:rPr lang="en-US" sz="2400" b="1" dirty="0" err="1" smtClean="0"/>
              <a:t>chiếc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lược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chải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vào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mây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xanh</a:t>
            </a:r>
            <a:r>
              <a:rPr lang="en-US" sz="2400" b="1" dirty="0" smtClean="0"/>
              <a:t>.</a:t>
            </a:r>
          </a:p>
          <a:p>
            <a:pPr algn="ctr"/>
            <a:r>
              <a:rPr lang="en-US" sz="2400" b="1" dirty="0" smtClean="0"/>
              <a:t>       Ai </a:t>
            </a:r>
            <a:r>
              <a:rPr lang="en-US" sz="2400" b="1" dirty="0" err="1" smtClean="0"/>
              <a:t>mang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nước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ngọt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nước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lành</a:t>
            </a:r>
            <a:r>
              <a:rPr lang="en-US" sz="2400" b="1" dirty="0" smtClean="0"/>
              <a:t>,</a:t>
            </a:r>
          </a:p>
          <a:p>
            <a:pPr algn="ctr"/>
            <a:r>
              <a:rPr lang="en-US" sz="2400" b="1" dirty="0" smtClean="0"/>
              <a:t>Ai </a:t>
            </a:r>
            <a:r>
              <a:rPr lang="en-US" sz="2400" b="1" dirty="0" err="1" smtClean="0"/>
              <a:t>đeo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hũ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rượu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quanh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dừa</a:t>
            </a:r>
            <a:r>
              <a:rPr lang="en-US" sz="2400" b="1" dirty="0" smtClean="0"/>
              <a:t>.</a:t>
            </a:r>
          </a:p>
          <a:p>
            <a:pPr algn="ctr"/>
            <a:r>
              <a:rPr lang="en-US" sz="2400" b="1" dirty="0" err="1" smtClean="0"/>
              <a:t>Tiếng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dừa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làm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dịu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nắng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trưa</a:t>
            </a:r>
            <a:r>
              <a:rPr lang="en-US" sz="2400" b="1" dirty="0" smtClean="0"/>
              <a:t>,</a:t>
            </a:r>
          </a:p>
          <a:p>
            <a:pPr algn="ctr"/>
            <a:r>
              <a:rPr lang="en-US" sz="2400" b="1" dirty="0" err="1" smtClean="0"/>
              <a:t>Gọi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đàn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gió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đến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cùng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dừa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múa</a:t>
            </a:r>
            <a:r>
              <a:rPr lang="en-US" sz="2400" b="1" dirty="0" smtClean="0"/>
              <a:t> reo.</a:t>
            </a:r>
          </a:p>
          <a:p>
            <a:pPr algn="ctr"/>
            <a:r>
              <a:rPr lang="en-US" sz="2400" b="1" dirty="0" err="1" smtClean="0"/>
              <a:t>Trời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trong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đầy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tiếng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rì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rào</a:t>
            </a:r>
            <a:r>
              <a:rPr lang="en-US" sz="2400" b="1" dirty="0" smtClean="0"/>
              <a:t>,</a:t>
            </a:r>
          </a:p>
          <a:p>
            <a:pPr algn="ctr"/>
            <a:r>
              <a:rPr lang="en-US" sz="2400" b="1" dirty="0" err="1" smtClean="0"/>
              <a:t>Đàn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cò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đánh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nhịp</a:t>
            </a:r>
            <a:r>
              <a:rPr lang="en-US" sz="2400" b="1" dirty="0" smtClean="0"/>
              <a:t> bay </a:t>
            </a:r>
            <a:r>
              <a:rPr lang="en-US" sz="2400" b="1" dirty="0" err="1" smtClean="0"/>
              <a:t>vào</a:t>
            </a:r>
            <a:r>
              <a:rPr lang="en-US" sz="2400" b="1" dirty="0" smtClean="0"/>
              <a:t> bay </a:t>
            </a:r>
            <a:r>
              <a:rPr lang="en-US" sz="2400" b="1" dirty="0" err="1" smtClean="0"/>
              <a:t>ra</a:t>
            </a:r>
            <a:r>
              <a:rPr lang="en-US" sz="2400" b="1" dirty="0" smtClean="0"/>
              <a:t>.</a:t>
            </a:r>
          </a:p>
          <a:p>
            <a:pPr algn="ctr"/>
            <a:r>
              <a:rPr lang="en-US" sz="2400" b="1" dirty="0" err="1" smtClean="0"/>
              <a:t>Đứng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canh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trời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đất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bao</a:t>
            </a:r>
            <a:r>
              <a:rPr lang="en-US" sz="2400" b="1" dirty="0" smtClean="0"/>
              <a:t> la</a:t>
            </a:r>
          </a:p>
          <a:p>
            <a:pPr algn="ctr"/>
            <a:r>
              <a:rPr lang="en-US" sz="2400" b="1" dirty="0" err="1" smtClean="0"/>
              <a:t>Mà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dừa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đủng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đỉnh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là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đứng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chơi</a:t>
            </a:r>
            <a:r>
              <a:rPr lang="en-US" sz="2400" b="1" dirty="0" smtClean="0"/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819400" y="76200"/>
            <a:ext cx="2514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lang="en-US" sz="28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endParaRPr lang="vi-VN" sz="2800" b="1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990600" y="-304800"/>
            <a:ext cx="8229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vi-VN" sz="2800" b="1" kern="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Thứ tư ngày 31tháng 3 năm 2021</a:t>
            </a:r>
            <a:endParaRPr lang="vi-VN" sz="2800" b="1" kern="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2928" y="732170"/>
            <a:ext cx="1371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FF0066"/>
                </a:solidFill>
              </a:rPr>
              <a:t>Cây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dừa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endParaRPr lang="en-US" sz="2400" dirty="0">
              <a:solidFill>
                <a:srgbClr val="FF006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28632" y="732170"/>
            <a:ext cx="3048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FF0066"/>
                </a:solidFill>
              </a:rPr>
              <a:t>x</a:t>
            </a:r>
            <a:r>
              <a:rPr lang="en-US" sz="2400" dirty="0" err="1" smtClean="0">
                <a:solidFill>
                  <a:srgbClr val="FF0066"/>
                </a:solidFill>
              </a:rPr>
              <a:t>anh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tỏa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nhiều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tàu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endParaRPr lang="en-US" sz="2400" dirty="0">
              <a:solidFill>
                <a:srgbClr val="FF006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1928" y="1333525"/>
            <a:ext cx="1676400" cy="390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FF0066"/>
                </a:solidFill>
              </a:rPr>
              <a:t>Dang </a:t>
            </a:r>
            <a:r>
              <a:rPr lang="en-US" sz="2400" dirty="0" err="1" smtClean="0">
                <a:solidFill>
                  <a:srgbClr val="FF0066"/>
                </a:solidFill>
              </a:rPr>
              <a:t>tay</a:t>
            </a:r>
            <a:endParaRPr lang="en-US" sz="2400" dirty="0">
              <a:solidFill>
                <a:srgbClr val="FF006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0516" y="1263864"/>
            <a:ext cx="3604716" cy="535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FF0066"/>
                </a:solidFill>
              </a:rPr>
              <a:t>đón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gió</a:t>
            </a:r>
            <a:r>
              <a:rPr lang="en-US" sz="2400" dirty="0" smtClean="0">
                <a:solidFill>
                  <a:srgbClr val="FF0066"/>
                </a:solidFill>
              </a:rPr>
              <a:t>, </a:t>
            </a:r>
            <a:r>
              <a:rPr lang="en-US" sz="2400" dirty="0" err="1" smtClean="0">
                <a:solidFill>
                  <a:srgbClr val="FF0066"/>
                </a:solidFill>
              </a:rPr>
              <a:t>gật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đầu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gọi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trăng</a:t>
            </a:r>
            <a:r>
              <a:rPr lang="en-US" sz="2400" dirty="0" smtClean="0">
                <a:solidFill>
                  <a:srgbClr val="FF0066"/>
                </a:solidFill>
              </a:rPr>
              <a:t>. </a:t>
            </a:r>
            <a:endParaRPr lang="en-US" sz="2800" dirty="0">
              <a:solidFill>
                <a:srgbClr val="FF00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85632" y="1798970"/>
            <a:ext cx="1600200" cy="413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FF0066"/>
                </a:solidFill>
              </a:rPr>
              <a:t>Thân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dừa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endParaRPr lang="en-US" sz="2400" dirty="0">
              <a:solidFill>
                <a:srgbClr val="FF00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44638" y="1773092"/>
            <a:ext cx="3429000" cy="4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FF0066"/>
                </a:solidFill>
              </a:rPr>
              <a:t>b</a:t>
            </a:r>
            <a:r>
              <a:rPr lang="en-US" sz="2400" dirty="0" err="1" smtClean="0">
                <a:solidFill>
                  <a:srgbClr val="FF0066"/>
                </a:solidFill>
              </a:rPr>
              <a:t>ạc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phếch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tháng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năm</a:t>
            </a:r>
            <a:r>
              <a:rPr lang="en-US" sz="2400" dirty="0" smtClean="0">
                <a:solidFill>
                  <a:srgbClr val="FF0066"/>
                </a:solidFill>
              </a:rPr>
              <a:t>, </a:t>
            </a:r>
            <a:endParaRPr lang="en-US" sz="2400" dirty="0">
              <a:solidFill>
                <a:srgbClr val="FF00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28432" y="2179969"/>
            <a:ext cx="1779896" cy="4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FF0066"/>
                </a:solidFill>
              </a:rPr>
              <a:t>Quả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dừa</a:t>
            </a:r>
            <a:r>
              <a:rPr lang="en-US" sz="2400" dirty="0" smtClean="0">
                <a:solidFill>
                  <a:srgbClr val="FF0066"/>
                </a:solidFill>
              </a:rPr>
              <a:t> -</a:t>
            </a:r>
            <a:endParaRPr lang="en-US" sz="2400" dirty="0">
              <a:solidFill>
                <a:srgbClr val="FF006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34779" y="2177979"/>
            <a:ext cx="1981200" cy="482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FF0066"/>
                </a:solidFill>
              </a:rPr>
              <a:t>đàn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lợn</a:t>
            </a:r>
            <a:r>
              <a:rPr lang="en-US" sz="2400" dirty="0" smtClean="0">
                <a:solidFill>
                  <a:srgbClr val="FF0066"/>
                </a:solidFill>
              </a:rPr>
              <a:t> con</a:t>
            </a:r>
            <a:endParaRPr lang="en-US" sz="2400" dirty="0">
              <a:solidFill>
                <a:srgbClr val="FF0066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58779" y="2166609"/>
            <a:ext cx="2286000" cy="517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FF0066"/>
                </a:solidFill>
              </a:rPr>
              <a:t>n</a:t>
            </a:r>
            <a:r>
              <a:rPr lang="en-US" sz="2400" dirty="0" err="1" smtClean="0">
                <a:solidFill>
                  <a:srgbClr val="FF0066"/>
                </a:solidFill>
              </a:rPr>
              <a:t>ằm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trên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cao</a:t>
            </a:r>
            <a:r>
              <a:rPr lang="en-US" sz="2400" dirty="0" smtClean="0">
                <a:solidFill>
                  <a:srgbClr val="FF0066"/>
                </a:solidFill>
              </a:rPr>
              <a:t>.</a:t>
            </a:r>
            <a:endParaRPr lang="en-US" sz="2400" dirty="0">
              <a:solidFill>
                <a:srgbClr val="FF00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61832" y="2560970"/>
            <a:ext cx="1371600" cy="457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2"/>
                </a:solidFill>
              </a:rPr>
              <a:t>Đêm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hè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32614" y="2574057"/>
            <a:ext cx="2590800" cy="424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2"/>
                </a:solidFill>
              </a:rPr>
              <a:t>h</a:t>
            </a:r>
            <a:r>
              <a:rPr lang="en-US" sz="2400" dirty="0" err="1" smtClean="0">
                <a:solidFill>
                  <a:schemeClr val="tx2"/>
                </a:solidFill>
              </a:rPr>
              <a:t>oa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nở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cùng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sao</a:t>
            </a:r>
            <a:r>
              <a:rPr lang="en-US" sz="2400" dirty="0" smtClean="0">
                <a:solidFill>
                  <a:schemeClr val="tx2"/>
                </a:solidFill>
              </a:rPr>
              <a:t>,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28432" y="2941970"/>
            <a:ext cx="1371600" cy="4572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2"/>
                </a:solidFill>
              </a:rPr>
              <a:t>Tàu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dừa</a:t>
            </a:r>
            <a:r>
              <a:rPr lang="en-US" sz="2400" dirty="0" smtClean="0">
                <a:solidFill>
                  <a:schemeClr val="tx2"/>
                </a:solidFill>
              </a:rPr>
              <a:t> -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34218" y="2955623"/>
            <a:ext cx="2895600" cy="423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chải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vào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mây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xanh</a:t>
            </a:r>
            <a:r>
              <a:rPr lang="en-US" sz="2400" dirty="0" smtClean="0">
                <a:solidFill>
                  <a:schemeClr val="tx2"/>
                </a:solidFill>
              </a:rPr>
              <a:t>.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61832" y="3322970"/>
            <a:ext cx="1246496" cy="457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2"/>
                </a:solidFill>
              </a:rPr>
              <a:t>Ai </a:t>
            </a:r>
            <a:r>
              <a:rPr lang="en-US" sz="2400" dirty="0" err="1" smtClean="0">
                <a:solidFill>
                  <a:schemeClr val="tx2"/>
                </a:solidFill>
              </a:rPr>
              <a:t>mang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68722" y="3322394"/>
            <a:ext cx="3657600" cy="457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2"/>
                </a:solidFill>
              </a:rPr>
              <a:t>n</a:t>
            </a:r>
            <a:r>
              <a:rPr lang="en-US" sz="2400" dirty="0" err="1" smtClean="0">
                <a:solidFill>
                  <a:schemeClr val="tx2"/>
                </a:solidFill>
              </a:rPr>
              <a:t>ước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ngọt</a:t>
            </a:r>
            <a:r>
              <a:rPr lang="en-US" sz="2400" dirty="0" smtClean="0">
                <a:solidFill>
                  <a:schemeClr val="tx2"/>
                </a:solidFill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</a:rPr>
              <a:t>nước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lành</a:t>
            </a:r>
            <a:r>
              <a:rPr lang="en-US" sz="2400" dirty="0" smtClean="0">
                <a:solidFill>
                  <a:schemeClr val="tx2"/>
                </a:solidFill>
              </a:rPr>
              <a:t>,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77336" y="3703970"/>
            <a:ext cx="1322696" cy="457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2"/>
                </a:solidFill>
              </a:rPr>
              <a:t>Ai </a:t>
            </a:r>
            <a:r>
              <a:rPr lang="en-US" sz="2400" dirty="0" err="1" smtClean="0">
                <a:solidFill>
                  <a:schemeClr val="tx2"/>
                </a:solidFill>
              </a:rPr>
              <a:t>đeo</a:t>
            </a:r>
            <a:r>
              <a:rPr lang="en-US" sz="2400" dirty="0" smtClean="0">
                <a:solidFill>
                  <a:schemeClr val="tx2"/>
                </a:solidFill>
              </a:rPr>
              <a:t> -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71432" y="3703970"/>
            <a:ext cx="1779896" cy="457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2"/>
                </a:solidFill>
              </a:rPr>
              <a:t>b</a:t>
            </a:r>
            <a:r>
              <a:rPr lang="en-US" sz="2400" dirty="0" err="1" smtClean="0">
                <a:solidFill>
                  <a:schemeClr val="tx2"/>
                </a:solidFill>
              </a:rPr>
              <a:t>ao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hũ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rượu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47832" y="3703970"/>
            <a:ext cx="2286000" cy="457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2"/>
                </a:solidFill>
              </a:rPr>
              <a:t>q</a:t>
            </a:r>
            <a:r>
              <a:rPr lang="en-US" sz="2400" dirty="0" err="1" smtClean="0">
                <a:solidFill>
                  <a:schemeClr val="tx2"/>
                </a:solidFill>
              </a:rPr>
              <a:t>uanh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cổ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dừa</a:t>
            </a:r>
            <a:r>
              <a:rPr lang="en-US" sz="2400" dirty="0" smtClean="0">
                <a:solidFill>
                  <a:schemeClr val="tx2"/>
                </a:solidFill>
              </a:rPr>
              <a:t>.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164124" y="2941970"/>
            <a:ext cx="1507508" cy="457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2"/>
                </a:solidFill>
              </a:rPr>
              <a:t>c</a:t>
            </a:r>
            <a:r>
              <a:rPr lang="en-US" sz="2400" dirty="0" err="1" smtClean="0">
                <a:solidFill>
                  <a:schemeClr val="tx2"/>
                </a:solidFill>
              </a:rPr>
              <a:t>hiếc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lược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26576" y="4161170"/>
            <a:ext cx="1420504" cy="462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Tiếng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dừa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50408" y="4110836"/>
            <a:ext cx="2756848" cy="543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</a:rPr>
              <a:t>l</a:t>
            </a:r>
            <a:r>
              <a:rPr lang="en-US" sz="2400" dirty="0" err="1" smtClean="0">
                <a:solidFill>
                  <a:schemeClr val="tx1"/>
                </a:solidFill>
              </a:rPr>
              <a:t>àm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dịu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nắng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trưa</a:t>
            </a:r>
            <a:r>
              <a:rPr lang="en-US" sz="2400" dirty="0" smtClean="0">
                <a:solidFill>
                  <a:schemeClr val="tx1"/>
                </a:solidFill>
              </a:rPr>
              <a:t>,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58420" y="4972640"/>
            <a:ext cx="1676400" cy="535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Trời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trong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86400" y="4566623"/>
            <a:ext cx="2944504" cy="456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</a:rPr>
              <a:t>c</a:t>
            </a:r>
            <a:r>
              <a:rPr lang="en-US" sz="2400" dirty="0" err="1" smtClean="0">
                <a:solidFill>
                  <a:schemeClr val="tx1"/>
                </a:solidFill>
              </a:rPr>
              <a:t>ùng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dừa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múa</a:t>
            </a:r>
            <a:r>
              <a:rPr lang="en-US" sz="2400" dirty="0" smtClean="0">
                <a:solidFill>
                  <a:schemeClr val="tx1"/>
                </a:solidFill>
              </a:rPr>
              <a:t> reo.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28432" y="4591643"/>
            <a:ext cx="2160896" cy="413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Gọi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đàn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gió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đến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47080" y="5010187"/>
            <a:ext cx="2147248" cy="4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đầy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tiếng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rì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rào</a:t>
            </a:r>
            <a:r>
              <a:rPr lang="en-US" sz="2400" dirty="0" smtClean="0">
                <a:solidFill>
                  <a:schemeClr val="tx1"/>
                </a:solidFill>
              </a:rPr>
              <a:t>,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928432" y="5375238"/>
            <a:ext cx="1170296" cy="4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Đàn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cò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877804" y="5350777"/>
            <a:ext cx="1981200" cy="482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đánh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nhịp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168369" y="5375238"/>
            <a:ext cx="2286000" cy="4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b</a:t>
            </a:r>
            <a:r>
              <a:rPr lang="en-US" sz="2400" dirty="0" smtClean="0">
                <a:solidFill>
                  <a:schemeClr val="tx1"/>
                </a:solidFill>
              </a:rPr>
              <a:t>ay </a:t>
            </a:r>
            <a:r>
              <a:rPr lang="en-US" sz="2400" dirty="0" err="1" smtClean="0">
                <a:solidFill>
                  <a:schemeClr val="tx1"/>
                </a:solidFill>
              </a:rPr>
              <a:t>vào</a:t>
            </a:r>
            <a:r>
              <a:rPr lang="en-US" sz="2400" dirty="0" smtClean="0">
                <a:solidFill>
                  <a:schemeClr val="tx1"/>
                </a:solidFill>
              </a:rPr>
              <a:t> bay </a:t>
            </a:r>
            <a:r>
              <a:rPr lang="en-US" sz="2400" dirty="0" err="1" smtClean="0">
                <a:solidFill>
                  <a:schemeClr val="tx1"/>
                </a:solidFill>
              </a:rPr>
              <a:t>ra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461832" y="5837570"/>
            <a:ext cx="1766248" cy="457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Đứng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canh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868404" y="5842683"/>
            <a:ext cx="2043752" cy="424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</a:rPr>
              <a:t>t</a:t>
            </a:r>
            <a:r>
              <a:rPr lang="en-US" sz="2400" dirty="0" err="1" smtClean="0">
                <a:solidFill>
                  <a:schemeClr val="tx1"/>
                </a:solidFill>
              </a:rPr>
              <a:t>rời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đất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bao</a:t>
            </a:r>
            <a:r>
              <a:rPr lang="en-US" sz="2400" dirty="0" smtClean="0">
                <a:solidFill>
                  <a:schemeClr val="tx1"/>
                </a:solidFill>
              </a:rPr>
              <a:t> la,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952459" y="6324596"/>
            <a:ext cx="1156648" cy="4572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Mà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dừa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377779" y="6341654"/>
            <a:ext cx="2376984" cy="423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dirty="0" err="1" smtClean="0">
                <a:solidFill>
                  <a:schemeClr val="tx1"/>
                </a:solidFill>
              </a:rPr>
              <a:t>hư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đứng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chơi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005611" y="6324596"/>
            <a:ext cx="1507508" cy="457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đủng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đỉnh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 bwMode="auto">
          <a:xfrm>
            <a:off x="152400" y="-304800"/>
            <a:ext cx="8229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vi-VN" sz="2800" b="1" kern="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Thứ tư ngày 31tháng 3 năm 2021</a:t>
            </a:r>
            <a:endParaRPr lang="vi-VN" sz="2800" b="1" kern="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 bwMode="auto">
          <a:xfrm>
            <a:off x="1752600" y="46037"/>
            <a:ext cx="2514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lang="en-US" sz="28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r>
              <a:rPr lang="en-US" sz="2800" b="1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:</a:t>
            </a:r>
            <a:endParaRPr lang="vi-VN" sz="2800" b="1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352800" y="274637"/>
            <a:ext cx="25146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vi-VN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90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1" grpId="0"/>
      <p:bldP spid="21" grpId="0"/>
      <p:bldP spid="23" grpId="0"/>
      <p:bldP spid="27" grpId="0"/>
      <p:bldP spid="31" grpId="0"/>
      <p:bldP spid="33" grpId="0"/>
      <p:bldP spid="4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762000"/>
            <a:ext cx="1371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FF0066"/>
                </a:solidFill>
              </a:rPr>
              <a:t>Cây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dừa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endParaRPr lang="en-US" sz="2400" dirty="0">
              <a:solidFill>
                <a:srgbClr val="FF006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762000"/>
            <a:ext cx="3048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FF0066"/>
                </a:solidFill>
              </a:rPr>
              <a:t>x</a:t>
            </a:r>
            <a:r>
              <a:rPr lang="en-US" sz="2400" dirty="0" err="1" smtClean="0">
                <a:solidFill>
                  <a:srgbClr val="FF0066"/>
                </a:solidFill>
              </a:rPr>
              <a:t>anh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tỏa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nhiều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tàu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endParaRPr lang="en-US" sz="2400" dirty="0">
              <a:solidFill>
                <a:srgbClr val="FF006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36310" y="1295686"/>
            <a:ext cx="1676400" cy="390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FF0066"/>
                </a:solidFill>
              </a:rPr>
              <a:t>Dang </a:t>
            </a:r>
            <a:r>
              <a:rPr lang="en-US" sz="2400" dirty="0" err="1" smtClean="0">
                <a:solidFill>
                  <a:srgbClr val="FF0066"/>
                </a:solidFill>
              </a:rPr>
              <a:t>tay</a:t>
            </a:r>
            <a:endParaRPr lang="en-US" sz="2400" dirty="0">
              <a:solidFill>
                <a:srgbClr val="FF006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04898" y="1226025"/>
            <a:ext cx="3604716" cy="535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FF0066"/>
                </a:solidFill>
              </a:rPr>
              <a:t>đón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gió</a:t>
            </a:r>
            <a:r>
              <a:rPr lang="en-US" sz="2400" dirty="0" smtClean="0">
                <a:solidFill>
                  <a:srgbClr val="FF0066"/>
                </a:solidFill>
              </a:rPr>
              <a:t>, </a:t>
            </a:r>
            <a:r>
              <a:rPr lang="en-US" sz="2400" dirty="0" err="1" smtClean="0">
                <a:solidFill>
                  <a:srgbClr val="FF0066"/>
                </a:solidFill>
              </a:rPr>
              <a:t>gật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đầu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gọi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trăng</a:t>
            </a:r>
            <a:r>
              <a:rPr lang="en-US" sz="2400" dirty="0" smtClean="0">
                <a:solidFill>
                  <a:srgbClr val="FF0066"/>
                </a:solidFill>
              </a:rPr>
              <a:t>. </a:t>
            </a:r>
            <a:endParaRPr lang="en-US" sz="2800" dirty="0">
              <a:solidFill>
                <a:srgbClr val="FF00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90014" y="1761131"/>
            <a:ext cx="1600200" cy="413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FF0066"/>
                </a:solidFill>
              </a:rPr>
              <a:t>Thân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dừa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endParaRPr lang="en-US" sz="2400" dirty="0">
              <a:solidFill>
                <a:srgbClr val="FF00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49020" y="1735253"/>
            <a:ext cx="3429000" cy="4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FF0066"/>
                </a:solidFill>
              </a:rPr>
              <a:t>b</a:t>
            </a:r>
            <a:r>
              <a:rPr lang="en-US" sz="2400" dirty="0" err="1" smtClean="0">
                <a:solidFill>
                  <a:srgbClr val="FF0066"/>
                </a:solidFill>
              </a:rPr>
              <a:t>ạc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phếch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tháng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năm</a:t>
            </a:r>
            <a:r>
              <a:rPr lang="en-US" sz="2400" dirty="0" smtClean="0">
                <a:solidFill>
                  <a:srgbClr val="FF0066"/>
                </a:solidFill>
              </a:rPr>
              <a:t>, </a:t>
            </a:r>
            <a:endParaRPr lang="en-US" sz="2400" dirty="0">
              <a:solidFill>
                <a:srgbClr val="FF00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32814" y="2142130"/>
            <a:ext cx="1779896" cy="4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FF0066"/>
                </a:solidFill>
              </a:rPr>
              <a:t>Quả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dừa</a:t>
            </a:r>
            <a:r>
              <a:rPr lang="en-US" sz="2400" dirty="0" smtClean="0">
                <a:solidFill>
                  <a:srgbClr val="FF0066"/>
                </a:solidFill>
              </a:rPr>
              <a:t> -</a:t>
            </a:r>
            <a:endParaRPr lang="en-US" sz="2400" dirty="0">
              <a:solidFill>
                <a:srgbClr val="FF006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39160" y="2140140"/>
            <a:ext cx="3799054" cy="482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FF0066"/>
                </a:solidFill>
              </a:rPr>
              <a:t>đàn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lợn</a:t>
            </a:r>
            <a:r>
              <a:rPr lang="en-US" sz="2400" dirty="0" smtClean="0">
                <a:solidFill>
                  <a:srgbClr val="FF0066"/>
                </a:solidFill>
              </a:rPr>
              <a:t> con </a:t>
            </a:r>
            <a:r>
              <a:rPr lang="en-US" sz="2400" dirty="0" err="1" smtClean="0">
                <a:solidFill>
                  <a:srgbClr val="FF0066"/>
                </a:solidFill>
              </a:rPr>
              <a:t>nằm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trên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cao</a:t>
            </a:r>
            <a:endParaRPr lang="en-US" sz="2400" dirty="0">
              <a:solidFill>
                <a:srgbClr val="FF00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66214" y="2523131"/>
            <a:ext cx="1371600" cy="457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Đêm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hè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6996" y="2536218"/>
            <a:ext cx="2590800" cy="424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oa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nở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cùng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sao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32814" y="2904131"/>
            <a:ext cx="1371600" cy="4572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Tàu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dừa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-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67000" y="2917784"/>
            <a:ext cx="4095040" cy="423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chiếc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lược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chải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vào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mây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xanh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66214" y="3285131"/>
            <a:ext cx="1246496" cy="457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Ai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mang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73104" y="3284555"/>
            <a:ext cx="3657600" cy="457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ước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ngọt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nước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lành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81718" y="3666131"/>
            <a:ext cx="1322696" cy="457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Ai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đeo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- 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75814" y="3666131"/>
            <a:ext cx="4086226" cy="457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ao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hũ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rượu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quanh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cổ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dừa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30958" y="4123331"/>
            <a:ext cx="1420504" cy="462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prstClr val="black"/>
                </a:solidFill>
              </a:rPr>
              <a:t>Tiếng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dừa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354790" y="4072997"/>
            <a:ext cx="2756848" cy="543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prstClr val="black"/>
                </a:solidFill>
              </a:rPr>
              <a:t>l</a:t>
            </a:r>
            <a:r>
              <a:rPr lang="en-US" sz="2400" dirty="0" err="1" smtClean="0">
                <a:solidFill>
                  <a:prstClr val="black"/>
                </a:solidFill>
              </a:rPr>
              <a:t>àm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dịu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nắng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trưa</a:t>
            </a:r>
            <a:r>
              <a:rPr lang="en-US" sz="2400" dirty="0" smtClean="0">
                <a:solidFill>
                  <a:prstClr val="black"/>
                </a:solidFill>
              </a:rPr>
              <a:t>,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62802" y="4934801"/>
            <a:ext cx="1676400" cy="535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prstClr val="black"/>
                </a:solidFill>
              </a:rPr>
              <a:t>Trời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trong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48000" y="4528784"/>
            <a:ext cx="3487286" cy="456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prstClr val="black"/>
                </a:solidFill>
              </a:rPr>
              <a:t>đến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cùng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dừa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múa</a:t>
            </a:r>
            <a:r>
              <a:rPr lang="en-US" sz="2400" dirty="0" smtClean="0">
                <a:solidFill>
                  <a:prstClr val="black"/>
                </a:solidFill>
              </a:rPr>
              <a:t> reo.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32814" y="4553804"/>
            <a:ext cx="2160896" cy="413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prstClr val="black"/>
                </a:solidFill>
              </a:rPr>
              <a:t>Gọi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đàn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gió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451462" y="4972348"/>
            <a:ext cx="2147248" cy="4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prstClr val="black"/>
                </a:solidFill>
              </a:rPr>
              <a:t>đầy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tiếng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rì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rào</a:t>
            </a:r>
            <a:r>
              <a:rPr lang="en-US" sz="2400" dirty="0" smtClean="0">
                <a:solidFill>
                  <a:prstClr val="black"/>
                </a:solidFill>
              </a:rPr>
              <a:t>,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532814" y="5337399"/>
            <a:ext cx="1170296" cy="4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prstClr val="black"/>
                </a:solidFill>
              </a:rPr>
              <a:t>Đàn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cò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474510" y="5337399"/>
            <a:ext cx="3584241" cy="4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prstClr val="black"/>
                </a:solidFill>
              </a:rPr>
              <a:t>đánh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nhịp</a:t>
            </a:r>
            <a:r>
              <a:rPr lang="en-US" sz="2400" dirty="0" smtClean="0">
                <a:solidFill>
                  <a:prstClr val="black"/>
                </a:solidFill>
              </a:rPr>
              <a:t> bay </a:t>
            </a:r>
            <a:r>
              <a:rPr lang="en-US" sz="2400" dirty="0" err="1" smtClean="0">
                <a:solidFill>
                  <a:prstClr val="black"/>
                </a:solidFill>
              </a:rPr>
              <a:t>vào</a:t>
            </a:r>
            <a:r>
              <a:rPr lang="en-US" sz="2400" dirty="0" smtClean="0">
                <a:solidFill>
                  <a:prstClr val="black"/>
                </a:solidFill>
              </a:rPr>
              <a:t> bay </a:t>
            </a:r>
            <a:r>
              <a:rPr lang="en-US" sz="2400" dirty="0" err="1" smtClean="0">
                <a:solidFill>
                  <a:prstClr val="black"/>
                </a:solidFill>
              </a:rPr>
              <a:t>ra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066214" y="5799731"/>
            <a:ext cx="1766248" cy="457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prstClr val="black"/>
                </a:solidFill>
              </a:rPr>
              <a:t>Đứng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canh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472786" y="5804844"/>
            <a:ext cx="2043752" cy="424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prstClr val="black"/>
                </a:solidFill>
              </a:rPr>
              <a:t>t</a:t>
            </a:r>
            <a:r>
              <a:rPr lang="en-US" sz="2400" dirty="0" err="1" smtClean="0">
                <a:solidFill>
                  <a:prstClr val="black"/>
                </a:solidFill>
              </a:rPr>
              <a:t>rời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đất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bao</a:t>
            </a:r>
            <a:r>
              <a:rPr lang="en-US" sz="2400" dirty="0" smtClean="0">
                <a:solidFill>
                  <a:prstClr val="black"/>
                </a:solidFill>
              </a:rPr>
              <a:t> la,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546462" y="6172200"/>
            <a:ext cx="1156648" cy="4572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prstClr val="black"/>
                </a:solidFill>
              </a:rPr>
              <a:t>Mà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dừa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593407" y="6206318"/>
            <a:ext cx="4443766" cy="423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prstClr val="black"/>
                </a:solidFill>
              </a:rPr>
              <a:t>đủng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đỉnh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như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là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đứng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chơi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 bwMode="auto">
          <a:xfrm>
            <a:off x="152400" y="-304800"/>
            <a:ext cx="8229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vi-VN" sz="2800" b="1" kern="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Thứ tư ngày 31tháng 3 năm 2021</a:t>
            </a:r>
            <a:endParaRPr lang="vi-VN" sz="2800" b="1" kern="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 bwMode="auto">
          <a:xfrm>
            <a:off x="1790700" y="76200"/>
            <a:ext cx="2514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lang="en-US" sz="28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r>
              <a:rPr lang="en-US" sz="2800" b="1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:</a:t>
            </a:r>
            <a:endParaRPr lang="vi-VN" sz="2800" b="1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352800" y="274637"/>
            <a:ext cx="25146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vi-VN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77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1" grpId="0"/>
      <p:bldP spid="14" grpId="0"/>
      <p:bldP spid="17" grpId="0"/>
      <p:bldP spid="19" grpId="0"/>
      <p:bldP spid="21" grpId="0"/>
      <p:bldP spid="25" grpId="0"/>
      <p:bldP spid="27" grpId="0"/>
      <p:bldP spid="29" grpId="0"/>
      <p:bldP spid="32" grpId="0"/>
      <p:bldP spid="34" grpId="0"/>
      <p:bldP spid="3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3332205" y="1676400"/>
            <a:ext cx="5486400" cy="2895600"/>
          </a:xfrm>
          <a:prstGeom prst="wedgeEllipse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Bạn</a:t>
            </a:r>
            <a:r>
              <a:rPr lang="en-US" sz="4000" dirty="0" smtClean="0"/>
              <a:t> </a:t>
            </a:r>
            <a:r>
              <a:rPr lang="en-US" sz="4000" dirty="0" err="1" smtClean="0"/>
              <a:t>nào</a:t>
            </a:r>
            <a:r>
              <a:rPr lang="en-US" sz="4000" dirty="0" smtClean="0"/>
              <a:t> </a:t>
            </a:r>
            <a:r>
              <a:rPr lang="en-US" sz="4000" dirty="0" err="1" smtClean="0"/>
              <a:t>giỏi</a:t>
            </a:r>
            <a:r>
              <a:rPr lang="en-US" sz="4000" dirty="0" smtClean="0"/>
              <a:t> </a:t>
            </a:r>
            <a:r>
              <a:rPr lang="en-US" sz="4000" dirty="0" err="1" smtClean="0"/>
              <a:t>đọc</a:t>
            </a:r>
            <a:r>
              <a:rPr lang="en-US" sz="4000" dirty="0" smtClean="0"/>
              <a:t> </a:t>
            </a:r>
            <a:r>
              <a:rPr lang="en-US" sz="4000" dirty="0" err="1" smtClean="0"/>
              <a:t>thuộc</a:t>
            </a:r>
            <a:r>
              <a:rPr lang="en-US" sz="4000" dirty="0" smtClean="0"/>
              <a:t>  </a:t>
            </a:r>
            <a:r>
              <a:rPr lang="en-US" sz="4000" dirty="0" err="1" smtClean="0"/>
              <a:t>cả</a:t>
            </a:r>
            <a:r>
              <a:rPr lang="en-US" sz="4000" dirty="0" smtClean="0"/>
              <a:t> </a:t>
            </a:r>
            <a:r>
              <a:rPr lang="en-US" sz="4000" dirty="0" err="1" smtClean="0"/>
              <a:t>bài</a:t>
            </a:r>
            <a:r>
              <a:rPr lang="en-US" sz="4000" dirty="0" smtClean="0"/>
              <a:t> </a:t>
            </a:r>
            <a:r>
              <a:rPr lang="en-US" sz="4000" dirty="0" err="1" smtClean="0"/>
              <a:t>thơ</a:t>
            </a:r>
            <a:r>
              <a:rPr lang="en-US" sz="4000" dirty="0" smtClean="0"/>
              <a:t> </a:t>
            </a:r>
            <a:r>
              <a:rPr lang="en-US" sz="4000" dirty="0" err="1" smtClean="0"/>
              <a:t>nào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609600" y="-258763"/>
            <a:ext cx="8229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vi-VN" sz="2800" b="1" kern="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Thứ tư ngày 31tháng 3 năm 2021</a:t>
            </a:r>
            <a:endParaRPr lang="vi-VN" sz="2800" b="1" kern="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124200" y="122237"/>
            <a:ext cx="2514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lang="en-US" sz="28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endParaRPr lang="vi-VN" sz="2800" b="1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731837"/>
            <a:ext cx="25146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vi-VN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75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609600" y="-258763"/>
            <a:ext cx="8229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vi-VN" sz="2800" b="1" kern="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Thứ tư ngày 31tháng 3 năm 2021</a:t>
            </a:r>
            <a:endParaRPr lang="vi-VN" sz="2800" b="1" kern="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2209800" y="142166"/>
            <a:ext cx="2514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lang="en-US" sz="28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r>
              <a:rPr lang="en-US" sz="2800" b="1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:</a:t>
            </a:r>
            <a:endParaRPr lang="vi-VN" sz="2800" b="1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62400" y="304800"/>
            <a:ext cx="25146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vi-VN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151" y="1524000"/>
            <a:ext cx="4114800" cy="154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86729"/>
            <a:ext cx="4762500" cy="3171825"/>
          </a:xfrm>
          <a:prstGeom prst="rect">
            <a:avLst/>
          </a:prstGeom>
        </p:spPr>
      </p:pic>
      <p:pic>
        <p:nvPicPr>
          <p:cNvPr id="7" name="Picture 2" descr="tải xuố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151" y="3429000"/>
            <a:ext cx="38322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images (2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" y="4297384"/>
            <a:ext cx="4702175" cy="226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blumen-pflanzen09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747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blumen-pflanzen09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5" y="0"/>
            <a:ext cx="138747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0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32772" name="Picture 4" descr="Hinh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1066800"/>
            <a:ext cx="62484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-258763"/>
            <a:ext cx="8229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vi-VN" sz="2800" b="1" kern="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Thứ tư ngày 31tháng 3 năm 2021</a:t>
            </a:r>
            <a:endParaRPr lang="vi-VN" sz="2800" b="1" kern="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057400" y="122237"/>
            <a:ext cx="2514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lang="en-US" sz="28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r>
              <a:rPr lang="en-US" sz="2800" b="1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:</a:t>
            </a:r>
            <a:endParaRPr lang="vi-VN" sz="2800" b="1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33800" y="304800"/>
            <a:ext cx="25146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vi-VN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351" y="1066800"/>
            <a:ext cx="5760142" cy="5791200"/>
          </a:xfrm>
          <a:prstGeom prst="rect">
            <a:avLst/>
          </a:prstGeom>
        </p:spPr>
      </p:pic>
      <p:pic>
        <p:nvPicPr>
          <p:cNvPr id="8" name="Picture 7" descr="blumen-pflanzen09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747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blumen-pflanzen09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5" y="0"/>
            <a:ext cx="138747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64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8686800" cy="5486400"/>
          </a:xfr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981200" y="122237"/>
            <a:ext cx="2514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lang="en-US" sz="28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r>
              <a:rPr lang="en-US" sz="2800" b="1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:</a:t>
            </a:r>
            <a:endParaRPr lang="vi-VN" sz="2800" b="1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733800" y="304800"/>
            <a:ext cx="25146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vi-VN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09600" y="-258763"/>
            <a:ext cx="8229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vi-VN" sz="2800" b="1" kern="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Thứ tư ngày 31tháng 3 năm 2021</a:t>
            </a:r>
            <a:endParaRPr lang="vi-VN" sz="2800" b="1" kern="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blumen-pflanzen09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747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blumen-pflanzen09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5" y="0"/>
            <a:ext cx="138747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11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imgb" descr="1232168442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9751"/>
            <a:ext cx="35052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-258763"/>
            <a:ext cx="8229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vi-VN" sz="2800" b="1" kern="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Thứ tư ngày 31tháng 3 năm 2021</a:t>
            </a:r>
            <a:endParaRPr lang="vi-VN" sz="2800" b="1" kern="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981200" y="122237"/>
            <a:ext cx="2514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lang="en-US" sz="28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r>
              <a:rPr lang="en-US" sz="2800" b="1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:</a:t>
            </a:r>
            <a:endParaRPr lang="vi-VN" sz="2800" b="1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62400" y="304800"/>
            <a:ext cx="25146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vi-VN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524000"/>
            <a:ext cx="5999400" cy="449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6200"/>
            <a:ext cx="3678222" cy="2966308"/>
          </a:xfrm>
          <a:prstGeom prst="rect">
            <a:avLst/>
          </a:prstGeom>
        </p:spPr>
      </p:pic>
      <p:pic>
        <p:nvPicPr>
          <p:cNvPr id="8" name="Picture 7" descr="blumen-pflanzen09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" y="0"/>
            <a:ext cx="138747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blumen-pflanzen09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5" y="0"/>
            <a:ext cx="138747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05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124200" y="122237"/>
            <a:ext cx="2514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kern="0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lang="en-US" sz="2800" b="1" kern="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endParaRPr lang="vi-VN" sz="2800" b="1" kern="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731837"/>
            <a:ext cx="25146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vi-VN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09600" y="-258763"/>
            <a:ext cx="8229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vi-VN" sz="2800" b="1" kern="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Thứ tư ngày 31tháng 3 năm 2021</a:t>
            </a:r>
            <a:endParaRPr lang="vi-VN" sz="2800" b="1" kern="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05000" y="1975022"/>
            <a:ext cx="2286000" cy="609600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5544065" y="2003854"/>
            <a:ext cx="1752600" cy="60960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>
            <a:off x="4776747" y="2003855"/>
            <a:ext cx="0" cy="58076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" name="TextBox 10"/>
          <p:cNvSpPr txBox="1"/>
          <p:nvPr/>
        </p:nvSpPr>
        <p:spPr>
          <a:xfrm>
            <a:off x="1706692" y="2819400"/>
            <a:ext cx="2910616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 err="1" smtClean="0"/>
              <a:t>Tìm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hiểu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bài</a:t>
            </a:r>
            <a:r>
              <a:rPr lang="en-US" sz="3600" b="1" i="1" dirty="0" smtClean="0"/>
              <a:t>:</a:t>
            </a:r>
            <a:endParaRPr lang="en-US" sz="3600" b="1" i="1" dirty="0"/>
          </a:p>
        </p:txBody>
      </p:sp>
      <p:sp>
        <p:nvSpPr>
          <p:cNvPr id="13" name="WordArt 4"/>
          <p:cNvSpPr>
            <a:spLocks noChangeArrowheads="1" noChangeShapeType="1" noTextEdit="1"/>
          </p:cNvSpPr>
          <p:nvPr/>
        </p:nvSpPr>
        <p:spPr bwMode="auto">
          <a:xfrm>
            <a:off x="1524000" y="3563555"/>
            <a:ext cx="3866635" cy="7798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5193"/>
              </a:avLst>
            </a:prstTxWarp>
          </a:bodyPr>
          <a:lstStyle/>
          <a:p>
            <a:pPr algn="ctr"/>
            <a:r>
              <a:rPr lang="en-US" sz="2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Củng</a:t>
            </a:r>
            <a:r>
              <a:rPr lang="en-US" sz="2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 </a:t>
            </a:r>
            <a:r>
              <a:rPr lang="en-US" sz="2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cố</a:t>
            </a:r>
            <a:r>
              <a:rPr lang="en-US" sz="2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lgerian" pitchFamily="82" charset="0"/>
                <a:cs typeface="Arial"/>
              </a:rPr>
              <a:t> </a:t>
            </a:r>
            <a:endParaRPr lang="en-US" sz="2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lgerian" pitchFamily="82" charset="0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06692" y="4495800"/>
            <a:ext cx="6019800" cy="15240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</a:rPr>
              <a:t>Dừa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rất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gần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gũi</a:t>
            </a:r>
            <a:r>
              <a:rPr lang="en-US" sz="3200" dirty="0" smtClean="0">
                <a:solidFill>
                  <a:srgbClr val="7030A0"/>
                </a:solidFill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</a:rPr>
              <a:t>thân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thuộc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và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có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rất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nhiều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lợi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ích</a:t>
            </a:r>
            <a:r>
              <a:rPr lang="en-US" sz="3200" dirty="0" smtClean="0">
                <a:solidFill>
                  <a:srgbClr val="7030A0"/>
                </a:solidFill>
              </a:rPr>
              <a:t>. </a:t>
            </a:r>
            <a:r>
              <a:rPr lang="en-US" sz="3200" dirty="0" err="1" smtClean="0">
                <a:solidFill>
                  <a:srgbClr val="7030A0"/>
                </a:solidFill>
              </a:rPr>
              <a:t>Vì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vậy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chúng</a:t>
            </a:r>
            <a:r>
              <a:rPr lang="en-US" sz="3200" dirty="0" smtClean="0">
                <a:solidFill>
                  <a:srgbClr val="7030A0"/>
                </a:solidFill>
              </a:rPr>
              <a:t> ta </a:t>
            </a:r>
            <a:r>
              <a:rPr lang="en-US" sz="3200" dirty="0" err="1" smtClean="0">
                <a:solidFill>
                  <a:srgbClr val="7030A0"/>
                </a:solidFill>
              </a:rPr>
              <a:t>phải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chăm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sóc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và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bảo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vệ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cây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endParaRPr lang="vi-VN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5400" y="457200"/>
            <a:ext cx="6858000" cy="2590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340980"/>
              </a:avLst>
            </a:prstTxWarp>
            <a:spAutoFit/>
          </a:bodyPr>
          <a:lstStyle/>
          <a:p>
            <a:pPr algn="ctr"/>
            <a:r>
              <a:rPr lang="en-US" sz="8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8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5791200"/>
            <a:ext cx="49700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BÀI HỌC KẾT THÚC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5349" y="1600200"/>
            <a:ext cx="33794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endParaRPr lang="en-US" sz="8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TẬP ĐỌC</a:t>
            </a:r>
            <a:endParaRPr lang="en-US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10297" y="3374606"/>
            <a:ext cx="7924800" cy="1409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 </a:t>
            </a:r>
            <a:r>
              <a:rPr lang="en-US" sz="6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lgerian" pitchFamily="82" charset="0"/>
                <a:cs typeface="Arial"/>
              </a:rPr>
              <a:t>CÂY DỪA </a:t>
            </a:r>
          </a:p>
        </p:txBody>
      </p:sp>
    </p:spTree>
    <p:extLst>
      <p:ext uri="{BB962C8B-B14F-4D97-AF65-F5344CB8AC3E}">
        <p14:creationId xmlns:p14="http://schemas.microsoft.com/office/powerpoint/2010/main" val="285190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1821" y="762000"/>
            <a:ext cx="1371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FF0066"/>
                </a:solidFill>
              </a:rPr>
              <a:t>Cây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dừa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endParaRPr lang="en-US" sz="2400" dirty="0">
              <a:solidFill>
                <a:srgbClr val="FF006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5200" y="762000"/>
            <a:ext cx="3048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FF0066"/>
                </a:solidFill>
              </a:rPr>
              <a:t>x</a:t>
            </a:r>
            <a:r>
              <a:rPr lang="en-US" sz="2400" dirty="0" err="1" smtClean="0">
                <a:solidFill>
                  <a:srgbClr val="FF0066"/>
                </a:solidFill>
              </a:rPr>
              <a:t>anh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tỏa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nhiều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tàu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endParaRPr lang="en-US" sz="2400" dirty="0">
              <a:solidFill>
                <a:srgbClr val="FF006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18117" y="1219486"/>
            <a:ext cx="1676400" cy="390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FF0066"/>
                </a:solidFill>
              </a:rPr>
              <a:t>Dang </a:t>
            </a:r>
            <a:r>
              <a:rPr lang="en-US" sz="2400" dirty="0" err="1" smtClean="0">
                <a:solidFill>
                  <a:srgbClr val="FF0066"/>
                </a:solidFill>
              </a:rPr>
              <a:t>tay</a:t>
            </a:r>
            <a:endParaRPr lang="en-US" sz="2400" dirty="0">
              <a:solidFill>
                <a:srgbClr val="FF006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86705" y="1149825"/>
            <a:ext cx="3604716" cy="535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FF0066"/>
                </a:solidFill>
              </a:rPr>
              <a:t>đón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gió</a:t>
            </a:r>
            <a:r>
              <a:rPr lang="en-US" sz="2400" dirty="0" smtClean="0">
                <a:solidFill>
                  <a:srgbClr val="FF0066"/>
                </a:solidFill>
              </a:rPr>
              <a:t>, </a:t>
            </a:r>
            <a:r>
              <a:rPr lang="en-US" sz="2400" dirty="0" err="1" smtClean="0">
                <a:solidFill>
                  <a:srgbClr val="FF0066"/>
                </a:solidFill>
              </a:rPr>
              <a:t>gật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đầu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gọi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trăng</a:t>
            </a:r>
            <a:r>
              <a:rPr lang="en-US" sz="2400" dirty="0" smtClean="0">
                <a:solidFill>
                  <a:srgbClr val="FF0066"/>
                </a:solidFill>
              </a:rPr>
              <a:t>. </a:t>
            </a:r>
            <a:endParaRPr lang="en-US" sz="2800" dirty="0">
              <a:solidFill>
                <a:srgbClr val="FF00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71821" y="1684931"/>
            <a:ext cx="1600200" cy="413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FF0066"/>
                </a:solidFill>
              </a:rPr>
              <a:t>Thân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dừa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endParaRPr lang="en-US" sz="2400" dirty="0">
              <a:solidFill>
                <a:srgbClr val="FF00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0" y="1659064"/>
            <a:ext cx="3429000" cy="4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FF0066"/>
                </a:solidFill>
              </a:rPr>
              <a:t>b</a:t>
            </a:r>
            <a:r>
              <a:rPr lang="en-US" sz="2400" dirty="0" err="1" smtClean="0">
                <a:solidFill>
                  <a:srgbClr val="FF0066"/>
                </a:solidFill>
              </a:rPr>
              <a:t>ạc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phếch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tháng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năm</a:t>
            </a:r>
            <a:r>
              <a:rPr lang="en-US" sz="2400" dirty="0" smtClean="0">
                <a:solidFill>
                  <a:srgbClr val="FF0066"/>
                </a:solidFill>
              </a:rPr>
              <a:t>, </a:t>
            </a:r>
            <a:endParaRPr lang="en-US" sz="2400" dirty="0">
              <a:solidFill>
                <a:srgbClr val="FF00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14621" y="2065930"/>
            <a:ext cx="1779896" cy="4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FF0066"/>
                </a:solidFill>
              </a:rPr>
              <a:t>Quả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dừa</a:t>
            </a:r>
            <a:r>
              <a:rPr lang="en-US" sz="2400" dirty="0" smtClean="0">
                <a:solidFill>
                  <a:srgbClr val="FF0066"/>
                </a:solidFill>
              </a:rPr>
              <a:t> -</a:t>
            </a:r>
            <a:endParaRPr lang="en-US" sz="2400" dirty="0">
              <a:solidFill>
                <a:srgbClr val="FF006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20968" y="2063940"/>
            <a:ext cx="1981200" cy="482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FF0066"/>
                </a:solidFill>
              </a:rPr>
              <a:t>đàn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lợn</a:t>
            </a:r>
            <a:r>
              <a:rPr lang="en-US" sz="2400" dirty="0" smtClean="0">
                <a:solidFill>
                  <a:srgbClr val="FF0066"/>
                </a:solidFill>
              </a:rPr>
              <a:t> con</a:t>
            </a:r>
            <a:endParaRPr lang="en-US" sz="2400" dirty="0">
              <a:solidFill>
                <a:srgbClr val="FF0066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37517" y="2055993"/>
            <a:ext cx="2286000" cy="517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FF0066"/>
                </a:solidFill>
              </a:rPr>
              <a:t>n</a:t>
            </a:r>
            <a:r>
              <a:rPr lang="en-US" sz="2400" dirty="0" err="1" smtClean="0">
                <a:solidFill>
                  <a:srgbClr val="FF0066"/>
                </a:solidFill>
              </a:rPr>
              <a:t>ằm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trên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cao</a:t>
            </a:r>
            <a:r>
              <a:rPr lang="en-US" sz="2400" dirty="0" smtClean="0">
                <a:solidFill>
                  <a:srgbClr val="FF0066"/>
                </a:solidFill>
              </a:rPr>
              <a:t>.</a:t>
            </a:r>
            <a:endParaRPr lang="en-US" sz="2400" dirty="0">
              <a:solidFill>
                <a:srgbClr val="FF00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48021" y="2446931"/>
            <a:ext cx="1371600" cy="457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2"/>
                </a:solidFill>
              </a:rPr>
              <a:t>Đêm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hè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18803" y="2460018"/>
            <a:ext cx="2590800" cy="424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2"/>
                </a:solidFill>
              </a:rPr>
              <a:t>h</a:t>
            </a:r>
            <a:r>
              <a:rPr lang="en-US" sz="2400" dirty="0" err="1" smtClean="0">
                <a:solidFill>
                  <a:schemeClr val="tx2"/>
                </a:solidFill>
              </a:rPr>
              <a:t>oa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nở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cùng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sao</a:t>
            </a:r>
            <a:r>
              <a:rPr lang="en-US" sz="2400" dirty="0" smtClean="0">
                <a:solidFill>
                  <a:schemeClr val="tx2"/>
                </a:solidFill>
              </a:rPr>
              <a:t>,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14621" y="2827931"/>
            <a:ext cx="1371600" cy="4572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2"/>
                </a:solidFill>
              </a:rPr>
              <a:t>Tàu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dừa</a:t>
            </a:r>
            <a:r>
              <a:rPr lang="en-US" sz="2400" dirty="0" smtClean="0">
                <a:solidFill>
                  <a:schemeClr val="tx2"/>
                </a:solidFill>
              </a:rPr>
              <a:t> -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95800" y="2802065"/>
            <a:ext cx="2895600" cy="423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chải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vào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mây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xanh</a:t>
            </a:r>
            <a:r>
              <a:rPr lang="en-US" sz="2400" dirty="0" smtClean="0">
                <a:solidFill>
                  <a:schemeClr val="tx2"/>
                </a:solidFill>
              </a:rPr>
              <a:t>.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48021" y="3208931"/>
            <a:ext cx="1246496" cy="457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2"/>
                </a:solidFill>
              </a:rPr>
              <a:t>Ai </a:t>
            </a:r>
            <a:r>
              <a:rPr lang="en-US" sz="2400" dirty="0" err="1" smtClean="0">
                <a:solidFill>
                  <a:schemeClr val="tx2"/>
                </a:solidFill>
              </a:rPr>
              <a:t>mang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81400" y="3183065"/>
            <a:ext cx="3657600" cy="457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2"/>
                </a:solidFill>
              </a:rPr>
              <a:t>n</a:t>
            </a:r>
            <a:r>
              <a:rPr lang="en-US" sz="2400" dirty="0" err="1" smtClean="0">
                <a:solidFill>
                  <a:schemeClr val="tx2"/>
                </a:solidFill>
              </a:rPr>
              <a:t>ước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ngọt</a:t>
            </a:r>
            <a:r>
              <a:rPr lang="en-US" sz="2400" dirty="0" smtClean="0">
                <a:solidFill>
                  <a:schemeClr val="tx2"/>
                </a:solidFill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</a:rPr>
              <a:t>nước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lành</a:t>
            </a:r>
            <a:r>
              <a:rPr lang="en-US" sz="2400" dirty="0" smtClean="0">
                <a:solidFill>
                  <a:schemeClr val="tx2"/>
                </a:solidFill>
              </a:rPr>
              <a:t>,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63525" y="3589931"/>
            <a:ext cx="1322696" cy="457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2"/>
                </a:solidFill>
              </a:rPr>
              <a:t>Ai </a:t>
            </a:r>
            <a:r>
              <a:rPr lang="en-US" sz="2400" dirty="0" err="1" smtClean="0">
                <a:solidFill>
                  <a:schemeClr val="tx2"/>
                </a:solidFill>
              </a:rPr>
              <a:t>đeo</a:t>
            </a:r>
            <a:r>
              <a:rPr lang="en-US" sz="2400" dirty="0" smtClean="0">
                <a:solidFill>
                  <a:schemeClr val="tx2"/>
                </a:solidFill>
              </a:rPr>
              <a:t> -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57621" y="3589931"/>
            <a:ext cx="1779896" cy="457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2"/>
                </a:solidFill>
              </a:rPr>
              <a:t>b</a:t>
            </a:r>
            <a:r>
              <a:rPr lang="en-US" sz="2400" dirty="0" err="1" smtClean="0">
                <a:solidFill>
                  <a:schemeClr val="tx2"/>
                </a:solidFill>
              </a:rPr>
              <a:t>ao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hũ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rượu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34021" y="3589931"/>
            <a:ext cx="2286000" cy="457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2"/>
                </a:solidFill>
              </a:rPr>
              <a:t>q</a:t>
            </a:r>
            <a:r>
              <a:rPr lang="en-US" sz="2400" dirty="0" err="1" smtClean="0">
                <a:solidFill>
                  <a:schemeClr val="tx2"/>
                </a:solidFill>
              </a:rPr>
              <a:t>uanh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cổ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dừa</a:t>
            </a:r>
            <a:r>
              <a:rPr lang="en-US" sz="2400" dirty="0" smtClean="0">
                <a:solidFill>
                  <a:schemeClr val="tx2"/>
                </a:solidFill>
              </a:rPr>
              <a:t>.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171921" y="2792917"/>
            <a:ext cx="1507508" cy="457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2"/>
                </a:solidFill>
              </a:rPr>
              <a:t>c</a:t>
            </a:r>
            <a:r>
              <a:rPr lang="en-US" sz="2400" dirty="0" err="1" smtClean="0">
                <a:solidFill>
                  <a:schemeClr val="tx2"/>
                </a:solidFill>
              </a:rPr>
              <a:t>hiếc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lược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12765" y="4047131"/>
            <a:ext cx="1420504" cy="462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prstClr val="black"/>
                </a:solidFill>
              </a:rPr>
              <a:t>Tiếng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dừa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36597" y="3996797"/>
            <a:ext cx="2756848" cy="543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prstClr val="black"/>
                </a:solidFill>
              </a:rPr>
              <a:t>l</a:t>
            </a:r>
            <a:r>
              <a:rPr lang="en-US" sz="2400" dirty="0" err="1" smtClean="0">
                <a:solidFill>
                  <a:prstClr val="black"/>
                </a:solidFill>
              </a:rPr>
              <a:t>àm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dịu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nắng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trưa</a:t>
            </a:r>
            <a:r>
              <a:rPr lang="en-US" sz="2400" dirty="0" smtClean="0">
                <a:solidFill>
                  <a:prstClr val="black"/>
                </a:solidFill>
              </a:rPr>
              <a:t>,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44609" y="4858601"/>
            <a:ext cx="1676400" cy="535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prstClr val="black"/>
                </a:solidFill>
              </a:rPr>
              <a:t>Trời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trong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72589" y="4452584"/>
            <a:ext cx="2944504" cy="456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prstClr val="black"/>
                </a:solidFill>
              </a:rPr>
              <a:t>c</a:t>
            </a:r>
            <a:r>
              <a:rPr lang="en-US" sz="2400" dirty="0" err="1" smtClean="0">
                <a:solidFill>
                  <a:prstClr val="black"/>
                </a:solidFill>
              </a:rPr>
              <a:t>ùng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dừa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múa</a:t>
            </a:r>
            <a:r>
              <a:rPr lang="en-US" sz="2400" dirty="0" smtClean="0">
                <a:solidFill>
                  <a:prstClr val="black"/>
                </a:solidFill>
              </a:rPr>
              <a:t> reo.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14621" y="4477604"/>
            <a:ext cx="2160896" cy="413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prstClr val="black"/>
                </a:solidFill>
              </a:rPr>
              <a:t>Gọi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đàn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gió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đến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33269" y="4896148"/>
            <a:ext cx="2147248" cy="4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prstClr val="black"/>
                </a:solidFill>
              </a:rPr>
              <a:t>đầy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tiếng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rì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rào</a:t>
            </a:r>
            <a:r>
              <a:rPr lang="en-US" sz="2400" dirty="0" smtClean="0">
                <a:solidFill>
                  <a:prstClr val="black"/>
                </a:solidFill>
              </a:rPr>
              <a:t>,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914621" y="5261199"/>
            <a:ext cx="1170296" cy="4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prstClr val="black"/>
                </a:solidFill>
              </a:rPr>
              <a:t>Đàn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cò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863993" y="5236738"/>
            <a:ext cx="1981200" cy="482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prstClr val="black"/>
                </a:solidFill>
              </a:rPr>
              <a:t>đánh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nhịp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154558" y="5261199"/>
            <a:ext cx="2286000" cy="4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prstClr val="black"/>
                </a:solidFill>
              </a:rPr>
              <a:t>b</a:t>
            </a:r>
            <a:r>
              <a:rPr lang="en-US" sz="2400" dirty="0" smtClean="0">
                <a:solidFill>
                  <a:prstClr val="black"/>
                </a:solidFill>
              </a:rPr>
              <a:t>ay </a:t>
            </a:r>
            <a:r>
              <a:rPr lang="en-US" sz="2400" dirty="0" err="1" smtClean="0">
                <a:solidFill>
                  <a:prstClr val="black"/>
                </a:solidFill>
              </a:rPr>
              <a:t>vào</a:t>
            </a:r>
            <a:r>
              <a:rPr lang="en-US" sz="2400" dirty="0" smtClean="0">
                <a:solidFill>
                  <a:prstClr val="black"/>
                </a:solidFill>
              </a:rPr>
              <a:t> bay </a:t>
            </a:r>
            <a:r>
              <a:rPr lang="en-US" sz="2400" dirty="0" err="1" smtClean="0">
                <a:solidFill>
                  <a:prstClr val="black"/>
                </a:solidFill>
              </a:rPr>
              <a:t>ra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448021" y="5723531"/>
            <a:ext cx="1766248" cy="457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prstClr val="black"/>
                </a:solidFill>
              </a:rPr>
              <a:t>Đứng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canh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854593" y="5728644"/>
            <a:ext cx="2043752" cy="424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prstClr val="black"/>
                </a:solidFill>
              </a:rPr>
              <a:t>t</a:t>
            </a:r>
            <a:r>
              <a:rPr lang="en-US" sz="2400" dirty="0" err="1" smtClean="0">
                <a:solidFill>
                  <a:prstClr val="black"/>
                </a:solidFill>
              </a:rPr>
              <a:t>rời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đất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bao</a:t>
            </a:r>
            <a:r>
              <a:rPr lang="en-US" sz="2400" dirty="0" smtClean="0">
                <a:solidFill>
                  <a:prstClr val="black"/>
                </a:solidFill>
              </a:rPr>
              <a:t> la,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928269" y="6248396"/>
            <a:ext cx="1156648" cy="4572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prstClr val="black"/>
                </a:solidFill>
              </a:rPr>
              <a:t>Mà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dừa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353589" y="6265454"/>
            <a:ext cx="2376984" cy="423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prstClr val="black"/>
                </a:solidFill>
              </a:rPr>
              <a:t>n</a:t>
            </a:r>
            <a:r>
              <a:rPr lang="en-US" sz="2400" dirty="0" err="1" smtClean="0">
                <a:solidFill>
                  <a:prstClr val="black"/>
                </a:solidFill>
              </a:rPr>
              <a:t>hư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là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đứng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chơi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981421" y="6248396"/>
            <a:ext cx="1507508" cy="457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prstClr val="black"/>
                </a:solidFill>
              </a:rPr>
              <a:t>đủng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đỉnh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 bwMode="auto">
          <a:xfrm>
            <a:off x="152400" y="-304800"/>
            <a:ext cx="8229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vi-VN" sz="2800" b="1" kern="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Thứ tư ngày 31tháng 3 năm 2021</a:t>
            </a:r>
            <a:endParaRPr lang="vi-VN" sz="2800" b="1" kern="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 bwMode="auto">
          <a:xfrm>
            <a:off x="1676400" y="76200"/>
            <a:ext cx="2514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lang="en-US" sz="28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r>
              <a:rPr lang="en-US" sz="2800" b="1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:</a:t>
            </a:r>
            <a:endParaRPr lang="vi-VN" sz="2800" b="1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352800" y="198437"/>
            <a:ext cx="25146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vi-VN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90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5" grpId="0"/>
      <p:bldP spid="17" grpId="0"/>
      <p:bldP spid="18" grpId="0"/>
      <p:bldP spid="19" grpId="0"/>
      <p:bldP spid="23" grpId="0"/>
      <p:bldP spid="26" grpId="0"/>
      <p:bldP spid="27" grpId="0"/>
      <p:bldP spid="28" grpId="0"/>
      <p:bldP spid="29" grpId="0"/>
      <p:bldP spid="33" grpId="0"/>
      <p:bldP spid="34" grpId="0"/>
      <p:bldP spid="35" grpId="0"/>
      <p:bldP spid="36" grpId="0"/>
      <p:bldP spid="4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Picture30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114800" y="587514"/>
            <a:ext cx="21018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Cây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dừa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0800" y="63246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Trần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Đăng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Khoa</a:t>
            </a:r>
            <a:endParaRPr lang="en-US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05000" y="1143000"/>
            <a:ext cx="6400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dừa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xanh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tỏa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nhiều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tàu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Dang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tay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đón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gió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gật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đầu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gọi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trăng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Thân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dừa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bạc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phếch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tháng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năm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dừa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đàn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lợn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con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nằm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trên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Đêm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hè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hoa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nở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cùng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Tàu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dừa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chiếc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lược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chải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mây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xanh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Ai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nước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ngọt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nước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Ai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đeo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hũ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rượu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quanh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cổ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dừa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Tiếng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dừa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dịu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nắng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trưa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Gọi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đàn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gió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đến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cùng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dừa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múa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reo.</a:t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Trời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trong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đầy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tiếng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rì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Đàn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cò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đánh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nhịp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bay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bay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ra.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Đứng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trời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la</a:t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Mà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dừa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đủng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đỉnh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như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đứng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chơi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vi-VN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2209800" y="152400"/>
            <a:ext cx="2514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lang="en-US" sz="24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endParaRPr lang="vi-VN" sz="2400" b="1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304800" y="-228600"/>
            <a:ext cx="8229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vi-VN" sz="2800" b="1" kern="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Thứ tư ngày 31tháng 3 năm 2021</a:t>
            </a:r>
            <a:endParaRPr lang="vi-VN" sz="2800" b="1" kern="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42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747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5" y="0"/>
            <a:ext cx="138747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95054"/>
            <a:ext cx="3352800" cy="456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5692" y="1395680"/>
            <a:ext cx="88083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 smtClean="0"/>
              <a:t>Ông sinh </a:t>
            </a:r>
            <a:r>
              <a:rPr lang="vi-VN" sz="2000" dirty="0"/>
              <a:t>ngày 24 tháng </a:t>
            </a:r>
            <a:r>
              <a:rPr lang="vi-VN" sz="2000" dirty="0" smtClean="0"/>
              <a:t>4</a:t>
            </a:r>
            <a:r>
              <a:rPr lang="vi-VN" sz="2000" dirty="0"/>
              <a:t> năm </a:t>
            </a:r>
            <a:r>
              <a:rPr lang="vi-VN" sz="2000" dirty="0" smtClean="0"/>
              <a:t>1958, </a:t>
            </a:r>
            <a:r>
              <a:rPr lang="vi-VN" sz="2000" dirty="0"/>
              <a:t>quê làng </a:t>
            </a:r>
            <a:r>
              <a:rPr lang="vi-VN" sz="2000" dirty="0" smtClean="0"/>
              <a:t>Trực </a:t>
            </a:r>
            <a:r>
              <a:rPr lang="vi-VN" sz="2000" dirty="0"/>
              <a:t>Trì, xã Quốc </a:t>
            </a:r>
            <a:r>
              <a:rPr lang="vi-VN" sz="2000" dirty="0" smtClean="0"/>
              <a:t>Tuấn, </a:t>
            </a:r>
            <a:r>
              <a:rPr lang="vi-VN" sz="2000" dirty="0"/>
              <a:t>huyện Nam </a:t>
            </a:r>
            <a:r>
              <a:rPr lang="vi-VN" sz="2000" dirty="0" smtClean="0"/>
              <a:t>Sách, tỉnh</a:t>
            </a:r>
            <a:r>
              <a:rPr lang="vi-VN" sz="2000" dirty="0"/>
              <a:t> </a:t>
            </a:r>
            <a:r>
              <a:rPr lang="vi-VN" sz="2000" dirty="0" smtClean="0"/>
              <a:t>Hải Dương, là một nhà thơ, nhà báo. Từ nhỏ, ông đã được nhiều người cho là </a:t>
            </a:r>
            <a:r>
              <a:rPr lang="vi-VN" sz="2000" b="1" dirty="0" smtClean="0"/>
              <a:t>Thần đồng thơ văn</a:t>
            </a:r>
            <a:r>
              <a:rPr lang="vi-VN" sz="2000" dirty="0" smtClean="0"/>
              <a:t/>
            </a:r>
            <a:br>
              <a:rPr lang="vi-VN" sz="2000" dirty="0" smtClean="0"/>
            </a:br>
            <a:endParaRPr lang="vi-VN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248348" y="874519"/>
            <a:ext cx="4952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85800" y="-304800"/>
            <a:ext cx="8229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vi-VN" sz="2800" b="1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Thứ tư ngày 31tháng 3 năm 2021</a:t>
            </a:r>
            <a:endParaRPr lang="vi-VN" sz="2800" b="1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2209800" y="76200"/>
            <a:ext cx="2514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lang="en-US" sz="28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r>
              <a:rPr lang="en-US" sz="2800" b="1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:</a:t>
            </a:r>
            <a:endParaRPr lang="vi-VN" sz="2800" b="1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038600" y="122237"/>
            <a:ext cx="2514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000" b="1" kern="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Cây</a:t>
            </a:r>
            <a:r>
              <a:rPr lang="en-US" sz="4000" b="1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dừa</a:t>
            </a:r>
            <a:endParaRPr lang="vi-VN" sz="4000" b="1" kern="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3292" y="2323886"/>
            <a:ext cx="54555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1" dirty="0" smtClean="0">
                <a:latin typeface="+mj-lt"/>
              </a:rPr>
              <a:t>Cây dừa </a:t>
            </a:r>
            <a:r>
              <a:rPr lang="vi-VN" sz="2400" dirty="0" smtClean="0">
                <a:latin typeface="+mj-lt"/>
              </a:rPr>
              <a:t>là bài thơ nằm trong tập «Góc </a:t>
            </a:r>
            <a:r>
              <a:rPr lang="vi-VN" sz="2400" dirty="0">
                <a:latin typeface="+mj-lt"/>
              </a:rPr>
              <a:t>sân và khoảng </a:t>
            </a:r>
            <a:r>
              <a:rPr lang="vi-VN" sz="2400" dirty="0" smtClean="0">
                <a:latin typeface="+mj-lt"/>
              </a:rPr>
              <a:t>trời». </a:t>
            </a:r>
            <a:r>
              <a:rPr lang="vi-VN" sz="2400" dirty="0">
                <a:latin typeface="+mj-lt"/>
              </a:rPr>
              <a:t>L</a:t>
            </a:r>
            <a:r>
              <a:rPr lang="vi-VN" sz="2400" dirty="0" smtClean="0">
                <a:latin typeface="+mj-lt"/>
              </a:rPr>
              <a:t>à </a:t>
            </a:r>
            <a:r>
              <a:rPr lang="vi-VN" sz="2400" dirty="0">
                <a:latin typeface="+mj-lt"/>
              </a:rPr>
              <a:t>tập thơ của Trần Đăng Khoa được xuất bản lần đầu tiên năm 1968 khi tác giả mới 10 tuổi.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86200"/>
            <a:ext cx="4815016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98943" y="587514"/>
            <a:ext cx="21018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Cây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dừa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63246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Trần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Đăng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Khoa</a:t>
            </a:r>
            <a:endParaRPr lang="en-US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01330" y="1219200"/>
            <a:ext cx="6400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dừa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xanh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tỏa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nhiều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tàu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Dang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tay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đón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gió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gật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đầu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gọi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trăng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Thân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dừa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bạc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phếch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tháng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năm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dừa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đàn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lợn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con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nằm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trên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Đêm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hè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hoa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nở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cùng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Tàu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dừa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chiếc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lược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chải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mây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xanh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Ai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nước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ngọt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nước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Ai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đeo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hũ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rượu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quanh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cổ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dừa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Tiếng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dừa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dịu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nắng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trưa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Gọi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đàn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gió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đến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cùng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dừa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múa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reo.</a:t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Trời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trong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đầy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tiếng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rì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Đàn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cò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đánh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nhịp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bay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bay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ra.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Đứng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trời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la</a:t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Mà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dừa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đủng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đỉnh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như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đứng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chơi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vi-VN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-152400" y="-228600"/>
            <a:ext cx="8229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vi-VN" sz="2800" b="1" kern="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Thứ tư ngày 31tháng 3 năm 2021</a:t>
            </a:r>
            <a:endParaRPr lang="vi-VN" sz="2800" b="1" kern="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362200" y="152400"/>
            <a:ext cx="2514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lang="en-US" sz="24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endParaRPr lang="vi-VN" sz="2400" b="1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smtClean="0"/>
          </a:p>
        </p:txBody>
      </p:sp>
      <p:pic>
        <p:nvPicPr>
          <p:cNvPr id="8196" name="Picture 4" descr="Picture30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581400" y="731837"/>
            <a:ext cx="2514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000" b="1" kern="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Cây</a:t>
            </a:r>
            <a:r>
              <a:rPr lang="en-US" sz="4000" b="1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dừa</a:t>
            </a:r>
            <a:endParaRPr lang="vi-VN" sz="4000" b="1" kern="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43000" y="-228600"/>
            <a:ext cx="8229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vi-VN" sz="2800" b="1" kern="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Thứ tư ngày 31tháng 3 năm 2021</a:t>
            </a:r>
            <a:endParaRPr lang="vi-VN" sz="2800" b="1" kern="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581400" y="228600"/>
            <a:ext cx="2514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lang="en-US" sz="28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endParaRPr lang="vi-VN" sz="2800" b="1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5805488" y="1676400"/>
            <a:ext cx="24241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Khoa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52600" y="2209800"/>
            <a:ext cx="1981200" cy="533400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Luyện đọc    </a:t>
            </a:r>
            <a:endParaRPr lang="en-US" sz="28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2" name="Line 5"/>
          <p:cNvSpPr>
            <a:spLocks noChangeShapeType="1"/>
          </p:cNvSpPr>
          <p:nvPr/>
        </p:nvSpPr>
        <p:spPr bwMode="auto">
          <a:xfrm>
            <a:off x="4876800" y="2590800"/>
            <a:ext cx="76200" cy="434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203" name="Rectangle 19"/>
          <p:cNvSpPr>
            <a:spLocks noChangeArrowheads="1"/>
          </p:cNvSpPr>
          <p:nvPr/>
        </p:nvSpPr>
        <p:spPr bwMode="auto">
          <a:xfrm>
            <a:off x="5562600" y="2209800"/>
            <a:ext cx="1447800" cy="5334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13" name="Text Box 42"/>
          <p:cNvSpPr txBox="1">
            <a:spLocks noChangeArrowheads="1"/>
          </p:cNvSpPr>
          <p:nvPr/>
        </p:nvSpPr>
        <p:spPr bwMode="auto">
          <a:xfrm>
            <a:off x="1676400" y="3146081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phếch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43"/>
          <p:cNvSpPr txBox="1">
            <a:spLocks noChangeArrowheads="1"/>
          </p:cNvSpPr>
          <p:nvPr/>
        </p:nvSpPr>
        <p:spPr bwMode="auto">
          <a:xfrm>
            <a:off x="1676400" y="3678194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ở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44"/>
          <p:cNvSpPr txBox="1">
            <a:spLocks noChangeArrowheads="1"/>
          </p:cNvSpPr>
          <p:nvPr/>
        </p:nvSpPr>
        <p:spPr bwMode="auto">
          <a:xfrm>
            <a:off x="1676400" y="4191000"/>
            <a:ext cx="243222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lành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676400" y="4800600"/>
            <a:ext cx="297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rượu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0" descr="RDJ4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68109">
            <a:off x="7283688" y="5622446"/>
            <a:ext cx="19907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23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1518821"/>
            <a:ext cx="61722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/>
              <a:t>Cây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dừa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xanh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tỏa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nhiều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tàu</a:t>
            </a:r>
            <a:r>
              <a:rPr lang="en-US" sz="2400" b="1" dirty="0" smtClean="0"/>
              <a:t>,</a:t>
            </a:r>
          </a:p>
          <a:p>
            <a:pPr algn="ctr"/>
            <a:r>
              <a:rPr lang="en-US" sz="2400" b="1" dirty="0" smtClean="0"/>
              <a:t>Dang </a:t>
            </a:r>
            <a:r>
              <a:rPr lang="en-US" sz="2400" b="1" dirty="0" err="1" smtClean="0"/>
              <a:t>tay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đón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gió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gật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đầu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gọi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trăng</a:t>
            </a:r>
            <a:r>
              <a:rPr lang="en-US" sz="2400" b="1" dirty="0" smtClean="0"/>
              <a:t>.</a:t>
            </a:r>
          </a:p>
          <a:p>
            <a:pPr algn="ctr"/>
            <a:r>
              <a:rPr lang="en-US" sz="2400" b="1" dirty="0" err="1" smtClean="0"/>
              <a:t>Thân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dừa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bạc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phếch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tháng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năm</a:t>
            </a:r>
            <a:r>
              <a:rPr lang="en-US" sz="2400" b="1" dirty="0" smtClean="0"/>
              <a:t>,</a:t>
            </a:r>
          </a:p>
          <a:p>
            <a:pPr algn="ctr"/>
            <a:r>
              <a:rPr lang="en-US" sz="2400" b="1" dirty="0" err="1" smtClean="0"/>
              <a:t>Quả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dừa</a:t>
            </a:r>
            <a:r>
              <a:rPr lang="en-US" sz="2400" b="1" dirty="0" smtClean="0"/>
              <a:t> - </a:t>
            </a:r>
            <a:r>
              <a:rPr lang="en-US" sz="2400" b="1" dirty="0" err="1" smtClean="0"/>
              <a:t>đàn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lợn</a:t>
            </a:r>
            <a:r>
              <a:rPr lang="en-US" sz="2400" b="1" dirty="0" smtClean="0"/>
              <a:t> con </a:t>
            </a:r>
            <a:r>
              <a:rPr lang="en-US" sz="2400" b="1" dirty="0" err="1" smtClean="0"/>
              <a:t>nằm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trên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cao</a:t>
            </a:r>
            <a:r>
              <a:rPr lang="en-US" sz="2400" b="1" dirty="0" smtClean="0"/>
              <a:t>.</a:t>
            </a:r>
          </a:p>
          <a:p>
            <a:pPr algn="ctr"/>
            <a:r>
              <a:rPr lang="en-US" sz="2400" b="1" dirty="0" err="1" smtClean="0"/>
              <a:t>Đêm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hoa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cùng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sao</a:t>
            </a:r>
            <a:r>
              <a:rPr lang="en-US" sz="2400" b="1" dirty="0" smtClean="0"/>
              <a:t>,</a:t>
            </a:r>
          </a:p>
          <a:p>
            <a:pPr algn="ctr"/>
            <a:r>
              <a:rPr lang="en-US" sz="2400" b="1" dirty="0" err="1" smtClean="0"/>
              <a:t>Tàu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dừa</a:t>
            </a:r>
            <a:r>
              <a:rPr lang="en-US" sz="2400" b="1" dirty="0" smtClean="0"/>
              <a:t> – </a:t>
            </a:r>
            <a:r>
              <a:rPr lang="en-US" sz="2400" b="1" dirty="0" err="1" smtClean="0"/>
              <a:t>chiếc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lược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chải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vào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mây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xanh</a:t>
            </a:r>
            <a:r>
              <a:rPr lang="en-US" sz="2400" b="1" dirty="0" smtClean="0"/>
              <a:t>.</a:t>
            </a:r>
          </a:p>
          <a:p>
            <a:pPr algn="ctr"/>
            <a:r>
              <a:rPr lang="en-US" sz="2400" b="1" dirty="0" smtClean="0"/>
              <a:t>       Ai </a:t>
            </a:r>
            <a:r>
              <a:rPr lang="en-US" sz="2400" b="1" dirty="0" err="1" smtClean="0"/>
              <a:t>mang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nước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ngọt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nước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lành</a:t>
            </a:r>
            <a:r>
              <a:rPr lang="en-US" sz="2400" b="1" dirty="0" smtClean="0"/>
              <a:t>,</a:t>
            </a:r>
          </a:p>
          <a:p>
            <a:pPr algn="ctr"/>
            <a:r>
              <a:rPr lang="en-US" sz="2400" b="1" dirty="0" smtClean="0"/>
              <a:t>Ai </a:t>
            </a:r>
            <a:r>
              <a:rPr lang="en-US" sz="2400" b="1" dirty="0" err="1" smtClean="0"/>
              <a:t>đeo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hũ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rượu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quanh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dừa</a:t>
            </a:r>
            <a:r>
              <a:rPr lang="en-US" sz="2400" b="1" dirty="0" smtClean="0"/>
              <a:t>.</a:t>
            </a:r>
          </a:p>
          <a:p>
            <a:pPr algn="ctr"/>
            <a:r>
              <a:rPr lang="en-US" sz="2400" b="1" dirty="0" err="1" smtClean="0"/>
              <a:t>Tiếng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dừa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làm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dịu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nắng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trưa</a:t>
            </a:r>
            <a:r>
              <a:rPr lang="en-US" sz="2400" b="1" dirty="0" smtClean="0"/>
              <a:t>,</a:t>
            </a:r>
          </a:p>
          <a:p>
            <a:pPr algn="ctr"/>
            <a:r>
              <a:rPr lang="en-US" sz="2400" b="1" dirty="0" err="1" smtClean="0"/>
              <a:t>Gọi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đàn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gió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đến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cùng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dừa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múa</a:t>
            </a:r>
            <a:r>
              <a:rPr lang="en-US" sz="2400" b="1" dirty="0" smtClean="0"/>
              <a:t> reo.</a:t>
            </a:r>
          </a:p>
          <a:p>
            <a:pPr algn="ctr"/>
            <a:r>
              <a:rPr lang="en-US" sz="2400" b="1" dirty="0" err="1" smtClean="0"/>
              <a:t>Trời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trong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đầy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tiếng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rì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rào</a:t>
            </a:r>
            <a:r>
              <a:rPr lang="en-US" sz="2400" b="1" dirty="0" smtClean="0"/>
              <a:t>,</a:t>
            </a:r>
          </a:p>
          <a:p>
            <a:pPr algn="ctr"/>
            <a:r>
              <a:rPr lang="en-US" sz="2400" b="1" dirty="0" err="1" smtClean="0"/>
              <a:t>Đàn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cò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đánh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nhịp</a:t>
            </a:r>
            <a:r>
              <a:rPr lang="en-US" sz="2400" b="1" dirty="0" smtClean="0"/>
              <a:t> bay </a:t>
            </a:r>
            <a:r>
              <a:rPr lang="en-US" sz="2400" b="1" dirty="0" err="1" smtClean="0"/>
              <a:t>vào</a:t>
            </a:r>
            <a:r>
              <a:rPr lang="en-US" sz="2400" b="1" dirty="0" smtClean="0"/>
              <a:t> bay </a:t>
            </a:r>
            <a:r>
              <a:rPr lang="en-US" sz="2400" b="1" dirty="0" err="1" smtClean="0"/>
              <a:t>ra</a:t>
            </a:r>
            <a:r>
              <a:rPr lang="en-US" sz="2400" b="1" dirty="0" smtClean="0"/>
              <a:t>.</a:t>
            </a:r>
          </a:p>
          <a:p>
            <a:pPr algn="ctr"/>
            <a:r>
              <a:rPr lang="en-US" sz="2400" b="1" dirty="0" err="1" smtClean="0"/>
              <a:t>Đứng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canh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trời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đất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bao</a:t>
            </a:r>
            <a:r>
              <a:rPr lang="en-US" sz="2400" b="1" dirty="0" smtClean="0"/>
              <a:t> la</a:t>
            </a:r>
          </a:p>
          <a:p>
            <a:pPr algn="ctr"/>
            <a:r>
              <a:rPr lang="en-US" sz="2400" b="1" dirty="0" err="1" smtClean="0"/>
              <a:t>Mà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dừa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đủng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đỉnh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là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đứng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chơi</a:t>
            </a:r>
            <a:r>
              <a:rPr lang="en-US" sz="2400" b="1" dirty="0" smtClean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380822" y="785679"/>
            <a:ext cx="24865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Cây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dừa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04800" y="1371600"/>
            <a:ext cx="1676400" cy="8382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Đoạn</a:t>
            </a:r>
            <a:r>
              <a:rPr lang="en-US" sz="2800" dirty="0" smtClean="0">
                <a:solidFill>
                  <a:schemeClr val="tx1"/>
                </a:solidFill>
              </a:rPr>
              <a:t> 1: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04800" y="2855441"/>
            <a:ext cx="1676400" cy="8382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Đoạn</a:t>
            </a:r>
            <a:r>
              <a:rPr lang="en-US" sz="2800" dirty="0" smtClean="0">
                <a:solidFill>
                  <a:schemeClr val="tx1"/>
                </a:solidFill>
              </a:rPr>
              <a:t> 2: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92443" y="4342371"/>
            <a:ext cx="1600200" cy="8382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Đoạn</a:t>
            </a:r>
            <a:r>
              <a:rPr lang="en-US" sz="2800" dirty="0" smtClean="0">
                <a:solidFill>
                  <a:schemeClr val="tx1"/>
                </a:solidFill>
              </a:rPr>
              <a:t> 3: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8" name="Picture 5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38747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024" y="154459"/>
            <a:ext cx="138747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3352800" y="152400"/>
            <a:ext cx="2514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lang="en-US" sz="28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endParaRPr lang="vi-VN" sz="2800" b="1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762000" y="-228600"/>
            <a:ext cx="8229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vi-VN" sz="2800" b="1" kern="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Thứ tư ngày 31tháng 3 năm 2021</a:t>
            </a:r>
            <a:endParaRPr lang="vi-VN" sz="2800" b="1" kern="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00200" y="1518821"/>
            <a:ext cx="6324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66"/>
                </a:solidFill>
              </a:rPr>
              <a:t>Cây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dừa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xanh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tỏa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nhiều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tàu</a:t>
            </a:r>
            <a:r>
              <a:rPr lang="en-US" sz="2400" b="1" dirty="0">
                <a:solidFill>
                  <a:srgbClr val="FF0066"/>
                </a:solidFill>
              </a:rPr>
              <a:t>,</a:t>
            </a:r>
          </a:p>
          <a:p>
            <a:pPr algn="ctr"/>
            <a:r>
              <a:rPr lang="en-US" sz="2400" b="1" dirty="0">
                <a:solidFill>
                  <a:srgbClr val="FF0066"/>
                </a:solidFill>
              </a:rPr>
              <a:t>Dang </a:t>
            </a:r>
            <a:r>
              <a:rPr lang="en-US" sz="2400" b="1" dirty="0" err="1">
                <a:solidFill>
                  <a:srgbClr val="FF0066"/>
                </a:solidFill>
              </a:rPr>
              <a:t>tay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đón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gió</a:t>
            </a:r>
            <a:r>
              <a:rPr lang="en-US" sz="2400" b="1" dirty="0">
                <a:solidFill>
                  <a:srgbClr val="FF0066"/>
                </a:solidFill>
              </a:rPr>
              <a:t>, </a:t>
            </a:r>
            <a:r>
              <a:rPr lang="en-US" sz="2400" b="1" dirty="0" err="1">
                <a:solidFill>
                  <a:srgbClr val="FF0066"/>
                </a:solidFill>
              </a:rPr>
              <a:t>gật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đầu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gọi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trăng</a:t>
            </a:r>
            <a:r>
              <a:rPr lang="en-US" sz="2400" b="1" dirty="0">
                <a:solidFill>
                  <a:srgbClr val="FF0066"/>
                </a:solidFill>
              </a:rPr>
              <a:t>.</a:t>
            </a:r>
          </a:p>
          <a:p>
            <a:pPr algn="ctr"/>
            <a:r>
              <a:rPr lang="en-US" sz="2400" b="1" dirty="0" err="1">
                <a:solidFill>
                  <a:srgbClr val="FF0066"/>
                </a:solidFill>
              </a:rPr>
              <a:t>Thân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dừa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bạc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phếch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tháng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năm</a:t>
            </a:r>
            <a:r>
              <a:rPr lang="en-US" sz="2400" b="1" dirty="0">
                <a:solidFill>
                  <a:srgbClr val="FF0066"/>
                </a:solidFill>
              </a:rPr>
              <a:t>,</a:t>
            </a:r>
          </a:p>
          <a:p>
            <a:pPr algn="ctr"/>
            <a:r>
              <a:rPr lang="en-US" sz="2400" b="1" dirty="0" err="1">
                <a:solidFill>
                  <a:srgbClr val="FF0066"/>
                </a:solidFill>
              </a:rPr>
              <a:t>Quả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dừa</a:t>
            </a:r>
            <a:r>
              <a:rPr lang="en-US" sz="2400" b="1" dirty="0">
                <a:solidFill>
                  <a:srgbClr val="FF0066"/>
                </a:solidFill>
              </a:rPr>
              <a:t> - </a:t>
            </a:r>
            <a:r>
              <a:rPr lang="en-US" sz="2400" b="1" dirty="0" err="1">
                <a:solidFill>
                  <a:srgbClr val="FF0066"/>
                </a:solidFill>
              </a:rPr>
              <a:t>đàn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lợn</a:t>
            </a:r>
            <a:r>
              <a:rPr lang="en-US" sz="2400" b="1" dirty="0">
                <a:solidFill>
                  <a:srgbClr val="FF0066"/>
                </a:solidFill>
              </a:rPr>
              <a:t> con </a:t>
            </a:r>
            <a:r>
              <a:rPr lang="en-US" sz="2400" b="1" dirty="0" err="1">
                <a:solidFill>
                  <a:srgbClr val="FF0066"/>
                </a:solidFill>
              </a:rPr>
              <a:t>nằm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trên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cao</a:t>
            </a:r>
            <a:r>
              <a:rPr lang="en-US" sz="2400" b="1" dirty="0" smtClean="0">
                <a:solidFill>
                  <a:srgbClr val="FF0066"/>
                </a:solidFill>
              </a:rPr>
              <a:t>.</a:t>
            </a:r>
            <a:endParaRPr lang="en-US" sz="2400" b="1" dirty="0">
              <a:solidFill>
                <a:srgbClr val="FF0066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76400" y="2971800"/>
            <a:ext cx="6172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</a:rPr>
              <a:t>Đêm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hè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hoa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nở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cùng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sao</a:t>
            </a:r>
            <a:r>
              <a:rPr lang="en-US" sz="2400" b="1" dirty="0" smtClean="0">
                <a:solidFill>
                  <a:srgbClr val="0070C0"/>
                </a:solidFill>
              </a:rPr>
              <a:t>,</a:t>
            </a:r>
          </a:p>
          <a:p>
            <a:pPr algn="ctr"/>
            <a:r>
              <a:rPr lang="en-US" sz="2400" b="1" dirty="0" err="1" smtClean="0">
                <a:solidFill>
                  <a:srgbClr val="0070C0"/>
                </a:solidFill>
              </a:rPr>
              <a:t>Tàu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dừa</a:t>
            </a:r>
            <a:r>
              <a:rPr lang="en-US" sz="2400" b="1" dirty="0" smtClean="0">
                <a:solidFill>
                  <a:srgbClr val="0070C0"/>
                </a:solidFill>
              </a:rPr>
              <a:t> – </a:t>
            </a:r>
            <a:r>
              <a:rPr lang="en-US" sz="2400" b="1" dirty="0" err="1" smtClean="0">
                <a:solidFill>
                  <a:srgbClr val="0070C0"/>
                </a:solidFill>
              </a:rPr>
              <a:t>chiếc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lược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chải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vào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mây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xanh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       Ai </a:t>
            </a:r>
            <a:r>
              <a:rPr lang="en-US" sz="2400" b="1" dirty="0" err="1" smtClean="0">
                <a:solidFill>
                  <a:srgbClr val="0070C0"/>
                </a:solidFill>
              </a:rPr>
              <a:t>mang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nước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ngọt</a:t>
            </a:r>
            <a:r>
              <a:rPr lang="en-US" sz="2400" b="1" dirty="0" smtClean="0">
                <a:solidFill>
                  <a:srgbClr val="0070C0"/>
                </a:solidFill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</a:rPr>
              <a:t>nước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lành</a:t>
            </a:r>
            <a:r>
              <a:rPr lang="en-US" sz="2400" b="1" dirty="0" smtClean="0">
                <a:solidFill>
                  <a:srgbClr val="0070C0"/>
                </a:solidFill>
              </a:rPr>
              <a:t>,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Ai </a:t>
            </a:r>
            <a:r>
              <a:rPr lang="en-US" sz="2400" b="1" dirty="0" err="1" smtClean="0">
                <a:solidFill>
                  <a:srgbClr val="0070C0"/>
                </a:solidFill>
              </a:rPr>
              <a:t>đeo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bao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hũ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rượu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quanh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cổ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dừa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73761" y="1346188"/>
            <a:ext cx="6172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Tiếng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dừa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làm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dịu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nắng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trưa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b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Gọi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đàn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gió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đến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cùng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dừa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múa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reo.</a:t>
            </a:r>
          </a:p>
          <a:p>
            <a:pPr algn="ctr"/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Trời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trong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đầy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tiếng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rì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rào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pPr algn="ctr"/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Đàn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cò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đánh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nhịp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bay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bay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ra.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Đứng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canh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trời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đất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bao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la</a:t>
            </a:r>
          </a:p>
          <a:p>
            <a:pPr algn="ctr"/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Mà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dừa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đủng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đỉnh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như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đứng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chơi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972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5" grpId="0" build="allAtOnce" animBg="1"/>
      <p:bldP spid="6" grpId="0" animBg="1"/>
      <p:bldP spid="7" grpId="0" animBg="1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048000" y="731837"/>
            <a:ext cx="2514600" cy="944563"/>
          </a:xfrm>
        </p:spPr>
        <p:txBody>
          <a:bodyPr/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vi-VN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85800" y="-152400"/>
            <a:ext cx="8229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vi-VN" sz="2800" b="1" kern="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Thứ tư ngày 31tháng 3 năm 2021</a:t>
            </a:r>
            <a:endParaRPr lang="vi-VN" sz="2800" b="1" kern="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200400" y="274637"/>
            <a:ext cx="2514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lang="en-US" sz="28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endParaRPr lang="vi-VN" sz="2800" b="1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95400" y="2514600"/>
            <a:ext cx="2286000" cy="609600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11271" name="Rectangle 19"/>
          <p:cNvSpPr>
            <a:spLocks noChangeArrowheads="1"/>
          </p:cNvSpPr>
          <p:nvPr/>
        </p:nvSpPr>
        <p:spPr bwMode="auto">
          <a:xfrm>
            <a:off x="5410200" y="2514600"/>
            <a:ext cx="1600200" cy="6096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̃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11272" name="Line 6"/>
          <p:cNvSpPr>
            <a:spLocks noChangeShapeType="1"/>
          </p:cNvSpPr>
          <p:nvPr/>
        </p:nvSpPr>
        <p:spPr bwMode="auto">
          <a:xfrm flipH="1">
            <a:off x="4572000" y="2514600"/>
            <a:ext cx="46038" cy="434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73" name="Rectangle 10"/>
          <p:cNvSpPr>
            <a:spLocks noChangeArrowheads="1"/>
          </p:cNvSpPr>
          <p:nvPr/>
        </p:nvSpPr>
        <p:spPr bwMode="auto">
          <a:xfrm>
            <a:off x="5029200" y="3200400"/>
            <a:ext cx="144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Toả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6" name="Text Box 18"/>
          <p:cNvSpPr txBox="1">
            <a:spLocks noChangeArrowheads="1"/>
          </p:cNvSpPr>
          <p:nvPr/>
        </p:nvSpPr>
        <p:spPr bwMode="auto">
          <a:xfrm>
            <a:off x="1295400" y="3364706"/>
            <a:ext cx="2971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phếch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7" name="Text Box 19"/>
          <p:cNvSpPr txBox="1">
            <a:spLocks noChangeArrowheads="1"/>
          </p:cNvSpPr>
          <p:nvPr/>
        </p:nvSpPr>
        <p:spPr bwMode="auto">
          <a:xfrm>
            <a:off x="1295400" y="3962400"/>
            <a:ext cx="1981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ở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8" name="Text Box 20"/>
          <p:cNvSpPr txBox="1">
            <a:spLocks noChangeArrowheads="1"/>
          </p:cNvSpPr>
          <p:nvPr/>
        </p:nvSpPr>
        <p:spPr bwMode="auto">
          <a:xfrm>
            <a:off x="1295400" y="4572000"/>
            <a:ext cx="2514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lành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0" name="Text Box 22"/>
          <p:cNvSpPr txBox="1">
            <a:spLocks noChangeArrowheads="1"/>
          </p:cNvSpPr>
          <p:nvPr/>
        </p:nvSpPr>
        <p:spPr bwMode="auto">
          <a:xfrm>
            <a:off x="1295400" y="5181600"/>
            <a:ext cx="2819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rượu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457200" y="1447800"/>
            <a:ext cx="12620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Toả: </a:t>
            </a:r>
          </a:p>
        </p:txBody>
      </p:sp>
      <p:pic>
        <p:nvPicPr>
          <p:cNvPr id="26" name="Picture 28" descr="0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81200"/>
            <a:ext cx="5095875" cy="489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Line 9"/>
          <p:cNvSpPr>
            <a:spLocks noChangeShapeType="1"/>
          </p:cNvSpPr>
          <p:nvPr/>
        </p:nvSpPr>
        <p:spPr bwMode="auto">
          <a:xfrm>
            <a:off x="1295400" y="1752600"/>
            <a:ext cx="5159375" cy="2300288"/>
          </a:xfrm>
          <a:prstGeom prst="line">
            <a:avLst/>
          </a:prstGeom>
          <a:noFill/>
          <a:ln w="76200" cmpd="tri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24" name="Picture 5" descr="blumen-pflanzen09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747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" descr="blumen-pflanzen09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5" y="0"/>
            <a:ext cx="138747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7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  <p:bldP spid="25" grpId="0"/>
      <p:bldP spid="25" grpId="1"/>
      <p:bldP spid="27" grpId="0" animBg="1"/>
      <p:bldP spid="2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2A2A2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2A2A2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2281</TotalTime>
  <Words>2177</Words>
  <Application>Microsoft Office PowerPoint</Application>
  <PresentationFormat>On-screen Show (4:3)</PresentationFormat>
  <Paragraphs>439</Paragraphs>
  <Slides>41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1_Crayons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Cây dừa</vt:lpstr>
      <vt:lpstr>PowerPoint Presentation</vt:lpstr>
      <vt:lpstr>Cây dừa</vt:lpstr>
      <vt:lpstr>PowerPoint Presentation</vt:lpstr>
      <vt:lpstr>Cây dừa</vt:lpstr>
      <vt:lpstr>Cây dừa</vt:lpstr>
      <vt:lpstr>Cây dừa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Cây dừa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AutoBVT</cp:lastModifiedBy>
  <cp:revision>162</cp:revision>
  <dcterms:created xsi:type="dcterms:W3CDTF">2015-03-17T14:21:30Z</dcterms:created>
  <dcterms:modified xsi:type="dcterms:W3CDTF">2021-03-30T15:21:57Z</dcterms:modified>
</cp:coreProperties>
</file>