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7" r:id="rId2"/>
    <p:sldId id="290" r:id="rId3"/>
    <p:sldId id="257" r:id="rId4"/>
    <p:sldId id="291" r:id="rId5"/>
    <p:sldId id="289" r:id="rId6"/>
    <p:sldId id="292" r:id="rId7"/>
    <p:sldId id="258" r:id="rId8"/>
    <p:sldId id="280" r:id="rId9"/>
    <p:sldId id="281" r:id="rId10"/>
    <p:sldId id="294" r:id="rId11"/>
    <p:sldId id="293" r:id="rId12"/>
    <p:sldId id="285" r:id="rId13"/>
    <p:sldId id="295" r:id="rId14"/>
    <p:sldId id="268" r:id="rId15"/>
    <p:sldId id="282" r:id="rId16"/>
    <p:sldId id="277" r:id="rId17"/>
  </p:sldIdLst>
  <p:sldSz cx="12188825" cy="6858000"/>
  <p:notesSz cx="6858000" cy="9144000"/>
  <p:defaultText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3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5/2/2021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228954" rtl="0" eaLnBrk="1" latinLnBrk="0" hangingPunct="1">
      <a:defRPr sz="1600" kern="1200">
        <a:solidFill>
          <a:schemeClr val="tx1"/>
        </a:solidFill>
        <a:latin typeface="+mn-lt"/>
        <a:ea typeface="+mn-ea"/>
        <a:cs typeface="+mn-cs"/>
      </a:defRPr>
    </a:lvl1pPr>
    <a:lvl2pPr marL="614477" algn="l" defTabSz="1228954" rtl="0" eaLnBrk="1" latinLnBrk="0" hangingPunct="1">
      <a:defRPr sz="1600" kern="1200">
        <a:solidFill>
          <a:schemeClr val="tx1"/>
        </a:solidFill>
        <a:latin typeface="+mn-lt"/>
        <a:ea typeface="+mn-ea"/>
        <a:cs typeface="+mn-cs"/>
      </a:defRPr>
    </a:lvl2pPr>
    <a:lvl3pPr marL="1228954" algn="l" defTabSz="1228954" rtl="0" eaLnBrk="1" latinLnBrk="0" hangingPunct="1">
      <a:defRPr sz="1600" kern="1200">
        <a:solidFill>
          <a:schemeClr val="tx1"/>
        </a:solidFill>
        <a:latin typeface="+mn-lt"/>
        <a:ea typeface="+mn-ea"/>
        <a:cs typeface="+mn-cs"/>
      </a:defRPr>
    </a:lvl3pPr>
    <a:lvl4pPr marL="1843430" algn="l" defTabSz="1228954" rtl="0" eaLnBrk="1" latinLnBrk="0" hangingPunct="1">
      <a:defRPr sz="1600" kern="1200">
        <a:solidFill>
          <a:schemeClr val="tx1"/>
        </a:solidFill>
        <a:latin typeface="+mn-lt"/>
        <a:ea typeface="+mn-ea"/>
        <a:cs typeface="+mn-cs"/>
      </a:defRPr>
    </a:lvl4pPr>
    <a:lvl5pPr marL="2457907" algn="l" defTabSz="1228954" rtl="0" eaLnBrk="1" latinLnBrk="0" hangingPunct="1">
      <a:defRPr sz="1600" kern="1200">
        <a:solidFill>
          <a:schemeClr val="tx1"/>
        </a:solidFill>
        <a:latin typeface="+mn-lt"/>
        <a:ea typeface="+mn-ea"/>
        <a:cs typeface="+mn-cs"/>
      </a:defRPr>
    </a:lvl5pPr>
    <a:lvl6pPr marL="3072384" algn="l" defTabSz="1228954" rtl="0" eaLnBrk="1" latinLnBrk="0" hangingPunct="1">
      <a:defRPr sz="1600" kern="1200">
        <a:solidFill>
          <a:schemeClr val="tx1"/>
        </a:solidFill>
        <a:latin typeface="+mn-lt"/>
        <a:ea typeface="+mn-ea"/>
        <a:cs typeface="+mn-cs"/>
      </a:defRPr>
    </a:lvl6pPr>
    <a:lvl7pPr marL="3686861" algn="l" defTabSz="1228954" rtl="0" eaLnBrk="1" latinLnBrk="0" hangingPunct="1">
      <a:defRPr sz="1600" kern="1200">
        <a:solidFill>
          <a:schemeClr val="tx1"/>
        </a:solidFill>
        <a:latin typeface="+mn-lt"/>
        <a:ea typeface="+mn-ea"/>
        <a:cs typeface="+mn-cs"/>
      </a:defRPr>
    </a:lvl7pPr>
    <a:lvl8pPr marL="4301338" algn="l" defTabSz="1228954" rtl="0" eaLnBrk="1" latinLnBrk="0" hangingPunct="1">
      <a:defRPr sz="1600" kern="1200">
        <a:solidFill>
          <a:schemeClr val="tx1"/>
        </a:solidFill>
        <a:latin typeface="+mn-lt"/>
        <a:ea typeface="+mn-ea"/>
        <a:cs typeface="+mn-cs"/>
      </a:defRPr>
    </a:lvl8pPr>
    <a:lvl9pPr marL="4915814" algn="l" defTabSz="122895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chủ</a:t>
            </a:r>
            <a:r>
              <a:rPr lang="en-US" baseline="0" smtClean="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5" y="3886200"/>
            <a:ext cx="8532178" cy="1752600"/>
          </a:xfrm>
        </p:spPr>
        <p:txBody>
          <a:bodyPr/>
          <a:lstStyle>
            <a:lvl1pPr marL="0" indent="0" algn="ctr">
              <a:buNone/>
              <a:defRPr>
                <a:solidFill>
                  <a:schemeClr val="tx1">
                    <a:tint val="75000"/>
                  </a:schemeClr>
                </a:solidFill>
              </a:defRPr>
            </a:lvl1pPr>
            <a:lvl2pPr marL="614393" indent="0" algn="ctr">
              <a:buNone/>
              <a:defRPr>
                <a:solidFill>
                  <a:schemeClr val="tx1">
                    <a:tint val="75000"/>
                  </a:schemeClr>
                </a:solidFill>
              </a:defRPr>
            </a:lvl2pPr>
            <a:lvl3pPr marL="1228787" indent="0" algn="ctr">
              <a:buNone/>
              <a:defRPr>
                <a:solidFill>
                  <a:schemeClr val="tx1">
                    <a:tint val="75000"/>
                  </a:schemeClr>
                </a:solidFill>
              </a:defRPr>
            </a:lvl3pPr>
            <a:lvl4pPr marL="1843180" indent="0" algn="ctr">
              <a:buNone/>
              <a:defRPr>
                <a:solidFill>
                  <a:schemeClr val="tx1">
                    <a:tint val="75000"/>
                  </a:schemeClr>
                </a:solidFill>
              </a:defRPr>
            </a:lvl4pPr>
            <a:lvl5pPr marL="2457574" indent="0" algn="ctr">
              <a:buNone/>
              <a:defRPr>
                <a:solidFill>
                  <a:schemeClr val="tx1">
                    <a:tint val="75000"/>
                  </a:schemeClr>
                </a:solidFill>
              </a:defRPr>
            </a:lvl5pPr>
            <a:lvl6pPr marL="3071967" indent="0" algn="ctr">
              <a:buNone/>
              <a:defRPr>
                <a:solidFill>
                  <a:schemeClr val="tx1">
                    <a:tint val="75000"/>
                  </a:schemeClr>
                </a:solidFill>
              </a:defRPr>
            </a:lvl6pPr>
            <a:lvl7pPr marL="3686361" indent="0" algn="ctr">
              <a:buNone/>
              <a:defRPr>
                <a:solidFill>
                  <a:schemeClr val="tx1">
                    <a:tint val="75000"/>
                  </a:schemeClr>
                </a:solidFill>
              </a:defRPr>
            </a:lvl7pPr>
            <a:lvl8pPr marL="4300754" indent="0" algn="ctr">
              <a:buNone/>
              <a:defRPr>
                <a:solidFill>
                  <a:schemeClr val="tx1">
                    <a:tint val="75000"/>
                  </a:schemeClr>
                </a:solidFill>
              </a:defRPr>
            </a:lvl8pPr>
            <a:lvl9pPr marL="49151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2" y="274638"/>
            <a:ext cx="8024309"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3"/>
            <a:ext cx="10360501" cy="1500186"/>
          </a:xfrm>
        </p:spPr>
        <p:txBody>
          <a:bodyPr anchor="b"/>
          <a:lstStyle>
            <a:lvl1pPr marL="0" indent="0">
              <a:buNone/>
              <a:defRPr sz="2700">
                <a:solidFill>
                  <a:schemeClr val="tx1">
                    <a:tint val="75000"/>
                  </a:schemeClr>
                </a:solidFill>
              </a:defRPr>
            </a:lvl1pPr>
            <a:lvl2pPr marL="614393" indent="0">
              <a:buNone/>
              <a:defRPr sz="2400">
                <a:solidFill>
                  <a:schemeClr val="tx1">
                    <a:tint val="75000"/>
                  </a:schemeClr>
                </a:solidFill>
              </a:defRPr>
            </a:lvl2pPr>
            <a:lvl3pPr marL="1228787" indent="0">
              <a:buNone/>
              <a:defRPr sz="2200">
                <a:solidFill>
                  <a:schemeClr val="tx1">
                    <a:tint val="75000"/>
                  </a:schemeClr>
                </a:solidFill>
              </a:defRPr>
            </a:lvl3pPr>
            <a:lvl4pPr marL="1843180" indent="0">
              <a:buNone/>
              <a:defRPr sz="1900">
                <a:solidFill>
                  <a:schemeClr val="tx1">
                    <a:tint val="75000"/>
                  </a:schemeClr>
                </a:solidFill>
              </a:defRPr>
            </a:lvl4pPr>
            <a:lvl5pPr marL="2457574" indent="0">
              <a:buNone/>
              <a:defRPr sz="1900">
                <a:solidFill>
                  <a:schemeClr val="tx1">
                    <a:tint val="75000"/>
                  </a:schemeClr>
                </a:solidFill>
              </a:defRPr>
            </a:lvl5pPr>
            <a:lvl6pPr marL="3071967" indent="0">
              <a:buNone/>
              <a:defRPr sz="1900">
                <a:solidFill>
                  <a:schemeClr val="tx1">
                    <a:tint val="75000"/>
                  </a:schemeClr>
                </a:solidFill>
              </a:defRPr>
            </a:lvl6pPr>
            <a:lvl7pPr marL="3686361" indent="0">
              <a:buNone/>
              <a:defRPr sz="1900">
                <a:solidFill>
                  <a:schemeClr val="tx1">
                    <a:tint val="75000"/>
                  </a:schemeClr>
                </a:solidFill>
              </a:defRPr>
            </a:lvl7pPr>
            <a:lvl8pPr marL="4300754" indent="0">
              <a:buNone/>
              <a:defRPr sz="1900">
                <a:solidFill>
                  <a:schemeClr val="tx1">
                    <a:tint val="75000"/>
                  </a:schemeClr>
                </a:solidFill>
              </a:defRPr>
            </a:lvl8pPr>
            <a:lvl9pPr marL="491514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7"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3" y="273052"/>
            <a:ext cx="6813891" cy="5853114"/>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4" y="1435102"/>
            <a:ext cx="4010040" cy="4691063"/>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14393" indent="0">
              <a:buNone/>
              <a:defRPr sz="3800"/>
            </a:lvl2pPr>
            <a:lvl3pPr marL="1228787" indent="0">
              <a:buNone/>
              <a:defRPr sz="3200"/>
            </a:lvl3pPr>
            <a:lvl4pPr marL="1843180" indent="0">
              <a:buNone/>
              <a:defRPr sz="2700"/>
            </a:lvl4pPr>
            <a:lvl5pPr marL="2457574" indent="0">
              <a:buNone/>
              <a:defRPr sz="2700"/>
            </a:lvl5pPr>
            <a:lvl6pPr marL="3071967" indent="0">
              <a:buNone/>
              <a:defRPr sz="2700"/>
            </a:lvl6pPr>
            <a:lvl7pPr marL="3686361" indent="0">
              <a:buNone/>
              <a:defRPr sz="2700"/>
            </a:lvl7pPr>
            <a:lvl8pPr marL="4300754" indent="0">
              <a:buNone/>
              <a:defRPr sz="2700"/>
            </a:lvl8pPr>
            <a:lvl9pPr marL="4915148" indent="0">
              <a:buNone/>
              <a:defRPr sz="27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2" cy="1143000"/>
          </a:xfrm>
          <a:prstGeom prst="rect">
            <a:avLst/>
          </a:prstGeom>
        </p:spPr>
        <p:txBody>
          <a:bodyPr vert="horz" lIns="122879" tIns="61440" rIns="122879" bIns="614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1"/>
            <a:ext cx="10969942" cy="4525963"/>
          </a:xfrm>
          <a:prstGeom prst="rect">
            <a:avLst/>
          </a:prstGeom>
        </p:spPr>
        <p:txBody>
          <a:bodyPr vert="horz" lIns="122879" tIns="61440" rIns="122879" bIns="614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2"/>
            <a:ext cx="2844059" cy="365125"/>
          </a:xfrm>
          <a:prstGeom prst="rect">
            <a:avLst/>
          </a:prstGeom>
        </p:spPr>
        <p:txBody>
          <a:bodyPr vert="horz" lIns="122879" tIns="61440" rIns="122879" bIns="61440" rtlCol="0" anchor="ctr"/>
          <a:lstStyle>
            <a:lvl1pPr algn="l">
              <a:defRPr sz="1600">
                <a:solidFill>
                  <a:schemeClr val="tx1">
                    <a:tint val="75000"/>
                  </a:schemeClr>
                </a:solidFill>
              </a:defRPr>
            </a:lvl1pPr>
          </a:lstStyle>
          <a:p>
            <a:fld id="{4CEF851F-4C9B-4ED8-A706-7687066F5A2C}" type="datetimeFigureOut">
              <a:rPr lang="en-US" smtClean="0"/>
              <a:t>5/2/2021</a:t>
            </a:fld>
            <a:endParaRPr lang="en-US"/>
          </a:p>
        </p:txBody>
      </p:sp>
      <p:sp>
        <p:nvSpPr>
          <p:cNvPr id="5" name="Footer Placeholder 4"/>
          <p:cNvSpPr>
            <a:spLocks noGrp="1"/>
          </p:cNvSpPr>
          <p:nvPr>
            <p:ph type="ftr" sz="quarter" idx="3"/>
          </p:nvPr>
        </p:nvSpPr>
        <p:spPr>
          <a:xfrm>
            <a:off x="4164516" y="6356352"/>
            <a:ext cx="3859795" cy="365125"/>
          </a:xfrm>
          <a:prstGeom prst="rect">
            <a:avLst/>
          </a:prstGeom>
        </p:spPr>
        <p:txBody>
          <a:bodyPr vert="horz" lIns="122879" tIns="61440" rIns="122879" bIns="6144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2879" tIns="61440" rIns="122879" bIns="61440"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8787" rtl="0" eaLnBrk="1" latinLnBrk="0" hangingPunct="1">
        <a:spcBef>
          <a:spcPct val="0"/>
        </a:spcBef>
        <a:buNone/>
        <a:defRPr sz="5900" kern="1200">
          <a:solidFill>
            <a:schemeClr val="tx1"/>
          </a:solidFill>
          <a:latin typeface="+mj-lt"/>
          <a:ea typeface="+mj-ea"/>
          <a:cs typeface="+mj-cs"/>
        </a:defRPr>
      </a:lvl1pPr>
    </p:titleStyle>
    <p:bodyStyle>
      <a:lvl1pPr marL="460794" indent="-460794" algn="l" defTabSz="12287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8389" indent="-383996" algn="l" defTabSz="1228787"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5984" indent="-307197" algn="l" defTabSz="12287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50377"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477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9164"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3558"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795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2345"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0"/>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2" y="1028733"/>
            <a:ext cx="5103055"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5" y="-123395"/>
            <a:ext cx="4778019" cy="5169408"/>
          </a:xfrm>
          <a:prstGeom prst="rect">
            <a:avLst/>
          </a:prstGeom>
        </p:spPr>
      </p:pic>
      <p:sp>
        <p:nvSpPr>
          <p:cNvPr id="9" name="TextBox 8"/>
          <p:cNvSpPr txBox="1"/>
          <p:nvPr/>
        </p:nvSpPr>
        <p:spPr>
          <a:xfrm>
            <a:off x="1480788" y="2616200"/>
            <a:ext cx="2597927" cy="708872"/>
          </a:xfrm>
          <a:prstGeom prst="rect">
            <a:avLst/>
          </a:prstGeom>
          <a:noFill/>
        </p:spPr>
        <p:txBody>
          <a:bodyPr wrap="square" lIns="122895" tIns="61448" rIns="122895" bIns="61448" rtlCol="0">
            <a:spAutoFit/>
          </a:bodyPr>
          <a:lstStyle/>
          <a:p>
            <a:pPr algn="dist"/>
            <a:r>
              <a:rPr lang="en-US" altLang="zh-CN"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75984" y="228600"/>
            <a:ext cx="6504641" cy="1212686"/>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5200" smtClean="0">
                <a:latin typeface="Arial" pitchFamily="34" charset="0"/>
                <a:ea typeface="Arial-Rounded" pitchFamily="34" charset="0"/>
                <a:cs typeface="Arial" pitchFamily="34" charset="0"/>
              </a:rPr>
              <a:t>Luyện từ khó</a:t>
            </a:r>
            <a:endParaRPr lang="en-US" sz="5200">
              <a:latin typeface="Arial" pitchFamily="34" charset="0"/>
              <a:ea typeface="Arial-Rounded" pitchFamily="34" charset="0"/>
              <a:cs typeface="Arial" pitchFamily="34" charset="0"/>
            </a:endParaRPr>
          </a:p>
        </p:txBody>
      </p:sp>
      <p:sp>
        <p:nvSpPr>
          <p:cNvPr id="5" name="Rounded Rectangle 4"/>
          <p:cNvSpPr/>
          <p:nvPr/>
        </p:nvSpPr>
        <p:spPr>
          <a:xfrm>
            <a:off x="988068"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smtClean="0">
                <a:solidFill>
                  <a:schemeClr val="tx1"/>
                </a:solidFill>
                <a:latin typeface="HP001 4 hàng" pitchFamily="34" charset="0"/>
                <a:ea typeface="Arial-Rounded" pitchFamily="34" charset="0"/>
                <a:cs typeface="Times New Roman" pitchFamily="18" charset="0"/>
              </a:rPr>
              <a:t>κ</a:t>
            </a:r>
            <a:r>
              <a:rPr lang="en-US" sz="6600" b="1" smtClean="0">
                <a:solidFill>
                  <a:schemeClr val="tx1"/>
                </a:solidFill>
                <a:latin typeface="HP001 4H"/>
                <a:ea typeface="HP001 4H"/>
                <a:cs typeface="Times New Roman" pitchFamily="18" charset="0"/>
              </a:rPr>
              <a:t>Ȋ</a:t>
            </a:r>
            <a:r>
              <a:rPr lang="el-GR" sz="6600" b="1" smtClean="0">
                <a:solidFill>
                  <a:schemeClr val="tx1"/>
                </a:solidFill>
                <a:latin typeface="HP001 4 hàng" pitchFamily="34" charset="0"/>
                <a:ea typeface="Arial-Rounded" pitchFamily="34" charset="0"/>
                <a:cs typeface="Times New Roman" pitchFamily="18" charset="0"/>
              </a:rPr>
              <a:t> </a:t>
            </a:r>
            <a:r>
              <a:rPr lang="en-US" sz="6600" b="1">
                <a:solidFill>
                  <a:schemeClr val="tx1"/>
                </a:solidFill>
                <a:latin typeface="HP001 4 hàng" pitchFamily="34" charset="0"/>
                <a:ea typeface="Arial-Rounded" pitchFamily="34" charset="0"/>
                <a:cs typeface="Times New Roman" pitchFamily="18" charset="0"/>
              </a:rPr>
              <a:t>ǧẁc </a:t>
            </a:r>
            <a:endParaRPr lang="en-US" sz="8000" b="1">
              <a:solidFill>
                <a:schemeClr val="tx1"/>
              </a:solidFill>
              <a:latin typeface="HP001 4 hàng" pitchFamily="34" charset="0"/>
              <a:ea typeface="Arial-Rounded" pitchFamily="34" charset="0"/>
              <a:cs typeface="Times New Roman" pitchFamily="18" charset="0"/>
            </a:endParaRPr>
          </a:p>
        </p:txBody>
      </p:sp>
      <p:sp>
        <p:nvSpPr>
          <p:cNvPr id="6" name="Rounded Rectangle 5"/>
          <p:cNvSpPr/>
          <p:nvPr/>
        </p:nvSpPr>
        <p:spPr>
          <a:xfrm>
            <a:off x="988068" y="4419600"/>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 kì d</a:t>
            </a: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İu</a:t>
            </a:r>
            <a:endParaRPr lang="en-US" sz="8000" b="1">
              <a:solidFill>
                <a:schemeClr val="tx1"/>
              </a:solidFill>
              <a:latin typeface="HP001 4 hàng" pitchFamily="34" charset="0"/>
              <a:ea typeface="Arial-Rounded" pitchFamily="34" charset="0"/>
              <a:cs typeface="Times New Roman" pitchFamily="18" charset="0"/>
            </a:endParaRPr>
          </a:p>
        </p:txBody>
      </p:sp>
      <p:sp>
        <p:nvSpPr>
          <p:cNvPr id="7" name="Rounded Rectangle 6"/>
          <p:cNvSpPr/>
          <p:nvPr/>
        </p:nvSpPr>
        <p:spPr>
          <a:xfrm>
            <a:off x="6128304"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η</a:t>
            </a:r>
            <a:r>
              <a:rPr lang="en-US" sz="6600" b="1" smtClean="0">
                <a:solidFill>
                  <a:schemeClr val="tx1"/>
                </a:solidFill>
                <a:latin typeface="HP001 4 hàng" pitchFamily="34" charset="0"/>
                <a:ea typeface="Arial-Rounded" pitchFamily="34" charset="0"/>
                <a:cs typeface="Times New Roman" pitchFamily="18" charset="0"/>
              </a:rPr>
              <a:t>ặt</a:t>
            </a:r>
            <a:endParaRPr lang="en-US" sz="8000" b="1">
              <a:solidFill>
                <a:schemeClr val="tx1"/>
              </a:solidFill>
              <a:latin typeface="HP001 4 hàng" pitchFamily="34" charset="0"/>
              <a:ea typeface="Arial-Rounded" pitchFamily="34" charset="0"/>
              <a:cs typeface="Times New Roman" pitchFamily="18" charset="0"/>
            </a:endParaRPr>
          </a:p>
        </p:txBody>
      </p:sp>
      <p:sp>
        <p:nvSpPr>
          <p:cNvPr id="8" name="Rounded Rectangle 7"/>
          <p:cNvSpPr/>
          <p:nvPr/>
        </p:nvSpPr>
        <p:spPr>
          <a:xfrm>
            <a:off x="6128304" y="4433557"/>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smtClean="0">
                <a:solidFill>
                  <a:schemeClr val="tx1"/>
                </a:solidFill>
                <a:latin typeface="HP001 4 hàng" pitchFamily="34" charset="0"/>
                <a:ea typeface="Arial-Rounded" pitchFamily="34" charset="0"/>
                <a:cs typeface="Times New Roman" pitchFamily="18" charset="0"/>
              </a:rPr>
              <a:t>cát</a:t>
            </a:r>
            <a:endParaRPr lang="en-US" sz="8000" b="1">
              <a:solidFill>
                <a:schemeClr val="tx1"/>
              </a:solidFill>
              <a:latin typeface="HP001 4 hàng"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7362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06293" y="232314"/>
            <a:ext cx="6623961" cy="6625686"/>
          </a:xfrm>
        </p:spPr>
      </p:pic>
      <p:pic>
        <p:nvPicPr>
          <p:cNvPr id="8" name="B.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4414" y="482602"/>
            <a:ext cx="6623961" cy="6625686"/>
          </a:xfrm>
        </p:spPr>
      </p:pic>
    </p:spTree>
    <p:extLst>
      <p:ext uri="{BB962C8B-B14F-4D97-AF65-F5344CB8AC3E}">
        <p14:creationId xmlns:p14="http://schemas.microsoft.com/office/powerpoint/2010/main" val="15521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27" y="177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8</a:t>
            </a:r>
            <a:endParaRPr lang="en-US" sz="3800" b="1">
              <a:solidFill>
                <a:schemeClr val="bg1"/>
              </a:solidFill>
              <a:latin typeface="Arial Rounded MT Bold" pitchFamily="34" charset="0"/>
              <a:cs typeface="Times New Roman" pitchFamily="18" charset="0"/>
            </a:endParaRPr>
          </a:p>
        </p:txBody>
      </p:sp>
      <p:sp>
        <p:nvSpPr>
          <p:cNvPr id="6" name="TextBox 5"/>
          <p:cNvSpPr txBox="1"/>
          <p:nvPr/>
        </p:nvSpPr>
        <p:spPr>
          <a:xfrm>
            <a:off x="923396" y="241443"/>
            <a:ext cx="11062283" cy="1878406"/>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Tìm trong hoặc ngoài bài đọc </a:t>
            </a:r>
            <a:r>
              <a:rPr lang="en-US" sz="3800" b="1" i="1">
                <a:latin typeface="Arial" pitchFamily="34" charset="0"/>
                <a:ea typeface="Arial-Rounded" pitchFamily="34" charset="0"/>
                <a:cs typeface="Arial" pitchFamily="34" charset="0"/>
              </a:rPr>
              <a:t>Du lịch biển Việt Nam </a:t>
            </a:r>
            <a:r>
              <a:rPr lang="en-US" sz="3800" b="1">
                <a:latin typeface="Arial" pitchFamily="34" charset="0"/>
                <a:ea typeface="Arial-Rounded" pitchFamily="34" charset="0"/>
                <a:cs typeface="Arial" pitchFamily="34" charset="0"/>
              </a:rPr>
              <a:t>từ ngữ có tiếng chứa vần </a:t>
            </a:r>
            <a:r>
              <a:rPr lang="en-US" sz="3800" b="1" i="1">
                <a:latin typeface="Arial" pitchFamily="34" charset="0"/>
                <a:ea typeface="Arial-Rounded" pitchFamily="34" charset="0"/>
                <a:cs typeface="Arial" pitchFamily="34" charset="0"/>
              </a:rPr>
              <a:t>anh, ach ươt, ươp</a:t>
            </a:r>
            <a:endParaRPr lang="en-US" sz="3800" b="1" i="1">
              <a:latin typeface="Arial" pitchFamily="34" charset="0"/>
              <a:ea typeface="Arial-Rounded" pitchFamily="34" charset="0"/>
              <a:cs typeface="Arial" pitchFamily="34" charset="0"/>
            </a:endParaRPr>
          </a:p>
        </p:txBody>
      </p:sp>
      <p:cxnSp>
        <p:nvCxnSpPr>
          <p:cNvPr id="63" name="直接连接符 9"/>
          <p:cNvCxnSpPr>
            <a:stCxn id="64" idx="4"/>
          </p:cNvCxnSpPr>
          <p:nvPr/>
        </p:nvCxnSpPr>
        <p:spPr>
          <a:xfrm>
            <a:off x="3691494" y="346314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3419328" y="290788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5" name="椭圆 5"/>
          <p:cNvSpPr/>
          <p:nvPr/>
        </p:nvSpPr>
        <p:spPr>
          <a:xfrm>
            <a:off x="3419328" y="382564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66" name="椭圆 6"/>
          <p:cNvSpPr/>
          <p:nvPr/>
        </p:nvSpPr>
        <p:spPr>
          <a:xfrm>
            <a:off x="3419328" y="463564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67" name="椭圆 7"/>
          <p:cNvSpPr/>
          <p:nvPr/>
        </p:nvSpPr>
        <p:spPr>
          <a:xfrm>
            <a:off x="3421983" y="559626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68" name="文本框 11"/>
          <p:cNvSpPr txBox="1"/>
          <p:nvPr/>
        </p:nvSpPr>
        <p:spPr>
          <a:xfrm>
            <a:off x="4020623" y="2951594"/>
            <a:ext cx="2433914" cy="507831"/>
          </a:xfrm>
          <a:prstGeom prst="rect">
            <a:avLst/>
          </a:prstGeom>
          <a:noFill/>
        </p:spPr>
        <p:txBody>
          <a:bodyPr wrap="square" rtlCol="0">
            <a:spAutoFit/>
          </a:bodyPr>
          <a:lstStyle/>
          <a:p>
            <a:r>
              <a:rPr lang="en-US" altLang="zh-CN" sz="2700" b="1" smtClean="0">
                <a:solidFill>
                  <a:srgbClr val="F29A5B"/>
                </a:solidFill>
                <a:latin typeface="Arial" panose="020B0604020202020204" pitchFamily="34" charset="0"/>
                <a:cs typeface="Arial" panose="020B0604020202020204" pitchFamily="34" charset="0"/>
              </a:rPr>
              <a:t>Thanh Hoá</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69" name="文本框 13"/>
          <p:cNvSpPr txBox="1"/>
          <p:nvPr/>
        </p:nvSpPr>
        <p:spPr>
          <a:xfrm>
            <a:off x="4006014" y="4676735"/>
            <a:ext cx="21645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q</a:t>
            </a:r>
            <a:r>
              <a:rPr lang="en-US" altLang="zh-CN" sz="2700" b="1" smtClean="0">
                <a:solidFill>
                  <a:srgbClr val="B09277"/>
                </a:solidFill>
                <a:latin typeface="Arial" panose="020B0604020202020204" pitchFamily="34" charset="0"/>
                <a:cs typeface="Arial" panose="020B0604020202020204" pitchFamily="34" charset="0"/>
              </a:rPr>
              <a:t>uả banh</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70" name="文本框 15"/>
          <p:cNvSpPr txBox="1"/>
          <p:nvPr/>
        </p:nvSpPr>
        <p:spPr>
          <a:xfrm>
            <a:off x="1875903" y="5573193"/>
            <a:ext cx="2161109" cy="507831"/>
          </a:xfrm>
          <a:prstGeom prst="rect">
            <a:avLst/>
          </a:prstGeom>
          <a:noFill/>
        </p:spPr>
        <p:txBody>
          <a:bodyPr wrap="square" rtlCol="0">
            <a:spAutoFit/>
          </a:bodyPr>
          <a:lstStyle/>
          <a:p>
            <a:r>
              <a:rPr lang="en-US" altLang="zh-CN" sz="2700" b="1" smtClean="0">
                <a:solidFill>
                  <a:srgbClr val="C8D85B"/>
                </a:solidFill>
                <a:latin typeface="Arial" panose="020B0604020202020204" pitchFamily="34" charset="0"/>
                <a:cs typeface="Arial" panose="020B0604020202020204" pitchFamily="34" charset="0"/>
              </a:rPr>
              <a:t>anh trai</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71" name="文本框 17"/>
          <p:cNvSpPr txBox="1"/>
          <p:nvPr/>
        </p:nvSpPr>
        <p:spPr>
          <a:xfrm>
            <a:off x="1362798" y="3844440"/>
            <a:ext cx="2979014" cy="507831"/>
          </a:xfrm>
          <a:prstGeom prst="rect">
            <a:avLst/>
          </a:prstGeom>
          <a:noFill/>
        </p:spPr>
        <p:txBody>
          <a:bodyPr wrap="square" rtlCol="0">
            <a:spAutoFit/>
          </a:bodyPr>
          <a:lstStyle/>
          <a:p>
            <a:r>
              <a:rPr lang="en-US" altLang="zh-CN" sz="2700" b="1" smtClean="0">
                <a:solidFill>
                  <a:srgbClr val="A5C0A4"/>
                </a:solidFill>
                <a:latin typeface="Arial" panose="020B0604020202020204" pitchFamily="34" charset="0"/>
                <a:cs typeface="Arial" panose="020B0604020202020204" pitchFamily="34" charset="0"/>
              </a:rPr>
              <a:t>Khánh Hoà</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72" name="组合 41">
            <a:extLst>
              <a:ext uri="{FF2B5EF4-FFF2-40B4-BE49-F238E27FC236}">
                <a16:creationId xmlns:a16="http://schemas.microsoft.com/office/drawing/2014/main" xmlns="" id="{6F6AB393-9A79-4F80-8FFE-2997DB3CFE52}"/>
              </a:ext>
            </a:extLst>
          </p:cNvPr>
          <p:cNvGrpSpPr/>
          <p:nvPr/>
        </p:nvGrpSpPr>
        <p:grpSpPr>
          <a:xfrm rot="19869840">
            <a:off x="-510630" y="1754958"/>
            <a:ext cx="4688598" cy="1747476"/>
            <a:chOff x="370847" y="2785417"/>
            <a:chExt cx="6836818" cy="3126272"/>
          </a:xfrm>
        </p:grpSpPr>
        <p:sp>
          <p:nvSpPr>
            <p:cNvPr id="73" name="Freeform: Shape 37">
              <a:extLst>
                <a:ext uri="{FF2B5EF4-FFF2-40B4-BE49-F238E27FC236}">
                  <a16:creationId xmlns:a16="http://schemas.microsoft.com/office/drawing/2014/main" xmlns=""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74" name="Rectangle 57">
              <a:extLst>
                <a:ext uri="{FF2B5EF4-FFF2-40B4-BE49-F238E27FC236}">
                  <a16:creationId xmlns:a16="http://schemas.microsoft.com/office/drawing/2014/main" xmlns=""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smtClean="0">
                  <a:solidFill>
                    <a:schemeClr val="accent6">
                      <a:lumMod val="75000"/>
                      <a:lumOff val="25000"/>
                    </a:schemeClr>
                  </a:solidFill>
                  <a:latin typeface="Arial" panose="020B0604020202020204" pitchFamily="34" charset="0"/>
                  <a:cs typeface="Arial" panose="020B0604020202020204" pitchFamily="34" charset="0"/>
                </a:rPr>
                <a:t>anh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75" name="直接连接符 9"/>
          <p:cNvCxnSpPr>
            <a:stCxn id="76" idx="4"/>
            <a:endCxn id="79" idx="0"/>
          </p:cNvCxnSpPr>
          <p:nvPr/>
        </p:nvCxnSpPr>
        <p:spPr>
          <a:xfrm>
            <a:off x="8371120" y="345272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8098954" y="289746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77" name="椭圆 5"/>
          <p:cNvSpPr/>
          <p:nvPr/>
        </p:nvSpPr>
        <p:spPr>
          <a:xfrm>
            <a:off x="8098954" y="381522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8" name="椭圆 6"/>
          <p:cNvSpPr/>
          <p:nvPr/>
        </p:nvSpPr>
        <p:spPr>
          <a:xfrm>
            <a:off x="8098954" y="462522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79" name="椭圆 7"/>
          <p:cNvSpPr/>
          <p:nvPr/>
        </p:nvSpPr>
        <p:spPr>
          <a:xfrm>
            <a:off x="8098954" y="558584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80" name="文本框 11"/>
          <p:cNvSpPr txBox="1"/>
          <p:nvPr/>
        </p:nvSpPr>
        <p:spPr>
          <a:xfrm>
            <a:off x="8700249" y="2941174"/>
            <a:ext cx="1816934" cy="507831"/>
          </a:xfrm>
          <a:prstGeom prst="rect">
            <a:avLst/>
          </a:prstGeom>
          <a:noFill/>
        </p:spPr>
        <p:txBody>
          <a:bodyPr wrap="square" rtlCol="0">
            <a:spAutoFit/>
          </a:bodyPr>
          <a:lstStyle/>
          <a:p>
            <a:r>
              <a:rPr lang="en-US" altLang="zh-CN" sz="2700" b="1" smtClean="0">
                <a:solidFill>
                  <a:srgbClr val="F29A5B"/>
                </a:solidFill>
                <a:latin typeface="Arial" panose="020B0604020202020204" pitchFamily="34" charset="0"/>
                <a:cs typeface="Arial" panose="020B0604020202020204" pitchFamily="34" charset="0"/>
              </a:rPr>
              <a:t>du khách</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81" name="文本框 15"/>
          <p:cNvSpPr txBox="1"/>
          <p:nvPr/>
        </p:nvSpPr>
        <p:spPr>
          <a:xfrm>
            <a:off x="6399212" y="5562773"/>
            <a:ext cx="2161109" cy="507831"/>
          </a:xfrm>
          <a:prstGeom prst="rect">
            <a:avLst/>
          </a:prstGeom>
          <a:noFill/>
        </p:spPr>
        <p:txBody>
          <a:bodyPr wrap="square" rtlCol="0">
            <a:spAutoFit/>
          </a:bodyPr>
          <a:lstStyle/>
          <a:p>
            <a:r>
              <a:rPr lang="en-US" altLang="zh-CN" sz="2700" b="1" smtClean="0">
                <a:solidFill>
                  <a:srgbClr val="C8D85B"/>
                </a:solidFill>
                <a:latin typeface="Arial" panose="020B0604020202020204" pitchFamily="34" charset="0"/>
                <a:cs typeface="Arial" panose="020B0604020202020204" pitchFamily="34" charset="0"/>
              </a:rPr>
              <a:t>lạch cạch</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82" name="文本框 17"/>
          <p:cNvSpPr txBox="1"/>
          <p:nvPr/>
        </p:nvSpPr>
        <p:spPr>
          <a:xfrm>
            <a:off x="7113971" y="3834020"/>
            <a:ext cx="2979014" cy="507831"/>
          </a:xfrm>
          <a:prstGeom prst="rect">
            <a:avLst/>
          </a:prstGeom>
          <a:noFill/>
        </p:spPr>
        <p:txBody>
          <a:bodyPr wrap="square" rtlCol="0">
            <a:spAutoFit/>
          </a:bodyPr>
          <a:lstStyle/>
          <a:p>
            <a:r>
              <a:rPr lang="en-US" altLang="zh-CN" sz="2700" b="1" smtClean="0">
                <a:solidFill>
                  <a:srgbClr val="A5C0A4"/>
                </a:solidFill>
                <a:latin typeface="Arial" panose="020B0604020202020204" pitchFamily="34" charset="0"/>
                <a:cs typeface="Arial" panose="020B0604020202020204" pitchFamily="34" charset="0"/>
              </a:rPr>
              <a:t>sách</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83" name="组合 41">
            <a:extLst>
              <a:ext uri="{FF2B5EF4-FFF2-40B4-BE49-F238E27FC236}">
                <a16:creationId xmlns:a16="http://schemas.microsoft.com/office/drawing/2014/main" xmlns="" id="{6F6AB393-9A79-4F80-8FFE-2997DB3CFE52}"/>
              </a:ext>
            </a:extLst>
          </p:cNvPr>
          <p:cNvGrpSpPr/>
          <p:nvPr/>
        </p:nvGrpSpPr>
        <p:grpSpPr>
          <a:xfrm rot="19869840">
            <a:off x="4168996" y="1744538"/>
            <a:ext cx="4688598" cy="1747476"/>
            <a:chOff x="370847" y="2785417"/>
            <a:chExt cx="6836818" cy="3126272"/>
          </a:xfrm>
        </p:grpSpPr>
        <p:sp>
          <p:nvSpPr>
            <p:cNvPr id="84" name="Freeform: Shape 37">
              <a:extLst>
                <a:ext uri="{FF2B5EF4-FFF2-40B4-BE49-F238E27FC236}">
                  <a16:creationId xmlns:a16="http://schemas.microsoft.com/office/drawing/2014/main" xmlns=""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85" name="Rectangle 57">
              <a:extLst>
                <a:ext uri="{FF2B5EF4-FFF2-40B4-BE49-F238E27FC236}">
                  <a16:creationId xmlns:a16="http://schemas.microsoft.com/office/drawing/2014/main" xmlns=""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smtClean="0">
                  <a:solidFill>
                    <a:schemeClr val="accent6">
                      <a:lumMod val="75000"/>
                      <a:lumOff val="25000"/>
                    </a:schemeClr>
                  </a:solidFill>
                  <a:latin typeface="Arial" panose="020B0604020202020204" pitchFamily="34" charset="0"/>
                  <a:cs typeface="Arial" panose="020B0604020202020204" pitchFamily="34" charset="0"/>
                </a:rPr>
                <a:t>ach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86" name="文本框 13"/>
          <p:cNvSpPr txBox="1"/>
          <p:nvPr/>
        </p:nvSpPr>
        <p:spPr>
          <a:xfrm>
            <a:off x="8654214" y="4635644"/>
            <a:ext cx="2774198" cy="507831"/>
          </a:xfrm>
          <a:prstGeom prst="rect">
            <a:avLst/>
          </a:prstGeom>
          <a:noFill/>
        </p:spPr>
        <p:txBody>
          <a:bodyPr wrap="square" rtlCol="0">
            <a:spAutoFit/>
          </a:bodyPr>
          <a:lstStyle/>
          <a:p>
            <a:r>
              <a:rPr lang="en-US" altLang="zh-CN" sz="2700" b="1" smtClean="0">
                <a:solidFill>
                  <a:srgbClr val="B09277"/>
                </a:solidFill>
                <a:latin typeface="Arial" panose="020B0604020202020204" pitchFamily="34" charset="0"/>
                <a:cs typeface="Arial" panose="020B0604020202020204" pitchFamily="34" charset="0"/>
              </a:rPr>
              <a:t>thạch rau câu</a:t>
            </a:r>
            <a:endParaRPr lang="zh-CN" altLang="en-US" sz="27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p:cNvCxnSpPr>
            <a:stCxn id="4" idx="4"/>
          </p:cNvCxnSpPr>
          <p:nvPr/>
        </p:nvCxnSpPr>
        <p:spPr>
          <a:xfrm>
            <a:off x="3691494" y="205513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419328" y="149987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5" name="椭圆 5"/>
          <p:cNvSpPr/>
          <p:nvPr/>
        </p:nvSpPr>
        <p:spPr>
          <a:xfrm>
            <a:off x="3419328" y="241762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6" name="椭圆 6"/>
          <p:cNvSpPr/>
          <p:nvPr/>
        </p:nvSpPr>
        <p:spPr>
          <a:xfrm>
            <a:off x="3419328" y="322763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7" name="椭圆 7"/>
          <p:cNvSpPr/>
          <p:nvPr/>
        </p:nvSpPr>
        <p:spPr>
          <a:xfrm>
            <a:off x="3405552" y="4061669"/>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8" name="文本框 11"/>
          <p:cNvSpPr txBox="1"/>
          <p:nvPr/>
        </p:nvSpPr>
        <p:spPr>
          <a:xfrm>
            <a:off x="4020623" y="1543582"/>
            <a:ext cx="2433914" cy="523220"/>
          </a:xfrm>
          <a:prstGeom prst="rect">
            <a:avLst/>
          </a:prstGeom>
          <a:noFill/>
        </p:spPr>
        <p:txBody>
          <a:bodyPr wrap="square" rtlCol="0">
            <a:spAutoFit/>
          </a:bodyPr>
          <a:lstStyle/>
          <a:p>
            <a:r>
              <a:rPr lang="en-US" altLang="zh-CN" sz="2800" b="1" smtClean="0">
                <a:solidFill>
                  <a:srgbClr val="F29A5B"/>
                </a:solidFill>
                <a:latin typeface="Arial" panose="020B0604020202020204" pitchFamily="34" charset="0"/>
                <a:cs typeface="Arial" panose="020B0604020202020204" pitchFamily="34" charset="0"/>
              </a:rPr>
              <a:t>lướt ván</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9" name="文本框 13"/>
          <p:cNvSpPr txBox="1"/>
          <p:nvPr/>
        </p:nvSpPr>
        <p:spPr>
          <a:xfrm>
            <a:off x="4006014" y="3268723"/>
            <a:ext cx="2164598" cy="523220"/>
          </a:xfrm>
          <a:prstGeom prst="rect">
            <a:avLst/>
          </a:prstGeom>
          <a:noFill/>
        </p:spPr>
        <p:txBody>
          <a:bodyPr wrap="square" rtlCol="0">
            <a:spAutoFit/>
          </a:bodyPr>
          <a:lstStyle/>
          <a:p>
            <a:r>
              <a:rPr lang="en-US" altLang="zh-CN" sz="2800" b="1" smtClean="0">
                <a:solidFill>
                  <a:srgbClr val="B09277"/>
                </a:solidFill>
                <a:latin typeface="Arial" panose="020B0604020202020204" pitchFamily="34" charset="0"/>
                <a:cs typeface="Arial" panose="020B0604020202020204" pitchFamily="34" charset="0"/>
              </a:rPr>
              <a:t>ướt</a:t>
            </a:r>
            <a:endParaRPr lang="zh-CN" altLang="en-US" sz="2800" b="1" dirty="0">
              <a:solidFill>
                <a:srgbClr val="B09277"/>
              </a:solidFill>
              <a:latin typeface="Arial" panose="020B0604020202020204" pitchFamily="34" charset="0"/>
              <a:cs typeface="Arial" panose="020B0604020202020204" pitchFamily="34" charset="0"/>
            </a:endParaRPr>
          </a:p>
        </p:txBody>
      </p:sp>
      <p:sp>
        <p:nvSpPr>
          <p:cNvPr id="10" name="文本框 15"/>
          <p:cNvSpPr txBox="1"/>
          <p:nvPr/>
        </p:nvSpPr>
        <p:spPr>
          <a:xfrm>
            <a:off x="1630872" y="4038600"/>
            <a:ext cx="2161109" cy="523220"/>
          </a:xfrm>
          <a:prstGeom prst="rect">
            <a:avLst/>
          </a:prstGeom>
          <a:noFill/>
        </p:spPr>
        <p:txBody>
          <a:bodyPr wrap="square" rtlCol="0">
            <a:spAutoFit/>
          </a:bodyPr>
          <a:lstStyle/>
          <a:p>
            <a:r>
              <a:rPr lang="en-US" altLang="zh-CN" sz="2800" b="1" smtClean="0">
                <a:solidFill>
                  <a:srgbClr val="C8D85B"/>
                </a:solidFill>
                <a:latin typeface="Arial" panose="020B0604020202020204" pitchFamily="34" charset="0"/>
                <a:cs typeface="Arial" panose="020B0604020202020204" pitchFamily="34" charset="0"/>
              </a:rPr>
              <a:t>mượt mà</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11" name="文本框 17"/>
          <p:cNvSpPr txBox="1"/>
          <p:nvPr/>
        </p:nvSpPr>
        <p:spPr>
          <a:xfrm>
            <a:off x="2124798" y="2436428"/>
            <a:ext cx="2979014" cy="523220"/>
          </a:xfrm>
          <a:prstGeom prst="rect">
            <a:avLst/>
          </a:prstGeom>
          <a:noFill/>
        </p:spPr>
        <p:txBody>
          <a:bodyPr wrap="square" rtlCol="0">
            <a:spAutoFit/>
          </a:bodyPr>
          <a:lstStyle/>
          <a:p>
            <a:r>
              <a:rPr lang="en-US" altLang="zh-CN" sz="2800" b="1" smtClean="0">
                <a:solidFill>
                  <a:srgbClr val="A5C0A4"/>
                </a:solidFill>
                <a:latin typeface="Arial" panose="020B0604020202020204" pitchFamily="34" charset="0"/>
                <a:cs typeface="Arial" panose="020B0604020202020204" pitchFamily="34" charset="0"/>
              </a:rPr>
              <a:t>vượt</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12" name="组合 41">
            <a:extLst>
              <a:ext uri="{FF2B5EF4-FFF2-40B4-BE49-F238E27FC236}">
                <a16:creationId xmlns:a16="http://schemas.microsoft.com/office/drawing/2014/main" xmlns="" id="{6F6AB393-9A79-4F80-8FFE-2997DB3CFE52}"/>
              </a:ext>
            </a:extLst>
          </p:cNvPr>
          <p:cNvGrpSpPr/>
          <p:nvPr/>
        </p:nvGrpSpPr>
        <p:grpSpPr>
          <a:xfrm rot="19869840">
            <a:off x="-510630" y="346946"/>
            <a:ext cx="4688598" cy="1747476"/>
            <a:chOff x="370847" y="2785417"/>
            <a:chExt cx="6836818" cy="3126272"/>
          </a:xfrm>
        </p:grpSpPr>
        <p:sp>
          <p:nvSpPr>
            <p:cNvPr id="13" name="Freeform: Shape 37">
              <a:extLst>
                <a:ext uri="{FF2B5EF4-FFF2-40B4-BE49-F238E27FC236}">
                  <a16:creationId xmlns:a16="http://schemas.microsoft.com/office/drawing/2014/main" xmlns=""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14" name="Rectangle 57">
              <a:extLst>
                <a:ext uri="{FF2B5EF4-FFF2-40B4-BE49-F238E27FC236}">
                  <a16:creationId xmlns:a16="http://schemas.microsoft.com/office/drawing/2014/main" xmlns=""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smtClean="0">
                  <a:solidFill>
                    <a:schemeClr val="accent6">
                      <a:lumMod val="75000"/>
                      <a:lumOff val="25000"/>
                    </a:schemeClr>
                  </a:solidFill>
                  <a:latin typeface="Arial" panose="020B0604020202020204" pitchFamily="34" charset="0"/>
                  <a:cs typeface="Arial" panose="020B0604020202020204" pitchFamily="34" charset="0"/>
                </a:rPr>
                <a:t>ươt</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15" name="直接连接符 9"/>
          <p:cNvCxnSpPr>
            <a:stCxn id="16" idx="4"/>
            <a:endCxn id="19" idx="0"/>
          </p:cNvCxnSpPr>
          <p:nvPr/>
        </p:nvCxnSpPr>
        <p:spPr>
          <a:xfrm>
            <a:off x="8371120" y="204471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椭圆 3"/>
          <p:cNvSpPr/>
          <p:nvPr/>
        </p:nvSpPr>
        <p:spPr>
          <a:xfrm>
            <a:off x="8098954" y="148945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17" name="椭圆 5"/>
          <p:cNvSpPr/>
          <p:nvPr/>
        </p:nvSpPr>
        <p:spPr>
          <a:xfrm>
            <a:off x="8098954" y="240720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18" name="椭圆 6"/>
          <p:cNvSpPr/>
          <p:nvPr/>
        </p:nvSpPr>
        <p:spPr>
          <a:xfrm>
            <a:off x="8098954" y="321721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19" name="椭圆 7"/>
          <p:cNvSpPr/>
          <p:nvPr/>
        </p:nvSpPr>
        <p:spPr>
          <a:xfrm>
            <a:off x="8098954" y="4177830"/>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20" name="文本框 11"/>
          <p:cNvSpPr txBox="1"/>
          <p:nvPr/>
        </p:nvSpPr>
        <p:spPr>
          <a:xfrm>
            <a:off x="8700249" y="1533162"/>
            <a:ext cx="181693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ư</a:t>
            </a:r>
            <a:r>
              <a:rPr lang="en-US" altLang="zh-CN" sz="2800" b="1" smtClean="0">
                <a:solidFill>
                  <a:srgbClr val="F29A5B"/>
                </a:solidFill>
                <a:latin typeface="Arial" panose="020B0604020202020204" pitchFamily="34" charset="0"/>
                <a:cs typeface="Arial" panose="020B0604020202020204" pitchFamily="34" charset="0"/>
              </a:rPr>
              <a:t>ớp cá</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21" name="文本框 15"/>
          <p:cNvSpPr txBox="1"/>
          <p:nvPr/>
        </p:nvSpPr>
        <p:spPr>
          <a:xfrm>
            <a:off x="6094412" y="4154761"/>
            <a:ext cx="2161109" cy="523220"/>
          </a:xfrm>
          <a:prstGeom prst="rect">
            <a:avLst/>
          </a:prstGeom>
          <a:noFill/>
        </p:spPr>
        <p:txBody>
          <a:bodyPr wrap="square" rtlCol="0">
            <a:spAutoFit/>
          </a:bodyPr>
          <a:lstStyle/>
          <a:p>
            <a:r>
              <a:rPr lang="en-US" altLang="zh-CN" sz="2800" b="1" smtClean="0">
                <a:solidFill>
                  <a:srgbClr val="C8D85B"/>
                </a:solidFill>
                <a:latin typeface="Arial" panose="020B0604020202020204" pitchFamily="34" charset="0"/>
                <a:cs typeface="Arial" panose="020B0604020202020204" pitchFamily="34" charset="0"/>
              </a:rPr>
              <a:t>quả mướp</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22" name="文本框 17"/>
          <p:cNvSpPr txBox="1"/>
          <p:nvPr/>
        </p:nvSpPr>
        <p:spPr>
          <a:xfrm>
            <a:off x="5713412" y="2426008"/>
            <a:ext cx="2979014" cy="523220"/>
          </a:xfrm>
          <a:prstGeom prst="rect">
            <a:avLst/>
          </a:prstGeom>
          <a:noFill/>
        </p:spPr>
        <p:txBody>
          <a:bodyPr wrap="square" rtlCol="0">
            <a:spAutoFit/>
          </a:bodyPr>
          <a:lstStyle/>
          <a:p>
            <a:r>
              <a:rPr lang="en-US" altLang="zh-CN" sz="2800" b="1" smtClean="0">
                <a:solidFill>
                  <a:srgbClr val="A5C0A4"/>
                </a:solidFill>
                <a:latin typeface="Arial" panose="020B0604020202020204" pitchFamily="34" charset="0"/>
                <a:cs typeface="Arial" panose="020B0604020202020204" pitchFamily="34" charset="0"/>
              </a:rPr>
              <a:t>nườm nượp</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23" name="组合 41">
            <a:extLst>
              <a:ext uri="{FF2B5EF4-FFF2-40B4-BE49-F238E27FC236}">
                <a16:creationId xmlns:a16="http://schemas.microsoft.com/office/drawing/2014/main" xmlns="" id="{6F6AB393-9A79-4F80-8FFE-2997DB3CFE52}"/>
              </a:ext>
            </a:extLst>
          </p:cNvPr>
          <p:cNvGrpSpPr/>
          <p:nvPr/>
        </p:nvGrpSpPr>
        <p:grpSpPr>
          <a:xfrm rot="19869840">
            <a:off x="4168996" y="336526"/>
            <a:ext cx="4688598" cy="1747476"/>
            <a:chOff x="370847" y="2785417"/>
            <a:chExt cx="6836818" cy="3126272"/>
          </a:xfrm>
        </p:grpSpPr>
        <p:sp>
          <p:nvSpPr>
            <p:cNvPr id="24" name="Freeform: Shape 37">
              <a:extLst>
                <a:ext uri="{FF2B5EF4-FFF2-40B4-BE49-F238E27FC236}">
                  <a16:creationId xmlns:a16="http://schemas.microsoft.com/office/drawing/2014/main" xmlns=""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25" name="Rectangle 57">
              <a:extLst>
                <a:ext uri="{FF2B5EF4-FFF2-40B4-BE49-F238E27FC236}">
                  <a16:creationId xmlns:a16="http://schemas.microsoft.com/office/drawing/2014/main" xmlns=""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smtClean="0">
                  <a:solidFill>
                    <a:schemeClr val="accent6">
                      <a:lumMod val="75000"/>
                      <a:lumOff val="25000"/>
                    </a:schemeClr>
                  </a:solidFill>
                  <a:latin typeface="Arial" panose="020B0604020202020204" pitchFamily="34" charset="0"/>
                  <a:cs typeface="Arial" panose="020B0604020202020204" pitchFamily="34" charset="0"/>
                </a:rPr>
                <a:t>ươp</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26" name="文本框 13"/>
          <p:cNvSpPr txBox="1"/>
          <p:nvPr/>
        </p:nvSpPr>
        <p:spPr>
          <a:xfrm>
            <a:off x="8654214" y="3227632"/>
            <a:ext cx="2774198" cy="523220"/>
          </a:xfrm>
          <a:prstGeom prst="rect">
            <a:avLst/>
          </a:prstGeom>
          <a:noFill/>
        </p:spPr>
        <p:txBody>
          <a:bodyPr wrap="square" rtlCol="0">
            <a:spAutoFit/>
          </a:bodyPr>
          <a:lstStyle/>
          <a:p>
            <a:r>
              <a:rPr lang="en-US" altLang="zh-CN" sz="2800" b="1" smtClean="0">
                <a:solidFill>
                  <a:srgbClr val="B09277"/>
                </a:solidFill>
                <a:latin typeface="Arial" panose="020B0604020202020204" pitchFamily="34" charset="0"/>
                <a:cs typeface="Arial" panose="020B0604020202020204" pitchFamily="34" charset="0"/>
              </a:rPr>
              <a:t>cướp cờ</a:t>
            </a:r>
            <a:endParaRPr lang="zh-CN" altLang="en-US" sz="28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6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6" grpId="0" animBg="1"/>
      <p:bldP spid="17" grpId="0" animBg="1"/>
      <p:bldP spid="18" grpId="0" animBg="1"/>
      <p:bldP spid="19" grpId="0" animBg="1"/>
      <p:bldP spid="20" grpId="0"/>
      <p:bldP spid="21" grpId="0"/>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43652" y="251691"/>
            <a:ext cx="738717" cy="738909"/>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9</a:t>
            </a:r>
            <a:endParaRPr lang="en-US" sz="3800" b="1">
              <a:solidFill>
                <a:schemeClr val="bg1"/>
              </a:solidFill>
              <a:latin typeface="Arial Rounded MT Bold" pitchFamily="34" charset="0"/>
              <a:cs typeface="Times New Roman" pitchFamily="18" charset="0"/>
            </a:endParaRPr>
          </a:p>
        </p:txBody>
      </p:sp>
      <p:sp>
        <p:nvSpPr>
          <p:cNvPr id="15" name="TextBox 14"/>
          <p:cNvSpPr txBox="1"/>
          <p:nvPr/>
        </p:nvSpPr>
        <p:spPr>
          <a:xfrm>
            <a:off x="948790" y="253938"/>
            <a:ext cx="10630594"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Đặt tên cho bức tranh dưới đây</a:t>
            </a:r>
            <a:endParaRPr lang="en-US" sz="3800" b="1">
              <a:latin typeface="Arial" pitchFamily="34" charset="0"/>
              <a:ea typeface="Arial-Rounded" pitchFamily="34" charset="0"/>
              <a:cs typeface="Arial"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1" t="39087" r="11713" b="32292"/>
          <a:stretch/>
        </p:blipFill>
        <p:spPr bwMode="auto">
          <a:xfrm>
            <a:off x="826440" y="1193800"/>
            <a:ext cx="104803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1"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879" tIns="61440" rIns="122879" bIns="61440" rtlCol="0" anchor="ctr"/>
          <a:lstStyle/>
          <a:p>
            <a:pPr algn="ctr"/>
            <a:r>
              <a:rPr lang="en-US" sz="4300" b="1">
                <a:solidFill>
                  <a:schemeClr val="tx1"/>
                </a:solidFill>
                <a:latin typeface="Arial" pitchFamily="34" charset="0"/>
                <a:cs typeface="Arial" pitchFamily="34" charset="0"/>
              </a:rPr>
              <a:t>Dặn dò:</a:t>
            </a:r>
          </a:p>
          <a:p>
            <a:pPr marL="614393" indent="-614393" algn="just">
              <a:buFontTx/>
              <a:buChar char="-"/>
            </a:pPr>
            <a:r>
              <a:rPr lang="en-US" sz="4300">
                <a:solidFill>
                  <a:schemeClr val="tx1"/>
                </a:solidFill>
                <a:latin typeface="Arial" pitchFamily="34" charset="0"/>
                <a:cs typeface="Arial" pitchFamily="34" charset="0"/>
              </a:rPr>
              <a:t>Xem </a:t>
            </a:r>
            <a:r>
              <a:rPr lang="en-US" sz="4300">
                <a:solidFill>
                  <a:schemeClr val="tx1"/>
                </a:solidFill>
                <a:latin typeface="Arial" pitchFamily="34" charset="0"/>
                <a:cs typeface="Arial" pitchFamily="34" charset="0"/>
              </a:rPr>
              <a:t>lại </a:t>
            </a:r>
            <a:r>
              <a:rPr lang="en-US" sz="4300">
                <a:solidFill>
                  <a:schemeClr val="tx1"/>
                </a:solidFill>
                <a:latin typeface="Arial" pitchFamily="34" charset="0"/>
                <a:cs typeface="Arial" pitchFamily="34" charset="0"/>
              </a:rPr>
              <a:t>bài</a:t>
            </a:r>
            <a:r>
              <a:rPr lang="en-US" sz="4300">
                <a:solidFill>
                  <a:schemeClr val="tx1"/>
                </a:solidFill>
                <a:latin typeface="Arial" pitchFamily="34" charset="0"/>
                <a:cs typeface="Arial" pitchFamily="34" charset="0"/>
              </a:rPr>
              <a:t> </a:t>
            </a:r>
            <a:r>
              <a:rPr lang="en-US" sz="4300">
                <a:solidFill>
                  <a:schemeClr val="tx1"/>
                </a:solidFill>
                <a:latin typeface="Arial" pitchFamily="34" charset="0"/>
                <a:cs typeface="Arial" pitchFamily="34" charset="0"/>
              </a:rPr>
              <a:t>từ trang 158 đến trang 161.</a:t>
            </a:r>
            <a:endParaRPr lang="en-US" sz="4300">
              <a:solidFill>
                <a:schemeClr val="tx1"/>
              </a:solidFill>
              <a:latin typeface="Arial" pitchFamily="34" charset="0"/>
              <a:cs typeface="Arial" pitchFamily="34" charset="0"/>
            </a:endParaRPr>
          </a:p>
          <a:p>
            <a:pPr marL="614393" indent="-614393" algn="just">
              <a:buFontTx/>
              <a:buChar char="-"/>
            </a:pPr>
            <a:r>
              <a:rPr lang="en-US" sz="4300">
                <a:solidFill>
                  <a:schemeClr val="tx1"/>
                </a:solidFill>
                <a:latin typeface="Arial" pitchFamily="34" charset="0"/>
                <a:cs typeface="Arial" pitchFamily="34" charset="0"/>
              </a:rPr>
              <a:t>Chuẩn bị bài mới </a:t>
            </a:r>
            <a:r>
              <a:rPr lang="en-US" sz="4300" i="1">
                <a:solidFill>
                  <a:schemeClr val="tx1"/>
                </a:solidFill>
                <a:latin typeface="Arial" pitchFamily="34" charset="0"/>
                <a:cs typeface="Arial" pitchFamily="34" charset="0"/>
              </a:rPr>
              <a:t>Ôn tập </a:t>
            </a:r>
            <a:r>
              <a:rPr lang="en-US" sz="4300">
                <a:solidFill>
                  <a:schemeClr val="tx1"/>
                </a:solidFill>
                <a:latin typeface="Arial" pitchFamily="34" charset="0"/>
                <a:cs typeface="Arial" pitchFamily="34" charset="0"/>
              </a:rPr>
              <a:t>(trang 162).</a:t>
            </a:r>
            <a:endParaRPr lang="en-US" sz="43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723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19" y="477840"/>
            <a:ext cx="11884104" cy="5795961"/>
          </a:xfrm>
        </p:spPr>
        <p:txBody>
          <a:bodyPr>
            <a:noAutofit/>
          </a:bodyPr>
          <a:lstStyle/>
          <a:p>
            <a:pPr algn="l"/>
            <a:r>
              <a:rPr lang="en-US" sz="2700">
                <a:latin typeface="Arial" pitchFamily="34" charset="0"/>
                <a:cs typeface="Arial" pitchFamily="34" charset="0"/>
              </a:rPr>
              <a:t>Mời thầy cô tham gia nhóm chia sẻ tài liệu: </a:t>
            </a:r>
            <a:r>
              <a:rPr lang="en-US" sz="2400">
                <a:latin typeface="Arial" pitchFamily="34" charset="0"/>
                <a:cs typeface="Arial" pitchFamily="34" charset="0"/>
                <a:hlinkClick r:id="rId2"/>
              </a:rPr>
              <a:t>https://</a:t>
            </a:r>
            <a:r>
              <a:rPr lang="en-US" sz="2400">
                <a:latin typeface="Arial" pitchFamily="34" charset="0"/>
                <a:cs typeface="Arial" pitchFamily="34" charset="0"/>
                <a:hlinkClick r:id="rId2"/>
              </a:rPr>
              <a:t>www.facebook.com/groups/443096903751589</a:t>
            </a: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Zalo: 0916604268 </a:t>
            </a:r>
            <a:br>
              <a:rPr lang="en-US" sz="2400">
                <a:latin typeface="Arial" pitchFamily="34" charset="0"/>
                <a:cs typeface="Arial" pitchFamily="34" charset="0"/>
              </a:rPr>
            </a:br>
            <a:r>
              <a:rPr lang="en-US" sz="2400">
                <a:latin typeface="Arial" pitchFamily="34" charset="0"/>
                <a:cs typeface="Arial" pitchFamily="34" charset="0"/>
              </a:rPr>
              <a:t>Nếu phát hiện lỗi sai nào, phiền thầy cô chụp ảnh và báo lại giúp em nhé!</a:t>
            </a:r>
            <a:br>
              <a:rPr lang="en-US" sz="2400">
                <a:latin typeface="Arial" pitchFamily="34" charset="0"/>
                <a:cs typeface="Arial" pitchFamily="34" charset="0"/>
              </a:rPr>
            </a:br>
            <a:r>
              <a:rPr lang="en-US" sz="2400">
                <a:latin typeface="Arial" pitchFamily="34" charset="0"/>
                <a:cs typeface="Arial" pitchFamily="34" charset="0"/>
              </a:rPr>
              <a:t>Trân trọng!</a:t>
            </a:r>
            <a:endParaRPr lang="en-US" sz="2700">
              <a:latin typeface="Arial" pitchFamily="34" charset="0"/>
              <a:cs typeface="Arial" pitchFamily="34" charset="0"/>
            </a:endParaRPr>
          </a:p>
        </p:txBody>
      </p:sp>
    </p:spTree>
    <p:extLst>
      <p:ext uri="{BB962C8B-B14F-4D97-AF65-F5344CB8AC3E}">
        <p14:creationId xmlns:p14="http://schemas.microsoft.com/office/powerpoint/2010/main" val="295183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4" y="-19522"/>
            <a:ext cx="12333642"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sp>
        <p:nvSpPr>
          <p:cNvPr id="18" name="Flowchart: Document 17"/>
          <p:cNvSpPr/>
          <p:nvPr/>
        </p:nvSpPr>
        <p:spPr>
          <a:xfrm>
            <a:off x="-57583" y="14345"/>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grpSp>
        <p:nvGrpSpPr>
          <p:cNvPr id="2" name="Group 1"/>
          <p:cNvGrpSpPr/>
          <p:nvPr/>
        </p:nvGrpSpPr>
        <p:grpSpPr>
          <a:xfrm>
            <a:off x="3200041" y="2869490"/>
            <a:ext cx="6656780" cy="130019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9" y="281269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2" y="237858"/>
            <a:ext cx="1788239" cy="1358630"/>
          </a:xfrm>
          <a:prstGeom prst="rect">
            <a:avLst/>
          </a:prstGeom>
          <a:noFill/>
        </p:spPr>
        <p:txBody>
          <a:bodyPr wrap="square" lIns="111051" tIns="55525" rIns="111051" bIns="55525" rtlCol="0">
            <a:spAutoFit/>
          </a:bodyPr>
          <a:lstStyle/>
          <a:p>
            <a:pPr algn="ctr"/>
            <a:r>
              <a:rPr lang="en-US" sz="81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20" y="615128"/>
            <a:ext cx="9736720" cy="1014054"/>
          </a:xfrm>
          <a:prstGeom prst="rect">
            <a:avLst/>
          </a:prstGeom>
          <a:noFill/>
        </p:spPr>
        <p:txBody>
          <a:bodyPr wrap="square" lIns="111051" tIns="55525" rIns="111051" bIns="55525" rtlCol="0">
            <a:spAutoFit/>
          </a:bodyPr>
          <a:lstStyle/>
          <a:p>
            <a:pPr algn="ctr"/>
            <a:r>
              <a:rPr lang="en-US" sz="59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20"/>
            <a:ext cx="1320456" cy="1173964"/>
          </a:xfrm>
          <a:prstGeom prst="rect">
            <a:avLst/>
          </a:prstGeom>
          <a:noFill/>
        </p:spPr>
        <p:txBody>
          <a:bodyPr wrap="square" lIns="111051" tIns="55525" rIns="111051" bIns="55525" rtlCol="0">
            <a:spAutoFit/>
          </a:bodyPr>
          <a:lstStyle/>
          <a:p>
            <a:pPr algn="ctr"/>
            <a:r>
              <a:rPr lang="en-US" sz="30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6</a:t>
            </a:r>
            <a:endParaRPr lang="en-US" sz="39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676762" y="3052120"/>
            <a:ext cx="6826838" cy="772950"/>
          </a:xfrm>
          <a:prstGeom prst="rect">
            <a:avLst/>
          </a:prstGeom>
          <a:noFill/>
        </p:spPr>
        <p:txBody>
          <a:bodyPr wrap="square" lIns="111051" tIns="55525" rIns="111051" bIns="55525" rtlCol="0">
            <a:spAutoFit/>
          </a:bodyPr>
          <a:lstStyle/>
          <a:p>
            <a:pPr algn="ctr"/>
            <a:r>
              <a:rPr lang="en-US" sz="4300" b="1">
                <a:solidFill>
                  <a:srgbClr val="A71FB1"/>
                </a:solidFill>
                <a:latin typeface="Arial-Rounded" pitchFamily="34" charset="0"/>
                <a:ea typeface="Arial-Rounded" pitchFamily="34" charset="0"/>
                <a:cs typeface="Arial-Rounded" pitchFamily="34" charset="0"/>
              </a:rPr>
              <a:t>DU LỊCH BIỂN VIỆT NAM</a:t>
            </a:r>
            <a:endParaRPr lang="en-US" sz="4300" b="1">
              <a:solidFill>
                <a:srgbClr val="A71FB1"/>
              </a:solidFill>
              <a:latin typeface="Arial-Rounded" pitchFamily="34" charset="0"/>
              <a:ea typeface="Arial-Rounded" pitchFamily="34" charset="0"/>
              <a:cs typeface="Arial-Rounded" pitchFamily="34" charset="0"/>
            </a:endParaRPr>
          </a:p>
        </p:txBody>
      </p:sp>
      <p:grpSp>
        <p:nvGrpSpPr>
          <p:cNvPr id="20" name="Group 19"/>
          <p:cNvGrpSpPr/>
          <p:nvPr/>
        </p:nvGrpSpPr>
        <p:grpSpPr>
          <a:xfrm>
            <a:off x="-879281" y="-1131658"/>
            <a:ext cx="3291987"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2" y="237859"/>
            <a:ext cx="1788239" cy="1358589"/>
          </a:xfrm>
          <a:prstGeom prst="rect">
            <a:avLst/>
          </a:prstGeom>
          <a:noFill/>
        </p:spPr>
        <p:txBody>
          <a:bodyPr wrap="square" lIns="111005" tIns="55505" rIns="111005" bIns="55505" rtlCol="0">
            <a:spAutoFit/>
          </a:bodyPr>
          <a:lstStyle/>
          <a:p>
            <a:pPr algn="ctr"/>
            <a:r>
              <a:rPr lang="en-US" sz="81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534"/>
          <a:stretch/>
        </p:blipFill>
        <p:spPr>
          <a:xfrm>
            <a:off x="5014195" y="4308571"/>
            <a:ext cx="2667000" cy="2283879"/>
          </a:xfrm>
          <a:prstGeom prst="rect">
            <a:avLst/>
          </a:prstGeom>
        </p:spPr>
      </p:pic>
    </p:spTree>
    <p:extLst>
      <p:ext uri="{BB962C8B-B14F-4D97-AF65-F5344CB8AC3E}">
        <p14:creationId xmlns:p14="http://schemas.microsoft.com/office/powerpoint/2010/main" val="1021208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79328" y="3810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5</a:t>
            </a:r>
            <a:endParaRPr lang="en-US" sz="3800" b="1">
              <a:solidFill>
                <a:schemeClr val="bg1"/>
              </a:solidFill>
              <a:latin typeface="Arial Rounded MT Bold" pitchFamily="34" charset="0"/>
              <a:cs typeface="Times New Roman" pitchFamily="18" charset="0"/>
            </a:endParaRPr>
          </a:p>
        </p:txBody>
      </p:sp>
      <p:sp>
        <p:nvSpPr>
          <p:cNvPr id="17" name="TextBox 16"/>
          <p:cNvSpPr txBox="1"/>
          <p:nvPr/>
        </p:nvSpPr>
        <p:spPr>
          <a:xfrm>
            <a:off x="1168096" y="500061"/>
            <a:ext cx="11325449" cy="647300"/>
          </a:xfrm>
          <a:prstGeom prst="rect">
            <a:avLst/>
          </a:prstGeom>
          <a:noFill/>
        </p:spPr>
        <p:txBody>
          <a:bodyPr wrap="square" lIns="122879" tIns="61440" rIns="122879" bIns="61440" rtlCol="0">
            <a:spAutoFit/>
          </a:bodyPr>
          <a:lstStyle/>
          <a:p>
            <a:pPr algn="just"/>
            <a:r>
              <a:rPr lang="en-US" sz="3400" b="1">
                <a:latin typeface="Arial" pitchFamily="34" charset="0"/>
                <a:ea typeface="Arial-Rounded" pitchFamily="34" charset="0"/>
                <a:cs typeface="Arial" pitchFamily="34" charset="0"/>
              </a:rPr>
              <a:t>Chọn từ ngữ để hoàn thiện câu và viết câu vào vở</a:t>
            </a:r>
            <a:endParaRPr lang="en-US" sz="3400" b="1">
              <a:latin typeface="Arial" pitchFamily="34" charset="0"/>
              <a:ea typeface="Arial-Rounded" pitchFamily="34" charset="0"/>
              <a:cs typeface="Arial" pitchFamily="34" charset="0"/>
            </a:endParaRPr>
          </a:p>
        </p:txBody>
      </p:sp>
      <p:sp>
        <p:nvSpPr>
          <p:cNvPr id="19" name="Rectangle 18"/>
          <p:cNvSpPr/>
          <p:nvPr/>
        </p:nvSpPr>
        <p:spPr>
          <a:xfrm>
            <a:off x="304721" y="1479964"/>
            <a:ext cx="11071516" cy="19702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0" name="TextBox 19"/>
          <p:cNvSpPr txBox="1"/>
          <p:nvPr/>
        </p:nvSpPr>
        <p:spPr>
          <a:xfrm>
            <a:off x="218383" y="3777337"/>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a. Dọc bờ biển nước ta có nhiều khu du lịch đẹp (………....).</a:t>
            </a:r>
            <a:endParaRPr lang="en-US" sz="4300" b="1">
              <a:latin typeface="Arial" pitchFamily="34" charset="0"/>
              <a:ea typeface="Arial-Rounded" pitchFamily="34" charset="0"/>
              <a:cs typeface="Arial" pitchFamily="34" charset="0"/>
            </a:endParaRPr>
          </a:p>
        </p:txBody>
      </p:sp>
      <p:sp>
        <p:nvSpPr>
          <p:cNvPr id="21" name="TextBox 20"/>
          <p:cNvSpPr txBox="1"/>
          <p:nvPr/>
        </p:nvSpPr>
        <p:spPr>
          <a:xfrm>
            <a:off x="203147" y="5244088"/>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b. Miền Nam nước ta có những cánh đồng lúa rộng (.………..…...).</a:t>
            </a:r>
            <a:endParaRPr lang="en-US" sz="4300" b="1">
              <a:latin typeface="Arial" pitchFamily="34" charset="0"/>
              <a:ea typeface="Arial-Rounded" pitchFamily="34" charset="0"/>
              <a:cs typeface="Arial" pitchFamily="34" charset="0"/>
            </a:endParaRPr>
          </a:p>
        </p:txBody>
      </p:sp>
      <p:sp>
        <p:nvSpPr>
          <p:cNvPr id="22" name="TextBox 21"/>
          <p:cNvSpPr txBox="1"/>
          <p:nvPr/>
        </p:nvSpPr>
        <p:spPr>
          <a:xfrm>
            <a:off x="1625177" y="2620980"/>
            <a:ext cx="3361246"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đồi cát</a:t>
            </a:r>
            <a:endParaRPr lang="en-US" sz="4300" b="1">
              <a:solidFill>
                <a:srgbClr val="FF0000"/>
              </a:solidFill>
              <a:latin typeface="Arial" pitchFamily="34" charset="0"/>
              <a:ea typeface="Arial-Rounded" pitchFamily="34" charset="0"/>
              <a:cs typeface="Arial" pitchFamily="34" charset="0"/>
            </a:endParaRPr>
          </a:p>
        </p:txBody>
      </p:sp>
      <p:sp>
        <p:nvSpPr>
          <p:cNvPr id="24" name="TextBox 23"/>
          <p:cNvSpPr txBox="1"/>
          <p:nvPr/>
        </p:nvSpPr>
        <p:spPr>
          <a:xfrm>
            <a:off x="5891265" y="2607810"/>
            <a:ext cx="3786153"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chiều dài</a:t>
            </a:r>
            <a:endParaRPr lang="en-US" sz="4300" b="1">
              <a:solidFill>
                <a:srgbClr val="FF0000"/>
              </a:solidFill>
              <a:latin typeface="Arial" pitchFamily="34" charset="0"/>
              <a:ea typeface="Arial-Rounded" pitchFamily="34" charset="0"/>
              <a:cs typeface="Arial" pitchFamily="34" charset="0"/>
            </a:endParaRPr>
          </a:p>
        </p:txBody>
      </p:sp>
      <p:sp>
        <p:nvSpPr>
          <p:cNvPr id="25" name="TextBox 24"/>
          <p:cNvSpPr txBox="1"/>
          <p:nvPr/>
        </p:nvSpPr>
        <p:spPr>
          <a:xfrm>
            <a:off x="1091917" y="1592586"/>
            <a:ext cx="2640913"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nổi tiếng</a:t>
            </a:r>
            <a:endParaRPr lang="en-US" sz="4300" b="1">
              <a:solidFill>
                <a:srgbClr val="FF0000"/>
              </a:solidFill>
              <a:latin typeface="Arial" pitchFamily="34" charset="0"/>
              <a:ea typeface="Arial-Rounded" pitchFamily="34" charset="0"/>
              <a:cs typeface="Arial" pitchFamily="34" charset="0"/>
            </a:endParaRPr>
          </a:p>
        </p:txBody>
      </p:sp>
      <p:sp>
        <p:nvSpPr>
          <p:cNvPr id="26" name="TextBox 25"/>
          <p:cNvSpPr txBox="1"/>
          <p:nvPr/>
        </p:nvSpPr>
        <p:spPr>
          <a:xfrm>
            <a:off x="4164514" y="1558463"/>
            <a:ext cx="3047207"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thay đổi</a:t>
            </a:r>
            <a:endParaRPr lang="en-US" sz="4300" b="1">
              <a:solidFill>
                <a:srgbClr val="FF0000"/>
              </a:solidFill>
              <a:latin typeface="Arial" pitchFamily="34" charset="0"/>
              <a:ea typeface="Arial-Rounded" pitchFamily="34" charset="0"/>
              <a:cs typeface="Arial" pitchFamily="34" charset="0"/>
            </a:endParaRPr>
          </a:p>
        </p:txBody>
      </p:sp>
      <p:sp>
        <p:nvSpPr>
          <p:cNvPr id="23" name="TextBox 22"/>
          <p:cNvSpPr txBox="1"/>
          <p:nvPr/>
        </p:nvSpPr>
        <p:spPr>
          <a:xfrm>
            <a:off x="7778168" y="1641465"/>
            <a:ext cx="3598069"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mênh mông</a:t>
            </a:r>
            <a:endParaRPr lang="en-US" sz="4300" b="1">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37349E-6 L 0.02708 0.40407 " pathEditMode="relative" rAng="0" ptsTypes="AA">
                                      <p:cBhvr>
                                        <p:cTn id="6" dur="2000" fill="hold"/>
                                        <p:tgtEl>
                                          <p:spTgt spid="25"/>
                                        </p:tgtEl>
                                        <p:attrNameLst>
                                          <p:attrName>ppt_x</p:attrName>
                                          <p:attrName>ppt_y</p:attrName>
                                        </p:attrNameLst>
                                      </p:cBhvr>
                                      <p:rCtr x="1354" y="20204"/>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88889E-6 -1.97096E-6 L -0.43576 0.6194 " pathEditMode="relative" rAng="0" ptsTypes="AA">
                                      <p:cBhvr>
                                        <p:cTn id="20" dur="2000" fill="hold"/>
                                        <p:tgtEl>
                                          <p:spTgt spid="23"/>
                                        </p:tgtEl>
                                        <p:attrNameLst>
                                          <p:attrName>ppt_x</p:attrName>
                                          <p:attrName>ppt_y</p:attrName>
                                        </p:attrNameLst>
                                      </p:cBhvr>
                                      <p:rCtr x="-21788" y="30955"/>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4" grpId="0" animBg="1"/>
      <p:bldP spid="25" grpId="0" animBg="1"/>
      <p:bldP spid="2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ngưỡng Cánh đồng Tà Pạ tuyệt đẹp ở An Gi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162" y="0"/>
            <a:ext cx="10324932" cy="688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bằng sông Cửu Long - “Con gà đẻ trứng vàng” của kinh tế Việt N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24"/>
            <a:ext cx="12216771" cy="6873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ê hồn với vẻ đẹp của những cánh đồng lúa miền Tâ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4" y="-431799"/>
            <a:ext cx="12216770" cy="872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a. </a:t>
            </a:r>
            <a:r>
              <a:rPr lang="vi-VN" sz="4700" b="1">
                <a:solidFill>
                  <a:srgbClr val="7030A0"/>
                </a:solidFill>
                <a:latin typeface="HP001 5 hàng" pitchFamily="34" charset="0"/>
              </a:rPr>
              <a:t>Dǌ bờ </a:t>
            </a:r>
            <a:r>
              <a:rPr lang="el-GR" sz="4700" b="1">
                <a:solidFill>
                  <a:srgbClr val="7030A0"/>
                </a:solidFill>
                <a:latin typeface="HP001 5 hàng" pitchFamily="34" charset="0"/>
              </a:rPr>
              <a:t>λμϜ</a:t>
            </a:r>
            <a:r>
              <a:rPr lang="vi-VN" sz="4700" b="1">
                <a:solidFill>
                  <a:srgbClr val="7030A0"/>
                </a:solidFill>
                <a:latin typeface="HP001 5 hàng" pitchFamily="34" charset="0"/>
              </a:rPr>
              <a:t>n wư</a:t>
            </a:r>
            <a:r>
              <a:rPr lang="el-GR" sz="4700" b="1">
                <a:solidFill>
                  <a:srgbClr val="7030A0"/>
                </a:solidFill>
                <a:latin typeface="HP001 5 hàng" pitchFamily="34" charset="0"/>
              </a:rPr>
              <a:t>ϐ </a:t>
            </a:r>
            <a:r>
              <a:rPr lang="vi-VN" sz="4700" b="1">
                <a:solidFill>
                  <a:srgbClr val="7030A0"/>
                </a:solidFill>
                <a:latin typeface="HP001 5 hàng" pitchFamily="34" charset="0"/>
              </a:rPr>
              <a:t>Ǉa có </a:t>
            </a:r>
            <a:r>
              <a:rPr lang="el-GR" sz="4700" b="1">
                <a:solidFill>
                  <a:srgbClr val="7030A0"/>
                </a:solidFill>
                <a:latin typeface="HP001 5 hàng" pitchFamily="34" charset="0"/>
              </a:rPr>
              <a:t>ηΗϛ</a:t>
            </a:r>
            <a:r>
              <a:rPr lang="vi-VN" sz="4700" b="1">
                <a:solidFill>
                  <a:srgbClr val="7030A0"/>
                </a:solidFill>
                <a:latin typeface="HP001 5 hàng" pitchFamily="34" charset="0"/>
              </a:rPr>
              <a:t>u </a:t>
            </a:r>
            <a:r>
              <a:rPr lang="el-GR" sz="4700" b="1">
                <a:solidFill>
                  <a:srgbClr val="7030A0"/>
                </a:solidFill>
                <a:latin typeface="HP001 5 hàng" pitchFamily="34" charset="0"/>
              </a:rPr>
              <a:t>δ</a:t>
            </a:r>
            <a:r>
              <a:rPr lang="vi-VN" sz="4700" b="1">
                <a:solidFill>
                  <a:srgbClr val="7030A0"/>
                </a:solidFill>
                <a:latin typeface="HP001 5 hàng" pitchFamily="34" charset="0"/>
              </a:rPr>
              <a:t>u du </a:t>
            </a:r>
            <a:endParaRPr lang="en-US" sz="4700" b="1">
              <a:solidFill>
                <a:srgbClr val="7030A0"/>
              </a:solidFill>
              <a:latin typeface="HP001 4 hàng" pitchFamily="34" charset="0"/>
            </a:endParaRPr>
          </a:p>
        </p:txBody>
      </p:sp>
      <p:sp>
        <p:nvSpPr>
          <p:cNvPr id="9" name="Rectangle 8"/>
          <p:cNvSpPr/>
          <p:nvPr/>
        </p:nvSpPr>
        <p:spPr>
          <a:xfrm>
            <a:off x="251519" y="2049264"/>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lị</a:t>
            </a:r>
            <a:r>
              <a:rPr lang="el-GR" sz="4700" b="1">
                <a:solidFill>
                  <a:srgbClr val="7030A0"/>
                </a:solidFill>
                <a:latin typeface="HP001 5 hàng" pitchFamily="34" charset="0"/>
              </a:rPr>
              <a:t>ε Α−</a:t>
            </a:r>
            <a:r>
              <a:rPr lang="vi-VN" sz="4700" b="1">
                <a:solidFill>
                  <a:srgbClr val="7030A0"/>
                </a:solidFill>
                <a:latin typeface="HP001 5 hàng" pitchFamily="34" charset="0"/>
              </a:rPr>
              <a:t>p wĔ Ǉ</a:t>
            </a:r>
            <a:r>
              <a:rPr lang="el-GR" sz="4700" b="1">
                <a:solidFill>
                  <a:srgbClr val="7030A0"/>
                </a:solidFill>
                <a:latin typeface="HP001 5 hàng" pitchFamily="34" charset="0"/>
              </a:rPr>
              <a:t>Η</a:t>
            </a:r>
            <a:r>
              <a:rPr lang="vi-VN" sz="4700" b="1">
                <a:solidFill>
                  <a:srgbClr val="7030A0"/>
                </a:solidFill>
                <a:latin typeface="HP001 5 hàng" pitchFamily="34" charset="0"/>
              </a:rPr>
              <a:t>Ğng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
        <p:nvSpPr>
          <p:cNvPr id="10" name="Rectangle 9"/>
          <p:cNvSpPr/>
          <p:nvPr/>
        </p:nvSpPr>
        <p:spPr>
          <a:xfrm>
            <a:off x="1218883" y="2981961"/>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b. </a:t>
            </a:r>
            <a:r>
              <a:rPr lang="vi-VN" sz="4700" b="1">
                <a:solidFill>
                  <a:srgbClr val="7030A0"/>
                </a:solidFill>
                <a:latin typeface="HP001 5 hàng" pitchFamily="34" charset="0"/>
              </a:rPr>
              <a:t>MΗϛn Nam wưϐ Ǉa có ηững c</a:t>
            </a:r>
            <a:r>
              <a:rPr lang="en-US" sz="4700" b="1">
                <a:solidFill>
                  <a:srgbClr val="7030A0"/>
                </a:solidFill>
                <a:latin typeface="HP001 5 hàng" pitchFamily="34" charset="0"/>
              </a:rPr>
              <a:t>á</a:t>
            </a:r>
            <a:r>
              <a:rPr lang="vi-VN" sz="4700" b="1">
                <a:solidFill>
                  <a:srgbClr val="7030A0"/>
                </a:solidFill>
                <a:latin typeface="HP001 5 hàng" pitchFamily="34" charset="0"/>
              </a:rPr>
              <a:t>ζ</a:t>
            </a:r>
            <a:endParaRPr lang="en-US" sz="4700" b="1">
              <a:solidFill>
                <a:srgbClr val="7030A0"/>
              </a:solidFill>
              <a:latin typeface="HP001 4 hàng" pitchFamily="34" charset="0"/>
            </a:endParaRPr>
          </a:p>
        </p:txBody>
      </p:sp>
      <p:sp>
        <p:nvSpPr>
          <p:cNvPr id="8" name="Rectangle 7"/>
          <p:cNvSpPr/>
          <p:nvPr/>
        </p:nvSpPr>
        <p:spPr>
          <a:xfrm>
            <a:off x="249097" y="3884353"/>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đŬg lúa ǟųg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Tree>
    <p:extLst>
      <p:ext uri="{BB962C8B-B14F-4D97-AF65-F5344CB8AC3E}">
        <p14:creationId xmlns:p14="http://schemas.microsoft.com/office/powerpoint/2010/main" val="31348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M.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891266" y="482602"/>
            <a:ext cx="6623961" cy="6625686"/>
          </a:xfrm>
        </p:spPr>
      </p:pic>
      <p:pic>
        <p:nvPicPr>
          <p:cNvPr id="9" name="D.mp4">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7"/>
          <a:stretch>
            <a:fillRect/>
          </a:stretch>
        </p:blipFill>
        <p:spPr>
          <a:xfrm>
            <a:off x="-304719" y="482602"/>
            <a:ext cx="6623961" cy="6625686"/>
          </a:xfrm>
        </p:spPr>
      </p:pic>
    </p:spTree>
    <p:extLst>
      <p:ext uri="{BB962C8B-B14F-4D97-AF65-F5344CB8AC3E}">
        <p14:creationId xmlns:p14="http://schemas.microsoft.com/office/powerpoint/2010/main" val="28931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6978" y="7620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6</a:t>
            </a:r>
            <a:endParaRPr lang="en-US" sz="3800" b="1">
              <a:solidFill>
                <a:schemeClr val="bg1"/>
              </a:solidFill>
              <a:latin typeface="Arial Rounded MT Bold" pitchFamily="34" charset="0"/>
              <a:cs typeface="Times New Roman" pitchFamily="18" charset="0"/>
            </a:endParaRPr>
          </a:p>
        </p:txBody>
      </p:sp>
      <p:sp>
        <p:nvSpPr>
          <p:cNvPr id="3" name="TextBox 2"/>
          <p:cNvSpPr txBox="1"/>
          <p:nvPr/>
        </p:nvSpPr>
        <p:spPr>
          <a:xfrm>
            <a:off x="992651" y="192465"/>
            <a:ext cx="10789880" cy="1293631"/>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Quan sát tranh và nói về những điều em thích khi đi biển</a:t>
            </a:r>
            <a:endParaRPr lang="en-US" sz="3800" b="1">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56" t="18750" r="55783" b="25000"/>
          <a:stretch/>
        </p:blipFill>
        <p:spPr bwMode="auto">
          <a:xfrm>
            <a:off x="3809008" y="1193800"/>
            <a:ext cx="594205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6977" y="1296475"/>
            <a:ext cx="11828700" cy="4977326"/>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090492" y="1905001"/>
            <a:ext cx="10082599" cy="2749454"/>
          </a:xfrm>
          <a:prstGeom prst="rect">
            <a:avLst/>
          </a:prstGeom>
          <a:noFill/>
        </p:spPr>
        <p:txBody>
          <a:bodyPr wrap="square" lIns="122879" tIns="61440" rIns="122879" bIns="61440" rtlCol="0">
            <a:spAutoFit/>
          </a:bodyPr>
          <a:lstStyle/>
          <a:p>
            <a:pPr algn="just"/>
            <a:r>
              <a:rPr lang="en-US" sz="4300">
                <a:latin typeface="Arial" pitchFamily="34" charset="0"/>
                <a:ea typeface="Arial-Rounded" pitchFamily="34" charset="0"/>
                <a:cs typeface="Arial" pitchFamily="34" charset="0"/>
              </a:rPr>
              <a:t>	Đi biển, bạn sẽ thoả sức bơi lội, nô đùa trên sóng hoặc nhặt vỏ sò, xây lâu đài cát. Biển là món quà kì diệu mà thiên nhiên ban tặng cho chúng ta.</a:t>
            </a:r>
            <a:endParaRPr lang="en-US" sz="4800">
              <a:latin typeface="Arial" pitchFamily="34" charset="0"/>
              <a:ea typeface="Arial-Rounded" pitchFamily="34" charset="0"/>
              <a:cs typeface="Arial" pitchFamily="34" charset="0"/>
            </a:endParaRPr>
          </a:p>
        </p:txBody>
      </p:sp>
      <p:sp>
        <p:nvSpPr>
          <p:cNvPr id="18" name="Right Arrow 17"/>
          <p:cNvSpPr/>
          <p:nvPr/>
        </p:nvSpPr>
        <p:spPr>
          <a:xfrm>
            <a:off x="1798136" y="2176093"/>
            <a:ext cx="574815"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0" name="Straight Connector 19"/>
          <p:cNvCxnSpPr/>
          <p:nvPr/>
        </p:nvCxnSpPr>
        <p:spPr>
          <a:xfrm>
            <a:off x="2456791" y="2570019"/>
            <a:ext cx="319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792026" y="3600731"/>
            <a:ext cx="184357" cy="36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5" name="Oval 24"/>
          <p:cNvSpPr/>
          <p:nvPr/>
        </p:nvSpPr>
        <p:spPr>
          <a:xfrm>
            <a:off x="8038162" y="4286300"/>
            <a:ext cx="184357" cy="335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7" name="Straight Connector 26"/>
          <p:cNvCxnSpPr/>
          <p:nvPr/>
        </p:nvCxnSpPr>
        <p:spPr>
          <a:xfrm>
            <a:off x="3148781" y="3866775"/>
            <a:ext cx="391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56978" y="265546"/>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7</a:t>
            </a:r>
            <a:endParaRPr lang="en-US" sz="3800" b="1">
              <a:solidFill>
                <a:schemeClr val="bg1"/>
              </a:solidFill>
              <a:latin typeface="Arial Rounded MT Bold" pitchFamily="34" charset="0"/>
              <a:cs typeface="Times New Roman" pitchFamily="18" charset="0"/>
            </a:endParaRPr>
          </a:p>
        </p:txBody>
      </p:sp>
      <p:sp>
        <p:nvSpPr>
          <p:cNvPr id="19" name="TextBox 18"/>
          <p:cNvSpPr txBox="1"/>
          <p:nvPr/>
        </p:nvSpPr>
        <p:spPr>
          <a:xfrm>
            <a:off x="992651" y="381810"/>
            <a:ext cx="3171865"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Nghe viết</a:t>
            </a:r>
            <a:endParaRPr lang="en-US" sz="3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75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7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8" presetClass="emph" presetSubtype="0" fill="hold" grpId="1" nodeType="withEffect">
                                  <p:stCondLst>
                                    <p:cond delay="0"/>
                                  </p:stCondLst>
                                  <p:childTnLst>
                                    <p:animRot by="21600000">
                                      <p:cBhvr>
                                        <p:cTn id="44" dur="2500" fill="hold"/>
                                        <p:tgtEl>
                                          <p:spTgt spid="25"/>
                                        </p:tgtEl>
                                        <p:attrNameLst>
                                          <p:attrName>r</p:attrName>
                                        </p:attrNameLst>
                                      </p:cBhvr>
                                    </p:animRot>
                                  </p:childTnLst>
                                </p:cTn>
                              </p:par>
                              <p:par>
                                <p:cTn id="45" presetID="8" presetClass="emph" presetSubtype="0" fill="hold" grpId="1" nodeType="withEffect">
                                  <p:stCondLst>
                                    <p:cond delay="0"/>
                                  </p:stCondLst>
                                  <p:childTnLst>
                                    <p:animRot by="21600000">
                                      <p:cBhvr>
                                        <p:cTn id="46" dur="2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Đi </a:t>
            </a:r>
            <a:r>
              <a:rPr lang="el-GR" sz="4700" b="1">
                <a:solidFill>
                  <a:srgbClr val="7030A0"/>
                </a:solidFill>
                <a:latin typeface="HP001 5 hàng" pitchFamily="34" charset="0"/>
              </a:rPr>
              <a:t>λμϜ</a:t>
            </a:r>
            <a:r>
              <a:rPr lang="lv-LV" sz="4700" b="1">
                <a:solidFill>
                  <a:srgbClr val="7030A0"/>
                </a:solidFill>
                <a:latin typeface="HP001 5 hàng" pitchFamily="34" charset="0"/>
              </a:rPr>
              <a:t>n, bạn sẽ </a:t>
            </a:r>
            <a:r>
              <a:rPr lang="el-GR" sz="4700" b="1">
                <a:solidFill>
                  <a:srgbClr val="7030A0"/>
                </a:solidFill>
                <a:latin typeface="HP001 5 hàng" pitchFamily="34" charset="0"/>
              </a:rPr>
              <a:t>κ♪ </a:t>
            </a:r>
            <a:r>
              <a:rPr lang="lv-LV" sz="4700" b="1">
                <a:solidFill>
                  <a:srgbClr val="7030A0"/>
                </a:solidFill>
                <a:latin typeface="HP001 5 hàng" pitchFamily="34" charset="0"/>
              </a:rPr>
              <a:t>ǧẁc b</a:t>
            </a:r>
            <a:r>
              <a:rPr lang="el-GR" sz="4700" b="1">
                <a:solidFill>
                  <a:srgbClr val="7030A0"/>
                </a:solidFill>
                <a:latin typeface="HP001 5 hàng" pitchFamily="34" charset="0"/>
              </a:rPr>
              <a:t>Π </a:t>
            </a:r>
            <a:r>
              <a:rPr lang="lv-LV" sz="4700" b="1">
                <a:solidFill>
                  <a:srgbClr val="7030A0"/>
                </a:solidFill>
                <a:latin typeface="HP001 5 hàng" pitchFamily="34" charset="0"/>
              </a:rPr>
              <a:t>lĖ,</a:t>
            </a:r>
            <a:r>
              <a:rPr lang="vi-VN" sz="4700" b="1">
                <a:solidFill>
                  <a:srgbClr val="7030A0"/>
                </a:solidFill>
                <a:latin typeface="HP001 5 hàng" pitchFamily="34" charset="0"/>
              </a:rPr>
              <a:t> wô đùa</a:t>
            </a:r>
            <a:endParaRPr lang="en-US" sz="4700" b="1">
              <a:solidFill>
                <a:srgbClr val="7030A0"/>
              </a:solidFill>
              <a:latin typeface="HP001 4 hàng" pitchFamily="34" charset="0"/>
            </a:endParaRPr>
          </a:p>
        </p:txBody>
      </p:sp>
      <p:sp>
        <p:nvSpPr>
          <p:cNvPr id="8" name="Rectangle 7"/>
          <p:cNvSpPr/>
          <p:nvPr/>
        </p:nvSpPr>
        <p:spPr>
          <a:xfrm>
            <a:off x="210914" y="2062811"/>
            <a:ext cx="12087251" cy="841256"/>
          </a:xfrm>
          <a:prstGeom prst="rect">
            <a:avLst/>
          </a:prstGeom>
        </p:spPr>
        <p:txBody>
          <a:bodyPr wrap="square" lIns="122895" tIns="61448" rIns="122895" bIns="61448">
            <a:spAutoFit/>
          </a:bodyPr>
          <a:lstStyle/>
          <a:p>
            <a:pPr algn="just"/>
            <a:r>
              <a:rPr lang="el-GR" sz="4700" b="1">
                <a:solidFill>
                  <a:srgbClr val="7030A0"/>
                </a:solidFill>
                <a:latin typeface="HP001 4 hàng" pitchFamily="34" charset="0"/>
              </a:rPr>
              <a:t>Λ</a:t>
            </a:r>
            <a:r>
              <a:rPr lang="vi-VN" sz="4700" b="1">
                <a:solidFill>
                  <a:srgbClr val="7030A0"/>
                </a:solidFill>
                <a:latin typeface="HP001 4 hàng" pitchFamily="34" charset="0"/>
              </a:rPr>
              <a:t>łn sŗg hǠc </a:t>
            </a:r>
            <a:r>
              <a:rPr lang="el-GR" sz="4700" b="1">
                <a:solidFill>
                  <a:srgbClr val="7030A0"/>
                </a:solidFill>
                <a:latin typeface="HP001 4 hàng" pitchFamily="34" charset="0"/>
              </a:rPr>
              <a:t>η</a:t>
            </a:r>
            <a:r>
              <a:rPr lang="vi-VN" sz="4700" b="1">
                <a:solidFill>
                  <a:srgbClr val="7030A0"/>
                </a:solidFill>
                <a:latin typeface="HP001 4 hàng" pitchFamily="34" charset="0"/>
              </a:rPr>
              <a:t>ặt vỏ sò, xây lâu đài cát</a:t>
            </a:r>
            <a:r>
              <a:rPr lang="en-US" sz="4700" b="1">
                <a:solidFill>
                  <a:srgbClr val="7030A0"/>
                </a:solidFill>
                <a:latin typeface="HP001 4 hàng" pitchFamily="34" charset="0"/>
              </a:rPr>
              <a:t>.</a:t>
            </a:r>
            <a:endParaRPr lang="en-US" sz="4700" b="1">
              <a:solidFill>
                <a:srgbClr val="7030A0"/>
              </a:solidFill>
              <a:latin typeface="HP001 4 hàng" pitchFamily="34" charset="0"/>
            </a:endParaRPr>
          </a:p>
        </p:txBody>
      </p:sp>
      <p:sp>
        <p:nvSpPr>
          <p:cNvPr id="9" name="Rectangle 8"/>
          <p:cNvSpPr/>
          <p:nvPr/>
        </p:nvSpPr>
        <p:spPr>
          <a:xfrm>
            <a:off x="201751" y="2941096"/>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t>
            </a:r>
            <a:r>
              <a:rPr lang="el-GR" sz="4700" b="1">
                <a:solidFill>
                  <a:srgbClr val="7030A0"/>
                </a:solidFill>
                <a:latin typeface="HP001 5 hàng" pitchFamily="34" charset="0"/>
              </a:rPr>
              <a:t>ΗϜ</a:t>
            </a:r>
            <a:r>
              <a:rPr lang="lv-LV" sz="4700" b="1">
                <a:solidFill>
                  <a:srgbClr val="7030A0"/>
                </a:solidFill>
                <a:latin typeface="HP001 5 hàng" pitchFamily="34" charset="0"/>
              </a:rPr>
              <a:t>n là jŗ Ǖ</a:t>
            </a:r>
            <a:r>
              <a:rPr lang="el-GR" sz="4700" b="1">
                <a:solidFill>
                  <a:srgbClr val="7030A0"/>
                </a:solidFill>
                <a:latin typeface="HP001 5 hàng" pitchFamily="34" charset="0"/>
              </a:rPr>
              <a:t>ί</a:t>
            </a:r>
            <a:r>
              <a:rPr lang="lv-LV" sz="4700" b="1">
                <a:solidFill>
                  <a:srgbClr val="7030A0"/>
                </a:solidFill>
                <a:latin typeface="HP001 5 hàng" pitchFamily="34" charset="0"/>
              </a:rPr>
              <a:t>à kì d</a:t>
            </a:r>
            <a:r>
              <a:rPr lang="el-GR" sz="4700" b="1">
                <a:solidFill>
                  <a:srgbClr val="7030A0"/>
                </a:solidFill>
                <a:latin typeface="HP001 5 hàng" pitchFamily="34" charset="0"/>
              </a:rPr>
              <a:t>Η</a:t>
            </a:r>
            <a:r>
              <a:rPr lang="lv-LV" sz="4700" b="1">
                <a:solidFill>
                  <a:srgbClr val="7030A0"/>
                </a:solidFill>
                <a:latin typeface="HP001 5 hàng" pitchFamily="34" charset="0"/>
              </a:rPr>
              <a:t>İu jà </a:t>
            </a:r>
            <a:r>
              <a:rPr lang="el-GR" sz="4700" b="1">
                <a:solidFill>
                  <a:srgbClr val="7030A0"/>
                </a:solidFill>
                <a:latin typeface="HP001 5 hàng" pitchFamily="34" charset="0"/>
              </a:rPr>
              <a:t>κΗ</a:t>
            </a:r>
            <a:r>
              <a:rPr lang="lv-LV" sz="4700" b="1">
                <a:solidFill>
                  <a:srgbClr val="7030A0"/>
                </a:solidFill>
                <a:latin typeface="HP001 5 hàng" pitchFamily="34" charset="0"/>
              </a:rPr>
              <a:t>łn </a:t>
            </a:r>
            <a:r>
              <a:rPr lang="el-GR" sz="4700" b="1">
                <a:solidFill>
                  <a:srgbClr val="7030A0"/>
                </a:solidFill>
                <a:latin typeface="HP001 5 hàng" pitchFamily="34" charset="0"/>
              </a:rPr>
              <a:t>ηΗ</a:t>
            </a:r>
            <a:r>
              <a:rPr lang="lv-LV" sz="4700" b="1">
                <a:solidFill>
                  <a:srgbClr val="7030A0"/>
                </a:solidFill>
                <a:latin typeface="HP001 5 hàng" pitchFamily="34" charset="0"/>
              </a:rPr>
              <a:t>łn</a:t>
            </a:r>
            <a:endParaRPr lang="en-US" sz="4700" b="1">
              <a:solidFill>
                <a:srgbClr val="7030A0"/>
              </a:solidFill>
              <a:latin typeface="HP001 5 hàng" pitchFamily="34" charset="0"/>
            </a:endParaRPr>
          </a:p>
        </p:txBody>
      </p:sp>
      <p:sp>
        <p:nvSpPr>
          <p:cNvPr id="10" name="Rectangle 9"/>
          <p:cNvSpPr/>
          <p:nvPr/>
        </p:nvSpPr>
        <p:spPr>
          <a:xfrm>
            <a:off x="203147" y="3857745"/>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ban Ǉặng </a:t>
            </a:r>
            <a:r>
              <a:rPr lang="el-GR" sz="4700" b="1">
                <a:solidFill>
                  <a:srgbClr val="7030A0"/>
                </a:solidFill>
                <a:latin typeface="HP001 5 hàng" pitchFamily="34" charset="0"/>
              </a:rPr>
              <a:t>ε</a:t>
            </a:r>
            <a:r>
              <a:rPr lang="lv-LV" sz="4700" b="1">
                <a:solidFill>
                  <a:srgbClr val="7030A0"/>
                </a:solidFill>
                <a:latin typeface="HP001 5 hàng" pitchFamily="34" charset="0"/>
              </a:rPr>
              <a:t>o </a:t>
            </a:r>
            <a:r>
              <a:rPr lang="el-GR" sz="4700" b="1">
                <a:solidFill>
                  <a:srgbClr val="7030A0"/>
                </a:solidFill>
                <a:latin typeface="HP001 5 hàng" pitchFamily="34" charset="0"/>
              </a:rPr>
              <a:t>ε</a:t>
            </a:r>
            <a:r>
              <a:rPr lang="lv-LV" sz="4700" b="1">
                <a:solidFill>
                  <a:srgbClr val="7030A0"/>
                </a:solidFill>
                <a:latin typeface="HP001 5 hàng" pitchFamily="34" charset="0"/>
              </a:rPr>
              <a:t>úng Ǉa</a:t>
            </a:r>
            <a:r>
              <a:rPr lang="en-US" sz="4700" b="1">
                <a:solidFill>
                  <a:srgbClr val="7030A0"/>
                </a:solidFill>
                <a:latin typeface="HP001 5 hàng" pitchFamily="34" charset="0"/>
              </a:rPr>
              <a:t>.</a:t>
            </a:r>
            <a:endParaRPr lang="en-US" sz="4700" b="1">
              <a:solidFill>
                <a:srgbClr val="7030A0"/>
              </a:solidFill>
              <a:latin typeface="HP001 5 hàng" pitchFamily="34" charset="0"/>
            </a:endParaRP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TotalTime>
  <Words>376</Words>
  <Application>Microsoft Office PowerPoint</Application>
  <PresentationFormat>Custom</PresentationFormat>
  <Paragraphs>87</Paragraphs>
  <Slides>16</Slides>
  <Notes>6</Notes>
  <HiddenSlides>0</HiddenSlides>
  <MMClips>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thầy cô tham gia nhóm chia sẻ tài liệu: https://www.facebook.com/groups/443096903751589 Zalo: 0916604268  Nếu phát hiện lỗi sai nào, phiền thầy cô chụp ảnh và báo lại giúp em nhé! Trân trọng!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250</cp:revision>
  <dcterms:created xsi:type="dcterms:W3CDTF">2020-12-08T15:48:47Z</dcterms:created>
  <dcterms:modified xsi:type="dcterms:W3CDTF">2021-05-02T06:29:09Z</dcterms:modified>
</cp:coreProperties>
</file>