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313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extBox 15"/>
          <p:cNvSpPr txBox="1"/>
          <p:nvPr/>
        </p:nvSpPr>
        <p:spPr>
          <a:xfrm>
            <a:off x="2675508" y="286531"/>
            <a:ext cx="4224851" cy="48768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3200" b="1" dirty="0">
                <a:solidFill>
                  <a:srgbClr val="006EBF"/>
                </a:solidFill>
                <a:latin typeface="Times New Roman"/>
                <a:ea typeface="Times New Roman"/>
              </a:rPr>
              <a:t>1.</a:t>
            </a:r>
            <a:r>
              <a:rPr lang="en-US" altLang="zh-CN" sz="3200" b="1" dirty="0">
                <a:solidFill>
                  <a:srgbClr val="006EBF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3200" b="1" dirty="0">
                <a:solidFill>
                  <a:srgbClr val="006EBF"/>
                </a:solidFill>
                <a:latin typeface="Times New Roman"/>
                <a:ea typeface="Times New Roman"/>
              </a:rPr>
              <a:t>CHẢY</a:t>
            </a:r>
            <a:r>
              <a:rPr lang="en-US" altLang="zh-CN" sz="3200" b="1" dirty="0">
                <a:solidFill>
                  <a:srgbClr val="006EBF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3200" b="1" dirty="0">
                <a:solidFill>
                  <a:srgbClr val="006EBF"/>
                </a:solidFill>
                <a:latin typeface="Times New Roman"/>
                <a:ea typeface="Times New Roman"/>
              </a:rPr>
              <a:t>MÁU</a:t>
            </a:r>
            <a:r>
              <a:rPr lang="en-US" altLang="zh-CN" sz="3200" b="1" spc="-104" dirty="0">
                <a:solidFill>
                  <a:srgbClr val="006EBF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3200" b="1" dirty="0">
                <a:solidFill>
                  <a:srgbClr val="006EBF"/>
                </a:solidFill>
                <a:latin typeface="Times New Roman"/>
                <a:ea typeface="Times New Roman"/>
              </a:rPr>
              <a:t>NHIỀU</a:t>
            </a:r>
          </a:p>
        </p:txBody>
      </p:sp>
      <p:sp>
        <p:nvSpPr>
          <p:cNvPr id="16" name="TextBox 16"/>
          <p:cNvSpPr txBox="1"/>
          <p:nvPr/>
        </p:nvSpPr>
        <p:spPr>
          <a:xfrm>
            <a:off x="396240" y="1048634"/>
            <a:ext cx="262503" cy="48768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3200" spc="-10" dirty="0">
                <a:solidFill>
                  <a:srgbClr val="000000"/>
                </a:solidFill>
                <a:latin typeface="Times New Roman"/>
                <a:ea typeface="Times New Roman"/>
              </a:rPr>
              <a:t>-</a:t>
            </a:r>
          </a:p>
        </p:txBody>
      </p:sp>
      <p:sp>
        <p:nvSpPr>
          <p:cNvPr id="17" name="TextBox 17"/>
          <p:cNvSpPr txBox="1"/>
          <p:nvPr/>
        </p:nvSpPr>
        <p:spPr>
          <a:xfrm>
            <a:off x="911352" y="1048634"/>
            <a:ext cx="7925262" cy="97563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3200" spc="64" dirty="0">
                <a:solidFill>
                  <a:srgbClr val="000000"/>
                </a:solidFill>
                <a:latin typeface="Times New Roman"/>
                <a:ea typeface="Times New Roman"/>
              </a:rPr>
              <a:t>Không</a:t>
            </a:r>
            <a:r>
              <a:rPr lang="en-US" altLang="zh-CN" sz="32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3200" spc="44" dirty="0">
                <a:solidFill>
                  <a:srgbClr val="000000"/>
                </a:solidFill>
                <a:latin typeface="Times New Roman"/>
                <a:ea typeface="Times New Roman"/>
              </a:rPr>
              <a:t>tiếp</a:t>
            </a:r>
            <a:r>
              <a:rPr lang="en-US" altLang="zh-CN" sz="32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3200" spc="55" dirty="0">
                <a:solidFill>
                  <a:srgbClr val="000000"/>
                </a:solidFill>
                <a:latin typeface="Times New Roman"/>
                <a:ea typeface="Times New Roman"/>
              </a:rPr>
              <a:t>xúc</a:t>
            </a:r>
            <a:r>
              <a:rPr lang="en-US" altLang="zh-CN" sz="32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3200" spc="50" dirty="0">
                <a:solidFill>
                  <a:srgbClr val="000000"/>
                </a:solidFill>
                <a:latin typeface="Times New Roman"/>
                <a:ea typeface="Times New Roman"/>
              </a:rPr>
              <a:t>trực</a:t>
            </a:r>
            <a:r>
              <a:rPr lang="en-US" altLang="zh-CN" sz="32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3200" spc="44" dirty="0">
                <a:solidFill>
                  <a:srgbClr val="000000"/>
                </a:solidFill>
                <a:latin typeface="Times New Roman"/>
                <a:ea typeface="Times New Roman"/>
              </a:rPr>
              <a:t>tiếp</a:t>
            </a:r>
            <a:r>
              <a:rPr lang="en-US" altLang="zh-CN" sz="32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3200" spc="50" dirty="0">
                <a:solidFill>
                  <a:srgbClr val="000000"/>
                </a:solidFill>
                <a:latin typeface="Times New Roman"/>
                <a:ea typeface="Times New Roman"/>
              </a:rPr>
              <a:t>với</a:t>
            </a:r>
            <a:r>
              <a:rPr lang="en-US" altLang="zh-CN" sz="32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3200" spc="69" dirty="0">
                <a:solidFill>
                  <a:srgbClr val="000000"/>
                </a:solidFill>
                <a:latin typeface="Times New Roman"/>
                <a:ea typeface="Times New Roman"/>
              </a:rPr>
              <a:t>máu</a:t>
            </a:r>
            <a:r>
              <a:rPr lang="en-US" altLang="zh-CN" sz="32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3200" spc="55" dirty="0">
                <a:solidFill>
                  <a:srgbClr val="000000"/>
                </a:solidFill>
                <a:latin typeface="Times New Roman"/>
                <a:ea typeface="Times New Roman"/>
              </a:rPr>
              <a:t>của</a:t>
            </a:r>
            <a:r>
              <a:rPr lang="en-US" altLang="zh-CN" sz="32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3200" spc="89" dirty="0">
                <a:solidFill>
                  <a:srgbClr val="000000"/>
                </a:solidFill>
                <a:latin typeface="Times New Roman"/>
                <a:ea typeface="Times New Roman"/>
              </a:rPr>
              <a:t>NN</a:t>
            </a:r>
            <a:r>
              <a:rPr lang="en-US" altLang="zh-CN" sz="3200" spc="34" dirty="0">
                <a:solidFill>
                  <a:srgbClr val="000000"/>
                </a:solidFill>
                <a:latin typeface="Times New Roman"/>
                <a:ea typeface="Times New Roman"/>
              </a:rPr>
              <a:t>:</a:t>
            </a:r>
            <a:r>
              <a:rPr lang="en-US" altLang="zh-CN" sz="32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3200" spc="64" dirty="0">
                <a:solidFill>
                  <a:srgbClr val="000000"/>
                </a:solidFill>
                <a:latin typeface="Times New Roman"/>
                <a:ea typeface="Times New Roman"/>
              </a:rPr>
              <a:t>Bảo</a:t>
            </a:r>
          </a:p>
          <a:p>
            <a:pPr marL="0">
              <a:lnSpc>
                <a:spcPct val="100000"/>
              </a:lnSpc>
            </a:pPr>
            <a:r>
              <a:rPr lang="en-US" altLang="zh-CN" sz="3200" dirty="0">
                <a:solidFill>
                  <a:srgbClr val="000000"/>
                </a:solidFill>
                <a:latin typeface="Times New Roman"/>
                <a:ea typeface="Times New Roman"/>
              </a:rPr>
              <a:t>vệ</a:t>
            </a:r>
            <a:r>
              <a:rPr lang="en-US" altLang="zh-CN" sz="32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3200" dirty="0">
                <a:solidFill>
                  <a:srgbClr val="000000"/>
                </a:solidFill>
                <a:latin typeface="Times New Roman"/>
                <a:ea typeface="Times New Roman"/>
              </a:rPr>
              <a:t>bàn</a:t>
            </a:r>
            <a:r>
              <a:rPr lang="en-US" altLang="zh-CN" sz="32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3200" dirty="0">
                <a:solidFill>
                  <a:srgbClr val="000000"/>
                </a:solidFill>
                <a:latin typeface="Times New Roman"/>
                <a:ea typeface="Times New Roman"/>
              </a:rPr>
              <a:t>tay</a:t>
            </a:r>
            <a:r>
              <a:rPr lang="en-US" altLang="zh-CN" sz="32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3200" dirty="0">
                <a:solidFill>
                  <a:srgbClr val="000000"/>
                </a:solidFill>
                <a:latin typeface="Times New Roman"/>
                <a:ea typeface="Times New Roman"/>
              </a:rPr>
              <a:t>bằng</a:t>
            </a:r>
            <a:r>
              <a:rPr lang="en-US" altLang="zh-CN" sz="32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3200" dirty="0">
                <a:solidFill>
                  <a:srgbClr val="000000"/>
                </a:solidFill>
                <a:latin typeface="Times New Roman"/>
                <a:ea typeface="Times New Roman"/>
              </a:rPr>
              <a:t>găng</a:t>
            </a:r>
            <a:r>
              <a:rPr lang="en-US" altLang="zh-CN" sz="32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3200" dirty="0">
                <a:solidFill>
                  <a:srgbClr val="000000"/>
                </a:solidFill>
                <a:latin typeface="Times New Roman"/>
                <a:ea typeface="Times New Roman"/>
              </a:rPr>
              <a:t>tay</a:t>
            </a:r>
            <a:r>
              <a:rPr lang="en-US" altLang="zh-CN" sz="32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3200" dirty="0">
                <a:solidFill>
                  <a:srgbClr val="000000"/>
                </a:solidFill>
                <a:latin typeface="Times New Roman"/>
                <a:ea typeface="Times New Roman"/>
              </a:rPr>
              <a:t>hoặc</a:t>
            </a:r>
            <a:r>
              <a:rPr lang="en-US" altLang="zh-CN" sz="32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3200" dirty="0">
                <a:solidFill>
                  <a:srgbClr val="000000"/>
                </a:solidFill>
                <a:latin typeface="Times New Roman"/>
                <a:ea typeface="Times New Roman"/>
              </a:rPr>
              <a:t>vải,</a:t>
            </a:r>
            <a:r>
              <a:rPr lang="en-US" altLang="zh-CN" sz="32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3200" dirty="0">
                <a:solidFill>
                  <a:srgbClr val="000000"/>
                </a:solidFill>
                <a:latin typeface="Times New Roman"/>
                <a:ea typeface="Times New Roman"/>
              </a:rPr>
              <a:t>quần</a:t>
            </a:r>
            <a:r>
              <a:rPr lang="en-US" altLang="zh-CN" sz="32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3200" dirty="0">
                <a:solidFill>
                  <a:srgbClr val="000000"/>
                </a:solidFill>
                <a:latin typeface="Times New Roman"/>
                <a:ea typeface="Times New Roman"/>
              </a:rPr>
              <a:t>áo</a:t>
            </a:r>
            <a:r>
              <a:rPr lang="en-US" altLang="zh-CN" sz="3200" spc="4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3200" dirty="0">
                <a:solidFill>
                  <a:srgbClr val="000000"/>
                </a:solidFill>
                <a:latin typeface="Times New Roman"/>
                <a:ea typeface="Times New Roman"/>
              </a:rPr>
              <a:t>sạch</a:t>
            </a:r>
          </a:p>
        </p:txBody>
      </p:sp>
      <p:sp>
        <p:nvSpPr>
          <p:cNvPr id="18" name="TextBox 18"/>
          <p:cNvSpPr txBox="1"/>
          <p:nvPr/>
        </p:nvSpPr>
        <p:spPr>
          <a:xfrm>
            <a:off x="396240" y="2024375"/>
            <a:ext cx="5012425" cy="48768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3200" dirty="0">
                <a:solidFill>
                  <a:srgbClr val="000000"/>
                </a:solidFill>
                <a:latin typeface="Times New Roman"/>
                <a:ea typeface="Times New Roman"/>
              </a:rPr>
              <a:t>-</a:t>
            </a:r>
            <a:r>
              <a:rPr lang="en-US" altLang="zh-CN" sz="3200" spc="69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3200" dirty="0">
                <a:solidFill>
                  <a:srgbClr val="000000"/>
                </a:solidFill>
                <a:latin typeface="Times New Roman"/>
                <a:ea typeface="Times New Roman"/>
              </a:rPr>
              <a:t>Ép</a:t>
            </a:r>
            <a:r>
              <a:rPr lang="en-US" altLang="zh-CN" sz="32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3200" dirty="0">
                <a:solidFill>
                  <a:srgbClr val="000000"/>
                </a:solidFill>
                <a:latin typeface="Times New Roman"/>
                <a:ea typeface="Times New Roman"/>
              </a:rPr>
              <a:t>trực</a:t>
            </a:r>
            <a:r>
              <a:rPr lang="en-US" altLang="zh-CN" sz="32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3200" dirty="0">
                <a:solidFill>
                  <a:srgbClr val="000000"/>
                </a:solidFill>
                <a:latin typeface="Times New Roman"/>
                <a:ea typeface="Times New Roman"/>
              </a:rPr>
              <a:t>tiếp</a:t>
            </a:r>
            <a:r>
              <a:rPr lang="en-US" altLang="zh-CN" sz="32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3200" dirty="0">
                <a:solidFill>
                  <a:srgbClr val="000000"/>
                </a:solidFill>
                <a:latin typeface="Times New Roman"/>
                <a:ea typeface="Times New Roman"/>
              </a:rPr>
              <a:t>lên</a:t>
            </a:r>
            <a:r>
              <a:rPr lang="en-US" altLang="zh-CN" sz="32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3200" dirty="0">
                <a:solidFill>
                  <a:srgbClr val="000000"/>
                </a:solidFill>
                <a:latin typeface="Times New Roman"/>
                <a:ea typeface="Times New Roman"/>
              </a:rPr>
              <a:t>vết</a:t>
            </a:r>
            <a:r>
              <a:rPr lang="en-US" altLang="zh-CN" sz="32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3200" dirty="0">
                <a:solidFill>
                  <a:srgbClr val="000000"/>
                </a:solidFill>
                <a:latin typeface="Times New Roman"/>
                <a:ea typeface="Times New Roman"/>
              </a:rPr>
              <a:t>thương</a:t>
            </a:r>
          </a:p>
        </p:txBody>
      </p:sp>
      <p:sp>
        <p:nvSpPr>
          <p:cNvPr id="19" name="TextBox 19"/>
          <p:cNvSpPr txBox="1"/>
          <p:nvPr/>
        </p:nvSpPr>
        <p:spPr>
          <a:xfrm>
            <a:off x="396240" y="2512055"/>
            <a:ext cx="5911124" cy="48768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3200" dirty="0">
                <a:solidFill>
                  <a:srgbClr val="FE0000"/>
                </a:solidFill>
                <a:latin typeface="Times New Roman"/>
                <a:ea typeface="Times New Roman"/>
              </a:rPr>
              <a:t>-</a:t>
            </a:r>
            <a:r>
              <a:rPr lang="en-US" altLang="zh-CN" sz="3200" spc="64" dirty="0">
                <a:solidFill>
                  <a:srgbClr val="FE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3200" dirty="0">
                <a:solidFill>
                  <a:srgbClr val="FE0000"/>
                </a:solidFill>
                <a:latin typeface="Times New Roman"/>
                <a:ea typeface="Times New Roman"/>
              </a:rPr>
              <a:t>Băng</a:t>
            </a:r>
            <a:r>
              <a:rPr lang="en-US" altLang="zh-CN" sz="3200" spc="75" dirty="0">
                <a:solidFill>
                  <a:srgbClr val="FE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3200" dirty="0">
                <a:solidFill>
                  <a:srgbClr val="FE0000"/>
                </a:solidFill>
                <a:latin typeface="Times New Roman"/>
                <a:ea typeface="Times New Roman"/>
              </a:rPr>
              <a:t>ép</a:t>
            </a:r>
            <a:r>
              <a:rPr lang="en-US" altLang="zh-CN" sz="3200" spc="64" dirty="0">
                <a:solidFill>
                  <a:srgbClr val="FE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3200" dirty="0">
                <a:solidFill>
                  <a:srgbClr val="FE0000"/>
                </a:solidFill>
                <a:latin typeface="Times New Roman"/>
                <a:ea typeface="Times New Roman"/>
              </a:rPr>
              <a:t>vết</a:t>
            </a:r>
            <a:r>
              <a:rPr lang="en-US" altLang="zh-CN" sz="3200" spc="69" dirty="0">
                <a:solidFill>
                  <a:srgbClr val="FE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3200" dirty="0">
                <a:solidFill>
                  <a:srgbClr val="FE0000"/>
                </a:solidFill>
                <a:latin typeface="Times New Roman"/>
                <a:ea typeface="Times New Roman"/>
              </a:rPr>
              <a:t>thương</a:t>
            </a:r>
            <a:r>
              <a:rPr lang="en-US" altLang="zh-CN" sz="3200" spc="64" dirty="0">
                <a:solidFill>
                  <a:srgbClr val="FE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3200" dirty="0">
                <a:solidFill>
                  <a:srgbClr val="FE0000"/>
                </a:solidFill>
                <a:latin typeface="Times New Roman"/>
                <a:ea typeface="Times New Roman"/>
              </a:rPr>
              <a:t>để</a:t>
            </a:r>
            <a:r>
              <a:rPr lang="en-US" altLang="zh-CN" sz="3200" spc="69" dirty="0">
                <a:solidFill>
                  <a:srgbClr val="FE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3200" dirty="0">
                <a:solidFill>
                  <a:srgbClr val="FE0000"/>
                </a:solidFill>
                <a:latin typeface="Times New Roman"/>
                <a:ea typeface="Times New Roman"/>
              </a:rPr>
              <a:t>cầm</a:t>
            </a:r>
            <a:r>
              <a:rPr lang="en-US" altLang="zh-CN" sz="3200" spc="64" dirty="0">
                <a:solidFill>
                  <a:srgbClr val="FE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3200" dirty="0">
                <a:solidFill>
                  <a:srgbClr val="FE0000"/>
                </a:solidFill>
                <a:latin typeface="Times New Roman"/>
                <a:ea typeface="Times New Roman"/>
              </a:rPr>
              <a:t>máu</a:t>
            </a:r>
          </a:p>
        </p:txBody>
      </p:sp>
      <p:sp>
        <p:nvSpPr>
          <p:cNvPr id="20" name="TextBox 20"/>
          <p:cNvSpPr txBox="1"/>
          <p:nvPr/>
        </p:nvSpPr>
        <p:spPr>
          <a:xfrm>
            <a:off x="396240" y="2999886"/>
            <a:ext cx="262605" cy="48768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3200" spc="-10" dirty="0">
                <a:solidFill>
                  <a:srgbClr val="000000"/>
                </a:solidFill>
                <a:latin typeface="Times New Roman"/>
                <a:ea typeface="Times New Roman"/>
              </a:rPr>
              <a:t>-</a:t>
            </a:r>
          </a:p>
        </p:txBody>
      </p:sp>
      <p:sp>
        <p:nvSpPr>
          <p:cNvPr id="21" name="TextBox 21"/>
          <p:cNvSpPr txBox="1"/>
          <p:nvPr/>
        </p:nvSpPr>
        <p:spPr>
          <a:xfrm>
            <a:off x="911352" y="2999743"/>
            <a:ext cx="8027624" cy="9755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hangingPunct="0">
              <a:lnSpc>
                <a:spcPct val="100000"/>
              </a:lnSpc>
            </a:pPr>
            <a:r>
              <a:rPr lang="en-US" altLang="zh-CN" sz="3200" dirty="0">
                <a:solidFill>
                  <a:srgbClr val="000000"/>
                </a:solidFill>
                <a:latin typeface="Times New Roman"/>
                <a:ea typeface="Times New Roman"/>
              </a:rPr>
              <a:t>Nâng</a:t>
            </a:r>
            <a:r>
              <a:rPr lang="en-US" altLang="zh-CN" sz="3200" spc="15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3200" dirty="0">
                <a:solidFill>
                  <a:srgbClr val="000000"/>
                </a:solidFill>
                <a:latin typeface="Times New Roman"/>
                <a:ea typeface="Times New Roman"/>
              </a:rPr>
              <a:t>phần</a:t>
            </a:r>
            <a:r>
              <a:rPr lang="en-US" altLang="zh-CN" sz="3200" spc="16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3200" dirty="0">
                <a:solidFill>
                  <a:srgbClr val="000000"/>
                </a:solidFill>
                <a:latin typeface="Times New Roman"/>
                <a:ea typeface="Times New Roman"/>
              </a:rPr>
              <a:t>chi</a:t>
            </a:r>
            <a:r>
              <a:rPr lang="en-US" altLang="zh-CN" sz="3200" spc="16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3200" dirty="0">
                <a:solidFill>
                  <a:srgbClr val="000000"/>
                </a:solidFill>
                <a:latin typeface="Times New Roman"/>
                <a:ea typeface="Times New Roman"/>
              </a:rPr>
              <a:t>bị</a:t>
            </a:r>
            <a:r>
              <a:rPr lang="en-US" altLang="zh-CN" sz="3200" spc="16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3200" dirty="0">
                <a:solidFill>
                  <a:srgbClr val="000000"/>
                </a:solidFill>
                <a:latin typeface="Times New Roman"/>
                <a:ea typeface="Times New Roman"/>
              </a:rPr>
              <a:t>thương</a:t>
            </a:r>
            <a:r>
              <a:rPr lang="en-US" altLang="zh-CN" sz="3200" spc="16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3200" dirty="0">
                <a:solidFill>
                  <a:srgbClr val="000000"/>
                </a:solidFill>
                <a:latin typeface="Times New Roman"/>
                <a:ea typeface="Times New Roman"/>
              </a:rPr>
              <a:t>cao</a:t>
            </a:r>
            <a:r>
              <a:rPr lang="en-US" altLang="zh-CN" sz="3200" spc="16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3200" dirty="0">
                <a:solidFill>
                  <a:srgbClr val="000000"/>
                </a:solidFill>
                <a:latin typeface="Times New Roman"/>
                <a:ea typeface="Times New Roman"/>
              </a:rPr>
              <a:t>hơn</a:t>
            </a:r>
            <a:r>
              <a:rPr lang="en-US" altLang="zh-CN" sz="3200" spc="16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3200" dirty="0">
                <a:solidFill>
                  <a:srgbClr val="000000"/>
                </a:solidFill>
                <a:latin typeface="Times New Roman"/>
                <a:ea typeface="Times New Roman"/>
              </a:rPr>
              <a:t>cơ</a:t>
            </a:r>
            <a:r>
              <a:rPr lang="en-US" altLang="zh-CN" sz="3200" spc="16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3200" dirty="0">
                <a:solidFill>
                  <a:srgbClr val="000000"/>
                </a:solidFill>
                <a:latin typeface="Times New Roman"/>
                <a:ea typeface="Times New Roman"/>
              </a:rPr>
              <a:t>thể</a:t>
            </a:r>
            <a:r>
              <a:rPr lang="en-US" altLang="zh-CN" sz="3200" spc="16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3200" dirty="0">
                <a:solidFill>
                  <a:srgbClr val="000000"/>
                </a:solidFill>
                <a:latin typeface="Times New Roman"/>
                <a:ea typeface="Times New Roman"/>
              </a:rPr>
              <a:t>để</a:t>
            </a:r>
            <a:r>
              <a:rPr lang="en-US" altLang="zh-CN" sz="3200" spc="16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3200" dirty="0">
                <a:solidFill>
                  <a:srgbClr val="000000"/>
                </a:solidFill>
                <a:latin typeface="Times New Roman"/>
                <a:ea typeface="Times New Roman"/>
              </a:rPr>
              <a:t>hạn</a:t>
            </a:r>
            <a:r>
              <a:rPr lang="en-US" altLang="zh-CN" sz="32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3200" dirty="0">
                <a:solidFill>
                  <a:srgbClr val="000000"/>
                </a:solidFill>
                <a:latin typeface="Times New Roman"/>
                <a:ea typeface="Times New Roman"/>
              </a:rPr>
              <a:t>chế</a:t>
            </a:r>
            <a:r>
              <a:rPr lang="en-US" altLang="zh-CN" sz="32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3200" dirty="0">
                <a:solidFill>
                  <a:srgbClr val="000000"/>
                </a:solidFill>
                <a:latin typeface="Times New Roman"/>
                <a:ea typeface="Times New Roman"/>
              </a:rPr>
              <a:t>máu</a:t>
            </a:r>
            <a:r>
              <a:rPr lang="en-US" altLang="zh-CN" sz="3200" spc="-17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3200" dirty="0">
                <a:solidFill>
                  <a:srgbClr val="000000"/>
                </a:solidFill>
                <a:latin typeface="Times New Roman"/>
                <a:ea typeface="Times New Roman"/>
              </a:rPr>
              <a:t>chảy.</a:t>
            </a:r>
          </a:p>
        </p:txBody>
      </p:sp>
      <p:sp>
        <p:nvSpPr>
          <p:cNvPr id="22" name="TextBox 22"/>
          <p:cNvSpPr txBox="1"/>
          <p:nvPr/>
        </p:nvSpPr>
        <p:spPr>
          <a:xfrm>
            <a:off x="396240" y="3975627"/>
            <a:ext cx="262605" cy="48768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3200" spc="-10" dirty="0">
                <a:solidFill>
                  <a:srgbClr val="000000"/>
                </a:solidFill>
                <a:latin typeface="Times New Roman"/>
                <a:ea typeface="Times New Roman"/>
              </a:rPr>
              <a:t>-</a:t>
            </a:r>
          </a:p>
        </p:txBody>
      </p:sp>
      <p:sp>
        <p:nvSpPr>
          <p:cNvPr id="23" name="TextBox 23"/>
          <p:cNvSpPr txBox="1"/>
          <p:nvPr/>
        </p:nvSpPr>
        <p:spPr>
          <a:xfrm>
            <a:off x="911352" y="3975484"/>
            <a:ext cx="8027928" cy="146328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hangingPunct="0">
              <a:lnSpc>
                <a:spcPct val="100000"/>
              </a:lnSpc>
            </a:pPr>
            <a:r>
              <a:rPr lang="en-US" altLang="zh-CN" sz="3200" spc="160" dirty="0">
                <a:solidFill>
                  <a:srgbClr val="000000"/>
                </a:solidFill>
                <a:latin typeface="Times New Roman"/>
                <a:ea typeface="Times New Roman"/>
              </a:rPr>
              <a:t>Kiểm</a:t>
            </a:r>
            <a:r>
              <a:rPr lang="en-US" altLang="zh-CN" sz="32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3200" spc="104" dirty="0">
                <a:solidFill>
                  <a:srgbClr val="000000"/>
                </a:solidFill>
                <a:latin typeface="Times New Roman"/>
                <a:ea typeface="Times New Roman"/>
              </a:rPr>
              <a:t>tra</a:t>
            </a:r>
            <a:r>
              <a:rPr lang="en-US" altLang="zh-CN" sz="32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3200" spc="139" dirty="0">
                <a:solidFill>
                  <a:srgbClr val="000000"/>
                </a:solidFill>
                <a:latin typeface="Times New Roman"/>
                <a:ea typeface="Times New Roman"/>
              </a:rPr>
              <a:t>đầu</a:t>
            </a:r>
            <a:r>
              <a:rPr lang="en-US" altLang="zh-CN" sz="32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3200" spc="120" dirty="0">
                <a:solidFill>
                  <a:srgbClr val="000000"/>
                </a:solidFill>
                <a:latin typeface="Times New Roman"/>
                <a:ea typeface="Times New Roman"/>
              </a:rPr>
              <a:t>chi</a:t>
            </a:r>
            <a:r>
              <a:rPr lang="en-US" altLang="zh-CN" sz="32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3200" spc="129" dirty="0">
                <a:solidFill>
                  <a:srgbClr val="000000"/>
                </a:solidFill>
                <a:latin typeface="Times New Roman"/>
                <a:ea typeface="Times New Roman"/>
              </a:rPr>
              <a:t>sau</a:t>
            </a:r>
            <a:r>
              <a:rPr lang="en-US" altLang="zh-CN" sz="32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3200" spc="125" dirty="0">
                <a:solidFill>
                  <a:srgbClr val="000000"/>
                </a:solidFill>
                <a:latin typeface="Times New Roman"/>
                <a:ea typeface="Times New Roman"/>
              </a:rPr>
              <a:t>khi</a:t>
            </a:r>
            <a:r>
              <a:rPr lang="en-US" altLang="zh-CN" sz="32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3200" spc="139" dirty="0">
                <a:solidFill>
                  <a:srgbClr val="000000"/>
                </a:solidFill>
                <a:latin typeface="Times New Roman"/>
                <a:ea typeface="Times New Roman"/>
              </a:rPr>
              <a:t>băng</a:t>
            </a:r>
            <a:r>
              <a:rPr lang="en-US" altLang="zh-CN" sz="3200" spc="80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r>
              <a:rPr lang="en-US" altLang="zh-CN" sz="32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3200" spc="160" dirty="0">
                <a:solidFill>
                  <a:srgbClr val="000000"/>
                </a:solidFill>
                <a:latin typeface="Times New Roman"/>
                <a:ea typeface="Times New Roman"/>
              </a:rPr>
              <a:t>Nếu</a:t>
            </a:r>
            <a:r>
              <a:rPr lang="en-US" altLang="zh-CN" sz="32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3200" spc="170" dirty="0">
                <a:solidFill>
                  <a:srgbClr val="000000"/>
                </a:solidFill>
                <a:latin typeface="Times New Roman"/>
                <a:ea typeface="Times New Roman"/>
              </a:rPr>
              <a:t>máu</a:t>
            </a:r>
            <a:r>
              <a:rPr lang="en-US" altLang="zh-CN" sz="32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3200" spc="139" dirty="0">
                <a:solidFill>
                  <a:srgbClr val="000000"/>
                </a:solidFill>
                <a:latin typeface="Times New Roman"/>
                <a:ea typeface="Times New Roman"/>
              </a:rPr>
              <a:t>vẫn</a:t>
            </a:r>
            <a:r>
              <a:rPr lang="en-US" altLang="zh-CN" sz="32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3200" dirty="0">
                <a:solidFill>
                  <a:srgbClr val="000000"/>
                </a:solidFill>
                <a:latin typeface="Times New Roman"/>
                <a:ea typeface="Times New Roman"/>
              </a:rPr>
              <a:t>chảy</a:t>
            </a:r>
            <a:r>
              <a:rPr lang="en-US" altLang="zh-CN" sz="3200" spc="1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3200" dirty="0">
                <a:solidFill>
                  <a:srgbClr val="000000"/>
                </a:solidFill>
                <a:latin typeface="Times New Roman"/>
                <a:ea typeface="Times New Roman"/>
              </a:rPr>
              <a:t>thấm</a:t>
            </a:r>
            <a:r>
              <a:rPr lang="en-US" altLang="zh-CN" sz="3200" spc="19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3200" dirty="0">
                <a:solidFill>
                  <a:srgbClr val="000000"/>
                </a:solidFill>
                <a:latin typeface="Times New Roman"/>
                <a:ea typeface="Times New Roman"/>
              </a:rPr>
              <a:t>qua</a:t>
            </a:r>
            <a:r>
              <a:rPr lang="en-US" altLang="zh-CN" sz="3200" spc="19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3200" dirty="0">
                <a:solidFill>
                  <a:srgbClr val="000000"/>
                </a:solidFill>
                <a:latin typeface="Times New Roman"/>
                <a:ea typeface="Times New Roman"/>
              </a:rPr>
              <a:t>băng</a:t>
            </a:r>
            <a:r>
              <a:rPr lang="en-US" altLang="zh-CN" sz="3200" spc="1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3200" dirty="0">
                <a:solidFill>
                  <a:srgbClr val="000000"/>
                </a:solidFill>
                <a:latin typeface="Times New Roman"/>
                <a:ea typeface="Times New Roman"/>
              </a:rPr>
              <a:t>thì</a:t>
            </a:r>
            <a:r>
              <a:rPr lang="en-US" altLang="zh-CN" sz="3200" spc="19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3200" dirty="0">
                <a:solidFill>
                  <a:srgbClr val="000000"/>
                </a:solidFill>
                <a:latin typeface="Times New Roman"/>
                <a:ea typeface="Times New Roman"/>
              </a:rPr>
              <a:t>không</a:t>
            </a:r>
            <a:r>
              <a:rPr lang="en-US" altLang="zh-CN" sz="3200" spc="19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3200" dirty="0">
                <a:solidFill>
                  <a:srgbClr val="000000"/>
                </a:solidFill>
                <a:latin typeface="Times New Roman"/>
                <a:ea typeface="Times New Roman"/>
              </a:rPr>
              <a:t>tháo</a:t>
            </a:r>
            <a:r>
              <a:rPr lang="en-US" altLang="zh-CN" sz="3200" spc="1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3200" dirty="0">
                <a:solidFill>
                  <a:srgbClr val="000000"/>
                </a:solidFill>
                <a:latin typeface="Times New Roman"/>
                <a:ea typeface="Times New Roman"/>
              </a:rPr>
              <a:t>băng</a:t>
            </a:r>
            <a:r>
              <a:rPr lang="en-US" altLang="zh-CN" sz="3200" spc="19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3200" dirty="0">
                <a:solidFill>
                  <a:srgbClr val="000000"/>
                </a:solidFill>
                <a:latin typeface="Times New Roman"/>
                <a:ea typeface="Times New Roman"/>
              </a:rPr>
              <a:t>cũ</a:t>
            </a:r>
            <a:r>
              <a:rPr lang="en-US" altLang="zh-CN" sz="3200" spc="19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3200" dirty="0">
                <a:solidFill>
                  <a:srgbClr val="000000"/>
                </a:solidFill>
                <a:latin typeface="Times New Roman"/>
                <a:ea typeface="Times New Roman"/>
              </a:rPr>
              <a:t>mà</a:t>
            </a:r>
            <a:r>
              <a:rPr lang="en-US" altLang="zh-CN" sz="32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3200" dirty="0">
                <a:solidFill>
                  <a:srgbClr val="000000"/>
                </a:solidFill>
                <a:latin typeface="Times New Roman"/>
                <a:ea typeface="Times New Roman"/>
              </a:rPr>
              <a:t>băng</a:t>
            </a:r>
            <a:r>
              <a:rPr lang="en-US" altLang="zh-CN" sz="32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3200" dirty="0">
                <a:solidFill>
                  <a:srgbClr val="000000"/>
                </a:solidFill>
                <a:latin typeface="Times New Roman"/>
                <a:ea typeface="Times New Roman"/>
              </a:rPr>
              <a:t>chồng</a:t>
            </a:r>
            <a:r>
              <a:rPr lang="en-US" altLang="zh-CN" sz="32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3200" dirty="0">
                <a:solidFill>
                  <a:srgbClr val="000000"/>
                </a:solidFill>
                <a:latin typeface="Times New Roman"/>
                <a:ea typeface="Times New Roman"/>
              </a:rPr>
              <a:t>lên</a:t>
            </a:r>
            <a:r>
              <a:rPr lang="en-US" altLang="zh-CN" sz="32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3200" dirty="0">
                <a:solidFill>
                  <a:srgbClr val="000000"/>
                </a:solidFill>
                <a:latin typeface="Times New Roman"/>
                <a:ea typeface="Times New Roman"/>
              </a:rPr>
              <a:t>bằng</a:t>
            </a:r>
            <a:r>
              <a:rPr lang="en-US" altLang="zh-CN" sz="32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3200" dirty="0">
                <a:solidFill>
                  <a:srgbClr val="000000"/>
                </a:solidFill>
                <a:latin typeface="Times New Roman"/>
                <a:ea typeface="Times New Roman"/>
              </a:rPr>
              <a:t>băng</a:t>
            </a:r>
            <a:r>
              <a:rPr lang="en-US" altLang="zh-CN" sz="3200" spc="4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3200" dirty="0">
                <a:solidFill>
                  <a:srgbClr val="000000"/>
                </a:solidFill>
                <a:latin typeface="Times New Roman"/>
                <a:ea typeface="Times New Roman"/>
              </a:rPr>
              <a:t>khác.</a:t>
            </a:r>
          </a:p>
        </p:txBody>
      </p:sp>
      <p:sp>
        <p:nvSpPr>
          <p:cNvPr id="24" name="TextBox 24"/>
          <p:cNvSpPr txBox="1"/>
          <p:nvPr/>
        </p:nvSpPr>
        <p:spPr>
          <a:xfrm>
            <a:off x="396240" y="5438921"/>
            <a:ext cx="4956829" cy="48768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3200" dirty="0">
                <a:solidFill>
                  <a:srgbClr val="000000"/>
                </a:solidFill>
                <a:latin typeface="Times New Roman"/>
                <a:ea typeface="Times New Roman"/>
              </a:rPr>
              <a:t>-</a:t>
            </a:r>
            <a:r>
              <a:rPr lang="en-US" altLang="zh-CN" sz="3200" spc="64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3200" dirty="0">
                <a:solidFill>
                  <a:srgbClr val="000000"/>
                </a:solidFill>
                <a:latin typeface="Times New Roman"/>
                <a:ea typeface="Times New Roman"/>
              </a:rPr>
              <a:t>Chuyển</a:t>
            </a:r>
            <a:r>
              <a:rPr lang="en-US" altLang="zh-CN" sz="32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3200" dirty="0">
                <a:solidFill>
                  <a:srgbClr val="000000"/>
                </a:solidFill>
                <a:latin typeface="Times New Roman"/>
                <a:ea typeface="Times New Roman"/>
              </a:rPr>
              <a:t>NN</a:t>
            </a:r>
            <a:r>
              <a:rPr lang="en-US" altLang="zh-CN" sz="3200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3200" dirty="0">
                <a:solidFill>
                  <a:srgbClr val="000000"/>
                </a:solidFill>
                <a:latin typeface="Times New Roman"/>
                <a:ea typeface="Times New Roman"/>
              </a:rPr>
              <a:t>đến</a:t>
            </a:r>
            <a:r>
              <a:rPr lang="en-US" altLang="zh-CN" sz="3200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3200" dirty="0">
                <a:solidFill>
                  <a:srgbClr val="000000"/>
                </a:solidFill>
                <a:latin typeface="Times New Roman"/>
                <a:ea typeface="Times New Roman"/>
              </a:rPr>
              <a:t>cơ</a:t>
            </a:r>
            <a:r>
              <a:rPr lang="en-US" altLang="zh-CN" sz="32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3200" dirty="0">
                <a:solidFill>
                  <a:srgbClr val="000000"/>
                </a:solidFill>
                <a:latin typeface="Times New Roman"/>
                <a:ea typeface="Times New Roman"/>
              </a:rPr>
              <a:t>sở</a:t>
            </a:r>
            <a:r>
              <a:rPr lang="en-US" altLang="zh-CN" sz="3200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3200" dirty="0">
                <a:solidFill>
                  <a:srgbClr val="000000"/>
                </a:solidFill>
                <a:latin typeface="Times New Roman"/>
                <a:ea typeface="Times New Roman"/>
              </a:rPr>
              <a:t>y</a:t>
            </a:r>
            <a:r>
              <a:rPr lang="en-US" altLang="zh-CN" sz="3200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3200" dirty="0">
                <a:solidFill>
                  <a:srgbClr val="000000"/>
                </a:solidFill>
                <a:latin typeface="Times New Roman"/>
                <a:ea typeface="Times New Roman"/>
              </a:rPr>
              <a:t>tế</a:t>
            </a:r>
          </a:p>
        </p:txBody>
      </p:sp>
    </p:spTree>
    <p:extLst>
      <p:ext uri="{BB962C8B-B14F-4D97-AF65-F5344CB8AC3E}">
        <p14:creationId xmlns:p14="http://schemas.microsoft.com/office/powerpoint/2010/main" val="24316353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Picture 3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extBox 30"/>
          <p:cNvSpPr txBox="1"/>
          <p:nvPr/>
        </p:nvSpPr>
        <p:spPr>
          <a:xfrm>
            <a:off x="3010789" y="279778"/>
            <a:ext cx="3623889" cy="45720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3000" b="1" dirty="0">
                <a:solidFill>
                  <a:srgbClr val="006EBF"/>
                </a:solidFill>
                <a:latin typeface="Times New Roman"/>
                <a:ea typeface="Times New Roman"/>
              </a:rPr>
              <a:t>3.</a:t>
            </a:r>
            <a:r>
              <a:rPr lang="en-US" altLang="zh-CN" sz="3000" b="1" dirty="0">
                <a:solidFill>
                  <a:srgbClr val="006EBF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3000" b="1" dirty="0">
                <a:solidFill>
                  <a:srgbClr val="006EBF"/>
                </a:solidFill>
                <a:latin typeface="Times New Roman"/>
                <a:ea typeface="Times New Roman"/>
              </a:rPr>
              <a:t>CHẢY</a:t>
            </a:r>
            <a:r>
              <a:rPr lang="en-US" altLang="zh-CN" sz="3000" b="1" dirty="0">
                <a:solidFill>
                  <a:srgbClr val="006EBF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3000" b="1" dirty="0">
                <a:solidFill>
                  <a:srgbClr val="006EBF"/>
                </a:solidFill>
                <a:latin typeface="Times New Roman"/>
                <a:ea typeface="Times New Roman"/>
              </a:rPr>
              <a:t>MÁU</a:t>
            </a:r>
            <a:r>
              <a:rPr lang="en-US" altLang="zh-CN" sz="3000" b="1" spc="-145" dirty="0">
                <a:solidFill>
                  <a:srgbClr val="006EBF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3000" b="1" dirty="0">
                <a:solidFill>
                  <a:srgbClr val="006EBF"/>
                </a:solidFill>
                <a:latin typeface="Times New Roman"/>
                <a:ea typeface="Times New Roman"/>
              </a:rPr>
              <a:t>CAM</a:t>
            </a:r>
          </a:p>
        </p:txBody>
      </p:sp>
      <p:sp>
        <p:nvSpPr>
          <p:cNvPr id="31" name="TextBox 31"/>
          <p:cNvSpPr txBox="1"/>
          <p:nvPr/>
        </p:nvSpPr>
        <p:spPr>
          <a:xfrm>
            <a:off x="1026566" y="1126071"/>
            <a:ext cx="4475104" cy="42672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2800" dirty="0">
                <a:solidFill>
                  <a:srgbClr val="000000"/>
                </a:solidFill>
                <a:latin typeface="Wingdings"/>
                <a:ea typeface="Wingdings"/>
              </a:rPr>
              <a:t></a:t>
            </a:r>
            <a:r>
              <a:rPr lang="en-US" altLang="zh-CN" sz="2800" dirty="0">
                <a:solidFill>
                  <a:srgbClr val="000000"/>
                </a:solidFill>
                <a:latin typeface="Wingdings"/>
                <a:cs typeface="Wingdings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Times New Roman"/>
                <a:ea typeface="Times New Roman"/>
              </a:rPr>
              <a:t>Đỡ</a:t>
            </a:r>
            <a:r>
              <a:rPr lang="en-US" altLang="zh-CN" sz="2800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800" dirty="0">
                <a:solidFill>
                  <a:srgbClr val="000000"/>
                </a:solidFill>
                <a:latin typeface="Times New Roman"/>
                <a:ea typeface="Times New Roman"/>
              </a:rPr>
              <a:t>nạn</a:t>
            </a:r>
            <a:r>
              <a:rPr lang="en-US" altLang="zh-CN" sz="2800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800" dirty="0">
                <a:solidFill>
                  <a:srgbClr val="000000"/>
                </a:solidFill>
                <a:latin typeface="Times New Roman"/>
                <a:ea typeface="Times New Roman"/>
              </a:rPr>
              <a:t>nhân</a:t>
            </a:r>
            <a:r>
              <a:rPr lang="en-US" altLang="zh-CN" sz="2800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800" dirty="0">
                <a:solidFill>
                  <a:srgbClr val="000000"/>
                </a:solidFill>
                <a:latin typeface="Times New Roman"/>
                <a:ea typeface="Times New Roman"/>
              </a:rPr>
              <a:t>ngồi</a:t>
            </a:r>
            <a:r>
              <a:rPr lang="en-US" altLang="zh-CN" sz="2800" spc="-200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800" dirty="0">
                <a:solidFill>
                  <a:srgbClr val="000000"/>
                </a:solidFill>
                <a:latin typeface="Times New Roman"/>
                <a:ea typeface="Times New Roman"/>
              </a:rPr>
              <a:t>cúi</a:t>
            </a:r>
          </a:p>
        </p:txBody>
      </p:sp>
      <p:sp>
        <p:nvSpPr>
          <p:cNvPr id="32" name="TextBox 32"/>
          <p:cNvSpPr txBox="1"/>
          <p:nvPr/>
        </p:nvSpPr>
        <p:spPr>
          <a:xfrm>
            <a:off x="1026566" y="1554177"/>
            <a:ext cx="4449786" cy="427091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457174">
              <a:lnSpc>
                <a:spcPct val="100000"/>
              </a:lnSpc>
            </a:pPr>
            <a:r>
              <a:rPr lang="en-US" altLang="zh-CN" sz="2800" dirty="0">
                <a:solidFill>
                  <a:srgbClr val="000000"/>
                </a:solidFill>
                <a:latin typeface="Times New Roman"/>
                <a:ea typeface="Times New Roman"/>
              </a:rPr>
              <a:t>người</a:t>
            </a:r>
            <a:r>
              <a:rPr lang="en-US" altLang="zh-CN" sz="28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Times New Roman"/>
                <a:ea typeface="Times New Roman"/>
              </a:rPr>
              <a:t>về</a:t>
            </a:r>
            <a:r>
              <a:rPr lang="en-US" altLang="zh-CN" sz="28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Times New Roman"/>
                <a:ea typeface="Times New Roman"/>
              </a:rPr>
              <a:t>phía</a:t>
            </a:r>
            <a:r>
              <a:rPr lang="en-US" altLang="zh-CN" sz="2800" spc="-6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Times New Roman"/>
                <a:ea typeface="Times New Roman"/>
              </a:rPr>
              <a:t>trước.</a:t>
            </a:r>
          </a:p>
          <a:p>
            <a:pPr marL="0">
              <a:lnSpc>
                <a:spcPct val="100000"/>
              </a:lnSpc>
            </a:pPr>
            <a:r>
              <a:rPr lang="en-US" altLang="zh-CN" sz="2800" dirty="0">
                <a:solidFill>
                  <a:srgbClr val="000000"/>
                </a:solidFill>
                <a:latin typeface="Wingdings"/>
                <a:ea typeface="Wingdings"/>
              </a:rPr>
              <a:t></a:t>
            </a:r>
            <a:r>
              <a:rPr lang="en-US" altLang="zh-CN" sz="2800" spc="365" dirty="0">
                <a:solidFill>
                  <a:srgbClr val="000000"/>
                </a:solidFill>
                <a:latin typeface="Wingdings"/>
                <a:cs typeface="Wingdings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Times New Roman"/>
                <a:ea typeface="Times New Roman"/>
              </a:rPr>
              <a:t>Dùng</a:t>
            </a:r>
            <a:r>
              <a:rPr lang="en-US" altLang="zh-CN" sz="2800" spc="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Times New Roman"/>
                <a:ea typeface="Times New Roman"/>
              </a:rPr>
              <a:t>2</a:t>
            </a:r>
            <a:r>
              <a:rPr lang="en-US" altLang="zh-CN" sz="2800" spc="9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Times New Roman"/>
                <a:ea typeface="Times New Roman"/>
              </a:rPr>
              <a:t>ngón</a:t>
            </a:r>
            <a:r>
              <a:rPr lang="en-US" altLang="zh-CN" sz="2800" spc="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Times New Roman"/>
                <a:ea typeface="Times New Roman"/>
              </a:rPr>
              <a:t>tay</a:t>
            </a:r>
            <a:r>
              <a:rPr lang="en-US" altLang="zh-CN" sz="2800" spc="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Times New Roman"/>
                <a:ea typeface="Times New Roman"/>
              </a:rPr>
              <a:t>bóp</a:t>
            </a:r>
            <a:r>
              <a:rPr lang="en-US" altLang="zh-CN" sz="2800" spc="9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Times New Roman"/>
                <a:ea typeface="Times New Roman"/>
              </a:rPr>
              <a:t>nhẹ</a:t>
            </a:r>
          </a:p>
          <a:p>
            <a:pPr marL="0" indent="457174">
              <a:lnSpc>
                <a:spcPct val="100000"/>
              </a:lnSpc>
            </a:pPr>
            <a:r>
              <a:rPr lang="en-US" altLang="zh-CN" sz="2800" spc="94" dirty="0">
                <a:solidFill>
                  <a:srgbClr val="000000"/>
                </a:solidFill>
                <a:latin typeface="Times New Roman"/>
                <a:ea typeface="Times New Roman"/>
              </a:rPr>
              <a:t>hai</a:t>
            </a:r>
            <a:r>
              <a:rPr lang="en-US" altLang="zh-CN" sz="2800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800" spc="120" dirty="0">
                <a:solidFill>
                  <a:srgbClr val="000000"/>
                </a:solidFill>
                <a:latin typeface="Times New Roman"/>
                <a:ea typeface="Times New Roman"/>
              </a:rPr>
              <a:t>bên</a:t>
            </a:r>
            <a:r>
              <a:rPr lang="en-US" altLang="zh-CN" sz="2800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800" spc="114" dirty="0">
                <a:solidFill>
                  <a:srgbClr val="000000"/>
                </a:solidFill>
                <a:latin typeface="Times New Roman"/>
                <a:ea typeface="Times New Roman"/>
              </a:rPr>
              <a:t>c</a:t>
            </a:r>
            <a:r>
              <a:rPr lang="en-US" altLang="zh-CN" sz="2800" spc="110" dirty="0">
                <a:solidFill>
                  <a:srgbClr val="000000"/>
                </a:solidFill>
                <a:latin typeface="Times New Roman"/>
                <a:ea typeface="Times New Roman"/>
              </a:rPr>
              <a:t>á</a:t>
            </a:r>
            <a:r>
              <a:rPr lang="en-US" altLang="zh-CN" sz="2800" spc="120" dirty="0">
                <a:solidFill>
                  <a:srgbClr val="000000"/>
                </a:solidFill>
                <a:latin typeface="Times New Roman"/>
                <a:ea typeface="Times New Roman"/>
              </a:rPr>
              <a:t>nh</a:t>
            </a:r>
            <a:r>
              <a:rPr lang="en-US" altLang="zh-CN" sz="2800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800" spc="125" dirty="0">
                <a:solidFill>
                  <a:srgbClr val="000000"/>
                </a:solidFill>
                <a:latin typeface="Times New Roman"/>
                <a:ea typeface="Times New Roman"/>
              </a:rPr>
              <a:t>mũi</a:t>
            </a:r>
            <a:r>
              <a:rPr lang="en-US" altLang="zh-CN" sz="2800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800" spc="120" dirty="0">
                <a:solidFill>
                  <a:srgbClr val="000000"/>
                </a:solidFill>
                <a:latin typeface="Times New Roman"/>
                <a:ea typeface="Times New Roman"/>
              </a:rPr>
              <a:t>khoảng</a:t>
            </a:r>
          </a:p>
          <a:p>
            <a:pPr marL="0" indent="457174">
              <a:lnSpc>
                <a:spcPct val="100000"/>
              </a:lnSpc>
            </a:pPr>
            <a:r>
              <a:rPr lang="en-US" altLang="zh-CN" sz="2800" dirty="0">
                <a:solidFill>
                  <a:srgbClr val="000000"/>
                </a:solidFill>
                <a:latin typeface="Times New Roman"/>
                <a:ea typeface="Times New Roman"/>
              </a:rPr>
              <a:t>10</a:t>
            </a:r>
            <a:r>
              <a:rPr lang="en-US" altLang="zh-CN" sz="28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Times New Roman"/>
                <a:ea typeface="Times New Roman"/>
              </a:rPr>
              <a:t>phút.</a:t>
            </a:r>
            <a:r>
              <a:rPr lang="en-US" altLang="zh-CN" sz="28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800" dirty="0">
                <a:solidFill>
                  <a:srgbClr val="FE0000"/>
                </a:solidFill>
                <a:latin typeface="Times New Roman"/>
                <a:ea typeface="Times New Roman"/>
              </a:rPr>
              <a:t>Tạm</a:t>
            </a:r>
            <a:r>
              <a:rPr lang="en-US" altLang="zh-CN" sz="2800" dirty="0">
                <a:solidFill>
                  <a:srgbClr val="FE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800" dirty="0">
                <a:solidFill>
                  <a:srgbClr val="FE0000"/>
                </a:solidFill>
                <a:latin typeface="Times New Roman"/>
                <a:ea typeface="Times New Roman"/>
              </a:rPr>
              <a:t>thời</a:t>
            </a:r>
            <a:r>
              <a:rPr lang="en-US" altLang="zh-CN" sz="2800" dirty="0">
                <a:solidFill>
                  <a:srgbClr val="FE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800" dirty="0">
                <a:solidFill>
                  <a:srgbClr val="FE0000"/>
                </a:solidFill>
                <a:latin typeface="Times New Roman"/>
                <a:ea typeface="Times New Roman"/>
              </a:rPr>
              <a:t>thở</a:t>
            </a:r>
            <a:r>
              <a:rPr lang="en-US" altLang="zh-CN" sz="2800" spc="-50" dirty="0">
                <a:solidFill>
                  <a:srgbClr val="FE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800" dirty="0">
                <a:solidFill>
                  <a:srgbClr val="FE0000"/>
                </a:solidFill>
                <a:latin typeface="Times New Roman"/>
                <a:ea typeface="Times New Roman"/>
              </a:rPr>
              <a:t>bằng</a:t>
            </a:r>
          </a:p>
          <a:p>
            <a:pPr marL="0" indent="457174">
              <a:lnSpc>
                <a:spcPct val="100000"/>
              </a:lnSpc>
            </a:pPr>
            <a:r>
              <a:rPr lang="en-US" altLang="zh-CN" sz="2800" spc="-5" dirty="0">
                <a:solidFill>
                  <a:srgbClr val="FE0000"/>
                </a:solidFill>
                <a:latin typeface="Times New Roman"/>
                <a:ea typeface="Times New Roman"/>
              </a:rPr>
              <a:t>miệng.</a:t>
            </a:r>
          </a:p>
          <a:p>
            <a:pPr marL="0">
              <a:lnSpc>
                <a:spcPct val="100000"/>
              </a:lnSpc>
            </a:pPr>
            <a:r>
              <a:rPr lang="en-US" altLang="zh-CN" sz="2800" dirty="0">
                <a:solidFill>
                  <a:srgbClr val="FE0000"/>
                </a:solidFill>
                <a:latin typeface="Wingdings"/>
                <a:ea typeface="Wingdings"/>
              </a:rPr>
              <a:t></a:t>
            </a:r>
            <a:r>
              <a:rPr lang="en-US" altLang="zh-CN" sz="2800" dirty="0">
                <a:solidFill>
                  <a:srgbClr val="FE0000"/>
                </a:solidFill>
                <a:latin typeface="Wingdings"/>
                <a:cs typeface="Wingdings"/>
              </a:rPr>
              <a:t> </a:t>
            </a:r>
            <a:r>
              <a:rPr lang="en-US" altLang="zh-CN" sz="2800" dirty="0">
                <a:solidFill>
                  <a:srgbClr val="FE0000"/>
                </a:solidFill>
                <a:latin typeface="Times New Roman"/>
                <a:ea typeface="Times New Roman"/>
              </a:rPr>
              <a:t>Không</a:t>
            </a:r>
            <a:r>
              <a:rPr lang="en-US" altLang="zh-CN" sz="2800" dirty="0">
                <a:solidFill>
                  <a:srgbClr val="FE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800" dirty="0">
                <a:solidFill>
                  <a:srgbClr val="FE0000"/>
                </a:solidFill>
                <a:latin typeface="Times New Roman"/>
                <a:ea typeface="Times New Roman"/>
              </a:rPr>
              <a:t>xì</a:t>
            </a:r>
            <a:r>
              <a:rPr lang="en-US" altLang="zh-CN" sz="2800" dirty="0">
                <a:solidFill>
                  <a:srgbClr val="FE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800" dirty="0">
                <a:solidFill>
                  <a:srgbClr val="FE0000"/>
                </a:solidFill>
                <a:latin typeface="Times New Roman"/>
                <a:ea typeface="Times New Roman"/>
              </a:rPr>
              <a:t>mũi,</a:t>
            </a:r>
            <a:r>
              <a:rPr lang="en-US" altLang="zh-CN" sz="2800" dirty="0">
                <a:solidFill>
                  <a:srgbClr val="FE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800" dirty="0">
                <a:solidFill>
                  <a:srgbClr val="FE0000"/>
                </a:solidFill>
                <a:latin typeface="Times New Roman"/>
                <a:ea typeface="Times New Roman"/>
              </a:rPr>
              <a:t>không</a:t>
            </a:r>
            <a:r>
              <a:rPr lang="en-US" altLang="zh-CN" sz="2800" spc="185" dirty="0">
                <a:solidFill>
                  <a:srgbClr val="FE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800" dirty="0">
                <a:solidFill>
                  <a:srgbClr val="FE0000"/>
                </a:solidFill>
                <a:latin typeface="Times New Roman"/>
                <a:ea typeface="Times New Roman"/>
              </a:rPr>
              <a:t>khịt</a:t>
            </a:r>
          </a:p>
          <a:p>
            <a:pPr marL="0" indent="457174">
              <a:lnSpc>
                <a:spcPct val="100000"/>
              </a:lnSpc>
            </a:pPr>
            <a:r>
              <a:rPr lang="en-US" altLang="zh-CN" sz="2800" spc="-10" dirty="0">
                <a:solidFill>
                  <a:srgbClr val="FE0000"/>
                </a:solidFill>
                <a:latin typeface="Times New Roman"/>
                <a:ea typeface="Times New Roman"/>
              </a:rPr>
              <a:t>mũi</a:t>
            </a:r>
          </a:p>
          <a:p>
            <a:pPr marL="457174" indent="-457174" hangingPunct="0">
              <a:lnSpc>
                <a:spcPct val="100000"/>
              </a:lnSpc>
            </a:pPr>
            <a:r>
              <a:rPr lang="en-US" altLang="zh-CN" sz="2800" dirty="0">
                <a:solidFill>
                  <a:srgbClr val="000000"/>
                </a:solidFill>
                <a:latin typeface="Wingdings"/>
                <a:ea typeface="Wingdings"/>
              </a:rPr>
              <a:t></a:t>
            </a:r>
            <a:r>
              <a:rPr lang="en-US" altLang="zh-CN" sz="2800" spc="345" dirty="0">
                <a:solidFill>
                  <a:srgbClr val="000000"/>
                </a:solidFill>
                <a:latin typeface="Wingdings"/>
                <a:cs typeface="Wingdings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Times New Roman"/>
                <a:ea typeface="Times New Roman"/>
              </a:rPr>
              <a:t>Sau</a:t>
            </a:r>
            <a:r>
              <a:rPr lang="en-US" altLang="zh-CN" sz="28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Times New Roman"/>
                <a:ea typeface="Times New Roman"/>
              </a:rPr>
              <a:t>10</a:t>
            </a:r>
            <a:r>
              <a:rPr lang="en-US" altLang="zh-CN" sz="28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Times New Roman"/>
                <a:ea typeface="Times New Roman"/>
              </a:rPr>
              <a:t>phút</a:t>
            </a:r>
            <a:r>
              <a:rPr lang="en-US" altLang="zh-CN" sz="2800" spc="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Times New Roman"/>
                <a:ea typeface="Times New Roman"/>
              </a:rPr>
              <a:t>nếu</a:t>
            </a:r>
            <a:r>
              <a:rPr lang="en-US" altLang="zh-CN" sz="28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Times New Roman"/>
                <a:ea typeface="Times New Roman"/>
              </a:rPr>
              <a:t>máu</a:t>
            </a:r>
            <a:r>
              <a:rPr lang="en-US" altLang="zh-CN" sz="28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Times New Roman"/>
                <a:ea typeface="Times New Roman"/>
              </a:rPr>
              <a:t>vẫn</a:t>
            </a:r>
            <a:r>
              <a:rPr lang="en-US" altLang="zh-CN" sz="28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800" spc="69" dirty="0">
                <a:solidFill>
                  <a:srgbClr val="000000"/>
                </a:solidFill>
                <a:latin typeface="Times New Roman"/>
                <a:ea typeface="Times New Roman"/>
              </a:rPr>
              <a:t>tiếp</a:t>
            </a:r>
            <a:r>
              <a:rPr lang="en-US" altLang="zh-CN" sz="2800" spc="5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800" spc="80" dirty="0">
                <a:solidFill>
                  <a:srgbClr val="000000"/>
                </a:solidFill>
                <a:latin typeface="Times New Roman"/>
                <a:ea typeface="Times New Roman"/>
              </a:rPr>
              <a:t>tục</a:t>
            </a:r>
            <a:r>
              <a:rPr lang="en-US" altLang="zh-CN" sz="2800" spc="5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800" spc="89" dirty="0">
                <a:solidFill>
                  <a:srgbClr val="000000"/>
                </a:solidFill>
                <a:latin typeface="Times New Roman"/>
                <a:ea typeface="Times New Roman"/>
              </a:rPr>
              <a:t>chảy</a:t>
            </a:r>
            <a:r>
              <a:rPr lang="en-US" altLang="zh-CN" sz="2800" spc="5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800" spc="85" dirty="0">
                <a:solidFill>
                  <a:srgbClr val="000000"/>
                </a:solidFill>
                <a:latin typeface="Times New Roman"/>
                <a:ea typeface="Times New Roman"/>
              </a:rPr>
              <a:t>phải</a:t>
            </a:r>
            <a:r>
              <a:rPr lang="en-US" altLang="zh-CN" sz="2800" spc="5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800" spc="89" dirty="0">
                <a:solidFill>
                  <a:srgbClr val="000000"/>
                </a:solidFill>
                <a:latin typeface="Times New Roman"/>
                <a:ea typeface="Times New Roman"/>
              </a:rPr>
              <a:t>chuyển</a:t>
            </a:r>
            <a:r>
              <a:rPr lang="en-US" altLang="zh-CN" sz="28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Times New Roman"/>
                <a:ea typeface="Times New Roman"/>
              </a:rPr>
              <a:t>nạn</a:t>
            </a:r>
            <a:r>
              <a:rPr lang="en-US" altLang="zh-CN" sz="28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Times New Roman"/>
                <a:ea typeface="Times New Roman"/>
              </a:rPr>
              <a:t>nhân</a:t>
            </a:r>
            <a:r>
              <a:rPr lang="en-US" altLang="zh-CN" sz="28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Times New Roman"/>
                <a:ea typeface="Times New Roman"/>
              </a:rPr>
              <a:t>đến</a:t>
            </a:r>
            <a:r>
              <a:rPr lang="en-US" altLang="zh-CN" sz="28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Times New Roman"/>
                <a:ea typeface="Times New Roman"/>
              </a:rPr>
              <a:t>cơ</a:t>
            </a:r>
            <a:r>
              <a:rPr lang="en-US" altLang="zh-CN" sz="28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Times New Roman"/>
                <a:ea typeface="Times New Roman"/>
              </a:rPr>
              <a:t>sở</a:t>
            </a:r>
            <a:r>
              <a:rPr lang="en-US" altLang="zh-CN" sz="28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Times New Roman"/>
                <a:ea typeface="Times New Roman"/>
              </a:rPr>
              <a:t>y</a:t>
            </a:r>
            <a:r>
              <a:rPr lang="en-US" altLang="zh-CN" sz="2800" spc="-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Times New Roman"/>
                <a:ea typeface="Times New Roman"/>
              </a:rPr>
              <a:t>tế.</a:t>
            </a:r>
          </a:p>
        </p:txBody>
      </p:sp>
    </p:spTree>
    <p:extLst>
      <p:ext uri="{BB962C8B-B14F-4D97-AF65-F5344CB8AC3E}">
        <p14:creationId xmlns:p14="http://schemas.microsoft.com/office/powerpoint/2010/main" val="41588060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162</Words>
  <Application>Microsoft Office PowerPoint</Application>
  <PresentationFormat>On-screen Show (4:3)</PresentationFormat>
  <Paragraphs>21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SKY</dc:creator>
  <cp:lastModifiedBy>SKY</cp:lastModifiedBy>
  <cp:revision>2</cp:revision>
  <dcterms:created xsi:type="dcterms:W3CDTF">2006-08-16T00:00:00Z</dcterms:created>
  <dcterms:modified xsi:type="dcterms:W3CDTF">2020-11-23T19:25:43Z</dcterms:modified>
</cp:coreProperties>
</file>