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12" r:id="rId4"/>
    <p:sldId id="313" r:id="rId6"/>
    <p:sldId id="256" r:id="rId7"/>
    <p:sldId id="276" r:id="rId8"/>
    <p:sldId id="277" r:id="rId9"/>
    <p:sldId id="278" r:id="rId10"/>
    <p:sldId id="279" r:id="rId11"/>
    <p:sldId id="314" r:id="rId12"/>
    <p:sldId id="280" r:id="rId13"/>
    <p:sldId id="283" r:id="rId14"/>
    <p:sldId id="282" r:id="rId15"/>
    <p:sldId id="284" r:id="rId16"/>
    <p:sldId id="315" r:id="rId17"/>
    <p:sldId id="295" r:id="rId18"/>
    <p:sldId id="303" r:id="rId19"/>
    <p:sldId id="296" r:id="rId20"/>
    <p:sldId id="298" r:id="rId21"/>
    <p:sldId id="302" r:id="rId22"/>
    <p:sldId id="304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anose="020B0503020204020204" pitchFamily="49" charset="-122"/>
                <a:cs typeface="Times New Roman" panose="02020603050405020304" pitchFamily="18" charset="0"/>
              </a:rPr>
              <a:t>Bài 17: Con vật quanh em</a:t>
            </a:r>
            <a:endParaRPr lang="en-US" sz="4125" b="1" dirty="0" err="1">
              <a:solidFill>
                <a:schemeClr val="bg1"/>
              </a:solidFill>
              <a:latin typeface="Times New Roman" panose="02020603050405020304" pitchFamily="18" charset="0"/>
              <a:ea typeface="黑体" panose="020B0503020204020204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55" y="401955"/>
            <a:ext cx="6027420" cy="568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76200" y="914400"/>
            <a:ext cx="2362200" cy="1752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Chân, đuôi, mắt, mồm....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0" y="3735070"/>
            <a:ext cx="2362200" cy="1752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Mỏ, mắt, cánh....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83935"/>
            <a:ext cx="4114800" cy="77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0" y="1052195"/>
            <a:ext cx="890593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605155" y="3567430"/>
            <a:ext cx="191516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733675" y="3567430"/>
            <a:ext cx="191516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4825365" y="3567430"/>
            <a:ext cx="173863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6883400" y="3567430"/>
            <a:ext cx="191516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" y="553720"/>
            <a:ext cx="6997700" cy="31153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3" name="Rounded Rectangle 2"/>
          <p:cNvSpPr/>
          <p:nvPr/>
        </p:nvSpPr>
        <p:spPr>
          <a:xfrm>
            <a:off x="4800600" y="4038600"/>
            <a:ext cx="3124200" cy="2438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 gì ăn cỏ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Đầu có 2 sừng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Lỗ mũi buộc thừng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Kéo cày rất giỏi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(Đáp án: Con trâu)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4400" y="3962400"/>
            <a:ext cx="3048000" cy="2514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Giữ nhà cho chủ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(Đáp án: Con chó)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" grpId="1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Callout 1"/>
          <p:cNvSpPr/>
          <p:nvPr/>
        </p:nvSpPr>
        <p:spPr>
          <a:xfrm>
            <a:off x="2042795" y="2057400"/>
            <a:ext cx="4724400" cy="236220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5638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" y="1219200"/>
            <a:ext cx="6759575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067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46914"/>
            <a:ext cx="9448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spc="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các bạn </a:t>
            </a:r>
            <a:r>
              <a:rPr lang="vi-VN" sz="2400" spc="2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spc="2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</a:t>
            </a:r>
            <a:r>
              <a:rPr lang="vi-VN" sz="2400" spc="2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vi-VN" sz="2400" spc="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 của Minh. Quang cảnh là sân vườn nhà ông bà </a:t>
            </a:r>
            <a:r>
              <a:rPr lang="vi-VN" sz="2400" spc="2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400" spc="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Hoa đang vuốt ve con mèo; bà cùng 2 bạn cho gà ăn; Minh đang huýt </a:t>
            </a:r>
            <a:r>
              <a:rPr lang="vi-VN" sz="2400" spc="2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</a:t>
            </a:r>
            <a:r>
              <a:rPr lang="vi-VN" sz="2400" spc="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chim trong lổng; chuổng lợn; ao cá. Ông của Minh đang cho cá ăn cùng hai bạn.</a:t>
            </a:r>
            <a:endParaRPr lang="en-US" sz="2400" spc="20">
              <a:solidFill>
                <a:srgbClr val="FF0000"/>
              </a:solidFill>
              <a:latin typeface="Times New Roman" panose="02020603050405020304" pitchFamily="18" charset="0"/>
              <a:ea typeface="Palatino Linotype" panose="02040502050505030304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35" y="304800"/>
            <a:ext cx="593026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533400"/>
            <a:ext cx="583406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hqdefault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3695" y="4022090"/>
            <a:ext cx="2545715" cy="1909445"/>
          </a:xfrm>
          <a:prstGeom prst="rect">
            <a:avLst/>
          </a:prstGeom>
        </p:spPr>
      </p:pic>
      <p:pic>
        <p:nvPicPr>
          <p:cNvPr id="4" name="Content Placeholder 3" descr="Con Lợn Sề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78810" y="4064635"/>
            <a:ext cx="2067560" cy="1866900"/>
          </a:xfrm>
          <a:prstGeom prst="rect">
            <a:avLst/>
          </a:prstGeom>
        </p:spPr>
      </p:pic>
      <p:pic>
        <p:nvPicPr>
          <p:cNvPr id="6" name="Picture 5" descr="2019-09-13_16h20_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975" y="4168140"/>
            <a:ext cx="1925320" cy="1659890"/>
          </a:xfrm>
          <a:prstGeom prst="rect">
            <a:avLst/>
          </a:prstGeom>
        </p:spPr>
      </p:pic>
      <p:pic>
        <p:nvPicPr>
          <p:cNvPr id="7" name="Picture 6" descr="photo1553071688003-1553071688289-crop-15530717630682195632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285" y="4485005"/>
            <a:ext cx="1656715" cy="11874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525270" y="3048000"/>
            <a:ext cx="989330" cy="8959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048000" y="3048000"/>
            <a:ext cx="1214755" cy="9105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H="1" flipV="1">
            <a:off x="4495800" y="3124200"/>
            <a:ext cx="1854835" cy="10439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</p:cNvCxnSpPr>
          <p:nvPr/>
        </p:nvCxnSpPr>
        <p:spPr>
          <a:xfrm flipH="1" flipV="1">
            <a:off x="5105400" y="3048000"/>
            <a:ext cx="3210560" cy="14370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8465"/>
            <a:ext cx="6705600" cy="485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uble Wave 1"/>
          <p:cNvSpPr/>
          <p:nvPr/>
        </p:nvSpPr>
        <p:spPr>
          <a:xfrm>
            <a:off x="1676400" y="5486400"/>
            <a:ext cx="5715000" cy="1295400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Chúng gây bệnh truyền nhiễm cho con người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66700"/>
            <a:ext cx="7162800" cy="457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1428750" y="4843145"/>
            <a:ext cx="6477000" cy="1600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Ngủ màn giúp tránh được côn trùng đốt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781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46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5435" y="152400"/>
            <a:ext cx="2286000" cy="106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"/>
          <p:cNvGrpSpPr/>
          <p:nvPr/>
        </p:nvGrpSpPr>
        <p:grpSpPr>
          <a:xfrm rot="10800000">
            <a:off x="1646116" y="-198086"/>
            <a:ext cx="309530" cy="1820482"/>
            <a:chOff x="4980416" y="5037518"/>
            <a:chExt cx="412706" cy="1820482"/>
          </a:xfrm>
        </p:grpSpPr>
        <p:sp>
          <p:nvSpPr>
            <p:cNvPr id="36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4"/>
          <p:cNvGrpSpPr/>
          <p:nvPr/>
        </p:nvGrpSpPr>
        <p:grpSpPr>
          <a:xfrm rot="10800000">
            <a:off x="1254281" y="-198086"/>
            <a:ext cx="309530" cy="2155512"/>
            <a:chOff x="5502862" y="5355294"/>
            <a:chExt cx="412706" cy="1502706"/>
          </a:xfrm>
        </p:grpSpPr>
        <p:sp>
          <p:nvSpPr>
            <p:cNvPr id="380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7"/>
          <p:cNvGrpSpPr/>
          <p:nvPr/>
        </p:nvGrpSpPr>
        <p:grpSpPr>
          <a:xfrm rot="10800000">
            <a:off x="165628" y="-198086"/>
            <a:ext cx="305490" cy="1502706"/>
            <a:chOff x="6959786" y="5355294"/>
            <a:chExt cx="407320" cy="1502706"/>
          </a:xfrm>
        </p:grpSpPr>
        <p:sp>
          <p:nvSpPr>
            <p:cNvPr id="392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5"/>
          <p:cNvGrpSpPr/>
          <p:nvPr/>
        </p:nvGrpSpPr>
        <p:grpSpPr>
          <a:xfrm rot="10800000">
            <a:off x="882140" y="-195393"/>
            <a:ext cx="302964" cy="2588666"/>
            <a:chOff x="6007804" y="4266641"/>
            <a:chExt cx="403952" cy="2588666"/>
          </a:xfrm>
        </p:grpSpPr>
        <p:sp>
          <p:nvSpPr>
            <p:cNvPr id="404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6"/>
          <p:cNvGrpSpPr/>
          <p:nvPr/>
        </p:nvGrpSpPr>
        <p:grpSpPr>
          <a:xfrm rot="10800000">
            <a:off x="523632" y="-195393"/>
            <a:ext cx="307004" cy="3142082"/>
            <a:chOff x="6480429" y="3713225"/>
            <a:chExt cx="409339" cy="3142082"/>
          </a:xfrm>
        </p:grpSpPr>
        <p:sp>
          <p:nvSpPr>
            <p:cNvPr id="416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9" name="Group 3"/>
          <p:cNvGrpSpPr/>
          <p:nvPr/>
        </p:nvGrpSpPr>
        <p:grpSpPr>
          <a:xfrm rot="10800000">
            <a:off x="3369103" y="-207511"/>
            <a:ext cx="309530" cy="1820482"/>
            <a:chOff x="4980416" y="5037518"/>
            <a:chExt cx="412706" cy="1820482"/>
          </a:xfrm>
        </p:grpSpPr>
        <p:sp>
          <p:nvSpPr>
            <p:cNvPr id="47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0" name="Group 4"/>
          <p:cNvGrpSpPr/>
          <p:nvPr/>
        </p:nvGrpSpPr>
        <p:grpSpPr>
          <a:xfrm rot="10800000">
            <a:off x="2928658" y="-198086"/>
            <a:ext cx="309530" cy="1502706"/>
            <a:chOff x="5502862" y="5355294"/>
            <a:chExt cx="412706" cy="1502706"/>
          </a:xfrm>
        </p:grpSpPr>
        <p:sp>
          <p:nvSpPr>
            <p:cNvPr id="467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7"/>
          <p:cNvGrpSpPr/>
          <p:nvPr/>
        </p:nvGrpSpPr>
        <p:grpSpPr>
          <a:xfrm rot="10800000">
            <a:off x="2037446" y="-207437"/>
            <a:ext cx="305490" cy="2013200"/>
            <a:chOff x="6959786" y="5355294"/>
            <a:chExt cx="407320" cy="1502706"/>
          </a:xfrm>
        </p:grpSpPr>
        <p:sp>
          <p:nvSpPr>
            <p:cNvPr id="456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2" name="Group 5"/>
          <p:cNvGrpSpPr/>
          <p:nvPr/>
        </p:nvGrpSpPr>
        <p:grpSpPr>
          <a:xfrm rot="10800000">
            <a:off x="2460845" y="-204744"/>
            <a:ext cx="302964" cy="2167807"/>
            <a:chOff x="6007804" y="4266641"/>
            <a:chExt cx="403952" cy="2588666"/>
          </a:xfrm>
        </p:grpSpPr>
        <p:sp>
          <p:nvSpPr>
            <p:cNvPr id="445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3" name="Group 6"/>
          <p:cNvGrpSpPr/>
          <p:nvPr/>
        </p:nvGrpSpPr>
        <p:grpSpPr>
          <a:xfrm rot="10800000">
            <a:off x="8539219" y="-232268"/>
            <a:ext cx="307004" cy="3142082"/>
            <a:chOff x="6480429" y="3713225"/>
            <a:chExt cx="409339" cy="3142082"/>
          </a:xfrm>
        </p:grpSpPr>
        <p:sp>
          <p:nvSpPr>
            <p:cNvPr id="43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9" name="Group 5"/>
          <p:cNvGrpSpPr/>
          <p:nvPr/>
        </p:nvGrpSpPr>
        <p:grpSpPr>
          <a:xfrm rot="10800000">
            <a:off x="3778178" y="-204818"/>
            <a:ext cx="302964" cy="2167807"/>
            <a:chOff x="6007804" y="4266641"/>
            <a:chExt cx="403952" cy="2588666"/>
          </a:xfrm>
        </p:grpSpPr>
        <p:sp>
          <p:nvSpPr>
            <p:cNvPr id="49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1" name="Group 3"/>
          <p:cNvGrpSpPr/>
          <p:nvPr/>
        </p:nvGrpSpPr>
        <p:grpSpPr>
          <a:xfrm rot="10800000">
            <a:off x="6389930" y="-245273"/>
            <a:ext cx="309530" cy="1820482"/>
            <a:chOff x="4980416" y="5037518"/>
            <a:chExt cx="412706" cy="1820482"/>
          </a:xfrm>
        </p:grpSpPr>
        <p:sp>
          <p:nvSpPr>
            <p:cNvPr id="50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3" name="Group 4"/>
          <p:cNvGrpSpPr/>
          <p:nvPr/>
        </p:nvGrpSpPr>
        <p:grpSpPr>
          <a:xfrm rot="10800000">
            <a:off x="5998096" y="-245273"/>
            <a:ext cx="309530" cy="2155512"/>
            <a:chOff x="5502862" y="5355294"/>
            <a:chExt cx="412706" cy="1502706"/>
          </a:xfrm>
        </p:grpSpPr>
        <p:sp>
          <p:nvSpPr>
            <p:cNvPr id="51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5" name="Group 3"/>
          <p:cNvGrpSpPr/>
          <p:nvPr/>
        </p:nvGrpSpPr>
        <p:grpSpPr>
          <a:xfrm rot="10800000">
            <a:off x="8112917" y="-254699"/>
            <a:ext cx="309530" cy="2460133"/>
            <a:chOff x="4980416" y="5037518"/>
            <a:chExt cx="412706" cy="1820482"/>
          </a:xfrm>
        </p:grpSpPr>
        <p:sp>
          <p:nvSpPr>
            <p:cNvPr id="52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4"/>
          <p:cNvGrpSpPr/>
          <p:nvPr/>
        </p:nvGrpSpPr>
        <p:grpSpPr>
          <a:xfrm rot="10800000">
            <a:off x="7672473" y="-245273"/>
            <a:ext cx="309530" cy="2631814"/>
            <a:chOff x="5502862" y="5355294"/>
            <a:chExt cx="412706" cy="1502706"/>
          </a:xfrm>
        </p:grpSpPr>
        <p:sp>
          <p:nvSpPr>
            <p:cNvPr id="53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9" name="Group 7"/>
          <p:cNvGrpSpPr/>
          <p:nvPr/>
        </p:nvGrpSpPr>
        <p:grpSpPr>
          <a:xfrm rot="10800000">
            <a:off x="6781260" y="-254624"/>
            <a:ext cx="305490" cy="2013200"/>
            <a:chOff x="6959786" y="5355294"/>
            <a:chExt cx="407320" cy="1502706"/>
          </a:xfrm>
        </p:grpSpPr>
        <p:sp>
          <p:nvSpPr>
            <p:cNvPr id="55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1" name="Group 5"/>
          <p:cNvGrpSpPr/>
          <p:nvPr/>
        </p:nvGrpSpPr>
        <p:grpSpPr>
          <a:xfrm rot="10800000">
            <a:off x="7204659" y="-251932"/>
            <a:ext cx="302964" cy="2106477"/>
            <a:chOff x="6007804" y="4266641"/>
            <a:chExt cx="403952" cy="2588666"/>
          </a:xfrm>
        </p:grpSpPr>
        <p:sp>
          <p:nvSpPr>
            <p:cNvPr id="56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3" name="Group 6"/>
          <p:cNvGrpSpPr/>
          <p:nvPr/>
        </p:nvGrpSpPr>
        <p:grpSpPr>
          <a:xfrm rot="10800000">
            <a:off x="5536805" y="-225682"/>
            <a:ext cx="307004" cy="2412631"/>
            <a:chOff x="6480429" y="3713225"/>
            <a:chExt cx="409339" cy="3142082"/>
          </a:xfrm>
        </p:grpSpPr>
        <p:sp>
          <p:nvSpPr>
            <p:cNvPr id="57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5" name="Group 4"/>
          <p:cNvGrpSpPr/>
          <p:nvPr/>
        </p:nvGrpSpPr>
        <p:grpSpPr>
          <a:xfrm rot="10800000">
            <a:off x="5084622" y="-218284"/>
            <a:ext cx="309530" cy="1502706"/>
            <a:chOff x="5502862" y="5355294"/>
            <a:chExt cx="412706" cy="1502706"/>
          </a:xfrm>
        </p:grpSpPr>
        <p:sp>
          <p:nvSpPr>
            <p:cNvPr id="58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7"/>
          <p:cNvGrpSpPr/>
          <p:nvPr/>
        </p:nvGrpSpPr>
        <p:grpSpPr>
          <a:xfrm rot="10800000">
            <a:off x="4199864" y="-228050"/>
            <a:ext cx="305490" cy="2013200"/>
            <a:chOff x="6959786" y="5355294"/>
            <a:chExt cx="407320" cy="1502706"/>
          </a:xfrm>
        </p:grpSpPr>
        <p:sp>
          <p:nvSpPr>
            <p:cNvPr id="59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9" name="Group 5"/>
          <p:cNvGrpSpPr/>
          <p:nvPr/>
        </p:nvGrpSpPr>
        <p:grpSpPr>
          <a:xfrm rot="10800000">
            <a:off x="4623263" y="-225357"/>
            <a:ext cx="302964" cy="2167807"/>
            <a:chOff x="6007804" y="4266641"/>
            <a:chExt cx="403952" cy="2588666"/>
          </a:xfrm>
        </p:grpSpPr>
        <p:sp>
          <p:nvSpPr>
            <p:cNvPr id="61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49614" y="2946689"/>
            <a:ext cx="48895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8405" y="469265"/>
            <a:ext cx="5308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bài: 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 </a:t>
            </a:r>
            <a:r>
              <a:rPr lang="vi-VN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304800"/>
            <a:ext cx="2971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 chim vành khuyê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5985" y="1857375"/>
            <a:ext cx="730885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3266"/>
            <a:ext cx="7543800" cy="537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77244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7173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015293"/>
            <a:ext cx="800925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vi-VN" sz="2800" spc="20">
                <a:latin typeface="+mj-lt"/>
              </a:rPr>
              <a:t>Đ</a:t>
            </a:r>
            <a:r>
              <a:rPr lang="vi-VN" sz="2800" spc="20">
                <a:latin typeface="+mj-lt"/>
              </a:rPr>
              <a:t>ang quan sát các con chim, kiến; bọ rùa đang ăn </a:t>
            </a:r>
            <a:r>
              <a:rPr lang="vi-VN" sz="2800" spc="20">
                <a:latin typeface="+mj-lt"/>
              </a:rPr>
              <a:t>rệp</a:t>
            </a:r>
            <a:r>
              <a:rPr lang="vi-VN" sz="2800" spc="20" smtClean="0">
                <a:latin typeface="+mj-lt"/>
              </a:rPr>
              <a:t>;</a:t>
            </a:r>
            <a:endParaRPr lang="en-US" sz="2800" spc="20" smtClean="0">
              <a:latin typeface="+mj-lt"/>
            </a:endParaRPr>
          </a:p>
          <a:p>
            <a:pPr lvl="0" algn="ctr"/>
            <a:r>
              <a:rPr lang="vi-VN" sz="2800" spc="20" smtClean="0">
                <a:latin typeface="+mj-lt"/>
              </a:rPr>
              <a:t> </a:t>
            </a:r>
            <a:r>
              <a:rPr lang="vi-VN" sz="2800" spc="20">
                <a:latin typeface="+mj-lt"/>
              </a:rPr>
              <a:t>HS thấy bọ ngựa trên lá cây.</a:t>
            </a:r>
            <a:endParaRPr lang="en-US" sz="28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69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0"/>
            <a:ext cx="8382000" cy="715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Double Wave 1"/>
          <p:cNvSpPr/>
          <p:nvPr/>
        </p:nvSpPr>
        <p:spPr>
          <a:xfrm>
            <a:off x="2057400" y="2057400"/>
            <a:ext cx="4724400" cy="2362200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58775"/>
            <a:ext cx="640715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52400" y="1219200"/>
            <a:ext cx="2146300" cy="19215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Mắt, mũi, mõm, chân, đuôi,....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6200" y="4724400"/>
            <a:ext cx="2209800" cy="1676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Chân, sừng, mắt, mồm, tai....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WPS Presentation</Application>
  <PresentationFormat>On-screen Show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Microsoft YaHei</vt:lpstr>
      <vt:lpstr>inpin heiti</vt:lpstr>
      <vt:lpstr>Times New Roman</vt:lpstr>
      <vt:lpstr>黑体</vt:lpstr>
      <vt:lpstr>Arial Unicode MS</vt:lpstr>
      <vt:lpstr>Calibri</vt:lpstr>
      <vt:lpstr>Palatino Linotype</vt:lpstr>
      <vt:lpstr>Courier New</vt:lpstr>
      <vt:lpstr>.VnAvant</vt:lpstr>
      <vt:lpstr>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sp-asusX541U</cp:lastModifiedBy>
  <cp:revision>30</cp:revision>
  <dcterms:created xsi:type="dcterms:W3CDTF">2006-08-16T00:00:00Z</dcterms:created>
  <dcterms:modified xsi:type="dcterms:W3CDTF">2020-09-04T07:19:55Z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