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9" r:id="rId3"/>
    <p:sldId id="271" r:id="rId4"/>
    <p:sldId id="260" r:id="rId5"/>
    <p:sldId id="272" r:id="rId6"/>
    <p:sldId id="27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FC8C2-8498-42D6-8697-76636522847D}" type="datetimeFigureOut">
              <a:rPr lang="en-US" smtClean="0"/>
              <a:t>3/23/2021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A628AC-33E4-452B-A03E-86D575310F4F}" type="slidenum">
              <a:rPr lang="en-US" smtClean="0"/>
              <a:t>‹#›</a:t>
            </a:fld>
            <a:endParaRPr lang="en-US"/>
          </a:p>
        </p:txBody>
      </p:sp>
    </p:spTree>
    <p:extLst>
      <p:ext uri="{BB962C8B-B14F-4D97-AF65-F5344CB8AC3E}">
        <p14:creationId xmlns:p14="http://schemas.microsoft.com/office/powerpoint/2010/main" val="16612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A628AC-33E4-452B-A03E-86D575310F4F}" type="slidenum">
              <a:rPr lang="en-US" smtClean="0"/>
              <a:t>3</a:t>
            </a:fld>
            <a:endParaRPr lang="en-US"/>
          </a:p>
        </p:txBody>
      </p:sp>
    </p:spTree>
    <p:extLst>
      <p:ext uri="{BB962C8B-B14F-4D97-AF65-F5344CB8AC3E}">
        <p14:creationId xmlns:p14="http://schemas.microsoft.com/office/powerpoint/2010/main" val="1212038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A628AC-33E4-452B-A03E-86D575310F4F}" type="slidenum">
              <a:rPr lang="en-US" smtClean="0"/>
              <a:t>4</a:t>
            </a:fld>
            <a:endParaRPr lang="en-US"/>
          </a:p>
        </p:txBody>
      </p:sp>
    </p:spTree>
    <p:extLst>
      <p:ext uri="{BB962C8B-B14F-4D97-AF65-F5344CB8AC3E}">
        <p14:creationId xmlns:p14="http://schemas.microsoft.com/office/powerpoint/2010/main" val="4183270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A628AC-33E4-452B-A03E-86D575310F4F}" type="slidenum">
              <a:rPr lang="en-US" smtClean="0"/>
              <a:t>5</a:t>
            </a:fld>
            <a:endParaRPr lang="en-US"/>
          </a:p>
        </p:txBody>
      </p:sp>
    </p:spTree>
    <p:extLst>
      <p:ext uri="{BB962C8B-B14F-4D97-AF65-F5344CB8AC3E}">
        <p14:creationId xmlns:p14="http://schemas.microsoft.com/office/powerpoint/2010/main" val="3075464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A628AC-33E4-452B-A03E-86D575310F4F}" type="slidenum">
              <a:rPr lang="en-US" smtClean="0"/>
              <a:t>6</a:t>
            </a:fld>
            <a:endParaRPr lang="en-US"/>
          </a:p>
        </p:txBody>
      </p:sp>
    </p:spTree>
    <p:extLst>
      <p:ext uri="{BB962C8B-B14F-4D97-AF65-F5344CB8AC3E}">
        <p14:creationId xmlns:p14="http://schemas.microsoft.com/office/powerpoint/2010/main" val="1138763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smtClean="0">
              <a:cs typeface="Arial" charset="0"/>
            </a:endParaRPr>
          </a:p>
        </p:txBody>
      </p:sp>
    </p:spTree>
    <p:extLst>
      <p:ext uri="{BB962C8B-B14F-4D97-AF65-F5344CB8AC3E}">
        <p14:creationId xmlns:p14="http://schemas.microsoft.com/office/powerpoint/2010/main" val="45408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14851-B22E-415C-B862-B98E7984B63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338090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14851-B22E-415C-B862-B98E7984B63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315800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14851-B22E-415C-B862-B98E7984B63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400864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14851-B22E-415C-B862-B98E7984B63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284612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14851-B22E-415C-B862-B98E7984B63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191565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14851-B22E-415C-B862-B98E7984B63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88242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14851-B22E-415C-B862-B98E7984B631}"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301805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14851-B22E-415C-B862-B98E7984B631}"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179729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14851-B22E-415C-B862-B98E7984B631}"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42135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14851-B22E-415C-B862-B98E7984B63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278115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14851-B22E-415C-B862-B98E7984B63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1EBF-41DC-4C60-8CDB-DAD593D07F7D}" type="slidenum">
              <a:rPr lang="en-US" smtClean="0"/>
              <a:t>‹#›</a:t>
            </a:fld>
            <a:endParaRPr lang="en-US"/>
          </a:p>
        </p:txBody>
      </p:sp>
    </p:spTree>
    <p:extLst>
      <p:ext uri="{BB962C8B-B14F-4D97-AF65-F5344CB8AC3E}">
        <p14:creationId xmlns:p14="http://schemas.microsoft.com/office/powerpoint/2010/main" val="240471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14851-B22E-415C-B862-B98E7984B631}" type="datetimeFigureOut">
              <a:rPr lang="en-US" smtClean="0"/>
              <a:t>3/23/2021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A1EBF-41DC-4C60-8CDB-DAD593D07F7D}" type="slidenum">
              <a:rPr lang="en-US" smtClean="0"/>
              <a:t>‹#›</a:t>
            </a:fld>
            <a:endParaRPr lang="en-US"/>
          </a:p>
        </p:txBody>
      </p:sp>
    </p:spTree>
    <p:extLst>
      <p:ext uri="{BB962C8B-B14F-4D97-AF65-F5344CB8AC3E}">
        <p14:creationId xmlns:p14="http://schemas.microsoft.com/office/powerpoint/2010/main" val="227757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idbackgndá"/>
          <p:cNvPicPr>
            <a:picLocks noChangeAspect="1" noChangeArrowheads="1"/>
          </p:cNvPicPr>
          <p:nvPr/>
        </p:nvPicPr>
        <p:blipFill>
          <a:blip r:embed="rId2">
            <a:lum bright="-12000"/>
            <a:extLst>
              <a:ext uri="{28A0092B-C50C-407E-A947-70E740481C1C}">
                <a14:useLocalDpi xmlns:a14="http://schemas.microsoft.com/office/drawing/2010/main" val="0"/>
              </a:ext>
            </a:extLst>
          </a:blip>
          <a:srcRect b="15500"/>
          <a:stretch>
            <a:fillRect/>
          </a:stretch>
        </p:blipFill>
        <p:spPr bwMode="auto">
          <a:xfrm>
            <a:off x="0" y="0"/>
            <a:ext cx="9144000" cy="68580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1" name="WordArt 22"/>
          <p:cNvSpPr>
            <a:spLocks noChangeArrowheads="1" noChangeShapeType="1" noTextEdit="1"/>
          </p:cNvSpPr>
          <p:nvPr/>
        </p:nvSpPr>
        <p:spPr bwMode="auto">
          <a:xfrm>
            <a:off x="2337792" y="1997968"/>
            <a:ext cx="3962400" cy="1143000"/>
          </a:xfrm>
          <a:prstGeom prst="rect">
            <a:avLst/>
          </a:prstGeom>
        </p:spPr>
        <p:txBody>
          <a:bodyPr wrap="none" fromWordArt="1">
            <a:prstTxWarp prst="textPlain">
              <a:avLst>
                <a:gd name="adj" fmla="val 50000"/>
              </a:avLst>
            </a:prstTxWarp>
          </a:bodyPr>
          <a:lstStyle/>
          <a:p>
            <a:pPr algn="ctr"/>
            <a:r>
              <a:rPr lang="en-US" sz="2800" b="1" kern="10" dirty="0">
                <a:ln w="19050">
                  <a:solidFill>
                    <a:srgbClr val="0000FF"/>
                  </a:solidFill>
                  <a:round/>
                  <a:headEnd/>
                  <a:tailEnd/>
                </a:ln>
                <a:solidFill>
                  <a:srgbClr val="0066CC"/>
                </a:solidFill>
                <a:effectLst>
                  <a:outerShdw dist="35921" dir="2700000" algn="ctr" rotWithShape="0">
                    <a:srgbClr val="990000"/>
                  </a:outerShdw>
                </a:effectLst>
                <a:latin typeface="Times New Roman"/>
                <a:cs typeface="Times New Roman"/>
              </a:rPr>
              <a:t>HDH - TV </a:t>
            </a:r>
            <a:r>
              <a:rPr lang="en-US" sz="2800" b="1" kern="10" dirty="0" err="1">
                <a:ln w="19050">
                  <a:solidFill>
                    <a:srgbClr val="0000FF"/>
                  </a:solidFill>
                  <a:round/>
                  <a:headEnd/>
                  <a:tailEnd/>
                </a:ln>
                <a:solidFill>
                  <a:srgbClr val="0066CC"/>
                </a:solidFill>
                <a:effectLst>
                  <a:outerShdw dist="35921" dir="2700000" algn="ctr" rotWithShape="0">
                    <a:srgbClr val="990000"/>
                  </a:outerShdw>
                </a:effectLst>
                <a:latin typeface="Times New Roman"/>
                <a:cs typeface="Times New Roman"/>
              </a:rPr>
              <a:t>tuần</a:t>
            </a:r>
            <a:r>
              <a:rPr lang="en-US" sz="2800" b="1" kern="10" dirty="0">
                <a:ln w="19050">
                  <a:solidFill>
                    <a:srgbClr val="0000FF"/>
                  </a:solidFill>
                  <a:round/>
                  <a:headEnd/>
                  <a:tailEnd/>
                </a:ln>
                <a:solidFill>
                  <a:srgbClr val="0066CC"/>
                </a:solidFill>
                <a:effectLst>
                  <a:outerShdw dist="35921" dir="2700000" algn="ctr" rotWithShape="0">
                    <a:srgbClr val="990000"/>
                  </a:outerShdw>
                </a:effectLst>
                <a:latin typeface="Times New Roman"/>
                <a:cs typeface="Times New Roman"/>
              </a:rPr>
              <a:t> 27( </a:t>
            </a:r>
            <a:r>
              <a:rPr lang="en-US" sz="2800" b="1" kern="10" dirty="0" err="1">
                <a:ln w="19050">
                  <a:solidFill>
                    <a:srgbClr val="0000FF"/>
                  </a:solidFill>
                  <a:round/>
                  <a:headEnd/>
                  <a:tailEnd/>
                </a:ln>
                <a:solidFill>
                  <a:srgbClr val="0066CC"/>
                </a:solidFill>
                <a:effectLst>
                  <a:outerShdw dist="35921" dir="2700000" algn="ctr" rotWithShape="0">
                    <a:srgbClr val="990000"/>
                  </a:outerShdw>
                </a:effectLst>
                <a:latin typeface="Times New Roman"/>
                <a:cs typeface="Times New Roman"/>
              </a:rPr>
              <a:t>tiết</a:t>
            </a:r>
            <a:r>
              <a:rPr lang="en-US" sz="2800" b="1" kern="10" dirty="0">
                <a:ln w="19050">
                  <a:solidFill>
                    <a:srgbClr val="0000FF"/>
                  </a:solidFill>
                  <a:round/>
                  <a:headEnd/>
                  <a:tailEnd/>
                </a:ln>
                <a:solidFill>
                  <a:srgbClr val="0066CC"/>
                </a:solidFill>
                <a:effectLst>
                  <a:outerShdw dist="35921" dir="2700000" algn="ctr" rotWithShape="0">
                    <a:srgbClr val="990000"/>
                  </a:outerShdw>
                </a:effectLst>
                <a:latin typeface="Times New Roman"/>
                <a:cs typeface="Times New Roman"/>
              </a:rPr>
              <a:t> 1)</a:t>
            </a:r>
          </a:p>
        </p:txBody>
      </p:sp>
      <p:sp>
        <p:nvSpPr>
          <p:cNvPr id="2052" name="Text Box 23"/>
          <p:cNvSpPr txBox="1">
            <a:spLocks noChangeArrowheads="1"/>
          </p:cNvSpPr>
          <p:nvPr/>
        </p:nvSpPr>
        <p:spPr bwMode="auto">
          <a:xfrm>
            <a:off x="517525" y="4456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extLst>
      <p:ext uri="{BB962C8B-B14F-4D97-AF65-F5344CB8AC3E}">
        <p14:creationId xmlns:p14="http://schemas.microsoft.com/office/powerpoint/2010/main" val="40976076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
          <p:cNvSpPr txBox="1">
            <a:spLocks noChangeArrowheads="1"/>
          </p:cNvSpPr>
          <p:nvPr/>
        </p:nvSpPr>
        <p:spPr bwMode="auto">
          <a:xfrm>
            <a:off x="1485900" y="149124"/>
            <a:ext cx="6172200" cy="52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r>
              <a:rPr lang="en-US" altLang="en-US" sz="2800" b="1" dirty="0" err="1">
                <a:solidFill>
                  <a:srgbClr val="0000FF"/>
                </a:solidFill>
                <a:latin typeface="Times New Roman" pitchFamily="18" charset="0"/>
                <a:cs typeface="Times New Roman" pitchFamily="18" charset="0"/>
              </a:rPr>
              <a:t>Bài</a:t>
            </a:r>
            <a:r>
              <a:rPr lang="en-US" altLang="en-US" sz="2800" b="1" dirty="0">
                <a:solidFill>
                  <a:srgbClr val="0000FF"/>
                </a:solidFill>
                <a:latin typeface="Times New Roman" pitchFamily="18" charset="0"/>
                <a:cs typeface="Times New Roman" pitchFamily="18" charset="0"/>
              </a:rPr>
              <a:t> 1: </a:t>
            </a:r>
            <a:r>
              <a:rPr lang="en-US" altLang="en-US" sz="2800" b="1" dirty="0" err="1">
                <a:solidFill>
                  <a:srgbClr val="0000FF"/>
                </a:solidFill>
                <a:latin typeface="Times New Roman" pitchFamily="18" charset="0"/>
                <a:cs typeface="Times New Roman" pitchFamily="18" charset="0"/>
              </a:rPr>
              <a:t>Đọc</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bài</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sau</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và</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trả</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lời</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câu</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hỏi</a:t>
            </a:r>
            <a:r>
              <a:rPr lang="en-US" altLang="en-US" sz="2800" b="1" dirty="0">
                <a:solidFill>
                  <a:srgbClr val="0000FF"/>
                </a:solidFill>
                <a:latin typeface="Times New Roman" pitchFamily="18" charset="0"/>
                <a:cs typeface="Times New Roman" pitchFamily="18" charset="0"/>
              </a:rPr>
              <a:t>:</a:t>
            </a:r>
          </a:p>
        </p:txBody>
      </p:sp>
      <p:sp>
        <p:nvSpPr>
          <p:cNvPr id="6" name="Rectangle 24"/>
          <p:cNvSpPr>
            <a:spLocks noChangeArrowheads="1"/>
          </p:cNvSpPr>
          <p:nvPr/>
        </p:nvSpPr>
        <p:spPr bwMode="auto">
          <a:xfrm>
            <a:off x="611560" y="476674"/>
            <a:ext cx="8532440" cy="757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Rừng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dừa</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động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cát</a:t>
            </a:r>
            <a:r>
              <a:rPr lang="en-US" sz="2000" b="1" dirty="0">
                <a:solidFill>
                  <a:srgbClr val="FF0000"/>
                </a:solidFill>
                <a:latin typeface="Times New Roman" panose="02020603050405020304" pitchFamily="18" charset="0"/>
                <a:cs typeface="Times New Roman" panose="02020603050405020304" pitchFamily="18" charset="0"/>
              </a:rPr>
              <a:t> Tam </a:t>
            </a:r>
            <a:r>
              <a:rPr lang="en-US" sz="2000" b="1" dirty="0" err="1">
                <a:solidFill>
                  <a:srgbClr val="FF0000"/>
                </a:solidFill>
                <a:latin typeface="Times New Roman" panose="02020603050405020304" pitchFamily="18" charset="0"/>
                <a:cs typeface="Times New Roman" panose="02020603050405020304" pitchFamily="18" charset="0"/>
              </a:rPr>
              <a:t>Quan</a:t>
            </a:r>
            <a:endParaRPr lang="en-US" sz="2000" b="1" dirty="0">
              <a:solidFill>
                <a:srgbClr val="FF0000"/>
              </a:solidFill>
              <a:latin typeface="Times New Roman" panose="02020603050405020304" pitchFamily="18" charset="0"/>
              <a:cs typeface="Times New Roman" panose="02020603050405020304" pitchFamily="18" charset="0"/>
            </a:endParaRPr>
          </a:p>
          <a:p>
            <a:r>
              <a:rPr lang="en-US" sz="1900" smtClean="0">
                <a:latin typeface="+mj-lt"/>
              </a:rPr>
              <a:t>        </a:t>
            </a:r>
            <a:r>
              <a:rPr lang="vi-VN" sz="1900" smtClean="0">
                <a:latin typeface="+mj-lt"/>
              </a:rPr>
              <a:t>Nhà </a:t>
            </a:r>
            <a:r>
              <a:rPr lang="vi-VN" sz="1900" dirty="0">
                <a:latin typeface="+mj-lt"/>
              </a:rPr>
              <a:t>tôi nằm lọt thỏm trong một rừng dừa, những rặng dừa bước vào cuộc đời của tôi, đã dính kết tuổi thơ tôi bằng những tình cảm quê nhà thiêng liêng.</a:t>
            </a:r>
          </a:p>
          <a:p>
            <a:r>
              <a:rPr lang="en-US" sz="1900" smtClean="0">
                <a:latin typeface="+mj-lt"/>
              </a:rPr>
              <a:t>        </a:t>
            </a:r>
            <a:r>
              <a:rPr lang="vi-VN" sz="1900" smtClean="0">
                <a:latin typeface="+mj-lt"/>
              </a:rPr>
              <a:t>Làm </a:t>
            </a:r>
            <a:r>
              <a:rPr lang="vi-VN" sz="1900" dirty="0">
                <a:latin typeface="+mj-lt"/>
              </a:rPr>
              <a:t>sao có thể quên những món quà quê và cả bầu trời dừa ngát xanh, râm mát, dù đang là mùa hè nắng chang chang. Chúng tôi xúm xít bên nhau ăn ngon lành bánh tráng cốt nước dừa nướng lên vừa béo vừa giòn thơm, những tô củ lang ngào đường trộn cơm dừa bào sợi dẻo ngọt. Những đợt hái dừa, hiếm khi trẻ con vắng mặt. Trong trí óc non nớt của chúng tôi đó là những ngày hội của tuổi thơ. Chúng tôi chờ người lớn bổ dừa để xin những cái phổi (mộng dừa). Phổi dừa to xôm xốp ăn sần sật ngon vô kể. Vẫn còn đó cảm giác ngọt lịm, khi ngửa cổ tu bằng hết trái dừa xiêm vườn nhà. Ngọt từ đầu lưỡi trở đi, ngọt thấm đến tận ruột gan.</a:t>
            </a:r>
          </a:p>
          <a:p>
            <a:r>
              <a:rPr lang="en-US" sz="1900" smtClean="0">
                <a:latin typeface="+mj-lt"/>
              </a:rPr>
              <a:t>        </a:t>
            </a:r>
            <a:r>
              <a:rPr lang="vi-VN" sz="1900" smtClean="0">
                <a:latin typeface="+mj-lt"/>
              </a:rPr>
              <a:t>Rồi </a:t>
            </a:r>
            <a:r>
              <a:rPr lang="vi-VN" sz="1900" dirty="0">
                <a:latin typeface="+mj-lt"/>
              </a:rPr>
              <a:t>đến lúc chúng tôi làm quen với những động cát ven biển. Leo đến rũ chân từ động này đến động khác đuổi theo những chú còng gió hay tuột từ đỉnh những động cát cao đến chóng mặt xuống tận bãi trong tiếng cười nắc nẻ của bạn bè. Nghịch cát chán thì chúng tôi chơi trận giả. Cả rừng phi lao lúc đó biến thành trận địa của hai cánh quân. Chiều về, dưới chân động cát, tôi lại ngồi một mình cùng nỗi buồn man mác đầu tiên và dõi nhìn khơi xa, nơi chỉ còn mỗi một màu nước xanh sẫm bao la.</a:t>
            </a:r>
          </a:p>
          <a:p>
            <a:r>
              <a:rPr lang="en-US" sz="1900" smtClean="0">
                <a:latin typeface="+mj-lt"/>
              </a:rPr>
              <a:t>          </a:t>
            </a:r>
            <a:r>
              <a:rPr lang="vi-VN" sz="1900" smtClean="0">
                <a:latin typeface="+mj-lt"/>
              </a:rPr>
              <a:t>Lớn </a:t>
            </a:r>
            <a:r>
              <a:rPr lang="vi-VN" sz="1900" dirty="0">
                <a:latin typeface="+mj-lt"/>
              </a:rPr>
              <a:t>lên, theo người thân, tôi lưu lạc khắp nơi. Ở đâu, cũng thương, cũng nhớ, cũng nhiều kỉ niệm nhưng chẳng nơi nào như Tam Quan quê tôi – nơi có những rặng dừa, động cát đã in trọn vẹn dấu ấn tuổi thơ sáng đẹp tuyệt vời.</a:t>
            </a:r>
          </a:p>
          <a:p>
            <a:r>
              <a:rPr lang="en-US" sz="1900" dirty="0" smtClean="0">
                <a:latin typeface="+mj-lt"/>
              </a:rPr>
              <a:t>                                                                                                                    </a:t>
            </a:r>
            <a:r>
              <a:rPr lang="vi-VN" sz="1900" dirty="0" smtClean="0">
                <a:latin typeface="+mj-lt"/>
              </a:rPr>
              <a:t>(</a:t>
            </a:r>
            <a:r>
              <a:rPr lang="vi-VN" sz="1900" dirty="0">
                <a:latin typeface="+mj-lt"/>
              </a:rPr>
              <a:t>Vĩnh Hoan)</a:t>
            </a:r>
          </a:p>
          <a:p>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endParaRPr lang="en-US" sz="3200" b="1"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55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down)">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down)">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down)">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down)">
                                      <p:cBhvr>
                                        <p:cTn id="29" dur="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wipe(down)">
                                      <p:cBhvr>
                                        <p:cTn id="34" dur="5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wipe(down)">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wipe(down)">
                                      <p:cBhvr>
                                        <p:cTn id="44"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endParaRPr lang="en-US"/>
          </a:p>
        </p:txBody>
      </p:sp>
      <p:sp>
        <p:nvSpPr>
          <p:cNvPr id="11" name="Subtitle 10"/>
          <p:cNvSpPr>
            <a:spLocks noGrp="1"/>
          </p:cNvSpPr>
          <p:nvPr>
            <p:ph type="subTitle" idx="1"/>
          </p:nvPr>
        </p:nvSpPr>
        <p:spPr/>
        <p:txBody>
          <a:bodyPr/>
          <a:lstStyle/>
          <a:p>
            <a:endParaRPr lang="en-US"/>
          </a:p>
        </p:txBody>
      </p:sp>
      <p:pic>
        <p:nvPicPr>
          <p:cNvPr id="4" name="Picture 2" descr="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 y="354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0" y="764706"/>
            <a:ext cx="8435280" cy="461665"/>
          </a:xfrm>
          <a:prstGeom prst="rect">
            <a:avLst/>
          </a:prstGeom>
        </p:spPr>
        <p:txBody>
          <a:bodyPr wrap="square">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Nhà</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của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nhân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vật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tôi</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nằm</a:t>
            </a:r>
            <a:r>
              <a:rPr lang="en-US" sz="2400" b="1" dirty="0">
                <a:solidFill>
                  <a:srgbClr val="002060"/>
                </a:solidFill>
                <a:latin typeface="Times New Roman" panose="02020603050405020304" pitchFamily="18" charset="0"/>
                <a:cs typeface="Times New Roman" panose="02020603050405020304" pitchFamily="18" charset="0"/>
              </a:rPr>
              <a:t> ở </a:t>
            </a:r>
            <a:r>
              <a:rPr lang="en-US" sz="2400" b="1" dirty="0" err="1">
                <a:solidFill>
                  <a:srgbClr val="002060"/>
                </a:solidFill>
                <a:latin typeface="Times New Roman" panose="02020603050405020304" pitchFamily="18" charset="0"/>
                <a:cs typeface="Times New Roman" panose="02020603050405020304" pitchFamily="18" charset="0"/>
              </a:rPr>
              <a:t>đâu</a:t>
            </a:r>
            <a:r>
              <a:rPr lang="en-US" sz="2400" b="1" dirty="0">
                <a:solidFill>
                  <a:srgbClr val="002060"/>
                </a:solidFill>
                <a:latin typeface="Times New Roman" panose="02020603050405020304" pitchFamily="18" charset="0"/>
                <a:cs typeface="Times New Roman" panose="02020603050405020304" pitchFamily="18" charset="0"/>
              </a:rPr>
              <a:t>?</a:t>
            </a:r>
            <a:endParaRPr lang="en-US" altLang="en-US" sz="2400" b="1"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2960" y="1471005"/>
            <a:ext cx="8075240" cy="830997"/>
          </a:xfrm>
          <a:prstGeom prst="rect">
            <a:avLst/>
          </a:prstGeom>
        </p:spPr>
        <p:txBody>
          <a:bodyPr wrap="square">
            <a:spAutoFit/>
          </a:bodyPr>
          <a:lstStyle/>
          <a:p>
            <a:endParaRPr lang="en-US" altLang="en-US" sz="2400" b="1" dirty="0">
              <a:solidFill>
                <a:srgbClr val="002060"/>
              </a:solidFill>
              <a:latin typeface="Times New Roman" pitchFamily="18" charset="0"/>
              <a:cs typeface="Times New Roman" pitchFamily="18" charset="0"/>
            </a:endParaRPr>
          </a:p>
          <a:p>
            <a:r>
              <a:rPr lang="vi-VN" sz="2400" b="1" dirty="0">
                <a:solidFill>
                  <a:srgbClr val="002060"/>
                </a:solidFill>
                <a:latin typeface="Times New Roman" panose="02020603050405020304" pitchFamily="18" charset="0"/>
                <a:cs typeface="Times New Roman" panose="02020603050405020304" pitchFamily="18" charset="0"/>
              </a:rPr>
              <a:t>b) Ngày hội của tuổi thơ đối với trẻ con làng dừa là khi nào?</a:t>
            </a:r>
            <a:endParaRPr lang="en-US" altLang="en-US" sz="2400" b="1" dirty="0">
              <a:solidFill>
                <a:srgbClr val="002060"/>
              </a:solidFill>
              <a:latin typeface="Times New Roman" pitchFamily="18" charset="0"/>
              <a:cs typeface="Times New Roman" pitchFamily="18" charset="0"/>
            </a:endParaRPr>
          </a:p>
        </p:txBody>
      </p:sp>
      <p:sp>
        <p:nvSpPr>
          <p:cNvPr id="8" name="Rectangle 7"/>
          <p:cNvSpPr/>
          <p:nvPr/>
        </p:nvSpPr>
        <p:spPr>
          <a:xfrm>
            <a:off x="755576" y="1556568"/>
            <a:ext cx="7632848" cy="461665"/>
          </a:xfrm>
          <a:prstGeom prst="rect">
            <a:avLst/>
          </a:prstGeom>
        </p:spPr>
        <p:txBody>
          <a:bodyPr wrap="square">
            <a:spAutoFit/>
          </a:bodyPr>
          <a:lstStyle/>
          <a:p>
            <a:endParaRPr lang="en-US" altLang="en-US" sz="2400" b="1" i="1" dirty="0">
              <a:solidFill>
                <a:srgbClr val="00B050"/>
              </a:solidFill>
              <a:latin typeface="Times New Roman" pitchFamily="18" charset="0"/>
              <a:cs typeface="Times New Roman" pitchFamily="18" charset="0"/>
            </a:endParaRPr>
          </a:p>
        </p:txBody>
      </p:sp>
      <p:sp>
        <p:nvSpPr>
          <p:cNvPr id="13" name="TextBox 12"/>
          <p:cNvSpPr txBox="1"/>
          <p:nvPr/>
        </p:nvSpPr>
        <p:spPr>
          <a:xfrm>
            <a:off x="457200" y="1234933"/>
            <a:ext cx="7918648" cy="461665"/>
          </a:xfrm>
          <a:prstGeom prst="rect">
            <a:avLst/>
          </a:prstGeom>
          <a:noFill/>
        </p:spPr>
        <p:txBody>
          <a:bodyPr wrap="square" rtlCol="0">
            <a:spAutoFit/>
          </a:bodyPr>
          <a:lstStyle/>
          <a:p>
            <a:r>
              <a:rPr lang="en-US" sz="2400" dirty="0" err="1">
                <a:solidFill>
                  <a:srgbClr val="FF0000"/>
                </a:solidFill>
                <a:latin typeface="Times New Roman" panose="02020603050405020304" pitchFamily="18" charset="0"/>
                <a:cs typeface="Times New Roman" panose="02020603050405020304" pitchFamily="18" charset="0"/>
              </a:rPr>
              <a:t>Nhà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nhân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tôi”nằm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lọt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thỏm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trong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một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rừng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dừa</a:t>
            </a:r>
            <a:r>
              <a:rPr lang="en-US" sz="2400" dirty="0">
                <a:solidFill>
                  <a:srgbClr val="FF0000"/>
                </a:solidFill>
                <a:latin typeface="Times New Roman" panose="02020603050405020304" pitchFamily="18" charset="0"/>
                <a:cs typeface="Times New Roman" panose="02020603050405020304" pitchFamily="18" charset="0"/>
              </a:rPr>
              <a:t>.</a:t>
            </a:r>
          </a:p>
        </p:txBody>
      </p:sp>
      <p:sp>
        <p:nvSpPr>
          <p:cNvPr id="15" name="TextBox 14"/>
          <p:cNvSpPr txBox="1"/>
          <p:nvPr/>
        </p:nvSpPr>
        <p:spPr>
          <a:xfrm>
            <a:off x="460781" y="2288782"/>
            <a:ext cx="7931224" cy="830997"/>
          </a:xfrm>
          <a:prstGeom prst="rect">
            <a:avLst/>
          </a:prstGeom>
          <a:noFill/>
        </p:spPr>
        <p:txBody>
          <a:bodyPr wrap="square" rtlCol="0">
            <a:spAutoFit/>
          </a:bodyPr>
          <a:lstStyle/>
          <a:p>
            <a:r>
              <a:rPr lang="vi-VN" sz="2400" dirty="0">
                <a:solidFill>
                  <a:srgbClr val="FF0000"/>
                </a:solidFill>
                <a:latin typeface="+mj-lt"/>
              </a:rPr>
              <a:t>Ngày hội tuổi thơ đối với trẻ con làng dừa là khi đến đợt hái dừa.</a:t>
            </a:r>
            <a:endParaRPr lang="en-US" sz="2400" dirty="0">
              <a:solidFill>
                <a:srgbClr val="FF0000"/>
              </a:solidFill>
              <a:latin typeface="+mj-lt"/>
              <a:cs typeface="Times New Roman" panose="02020603050405020304" pitchFamily="18" charset="0"/>
            </a:endParaRPr>
          </a:p>
        </p:txBody>
      </p:sp>
      <p:sp>
        <p:nvSpPr>
          <p:cNvPr id="10" name="TextBox 9"/>
          <p:cNvSpPr txBox="1"/>
          <p:nvPr/>
        </p:nvSpPr>
        <p:spPr>
          <a:xfrm>
            <a:off x="465850" y="3161321"/>
            <a:ext cx="7931224"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c) </a:t>
            </a:r>
            <a:r>
              <a:rPr lang="vi-VN" sz="2400" b="1" dirty="0" smtClean="0">
                <a:solidFill>
                  <a:srgbClr val="002060"/>
                </a:solidFill>
                <a:latin typeface="Times New Roman" panose="02020603050405020304" pitchFamily="18" charset="0"/>
                <a:cs typeface="Times New Roman" panose="02020603050405020304" pitchFamily="18" charset="0"/>
              </a:rPr>
              <a:t>Khi </a:t>
            </a:r>
            <a:r>
              <a:rPr lang="vi-VN" sz="2400" b="1" dirty="0">
                <a:solidFill>
                  <a:srgbClr val="002060"/>
                </a:solidFill>
                <a:latin typeface="Times New Roman" panose="02020603050405020304" pitchFamily="18" charset="0"/>
                <a:cs typeface="Times New Roman" panose="02020603050405020304" pitchFamily="18" charset="0"/>
              </a:rPr>
              <a:t>người lớn bổ dừa, trẻ con trong làng thường xin gì?</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444624" y="3610479"/>
            <a:ext cx="7931224" cy="830997"/>
          </a:xfrm>
          <a:prstGeom prst="rect">
            <a:avLst/>
          </a:prstGeom>
          <a:noFill/>
        </p:spPr>
        <p:txBody>
          <a:bodyPr wrap="square" rtlCol="0">
            <a:spAutoFit/>
          </a:bodyPr>
          <a:lstStyle/>
          <a:p>
            <a:r>
              <a:rPr lang="vi-VN" sz="2400" dirty="0">
                <a:solidFill>
                  <a:srgbClr val="FF0000"/>
                </a:solidFill>
                <a:latin typeface="+mj-lt"/>
              </a:rPr>
              <a:t>Khi người lớn bổ dừa, trẻ con trong làng thường xin những cái phổi (mộng dừa)</a:t>
            </a:r>
            <a:endParaRPr lang="en-US" sz="2400" dirty="0">
              <a:solidFill>
                <a:srgbClr val="FF0000"/>
              </a:solidFill>
              <a:latin typeface="+mj-lt"/>
              <a:cs typeface="Times New Roman" panose="02020603050405020304" pitchFamily="18" charset="0"/>
            </a:endParaRPr>
          </a:p>
        </p:txBody>
      </p:sp>
      <p:sp>
        <p:nvSpPr>
          <p:cNvPr id="14" name="TextBox 13"/>
          <p:cNvSpPr txBox="1"/>
          <p:nvPr/>
        </p:nvSpPr>
        <p:spPr>
          <a:xfrm>
            <a:off x="527375" y="4427005"/>
            <a:ext cx="7931224" cy="830997"/>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d) </a:t>
            </a:r>
            <a:r>
              <a:rPr lang="vi-VN" sz="2400" b="1" dirty="0" smtClean="0">
                <a:solidFill>
                  <a:srgbClr val="002060"/>
                </a:solidFill>
                <a:latin typeface="Times New Roman" panose="02020603050405020304" pitchFamily="18" charset="0"/>
                <a:cs typeface="Times New Roman" panose="02020603050405020304" pitchFamily="18" charset="0"/>
              </a:rPr>
              <a:t>Em </a:t>
            </a:r>
            <a:r>
              <a:rPr lang="vi-VN" sz="2400" b="1" dirty="0">
                <a:solidFill>
                  <a:srgbClr val="002060"/>
                </a:solidFill>
                <a:latin typeface="Times New Roman" panose="02020603050405020304" pitchFamily="18" charset="0"/>
                <a:cs typeface="Times New Roman" panose="02020603050405020304" pitchFamily="18" charset="0"/>
              </a:rPr>
              <a:t>cảm nhận được điều gì về tình cảm của nhân vật tôi đối với quê hương?</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27375" y="5268306"/>
            <a:ext cx="7931224" cy="830997"/>
          </a:xfrm>
          <a:prstGeom prst="rect">
            <a:avLst/>
          </a:prstGeom>
          <a:noFill/>
        </p:spPr>
        <p:txBody>
          <a:bodyPr wrap="square" rtlCol="0">
            <a:spAutoFit/>
          </a:bodyPr>
          <a:lstStyle/>
          <a:p>
            <a:r>
              <a:rPr lang="vi-VN" sz="2400" dirty="0">
                <a:solidFill>
                  <a:srgbClr val="FF0000"/>
                </a:solidFill>
                <a:latin typeface="+mj-lt"/>
              </a:rPr>
              <a:t>Dù có đi đâu bao xa thì tác giả vẫn luôn nhớ về những kỉ niệm thơ bé, tự hào về quê hương của chính mình.</a:t>
            </a:r>
            <a:endParaRPr lang="en-US" sz="2400" dirty="0">
              <a:solidFill>
                <a:srgbClr val="FF0000"/>
              </a:solidFill>
              <a:latin typeface="+mj-lt"/>
              <a:cs typeface="Times New Roman" panose="02020603050405020304" pitchFamily="18" charset="0"/>
            </a:endParaRPr>
          </a:p>
        </p:txBody>
      </p:sp>
    </p:spTree>
    <p:extLst>
      <p:ext uri="{BB962C8B-B14F-4D97-AF65-F5344CB8AC3E}">
        <p14:creationId xmlns:p14="http://schemas.microsoft.com/office/powerpoint/2010/main" val="4359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3" grpId="0"/>
      <p:bldP spid="15" grpId="0"/>
      <p:bldP spid="10" grpId="0"/>
      <p:bldP spid="12"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5" y="-2795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p:cNvSpPr txBox="1">
            <a:spLocks noChangeArrowheads="1"/>
          </p:cNvSpPr>
          <p:nvPr/>
        </p:nvSpPr>
        <p:spPr bwMode="auto">
          <a:xfrm>
            <a:off x="395536" y="476672"/>
            <a:ext cx="8579296" cy="107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altLang="en-US" b="1" dirty="0" err="1">
                <a:solidFill>
                  <a:srgbClr val="0000FF"/>
                </a:solidFill>
                <a:latin typeface="Times New Roman" pitchFamily="18" charset="0"/>
                <a:cs typeface="Times New Roman" pitchFamily="18" charset="0"/>
              </a:rPr>
              <a:t>Bài</a:t>
            </a:r>
            <a:r>
              <a:rPr lang="en-US" altLang="en-US" b="1" dirty="0">
                <a:solidFill>
                  <a:srgbClr val="0000FF"/>
                </a:solidFill>
                <a:latin typeface="Times New Roman" pitchFamily="18" charset="0"/>
                <a:cs typeface="Times New Roman" pitchFamily="18" charset="0"/>
              </a:rPr>
              <a:t> 2: </a:t>
            </a:r>
            <a:r>
              <a:rPr lang="vi-VN" b="1" dirty="0">
                <a:solidFill>
                  <a:srgbClr val="002060"/>
                </a:solidFill>
                <a:latin typeface="+mj-lt"/>
              </a:rPr>
              <a:t>Gạch dưới những quan hệ từ có tác dụng liên kết câu trong đoạn văn:</a:t>
            </a:r>
            <a:endParaRPr lang="en-US" altLang="en-US" b="1" dirty="0">
              <a:solidFill>
                <a:srgbClr val="002060"/>
              </a:solidFill>
              <a:latin typeface="+mj-lt"/>
              <a:cs typeface="Times New Roman" pitchFamily="18" charset="0"/>
            </a:endParaRPr>
          </a:p>
        </p:txBody>
      </p:sp>
      <p:cxnSp>
        <p:nvCxnSpPr>
          <p:cNvPr id="16" name="Straight Connector 15"/>
          <p:cNvCxnSpPr/>
          <p:nvPr/>
        </p:nvCxnSpPr>
        <p:spPr>
          <a:xfrm>
            <a:off x="3419872" y="4077072"/>
            <a:ext cx="8640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21088" y="4581128"/>
            <a:ext cx="8640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14"/>
          <p:cNvSpPr txBox="1">
            <a:spLocks noChangeArrowheads="1"/>
          </p:cNvSpPr>
          <p:nvPr/>
        </p:nvSpPr>
        <p:spPr bwMode="auto">
          <a:xfrm>
            <a:off x="293367" y="1647442"/>
            <a:ext cx="8579296" cy="403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just"/>
            <a:r>
              <a:rPr lang="en-US" dirty="0" smtClean="0"/>
              <a:t>    </a:t>
            </a:r>
            <a:r>
              <a:rPr lang="vi-VN" dirty="0" smtClean="0">
                <a:latin typeface="+mj-lt"/>
              </a:rPr>
              <a:t>Chị </a:t>
            </a:r>
            <a:r>
              <a:rPr lang="vi-VN" dirty="0">
                <a:latin typeface="+mj-lt"/>
              </a:rPr>
              <a:t>Hằng kể: Tuần trước, Cuội út sang Sao Hoả chơi, trót ăn nhiều quá một loại quả gì đó nên bây giờ cứ ngủ lăn lóc. Cuội còn cho biết Sao Hoả có một loại thuốc, uống vào sẽ hết cơn buồn ngủ khủng khiếp này. Nhưng chị Hằng không thể đi lấy loại thuốc đó được. Vì vậy, thông báo tin này để tất cả các bạn đánh thức Cuội út dậy, nếu không chẳng ai chăn trâu cả.</a:t>
            </a:r>
            <a:endParaRPr lang="en-US" altLang="en-US" b="1" dirty="0">
              <a:solidFill>
                <a:srgbClr val="002060"/>
              </a:solidFill>
              <a:latin typeface="+mj-lt"/>
              <a:cs typeface="Times New Roman" pitchFamily="18" charset="0"/>
            </a:endParaRPr>
          </a:p>
        </p:txBody>
      </p:sp>
    </p:spTree>
    <p:extLst>
      <p:ext uri="{BB962C8B-B14F-4D97-AF65-F5344CB8AC3E}">
        <p14:creationId xmlns:p14="http://schemas.microsoft.com/office/powerpoint/2010/main" val="347215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
                                        </p:tgtEl>
                                        <p:attrNameLst>
                                          <p:attrName>fillcolor</p:attrName>
                                        </p:attrNameLst>
                                      </p:cBhvr>
                                      <p:tavLst>
                                        <p:tav tm="0">
                                          <p:val>
                                            <p:clrVal>
                                              <a:schemeClr val="accent2"/>
                                            </p:clrVal>
                                          </p:val>
                                        </p:tav>
                                        <p:tav tm="50000">
                                          <p:val>
                                            <p:clrVal>
                                              <a:schemeClr val="hlink"/>
                                            </p:clrVal>
                                          </p:val>
                                        </p:tav>
                                      </p:tavLst>
                                    </p:anim>
                                    <p:set>
                                      <p:cBhvr>
                                        <p:cTn id="9" dur="80"/>
                                        <p:tgtEl>
                                          <p:spTgt spid="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
                                        </p:tgtEl>
                                        <p:attrNameLst>
                                          <p:attrName>style.visibility</p:attrName>
                                        </p:attrNameLst>
                                      </p:cBhvr>
                                      <p:to>
                                        <p:strVal val="visible"/>
                                      </p:to>
                                    </p:set>
                                    <p:anim calcmode="discrete" valueType="clr">
                                      <p:cBhvr override="childStyle">
                                        <p:cTn id="14"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
                                        </p:tgtEl>
                                        <p:attrNameLst>
                                          <p:attrName>fillcolor</p:attrName>
                                        </p:attrNameLst>
                                      </p:cBhvr>
                                      <p:tavLst>
                                        <p:tav tm="0">
                                          <p:val>
                                            <p:clrVal>
                                              <a:schemeClr val="accent2"/>
                                            </p:clrVal>
                                          </p:val>
                                        </p:tav>
                                        <p:tav tm="50000">
                                          <p:val>
                                            <p:clrVal>
                                              <a:schemeClr val="hlink"/>
                                            </p:clrVal>
                                          </p:val>
                                        </p:tav>
                                      </p:tavLst>
                                    </p:anim>
                                    <p:set>
                                      <p:cBhvr>
                                        <p:cTn id="16" dur="80"/>
                                        <p:tgtEl>
                                          <p:spTgt spid="1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5" y="-2795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p:cNvSpPr txBox="1">
            <a:spLocks noChangeArrowheads="1"/>
          </p:cNvSpPr>
          <p:nvPr/>
        </p:nvSpPr>
        <p:spPr bwMode="auto">
          <a:xfrm>
            <a:off x="395536" y="476672"/>
            <a:ext cx="8579296" cy="107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altLang="en-US" b="1" dirty="0" err="1">
                <a:solidFill>
                  <a:srgbClr val="0000FF"/>
                </a:solidFill>
                <a:latin typeface="Times New Roman" pitchFamily="18" charset="0"/>
                <a:cs typeface="Times New Roman" pitchFamily="18" charset="0"/>
              </a:rPr>
              <a:t>Bài</a:t>
            </a:r>
            <a:r>
              <a:rPr lang="en-US" altLang="en-US" b="1" dirty="0">
                <a:solidFill>
                  <a:srgbClr val="0000FF"/>
                </a:solidFill>
                <a:latin typeface="Times New Roman" pitchFamily="18" charset="0"/>
                <a:cs typeface="Times New Roman" pitchFamily="18" charset="0"/>
              </a:rPr>
              <a:t> 3</a:t>
            </a:r>
            <a:r>
              <a:rPr lang="en-US" altLang="en-US" b="1" dirty="0" smtClean="0">
                <a:solidFill>
                  <a:srgbClr val="0000FF"/>
                </a:solidFill>
                <a:latin typeface="Times New Roman" pitchFamily="18" charset="0"/>
                <a:cs typeface="Times New Roman" pitchFamily="18" charset="0"/>
              </a:rPr>
              <a:t>: </a:t>
            </a:r>
            <a:r>
              <a:rPr lang="vi-VN" dirty="0">
                <a:solidFill>
                  <a:srgbClr val="002060"/>
                </a:solidFill>
                <a:latin typeface="+mj-lt"/>
              </a:rPr>
              <a:t>Đoạn đối thoại dưới đây có chỗ dùng từ nối sai, chữa lại cho đúng.</a:t>
            </a:r>
            <a:endParaRPr lang="en-US" altLang="en-US" b="1" dirty="0">
              <a:solidFill>
                <a:srgbClr val="002060"/>
              </a:solidFill>
              <a:latin typeface="+mj-lt"/>
              <a:cs typeface="Times New Roman" pitchFamily="18" charset="0"/>
            </a:endParaRPr>
          </a:p>
        </p:txBody>
      </p:sp>
      <p:cxnSp>
        <p:nvCxnSpPr>
          <p:cNvPr id="17" name="Straight Connector 16"/>
          <p:cNvCxnSpPr/>
          <p:nvPr/>
        </p:nvCxnSpPr>
        <p:spPr>
          <a:xfrm>
            <a:off x="575719" y="3645024"/>
            <a:ext cx="53989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14"/>
          <p:cNvSpPr txBox="1">
            <a:spLocks noChangeArrowheads="1"/>
          </p:cNvSpPr>
          <p:nvPr/>
        </p:nvSpPr>
        <p:spPr bwMode="auto">
          <a:xfrm>
            <a:off x="293367" y="1647442"/>
            <a:ext cx="8579296"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just"/>
            <a:r>
              <a:rPr lang="en-US" dirty="0" smtClean="0"/>
              <a:t>    </a:t>
            </a:r>
            <a:endParaRPr lang="en-US" altLang="en-US" b="1" dirty="0">
              <a:solidFill>
                <a:srgbClr val="002060"/>
              </a:solidFill>
              <a:latin typeface="+mj-lt"/>
              <a:cs typeface="Times New Roman" pitchFamily="18" charset="0"/>
            </a:endParaRPr>
          </a:p>
        </p:txBody>
      </p:sp>
      <p:sp>
        <p:nvSpPr>
          <p:cNvPr id="7" name="Text Box 14"/>
          <p:cNvSpPr txBox="1">
            <a:spLocks noChangeArrowheads="1"/>
          </p:cNvSpPr>
          <p:nvPr/>
        </p:nvSpPr>
        <p:spPr bwMode="auto">
          <a:xfrm>
            <a:off x="575719" y="1689221"/>
            <a:ext cx="8579296" cy="255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vi-VN" dirty="0">
                <a:latin typeface="+mj-lt"/>
              </a:rPr>
              <a:t>- Đi tắm, đi tắm đi.</a:t>
            </a:r>
          </a:p>
          <a:p>
            <a:r>
              <a:rPr lang="vi-VN" dirty="0">
                <a:latin typeface="+mj-lt"/>
              </a:rPr>
              <a:t>- Tắm à? Tôi thốt lên sung sướng.</a:t>
            </a:r>
          </a:p>
          <a:p>
            <a:r>
              <a:rPr lang="vi-VN" dirty="0">
                <a:latin typeface="+mj-lt"/>
              </a:rPr>
              <a:t>- Mau lên, bọn thằng Dũng đi hết rồi.</a:t>
            </a:r>
          </a:p>
          <a:p>
            <a:r>
              <a:rPr lang="vi-VN" dirty="0">
                <a:latin typeface="+mj-lt"/>
              </a:rPr>
              <a:t>Vì tôi chợt nhớ ra:</a:t>
            </a:r>
          </a:p>
          <a:p>
            <a:r>
              <a:rPr lang="vi-VN" dirty="0">
                <a:latin typeface="+mj-lt"/>
              </a:rPr>
              <a:t>- Mẹ tớ không cho tớ đi chơi.</a:t>
            </a:r>
          </a:p>
        </p:txBody>
      </p:sp>
    </p:spTree>
    <p:extLst>
      <p:ext uri="{BB962C8B-B14F-4D97-AF65-F5344CB8AC3E}">
        <p14:creationId xmlns:p14="http://schemas.microsoft.com/office/powerpoint/2010/main" val="253579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
                                        </p:tgtEl>
                                        <p:attrNameLst>
                                          <p:attrName>fillcolor</p:attrName>
                                        </p:attrNameLst>
                                      </p:cBhvr>
                                      <p:tavLst>
                                        <p:tav tm="0">
                                          <p:val>
                                            <p:clrVal>
                                              <a:schemeClr val="accent2"/>
                                            </p:clrVal>
                                          </p:val>
                                        </p:tav>
                                        <p:tav tm="50000">
                                          <p:val>
                                            <p:clrVal>
                                              <a:schemeClr val="hlink"/>
                                            </p:clrVal>
                                          </p:val>
                                        </p:tav>
                                      </p:tavLst>
                                    </p:anim>
                                    <p:set>
                                      <p:cBhvr>
                                        <p:cTn id="9" dur="80"/>
                                        <p:tgtEl>
                                          <p:spTgt spid="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
                                        </p:tgtEl>
                                        <p:attrNameLst>
                                          <p:attrName>style.visibility</p:attrName>
                                        </p:attrNameLst>
                                      </p:cBhvr>
                                      <p:to>
                                        <p:strVal val="visible"/>
                                      </p:to>
                                    </p:set>
                                    <p:anim calcmode="discrete" valueType="clr">
                                      <p:cBhvr override="childStyle">
                                        <p:cTn id="14"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
                                        </p:tgtEl>
                                        <p:attrNameLst>
                                          <p:attrName>fillcolor</p:attrName>
                                        </p:attrNameLst>
                                      </p:cBhvr>
                                      <p:tavLst>
                                        <p:tav tm="0">
                                          <p:val>
                                            <p:clrVal>
                                              <a:schemeClr val="accent2"/>
                                            </p:clrVal>
                                          </p:val>
                                        </p:tav>
                                        <p:tav tm="50000">
                                          <p:val>
                                            <p:clrVal>
                                              <a:schemeClr val="hlink"/>
                                            </p:clrVal>
                                          </p:val>
                                        </p:tav>
                                      </p:tavLst>
                                    </p:anim>
                                    <p:set>
                                      <p:cBhvr>
                                        <p:cTn id="16" dur="80"/>
                                        <p:tgtEl>
                                          <p:spTgt spid="1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5" y="-2795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p:cNvSpPr txBox="1">
            <a:spLocks noChangeArrowheads="1"/>
          </p:cNvSpPr>
          <p:nvPr/>
        </p:nvSpPr>
        <p:spPr bwMode="auto">
          <a:xfrm>
            <a:off x="395536" y="476672"/>
            <a:ext cx="8579296" cy="107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altLang="en-US" b="1" dirty="0" err="1">
                <a:solidFill>
                  <a:srgbClr val="0000FF"/>
                </a:solidFill>
                <a:latin typeface="Times New Roman" pitchFamily="18" charset="0"/>
                <a:cs typeface="Times New Roman" pitchFamily="18" charset="0"/>
              </a:rPr>
              <a:t>Bài</a:t>
            </a:r>
            <a:r>
              <a:rPr lang="en-US" altLang="en-US" b="1" dirty="0">
                <a:solidFill>
                  <a:srgbClr val="0000FF"/>
                </a:solidFill>
                <a:latin typeface="Times New Roman" pitchFamily="18" charset="0"/>
                <a:cs typeface="Times New Roman" pitchFamily="18" charset="0"/>
              </a:rPr>
              <a:t> 3</a:t>
            </a:r>
            <a:r>
              <a:rPr lang="en-US" altLang="en-US" b="1" dirty="0" smtClean="0">
                <a:solidFill>
                  <a:srgbClr val="0000FF"/>
                </a:solidFill>
                <a:latin typeface="Times New Roman" pitchFamily="18" charset="0"/>
                <a:cs typeface="Times New Roman" pitchFamily="18" charset="0"/>
              </a:rPr>
              <a:t>: </a:t>
            </a:r>
            <a:r>
              <a:rPr lang="vi-VN" dirty="0">
                <a:solidFill>
                  <a:srgbClr val="002060"/>
                </a:solidFill>
                <a:latin typeface="+mj-lt"/>
              </a:rPr>
              <a:t>Đoạn đối thoại dưới đây có chỗ dùng từ nối sai, chữa lại cho đúng.</a:t>
            </a:r>
            <a:endParaRPr lang="en-US" altLang="en-US" b="1" dirty="0">
              <a:solidFill>
                <a:srgbClr val="002060"/>
              </a:solidFill>
              <a:latin typeface="+mj-lt"/>
              <a:cs typeface="Times New Roman" pitchFamily="18" charset="0"/>
            </a:endParaRPr>
          </a:p>
        </p:txBody>
      </p:sp>
      <p:sp>
        <p:nvSpPr>
          <p:cNvPr id="18" name="Text Box 14"/>
          <p:cNvSpPr txBox="1">
            <a:spLocks noChangeArrowheads="1"/>
          </p:cNvSpPr>
          <p:nvPr/>
        </p:nvSpPr>
        <p:spPr bwMode="auto">
          <a:xfrm>
            <a:off x="293367" y="1647442"/>
            <a:ext cx="8579296"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just"/>
            <a:r>
              <a:rPr lang="en-US" dirty="0" smtClean="0"/>
              <a:t>    </a:t>
            </a:r>
            <a:endParaRPr lang="en-US" altLang="en-US" b="1" dirty="0">
              <a:solidFill>
                <a:srgbClr val="002060"/>
              </a:solidFill>
              <a:latin typeface="+mj-lt"/>
              <a:cs typeface="Times New Roman" pitchFamily="18" charset="0"/>
            </a:endParaRPr>
          </a:p>
        </p:txBody>
      </p:sp>
      <p:sp>
        <p:nvSpPr>
          <p:cNvPr id="7" name="Text Box 14"/>
          <p:cNvSpPr txBox="1">
            <a:spLocks noChangeArrowheads="1"/>
          </p:cNvSpPr>
          <p:nvPr/>
        </p:nvSpPr>
        <p:spPr bwMode="auto">
          <a:xfrm>
            <a:off x="575719" y="1637424"/>
            <a:ext cx="8579296" cy="255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vi-VN" dirty="0">
                <a:latin typeface="+mj-lt"/>
              </a:rPr>
              <a:t>- Đi tắm, đi tắm đi.</a:t>
            </a:r>
          </a:p>
          <a:p>
            <a:r>
              <a:rPr lang="vi-VN" dirty="0">
                <a:latin typeface="+mj-lt"/>
              </a:rPr>
              <a:t>- Tắm à? Tôi thốt lên sung sướng.</a:t>
            </a:r>
          </a:p>
          <a:p>
            <a:r>
              <a:rPr lang="vi-VN" dirty="0">
                <a:latin typeface="+mj-lt"/>
              </a:rPr>
              <a:t>- Mau lên, bọn thằng Dũng đi hết rồi.</a:t>
            </a:r>
          </a:p>
          <a:p>
            <a:r>
              <a:rPr lang="en-US" dirty="0" err="1" smtClean="0">
                <a:solidFill>
                  <a:srgbClr val="FF0000"/>
                </a:solidFill>
                <a:latin typeface="Times New Roman" panose="02020603050405020304" pitchFamily="18" charset="0"/>
                <a:cs typeface="Times New Roman" panose="02020603050405020304" pitchFamily="18" charset="0"/>
              </a:rPr>
              <a:t>Nhưng</a:t>
            </a:r>
            <a:r>
              <a:rPr lang="vi-VN" dirty="0">
                <a:latin typeface="+mj-lt"/>
              </a:rPr>
              <a:t> tôi chợt nhớ ra:</a:t>
            </a:r>
          </a:p>
          <a:p>
            <a:r>
              <a:rPr lang="vi-VN" dirty="0">
                <a:latin typeface="+mj-lt"/>
              </a:rPr>
              <a:t>- Mẹ tớ không cho tớ đi chơi.</a:t>
            </a:r>
          </a:p>
        </p:txBody>
      </p:sp>
    </p:spTree>
    <p:extLst>
      <p:ext uri="{BB962C8B-B14F-4D97-AF65-F5344CB8AC3E}">
        <p14:creationId xmlns:p14="http://schemas.microsoft.com/office/powerpoint/2010/main" val="149556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
                                        </p:tgtEl>
                                        <p:attrNameLst>
                                          <p:attrName>fillcolor</p:attrName>
                                        </p:attrNameLst>
                                      </p:cBhvr>
                                      <p:tavLst>
                                        <p:tav tm="0">
                                          <p:val>
                                            <p:clrVal>
                                              <a:schemeClr val="accent2"/>
                                            </p:clrVal>
                                          </p:val>
                                        </p:tav>
                                        <p:tav tm="50000">
                                          <p:val>
                                            <p:clrVal>
                                              <a:schemeClr val="hlink"/>
                                            </p:clrVal>
                                          </p:val>
                                        </p:tav>
                                      </p:tavLst>
                                    </p:anim>
                                    <p:set>
                                      <p:cBhvr>
                                        <p:cTn id="9" dur="80"/>
                                        <p:tgtEl>
                                          <p:spTgt spid="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
                                        </p:tgtEl>
                                        <p:attrNameLst>
                                          <p:attrName>style.visibility</p:attrName>
                                        </p:attrNameLst>
                                      </p:cBhvr>
                                      <p:to>
                                        <p:strVal val="visible"/>
                                      </p:to>
                                    </p:set>
                                    <p:anim calcmode="discrete" valueType="clr">
                                      <p:cBhvr override="childStyle">
                                        <p:cTn id="14"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
                                        </p:tgtEl>
                                        <p:attrNameLst>
                                          <p:attrName>fillcolor</p:attrName>
                                        </p:attrNameLst>
                                      </p:cBhvr>
                                      <p:tavLst>
                                        <p:tav tm="0">
                                          <p:val>
                                            <p:clrVal>
                                              <a:schemeClr val="accent2"/>
                                            </p:clrVal>
                                          </p:val>
                                        </p:tav>
                                        <p:tav tm="50000">
                                          <p:val>
                                            <p:clrVal>
                                              <a:schemeClr val="hlink"/>
                                            </p:clrVal>
                                          </p:val>
                                        </p:tav>
                                      </p:tavLst>
                                    </p:anim>
                                    <p:set>
                                      <p:cBhvr>
                                        <p:cTn id="16" dur="80"/>
                                        <p:tgtEl>
                                          <p:spTgt spid="1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2"/>
            <a:ext cx="9144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pic>
      <p:sp>
        <p:nvSpPr>
          <p:cNvPr id="19459" name="WordArt 5"/>
          <p:cNvSpPr>
            <a:spLocks noChangeArrowheads="1" noChangeShapeType="1" noTextEdit="1"/>
          </p:cNvSpPr>
          <p:nvPr/>
        </p:nvSpPr>
        <p:spPr bwMode="auto">
          <a:xfrm>
            <a:off x="533400" y="381000"/>
            <a:ext cx="7924800" cy="3505200"/>
          </a:xfrm>
          <a:prstGeom prst="rect">
            <a:avLst/>
          </a:prstGeom>
        </p:spPr>
        <p:txBody>
          <a:bodyPr wrap="none" fromWordArt="1">
            <a:prstTxWarp prst="textCascadeUp">
              <a:avLst>
                <a:gd name="adj" fmla="val 44444"/>
              </a:avLst>
            </a:prstTxWarp>
            <a:scene3d>
              <a:camera prst="legacyPerspectiveFront">
                <a:rot lat="20519982" lon="1080000" rev="0"/>
              </a:camera>
              <a:lightRig rig="legacyHarsh2" dir="b"/>
            </a:scene3d>
            <a:sp3d extrusionH="430200" prstMaterial="legacyMatte">
              <a:extrusionClr>
                <a:srgbClr val="FF6600"/>
              </a:extrusionClr>
            </a:sp3d>
          </a:bodyPr>
          <a:lstStyle/>
          <a:p>
            <a:r>
              <a:rPr lang="en-US" sz="3600" b="1" kern="10">
                <a:ln w="9525">
                  <a:round/>
                  <a:headEnd/>
                  <a:tailEnd/>
                </a:ln>
                <a:gradFill rotWithShape="1">
                  <a:gsLst>
                    <a:gs pos="0">
                      <a:srgbClr val="FFE701"/>
                    </a:gs>
                    <a:gs pos="100000">
                      <a:srgbClr val="FE3E02"/>
                    </a:gs>
                  </a:gsLst>
                  <a:lin ang="5400000" scaled="1"/>
                </a:gradFill>
                <a:latin typeface="Times New Roman"/>
                <a:cs typeface="Times New Roman"/>
              </a:rPr>
              <a:t>CHÀO CÁC EM !</a:t>
            </a:r>
          </a:p>
        </p:txBody>
      </p:sp>
      <p:sp>
        <p:nvSpPr>
          <p:cNvPr id="19460" name="Rectangle 24"/>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en-US">
              <a:latin typeface="Times New Roman" pitchFamily="18" charset="0"/>
            </a:endParaRPr>
          </a:p>
        </p:txBody>
      </p:sp>
      <p:pic>
        <p:nvPicPr>
          <p:cNvPr id="5" name="Picture 11" descr="bd13738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071815"/>
            <a:ext cx="63246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92666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728</Words>
  <Application>Microsoft Office PowerPoint</Application>
  <PresentationFormat>On-screen Show (4:3)</PresentationFormat>
  <Paragraphs>39</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cp:lastModifiedBy>
  <cp:revision>56</cp:revision>
  <dcterms:created xsi:type="dcterms:W3CDTF">2020-10-03T04:15:43Z</dcterms:created>
  <dcterms:modified xsi:type="dcterms:W3CDTF">2021-03-23T09:09:14Z</dcterms:modified>
</cp:coreProperties>
</file>