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6" autoAdjust="0"/>
    <p:restoredTop sz="94660"/>
  </p:normalViewPr>
  <p:slideViewPr>
    <p:cSldViewPr>
      <p:cViewPr>
        <p:scale>
          <a:sx n="76" d="100"/>
          <a:sy n="76" d="100"/>
        </p:scale>
        <p:origin x="-3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BA0F-EDF5-4630-9C3E-D065E1074D14}" type="datetimeFigureOut">
              <a:rPr lang="en-US" smtClean="0"/>
              <a:pPr/>
              <a:t>08/01/2020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F091-E187-4A5B-9234-4D61A092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DA15D-AF3C-4B86-B3AE-16D4EA2C2B13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356D6-86B4-490C-9B56-FC26E38CBCE1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F086C-6A3F-4E00-B9BF-07719C884D97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425C-4B66-4271-8ADD-0F04BC074BF5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05550"/>
            <a:ext cx="917448" cy="476250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077ED-3BAB-4158-BD0E-1733B29403C5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1B175-633B-4E40-BD63-AE4D7619B612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EBEB1-6BBF-45B1-B7C6-72617C364A5E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909BF-C8EE-4588-BB15-9C2F86ADC355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4DA61-0B6C-493E-B4AE-67CD6C1EAD36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D7A7F-D40D-4DC7-B6F5-8DA82F71FDA4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EAFC1-D2AA-45C5-A990-0FFDB7DFDAA6}" type="datetime1">
              <a:rPr lang="en-US" smtClean="0"/>
              <a:pPr/>
              <a:t>08/01/2020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D4C120B5-BE90-4F21-8F63-22141F59A3C6}" type="datetime1">
              <a:rPr lang="en-US" smtClean="0"/>
              <a:pPr algn="r" eaLnBrk="1" latinLnBrk="0" hangingPunct="1"/>
              <a:t>08/01/2020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64325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im1690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6219825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5923"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3416">
            <a:off x="7624763" y="5270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3685"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!PC8_C2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810000" y="2743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VnTime"/>
              <a:cs typeface="Arial" pitchFamily="34" charset="0"/>
            </a:endParaRPr>
          </a:p>
        </p:txBody>
      </p:sp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 rot="456188">
            <a:off x="2992438" y="1730593"/>
            <a:ext cx="3311287" cy="283566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 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Lớp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 3B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20000" scaled="1"/>
              </a:gradFill>
              <a:latin typeface=".Vn3DH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 rot="5400000">
            <a:off x="-2095500" y="3543300"/>
            <a:ext cx="4800600" cy="609600"/>
            <a:chOff x="2350" y="1008"/>
            <a:chExt cx="1826" cy="534"/>
          </a:xfrm>
        </p:grpSpPr>
        <p:pic>
          <p:nvPicPr>
            <p:cNvPr id="22" name="Picture 23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4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6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7"/>
          <p:cNvGrpSpPr>
            <a:grpSpLocks/>
          </p:cNvGrpSpPr>
          <p:nvPr/>
        </p:nvGrpSpPr>
        <p:grpSpPr bwMode="auto">
          <a:xfrm rot="5400000">
            <a:off x="6438900" y="3086100"/>
            <a:ext cx="4800600" cy="609600"/>
            <a:chOff x="2350" y="1008"/>
            <a:chExt cx="1826" cy="534"/>
          </a:xfrm>
        </p:grpSpPr>
        <p:pic>
          <p:nvPicPr>
            <p:cNvPr id="27" name="Picture 28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9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0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1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/>
          <p:cNvSpPr txBox="1">
            <a:spLocks/>
          </p:cNvSpPr>
          <p:nvPr/>
        </p:nvSpPr>
        <p:spPr>
          <a:xfrm>
            <a:off x="1143000" y="685800"/>
            <a:ext cx="749808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TIỂU HỌC LÊ NGỌC 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19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>
                <a:solidFill>
                  <a:srgbClr val="CC00FF"/>
                </a:solidFill>
                <a:latin typeface="Times New Roman" pitchFamily="18" charset="0"/>
              </a:rPr>
              <a:t>Bài 5</a:t>
            </a:r>
            <a:r>
              <a:rPr lang="en-US" sz="2600" b="1" i="1">
                <a:solidFill>
                  <a:srgbClr val="CC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1295400"/>
            <a:ext cx="75438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>
                <a:solidFill>
                  <a:srgbClr val="339966"/>
                </a:solidFill>
                <a:latin typeface="Times New Roman" pitchFamily="18" charset="0"/>
              </a:rPr>
              <a:t>Đo độ dài cạnh rồi tính chu vi hình vuông MNPQ.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644775" y="4572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2895600"/>
            <a:ext cx="44196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Sau khi đo ta thấy cạnh hình vuông là 3 cm.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Chu vi hình vuông là: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3 x 4 = 12 (cm)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		Đáp số: 12 cm 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809875" y="2286000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Bài làm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5657850" y="2209800"/>
            <a:ext cx="2876550" cy="2943225"/>
            <a:chOff x="3564" y="1392"/>
            <a:chExt cx="1812" cy="1854"/>
          </a:xfrm>
        </p:grpSpPr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3792" y="1632"/>
              <a:ext cx="1344" cy="134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7"/>
            <p:cNvSpPr txBox="1">
              <a:spLocks noChangeArrowheads="1"/>
            </p:cNvSpPr>
            <p:nvPr/>
          </p:nvSpPr>
          <p:spPr bwMode="auto">
            <a:xfrm>
              <a:off x="3564" y="1392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M</a:t>
              </a:r>
            </a:p>
          </p:txBody>
        </p:sp>
        <p:sp>
          <p:nvSpPr>
            <p:cNvPr id="12" name="Text Box 78"/>
            <p:cNvSpPr txBox="1">
              <a:spLocks noChangeArrowheads="1"/>
            </p:cNvSpPr>
            <p:nvPr/>
          </p:nvSpPr>
          <p:spPr bwMode="auto">
            <a:xfrm>
              <a:off x="5121" y="139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N</a:t>
              </a:r>
            </a:p>
          </p:txBody>
        </p: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3609" y="292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Q</a:t>
              </a:r>
            </a:p>
          </p:txBody>
        </p:sp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5139" y="295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P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94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447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8859" y="2848866"/>
            <a:ext cx="3390900" cy="2912249"/>
            <a:chOff x="2160" y="1976"/>
            <a:chExt cx="1783" cy="145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258956" y="2963286"/>
            <a:ext cx="2835276" cy="2311401"/>
            <a:chOff x="2160" y="1976"/>
            <a:chExt cx="1786" cy="145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339966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N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Q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P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01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8" y="3581400"/>
            <a:ext cx="3032312" cy="251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28800" y="320040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9cm,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52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2: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127" y="4505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4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 VI HÌNH VUÔNG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708750"/>
            <a:ext cx="2652991" cy="261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028950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0"/>
            <a:ext cx="2143125" cy="2133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2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605756" y="1295400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05000" y="2182018"/>
            <a:ext cx="2835276" cy="2306638"/>
            <a:chOff x="2160" y="1976"/>
            <a:chExt cx="1786" cy="1453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339966"/>
                  </a:solidFill>
                  <a:latin typeface="Times New Roman" pitchFamily="18" charset="0"/>
                </a:rPr>
                <a:t>3</a:t>
              </a:r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339966"/>
                  </a:solidFill>
                  <a:latin typeface="Times New Roman" pitchFamily="18" charset="0"/>
                </a:rPr>
                <a:t>3</a:t>
              </a:r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400" y="838200"/>
            <a:ext cx="10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05870"/>
            <a:ext cx="2514600" cy="2937730"/>
          </a:xfrm>
          <a:prstGeom prst="rect">
            <a:avLst/>
          </a:prstGeom>
        </p:spPr>
      </p:pic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0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512808"/>
            <a:ext cx="4267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67401" y="1524000"/>
            <a:ext cx="2835276" cy="2306638"/>
            <a:chOff x="2160" y="1976"/>
            <a:chExt cx="1786" cy="145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5000" y="97940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295400" y="3313033"/>
            <a:ext cx="434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 2 =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71600" y="5198983"/>
            <a:ext cx="475297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05000" y="466558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828800" y="296060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3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28600" y="14478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2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219200" y="14478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N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ối ô trống với phép tính phù hợp</a:t>
            </a:r>
            <a:r>
              <a:rPr lang="en-US" sz="2800">
                <a:solidFill>
                  <a:srgbClr val="3399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>
            <a:off x="-1676400" y="2133600"/>
            <a:ext cx="0" cy="1524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143000" y="1966913"/>
            <a:ext cx="7848600" cy="1538287"/>
            <a:chOff x="720" y="1623"/>
            <a:chExt cx="4944" cy="969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720" y="1632"/>
              <a:ext cx="4944" cy="960"/>
              <a:chOff x="768" y="1632"/>
              <a:chExt cx="4752" cy="960"/>
            </a:xfrm>
          </p:grpSpPr>
          <p:sp>
            <p:nvSpPr>
              <p:cNvPr id="20" name="Rectangle 68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4752" cy="96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69"/>
              <p:cNvSpPr>
                <a:spLocks noChangeShapeType="1"/>
              </p:cNvSpPr>
              <p:nvPr/>
            </p:nvSpPr>
            <p:spPr bwMode="auto">
              <a:xfrm>
                <a:off x="768" y="2112"/>
                <a:ext cx="4752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71"/>
            <p:cNvSpPr>
              <a:spLocks noChangeShapeType="1"/>
            </p:cNvSpPr>
            <p:nvPr/>
          </p:nvSpPr>
          <p:spPr bwMode="auto">
            <a:xfrm>
              <a:off x="1776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3696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>
              <a:off x="4704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5"/>
            <p:cNvSpPr>
              <a:spLocks noChangeShapeType="1"/>
            </p:cNvSpPr>
            <p:nvPr/>
          </p:nvSpPr>
          <p:spPr bwMode="auto">
            <a:xfrm>
              <a:off x="2697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76"/>
            <p:cNvSpPr txBox="1">
              <a:spLocks noChangeArrowheads="1"/>
            </p:cNvSpPr>
            <p:nvPr/>
          </p:nvSpPr>
          <p:spPr bwMode="auto">
            <a:xfrm>
              <a:off x="795" y="1623"/>
              <a:ext cx="9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200" dirty="0" err="1">
                  <a:latin typeface="Times New Roman" pitchFamily="18" charset="0"/>
                </a:rPr>
                <a:t>Cạnh</a:t>
              </a:r>
              <a:endParaRPr lang="en-US" sz="2200" dirty="0">
                <a:latin typeface="Times New Roman" pitchFamily="18" charset="0"/>
              </a:endParaRPr>
            </a:p>
            <a:p>
              <a:pPr algn="ctr" eaLnBrk="1" hangingPunct="1"/>
              <a:r>
                <a:rPr lang="en-US" sz="2200" dirty="0" err="1">
                  <a:latin typeface="Times New Roman" pitchFamily="18" charset="0"/>
                </a:rPr>
                <a:t>hình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vuông</a:t>
              </a:r>
              <a:endParaRPr lang="en-US" sz="2200" dirty="0">
                <a:latin typeface="Times New Roman" pitchFamily="18" charset="0"/>
              </a:endParaRP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822" y="2100"/>
              <a:ext cx="9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200">
                  <a:solidFill>
                    <a:srgbClr val="CC00FF"/>
                  </a:solidFill>
                  <a:latin typeface="Times New Roman" pitchFamily="18" charset="0"/>
                </a:rPr>
                <a:t>Chu vi </a:t>
              </a:r>
            </a:p>
            <a:p>
              <a:pPr algn="ctr" eaLnBrk="1" hangingPunct="1"/>
              <a:r>
                <a:rPr lang="en-US" sz="2200">
                  <a:solidFill>
                    <a:srgbClr val="CC00FF"/>
                  </a:solidFill>
                  <a:latin typeface="Times New Roman" pitchFamily="18" charset="0"/>
                </a:rPr>
                <a:t>hình vuông</a:t>
              </a:r>
            </a:p>
          </p:txBody>
        </p:sp>
        <p:sp>
          <p:nvSpPr>
            <p:cNvPr id="16" name="Text Box 78"/>
            <p:cNvSpPr txBox="1">
              <a:spLocks noChangeArrowheads="1"/>
            </p:cNvSpPr>
            <p:nvPr/>
          </p:nvSpPr>
          <p:spPr bwMode="auto">
            <a:xfrm>
              <a:off x="1980" y="1726"/>
              <a:ext cx="5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17" name="Text Box 79"/>
            <p:cNvSpPr txBox="1">
              <a:spLocks noChangeArrowheads="1"/>
            </p:cNvSpPr>
            <p:nvPr/>
          </p:nvSpPr>
          <p:spPr bwMode="auto">
            <a:xfrm>
              <a:off x="2883" y="1728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12cm</a:t>
              </a:r>
            </a:p>
          </p:txBody>
        </p:sp>
        <p:sp>
          <p:nvSpPr>
            <p:cNvPr id="18" name="Text Box 80"/>
            <p:cNvSpPr txBox="1">
              <a:spLocks noChangeArrowheads="1"/>
            </p:cNvSpPr>
            <p:nvPr/>
          </p:nvSpPr>
          <p:spPr bwMode="auto">
            <a:xfrm>
              <a:off x="3903" y="1726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31cm</a:t>
              </a:r>
            </a:p>
          </p:txBody>
        </p:sp>
        <p:sp>
          <p:nvSpPr>
            <p:cNvPr id="19" name="Text Box 81"/>
            <p:cNvSpPr txBox="1">
              <a:spLocks noChangeArrowheads="1"/>
            </p:cNvSpPr>
            <p:nvPr/>
          </p:nvSpPr>
          <p:spPr bwMode="auto">
            <a:xfrm>
              <a:off x="4926" y="1728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15cm</a:t>
              </a: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457200" y="4114800"/>
            <a:ext cx="2209800" cy="639763"/>
            <a:chOff x="816" y="3024"/>
            <a:chExt cx="1367" cy="403"/>
          </a:xfrm>
        </p:grpSpPr>
        <p:pic>
          <p:nvPicPr>
            <p:cNvPr id="23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24"/>
              <a:ext cx="136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864" y="3072"/>
              <a:ext cx="1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8 x 4 = 32 (cm)</a:t>
              </a:r>
            </a:p>
          </p:txBody>
        </p:sp>
      </p:grp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990600" y="4992688"/>
            <a:ext cx="2355850" cy="646112"/>
            <a:chOff x="820" y="3552"/>
            <a:chExt cx="1484" cy="407"/>
          </a:xfrm>
        </p:grpSpPr>
        <p:pic>
          <p:nvPicPr>
            <p:cNvPr id="26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3552"/>
              <a:ext cx="14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91"/>
            <p:cNvSpPr txBox="1">
              <a:spLocks noChangeArrowheads="1"/>
            </p:cNvSpPr>
            <p:nvPr/>
          </p:nvSpPr>
          <p:spPr bwMode="auto">
            <a:xfrm>
              <a:off x="853" y="3600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12 x 4 = 48 (cm)</a:t>
              </a:r>
            </a:p>
          </p:txBody>
        </p:sp>
      </p:grpSp>
      <p:grpSp>
        <p:nvGrpSpPr>
          <p:cNvPr id="28" name="Group 100"/>
          <p:cNvGrpSpPr>
            <a:grpSpLocks/>
          </p:cNvGrpSpPr>
          <p:nvPr/>
        </p:nvGrpSpPr>
        <p:grpSpPr bwMode="auto">
          <a:xfrm>
            <a:off x="3657600" y="5029200"/>
            <a:ext cx="2286000" cy="639763"/>
            <a:chOff x="2112" y="2247"/>
            <a:chExt cx="1440" cy="403"/>
          </a:xfrm>
        </p:grpSpPr>
        <p:pic>
          <p:nvPicPr>
            <p:cNvPr id="29" name="Picture 8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47"/>
              <a:ext cx="144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 Box 92"/>
            <p:cNvSpPr txBox="1">
              <a:spLocks noChangeArrowheads="1"/>
            </p:cNvSpPr>
            <p:nvPr/>
          </p:nvSpPr>
          <p:spPr bwMode="auto">
            <a:xfrm>
              <a:off x="2142" y="2295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15 x 2 = 30 (cm)</a:t>
              </a:r>
            </a:p>
          </p:txBody>
        </p:sp>
      </p:grpSp>
      <p:grpSp>
        <p:nvGrpSpPr>
          <p:cNvPr id="31" name="Group 99"/>
          <p:cNvGrpSpPr>
            <a:grpSpLocks/>
          </p:cNvGrpSpPr>
          <p:nvPr/>
        </p:nvGrpSpPr>
        <p:grpSpPr bwMode="auto">
          <a:xfrm>
            <a:off x="3346450" y="4176713"/>
            <a:ext cx="2444750" cy="646112"/>
            <a:chOff x="2112" y="2688"/>
            <a:chExt cx="1540" cy="407"/>
          </a:xfrm>
        </p:grpSpPr>
        <p:pic>
          <p:nvPicPr>
            <p:cNvPr id="32" name="Picture 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2688"/>
              <a:ext cx="14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 Box 93"/>
            <p:cNvSpPr txBox="1">
              <a:spLocks noChangeArrowheads="1"/>
            </p:cNvSpPr>
            <p:nvPr/>
          </p:nvSpPr>
          <p:spPr bwMode="auto">
            <a:xfrm>
              <a:off x="2112" y="2746"/>
              <a:ext cx="15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15 x 4 = 60 (cm)</a:t>
              </a:r>
            </a:p>
          </p:txBody>
        </p:sp>
      </p:grpSp>
      <p:grpSp>
        <p:nvGrpSpPr>
          <p:cNvPr id="34" name="Group 98"/>
          <p:cNvGrpSpPr>
            <a:grpSpLocks/>
          </p:cNvGrpSpPr>
          <p:nvPr/>
        </p:nvGrpSpPr>
        <p:grpSpPr bwMode="auto">
          <a:xfrm>
            <a:off x="6318250" y="5029200"/>
            <a:ext cx="2444750" cy="646113"/>
            <a:chOff x="2108" y="3120"/>
            <a:chExt cx="1540" cy="407"/>
          </a:xfrm>
        </p:grpSpPr>
        <p:pic>
          <p:nvPicPr>
            <p:cNvPr id="35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20"/>
              <a:ext cx="15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 Box 94"/>
            <p:cNvSpPr txBox="1">
              <a:spLocks noChangeArrowheads="1"/>
            </p:cNvSpPr>
            <p:nvPr/>
          </p:nvSpPr>
          <p:spPr bwMode="auto">
            <a:xfrm>
              <a:off x="2108" y="3179"/>
              <a:ext cx="1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31 x 4 = 124 (cm)</a:t>
              </a:r>
            </a:p>
          </p:txBody>
        </p:sp>
      </p:grpSp>
      <p:grpSp>
        <p:nvGrpSpPr>
          <p:cNvPr id="37" name="Group 101"/>
          <p:cNvGrpSpPr>
            <a:grpSpLocks/>
          </p:cNvGrpSpPr>
          <p:nvPr/>
        </p:nvGrpSpPr>
        <p:grpSpPr bwMode="auto">
          <a:xfrm>
            <a:off x="6196013" y="4157663"/>
            <a:ext cx="2324100" cy="646112"/>
            <a:chOff x="3480" y="3600"/>
            <a:chExt cx="1464" cy="407"/>
          </a:xfrm>
        </p:grpSpPr>
        <p:pic>
          <p:nvPicPr>
            <p:cNvPr id="38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600"/>
              <a:ext cx="14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 Box 95"/>
            <p:cNvSpPr txBox="1">
              <a:spLocks noChangeArrowheads="1"/>
            </p:cNvSpPr>
            <p:nvPr/>
          </p:nvSpPr>
          <p:spPr bwMode="auto">
            <a:xfrm>
              <a:off x="3480" y="3659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12 x 3 = 36 (cm)</a:t>
              </a:r>
            </a:p>
          </p:txBody>
        </p:sp>
      </p:grpSp>
      <p:sp>
        <p:nvSpPr>
          <p:cNvPr id="40" name="Freeform 104"/>
          <p:cNvSpPr>
            <a:spLocks/>
          </p:cNvSpPr>
          <p:nvPr/>
        </p:nvSpPr>
        <p:spPr bwMode="auto">
          <a:xfrm>
            <a:off x="2667000" y="3124200"/>
            <a:ext cx="2603500" cy="1905000"/>
          </a:xfrm>
          <a:custGeom>
            <a:avLst/>
            <a:gdLst>
              <a:gd name="T0" fmla="*/ 2147483647 w 1640"/>
              <a:gd name="T1" fmla="*/ 0 h 1200"/>
              <a:gd name="T2" fmla="*/ 2147483647 w 1640"/>
              <a:gd name="T3" fmla="*/ 1088707500 h 1200"/>
              <a:gd name="T4" fmla="*/ 604837500 w 1640"/>
              <a:gd name="T5" fmla="*/ 1209675000 h 1200"/>
              <a:gd name="T6" fmla="*/ 0 w 164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0" h="1200">
                <a:moveTo>
                  <a:pt x="1440" y="0"/>
                </a:moveTo>
                <a:cubicBezTo>
                  <a:pt x="1540" y="176"/>
                  <a:pt x="1640" y="352"/>
                  <a:pt x="1440" y="432"/>
                </a:cubicBezTo>
                <a:cubicBezTo>
                  <a:pt x="1240" y="512"/>
                  <a:pt x="480" y="352"/>
                  <a:pt x="240" y="480"/>
                </a:cubicBezTo>
                <a:cubicBezTo>
                  <a:pt x="0" y="608"/>
                  <a:pt x="0" y="904"/>
                  <a:pt x="0" y="1200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08"/>
          <p:cNvSpPr>
            <a:spLocks noChangeShapeType="1"/>
          </p:cNvSpPr>
          <p:nvPr/>
        </p:nvSpPr>
        <p:spPr bwMode="auto">
          <a:xfrm flipH="1">
            <a:off x="2514600" y="3200400"/>
            <a:ext cx="990600" cy="9144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09"/>
          <p:cNvSpPr>
            <a:spLocks/>
          </p:cNvSpPr>
          <p:nvPr/>
        </p:nvSpPr>
        <p:spPr bwMode="auto">
          <a:xfrm>
            <a:off x="5727700" y="3124200"/>
            <a:ext cx="1117600" cy="2057400"/>
          </a:xfrm>
          <a:custGeom>
            <a:avLst/>
            <a:gdLst>
              <a:gd name="T0" fmla="*/ 1552416250 w 704"/>
              <a:gd name="T1" fmla="*/ 0 h 1296"/>
              <a:gd name="T2" fmla="*/ 1552416250 w 704"/>
              <a:gd name="T3" fmla="*/ 1088707500 h 1296"/>
              <a:gd name="T4" fmla="*/ 221773750 w 704"/>
              <a:gd name="T5" fmla="*/ 1209675000 h 1296"/>
              <a:gd name="T6" fmla="*/ 221773750 w 704"/>
              <a:gd name="T7" fmla="*/ 2147483647 h 1296"/>
              <a:gd name="T8" fmla="*/ 947578750 w 704"/>
              <a:gd name="T9" fmla="*/ 2147483647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4" h="1296">
                <a:moveTo>
                  <a:pt x="616" y="0"/>
                </a:moveTo>
                <a:cubicBezTo>
                  <a:pt x="660" y="176"/>
                  <a:pt x="704" y="352"/>
                  <a:pt x="616" y="432"/>
                </a:cubicBezTo>
                <a:cubicBezTo>
                  <a:pt x="528" y="512"/>
                  <a:pt x="176" y="376"/>
                  <a:pt x="88" y="480"/>
                </a:cubicBezTo>
                <a:cubicBezTo>
                  <a:pt x="0" y="584"/>
                  <a:pt x="40" y="920"/>
                  <a:pt x="88" y="1056"/>
                </a:cubicBezTo>
                <a:cubicBezTo>
                  <a:pt x="136" y="1192"/>
                  <a:pt x="328" y="1256"/>
                  <a:pt x="376" y="1296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0"/>
          <p:cNvSpPr>
            <a:spLocks noChangeShapeType="1"/>
          </p:cNvSpPr>
          <p:nvPr/>
        </p:nvSpPr>
        <p:spPr bwMode="auto">
          <a:xfrm flipV="1">
            <a:off x="4953000" y="3200400"/>
            <a:ext cx="3200400" cy="9906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2713" y="164465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3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pic>
        <p:nvPicPr>
          <p:cNvPr id="21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579813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572000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524500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923088" y="3716338"/>
            <a:ext cx="1109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</a:rPr>
              <a:t>10cm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010400" y="4665663"/>
            <a:ext cx="1109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20cm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032625" y="56388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40cm</a:t>
            </a:r>
          </a:p>
        </p:txBody>
      </p:sp>
      <p:pic>
        <p:nvPicPr>
          <p:cNvPr id="27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21088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489575"/>
            <a:ext cx="839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586288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219200" y="1447800"/>
            <a:ext cx="7543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9900"/>
                </a:solidFill>
              </a:rPr>
              <a:t>Ng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ười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uốn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thép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vừa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đủ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vuông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10cm.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dài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200400" y="2514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Ch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ọn đáp án đúng: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399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566863" y="3559175"/>
            <a:ext cx="44196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Độ dài đoạn dây đó là: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10 x 4 = 40 (cm)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	    Đáp số: 40 cm</a:t>
            </a:r>
          </a:p>
        </p:txBody>
      </p:sp>
      <p:sp>
        <p:nvSpPr>
          <p:cNvPr id="34" name="WordArt 26"/>
          <p:cNvSpPr>
            <a:spLocks noChangeArrowheads="1" noChangeShapeType="1" noTextEdit="1"/>
          </p:cNvSpPr>
          <p:nvPr/>
        </p:nvSpPr>
        <p:spPr bwMode="auto">
          <a:xfrm>
            <a:off x="4038600" y="2971800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Bài làm:</a:t>
            </a:r>
          </a:p>
        </p:txBody>
      </p:sp>
    </p:spTree>
    <p:extLst>
      <p:ext uri="{BB962C8B-B14F-4D97-AF65-F5344CB8AC3E}">
        <p14:creationId xmlns:p14="http://schemas.microsoft.com/office/powerpoint/2010/main" val="6477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utoUpdateAnimBg="0"/>
      <p:bldP spid="24" grpId="1"/>
      <p:bldP spid="25" grpId="0" autoUpdateAnimBg="0"/>
      <p:bldP spid="25" grpId="1"/>
      <p:bldP spid="26" grpId="0" autoUpdateAnimBg="0"/>
      <p:bldP spid="26" grpId="1"/>
      <p:bldP spid="30" grpId="0" autoUpdateAnimBg="0"/>
      <p:bldP spid="31" grpId="0" autoUpdateAnimBg="0"/>
      <p:bldP spid="31" grpId="1"/>
      <p:bldP spid="33" grpId="0" autoUpdateAnimBg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4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pic>
        <p:nvPicPr>
          <p:cNvPr id="5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692525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573588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87988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30550" y="3802063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60cm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51188" y="4678363"/>
            <a:ext cx="1312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160cm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40075" y="5589588"/>
            <a:ext cx="1312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240cm</a:t>
            </a:r>
          </a:p>
        </p:txBody>
      </p:sp>
      <p:pic>
        <p:nvPicPr>
          <p:cNvPr id="11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3706813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839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65213" y="947738"/>
            <a:ext cx="7543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20 cm.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2868613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Chọn đáp án đúng: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92375" y="3048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95400" y="3497263"/>
            <a:ext cx="4419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20 x 3 = 60 (cm)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(60 + 20) x 2 = 160 (cm)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160 cm 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2852738" y="2430463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:</a:t>
            </a:r>
            <a:endParaRPr lang="en-US" sz="3600" b="1" kern="10" dirty="0">
              <a:ln w="12700">
                <a:solidFill>
                  <a:srgbClr val="96969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Park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376863" y="3276600"/>
            <a:ext cx="3457575" cy="1150938"/>
            <a:chOff x="2789" y="1162"/>
            <a:chExt cx="2178" cy="72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789" y="1162"/>
              <a:ext cx="726" cy="725"/>
              <a:chOff x="2653" y="2886"/>
              <a:chExt cx="726" cy="726"/>
            </a:xfrm>
          </p:grpSpPr>
          <p:sp>
            <p:nvSpPr>
              <p:cNvPr id="53" name="Rectangle 20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66" name="Arc 24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25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6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64" name="Arc 27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28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9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62" name="Arc 30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31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32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60" name="Arc 3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3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3515" y="1162"/>
              <a:ext cx="726" cy="725"/>
              <a:chOff x="2653" y="2886"/>
              <a:chExt cx="726" cy="726"/>
            </a:xfrm>
          </p:grpSpPr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39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51" name="Arc 40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41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2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49" name="Arc 4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4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5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47" name="Arc 4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4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45" name="Arc 4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rc 5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4241" y="1162"/>
              <a:ext cx="726" cy="725"/>
              <a:chOff x="2653" y="2886"/>
              <a:chExt cx="726" cy="726"/>
            </a:xfrm>
          </p:grpSpPr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53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4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36" name="Arc 5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5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34" name="Arc 5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6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32" name="Arc 6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rc 6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30" name="Arc 6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rc 6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8" name="Line 121"/>
          <p:cNvSpPr>
            <a:spLocks noChangeShapeType="1"/>
          </p:cNvSpPr>
          <p:nvPr/>
        </p:nvSpPr>
        <p:spPr bwMode="auto">
          <a:xfrm>
            <a:off x="5381625" y="3281363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22"/>
          <p:cNvSpPr>
            <a:spLocks noChangeShapeType="1"/>
          </p:cNvSpPr>
          <p:nvPr/>
        </p:nvSpPr>
        <p:spPr bwMode="auto">
          <a:xfrm>
            <a:off x="8839200" y="32813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23"/>
          <p:cNvSpPr>
            <a:spLocks noChangeShapeType="1"/>
          </p:cNvSpPr>
          <p:nvPr/>
        </p:nvSpPr>
        <p:spPr bwMode="auto">
          <a:xfrm>
            <a:off x="5381625" y="32813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4"/>
          <p:cNvSpPr>
            <a:spLocks noChangeShapeType="1"/>
          </p:cNvSpPr>
          <p:nvPr/>
        </p:nvSpPr>
        <p:spPr bwMode="auto">
          <a:xfrm>
            <a:off x="5381625" y="4433888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" name="Group 127"/>
          <p:cNvGrpSpPr>
            <a:grpSpLocks/>
          </p:cNvGrpSpPr>
          <p:nvPr/>
        </p:nvGrpSpPr>
        <p:grpSpPr bwMode="auto">
          <a:xfrm>
            <a:off x="5715000" y="4800600"/>
            <a:ext cx="3048000" cy="1752600"/>
            <a:chOff x="3600" y="3024"/>
            <a:chExt cx="1920" cy="1104"/>
          </a:xfrm>
        </p:grpSpPr>
        <p:sp>
          <p:nvSpPr>
            <p:cNvPr id="73" name="AutoShape 125"/>
            <p:cNvSpPr>
              <a:spLocks noChangeArrowheads="1"/>
            </p:cNvSpPr>
            <p:nvPr/>
          </p:nvSpPr>
          <p:spPr bwMode="auto">
            <a:xfrm>
              <a:off x="3600" y="3024"/>
              <a:ext cx="1920" cy="1104"/>
            </a:xfrm>
            <a:prstGeom prst="cloudCallout">
              <a:avLst>
                <a:gd name="adj1" fmla="val -24792"/>
                <a:gd name="adj2" fmla="val -65310"/>
              </a:avLst>
            </a:prstGeom>
            <a:solidFill>
              <a:srgbClr val="CC3399"/>
            </a:solidFill>
            <a:ln>
              <a:noFill/>
            </a:ln>
            <a:effectLst>
              <a:prstShdw prst="shdw17" dist="17961" dir="2700000">
                <a:srgbClr val="7A1F5C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74" name="Text Box 126"/>
            <p:cNvSpPr txBox="1">
              <a:spLocks noChangeArrowheads="1"/>
            </p:cNvSpPr>
            <p:nvPr/>
          </p:nvSpPr>
          <p:spPr bwMode="auto">
            <a:xfrm>
              <a:off x="3720" y="3081"/>
              <a:ext cx="168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Box 4"/>
          <p:cNvSpPr txBox="1">
            <a:spLocks noChangeArrowheads="1"/>
          </p:cNvSpPr>
          <p:nvPr/>
        </p:nvSpPr>
        <p:spPr bwMode="auto">
          <a:xfrm>
            <a:off x="881063" y="2925763"/>
            <a:ext cx="132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02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utoUpdateAnimBg="0"/>
      <p:bldP spid="8" grpId="1"/>
      <p:bldP spid="9" grpId="0" autoUpdateAnimBg="0"/>
      <p:bldP spid="9" grpId="1"/>
      <p:bldP spid="10" grpId="0" autoUpdateAnimBg="0"/>
      <p:bldP spid="10" grpId="1"/>
      <p:bldP spid="14" grpId="0" autoUpdateAnimBg="0"/>
      <p:bldP spid="15" grpId="0" autoUpdateAnimBg="0"/>
      <p:bldP spid="15" grpId="1"/>
      <p:bldP spid="17" grpId="0" autoUpdateAnimBg="0"/>
      <p:bldP spid="18" grpId="0" animBg="1"/>
      <p:bldP spid="68" grpId="0" animBg="1"/>
      <p:bldP spid="69" grpId="0" animBg="1"/>
      <p:bldP spid="70" grpId="0" animBg="1"/>
      <p:bldP spid="71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5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492375" y="2286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05000" y="4033838"/>
            <a:ext cx="6765925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Nhìn vào hình vẽ ta thấy chu vi hình chữ nhật bằng độ dài 8 cạnh viên gạch hoa hình vuông.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	Chu vi hình chữ nhật là: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 	      20 x 8 = 160 (cm)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		Đáp số: 160 cm 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257800" y="2590800"/>
            <a:ext cx="3457575" cy="1150938"/>
            <a:chOff x="2789" y="1162"/>
            <a:chExt cx="2178" cy="725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789" y="1162"/>
              <a:ext cx="726" cy="725"/>
              <a:chOff x="2653" y="2886"/>
              <a:chExt cx="726" cy="726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22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55" name="Arc 2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2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5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53" name="Arc 2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rc 2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8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51" name="Arc 2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3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31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49" name="Arc 3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3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3515" y="1162"/>
              <a:ext cx="726" cy="725"/>
              <a:chOff x="2653" y="2886"/>
              <a:chExt cx="726" cy="726"/>
            </a:xfrm>
          </p:grpSpPr>
          <p:sp>
            <p:nvSpPr>
              <p:cNvPr id="27" name="Rectangle 35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40" name="Arc 3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rc 4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41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38" name="Arc 4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rc 4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36" name="Arc 4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4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47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34" name="Arc 48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49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241" y="1162"/>
              <a:ext cx="726" cy="725"/>
              <a:chOff x="2653" y="2886"/>
              <a:chExt cx="726" cy="726"/>
            </a:xfrm>
          </p:grpSpPr>
          <p:sp>
            <p:nvSpPr>
              <p:cNvPr id="12" name="Rectangle 51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52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3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25" name="Arc 5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rc 5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23" name="Arc 58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rc 59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21" name="Arc 61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rc 62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19" name="Arc 64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rc 65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5262563" y="2595563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>
            <a:off x="8720138" y="25955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71"/>
          <p:cNvSpPr>
            <a:spLocks noChangeShapeType="1"/>
          </p:cNvSpPr>
          <p:nvPr/>
        </p:nvSpPr>
        <p:spPr bwMode="auto">
          <a:xfrm>
            <a:off x="5262563" y="25955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72"/>
          <p:cNvSpPr>
            <a:spLocks noChangeShapeType="1"/>
          </p:cNvSpPr>
          <p:nvPr/>
        </p:nvSpPr>
        <p:spPr bwMode="auto">
          <a:xfrm>
            <a:off x="5262563" y="3748088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76"/>
          <p:cNvSpPr>
            <a:spLocks noChangeArrowheads="1"/>
          </p:cNvSpPr>
          <p:nvPr/>
        </p:nvSpPr>
        <p:spPr bwMode="auto">
          <a:xfrm>
            <a:off x="1371600" y="3429000"/>
            <a:ext cx="1295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err="1"/>
              <a:t>Cách</a:t>
            </a:r>
            <a:r>
              <a:rPr lang="en-US" dirty="0"/>
              <a:t> 2: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1065213" y="947738"/>
            <a:ext cx="7543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Mỗi viên gạch hình vuông có cạnh 20 cm. Tính chu vi hình chữ nhật ghép bởi 3 viên gạch như thế (xem hình vẽ).</a:t>
            </a:r>
            <a:endParaRPr lang="en-US" sz="260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78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1" grpId="0" animBg="1"/>
      <p:bldP spid="6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183</TotalTime>
  <Words>595</Words>
  <Application>Microsoft Office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23</cp:revision>
  <dcterms:created xsi:type="dcterms:W3CDTF">2015-09-17T00:38:59Z</dcterms:created>
  <dcterms:modified xsi:type="dcterms:W3CDTF">2020-01-08T10:07:44Z</dcterms:modified>
</cp:coreProperties>
</file>