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66"/>
    <a:srgbClr val="FFCC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3382B-1691-4903-8A71-D0F6D8B9A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47EE8-20DE-4095-B1D8-0666FBD71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4E874-F8BA-4E98-B8A5-895150515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A5470-292E-4EB3-9494-DCDF485605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6C700-7E84-4A1E-BAD2-D6475D5EC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E27E3-54D8-476A-AF2D-B2E693EA1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A6A06-356F-4B27-BDB8-2C14C12F9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79EE2-BE03-476D-AE62-8006A4C78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35D45-3AC8-4561-AA37-789F5599AA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CAE49-C240-4898-9A92-1FDF95D334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473F5-1574-4B41-B881-D085F4A5C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5D2F4-E2DC-44E9-A6E9-74E906732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523F6BFC-65B9-4EA0-A393-2BBC64668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5"/>
          <p:cNvSpPr>
            <a:spLocks noChangeArrowheads="1" noChangeShapeType="1" noTextEdit="1"/>
          </p:cNvSpPr>
          <p:nvPr/>
        </p:nvSpPr>
        <p:spPr bwMode="auto">
          <a:xfrm>
            <a:off x="3810000" y="685800"/>
            <a:ext cx="122872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 đọc</a:t>
            </a:r>
            <a:endParaRPr lang="en-US" sz="28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3" name="Picture 7" descr="0.1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676400"/>
            <a:ext cx="8610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676400" y="1066800"/>
            <a:ext cx="5486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Chiếc bút mực (s/</a:t>
            </a: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ctr">
              <a:spcBef>
                <a:spcPct val="50000"/>
              </a:spcBef>
            </a:pPr>
            <a:endParaRPr lang="en-US" sz="2800" b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5"/>
          <p:cNvSpPr>
            <a:spLocks noChangeArrowheads="1" noChangeShapeType="1" noTextEdit="1"/>
          </p:cNvSpPr>
          <p:nvPr/>
        </p:nvSpPr>
        <p:spPr bwMode="auto">
          <a:xfrm>
            <a:off x="3810000" y="685800"/>
            <a:ext cx="122872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 đọc</a:t>
            </a:r>
            <a:endParaRPr lang="en-US" sz="28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676400" y="1066800"/>
            <a:ext cx="548640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Chiếc bút </a:t>
            </a:r>
            <a:r>
              <a: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(s/</a:t>
            </a: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ctr">
              <a:spcBef>
                <a:spcPct val="50000"/>
              </a:spcBef>
            </a:pPr>
            <a:endParaRPr lang="en-US" sz="2800" b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533400" y="2438400"/>
            <a:ext cx="487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- GV đọc toàn bài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533400" y="2895600"/>
            <a:ext cx="411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* HS đọc từng câu:</a:t>
            </a:r>
          </a:p>
        </p:txBody>
      </p:sp>
      <p:graphicFrame>
        <p:nvGraphicFramePr>
          <p:cNvPr id="5153" name="Group 33"/>
          <p:cNvGraphicFramePr>
            <a:graphicFrameLocks noGrp="1"/>
          </p:cNvGraphicFramePr>
          <p:nvPr>
            <p:ph/>
          </p:nvPr>
        </p:nvGraphicFramePr>
        <p:xfrm>
          <a:off x="457200" y="3429000"/>
          <a:ext cx="8229600" cy="32004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3200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    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Luyện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đọc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Tìm hiểu bài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685800" y="43434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762000" y="3962400"/>
            <a:ext cx="228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nức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nở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3" name="Text Box 23"/>
          <p:cNvSpPr txBox="1">
            <a:spLocks noChangeArrowheads="1"/>
          </p:cNvSpPr>
          <p:nvPr/>
        </p:nvSpPr>
        <p:spPr bwMode="auto">
          <a:xfrm>
            <a:off x="762000" y="449580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loay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hoay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47" name="Text Box 27"/>
          <p:cNvSpPr txBox="1">
            <a:spLocks noChangeArrowheads="1"/>
          </p:cNvSpPr>
          <p:nvPr/>
        </p:nvSpPr>
        <p:spPr bwMode="auto">
          <a:xfrm>
            <a:off x="838200" y="5181600"/>
            <a:ext cx="27432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92" name="AutoShape 29"/>
          <p:cNvSpPr>
            <a:spLocks noChangeArrowheads="1"/>
          </p:cNvSpPr>
          <p:nvPr/>
        </p:nvSpPr>
        <p:spPr bwMode="auto">
          <a:xfrm>
            <a:off x="2743200" y="1752600"/>
            <a:ext cx="3429000" cy="685800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TIẾT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  <p:bldP spid="5128" grpId="0"/>
      <p:bldP spid="5140" grpId="0"/>
      <p:bldP spid="5141" grpId="0"/>
      <p:bldP spid="5143" grpId="0"/>
      <p:bldP spid="51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04800" y="1371600"/>
            <a:ext cx="601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7197" name="Group 29"/>
          <p:cNvGraphicFramePr>
            <a:graphicFrameLocks noGrp="1"/>
          </p:cNvGraphicFramePr>
          <p:nvPr>
            <p:ph/>
          </p:nvPr>
        </p:nvGraphicFramePr>
        <p:xfrm>
          <a:off x="381000" y="1981200"/>
          <a:ext cx="8305800" cy="3505200"/>
        </p:xfrm>
        <a:graphic>
          <a:graphicData uri="http://schemas.openxmlformats.org/drawingml/2006/table">
            <a:tbl>
              <a:tblPr/>
              <a:tblGrid>
                <a:gridCol w="4460522"/>
                <a:gridCol w="3845278"/>
              </a:tblGrid>
              <a:tr h="3505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Luyện đọc 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Tìm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hiểu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bài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533400" y="2514600"/>
            <a:ext cx="4114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. //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533400" y="3733800"/>
            <a:ext cx="4191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nay /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khá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. //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5257800" y="27432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 hồi hộp</a:t>
            </a: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5257800" y="320040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 loay hoay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5257800" y="3657600"/>
            <a:ext cx="2362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- ngạc nhiên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152400" y="5410200"/>
            <a:ext cx="746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* HS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endParaRPr lang="en-US" sz="2800" b="1" i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0" y="5943600"/>
            <a:ext cx="678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*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endParaRPr lang="en-US" sz="2800" b="1" i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4" name="WordArt 26"/>
          <p:cNvSpPr>
            <a:spLocks noChangeArrowheads="1" noChangeShapeType="1" noTextEdit="1"/>
          </p:cNvSpPr>
          <p:nvPr/>
        </p:nvSpPr>
        <p:spPr bwMode="auto">
          <a:xfrm>
            <a:off x="3810000" y="533400"/>
            <a:ext cx="122872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 đọc</a:t>
            </a:r>
            <a:endParaRPr lang="en-US" sz="28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15" name="Text Box 27"/>
          <p:cNvSpPr txBox="1">
            <a:spLocks noChangeArrowheads="1"/>
          </p:cNvSpPr>
          <p:nvPr/>
        </p:nvSpPr>
        <p:spPr bwMode="auto">
          <a:xfrm>
            <a:off x="1828800" y="838200"/>
            <a:ext cx="548640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Chiếc bút </a:t>
            </a:r>
            <a:r>
              <a: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(s/</a:t>
            </a: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ctr">
              <a:spcBef>
                <a:spcPct val="50000"/>
              </a:spcBef>
            </a:pPr>
            <a:endParaRPr lang="en-US" sz="2800" b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7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83" grpId="0"/>
      <p:bldP spid="7185" grpId="0"/>
      <p:bldP spid="7187" grpId="0"/>
      <p:bldP spid="7188" grpId="0"/>
      <p:bldP spid="7189" grpId="0"/>
      <p:bldP spid="7191" grpId="0"/>
      <p:bldP spid="719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5"/>
          <p:cNvSpPr>
            <a:spLocks noChangeArrowheads="1" noChangeShapeType="1" noTextEdit="1"/>
          </p:cNvSpPr>
          <p:nvPr/>
        </p:nvSpPr>
        <p:spPr bwMode="auto">
          <a:xfrm>
            <a:off x="3810000" y="533400"/>
            <a:ext cx="122872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 đọc</a:t>
            </a:r>
            <a:endParaRPr lang="en-US" sz="28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1828800" y="838200"/>
            <a:ext cx="548640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Chiếc bút </a:t>
            </a:r>
            <a:r>
              <a: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(s/</a:t>
            </a: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ctr">
              <a:spcBef>
                <a:spcPct val="50000"/>
              </a:spcBef>
            </a:pPr>
            <a:endParaRPr lang="en-US" sz="2800" b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990600" y="2209800"/>
            <a:ext cx="7391400" cy="838200"/>
          </a:xfrm>
          <a:prstGeom prst="sun">
            <a:avLst>
              <a:gd name="adj" fmla="val 25000"/>
            </a:avLst>
          </a:prstGeom>
          <a:solidFill>
            <a:srgbClr val="800080"/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TÌM HIỂU BÀI</a:t>
            </a:r>
          </a:p>
        </p:txBody>
      </p:sp>
      <p:sp>
        <p:nvSpPr>
          <p:cNvPr id="5125" name="AutoShape 9"/>
          <p:cNvSpPr>
            <a:spLocks noChangeArrowheads="1"/>
          </p:cNvSpPr>
          <p:nvPr/>
        </p:nvSpPr>
        <p:spPr bwMode="auto">
          <a:xfrm>
            <a:off x="2819400" y="1447800"/>
            <a:ext cx="3429000" cy="685800"/>
          </a:xfrm>
          <a:prstGeom prst="ribbon">
            <a:avLst>
              <a:gd name="adj1" fmla="val 125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Times New Roman" pitchFamily="18" charset="0"/>
                <a:cs typeface="Times New Roman" pitchFamily="18" charset="0"/>
              </a:rPr>
              <a:t>TIẾT 2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09600" y="3124200"/>
            <a:ext cx="6248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* HS đọc thầm đoạn 1, 2 trả lời câu hỏi: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600" y="3657600"/>
            <a:ext cx="8534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1/ Những từ ngữ nào cho biết Mai mong được viết bút mực?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04800" y="4953000"/>
            <a:ext cx="8610600" cy="13731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Thấy Lan được cô cho viết bút mực. Mai 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hồi hộp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nhìn cô. Mai 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vì trong lớp chỉ còn mình em viết bút chì.</a:t>
            </a:r>
          </a:p>
        </p:txBody>
      </p:sp>
      <p:sp>
        <p:nvSpPr>
          <p:cNvPr id="5129" name="WordArt 14"/>
          <p:cNvSpPr>
            <a:spLocks noChangeArrowheads="1" noChangeShapeType="1" noTextEdit="1"/>
          </p:cNvSpPr>
          <p:nvPr/>
        </p:nvSpPr>
        <p:spPr bwMode="auto">
          <a:xfrm>
            <a:off x="3810000" y="533400"/>
            <a:ext cx="122872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 đọc</a:t>
            </a:r>
            <a:endParaRPr lang="en-US" sz="28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0" name="Text Box 15"/>
          <p:cNvSpPr txBox="1">
            <a:spLocks noChangeArrowheads="1"/>
          </p:cNvSpPr>
          <p:nvPr/>
        </p:nvSpPr>
        <p:spPr bwMode="auto">
          <a:xfrm>
            <a:off x="1828800" y="838200"/>
            <a:ext cx="548640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Chiếc bút </a:t>
            </a:r>
            <a:r>
              <a: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(s/</a:t>
            </a: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ctr">
              <a:spcBef>
                <a:spcPct val="50000"/>
              </a:spcBef>
            </a:pPr>
            <a:endParaRPr lang="en-US" sz="2800" b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1" name="WordArt 17"/>
          <p:cNvSpPr>
            <a:spLocks noChangeArrowheads="1" noChangeShapeType="1" noTextEdit="1"/>
          </p:cNvSpPr>
          <p:nvPr/>
        </p:nvSpPr>
        <p:spPr bwMode="auto">
          <a:xfrm>
            <a:off x="3810000" y="533400"/>
            <a:ext cx="122872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 đọc</a:t>
            </a:r>
            <a:endParaRPr lang="en-US" sz="28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 animBg="1"/>
      <p:bldP spid="9226" grpId="0"/>
      <p:bldP spid="9227" grpId="0"/>
      <p:bldP spid="92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5"/>
          <p:cNvSpPr>
            <a:spLocks noChangeArrowheads="1" noChangeShapeType="1" noTextEdit="1"/>
          </p:cNvSpPr>
          <p:nvPr/>
        </p:nvSpPr>
        <p:spPr bwMode="auto">
          <a:xfrm>
            <a:off x="3810000" y="533400"/>
            <a:ext cx="122872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 đọc</a:t>
            </a:r>
            <a:endParaRPr lang="en-US" sz="28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1828800" y="838200"/>
            <a:ext cx="548640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Chiếc bút </a:t>
            </a:r>
            <a:r>
              <a: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(s/</a:t>
            </a: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ctr">
              <a:spcBef>
                <a:spcPct val="50000"/>
              </a:spcBef>
            </a:pPr>
            <a:endParaRPr lang="en-US" sz="2800" b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04800" y="2057400"/>
            <a:ext cx="640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2/ Chuyện gì đã xảy ra với Lan?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304800" y="1524000"/>
            <a:ext cx="7162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* HS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thầm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457200" y="2667000"/>
            <a:ext cx="8229600" cy="955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Lan được viết bút mực nhưng lại quên bút. Lan buồn, gục đầu xuống bàn khóc nức nở.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381000" y="38100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3/ Vì sao Mai loay hoay mãi với cái hộp bút ?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457200" y="4495800"/>
            <a:ext cx="8229600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Vì nửa muốn cho bạn mượn bút, nửa lại tiếc.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04800" y="5257800"/>
            <a:ext cx="845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* Cuối cùng Mai quyết định ra sao ?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381000" y="5867400"/>
            <a:ext cx="8305800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Mai lấy bút đưa cho Lan mượn.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48" grpId="0"/>
      <p:bldP spid="10249" grpId="0" animBg="1"/>
      <p:bldP spid="10250" grpId="0"/>
      <p:bldP spid="10251" grpId="0" animBg="1"/>
      <p:bldP spid="10252" grpId="0"/>
      <p:bldP spid="102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5"/>
          <p:cNvSpPr>
            <a:spLocks noChangeArrowheads="1" noChangeShapeType="1" noTextEdit="1"/>
          </p:cNvSpPr>
          <p:nvPr/>
        </p:nvSpPr>
        <p:spPr bwMode="auto">
          <a:xfrm>
            <a:off x="3810000" y="533400"/>
            <a:ext cx="122872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 đọc</a:t>
            </a:r>
            <a:endParaRPr lang="en-US" sz="28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1828800" y="838200"/>
            <a:ext cx="548640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Chiếc bút </a:t>
            </a:r>
            <a:r>
              <a: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(s/</a:t>
            </a: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ctr">
              <a:spcBef>
                <a:spcPct val="50000"/>
              </a:spcBef>
            </a:pPr>
            <a:endParaRPr lang="en-US" sz="2800" b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85800" y="14478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* HS đọc thầm đoạn 4, trả lời câu hỏi: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457200" y="1981200"/>
            <a:ext cx="8382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4/ Khi biết mình cũng được viết bút mực, Mai nghĩ và nói thế nào?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57200" y="3048000"/>
            <a:ext cx="8305800" cy="9461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- Mai thấy tiếc nhưng rồi em vẫn nói : “Cứ để bạn Lan viết trước”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457200" y="4191000"/>
            <a:ext cx="822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5/ Vì sao cô giáo khen Mai ?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81000" y="4876800"/>
            <a:ext cx="8382000" cy="13731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- Mai đáng khen vì mặc dù em chưa được viết bút mực nhưng khi thấy bạn khóc vì quên bút, em đã lấy bút của mình đưa cho bạn.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272" grpId="0"/>
      <p:bldP spid="11273" grpId="0" animBg="1"/>
      <p:bldP spid="1127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5"/>
          <p:cNvSpPr>
            <a:spLocks noChangeArrowheads="1" noChangeShapeType="1" noTextEdit="1"/>
          </p:cNvSpPr>
          <p:nvPr/>
        </p:nvSpPr>
        <p:spPr bwMode="auto">
          <a:xfrm>
            <a:off x="3810000" y="533400"/>
            <a:ext cx="122872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 đọc</a:t>
            </a:r>
            <a:endParaRPr lang="en-US" sz="28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1828800" y="838200"/>
            <a:ext cx="548640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Chiếc bút </a:t>
            </a:r>
            <a:r>
              <a: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(s/</a:t>
            </a: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ctr">
              <a:spcBef>
                <a:spcPct val="50000"/>
              </a:spcBef>
            </a:pPr>
            <a:endParaRPr lang="en-US" sz="2800" b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1219200" y="1447800"/>
            <a:ext cx="7010400" cy="914400"/>
          </a:xfrm>
          <a:prstGeom prst="sun">
            <a:avLst>
              <a:gd name="adj" fmla="val 25000"/>
            </a:avLst>
          </a:prstGeom>
          <a:solidFill>
            <a:srgbClr val="80008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ĐỌC LẠI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28600" y="2514600"/>
            <a:ext cx="8534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* Thi đọc toàn truyện 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(Đọc theo vai:</a:t>
            </a:r>
            <a:r>
              <a:rPr lang="en-US" sz="2800" i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>
                <a:latin typeface="Times New Roman" pitchFamily="18" charset="0"/>
                <a:cs typeface="Times New Roman" pitchFamily="18" charset="0"/>
              </a:rPr>
              <a:t>Người dẫn chuyện, cô giáo, Lan, Mai )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7848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- 3 nhóm thi đọc (mỗi nhóm chọn 4 học sinh)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animBg="1"/>
      <p:bldP spid="12296" grpId="0"/>
      <p:bldP spid="1229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4"/>
          <p:cNvSpPr>
            <a:spLocks noChangeArrowheads="1"/>
          </p:cNvSpPr>
          <p:nvPr/>
        </p:nvSpPr>
        <p:spPr bwMode="auto">
          <a:xfrm>
            <a:off x="0" y="762000"/>
            <a:ext cx="8839200" cy="58674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1828800" y="914400"/>
            <a:ext cx="548640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Chiếc bút </a:t>
            </a:r>
            <a:r>
              <a:rPr lang="en-US" sz="32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(s/</a:t>
            </a:r>
            <a:r>
              <a:rPr lang="en-US" sz="24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en-US" sz="2800" b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ctr">
              <a:spcBef>
                <a:spcPct val="50000"/>
              </a:spcBef>
            </a:pPr>
            <a:endParaRPr lang="en-US" sz="2800" b="1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WordArt 7"/>
          <p:cNvSpPr>
            <a:spLocks noChangeArrowheads="1" noChangeShapeType="1" noTextEdit="1"/>
          </p:cNvSpPr>
          <p:nvPr/>
        </p:nvSpPr>
        <p:spPr bwMode="auto">
          <a:xfrm>
            <a:off x="3810000" y="533400"/>
            <a:ext cx="1228725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 đọc</a:t>
            </a:r>
            <a:endParaRPr lang="en-US" sz="28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0" name="AutoShape 8"/>
          <p:cNvSpPr>
            <a:spLocks noChangeArrowheads="1"/>
          </p:cNvSpPr>
          <p:nvPr/>
        </p:nvSpPr>
        <p:spPr bwMode="auto">
          <a:xfrm>
            <a:off x="1066800" y="1524000"/>
            <a:ext cx="7848600" cy="914400"/>
          </a:xfrm>
          <a:prstGeom prst="sun">
            <a:avLst>
              <a:gd name="adj" fmla="val 25000"/>
            </a:avLst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CỦNG CỐ - DẶN DÒ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143000" y="2438400"/>
            <a:ext cx="640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* Câu chuyện này nói về điều gì ?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838200" y="2895600"/>
            <a:ext cx="792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Nói về chuyện bạn bè thương yêu, giúp đỡ lẫn nhau.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066800" y="3352800"/>
            <a:ext cx="7620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* Em thích nhân vật nào trong truyện ? Vì sao ?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914400" y="3810000"/>
            <a:ext cx="746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Thích Mai vì Mai biết giúp đỡ bạn bè./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914400" y="4267200"/>
            <a:ext cx="777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Thích cô giáo vì cô rất yêu thương học sinh.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990600" y="4724400"/>
            <a:ext cx="7696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* Về nhà quan sát trước các tranh minh họa trong sgk/41, chuẩn bị cho tiết kể chuyện Chiếc bút mực.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 animBg="1"/>
      <p:bldP spid="13321" grpId="0"/>
      <p:bldP spid="13322" grpId="0"/>
      <p:bldP spid="13323" grpId="0"/>
      <p:bldP spid="13324" grpId="0"/>
      <p:bldP spid="13325" grpId="0"/>
      <p:bldP spid="1332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544</Words>
  <Application>Microsoft Office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Mobile.0979.822.550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Mr.Le Minh Khai</dc:creator>
  <cp:lastModifiedBy>Nhulam</cp:lastModifiedBy>
  <cp:revision>28</cp:revision>
  <dcterms:created xsi:type="dcterms:W3CDTF">2023-09-01T02:54:45Z</dcterms:created>
  <dcterms:modified xsi:type="dcterms:W3CDTF">2020-10-02T04:01:45Z</dcterms:modified>
</cp:coreProperties>
</file>