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wmf" ContentType="image/x-wmf"/>
  <Default Extension="jpeg" ContentType="image/jpeg"/>
  <Override PartName="/ppt/activeX/activeX1.xml" ContentType="application/vnd.ms-office.activeX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activeX/activeX1.bin" ContentType="application/vnd.ms-office.activeX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83" r:id="rId2"/>
    <p:sldId id="256" r:id="rId3"/>
    <p:sldId id="258" r:id="rId4"/>
    <p:sldId id="260" r:id="rId5"/>
    <p:sldId id="281" r:id="rId6"/>
    <p:sldId id="269" r:id="rId7"/>
    <p:sldId id="275" r:id="rId8"/>
    <p:sldId id="279" r:id="rId9"/>
    <p:sldId id="278" r:id="rId10"/>
    <p:sldId id="270" r:id="rId11"/>
    <p:sldId id="271" r:id="rId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allowPng="1" imgSz="1024x768" encoding="windows-1252"/>
  <p:clrMru>
    <a:srgbClr val="CC3399"/>
    <a:srgbClr val="66FFFF"/>
    <a:srgbClr val="008000"/>
    <a:srgbClr val="FFFF00"/>
    <a:srgbClr val="9933FF"/>
    <a:srgbClr val="66FF33"/>
    <a:srgbClr val="0000FF"/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5" d="100"/>
          <a:sy n="75" d="100"/>
        </p:scale>
        <p:origin x="-36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10FD7FEE-875F-11D6-83D2-525400E80BD5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647B1A81-7028-4060-9D2B-894443670A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406BD75-00EB-4410-8586-C71BCCE1B880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18435" name="Nơi giữ chỗ cho Hình ảnh của Bản chiế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6" name="Nơi giữ chỗ cho Ghi chú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8437" name="Nơi giữ chỗ cho Số hiệu Bản chiếu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0E49A93-CB04-423F-A182-A824D347ED11}" type="slidenum">
              <a:rPr lang="en-US" sz="1200"/>
              <a:pPr algn="r"/>
              <a:t>11</a:t>
            </a:fld>
            <a:endParaRPr 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hongthanh0874.violet.vn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A67155-81DE-4CD0-B73F-E1AFB843D9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hongthanh0874.violet.vn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93F309-03A4-491E-A073-364ED3A58C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hongthanh0874.violet.vn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D90012-1B48-4D1D-867C-CFA6A2D2D1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hongthanh0874.violet.vn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8E5EC7-184E-4D9E-9BCF-F1B5815F36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hongthanh0874.violet.vn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54522E-33BA-4931-891B-CF6A34FA0B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hongthanh0874.violet.vn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62964E-D409-46B1-8B35-2DDED4B43E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hongthanh0874.violet.vn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75EE6D-A66B-40AC-9EE8-9DB3545320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hongthanh0874.violet.vn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F98389-F6C1-4BA5-A7DC-F6E0CAA8AE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hongthanh0874.violet.vn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7B069C-E859-4259-9E48-5556F4E87F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hongthanh0874.violet.vn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B80FD9-6F5E-4B25-85D3-3383839B22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hongthanh0874.violet.vn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F4239D-28E8-49BF-BD15-4B07CEE5FF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hongthanh0874.violet.vn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CD32D6-43E9-43D0-80E4-098357FAB9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hongthanh0874.violet.vn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3E3340B3-84F0-42D5-B821-E41BFAD89C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wmf"/><Relationship Id="rId5" Type="http://schemas.openxmlformats.org/officeDocument/2006/relationships/image" Target="../media/image4.wmf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2.bin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WordArt 2"/>
          <p:cNvSpPr>
            <a:spLocks noChangeArrowheads="1" noChangeShapeType="1" noTextEdit="1"/>
          </p:cNvSpPr>
          <p:nvPr/>
        </p:nvSpPr>
        <p:spPr bwMode="auto">
          <a:xfrm>
            <a:off x="1262063" y="1874838"/>
            <a:ext cx="7270750" cy="2274887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178964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latin typeface="Times New Roman" pitchFamily="18" charset="0"/>
                <a:cs typeface="Times New Roman" pitchFamily="18" charset="0"/>
              </a:rPr>
              <a:t>KÍNH CHÀO QUÝ THẦY CÔ </a:t>
            </a:r>
          </a:p>
          <a:p>
            <a:pPr algn="ctr"/>
            <a:r>
              <a:rPr lang="en-US" sz="3600" b="1" kern="10"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latin typeface="Times New Roman" pitchFamily="18" charset="0"/>
                <a:cs typeface="Times New Roman" pitchFamily="18" charset="0"/>
              </a:rPr>
              <a:t>ĐẾN  DỰ GIỜ THĂM LỚP</a:t>
            </a:r>
          </a:p>
        </p:txBody>
      </p:sp>
      <p:pic>
        <p:nvPicPr>
          <p:cNvPr id="3075" name="Picture 3" descr="F:\Picture\day hoa\3425top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5" descr="FLOWERS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906227">
            <a:off x="7620000" y="4343400"/>
            <a:ext cx="1076325" cy="216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6" descr="FLOWER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1402423">
            <a:off x="228600" y="4724400"/>
            <a:ext cx="1371600" cy="159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7" descr="FLOWERS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04888" y="4267200"/>
            <a:ext cx="1204912" cy="191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9" name="WordArt 8"/>
          <p:cNvSpPr>
            <a:spLocks noChangeArrowheads="1" noChangeShapeType="1" noTextEdit="1"/>
          </p:cNvSpPr>
          <p:nvPr/>
        </p:nvSpPr>
        <p:spPr bwMode="auto">
          <a:xfrm>
            <a:off x="3048000" y="4233863"/>
            <a:ext cx="3324225" cy="708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 TẬP VIẾT</a:t>
            </a:r>
          </a:p>
          <a:p>
            <a:pPr algn="ctr"/>
            <a:r>
              <a:rPr lang="en-US" sz="3600" b="1" kern="1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 2</a:t>
            </a:r>
          </a:p>
        </p:txBody>
      </p:sp>
      <p:graphicFrame>
        <p:nvGraphicFramePr>
          <p:cNvPr id="3080" name="Object 10"/>
          <p:cNvGraphicFramePr>
            <a:graphicFrameLocks noChangeAspect="1"/>
          </p:cNvGraphicFramePr>
          <p:nvPr/>
        </p:nvGraphicFramePr>
        <p:xfrm>
          <a:off x="3517900" y="2781300"/>
          <a:ext cx="2133600" cy="1127125"/>
        </p:xfrm>
        <a:graphic>
          <a:graphicData uri="http://schemas.openxmlformats.org/presentationml/2006/ole">
            <p:oleObj spid="_x0000_s3080" name="Picture" r:id="rId7" imgW="2161519" imgH="1926959" progId="Word.Picture.8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hongthanh0874.violet.vn</a:t>
            </a:r>
          </a:p>
        </p:txBody>
      </p:sp>
      <p:pic>
        <p:nvPicPr>
          <p:cNvPr id="1028" name="Picture 2" descr="duong die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28600"/>
            <a:ext cx="91440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9" name="Text Box 8"/>
          <p:cNvSpPr txBox="1">
            <a:spLocks noChangeArrowheads="1"/>
          </p:cNvSpPr>
          <p:nvPr/>
        </p:nvSpPr>
        <p:spPr bwMode="auto">
          <a:xfrm>
            <a:off x="3124200" y="944563"/>
            <a:ext cx="3733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Cụm từ ứng dụng:</a:t>
            </a:r>
          </a:p>
        </p:txBody>
      </p:sp>
      <p:graphicFrame>
        <p:nvGraphicFramePr>
          <p:cNvPr id="1030" name="Object 7"/>
          <p:cNvGraphicFramePr>
            <a:graphicFrameLocks noChangeAspect="1"/>
          </p:cNvGraphicFramePr>
          <p:nvPr/>
        </p:nvGraphicFramePr>
        <p:xfrm>
          <a:off x="903288" y="1743075"/>
          <a:ext cx="7250112" cy="1685925"/>
        </p:xfrm>
        <a:graphic>
          <a:graphicData uri="http://schemas.openxmlformats.org/presentationml/2006/ole">
            <p:oleObj spid="_x0000_s1030" name="Photo Editor Photo" r:id="rId5" imgW="7249537" imgH="1685714" progId="">
              <p:embed/>
            </p:oleObj>
          </a:graphicData>
        </a:graphic>
      </p:graphicFrame>
    </p:spTree>
    <p:controls>
      <p:control spid="1026" r:id="rId2" imgW="6628571" imgH="1614776"/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0993" name="Group 1025"/>
          <p:cNvGraphicFramePr>
            <a:graphicFrameLocks noGrp="1"/>
          </p:cNvGraphicFramePr>
          <p:nvPr/>
        </p:nvGraphicFramePr>
        <p:xfrm>
          <a:off x="4038600" y="2590800"/>
          <a:ext cx="5010148" cy="4023052"/>
        </p:xfrm>
        <a:graphic>
          <a:graphicData uri="http://schemas.openxmlformats.org/drawingml/2006/table">
            <a:tbl>
              <a:tblPr/>
              <a:tblGrid>
                <a:gridCol w="714772"/>
                <a:gridCol w="718144"/>
                <a:gridCol w="714772"/>
                <a:gridCol w="714772"/>
                <a:gridCol w="718144"/>
                <a:gridCol w="714772"/>
                <a:gridCol w="714772"/>
              </a:tblGrid>
              <a:tr h="1828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28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28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28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28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28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28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28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28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28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28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28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28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28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28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28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28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28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28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28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28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28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40079" name="Rectangle 111"/>
          <p:cNvSpPr>
            <a:spLocks noChangeArrowheads="1"/>
          </p:cNvSpPr>
          <p:nvPr/>
        </p:nvSpPr>
        <p:spPr bwMode="auto">
          <a:xfrm>
            <a:off x="3995738" y="5113338"/>
            <a:ext cx="903287" cy="118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endParaRPr lang="en-US" sz="36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5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2479" name="Line 113"/>
          <p:cNvSpPr>
            <a:spLocks noChangeShapeType="1"/>
          </p:cNvSpPr>
          <p:nvPr/>
        </p:nvSpPr>
        <p:spPr bwMode="auto">
          <a:xfrm>
            <a:off x="1371600" y="0"/>
            <a:ext cx="0" cy="685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480" name="Line 114"/>
          <p:cNvSpPr>
            <a:spLocks noChangeShapeType="1"/>
          </p:cNvSpPr>
          <p:nvPr/>
        </p:nvSpPr>
        <p:spPr bwMode="auto">
          <a:xfrm>
            <a:off x="0" y="9906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481" name="Line 115"/>
          <p:cNvSpPr>
            <a:spLocks noChangeShapeType="1"/>
          </p:cNvSpPr>
          <p:nvPr/>
        </p:nvSpPr>
        <p:spPr bwMode="auto">
          <a:xfrm>
            <a:off x="0" y="13716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482" name="Line 117"/>
          <p:cNvSpPr>
            <a:spLocks noChangeShapeType="1"/>
          </p:cNvSpPr>
          <p:nvPr/>
        </p:nvSpPr>
        <p:spPr bwMode="auto">
          <a:xfrm>
            <a:off x="381000" y="9906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40974" name="Group 1006"/>
          <p:cNvGraphicFramePr>
            <a:graphicFrameLocks noGrp="1"/>
          </p:cNvGraphicFramePr>
          <p:nvPr/>
        </p:nvGraphicFramePr>
        <p:xfrm>
          <a:off x="4038600" y="1127125"/>
          <a:ext cx="5024440" cy="1463672"/>
        </p:xfrm>
        <a:graphic>
          <a:graphicData uri="http://schemas.openxmlformats.org/drawingml/2006/table">
            <a:tbl>
              <a:tblPr/>
              <a:tblGrid>
                <a:gridCol w="716813"/>
                <a:gridCol w="720187"/>
                <a:gridCol w="716813"/>
                <a:gridCol w="716814"/>
                <a:gridCol w="720186"/>
                <a:gridCol w="716814"/>
                <a:gridCol w="716813"/>
              </a:tblGrid>
              <a:tr h="1829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29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29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29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29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29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29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29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40299" name="Rectangle 331"/>
          <p:cNvSpPr>
            <a:spLocks noChangeArrowheads="1"/>
          </p:cNvSpPr>
          <p:nvPr/>
        </p:nvSpPr>
        <p:spPr bwMode="auto">
          <a:xfrm>
            <a:off x="3946525" y="1608138"/>
            <a:ext cx="792205" cy="1412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35000"/>
              </a:lnSpc>
            </a:pPr>
            <a:r>
              <a:rPr lang="en-US" sz="71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</a:t>
            </a:r>
          </a:p>
        </p:txBody>
      </p:sp>
      <p:sp>
        <p:nvSpPr>
          <p:cNvPr id="340707" name="Rectangle 739"/>
          <p:cNvSpPr>
            <a:spLocks noChangeArrowheads="1"/>
          </p:cNvSpPr>
          <p:nvPr/>
        </p:nvSpPr>
        <p:spPr bwMode="auto">
          <a:xfrm>
            <a:off x="3962400" y="2800350"/>
            <a:ext cx="484428" cy="742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35000"/>
              </a:lnSpc>
            </a:pPr>
            <a:r>
              <a:rPr lang="en-US" sz="35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</a:t>
            </a:r>
          </a:p>
        </p:txBody>
      </p:sp>
      <p:sp>
        <p:nvSpPr>
          <p:cNvPr id="340708" name="Rectangle 740"/>
          <p:cNvSpPr>
            <a:spLocks noChangeArrowheads="1"/>
          </p:cNvSpPr>
          <p:nvPr/>
        </p:nvSpPr>
        <p:spPr bwMode="auto">
          <a:xfrm>
            <a:off x="3979863" y="4079875"/>
            <a:ext cx="1500187" cy="218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endParaRPr lang="en-US" sz="66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7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40747" name="Text Box 779"/>
          <p:cNvSpPr txBox="1">
            <a:spLocks noChangeArrowheads="1"/>
          </p:cNvSpPr>
          <p:nvPr/>
        </p:nvSpPr>
        <p:spPr bwMode="auto">
          <a:xfrm>
            <a:off x="3984625" y="5857875"/>
            <a:ext cx="463867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Em yêu trường em.</a:t>
            </a:r>
          </a:p>
        </p:txBody>
      </p:sp>
      <p:grpSp>
        <p:nvGrpSpPr>
          <p:cNvPr id="2" name="Group 790"/>
          <p:cNvGrpSpPr>
            <a:grpSpLocks/>
          </p:cNvGrpSpPr>
          <p:nvPr/>
        </p:nvGrpSpPr>
        <p:grpSpPr bwMode="auto">
          <a:xfrm>
            <a:off x="2281238" y="1981200"/>
            <a:ext cx="1528762" cy="376238"/>
            <a:chOff x="1056" y="1296"/>
            <a:chExt cx="963" cy="237"/>
          </a:xfrm>
        </p:grpSpPr>
        <p:sp>
          <p:nvSpPr>
            <p:cNvPr id="12580" name="Text Box 781"/>
            <p:cNvSpPr txBox="1">
              <a:spLocks noChangeArrowheads="1"/>
            </p:cNvSpPr>
            <p:nvPr/>
          </p:nvSpPr>
          <p:spPr bwMode="auto">
            <a:xfrm>
              <a:off x="1056" y="1296"/>
              <a:ext cx="720" cy="237"/>
            </a:xfrm>
            <a:prstGeom prst="rect">
              <a:avLst/>
            </a:prstGeom>
            <a:solidFill>
              <a:srgbClr val="00FF99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latin typeface="Times New Roman" pitchFamily="18" charset="0"/>
                  <a:cs typeface="Times New Roman" pitchFamily="18" charset="0"/>
                </a:rPr>
                <a:t>1 dòng</a:t>
              </a:r>
            </a:p>
          </p:txBody>
        </p:sp>
        <p:sp>
          <p:nvSpPr>
            <p:cNvPr id="12581" name="Line 785"/>
            <p:cNvSpPr>
              <a:spLocks noChangeShapeType="1"/>
            </p:cNvSpPr>
            <p:nvPr/>
          </p:nvSpPr>
          <p:spPr bwMode="auto">
            <a:xfrm>
              <a:off x="1779" y="1416"/>
              <a:ext cx="24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" name="Group 795"/>
          <p:cNvGrpSpPr>
            <a:grpSpLocks/>
          </p:cNvGrpSpPr>
          <p:nvPr/>
        </p:nvGrpSpPr>
        <p:grpSpPr bwMode="auto">
          <a:xfrm>
            <a:off x="2286000" y="3662363"/>
            <a:ext cx="1522413" cy="376237"/>
            <a:chOff x="1008" y="3264"/>
            <a:chExt cx="959" cy="237"/>
          </a:xfrm>
        </p:grpSpPr>
        <p:sp>
          <p:nvSpPr>
            <p:cNvPr id="12578" name="Text Box 783"/>
            <p:cNvSpPr txBox="1">
              <a:spLocks noChangeArrowheads="1"/>
            </p:cNvSpPr>
            <p:nvPr/>
          </p:nvSpPr>
          <p:spPr bwMode="auto">
            <a:xfrm>
              <a:off x="1008" y="3264"/>
              <a:ext cx="720" cy="237"/>
            </a:xfrm>
            <a:prstGeom prst="rect">
              <a:avLst/>
            </a:prstGeom>
            <a:solidFill>
              <a:srgbClr val="00FF99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latin typeface="Times New Roman" pitchFamily="18" charset="0"/>
                  <a:cs typeface="Times New Roman" pitchFamily="18" charset="0"/>
                </a:rPr>
                <a:t>1 dòng</a:t>
              </a:r>
            </a:p>
          </p:txBody>
        </p:sp>
        <p:sp>
          <p:nvSpPr>
            <p:cNvPr id="12579" name="Line 787"/>
            <p:cNvSpPr>
              <a:spLocks noChangeShapeType="1"/>
            </p:cNvSpPr>
            <p:nvPr/>
          </p:nvSpPr>
          <p:spPr bwMode="auto">
            <a:xfrm>
              <a:off x="1727" y="3387"/>
              <a:ext cx="24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" name="Group 796"/>
          <p:cNvGrpSpPr>
            <a:grpSpLocks/>
          </p:cNvGrpSpPr>
          <p:nvPr/>
        </p:nvGrpSpPr>
        <p:grpSpPr bwMode="auto">
          <a:xfrm>
            <a:off x="2266950" y="4267200"/>
            <a:ext cx="1524000" cy="376238"/>
            <a:chOff x="953" y="3744"/>
            <a:chExt cx="960" cy="237"/>
          </a:xfrm>
        </p:grpSpPr>
        <p:sp>
          <p:nvSpPr>
            <p:cNvPr id="12576" name="Text Box 784"/>
            <p:cNvSpPr txBox="1">
              <a:spLocks noChangeArrowheads="1"/>
            </p:cNvSpPr>
            <p:nvPr/>
          </p:nvSpPr>
          <p:spPr bwMode="auto">
            <a:xfrm>
              <a:off x="953" y="3744"/>
              <a:ext cx="720" cy="237"/>
            </a:xfrm>
            <a:prstGeom prst="rect">
              <a:avLst/>
            </a:prstGeom>
            <a:solidFill>
              <a:srgbClr val="00FF99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latin typeface="Times New Roman" pitchFamily="18" charset="0"/>
                  <a:cs typeface="Times New Roman" pitchFamily="18" charset="0"/>
                </a:rPr>
                <a:t>1 dòng</a:t>
              </a:r>
            </a:p>
          </p:txBody>
        </p:sp>
        <p:sp>
          <p:nvSpPr>
            <p:cNvPr id="12577" name="Line 788"/>
            <p:cNvSpPr>
              <a:spLocks noChangeShapeType="1"/>
            </p:cNvSpPr>
            <p:nvPr/>
          </p:nvSpPr>
          <p:spPr bwMode="auto">
            <a:xfrm>
              <a:off x="1673" y="3872"/>
              <a:ext cx="24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" name="Group 792"/>
          <p:cNvGrpSpPr>
            <a:grpSpLocks/>
          </p:cNvGrpSpPr>
          <p:nvPr/>
        </p:nvGrpSpPr>
        <p:grpSpPr bwMode="auto">
          <a:xfrm>
            <a:off x="2281238" y="2514600"/>
            <a:ext cx="1524000" cy="376238"/>
            <a:chOff x="1056" y="1899"/>
            <a:chExt cx="960" cy="237"/>
          </a:xfrm>
        </p:grpSpPr>
        <p:sp>
          <p:nvSpPr>
            <p:cNvPr id="12574" name="Text Box 780"/>
            <p:cNvSpPr txBox="1">
              <a:spLocks noChangeArrowheads="1"/>
            </p:cNvSpPr>
            <p:nvPr/>
          </p:nvSpPr>
          <p:spPr bwMode="auto">
            <a:xfrm>
              <a:off x="1056" y="1899"/>
              <a:ext cx="720" cy="237"/>
            </a:xfrm>
            <a:prstGeom prst="rect">
              <a:avLst/>
            </a:prstGeom>
            <a:solidFill>
              <a:srgbClr val="00FF99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latin typeface="Times New Roman" pitchFamily="18" charset="0"/>
                  <a:cs typeface="Times New Roman" pitchFamily="18" charset="0"/>
                </a:rPr>
                <a:t>1 dòng</a:t>
              </a:r>
            </a:p>
          </p:txBody>
        </p:sp>
        <p:sp>
          <p:nvSpPr>
            <p:cNvPr id="12575" name="Line 791"/>
            <p:cNvSpPr>
              <a:spLocks noChangeShapeType="1"/>
            </p:cNvSpPr>
            <p:nvPr/>
          </p:nvSpPr>
          <p:spPr bwMode="auto">
            <a:xfrm>
              <a:off x="1776" y="2016"/>
              <a:ext cx="24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" name="Group 794"/>
          <p:cNvGrpSpPr>
            <a:grpSpLocks/>
          </p:cNvGrpSpPr>
          <p:nvPr/>
        </p:nvGrpSpPr>
        <p:grpSpPr bwMode="auto">
          <a:xfrm>
            <a:off x="2279650" y="2976563"/>
            <a:ext cx="1524000" cy="376237"/>
            <a:chOff x="1056" y="2805"/>
            <a:chExt cx="960" cy="237"/>
          </a:xfrm>
        </p:grpSpPr>
        <p:sp>
          <p:nvSpPr>
            <p:cNvPr id="12572" name="Text Box 782"/>
            <p:cNvSpPr txBox="1">
              <a:spLocks noChangeArrowheads="1"/>
            </p:cNvSpPr>
            <p:nvPr/>
          </p:nvSpPr>
          <p:spPr bwMode="auto">
            <a:xfrm>
              <a:off x="1056" y="2805"/>
              <a:ext cx="720" cy="237"/>
            </a:xfrm>
            <a:prstGeom prst="rect">
              <a:avLst/>
            </a:prstGeom>
            <a:solidFill>
              <a:srgbClr val="00FF99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latin typeface="Times New Roman" pitchFamily="18" charset="0"/>
                  <a:cs typeface="Times New Roman" pitchFamily="18" charset="0"/>
                </a:rPr>
                <a:t>1 dòng</a:t>
              </a:r>
            </a:p>
          </p:txBody>
        </p:sp>
        <p:sp>
          <p:nvSpPr>
            <p:cNvPr id="12573" name="Line 793"/>
            <p:cNvSpPr>
              <a:spLocks noChangeShapeType="1"/>
            </p:cNvSpPr>
            <p:nvPr/>
          </p:nvSpPr>
          <p:spPr bwMode="auto">
            <a:xfrm>
              <a:off x="1776" y="2928"/>
              <a:ext cx="24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2566" name="Picture 797" descr="DECOR033"/>
          <p:cNvPicPr>
            <a:picLocks noChangeAspect="1" noChangeArrowheads="1"/>
          </p:cNvPicPr>
          <p:nvPr/>
        </p:nvPicPr>
        <p:blipFill>
          <a:blip r:embed="rId4">
            <a:lum bright="68000" contrast="34000"/>
          </a:blip>
          <a:srcRect/>
          <a:stretch>
            <a:fillRect/>
          </a:stretch>
        </p:blipFill>
        <p:spPr bwMode="auto">
          <a:xfrm rot="10871802" flipV="1">
            <a:off x="76200" y="5029200"/>
            <a:ext cx="12954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567" name="Picture 29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0" y="1066800"/>
            <a:ext cx="52578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 796"/>
          <p:cNvGrpSpPr>
            <a:grpSpLocks/>
          </p:cNvGrpSpPr>
          <p:nvPr/>
        </p:nvGrpSpPr>
        <p:grpSpPr bwMode="auto">
          <a:xfrm>
            <a:off x="2281238" y="5186363"/>
            <a:ext cx="1524000" cy="376237"/>
            <a:chOff x="953" y="3744"/>
            <a:chExt cx="960" cy="237"/>
          </a:xfrm>
        </p:grpSpPr>
        <p:sp>
          <p:nvSpPr>
            <p:cNvPr id="12570" name="Text Box 784"/>
            <p:cNvSpPr txBox="1">
              <a:spLocks noChangeArrowheads="1"/>
            </p:cNvSpPr>
            <p:nvPr/>
          </p:nvSpPr>
          <p:spPr bwMode="auto">
            <a:xfrm>
              <a:off x="953" y="3744"/>
              <a:ext cx="720" cy="237"/>
            </a:xfrm>
            <a:prstGeom prst="rect">
              <a:avLst/>
            </a:prstGeom>
            <a:solidFill>
              <a:srgbClr val="00FF99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latin typeface="Times New Roman" pitchFamily="18" charset="0"/>
                  <a:cs typeface="Times New Roman" pitchFamily="18" charset="0"/>
                </a:rPr>
                <a:t>3 dòng</a:t>
              </a:r>
            </a:p>
          </p:txBody>
        </p:sp>
        <p:sp>
          <p:nvSpPr>
            <p:cNvPr id="12571" name="Line 788"/>
            <p:cNvSpPr>
              <a:spLocks noChangeShapeType="1"/>
            </p:cNvSpPr>
            <p:nvPr/>
          </p:nvSpPr>
          <p:spPr bwMode="auto">
            <a:xfrm>
              <a:off x="1673" y="3872"/>
              <a:ext cx="24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2569" name="Text Box 4"/>
          <p:cNvSpPr txBox="1">
            <a:spLocks noChangeArrowheads="1"/>
          </p:cNvSpPr>
          <p:nvPr/>
        </p:nvSpPr>
        <p:spPr bwMode="auto">
          <a:xfrm>
            <a:off x="1447800" y="457200"/>
            <a:ext cx="6629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Tập viết</a:t>
            </a:r>
            <a:endParaRPr lang="en-US" sz="24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0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0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40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75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40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150"/>
                            </p:stCondLst>
                            <p:childTnLst>
                              <p:par>
                                <p:cTn id="17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40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650"/>
                            </p:stCondLst>
                            <p:childTnLst>
                              <p:par>
                                <p:cTn id="38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40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650"/>
                            </p:stCondLst>
                            <p:childTnLst>
                              <p:par>
                                <p:cTn id="50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40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550"/>
                            </p:stCondLst>
                            <p:childTnLst>
                              <p:par>
                                <p:cTn id="62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1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0079" grpId="0" autoUpdateAnimBg="0"/>
      <p:bldP spid="340299" grpId="0" autoUpdateAnimBg="0"/>
      <p:bldP spid="340707" grpId="0" autoUpdateAnimBg="0"/>
      <p:bldP spid="340708" grpId="0" autoUpdateAnimBg="0"/>
      <p:bldP spid="340747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hongthanh0874.violet.vn</a:t>
            </a:r>
          </a:p>
        </p:txBody>
      </p:sp>
      <p:pic>
        <p:nvPicPr>
          <p:cNvPr id="4099" name="Picture 15" descr="A0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220200" cy="693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1524000" y="1431925"/>
            <a:ext cx="4953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u="sng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KIỂM TRA BÀI CŨ</a:t>
            </a:r>
            <a:r>
              <a:rPr lang="en-US" sz="40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:</a:t>
            </a:r>
          </a:p>
        </p:txBody>
      </p:sp>
      <p:sp>
        <p:nvSpPr>
          <p:cNvPr id="4101" name="Text Box 4"/>
          <p:cNvSpPr txBox="1">
            <a:spLocks noChangeArrowheads="1"/>
          </p:cNvSpPr>
          <p:nvPr/>
        </p:nvSpPr>
        <p:spPr bwMode="auto">
          <a:xfrm>
            <a:off x="1447800" y="457200"/>
            <a:ext cx="6629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Tập viết</a:t>
            </a:r>
            <a:endParaRPr lang="en-US" sz="24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over dir="ld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hongthanh0874.violet.vn</a:t>
            </a:r>
          </a:p>
        </p:txBody>
      </p:sp>
      <p:pic>
        <p:nvPicPr>
          <p:cNvPr id="5123" name="Picture 9" descr="A030"/>
          <p:cNvPicPr>
            <a:picLocks noChangeAspect="1" noChangeArrowheads="1"/>
          </p:cNvPicPr>
          <p:nvPr/>
        </p:nvPicPr>
        <p:blipFill>
          <a:blip r:embed="rId3"/>
          <a:srcRect r="14285"/>
          <a:stretch>
            <a:fillRect/>
          </a:stretch>
        </p:blipFill>
        <p:spPr bwMode="auto">
          <a:xfrm>
            <a:off x="0" y="0"/>
            <a:ext cx="9220200" cy="693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6" descr="a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95400" y="1989138"/>
            <a:ext cx="2514600" cy="380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1371600" y="457200"/>
            <a:ext cx="6400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u="sng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Quan sát nhận xét chữ hoa</a:t>
            </a:r>
            <a:r>
              <a:rPr lang="en-US" sz="36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:</a:t>
            </a:r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4191000" y="2209800"/>
            <a:ext cx="4724400" cy="2431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8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Chữ </a:t>
            </a:r>
            <a:r>
              <a:rPr lang="en-US" sz="360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400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được viết bởi một nét liền là kết hợp của 3 nét cơ bản :1 nét cong dưới và 2 nét cong trái nối liền nhau, tạo thành vòng nhỏ giữa thân chữ  .</a:t>
            </a:r>
          </a:p>
        </p:txBody>
      </p:sp>
    </p:spTree>
  </p:cSld>
  <p:clrMapOvr>
    <a:masterClrMapping/>
  </p:clrMapOvr>
  <p:transition spd="slow">
    <p:wheel spokes="8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hongthanh0874.violet.vn</a:t>
            </a:r>
          </a:p>
        </p:txBody>
      </p:sp>
      <p:pic>
        <p:nvPicPr>
          <p:cNvPr id="6147" name="Picture 8" descr="A030"/>
          <p:cNvPicPr>
            <a:picLocks noChangeAspect="1" noChangeArrowheads="1"/>
          </p:cNvPicPr>
          <p:nvPr/>
        </p:nvPicPr>
        <p:blipFill>
          <a:blip r:embed="rId3"/>
          <a:srcRect r="14285"/>
          <a:stretch>
            <a:fillRect/>
          </a:stretch>
        </p:blipFill>
        <p:spPr bwMode="auto">
          <a:xfrm>
            <a:off x="0" y="0"/>
            <a:ext cx="9220200" cy="693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381000" y="609600"/>
            <a:ext cx="8382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So sánh điểm giống và khác nhau giữa 2 chữ :</a:t>
            </a:r>
            <a:endParaRPr lang="en-US" sz="1600" b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9" name="Picture 5" descr="a2"/>
          <p:cNvPicPr>
            <a:picLocks noChangeAspect="1" noChangeArrowheads="1"/>
          </p:cNvPicPr>
          <p:nvPr/>
        </p:nvPicPr>
        <p:blipFill>
          <a:blip r:embed="rId4"/>
          <a:srcRect l="14285" t="11905" r="14285" b="11905"/>
          <a:stretch>
            <a:fillRect/>
          </a:stretch>
        </p:blipFill>
        <p:spPr bwMode="auto">
          <a:xfrm>
            <a:off x="5181600" y="1676400"/>
            <a:ext cx="25908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6" descr="a3"/>
          <p:cNvPicPr>
            <a:picLocks noChangeAspect="1" noChangeArrowheads="1"/>
          </p:cNvPicPr>
          <p:nvPr/>
        </p:nvPicPr>
        <p:blipFill>
          <a:blip r:embed="rId5"/>
          <a:srcRect l="16890" t="13954" r="8797" b="13817"/>
          <a:stretch>
            <a:fillRect/>
          </a:stretch>
        </p:blipFill>
        <p:spPr bwMode="auto">
          <a:xfrm>
            <a:off x="1600200" y="1676400"/>
            <a:ext cx="25146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d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/>
      <p:bldP spid="6148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hongthanh0874.violet.vn</a:t>
            </a:r>
          </a:p>
        </p:txBody>
      </p:sp>
      <p:pic>
        <p:nvPicPr>
          <p:cNvPr id="7171" name="Picture 8" descr="A030"/>
          <p:cNvPicPr>
            <a:picLocks noChangeAspect="1" noChangeArrowheads="1"/>
          </p:cNvPicPr>
          <p:nvPr/>
        </p:nvPicPr>
        <p:blipFill>
          <a:blip r:embed="rId3"/>
          <a:srcRect r="14285"/>
          <a:stretch>
            <a:fillRect/>
          </a:stretch>
        </p:blipFill>
        <p:spPr bwMode="auto">
          <a:xfrm>
            <a:off x="0" y="0"/>
            <a:ext cx="9220200" cy="693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 descr="a2"/>
          <p:cNvPicPr>
            <a:picLocks noChangeAspect="1" noChangeArrowheads="1"/>
          </p:cNvPicPr>
          <p:nvPr/>
        </p:nvPicPr>
        <p:blipFill>
          <a:blip r:embed="rId4"/>
          <a:srcRect l="14285" t="11905" r="14285" b="11905"/>
          <a:stretch>
            <a:fillRect/>
          </a:stretch>
        </p:blipFill>
        <p:spPr bwMode="auto">
          <a:xfrm>
            <a:off x="5181600" y="2209800"/>
            <a:ext cx="25908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6" descr="a3"/>
          <p:cNvPicPr>
            <a:picLocks noChangeAspect="1" noChangeArrowheads="1"/>
          </p:cNvPicPr>
          <p:nvPr/>
        </p:nvPicPr>
        <p:blipFill>
          <a:blip r:embed="rId5"/>
          <a:srcRect l="16890" t="13954" r="8797" b="13817"/>
          <a:stretch>
            <a:fillRect/>
          </a:stretch>
        </p:blipFill>
        <p:spPr bwMode="auto">
          <a:xfrm>
            <a:off x="1600200" y="2209800"/>
            <a:ext cx="25146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533400" y="1614488"/>
            <a:ext cx="8382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Hướng dẫn cách viết:</a:t>
            </a:r>
            <a:endParaRPr lang="en-US" sz="1600" b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5" name="Text Box 4"/>
          <p:cNvSpPr txBox="1">
            <a:spLocks noChangeArrowheads="1"/>
          </p:cNvSpPr>
          <p:nvPr/>
        </p:nvSpPr>
        <p:spPr bwMode="auto">
          <a:xfrm>
            <a:off x="1447800" y="457200"/>
            <a:ext cx="6629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Tập viết</a:t>
            </a:r>
            <a:endParaRPr lang="en-US" sz="24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over dir="d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hongthanh0874.violet.vn</a:t>
            </a:r>
          </a:p>
        </p:txBody>
      </p:sp>
      <p:pic>
        <p:nvPicPr>
          <p:cNvPr id="8195" name="Picture 47" descr="4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92775" y="3022600"/>
            <a:ext cx="2667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e1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08650" y="3444875"/>
            <a:ext cx="887413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e2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08650" y="3876675"/>
            <a:ext cx="1363663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e3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37300" y="3441700"/>
            <a:ext cx="600075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e4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45250" y="4514850"/>
            <a:ext cx="304800" cy="9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e5.pn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45250" y="4473575"/>
            <a:ext cx="304800" cy="6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e6.pn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105525" y="4521200"/>
            <a:ext cx="6096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e7.pn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680200" y="4786313"/>
            <a:ext cx="571500" cy="887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e8.png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602413" y="4786313"/>
            <a:ext cx="32385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e9.png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924675" y="3441700"/>
            <a:ext cx="2381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 descr="aa.png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680200" y="3048000"/>
            <a:ext cx="43815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Oval 14"/>
          <p:cNvSpPr>
            <a:spLocks noChangeArrowheads="1"/>
          </p:cNvSpPr>
          <p:nvPr/>
        </p:nvSpPr>
        <p:spPr bwMode="auto">
          <a:xfrm>
            <a:off x="6553200" y="34290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Oval 15"/>
          <p:cNvSpPr>
            <a:spLocks noChangeArrowheads="1"/>
          </p:cNvSpPr>
          <p:nvPr/>
        </p:nvSpPr>
        <p:spPr bwMode="auto">
          <a:xfrm>
            <a:off x="6584950" y="51562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Oval 16"/>
          <p:cNvSpPr>
            <a:spLocks noChangeArrowheads="1"/>
          </p:cNvSpPr>
          <p:nvPr/>
        </p:nvSpPr>
        <p:spPr bwMode="auto">
          <a:xfrm>
            <a:off x="6629400" y="316865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Oval 17"/>
          <p:cNvSpPr>
            <a:spLocks noChangeArrowheads="1"/>
          </p:cNvSpPr>
          <p:nvPr/>
        </p:nvSpPr>
        <p:spPr bwMode="auto">
          <a:xfrm>
            <a:off x="7067550" y="315595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10" name="Text Box 17"/>
          <p:cNvSpPr txBox="1">
            <a:spLocks noChangeArrowheads="1"/>
          </p:cNvSpPr>
          <p:nvPr/>
        </p:nvSpPr>
        <p:spPr bwMode="auto">
          <a:xfrm>
            <a:off x="838200" y="882650"/>
            <a:ext cx="5029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u="sng">
                <a:latin typeface="Times New Roman" pitchFamily="18" charset="0"/>
                <a:cs typeface="Times New Roman" pitchFamily="18" charset="0"/>
              </a:rPr>
              <a:t>Cách viết chữ </a:t>
            </a:r>
            <a:r>
              <a:rPr lang="en-US" sz="3600" b="1">
                <a:latin typeface="Times New Roman" pitchFamily="18" charset="0"/>
                <a:cs typeface="Times New Roman" pitchFamily="18" charset="0"/>
              </a:rPr>
              <a:t>:   </a:t>
            </a:r>
          </a:p>
        </p:txBody>
      </p:sp>
      <p:pic>
        <p:nvPicPr>
          <p:cNvPr id="8211" name="Picture 47" descr="4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3048000"/>
            <a:ext cx="2667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4" descr="e1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24013" y="3470275"/>
            <a:ext cx="887412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5" descr="e2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24013" y="3902075"/>
            <a:ext cx="1363662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6" descr="e3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52663" y="3467100"/>
            <a:ext cx="600075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7" descr="e4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360613" y="4540250"/>
            <a:ext cx="304800" cy="9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8" descr="e5.pn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360613" y="4498975"/>
            <a:ext cx="304800" cy="6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9" descr="e6.pn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020888" y="4546600"/>
            <a:ext cx="6096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10" descr="e7.pn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595563" y="4811713"/>
            <a:ext cx="571500" cy="887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11" descr="e8.png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517775" y="4811713"/>
            <a:ext cx="32385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12" descr="e9.png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840038" y="3467100"/>
            <a:ext cx="2381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Oval 13"/>
          <p:cNvSpPr>
            <a:spLocks noChangeArrowheads="1"/>
          </p:cNvSpPr>
          <p:nvPr/>
        </p:nvSpPr>
        <p:spPr bwMode="auto">
          <a:xfrm>
            <a:off x="2468563" y="34544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Oval 14"/>
          <p:cNvSpPr>
            <a:spLocks noChangeArrowheads="1"/>
          </p:cNvSpPr>
          <p:nvPr/>
        </p:nvSpPr>
        <p:spPr bwMode="auto">
          <a:xfrm>
            <a:off x="2500313" y="51816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2" presetID="3" presetClass="exit" presetSubtype="1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3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4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56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60" presetID="35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63" presetID="4" presetClass="exit" presetSubtype="16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2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5" presetID="3" presetClass="exit" presetSubtype="1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8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8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9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9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9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0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5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10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1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11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19500"/>
                            </p:stCondLst>
                            <p:childTnLst>
                              <p:par>
                                <p:cTn id="119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123" presetID="35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126" presetID="4" presetClass="exit" presetSubtype="16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 nodeType="afterGroup">
                            <p:stCondLst>
                              <p:cond delay="21500"/>
                            </p:stCondLst>
                            <p:childTnLst>
                              <p:par>
                                <p:cTn id="13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134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22500"/>
                            </p:stCondLst>
                            <p:childTnLst>
                              <p:par>
                                <p:cTn id="138" presetID="35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 nodeType="afterGroup">
                            <p:stCondLst>
                              <p:cond delay="23500"/>
                            </p:stCondLst>
                            <p:childTnLst>
                              <p:par>
                                <p:cTn id="141" presetID="4" presetClass="exit" presetSubtype="16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1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14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 nodeType="afterGroup">
                            <p:stCondLst>
                              <p:cond delay="26500"/>
                            </p:stCondLst>
                            <p:childTnLst>
                              <p:par>
                                <p:cTn id="153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157" presetID="35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160" presetID="3" presetClass="exit" presetSubtype="1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5" grpId="2" animBg="1"/>
      <p:bldP spid="16" grpId="0" animBg="1"/>
      <p:bldP spid="16" grpId="1" animBg="1"/>
      <p:bldP spid="16" grpId="2" animBg="1"/>
      <p:bldP spid="16" grpId="3" animBg="1"/>
      <p:bldP spid="17" grpId="0" animBg="1"/>
      <p:bldP spid="17" grpId="1" animBg="1"/>
      <p:bldP spid="17" grpId="2" animBg="1"/>
      <p:bldP spid="17" grpId="3" animBg="1"/>
      <p:bldP spid="18" grpId="0" animBg="1"/>
      <p:bldP spid="18" grpId="1" animBg="1"/>
      <p:bldP spid="18" grpId="2" animBg="1"/>
      <p:bldP spid="18" grpId="3" animBg="1"/>
      <p:bldP spid="25" grpId="0" animBg="1"/>
      <p:bldP spid="25" grpId="1" animBg="1"/>
      <p:bldP spid="25" grpId="2" animBg="1"/>
      <p:bldP spid="26" grpId="0" animBg="1"/>
      <p:bldP spid="26" grpId="1" animBg="1"/>
      <p:bldP spid="26" grpId="2" animBg="1"/>
      <p:bldP spid="26" grpId="3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</a:rPr>
              <a:t>hongthanh0874.violet.vn</a:t>
            </a:r>
          </a:p>
        </p:txBody>
      </p:sp>
      <p:pic>
        <p:nvPicPr>
          <p:cNvPr id="9219" name="Picture 2" descr="A030"/>
          <p:cNvPicPr>
            <a:picLocks noChangeAspect="1" noChangeArrowheads="1"/>
          </p:cNvPicPr>
          <p:nvPr/>
        </p:nvPicPr>
        <p:blipFill>
          <a:blip r:embed="rId3"/>
          <a:srcRect r="14285"/>
          <a:stretch>
            <a:fillRect/>
          </a:stretch>
        </p:blipFill>
        <p:spPr bwMode="auto">
          <a:xfrm>
            <a:off x="0" y="0"/>
            <a:ext cx="9220200" cy="693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2895600" y="1492250"/>
            <a:ext cx="4191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solidFill>
                  <a:srgbClr val="FFFF00"/>
                </a:solidFill>
              </a:rPr>
              <a:t>Viết bảng con </a:t>
            </a:r>
            <a:endParaRPr lang="en-US" sz="2000">
              <a:solidFill>
                <a:srgbClr val="FFFF00"/>
              </a:solidFill>
            </a:endParaRPr>
          </a:p>
        </p:txBody>
      </p:sp>
      <p:pic>
        <p:nvPicPr>
          <p:cNvPr id="26628" name="Picture 4" descr="a2"/>
          <p:cNvPicPr>
            <a:picLocks noChangeAspect="1" noChangeArrowheads="1"/>
          </p:cNvPicPr>
          <p:nvPr/>
        </p:nvPicPr>
        <p:blipFill>
          <a:blip r:embed="rId4"/>
          <a:srcRect l="14285" t="11905" r="14285" b="11905"/>
          <a:stretch>
            <a:fillRect/>
          </a:stretch>
        </p:blipFill>
        <p:spPr bwMode="auto">
          <a:xfrm>
            <a:off x="5181600" y="2514600"/>
            <a:ext cx="25908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5" descr="a3"/>
          <p:cNvPicPr>
            <a:picLocks noChangeAspect="1" noChangeArrowheads="1"/>
          </p:cNvPicPr>
          <p:nvPr/>
        </p:nvPicPr>
        <p:blipFill>
          <a:blip r:embed="rId5"/>
          <a:srcRect l="16890" t="13954" r="8797" b="13817"/>
          <a:stretch>
            <a:fillRect/>
          </a:stretch>
        </p:blipFill>
        <p:spPr bwMode="auto">
          <a:xfrm>
            <a:off x="1600200" y="2514600"/>
            <a:ext cx="25146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3" name="Text Box 4"/>
          <p:cNvSpPr txBox="1">
            <a:spLocks noChangeArrowheads="1"/>
          </p:cNvSpPr>
          <p:nvPr/>
        </p:nvSpPr>
        <p:spPr bwMode="auto">
          <a:xfrm>
            <a:off x="1447800" y="457200"/>
            <a:ext cx="6629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 b="1">
                <a:solidFill>
                  <a:schemeClr val="bg1"/>
                </a:solidFill>
              </a:rPr>
              <a:t>Tập viết</a:t>
            </a:r>
            <a:endParaRPr lang="en-US" sz="24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cover dir="d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819400" y="2590800"/>
            <a:ext cx="3176588" cy="1617663"/>
          </a:xfrm>
          <a:noFill/>
        </p:spPr>
      </p:pic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152400" y="1630363"/>
            <a:ext cx="83820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latin typeface="Times New Roman" pitchFamily="18" charset="0"/>
                <a:cs typeface="Times New Roman" pitchFamily="18" charset="0"/>
              </a:rPr>
              <a:t>Viết chữ hoa cỡ nhỏ</a:t>
            </a:r>
            <a:endParaRPr lang="en-US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5" name="Text Box 4"/>
          <p:cNvSpPr txBox="1">
            <a:spLocks noChangeArrowheads="1"/>
          </p:cNvSpPr>
          <p:nvPr/>
        </p:nvSpPr>
        <p:spPr bwMode="auto">
          <a:xfrm>
            <a:off x="1447800" y="457200"/>
            <a:ext cx="6629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Tập viết</a:t>
            </a:r>
            <a:endParaRPr lang="en-US" sz="2400" b="1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/>
      <p:bldP spid="6148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fol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Date Placeholder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hongthanh0874.violet.vn</a:t>
            </a:r>
          </a:p>
        </p:txBody>
      </p:sp>
      <p:pic>
        <p:nvPicPr>
          <p:cNvPr id="27655" name="Picture 7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2590800" y="4337050"/>
            <a:ext cx="4191000" cy="1911350"/>
          </a:xfrm>
          <a:noFill/>
        </p:spPr>
      </p:pic>
      <p:sp>
        <p:nvSpPr>
          <p:cNvPr id="27658" name="Text Box 8"/>
          <p:cNvSpPr txBox="1">
            <a:spLocks noChangeArrowheads="1"/>
          </p:cNvSpPr>
          <p:nvPr/>
        </p:nvSpPr>
        <p:spPr bwMode="auto">
          <a:xfrm>
            <a:off x="1905000" y="1143000"/>
            <a:ext cx="5943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thường</a:t>
            </a:r>
            <a:endParaRPr lang="en-US" sz="28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9" name="Picture 11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2590800" y="2179638"/>
            <a:ext cx="4191000" cy="2147887"/>
          </a:xfrm>
          <a:noFill/>
        </p:spPr>
      </p:pic>
      <p:sp>
        <p:nvSpPr>
          <p:cNvPr id="11270" name="Text Box 4"/>
          <p:cNvSpPr txBox="1">
            <a:spLocks noChangeArrowheads="1"/>
          </p:cNvSpPr>
          <p:nvPr/>
        </p:nvSpPr>
        <p:spPr bwMode="auto">
          <a:xfrm>
            <a:off x="1447800" y="457200"/>
            <a:ext cx="6629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Tập viết</a:t>
            </a:r>
            <a:endParaRPr lang="en-US" sz="24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7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8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894</TotalTime>
  <Words>153</Words>
  <Application>Microsoft Office PowerPoint</Application>
  <PresentationFormat>On-screen Show (4:3)</PresentationFormat>
  <Paragraphs>43</Paragraphs>
  <Slides>11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Default Design</vt:lpstr>
      <vt:lpstr>Picture</vt:lpstr>
      <vt:lpstr>Photo Editor Photo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Company>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.</dc:creator>
  <cp:lastModifiedBy>Nhulam</cp:lastModifiedBy>
  <cp:revision>53</cp:revision>
  <dcterms:created xsi:type="dcterms:W3CDTF">2008-12-19T14:05:54Z</dcterms:created>
  <dcterms:modified xsi:type="dcterms:W3CDTF">2020-10-21T02:10:14Z</dcterms:modified>
</cp:coreProperties>
</file>