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87" r:id="rId4"/>
    <p:sldId id="273" r:id="rId5"/>
    <p:sldId id="290" r:id="rId6"/>
    <p:sldId id="288" r:id="rId7"/>
    <p:sldId id="291" r:id="rId8"/>
    <p:sldId id="271" r:id="rId9"/>
    <p:sldId id="272" r:id="rId10"/>
    <p:sldId id="275" r:id="rId11"/>
    <p:sldId id="280" r:id="rId12"/>
    <p:sldId id="282" r:id="rId13"/>
    <p:sldId id="28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0099CC"/>
    <a:srgbClr val="00FFFF"/>
    <a:srgbClr val="FFFF99"/>
    <a:srgbClr val="008000"/>
    <a:srgbClr val="E0EDB1"/>
    <a:srgbClr val="6600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91937-A2C2-48C4-96DE-3B2FF27A1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57623-A32A-416A-B3A7-1DB21C082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8E793-BF9D-4DB6-A430-11D77F0B9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DBD61-BDE6-4386-85C5-AD1C00822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26205-3112-4B82-9DEE-56C01A100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6629A-9FDA-4AD8-ADF7-C162C278F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72DF6-201D-4EE3-A1A0-3E363CAA0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32D52-BFCF-4BB5-B197-19CFE2BEB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69C79-AC55-4048-BFE8-6AE869843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66C6D-2F25-426D-99BD-7F5539868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45EF6-4709-4AD6-AA4C-1FB604DF7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9DE8788-CAC9-4957-93E1-1290BDA10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audio" Target="../media/audio2.wav"/><Relationship Id="rId7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slide" Target="slide6.x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que tin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667000"/>
            <a:ext cx="4572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 descr="que tin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667000"/>
            <a:ext cx="457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que tin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667000"/>
            <a:ext cx="4572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2057400" y="2819400"/>
            <a:ext cx="20638" cy="1449388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209800" y="2819400"/>
            <a:ext cx="20638" cy="14414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362200" y="2819400"/>
            <a:ext cx="0" cy="1449388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2514600" y="2819400"/>
            <a:ext cx="0" cy="14414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2667000" y="2819400"/>
            <a:ext cx="0" cy="14414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2819400" y="2819400"/>
            <a:ext cx="0" cy="14414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pic>
        <p:nvPicPr>
          <p:cNvPr id="11275" name="Picture 11" descr="que tin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4572000"/>
            <a:ext cx="4572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1981200" y="4648200"/>
            <a:ext cx="0" cy="1446213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2133600" y="4648200"/>
            <a:ext cx="0" cy="1450975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2286000" y="4648200"/>
            <a:ext cx="0" cy="1450975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2438400" y="4648200"/>
            <a:ext cx="0" cy="144780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2590800" y="4648200"/>
            <a:ext cx="0" cy="144780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pic>
        <p:nvPicPr>
          <p:cNvPr id="11281" name="Picture 17" descr="que tin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572000"/>
            <a:ext cx="457200" cy="1549400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</p:spPr>
      </p:pic>
      <p:sp>
        <p:nvSpPr>
          <p:cNvPr id="2066" name="Rectangle 19"/>
          <p:cNvSpPr>
            <a:spLocks noChangeArrowheads="1"/>
          </p:cNvSpPr>
          <p:nvPr/>
        </p:nvSpPr>
        <p:spPr bwMode="auto">
          <a:xfrm>
            <a:off x="990600" y="838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solidFill>
                  <a:srgbClr val="660066"/>
                </a:solidFill>
                <a:cs typeface="Times New Roman" pitchFamily="18" charset="0"/>
              </a:rPr>
              <a:t>Toán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048000" y="1447800"/>
            <a:ext cx="57150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1" u="sng">
                <a:solidFill>
                  <a:srgbClr val="660066"/>
                </a:solidFill>
                <a:cs typeface="Times New Roman" pitchFamily="18" charset="0"/>
              </a:rPr>
              <a:t>Bài toán:</a:t>
            </a:r>
          </a:p>
          <a:p>
            <a:pPr algn="ctr"/>
            <a:r>
              <a:rPr lang="en-US" b="1">
                <a:cs typeface="Times New Roman" pitchFamily="18" charset="0"/>
              </a:rPr>
              <a:t> Có 36 que tính, thêm 15 que tính nữa.</a:t>
            </a:r>
          </a:p>
          <a:p>
            <a:pPr algn="ctr"/>
            <a:r>
              <a:rPr lang="en-US" b="1">
                <a:cs typeface="Times New Roman" pitchFamily="18" charset="0"/>
              </a:rPr>
              <a:t>Hỏi có tất cả bao nhiêu que tính?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762000" y="1981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36 + 15 = ?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609600" y="6172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36  +  15   =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2438400" y="6172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?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2362200" y="6172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51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3581400" y="2895600"/>
            <a:ext cx="76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3</a:t>
            </a: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 b="1">
              <a:solidFill>
                <a:schemeClr val="accent2"/>
              </a:solidFill>
              <a:cs typeface="Times New Roman" pitchFamily="18" charset="0"/>
            </a:endParaRPr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3429000" y="3962400"/>
            <a:ext cx="838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2074" name="Text Box 31"/>
          <p:cNvSpPr txBox="1">
            <a:spLocks noChangeArrowheads="1"/>
          </p:cNvSpPr>
          <p:nvPr/>
        </p:nvSpPr>
        <p:spPr bwMode="auto">
          <a:xfrm>
            <a:off x="35052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  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3276600" y="2895600"/>
            <a:ext cx="4572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 </a:t>
            </a:r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3810000" y="41148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3581400" y="4114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4953000" y="2819400"/>
            <a:ext cx="2971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cs typeface="Times New Roman" pitchFamily="18" charset="0"/>
              </a:rPr>
              <a:t>*</a:t>
            </a:r>
            <a:r>
              <a:rPr lang="en-US" sz="2800" b="1">
                <a:cs typeface="Times New Roman" pitchFamily="18" charset="0"/>
              </a:rPr>
              <a:t>6 cộng 5 bằng 11, viết 1, nhớ 1.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4876800" y="3886200"/>
            <a:ext cx="3733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cs typeface="Times New Roman" pitchFamily="18" charset="0"/>
              </a:rPr>
              <a:t>*3 cộng 1 bằng 4, thêm 1 bằng 5,viết 5.</a:t>
            </a:r>
          </a:p>
        </p:txBody>
      </p: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3886200" y="28956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6</a:t>
            </a:r>
          </a:p>
        </p:txBody>
      </p:sp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3505200" y="9144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36 + 15</a:t>
            </a:r>
          </a:p>
        </p:txBody>
      </p:sp>
      <p:sp>
        <p:nvSpPr>
          <p:cNvPr id="11305" name="Text Box 41"/>
          <p:cNvSpPr txBox="1">
            <a:spLocks noChangeArrowheads="1"/>
          </p:cNvSpPr>
          <p:nvPr/>
        </p:nvSpPr>
        <p:spPr bwMode="auto">
          <a:xfrm>
            <a:off x="3581400" y="34290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1 5</a:t>
            </a:r>
            <a:r>
              <a:rPr lang="en-US">
                <a:cs typeface="Times New Roman" pitchFamily="18" charset="0"/>
              </a:rPr>
              <a:t> </a:t>
            </a:r>
          </a:p>
        </p:txBody>
      </p:sp>
      <p:sp>
        <p:nvSpPr>
          <p:cNvPr id="11306" name="Line 42"/>
          <p:cNvSpPr>
            <a:spLocks noChangeShapeType="1"/>
          </p:cNvSpPr>
          <p:nvPr/>
        </p:nvSpPr>
        <p:spPr bwMode="auto">
          <a:xfrm>
            <a:off x="3810000" y="3048000"/>
            <a:ext cx="0" cy="6858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1307" name="Line 43"/>
          <p:cNvSpPr>
            <a:spLocks noChangeShapeType="1"/>
          </p:cNvSpPr>
          <p:nvPr/>
        </p:nvSpPr>
        <p:spPr bwMode="auto">
          <a:xfrm>
            <a:off x="4038600" y="3124200"/>
            <a:ext cx="0" cy="6096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3352800" y="4495802"/>
            <a:ext cx="3886200" cy="729030"/>
            <a:chOff x="5029200" y="3582194"/>
            <a:chExt cx="3886200" cy="673810"/>
          </a:xfrm>
        </p:grpSpPr>
        <p:sp>
          <p:nvSpPr>
            <p:cNvPr id="36" name="TextBox 35"/>
            <p:cNvSpPr txBox="1"/>
            <p:nvPr/>
          </p:nvSpPr>
          <p:spPr>
            <a:xfrm>
              <a:off x="5029200" y="3886200"/>
              <a:ext cx="3886200" cy="36980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0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Nhớ 1 vào hàng chục của tổng</a:t>
              </a:r>
              <a:endParaRPr lang="en-U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rot="5400000" flipH="1" flipV="1">
              <a:off x="5257606" y="3733201"/>
              <a:ext cx="305189" cy="317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pic>
        <p:nvPicPr>
          <p:cNvPr id="4129" name="Picture 33" descr="C:\Program Files\Microsoft Office\MEDIA\OFFICE12\Bullets\BD21308_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3800" y="42672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4335E-6 L 0.10938 -0.00115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-1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39306E-6 L 0.10677 -0.00531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" y="-3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7 L 0.11667 -0.00625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3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9722E-6 L 0.12083 -0.0074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938 -0.00115 L 0.10938 -0.27167 " pathEditMode="relative" rAng="0" ptsTypes="AA">
                                      <p:cBhvr>
                                        <p:cTn id="110" dur="5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5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75 -0.00116 L 0.09375 -0.26953 " pathEditMode="relative" rAng="0" ptsTypes="AA">
                                      <p:cBhvr>
                                        <p:cTn id="112" dur="5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4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729 4.39306E-6 L 0.1099 -0.27191 " pathEditMode="relative" rAng="0" ptsTypes="AA">
                                      <p:cBhvr>
                                        <p:cTn id="114" dur="5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36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-0.00347 L 0.10833 -0.27191 " pathEditMode="relative" rAng="0" ptsTypes="AA">
                                      <p:cBhvr>
                                        <p:cTn id="116" dur="5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4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93987E-6 L -0.04219 -4.93987E-6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0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16466E-6 L -0.04948 -2.16466E-6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0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0.00139 L -0.04098 -0.003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" y="-1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938 -0.26827 L 0.02604 -0.26827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" y="0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764 -0.26827 L 0.01875 -0.26827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" y="0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-0.2685 L -0.00278 -0.2685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" y="0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642 -0.26988 L 0.00781 -0.26988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4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0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3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6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9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5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2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5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5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5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8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5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1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800" decel="1000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800" decel="1000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800" decel="1000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800" decel="1000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800" decel="1000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800" decel="100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800" decel="100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800" decel="100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3" dur="2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9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4" dur="500"/>
                                        <p:tgtEl>
                                          <p:spTgt spid="11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9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11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11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11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11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5" dur="5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8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4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1" dur="1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800" decel="1000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800" decel="100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800" decel="100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800" decel="100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800" decel="1000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800" decel="1000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800" decel="1000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800" decel="1000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4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1" dur="2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 nodeType="clickPar">
                      <p:stCondLst>
                        <p:cond delay="indefinite"/>
                      </p:stCondLst>
                      <p:childTnLst>
                        <p:par>
                          <p:cTn id="2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5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 nodeType="clickPar">
                      <p:stCondLst>
                        <p:cond delay="indefinite"/>
                      </p:stCondLst>
                      <p:childTnLst>
                        <p:par>
                          <p:cTn id="2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800" decel="1000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5" dur="800" decel="100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800" decel="100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800" decel="100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800" decel="1000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800" decel="100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800" decel="100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800" decel="100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 nodeType="clickPar">
                      <p:stCondLst>
                        <p:cond delay="indefinite"/>
                      </p:stCondLst>
                      <p:childTnLst>
                        <p:par>
                          <p:cTn id="3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2000" fill="hold"/>
                                        <p:tgtEl>
                                          <p:spTgt spid="11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 nodeType="clickPar">
                      <p:stCondLst>
                        <p:cond delay="indefinite"/>
                      </p:stCondLst>
                      <p:childTnLst>
                        <p:par>
                          <p:cTn id="3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11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11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69" grpId="1" animBg="1"/>
      <p:bldP spid="11270" grpId="0" animBg="1"/>
      <p:bldP spid="11270" grpId="1" animBg="1"/>
      <p:bldP spid="11271" grpId="0" animBg="1"/>
      <p:bldP spid="11271" grpId="1" animBg="1"/>
      <p:bldP spid="11272" grpId="0" animBg="1"/>
      <p:bldP spid="11272" grpId="1" animBg="1"/>
      <p:bldP spid="11272" grpId="2" animBg="1"/>
      <p:bldP spid="11273" grpId="0" animBg="1"/>
      <p:bldP spid="11273" grpId="1" animBg="1"/>
      <p:bldP spid="11273" grpId="2" animBg="1"/>
      <p:bldP spid="11274" grpId="0" animBg="1"/>
      <p:bldP spid="11274" grpId="1" animBg="1"/>
      <p:bldP spid="11274" grpId="2" animBg="1"/>
      <p:bldP spid="11276" grpId="0" animBg="1"/>
      <p:bldP spid="11277" grpId="0" animBg="1"/>
      <p:bldP spid="11277" grpId="1" animBg="1"/>
      <p:bldP spid="11277" grpId="2" animBg="1"/>
      <p:bldP spid="11277" grpId="3" animBg="1"/>
      <p:bldP spid="11277" grpId="4" animBg="1"/>
      <p:bldP spid="11278" grpId="0" animBg="1"/>
      <p:bldP spid="11278" grpId="1" animBg="1"/>
      <p:bldP spid="11278" grpId="2" animBg="1"/>
      <p:bldP spid="11278" grpId="3" animBg="1"/>
      <p:bldP spid="11278" grpId="4" animBg="1"/>
      <p:bldP spid="11279" grpId="0" animBg="1"/>
      <p:bldP spid="11279" grpId="1" animBg="1"/>
      <p:bldP spid="11279" grpId="2" animBg="1"/>
      <p:bldP spid="11279" grpId="3" animBg="1"/>
      <p:bldP spid="11279" grpId="4" animBg="1"/>
      <p:bldP spid="11280" grpId="0" animBg="1"/>
      <p:bldP spid="11280" grpId="1" animBg="1"/>
      <p:bldP spid="11280" grpId="2" animBg="1"/>
      <p:bldP spid="11280" grpId="3" animBg="1"/>
      <p:bldP spid="11280" grpId="4" animBg="1"/>
      <p:bldP spid="11284" grpId="0" animBg="1"/>
      <p:bldP spid="11284" grpId="1" animBg="1"/>
      <p:bldP spid="11285" grpId="0"/>
      <p:bldP spid="11286" grpId="0"/>
      <p:bldP spid="11287" grpId="0"/>
      <p:bldP spid="11287" grpId="1"/>
      <p:bldP spid="11288" grpId="0"/>
      <p:bldP spid="11290" grpId="0"/>
      <p:bldP spid="11292" grpId="0" animBg="1"/>
      <p:bldP spid="11296" grpId="0"/>
      <p:bldP spid="11298" grpId="0"/>
      <p:bldP spid="11299" grpId="0"/>
      <p:bldP spid="11300" grpId="0"/>
      <p:bldP spid="11301" grpId="0"/>
      <p:bldP spid="11302" grpId="0" build="allAtOnce"/>
      <p:bldP spid="11303" grpId="0"/>
      <p:bldP spid="11305" grpId="0"/>
      <p:bldP spid="11306" grpId="0" animBg="1"/>
      <p:bldP spid="11306" grpId="1" animBg="1"/>
      <p:bldP spid="11307" grpId="0" animBg="1"/>
      <p:bldP spid="11307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Picture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7010400" y="4572000"/>
            <a:ext cx="2133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AutoShape 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324600"/>
            <a:ext cx="609600" cy="533400"/>
          </a:xfrm>
          <a:prstGeom prst="actionButtonHome">
            <a:avLst/>
          </a:prstGeom>
          <a:solidFill>
            <a:srgbClr val="3517E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800">
              <a:cs typeface="Times New Roman" pitchFamily="18" charset="0"/>
            </a:endParaRP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2133600" y="22463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>
              <a:cs typeface="Times New Roman" pitchFamily="18" charset="0"/>
            </a:endParaRPr>
          </a:p>
        </p:txBody>
      </p:sp>
      <p:pic>
        <p:nvPicPr>
          <p:cNvPr id="12293" name="Picture 77" descr="Picture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494506" y="4304507"/>
            <a:ext cx="2058987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Text Box 80"/>
          <p:cNvSpPr txBox="1">
            <a:spLocks noChangeArrowheads="1"/>
          </p:cNvSpPr>
          <p:nvPr/>
        </p:nvSpPr>
        <p:spPr bwMode="auto">
          <a:xfrm>
            <a:off x="2803525" y="313055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800">
              <a:cs typeface="Times New Roman" pitchFamily="18" charset="0"/>
            </a:endParaRPr>
          </a:p>
        </p:txBody>
      </p:sp>
      <p:sp>
        <p:nvSpPr>
          <p:cNvPr id="17" name="32-Point Star 16"/>
          <p:cNvSpPr/>
          <p:nvPr/>
        </p:nvSpPr>
        <p:spPr>
          <a:xfrm>
            <a:off x="1447800" y="4419600"/>
            <a:ext cx="1219200" cy="1066800"/>
          </a:xfrm>
          <a:prstGeom prst="star3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82</a:t>
            </a:r>
          </a:p>
        </p:txBody>
      </p:sp>
      <p:sp>
        <p:nvSpPr>
          <p:cNvPr id="18" name="32-Point Star 17"/>
          <p:cNvSpPr/>
          <p:nvPr/>
        </p:nvSpPr>
        <p:spPr>
          <a:xfrm>
            <a:off x="3962400" y="4267200"/>
            <a:ext cx="1219200" cy="1066800"/>
          </a:xfrm>
          <a:prstGeom prst="star3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73</a:t>
            </a:r>
          </a:p>
        </p:txBody>
      </p:sp>
      <p:sp>
        <p:nvSpPr>
          <p:cNvPr id="19" name="32-Point Star 18"/>
          <p:cNvSpPr/>
          <p:nvPr/>
        </p:nvSpPr>
        <p:spPr>
          <a:xfrm>
            <a:off x="6400800" y="4114800"/>
            <a:ext cx="1219200" cy="1066800"/>
          </a:xfrm>
          <a:prstGeom prst="star3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83</a:t>
            </a:r>
          </a:p>
        </p:txBody>
      </p:sp>
      <p:pic>
        <p:nvPicPr>
          <p:cNvPr id="20" name="Picture 19" descr="Sairoi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52600" y="3429000"/>
            <a:ext cx="14097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Sairoi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14800" y="3352800"/>
            <a:ext cx="14097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 descr="Dungroi.gif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48400" y="3200400"/>
            <a:ext cx="14097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6" name="AutoShape 16"/>
          <p:cNvSpPr>
            <a:spLocks noChangeArrowheads="1"/>
          </p:cNvSpPr>
          <p:nvPr/>
        </p:nvSpPr>
        <p:spPr bwMode="auto">
          <a:xfrm>
            <a:off x="2362200" y="2057400"/>
            <a:ext cx="4648200" cy="1066800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Kết quả của phép tính là:</a:t>
            </a:r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2514600" y="914400"/>
            <a:ext cx="41910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46 + 37 = ?</a:t>
            </a:r>
          </a:p>
        </p:txBody>
      </p:sp>
      <p:pic>
        <p:nvPicPr>
          <p:cNvPr id="12303" name="Picture 18" descr="Hinh_6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62800" y="609600"/>
            <a:ext cx="128905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5616" grpId="0" animBg="1"/>
      <p:bldP spid="256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que tin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667000"/>
            <a:ext cx="4572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 descr="que tin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667000"/>
            <a:ext cx="457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que tin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2667000"/>
            <a:ext cx="4572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que tin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4572000"/>
            <a:ext cx="4572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2286000" y="4572000"/>
            <a:ext cx="0" cy="1450975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pic>
        <p:nvPicPr>
          <p:cNvPr id="13319" name="Picture 7" descr="que tin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572000"/>
            <a:ext cx="457200" cy="1549400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</p:spPr>
      </p:pic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990600" y="838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solidFill>
                  <a:srgbClr val="660066"/>
                </a:solidFill>
                <a:cs typeface="Times New Roman" pitchFamily="18" charset="0"/>
              </a:rPr>
              <a:t>Toán</a:t>
            </a:r>
          </a:p>
        </p:txBody>
      </p:sp>
      <p:sp>
        <p:nvSpPr>
          <p:cNvPr id="13321" name="Text Box 10"/>
          <p:cNvSpPr txBox="1">
            <a:spLocks noChangeArrowheads="1"/>
          </p:cNvSpPr>
          <p:nvPr/>
        </p:nvSpPr>
        <p:spPr bwMode="auto">
          <a:xfrm>
            <a:off x="762000" y="1981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36 + 15 = ?</a:t>
            </a:r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533400" y="6400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36 + 15 =  </a:t>
            </a: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51</a:t>
            </a:r>
          </a:p>
        </p:txBody>
      </p:sp>
      <p:sp>
        <p:nvSpPr>
          <p:cNvPr id="13323" name="Text Box 12"/>
          <p:cNvSpPr txBox="1">
            <a:spLocks noChangeArrowheads="1"/>
          </p:cNvSpPr>
          <p:nvPr/>
        </p:nvSpPr>
        <p:spPr bwMode="auto">
          <a:xfrm>
            <a:off x="3657600" y="2895600"/>
            <a:ext cx="762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 b="1">
              <a:solidFill>
                <a:schemeClr val="accent2"/>
              </a:solidFill>
              <a:cs typeface="Times New Roman" pitchFamily="18" charset="0"/>
            </a:endParaRPr>
          </a:p>
        </p:txBody>
      </p:sp>
      <p:sp>
        <p:nvSpPr>
          <p:cNvPr id="13324" name="Line 13"/>
          <p:cNvSpPr>
            <a:spLocks noChangeShapeType="1"/>
          </p:cNvSpPr>
          <p:nvPr/>
        </p:nvSpPr>
        <p:spPr bwMode="auto">
          <a:xfrm>
            <a:off x="3505200" y="3352800"/>
            <a:ext cx="838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3325" name="Text Box 14"/>
          <p:cNvSpPr txBox="1">
            <a:spLocks noChangeArrowheads="1"/>
          </p:cNvSpPr>
          <p:nvPr/>
        </p:nvSpPr>
        <p:spPr bwMode="auto">
          <a:xfrm>
            <a:off x="35052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  </a:t>
            </a:r>
          </a:p>
        </p:txBody>
      </p:sp>
      <p:sp>
        <p:nvSpPr>
          <p:cNvPr id="13326" name="Text Box 15"/>
          <p:cNvSpPr txBox="1">
            <a:spLocks noChangeArrowheads="1"/>
          </p:cNvSpPr>
          <p:nvPr/>
        </p:nvSpPr>
        <p:spPr bwMode="auto">
          <a:xfrm>
            <a:off x="3124200" y="2667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 </a:t>
            </a: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3505200" y="3352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  5 1</a:t>
            </a:r>
          </a:p>
        </p:txBody>
      </p:sp>
      <p:sp>
        <p:nvSpPr>
          <p:cNvPr id="13328" name="Text Box 17"/>
          <p:cNvSpPr txBox="1">
            <a:spLocks noChangeArrowheads="1"/>
          </p:cNvSpPr>
          <p:nvPr/>
        </p:nvSpPr>
        <p:spPr bwMode="auto">
          <a:xfrm>
            <a:off x="4800600" y="2133600"/>
            <a:ext cx="2971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Times New Roman" pitchFamily="18" charset="0"/>
              </a:rPr>
              <a:t>*</a:t>
            </a:r>
            <a:r>
              <a:rPr lang="en-US" b="1">
                <a:cs typeface="Times New Roman" pitchFamily="18" charset="0"/>
              </a:rPr>
              <a:t>6 cộng 5 bằng 11, viết 1, nhớ 1.</a:t>
            </a:r>
          </a:p>
        </p:txBody>
      </p:sp>
      <p:sp>
        <p:nvSpPr>
          <p:cNvPr id="13329" name="Text Box 18"/>
          <p:cNvSpPr txBox="1">
            <a:spLocks noChangeArrowheads="1"/>
          </p:cNvSpPr>
          <p:nvPr/>
        </p:nvSpPr>
        <p:spPr bwMode="auto">
          <a:xfrm>
            <a:off x="4876800" y="2971800"/>
            <a:ext cx="327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*3 cộng 1 bằng 4, thêm 1 bằng 5,viết 5.</a:t>
            </a:r>
          </a:p>
        </p:txBody>
      </p:sp>
      <p:sp>
        <p:nvSpPr>
          <p:cNvPr id="13330" name="Text Box 19"/>
          <p:cNvSpPr txBox="1">
            <a:spLocks noChangeArrowheads="1"/>
          </p:cNvSpPr>
          <p:nvPr/>
        </p:nvSpPr>
        <p:spPr bwMode="auto">
          <a:xfrm>
            <a:off x="3429000" y="2438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  3 6</a:t>
            </a:r>
          </a:p>
        </p:txBody>
      </p:sp>
      <p:sp>
        <p:nvSpPr>
          <p:cNvPr id="13331" name="Text Box 20"/>
          <p:cNvSpPr txBox="1">
            <a:spLocks noChangeArrowheads="1"/>
          </p:cNvSpPr>
          <p:nvPr/>
        </p:nvSpPr>
        <p:spPr bwMode="auto">
          <a:xfrm>
            <a:off x="3505200" y="9144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36 + 15</a:t>
            </a:r>
          </a:p>
        </p:txBody>
      </p:sp>
      <p:sp>
        <p:nvSpPr>
          <p:cNvPr id="13332" name="Text Box 21"/>
          <p:cNvSpPr txBox="1">
            <a:spLocks noChangeArrowheads="1"/>
          </p:cNvSpPr>
          <p:nvPr/>
        </p:nvSpPr>
        <p:spPr bwMode="auto">
          <a:xfrm>
            <a:off x="3505200" y="2819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 1 5</a:t>
            </a:r>
            <a:r>
              <a:rPr lang="en-US">
                <a:cs typeface="Times New Roman" pitchFamily="18" charset="0"/>
              </a:rPr>
              <a:t> </a:t>
            </a:r>
          </a:p>
        </p:txBody>
      </p:sp>
      <p:sp>
        <p:nvSpPr>
          <p:cNvPr id="32802" name="Line 34"/>
          <p:cNvSpPr>
            <a:spLocks noChangeShapeType="1"/>
          </p:cNvSpPr>
          <p:nvPr/>
        </p:nvSpPr>
        <p:spPr bwMode="auto">
          <a:xfrm>
            <a:off x="3810000" y="2590800"/>
            <a:ext cx="0" cy="5334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13334" name="Line 35"/>
          <p:cNvSpPr>
            <a:spLocks noChangeShapeType="1"/>
          </p:cNvSpPr>
          <p:nvPr/>
        </p:nvSpPr>
        <p:spPr bwMode="auto">
          <a:xfrm>
            <a:off x="4114800" y="2743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32804" name="Line 36"/>
          <p:cNvSpPr>
            <a:spLocks noChangeShapeType="1"/>
          </p:cNvSpPr>
          <p:nvPr/>
        </p:nvSpPr>
        <p:spPr bwMode="auto">
          <a:xfrm>
            <a:off x="4038600" y="2667000"/>
            <a:ext cx="0" cy="3810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32805" name="AutoShape 37"/>
          <p:cNvSpPr>
            <a:spLocks noChangeArrowheads="1"/>
          </p:cNvSpPr>
          <p:nvPr/>
        </p:nvSpPr>
        <p:spPr bwMode="auto">
          <a:xfrm>
            <a:off x="4343400" y="3505200"/>
            <a:ext cx="304800" cy="152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2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328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2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32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2" grpId="0" animBg="1"/>
      <p:bldP spid="32802" grpId="1" animBg="1"/>
      <p:bldP spid="32804" grpId="0" animBg="1"/>
      <p:bldP spid="32804" grpId="1" animBg="1"/>
      <p:bldP spid="32805" grpId="0" animBg="1"/>
      <p:bldP spid="3280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895600" y="381000"/>
            <a:ext cx="4809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660066"/>
                </a:solidFill>
                <a:cs typeface="Times New Roman" pitchFamily="18" charset="0"/>
              </a:rPr>
              <a:t>Thứ ba ngày 13 tháng 10 năm 2009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838200" y="1066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solidFill>
                  <a:srgbClr val="660066"/>
                </a:solidFill>
                <a:cs typeface="Times New Roman" pitchFamily="18" charset="0"/>
              </a:rPr>
              <a:t>Toán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962400" y="1092200"/>
            <a:ext cx="1287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36 + 15</a:t>
            </a:r>
          </a:p>
        </p:txBody>
      </p:sp>
      <p:pic>
        <p:nvPicPr>
          <p:cNvPr id="14341" name="Picture 6" descr="Hinh_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1371600"/>
            <a:ext cx="13652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86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232290"/>
              </p:ext>
            </p:extLst>
          </p:nvPr>
        </p:nvGraphicFramePr>
        <p:xfrm>
          <a:off x="1447800" y="3276600"/>
          <a:ext cx="6096000" cy="254000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Tổ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Tổ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Tổ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4864" name="Picture 48" descr="j03049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4038600"/>
            <a:ext cx="1819275" cy="1668463"/>
          </a:xfrm>
          <a:prstGeom prst="rect">
            <a:avLst/>
          </a:prstGeom>
          <a:solidFill>
            <a:srgbClr val="FFFF99"/>
          </a:solidFill>
          <a:ln w="9525">
            <a:solidFill>
              <a:srgbClr val="008000"/>
            </a:solidFill>
            <a:miter lim="800000"/>
            <a:headEnd/>
            <a:tailEnd/>
          </a:ln>
        </p:spPr>
      </p:pic>
      <p:pic>
        <p:nvPicPr>
          <p:cNvPr id="34865" name="Picture 49" descr="j03049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4038600"/>
            <a:ext cx="1819275" cy="1668463"/>
          </a:xfrm>
          <a:prstGeom prst="rect">
            <a:avLst/>
          </a:prstGeom>
          <a:solidFill>
            <a:srgbClr val="FFFF99"/>
          </a:solidFill>
          <a:ln w="9525">
            <a:solidFill>
              <a:srgbClr val="008000"/>
            </a:solidFill>
            <a:miter lim="800000"/>
            <a:headEnd/>
            <a:tailEnd/>
          </a:ln>
        </p:spPr>
      </p:pic>
      <p:pic>
        <p:nvPicPr>
          <p:cNvPr id="34866" name="Picture 50" descr="j03049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038600"/>
            <a:ext cx="1819275" cy="1668463"/>
          </a:xfrm>
          <a:prstGeom prst="rect">
            <a:avLst/>
          </a:prstGeom>
          <a:solidFill>
            <a:srgbClr val="FFFF99"/>
          </a:solidFill>
          <a:ln w="9525">
            <a:solidFill>
              <a:srgbClr val="008000"/>
            </a:solidFill>
            <a:miter lim="800000"/>
            <a:headEnd/>
            <a:tailEnd/>
          </a:ln>
        </p:spPr>
      </p:pic>
      <p:sp>
        <p:nvSpPr>
          <p:cNvPr id="14359" name="WordArt 53"/>
          <p:cNvSpPr>
            <a:spLocks noChangeArrowheads="1" noChangeShapeType="1" noTextEdit="1"/>
          </p:cNvSpPr>
          <p:nvPr/>
        </p:nvSpPr>
        <p:spPr bwMode="auto">
          <a:xfrm rot="447142">
            <a:off x="3498850" y="2209800"/>
            <a:ext cx="2965450" cy="1162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vi-VN" b="1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492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Times New Roman" pitchFamily="18" charset="0"/>
              </a:rPr>
              <a:t>Khen thưởng</a:t>
            </a:r>
            <a:endParaRPr lang="en-US" b="1" kern="10">
              <a:ln w="9525">
                <a:solidFill>
                  <a:srgbClr val="80008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492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4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4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8" descr="hinh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33600"/>
            <a:ext cx="9144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Hộp_Văn_Bản 2"/>
          <p:cNvSpPr txBox="1">
            <a:spLocks noChangeArrowheads="1"/>
          </p:cNvSpPr>
          <p:nvPr/>
        </p:nvSpPr>
        <p:spPr bwMode="auto">
          <a:xfrm>
            <a:off x="3124200" y="28194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200" b="1" u="sng">
                <a:solidFill>
                  <a:srgbClr val="FF0000"/>
                </a:solidFill>
                <a:cs typeface="Times New Roman" pitchFamily="18" charset="0"/>
              </a:rPr>
              <a:t>Về nhà</a:t>
            </a:r>
          </a:p>
        </p:txBody>
      </p:sp>
      <p:sp>
        <p:nvSpPr>
          <p:cNvPr id="38916" name="Hộp_Văn_Bản 3"/>
          <p:cNvSpPr txBox="1">
            <a:spLocks noChangeArrowheads="1"/>
          </p:cNvSpPr>
          <p:nvPr/>
        </p:nvSpPr>
        <p:spPr bwMode="auto">
          <a:xfrm>
            <a:off x="1905000" y="3581400"/>
            <a:ext cx="5486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>
                <a:solidFill>
                  <a:srgbClr val="008000"/>
                </a:solidFill>
                <a:cs typeface="Times New Roman" pitchFamily="18" charset="0"/>
              </a:rPr>
              <a:t>-</a:t>
            </a:r>
            <a:r>
              <a:rPr lang="en-US" b="1">
                <a:solidFill>
                  <a:srgbClr val="660066"/>
                </a:solidFill>
                <a:cs typeface="Times New Roman" pitchFamily="18" charset="0"/>
              </a:rPr>
              <a:t>Xem lại bài, làm các bài tập còn lại.</a:t>
            </a:r>
          </a:p>
          <a:p>
            <a:pPr eaLnBrk="0" hangingPunct="0">
              <a:buFontTx/>
              <a:buChar char="-"/>
            </a:pPr>
            <a:r>
              <a:rPr lang="en-US" b="1">
                <a:solidFill>
                  <a:srgbClr val="660066"/>
                </a:solidFill>
                <a:cs typeface="Times New Roman" pitchFamily="18" charset="0"/>
              </a:rPr>
              <a:t>Làm thêm bài tập trang 37 vở bài   tập Toán.</a:t>
            </a:r>
          </a:p>
          <a:p>
            <a:pPr eaLnBrk="0" hangingPunct="0"/>
            <a:r>
              <a:rPr lang="en-US" b="1">
                <a:solidFill>
                  <a:srgbClr val="660066"/>
                </a:solidFill>
                <a:cs typeface="Times New Roman" pitchFamily="18" charset="0"/>
              </a:rPr>
              <a:t>- Chuẩn bị bài : Luyện tập.</a:t>
            </a:r>
          </a:p>
        </p:txBody>
      </p:sp>
      <p:sp>
        <p:nvSpPr>
          <p:cNvPr id="15365" name="Nơi giữ chỗ cho Ngày tháng 5"/>
          <p:cNvSpPr txBox="1">
            <a:spLocks noGrp="1"/>
          </p:cNvSpPr>
          <p:nvPr/>
        </p:nvSpPr>
        <p:spPr bwMode="auto">
          <a:xfrm>
            <a:off x="3581400" y="63055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endParaRPr lang="en-US" sz="1200">
              <a:solidFill>
                <a:srgbClr val="B5A788"/>
              </a:solidFill>
              <a:cs typeface="Times New Roman" pitchFamily="18" charset="0"/>
            </a:endParaRP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295400" y="1295400"/>
            <a:ext cx="8408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660066"/>
                </a:solidFill>
                <a:cs typeface="Times New Roman" pitchFamily="18" charset="0"/>
              </a:rPr>
              <a:t>Toán</a:t>
            </a:r>
          </a:p>
        </p:txBody>
      </p:sp>
      <p:sp>
        <p:nvSpPr>
          <p:cNvPr id="15367" name="Rectangle 8"/>
          <p:cNvSpPr>
            <a:spLocks noChangeArrowheads="1"/>
          </p:cNvSpPr>
          <p:nvPr/>
        </p:nvSpPr>
        <p:spPr bwMode="auto">
          <a:xfrm>
            <a:off x="4114800" y="1244600"/>
            <a:ext cx="1287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36 + 15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838200" y="1066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solidFill>
                  <a:srgbClr val="660066"/>
                </a:solidFill>
                <a:cs typeface="Times New Roman" pitchFamily="18" charset="0"/>
              </a:rPr>
              <a:t>Toán</a:t>
            </a:r>
          </a:p>
        </p:txBody>
      </p:sp>
      <p:sp>
        <p:nvSpPr>
          <p:cNvPr id="3075" name="Rectangle 28"/>
          <p:cNvSpPr>
            <a:spLocks noChangeArrowheads="1"/>
          </p:cNvSpPr>
          <p:nvPr/>
        </p:nvSpPr>
        <p:spPr bwMode="auto">
          <a:xfrm>
            <a:off x="3962400" y="1092200"/>
            <a:ext cx="1287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36 + 15</a:t>
            </a:r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auto">
          <a:xfrm>
            <a:off x="914400" y="1676400"/>
            <a:ext cx="6629400" cy="1600200"/>
          </a:xfrm>
          <a:prstGeom prst="cloudCallout">
            <a:avLst>
              <a:gd name="adj1" fmla="val -38292"/>
              <a:gd name="adj2" fmla="val 80458"/>
            </a:avLst>
          </a:prstGeom>
          <a:solidFill>
            <a:srgbClr val="E0EDB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r>
              <a:rPr lang="en-US" b="1">
                <a:solidFill>
                  <a:srgbClr val="660066"/>
                </a:solidFill>
                <a:cs typeface="Times New Roman" pitchFamily="18" charset="0"/>
              </a:rPr>
              <a:t>Muốn thực hiện phép cộng có nhớ dạng 36 +15 ta làm thế nào?</a:t>
            </a:r>
          </a:p>
        </p:txBody>
      </p:sp>
      <p:pic>
        <p:nvPicPr>
          <p:cNvPr id="3077" name="Picture 30" descr="Hinh_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838200"/>
            <a:ext cx="128905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762000" y="3581400"/>
            <a:ext cx="7848600" cy="2057400"/>
          </a:xfrm>
          <a:prstGeom prst="rect">
            <a:avLst/>
          </a:prstGeom>
          <a:solidFill>
            <a:srgbClr val="E0EDB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660066"/>
                </a:solidFill>
                <a:cs typeface="Times New Roman" pitchFamily="18" charset="0"/>
                <a:sym typeface="Wingdings" pitchFamily="2" charset="2"/>
              </a:rPr>
              <a:t>- </a:t>
            </a: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Viết số nọ dưới số kia, sao cho hàng đơn vị thẳng </a:t>
            </a:r>
          </a:p>
          <a:p>
            <a:pPr algn="ctr"/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cột hàng đơn vị, hàng chục thẳng cột hàng chục.</a:t>
            </a:r>
          </a:p>
          <a:p>
            <a:pPr algn="ctr"/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 </a:t>
            </a:r>
            <a:r>
              <a:rPr lang="en-US" b="1">
                <a:solidFill>
                  <a:srgbClr val="660066"/>
                </a:solidFill>
                <a:cs typeface="Times New Roman" pitchFamily="18" charset="0"/>
              </a:rPr>
              <a:t>- </a:t>
            </a: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Vận dụng bảng cộng 6 cộng với một số rồi</a:t>
            </a:r>
            <a:r>
              <a:rPr lang="en-US" b="1">
                <a:cs typeface="Times New Roman" pitchFamily="18" charset="0"/>
              </a:rPr>
              <a:t> </a:t>
            </a: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 tính từ </a:t>
            </a:r>
          </a:p>
          <a:p>
            <a:pPr algn="ctr"/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phải sang trái và nhớ 1 sang tổng các số chục.</a:t>
            </a:r>
          </a:p>
          <a:p>
            <a:pPr algn="ctr"/>
            <a:endParaRPr lang="en-US" b="1">
              <a:solidFill>
                <a:srgbClr val="FF0066"/>
              </a:solidFill>
              <a:cs typeface="Times New Roman" pitchFamily="18" charset="0"/>
            </a:endParaRP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3200400" y="2286000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  <a:cs typeface="Times New Roman" pitchFamily="18" charset="0"/>
              </a:rPr>
              <a:t>Ghi nhớ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7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7" grpId="0" animBg="1"/>
      <p:bldP spid="2077" grpId="1" animBg="1"/>
      <p:bldP spid="2079" grpId="0" animBg="1"/>
      <p:bldP spid="20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que tin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667000"/>
            <a:ext cx="4572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que tin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667000"/>
            <a:ext cx="457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que tin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2667000"/>
            <a:ext cx="4572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que tin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4572000"/>
            <a:ext cx="4572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2286000" y="4572000"/>
            <a:ext cx="0" cy="1450975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pic>
        <p:nvPicPr>
          <p:cNvPr id="4103" name="Picture 7" descr="que tin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572000"/>
            <a:ext cx="457200" cy="1549400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</p:spPr>
      </p:pic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990600" y="838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solidFill>
                  <a:srgbClr val="660066"/>
                </a:solidFill>
                <a:cs typeface="Times New Roman" pitchFamily="18" charset="0"/>
              </a:rPr>
              <a:t>Toán</a:t>
            </a:r>
          </a:p>
        </p:txBody>
      </p:sp>
      <p:sp>
        <p:nvSpPr>
          <p:cNvPr id="4105" name="Text Box 10"/>
          <p:cNvSpPr txBox="1">
            <a:spLocks noChangeArrowheads="1"/>
          </p:cNvSpPr>
          <p:nvPr/>
        </p:nvSpPr>
        <p:spPr bwMode="auto">
          <a:xfrm>
            <a:off x="762000" y="1981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36 + 15 = ?</a:t>
            </a:r>
          </a:p>
        </p:txBody>
      </p:sp>
      <p:sp>
        <p:nvSpPr>
          <p:cNvPr id="4106" name="Text Box 11"/>
          <p:cNvSpPr txBox="1">
            <a:spLocks noChangeArrowheads="1"/>
          </p:cNvSpPr>
          <p:nvPr/>
        </p:nvSpPr>
        <p:spPr bwMode="auto">
          <a:xfrm>
            <a:off x="533400" y="6400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36 + 15 =  </a:t>
            </a: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51</a:t>
            </a:r>
          </a:p>
        </p:txBody>
      </p:sp>
      <p:sp>
        <p:nvSpPr>
          <p:cNvPr id="4107" name="Text Box 12"/>
          <p:cNvSpPr txBox="1">
            <a:spLocks noChangeArrowheads="1"/>
          </p:cNvSpPr>
          <p:nvPr/>
        </p:nvSpPr>
        <p:spPr bwMode="auto">
          <a:xfrm>
            <a:off x="3657600" y="2895600"/>
            <a:ext cx="762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 b="1">
              <a:solidFill>
                <a:schemeClr val="accent2"/>
              </a:solidFill>
              <a:cs typeface="Times New Roman" pitchFamily="18" charset="0"/>
            </a:endParaRPr>
          </a:p>
        </p:txBody>
      </p:sp>
      <p:sp>
        <p:nvSpPr>
          <p:cNvPr id="4108" name="Line 13"/>
          <p:cNvSpPr>
            <a:spLocks noChangeShapeType="1"/>
          </p:cNvSpPr>
          <p:nvPr/>
        </p:nvSpPr>
        <p:spPr bwMode="auto">
          <a:xfrm>
            <a:off x="3505200" y="3352800"/>
            <a:ext cx="838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4109" name="Text Box 14"/>
          <p:cNvSpPr txBox="1">
            <a:spLocks noChangeArrowheads="1"/>
          </p:cNvSpPr>
          <p:nvPr/>
        </p:nvSpPr>
        <p:spPr bwMode="auto">
          <a:xfrm>
            <a:off x="35052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  </a:t>
            </a:r>
          </a:p>
        </p:txBody>
      </p:sp>
      <p:sp>
        <p:nvSpPr>
          <p:cNvPr id="4110" name="Text Box 15"/>
          <p:cNvSpPr txBox="1">
            <a:spLocks noChangeArrowheads="1"/>
          </p:cNvSpPr>
          <p:nvPr/>
        </p:nvSpPr>
        <p:spPr bwMode="auto">
          <a:xfrm>
            <a:off x="3276600" y="2667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 </a:t>
            </a: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4111" name="Text Box 16"/>
          <p:cNvSpPr txBox="1">
            <a:spLocks noChangeArrowheads="1"/>
          </p:cNvSpPr>
          <p:nvPr/>
        </p:nvSpPr>
        <p:spPr bwMode="auto">
          <a:xfrm>
            <a:off x="3505200" y="33528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  </a:t>
            </a:r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5 1</a:t>
            </a:r>
          </a:p>
        </p:txBody>
      </p:sp>
      <p:sp>
        <p:nvSpPr>
          <p:cNvPr id="4112" name="Text Box 17"/>
          <p:cNvSpPr txBox="1">
            <a:spLocks noChangeArrowheads="1"/>
          </p:cNvSpPr>
          <p:nvPr/>
        </p:nvSpPr>
        <p:spPr bwMode="auto">
          <a:xfrm>
            <a:off x="4876800" y="2133600"/>
            <a:ext cx="2971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Times New Roman" pitchFamily="18" charset="0"/>
              </a:rPr>
              <a:t>*</a:t>
            </a:r>
            <a:r>
              <a:rPr lang="en-US" b="1">
                <a:cs typeface="Times New Roman" pitchFamily="18" charset="0"/>
              </a:rPr>
              <a:t>6 cộng 5 bằng 11, viết 1, nhớ 1.</a:t>
            </a:r>
          </a:p>
        </p:txBody>
      </p:sp>
      <p:sp>
        <p:nvSpPr>
          <p:cNvPr id="4113" name="Text Box 18"/>
          <p:cNvSpPr txBox="1">
            <a:spLocks noChangeArrowheads="1"/>
          </p:cNvSpPr>
          <p:nvPr/>
        </p:nvSpPr>
        <p:spPr bwMode="auto">
          <a:xfrm>
            <a:off x="4876800" y="3124200"/>
            <a:ext cx="3962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*3 cộng 1 bằng 4, thêm 1 bằng 5,viết 5.</a:t>
            </a:r>
          </a:p>
        </p:txBody>
      </p:sp>
      <p:sp>
        <p:nvSpPr>
          <p:cNvPr id="4114" name="Text Box 19"/>
          <p:cNvSpPr txBox="1">
            <a:spLocks noChangeArrowheads="1"/>
          </p:cNvSpPr>
          <p:nvPr/>
        </p:nvSpPr>
        <p:spPr bwMode="auto">
          <a:xfrm>
            <a:off x="3429000" y="24384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6</a:t>
            </a:r>
          </a:p>
        </p:txBody>
      </p:sp>
      <p:sp>
        <p:nvSpPr>
          <p:cNvPr id="4115" name="Text Box 20"/>
          <p:cNvSpPr txBox="1">
            <a:spLocks noChangeArrowheads="1"/>
          </p:cNvSpPr>
          <p:nvPr/>
        </p:nvSpPr>
        <p:spPr bwMode="auto">
          <a:xfrm>
            <a:off x="3505200" y="9144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36 + 15</a:t>
            </a:r>
          </a:p>
        </p:txBody>
      </p:sp>
      <p:sp>
        <p:nvSpPr>
          <p:cNvPr id="4116" name="Text Box 21"/>
          <p:cNvSpPr txBox="1">
            <a:spLocks noChangeArrowheads="1"/>
          </p:cNvSpPr>
          <p:nvPr/>
        </p:nvSpPr>
        <p:spPr bwMode="auto">
          <a:xfrm>
            <a:off x="3505200" y="28194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 </a:t>
            </a:r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1 5</a:t>
            </a:r>
            <a:endParaRPr lang="en-US" sz="2800" b="1">
              <a:cs typeface="Times New Roman" pitchFamily="18" charset="0"/>
            </a:endParaRPr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4343400" y="4114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6 6</a:t>
            </a: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4343400" y="47244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2 9</a:t>
            </a: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3962400" y="4495800"/>
            <a:ext cx="282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39961" name="Line 25"/>
          <p:cNvSpPr>
            <a:spLocks noChangeShapeType="1"/>
          </p:cNvSpPr>
          <p:nvPr/>
        </p:nvSpPr>
        <p:spPr bwMode="auto">
          <a:xfrm flipV="1">
            <a:off x="4267200" y="5257800"/>
            <a:ext cx="609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4648200" y="5334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4343400" y="5334000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9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5943600" y="4191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4 6</a:t>
            </a: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5867400" y="4724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1 5</a:t>
            </a: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5638800" y="4572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39967" name="Line 31"/>
          <p:cNvSpPr>
            <a:spLocks noChangeShapeType="1"/>
          </p:cNvSpPr>
          <p:nvPr/>
        </p:nvSpPr>
        <p:spPr bwMode="auto">
          <a:xfrm>
            <a:off x="5943600" y="5257800"/>
            <a:ext cx="685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39968" name="Text Box 32"/>
          <p:cNvSpPr txBox="1">
            <a:spLocks noChangeArrowheads="1"/>
          </p:cNvSpPr>
          <p:nvPr/>
        </p:nvSpPr>
        <p:spPr bwMode="auto">
          <a:xfrm>
            <a:off x="6172200" y="5334000"/>
            <a:ext cx="35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5943600" y="5334000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39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39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39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3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39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8" grpId="0"/>
      <p:bldP spid="39959" grpId="0"/>
      <p:bldP spid="39960" grpId="0"/>
      <p:bldP spid="39961" grpId="0" animBg="1"/>
      <p:bldP spid="39962" grpId="0"/>
      <p:bldP spid="39963" grpId="0"/>
      <p:bldP spid="39964" grpId="0"/>
      <p:bldP spid="39965" grpId="0"/>
      <p:bldP spid="39966" grpId="0"/>
      <p:bldP spid="39967" grpId="0" animBg="1"/>
      <p:bldP spid="39968" grpId="0"/>
      <p:bldP spid="399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838200" y="1066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solidFill>
                  <a:srgbClr val="660066"/>
                </a:solidFill>
                <a:cs typeface="Times New Roman" pitchFamily="18" charset="0"/>
              </a:rPr>
              <a:t>Toán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3962400" y="1092200"/>
            <a:ext cx="1287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36 + 15</a:t>
            </a: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457200" y="1676400"/>
            <a:ext cx="6629400" cy="2362200"/>
          </a:xfrm>
          <a:prstGeom prst="cloudCallout">
            <a:avLst>
              <a:gd name="adj1" fmla="val -14153"/>
              <a:gd name="adj2" fmla="val 44824"/>
            </a:avLst>
          </a:prstGeom>
          <a:solidFill>
            <a:srgbClr val="E0EDB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r>
              <a:rPr lang="en-US" b="1">
                <a:solidFill>
                  <a:srgbClr val="660066"/>
                </a:solidFill>
                <a:cs typeface="Times New Roman" pitchFamily="18" charset="0"/>
              </a:rPr>
              <a:t>Phép cộng có nhớ</a:t>
            </a:r>
            <a:r>
              <a:rPr lang="en-US" b="1">
                <a:cs typeface="Times New Roman" pitchFamily="18" charset="0"/>
              </a:rPr>
              <a:t> </a:t>
            </a:r>
            <a:r>
              <a:rPr lang="en-US" b="1">
                <a:solidFill>
                  <a:srgbClr val="660066"/>
                </a:solidFill>
                <a:cs typeface="Times New Roman" pitchFamily="18" charset="0"/>
              </a:rPr>
              <a:t>dạng 36+15 có điểm gì giống các phép cộng dạng 49 + 25, dạng 38 + 25 và dạng</a:t>
            </a:r>
          </a:p>
          <a:p>
            <a:r>
              <a:rPr lang="en-US" b="1">
                <a:solidFill>
                  <a:srgbClr val="660066"/>
                </a:solidFill>
                <a:cs typeface="Times New Roman" pitchFamily="18" charset="0"/>
              </a:rPr>
              <a:t>          47 + 25 đã học?</a:t>
            </a:r>
          </a:p>
        </p:txBody>
      </p:sp>
      <p:pic>
        <p:nvPicPr>
          <p:cNvPr id="5125" name="Picture 6" descr="Hinh_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1219200"/>
            <a:ext cx="128905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990600" y="4724400"/>
            <a:ext cx="7467600" cy="1219200"/>
          </a:xfrm>
          <a:prstGeom prst="rect">
            <a:avLst/>
          </a:prstGeom>
          <a:solidFill>
            <a:srgbClr val="E0EDB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Đều là phép cộng có nhớ trong phạm vi 100 </a:t>
            </a:r>
          </a:p>
          <a:p>
            <a:pPr algn="ctr"/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và cộng qua 10 ở hàng đơn vị.</a:t>
            </a:r>
          </a:p>
          <a:p>
            <a:pPr algn="ctr"/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>
            <a:off x="228600" y="5181600"/>
            <a:ext cx="685800" cy="533400"/>
          </a:xfrm>
          <a:prstGeom prst="rightArrow">
            <a:avLst>
              <a:gd name="adj1" fmla="val 50000"/>
              <a:gd name="adj2" fmla="val 32143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660066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  <p:bldP spid="23559" grpId="0" animBg="1"/>
      <p:bldP spid="235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que tin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667000"/>
            <a:ext cx="4572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que tin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667000"/>
            <a:ext cx="457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que tin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2667000"/>
            <a:ext cx="4572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que tin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4572000"/>
            <a:ext cx="4572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2286000" y="4572000"/>
            <a:ext cx="0" cy="1450975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pic>
        <p:nvPicPr>
          <p:cNvPr id="6151" name="Picture 7" descr="que tin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572000"/>
            <a:ext cx="457200" cy="1549400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</p:spPr>
      </p:pic>
      <p:sp>
        <p:nvSpPr>
          <p:cNvPr id="6152" name="Rectangle 9"/>
          <p:cNvSpPr>
            <a:spLocks noChangeArrowheads="1"/>
          </p:cNvSpPr>
          <p:nvPr/>
        </p:nvSpPr>
        <p:spPr bwMode="auto">
          <a:xfrm>
            <a:off x="990600" y="838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solidFill>
                  <a:srgbClr val="660066"/>
                </a:solidFill>
                <a:cs typeface="Times New Roman" pitchFamily="18" charset="0"/>
              </a:rPr>
              <a:t>Toán</a:t>
            </a:r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762000" y="1981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36 + 15 = ?</a:t>
            </a:r>
          </a:p>
        </p:txBody>
      </p:sp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533400" y="6400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36 + 15 =  </a:t>
            </a: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51</a:t>
            </a:r>
          </a:p>
        </p:txBody>
      </p:sp>
      <p:sp>
        <p:nvSpPr>
          <p:cNvPr id="6155" name="Text Box 12"/>
          <p:cNvSpPr txBox="1">
            <a:spLocks noChangeArrowheads="1"/>
          </p:cNvSpPr>
          <p:nvPr/>
        </p:nvSpPr>
        <p:spPr bwMode="auto">
          <a:xfrm>
            <a:off x="3657600" y="2895600"/>
            <a:ext cx="762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 b="1">
              <a:solidFill>
                <a:schemeClr val="accent2"/>
              </a:solidFill>
              <a:cs typeface="Times New Roman" pitchFamily="18" charset="0"/>
            </a:endParaRPr>
          </a:p>
        </p:txBody>
      </p:sp>
      <p:sp>
        <p:nvSpPr>
          <p:cNvPr id="6156" name="Line 13"/>
          <p:cNvSpPr>
            <a:spLocks noChangeShapeType="1"/>
          </p:cNvSpPr>
          <p:nvPr/>
        </p:nvSpPr>
        <p:spPr bwMode="auto">
          <a:xfrm>
            <a:off x="3505200" y="3352800"/>
            <a:ext cx="838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6157" name="Text Box 14"/>
          <p:cNvSpPr txBox="1">
            <a:spLocks noChangeArrowheads="1"/>
          </p:cNvSpPr>
          <p:nvPr/>
        </p:nvSpPr>
        <p:spPr bwMode="auto">
          <a:xfrm>
            <a:off x="35052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  </a:t>
            </a:r>
          </a:p>
        </p:txBody>
      </p:sp>
      <p:sp>
        <p:nvSpPr>
          <p:cNvPr id="6158" name="Text Box 15"/>
          <p:cNvSpPr txBox="1">
            <a:spLocks noChangeArrowheads="1"/>
          </p:cNvSpPr>
          <p:nvPr/>
        </p:nvSpPr>
        <p:spPr bwMode="auto">
          <a:xfrm>
            <a:off x="3276600" y="2667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 </a:t>
            </a: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6159" name="Text Box 16"/>
          <p:cNvSpPr txBox="1">
            <a:spLocks noChangeArrowheads="1"/>
          </p:cNvSpPr>
          <p:nvPr/>
        </p:nvSpPr>
        <p:spPr bwMode="auto">
          <a:xfrm>
            <a:off x="3505200" y="33528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  </a:t>
            </a:r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5 1</a:t>
            </a:r>
          </a:p>
        </p:txBody>
      </p:sp>
      <p:sp>
        <p:nvSpPr>
          <p:cNvPr id="6160" name="Text Box 17"/>
          <p:cNvSpPr txBox="1">
            <a:spLocks noChangeArrowheads="1"/>
          </p:cNvSpPr>
          <p:nvPr/>
        </p:nvSpPr>
        <p:spPr bwMode="auto">
          <a:xfrm>
            <a:off x="4876800" y="2133600"/>
            <a:ext cx="2971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Times New Roman" pitchFamily="18" charset="0"/>
              </a:rPr>
              <a:t>*</a:t>
            </a:r>
            <a:r>
              <a:rPr lang="en-US" b="1">
                <a:cs typeface="Times New Roman" pitchFamily="18" charset="0"/>
              </a:rPr>
              <a:t>6 cộng 5 bằng 11, viết 1, nhớ 1.</a:t>
            </a:r>
          </a:p>
        </p:txBody>
      </p:sp>
      <p:sp>
        <p:nvSpPr>
          <p:cNvPr id="6161" name="Text Box 18"/>
          <p:cNvSpPr txBox="1">
            <a:spLocks noChangeArrowheads="1"/>
          </p:cNvSpPr>
          <p:nvPr/>
        </p:nvSpPr>
        <p:spPr bwMode="auto">
          <a:xfrm>
            <a:off x="4876800" y="3124200"/>
            <a:ext cx="3962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*3 cộng 1 bằng 4, thêm 1 bằng 5,viết 5.</a:t>
            </a:r>
          </a:p>
        </p:txBody>
      </p:sp>
      <p:sp>
        <p:nvSpPr>
          <p:cNvPr id="6162" name="Text Box 19"/>
          <p:cNvSpPr txBox="1">
            <a:spLocks noChangeArrowheads="1"/>
          </p:cNvSpPr>
          <p:nvPr/>
        </p:nvSpPr>
        <p:spPr bwMode="auto">
          <a:xfrm>
            <a:off x="3429000" y="24384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6</a:t>
            </a:r>
          </a:p>
        </p:txBody>
      </p:sp>
      <p:sp>
        <p:nvSpPr>
          <p:cNvPr id="6163" name="Text Box 20"/>
          <p:cNvSpPr txBox="1">
            <a:spLocks noChangeArrowheads="1"/>
          </p:cNvSpPr>
          <p:nvPr/>
        </p:nvSpPr>
        <p:spPr bwMode="auto">
          <a:xfrm>
            <a:off x="3505200" y="9144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36 + 15</a:t>
            </a:r>
          </a:p>
        </p:txBody>
      </p:sp>
      <p:sp>
        <p:nvSpPr>
          <p:cNvPr id="6164" name="Text Box 21"/>
          <p:cNvSpPr txBox="1">
            <a:spLocks noChangeArrowheads="1"/>
          </p:cNvSpPr>
          <p:nvPr/>
        </p:nvSpPr>
        <p:spPr bwMode="auto">
          <a:xfrm>
            <a:off x="3505200" y="28194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 </a:t>
            </a:r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1 5</a:t>
            </a:r>
            <a:endParaRPr lang="en-US" sz="2800" b="1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que tin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667000"/>
            <a:ext cx="4572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 descr="que tin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667000"/>
            <a:ext cx="457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 descr="que tin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2667000"/>
            <a:ext cx="4572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 descr="que tin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4572000"/>
            <a:ext cx="4572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2286000" y="4572000"/>
            <a:ext cx="0" cy="1450975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pic>
        <p:nvPicPr>
          <p:cNvPr id="9223" name="Picture 7" descr="que tin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572000"/>
            <a:ext cx="457200" cy="1549400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</p:spPr>
      </p:pic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990600" y="838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solidFill>
                  <a:srgbClr val="660066"/>
                </a:solidFill>
                <a:cs typeface="Times New Roman" pitchFamily="18" charset="0"/>
              </a:rPr>
              <a:t>Toán</a:t>
            </a: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762000" y="1981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36 + 15 = ?</a:t>
            </a:r>
          </a:p>
        </p:txBody>
      </p:sp>
      <p:sp>
        <p:nvSpPr>
          <p:cNvPr id="9226" name="Text Box 11"/>
          <p:cNvSpPr txBox="1">
            <a:spLocks noChangeArrowheads="1"/>
          </p:cNvSpPr>
          <p:nvPr/>
        </p:nvSpPr>
        <p:spPr bwMode="auto">
          <a:xfrm>
            <a:off x="533400" y="6400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36 + 15 =  </a:t>
            </a: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51</a:t>
            </a:r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3657600" y="2895600"/>
            <a:ext cx="762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US" b="1">
              <a:solidFill>
                <a:schemeClr val="accent2"/>
              </a:solidFill>
              <a:cs typeface="Times New Roman" pitchFamily="18" charset="0"/>
            </a:endParaRPr>
          </a:p>
        </p:txBody>
      </p:sp>
      <p:sp>
        <p:nvSpPr>
          <p:cNvPr id="9228" name="Line 13"/>
          <p:cNvSpPr>
            <a:spLocks noChangeShapeType="1"/>
          </p:cNvSpPr>
          <p:nvPr/>
        </p:nvSpPr>
        <p:spPr bwMode="auto">
          <a:xfrm>
            <a:off x="3505200" y="3352800"/>
            <a:ext cx="838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35052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  </a:t>
            </a:r>
          </a:p>
        </p:txBody>
      </p:sp>
      <p:sp>
        <p:nvSpPr>
          <p:cNvPr id="9230" name="Text Box 15"/>
          <p:cNvSpPr txBox="1">
            <a:spLocks noChangeArrowheads="1"/>
          </p:cNvSpPr>
          <p:nvPr/>
        </p:nvSpPr>
        <p:spPr bwMode="auto">
          <a:xfrm>
            <a:off x="3276600" y="2743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 </a:t>
            </a: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9231" name="Text Box 16"/>
          <p:cNvSpPr txBox="1">
            <a:spLocks noChangeArrowheads="1"/>
          </p:cNvSpPr>
          <p:nvPr/>
        </p:nvSpPr>
        <p:spPr bwMode="auto">
          <a:xfrm>
            <a:off x="3505200" y="33528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cs typeface="Times New Roman" pitchFamily="18" charset="0"/>
              </a:rPr>
              <a:t>   </a:t>
            </a:r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5 1</a:t>
            </a:r>
          </a:p>
        </p:txBody>
      </p:sp>
      <p:sp>
        <p:nvSpPr>
          <p:cNvPr id="9232" name="Text Box 17"/>
          <p:cNvSpPr txBox="1">
            <a:spLocks noChangeArrowheads="1"/>
          </p:cNvSpPr>
          <p:nvPr/>
        </p:nvSpPr>
        <p:spPr bwMode="auto">
          <a:xfrm>
            <a:off x="4953000" y="2362200"/>
            <a:ext cx="2971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*</a:t>
            </a:r>
            <a:r>
              <a:rPr lang="en-US" b="1" dirty="0">
                <a:cs typeface="Times New Roman" pitchFamily="18" charset="0"/>
              </a:rPr>
              <a:t>6 </a:t>
            </a:r>
            <a:r>
              <a:rPr lang="en-US" b="1" dirty="0" err="1">
                <a:cs typeface="Times New Roman" pitchFamily="18" charset="0"/>
              </a:rPr>
              <a:t>cộng</a:t>
            </a:r>
            <a:r>
              <a:rPr lang="en-US" b="1" dirty="0">
                <a:cs typeface="Times New Roman" pitchFamily="18" charset="0"/>
              </a:rPr>
              <a:t> 5 </a:t>
            </a:r>
            <a:r>
              <a:rPr lang="en-US" b="1" dirty="0" err="1">
                <a:cs typeface="Times New Roman" pitchFamily="18" charset="0"/>
              </a:rPr>
              <a:t>bằng</a:t>
            </a:r>
            <a:r>
              <a:rPr lang="en-US" b="1" dirty="0">
                <a:cs typeface="Times New Roman" pitchFamily="18" charset="0"/>
              </a:rPr>
              <a:t> 11, </a:t>
            </a:r>
            <a:r>
              <a:rPr lang="en-US" b="1" dirty="0" err="1">
                <a:cs typeface="Times New Roman" pitchFamily="18" charset="0"/>
              </a:rPr>
              <a:t>viết</a:t>
            </a:r>
            <a:r>
              <a:rPr lang="en-US" b="1" dirty="0">
                <a:cs typeface="Times New Roman" pitchFamily="18" charset="0"/>
              </a:rPr>
              <a:t> 1, </a:t>
            </a:r>
            <a:r>
              <a:rPr lang="en-US" b="1" dirty="0" err="1">
                <a:cs typeface="Times New Roman" pitchFamily="18" charset="0"/>
              </a:rPr>
              <a:t>nhớ</a:t>
            </a:r>
            <a:r>
              <a:rPr lang="en-US" b="1" dirty="0">
                <a:cs typeface="Times New Roman" pitchFamily="18" charset="0"/>
              </a:rPr>
              <a:t> 1.</a:t>
            </a:r>
          </a:p>
        </p:txBody>
      </p:sp>
      <p:sp>
        <p:nvSpPr>
          <p:cNvPr id="9233" name="Text Box 18"/>
          <p:cNvSpPr txBox="1">
            <a:spLocks noChangeArrowheads="1"/>
          </p:cNvSpPr>
          <p:nvPr/>
        </p:nvSpPr>
        <p:spPr bwMode="auto">
          <a:xfrm>
            <a:off x="4876800" y="3276600"/>
            <a:ext cx="327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*3 cộng 1 bằng 4, thêm 1 bằng 5,viết 5.</a:t>
            </a:r>
          </a:p>
        </p:txBody>
      </p:sp>
      <p:sp>
        <p:nvSpPr>
          <p:cNvPr id="9234" name="Text Box 19"/>
          <p:cNvSpPr txBox="1">
            <a:spLocks noChangeArrowheads="1"/>
          </p:cNvSpPr>
          <p:nvPr/>
        </p:nvSpPr>
        <p:spPr bwMode="auto">
          <a:xfrm>
            <a:off x="3429000" y="24384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   3 6</a:t>
            </a:r>
          </a:p>
        </p:txBody>
      </p:sp>
      <p:sp>
        <p:nvSpPr>
          <p:cNvPr id="9235" name="Text Box 20"/>
          <p:cNvSpPr txBox="1">
            <a:spLocks noChangeArrowheads="1"/>
          </p:cNvSpPr>
          <p:nvPr/>
        </p:nvSpPr>
        <p:spPr bwMode="auto">
          <a:xfrm>
            <a:off x="3505200" y="9144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36 + 15</a:t>
            </a:r>
          </a:p>
        </p:txBody>
      </p:sp>
      <p:sp>
        <p:nvSpPr>
          <p:cNvPr id="9236" name="Text Box 21"/>
          <p:cNvSpPr txBox="1">
            <a:spLocks noChangeArrowheads="1"/>
          </p:cNvSpPr>
          <p:nvPr/>
        </p:nvSpPr>
        <p:spPr bwMode="auto">
          <a:xfrm>
            <a:off x="3505200" y="28194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cs typeface="Times New Roman" pitchFamily="18" charset="0"/>
              </a:rPr>
              <a:t>1 5</a:t>
            </a:r>
            <a:r>
              <a:rPr lang="en-US"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69925" y="-3492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200">
              <a:cs typeface="Times New Roman" pitchFamily="18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98525" y="-34925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200">
              <a:cs typeface="Times New Roman" pitchFamily="18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57200" y="-12700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200">
              <a:cs typeface="Times New Roman" pitchFamily="18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990600" y="838200"/>
            <a:ext cx="8408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660066"/>
                </a:solidFill>
                <a:cs typeface="Times New Roman" pitchFamily="18" charset="0"/>
              </a:rPr>
              <a:t>Toán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2663825" y="271938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200">
              <a:cs typeface="Times New Roman" pitchFamily="18" charset="0"/>
            </a:endParaRP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1524000" y="6248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808038" y="2428875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1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1050925" y="2424113"/>
            <a:ext cx="5953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6</a:t>
            </a: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774700" y="2930525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2</a:t>
            </a: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1065213" y="2921000"/>
            <a:ext cx="5953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9</a:t>
            </a:r>
          </a:p>
          <a:p>
            <a:pPr>
              <a:spcBef>
                <a:spcPct val="50000"/>
              </a:spcBef>
            </a:pPr>
            <a:endParaRPr lang="en-US" sz="3200" b="1">
              <a:cs typeface="Times New Roman" pitchFamily="18" charset="0"/>
            </a:endParaRPr>
          </a:p>
        </p:txBody>
      </p:sp>
      <p:sp>
        <p:nvSpPr>
          <p:cNvPr id="8204" name="Text Box 13"/>
          <p:cNvSpPr txBox="1">
            <a:spLocks noChangeArrowheads="1"/>
          </p:cNvSpPr>
          <p:nvPr/>
        </p:nvSpPr>
        <p:spPr bwMode="auto">
          <a:xfrm>
            <a:off x="2474913" y="2420938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2</a:t>
            </a:r>
          </a:p>
        </p:txBody>
      </p:sp>
      <p:sp>
        <p:nvSpPr>
          <p:cNvPr id="8205" name="Text Box 14"/>
          <p:cNvSpPr txBox="1">
            <a:spLocks noChangeArrowheads="1"/>
          </p:cNvSpPr>
          <p:nvPr/>
        </p:nvSpPr>
        <p:spPr bwMode="auto">
          <a:xfrm>
            <a:off x="2727325" y="2424113"/>
            <a:ext cx="5953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6</a:t>
            </a:r>
          </a:p>
        </p:txBody>
      </p:sp>
      <p:sp>
        <p:nvSpPr>
          <p:cNvPr id="8206" name="Text Box 15"/>
          <p:cNvSpPr txBox="1">
            <a:spLocks noChangeArrowheads="1"/>
          </p:cNvSpPr>
          <p:nvPr/>
        </p:nvSpPr>
        <p:spPr bwMode="auto">
          <a:xfrm>
            <a:off x="493713" y="2620963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+</a:t>
            </a:r>
          </a:p>
        </p:txBody>
      </p:sp>
      <p:sp>
        <p:nvSpPr>
          <p:cNvPr id="8207" name="Text Box 16"/>
          <p:cNvSpPr txBox="1">
            <a:spLocks noChangeArrowheads="1"/>
          </p:cNvSpPr>
          <p:nvPr/>
        </p:nvSpPr>
        <p:spPr bwMode="auto">
          <a:xfrm>
            <a:off x="2451100" y="29083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3</a:t>
            </a:r>
          </a:p>
        </p:txBody>
      </p:sp>
      <p:sp>
        <p:nvSpPr>
          <p:cNvPr id="8208" name="Text Box 17"/>
          <p:cNvSpPr txBox="1">
            <a:spLocks noChangeArrowheads="1"/>
          </p:cNvSpPr>
          <p:nvPr/>
        </p:nvSpPr>
        <p:spPr bwMode="auto">
          <a:xfrm>
            <a:off x="2743200" y="2903538"/>
            <a:ext cx="5953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8</a:t>
            </a:r>
          </a:p>
        </p:txBody>
      </p:sp>
      <p:sp>
        <p:nvSpPr>
          <p:cNvPr id="8209" name="Text Box 18"/>
          <p:cNvSpPr txBox="1">
            <a:spLocks noChangeArrowheads="1"/>
          </p:cNvSpPr>
          <p:nvPr/>
        </p:nvSpPr>
        <p:spPr bwMode="auto">
          <a:xfrm>
            <a:off x="5715000" y="2909888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3</a:t>
            </a:r>
          </a:p>
        </p:txBody>
      </p:sp>
      <p:sp>
        <p:nvSpPr>
          <p:cNvPr id="8210" name="Text Box 19"/>
          <p:cNvSpPr txBox="1">
            <a:spLocks noChangeArrowheads="1"/>
          </p:cNvSpPr>
          <p:nvPr/>
        </p:nvSpPr>
        <p:spPr bwMode="auto">
          <a:xfrm>
            <a:off x="5984875" y="2906713"/>
            <a:ext cx="5953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6</a:t>
            </a:r>
          </a:p>
        </p:txBody>
      </p:sp>
      <p:sp>
        <p:nvSpPr>
          <p:cNvPr id="8211" name="Text Box 20"/>
          <p:cNvSpPr txBox="1">
            <a:spLocks noChangeArrowheads="1"/>
          </p:cNvSpPr>
          <p:nvPr/>
        </p:nvSpPr>
        <p:spPr bwMode="auto">
          <a:xfrm>
            <a:off x="5727700" y="2411413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4</a:t>
            </a:r>
          </a:p>
        </p:txBody>
      </p:sp>
      <p:sp>
        <p:nvSpPr>
          <p:cNvPr id="8212" name="Text Box 21"/>
          <p:cNvSpPr txBox="1">
            <a:spLocks noChangeArrowheads="1"/>
          </p:cNvSpPr>
          <p:nvPr/>
        </p:nvSpPr>
        <p:spPr bwMode="auto">
          <a:xfrm>
            <a:off x="5999163" y="2420938"/>
            <a:ext cx="595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6</a:t>
            </a:r>
          </a:p>
        </p:txBody>
      </p:sp>
      <p:sp>
        <p:nvSpPr>
          <p:cNvPr id="8213" name="Text Box 22"/>
          <p:cNvSpPr txBox="1">
            <a:spLocks noChangeArrowheads="1"/>
          </p:cNvSpPr>
          <p:nvPr/>
        </p:nvSpPr>
        <p:spPr bwMode="auto">
          <a:xfrm>
            <a:off x="2160588" y="2587625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+</a:t>
            </a:r>
          </a:p>
        </p:txBody>
      </p:sp>
      <p:sp>
        <p:nvSpPr>
          <p:cNvPr id="8214" name="Text Box 23"/>
          <p:cNvSpPr txBox="1">
            <a:spLocks noChangeArrowheads="1"/>
          </p:cNvSpPr>
          <p:nvPr/>
        </p:nvSpPr>
        <p:spPr bwMode="auto">
          <a:xfrm>
            <a:off x="5397500" y="2589213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+</a:t>
            </a:r>
          </a:p>
        </p:txBody>
      </p:sp>
      <p:sp>
        <p:nvSpPr>
          <p:cNvPr id="8215" name="Line 24"/>
          <p:cNvSpPr>
            <a:spLocks noChangeShapeType="1"/>
          </p:cNvSpPr>
          <p:nvPr/>
        </p:nvSpPr>
        <p:spPr bwMode="auto">
          <a:xfrm>
            <a:off x="2438400" y="34290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8216" name="Line 25"/>
          <p:cNvSpPr>
            <a:spLocks noChangeShapeType="1"/>
          </p:cNvSpPr>
          <p:nvPr/>
        </p:nvSpPr>
        <p:spPr bwMode="auto">
          <a:xfrm>
            <a:off x="5638800" y="3449638"/>
            <a:ext cx="690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8217" name="Line 26"/>
          <p:cNvSpPr>
            <a:spLocks noChangeShapeType="1"/>
          </p:cNvSpPr>
          <p:nvPr/>
        </p:nvSpPr>
        <p:spPr bwMode="auto">
          <a:xfrm>
            <a:off x="677863" y="3452813"/>
            <a:ext cx="757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1066800" y="3429000"/>
            <a:ext cx="5953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685800" y="3429000"/>
            <a:ext cx="5953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2362200" y="3505200"/>
            <a:ext cx="5953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cs typeface="Times New Roman" pitchFamily="18" charset="0"/>
              </a:rPr>
              <a:t>6</a:t>
            </a: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2667000" y="3505200"/>
            <a:ext cx="5953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5715000" y="3429000"/>
            <a:ext cx="5953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cs typeface="Times New Roman" pitchFamily="18" charset="0"/>
              </a:rPr>
              <a:t>8</a:t>
            </a: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6019800" y="3429000"/>
            <a:ext cx="5953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8224" name="Text Box 33"/>
          <p:cNvSpPr txBox="1">
            <a:spLocks noChangeArrowheads="1"/>
          </p:cNvSpPr>
          <p:nvPr/>
        </p:nvSpPr>
        <p:spPr bwMode="auto">
          <a:xfrm>
            <a:off x="4289425" y="2719388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200">
              <a:cs typeface="Times New Roman" pitchFamily="18" charset="0"/>
            </a:endParaRPr>
          </a:p>
        </p:txBody>
      </p:sp>
      <p:sp>
        <p:nvSpPr>
          <p:cNvPr id="8225" name="Text Box 34"/>
          <p:cNvSpPr txBox="1">
            <a:spLocks noChangeArrowheads="1"/>
          </p:cNvSpPr>
          <p:nvPr/>
        </p:nvSpPr>
        <p:spPr bwMode="auto">
          <a:xfrm>
            <a:off x="4100513" y="2420938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3</a:t>
            </a:r>
          </a:p>
        </p:txBody>
      </p:sp>
      <p:sp>
        <p:nvSpPr>
          <p:cNvPr id="8226" name="Text Box 35"/>
          <p:cNvSpPr txBox="1">
            <a:spLocks noChangeArrowheads="1"/>
          </p:cNvSpPr>
          <p:nvPr/>
        </p:nvSpPr>
        <p:spPr bwMode="auto">
          <a:xfrm>
            <a:off x="4352925" y="2424113"/>
            <a:ext cx="5953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6</a:t>
            </a:r>
          </a:p>
        </p:txBody>
      </p:sp>
      <p:sp>
        <p:nvSpPr>
          <p:cNvPr id="8227" name="Text Box 36"/>
          <p:cNvSpPr txBox="1">
            <a:spLocks noChangeArrowheads="1"/>
          </p:cNvSpPr>
          <p:nvPr/>
        </p:nvSpPr>
        <p:spPr bwMode="auto">
          <a:xfrm>
            <a:off x="4076700" y="29083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4</a:t>
            </a:r>
          </a:p>
        </p:txBody>
      </p:sp>
      <p:sp>
        <p:nvSpPr>
          <p:cNvPr id="8228" name="Text Box 37"/>
          <p:cNvSpPr txBox="1">
            <a:spLocks noChangeArrowheads="1"/>
          </p:cNvSpPr>
          <p:nvPr/>
        </p:nvSpPr>
        <p:spPr bwMode="auto">
          <a:xfrm>
            <a:off x="4368800" y="2903538"/>
            <a:ext cx="5953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7</a:t>
            </a:r>
          </a:p>
        </p:txBody>
      </p:sp>
      <p:sp>
        <p:nvSpPr>
          <p:cNvPr id="8229" name="Text Box 38"/>
          <p:cNvSpPr txBox="1">
            <a:spLocks noChangeArrowheads="1"/>
          </p:cNvSpPr>
          <p:nvPr/>
        </p:nvSpPr>
        <p:spPr bwMode="auto">
          <a:xfrm>
            <a:off x="3798888" y="2587625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+</a:t>
            </a:r>
          </a:p>
        </p:txBody>
      </p:sp>
      <p:sp>
        <p:nvSpPr>
          <p:cNvPr id="8230" name="Line 39"/>
          <p:cNvSpPr>
            <a:spLocks noChangeShapeType="1"/>
          </p:cNvSpPr>
          <p:nvPr/>
        </p:nvSpPr>
        <p:spPr bwMode="auto">
          <a:xfrm>
            <a:off x="3937000" y="343535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44072" name="Text Box 40"/>
          <p:cNvSpPr txBox="1">
            <a:spLocks noChangeArrowheads="1"/>
          </p:cNvSpPr>
          <p:nvPr/>
        </p:nvSpPr>
        <p:spPr bwMode="auto">
          <a:xfrm>
            <a:off x="4038600" y="3505200"/>
            <a:ext cx="5953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cs typeface="Times New Roman" pitchFamily="18" charset="0"/>
              </a:rPr>
              <a:t>8</a:t>
            </a:r>
          </a:p>
        </p:txBody>
      </p:sp>
      <p:sp>
        <p:nvSpPr>
          <p:cNvPr id="44073" name="Text Box 41"/>
          <p:cNvSpPr txBox="1">
            <a:spLocks noChangeArrowheads="1"/>
          </p:cNvSpPr>
          <p:nvPr/>
        </p:nvSpPr>
        <p:spPr bwMode="auto">
          <a:xfrm>
            <a:off x="4343400" y="3505200"/>
            <a:ext cx="5953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8233" name="Text Box 42"/>
          <p:cNvSpPr txBox="1">
            <a:spLocks noChangeArrowheads="1"/>
          </p:cNvSpPr>
          <p:nvPr/>
        </p:nvSpPr>
        <p:spPr bwMode="auto">
          <a:xfrm>
            <a:off x="7480300" y="2909888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2</a:t>
            </a:r>
          </a:p>
        </p:txBody>
      </p:sp>
      <p:sp>
        <p:nvSpPr>
          <p:cNvPr id="8234" name="Text Box 43"/>
          <p:cNvSpPr txBox="1">
            <a:spLocks noChangeArrowheads="1"/>
          </p:cNvSpPr>
          <p:nvPr/>
        </p:nvSpPr>
        <p:spPr bwMode="auto">
          <a:xfrm>
            <a:off x="7750175" y="2906713"/>
            <a:ext cx="5953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5</a:t>
            </a:r>
          </a:p>
        </p:txBody>
      </p:sp>
      <p:sp>
        <p:nvSpPr>
          <p:cNvPr id="8235" name="Text Box 44"/>
          <p:cNvSpPr txBox="1">
            <a:spLocks noChangeArrowheads="1"/>
          </p:cNvSpPr>
          <p:nvPr/>
        </p:nvSpPr>
        <p:spPr bwMode="auto">
          <a:xfrm>
            <a:off x="7493000" y="2411413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5</a:t>
            </a:r>
          </a:p>
        </p:txBody>
      </p:sp>
      <p:sp>
        <p:nvSpPr>
          <p:cNvPr id="8236" name="Text Box 45"/>
          <p:cNvSpPr txBox="1">
            <a:spLocks noChangeArrowheads="1"/>
          </p:cNvSpPr>
          <p:nvPr/>
        </p:nvSpPr>
        <p:spPr bwMode="auto">
          <a:xfrm>
            <a:off x="7764463" y="2420938"/>
            <a:ext cx="595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6</a:t>
            </a:r>
          </a:p>
        </p:txBody>
      </p:sp>
      <p:sp>
        <p:nvSpPr>
          <p:cNvPr id="8237" name="Text Box 46"/>
          <p:cNvSpPr txBox="1">
            <a:spLocks noChangeArrowheads="1"/>
          </p:cNvSpPr>
          <p:nvPr/>
        </p:nvSpPr>
        <p:spPr bwMode="auto">
          <a:xfrm>
            <a:off x="7188200" y="2589213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cs typeface="Times New Roman" pitchFamily="18" charset="0"/>
              </a:rPr>
              <a:t>+</a:t>
            </a:r>
          </a:p>
        </p:txBody>
      </p:sp>
      <p:sp>
        <p:nvSpPr>
          <p:cNvPr id="8238" name="Line 47"/>
          <p:cNvSpPr>
            <a:spLocks noChangeShapeType="1"/>
          </p:cNvSpPr>
          <p:nvPr/>
        </p:nvSpPr>
        <p:spPr bwMode="auto">
          <a:xfrm>
            <a:off x="7404100" y="3425825"/>
            <a:ext cx="690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44080" name="Text Box 48"/>
          <p:cNvSpPr txBox="1">
            <a:spLocks noChangeArrowheads="1"/>
          </p:cNvSpPr>
          <p:nvPr/>
        </p:nvSpPr>
        <p:spPr bwMode="auto">
          <a:xfrm>
            <a:off x="7508875" y="3368675"/>
            <a:ext cx="5953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cs typeface="Times New Roman" pitchFamily="18" charset="0"/>
              </a:rPr>
              <a:t>8</a:t>
            </a:r>
          </a:p>
        </p:txBody>
      </p:sp>
      <p:sp>
        <p:nvSpPr>
          <p:cNvPr id="44081" name="Text Box 49"/>
          <p:cNvSpPr txBox="1">
            <a:spLocks noChangeArrowheads="1"/>
          </p:cNvSpPr>
          <p:nvPr/>
        </p:nvSpPr>
        <p:spPr bwMode="auto">
          <a:xfrm>
            <a:off x="7788275" y="3352800"/>
            <a:ext cx="5953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8241" name="Rectangle 51"/>
          <p:cNvSpPr>
            <a:spLocks noChangeArrowheads="1"/>
          </p:cNvSpPr>
          <p:nvPr/>
        </p:nvSpPr>
        <p:spPr bwMode="auto">
          <a:xfrm>
            <a:off x="4191000" y="8382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36 + 15</a:t>
            </a:r>
          </a:p>
        </p:txBody>
      </p:sp>
      <p:sp>
        <p:nvSpPr>
          <p:cNvPr id="8242" name="Text Box 53"/>
          <p:cNvSpPr txBox="1">
            <a:spLocks noChangeArrowheads="1"/>
          </p:cNvSpPr>
          <p:nvPr/>
        </p:nvSpPr>
        <p:spPr bwMode="auto">
          <a:xfrm>
            <a:off x="1143000" y="16764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660066"/>
                </a:solidFill>
                <a:cs typeface="Times New Roman" pitchFamily="18" charset="0"/>
              </a:rPr>
              <a:t>Bài 1</a:t>
            </a:r>
            <a:r>
              <a:rPr lang="en-US" sz="2800" b="1">
                <a:solidFill>
                  <a:srgbClr val="660066"/>
                </a:solidFill>
                <a:cs typeface="Times New Roman" pitchFamily="18" charset="0"/>
              </a:rPr>
              <a:t>: Tính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4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4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4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4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4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4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44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44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9" grpId="0"/>
      <p:bldP spid="44060" grpId="0"/>
      <p:bldP spid="44061" grpId="0"/>
      <p:bldP spid="44062" grpId="0"/>
      <p:bldP spid="44063" grpId="0"/>
      <p:bldP spid="44064" grpId="0"/>
      <p:bldP spid="44072" grpId="0"/>
      <p:bldP spid="44073" grpId="0"/>
      <p:bldP spid="44080" grpId="0"/>
      <p:bldP spid="440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04800" y="1524000"/>
            <a:ext cx="883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660066"/>
                </a:solidFill>
                <a:cs typeface="Times New Roman" pitchFamily="18" charset="0"/>
              </a:rPr>
              <a:t>Bài 2</a:t>
            </a:r>
            <a:r>
              <a:rPr lang="en-US" b="1">
                <a:solidFill>
                  <a:srgbClr val="FF3300"/>
                </a:solidFill>
                <a:cs typeface="Times New Roman" pitchFamily="18" charset="0"/>
              </a:rPr>
              <a:t>:</a:t>
            </a:r>
            <a:r>
              <a:rPr lang="en-US" sz="3200" b="1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Đặt tính rồi tính tổng, biết các số hạng là: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90600" y="21336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6"/>
                </a:solidFill>
                <a:cs typeface="Times New Roman" pitchFamily="18" charset="0"/>
              </a:rPr>
              <a:t>a, 36 và 18</a:t>
            </a:r>
            <a:r>
              <a:rPr lang="en-US">
                <a:cs typeface="Times New Roman" pitchFamily="18" charset="0"/>
              </a:rPr>
              <a:t> 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419600" y="21336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6"/>
                </a:solidFill>
                <a:cs typeface="Times New Roman" pitchFamily="18" charset="0"/>
              </a:rPr>
              <a:t>b, 24 và 19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600200" y="2819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6"/>
                </a:solidFill>
                <a:cs typeface="Times New Roman" pitchFamily="18" charset="0"/>
              </a:rPr>
              <a:t>3 6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1203325" y="4103688"/>
            <a:ext cx="6254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>
              <a:cs typeface="Times New Roman" pitchFamily="18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828800" y="3352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6"/>
                </a:solidFill>
                <a:cs typeface="Times New Roman" pitchFamily="18" charset="0"/>
              </a:rPr>
              <a:t>8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1600200" y="3352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6"/>
                </a:solidFill>
                <a:cs typeface="Times New Roman" pitchFamily="18" charset="0"/>
              </a:rPr>
              <a:t>1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1143000" y="3124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6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1447800" y="3886200"/>
            <a:ext cx="762000" cy="0"/>
          </a:xfrm>
          <a:prstGeom prst="line">
            <a:avLst/>
          </a:prstGeom>
          <a:noFill/>
          <a:ln w="28575">
            <a:solidFill>
              <a:srgbClr val="0000F6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1828800" y="3962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1524000" y="3962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  <a:cs typeface="Times New Roman" pitchFamily="18" charset="0"/>
              </a:rPr>
              <a:t>5   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4876800" y="2819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6"/>
                </a:solidFill>
                <a:cs typeface="Times New Roman" pitchFamily="18" charset="0"/>
              </a:rPr>
              <a:t>2 4</a:t>
            </a:r>
          </a:p>
        </p:txBody>
      </p:sp>
      <p:sp>
        <p:nvSpPr>
          <p:cNvPr id="10254" name="Text Box 16"/>
          <p:cNvSpPr txBox="1">
            <a:spLocks noChangeArrowheads="1"/>
          </p:cNvSpPr>
          <p:nvPr/>
        </p:nvSpPr>
        <p:spPr bwMode="auto">
          <a:xfrm>
            <a:off x="4203700" y="4098925"/>
            <a:ext cx="625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>
              <a:cs typeface="Times New Roman" pitchFamily="18" charset="0"/>
            </a:endParaRP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5105400" y="3429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6"/>
                </a:solidFill>
                <a:cs typeface="Times New Roman" pitchFamily="18" charset="0"/>
              </a:rPr>
              <a:t>9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4860581" y="3429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6"/>
                </a:solidFill>
                <a:cs typeface="Times New Roman" pitchFamily="18" charset="0"/>
              </a:rPr>
              <a:t>1 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4495800" y="3124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6"/>
                </a:solidFill>
                <a:cs typeface="Times New Roman" pitchFamily="18" charset="0"/>
              </a:rPr>
              <a:t>+</a:t>
            </a:r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4724400" y="4038600"/>
            <a:ext cx="762000" cy="0"/>
          </a:xfrm>
          <a:prstGeom prst="line">
            <a:avLst/>
          </a:prstGeom>
          <a:noFill/>
          <a:ln w="28575">
            <a:solidFill>
              <a:srgbClr val="0000F6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4800600" y="4114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5105400" y="4114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  <a:cs typeface="Times New Roman" pitchFamily="18" charset="0"/>
              </a:rPr>
              <a:t>3</a:t>
            </a:r>
          </a:p>
        </p:txBody>
      </p:sp>
      <p:sp>
        <p:nvSpPr>
          <p:cNvPr id="10261" name="Text Box 25"/>
          <p:cNvSpPr txBox="1">
            <a:spLocks noChangeArrowheads="1"/>
          </p:cNvSpPr>
          <p:nvPr/>
        </p:nvSpPr>
        <p:spPr bwMode="auto">
          <a:xfrm>
            <a:off x="7146925" y="4098925"/>
            <a:ext cx="625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>
              <a:cs typeface="Times New Roman" pitchFamily="18" charset="0"/>
            </a:endParaRPr>
          </a:p>
        </p:txBody>
      </p:sp>
      <p:sp>
        <p:nvSpPr>
          <p:cNvPr id="10262" name="Rectangle 34"/>
          <p:cNvSpPr>
            <a:spLocks noChangeArrowheads="1"/>
          </p:cNvSpPr>
          <p:nvPr/>
        </p:nvSpPr>
        <p:spPr bwMode="auto">
          <a:xfrm>
            <a:off x="990600" y="914400"/>
            <a:ext cx="8408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660066"/>
                </a:solidFill>
                <a:cs typeface="Times New Roman" pitchFamily="18" charset="0"/>
              </a:rPr>
              <a:t>Toán</a:t>
            </a:r>
          </a:p>
        </p:txBody>
      </p:sp>
      <p:sp>
        <p:nvSpPr>
          <p:cNvPr id="10263" name="Rectangle 35"/>
          <p:cNvSpPr>
            <a:spLocks noChangeArrowheads="1"/>
          </p:cNvSpPr>
          <p:nvPr/>
        </p:nvSpPr>
        <p:spPr bwMode="auto">
          <a:xfrm>
            <a:off x="3962400" y="863600"/>
            <a:ext cx="1287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36 + 15</a:t>
            </a:r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>
            <a:off x="1981200" y="3048000"/>
            <a:ext cx="0" cy="4572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21541" name="Line 37"/>
          <p:cNvSpPr>
            <a:spLocks noChangeShapeType="1"/>
          </p:cNvSpPr>
          <p:nvPr/>
        </p:nvSpPr>
        <p:spPr bwMode="auto">
          <a:xfrm flipH="1">
            <a:off x="1752600" y="3048000"/>
            <a:ext cx="0" cy="6096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21542" name="Line 38"/>
          <p:cNvSpPr>
            <a:spLocks noChangeShapeType="1"/>
          </p:cNvSpPr>
          <p:nvPr/>
        </p:nvSpPr>
        <p:spPr bwMode="auto">
          <a:xfrm flipH="1">
            <a:off x="5029200" y="3124200"/>
            <a:ext cx="0" cy="4572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21545" name="Line 41"/>
          <p:cNvSpPr>
            <a:spLocks noChangeShapeType="1"/>
          </p:cNvSpPr>
          <p:nvPr/>
        </p:nvSpPr>
        <p:spPr bwMode="auto">
          <a:xfrm>
            <a:off x="5257800" y="3124200"/>
            <a:ext cx="0" cy="5334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1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1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0" dur="500"/>
                                        <p:tgtEl>
                                          <p:spTgt spid="21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1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  <p:bldP spid="21508" grpId="0"/>
      <p:bldP spid="21510" grpId="0"/>
      <p:bldP spid="21512" grpId="0"/>
      <p:bldP spid="21513" grpId="0"/>
      <p:bldP spid="21515" grpId="0" animBg="1"/>
      <p:bldP spid="21517" grpId="0"/>
      <p:bldP spid="21518" grpId="0"/>
      <p:bldP spid="21519" grpId="0"/>
      <p:bldP spid="21521" grpId="0"/>
      <p:bldP spid="21522" grpId="0"/>
      <p:bldP spid="21523" grpId="0"/>
      <p:bldP spid="21524" grpId="0" animBg="1"/>
      <p:bldP spid="21526" grpId="0"/>
      <p:bldP spid="21527" grpId="0"/>
      <p:bldP spid="21540" grpId="0" animBg="1"/>
      <p:bldP spid="21540" grpId="1" animBg="1"/>
      <p:bldP spid="21541" grpId="0" animBg="1"/>
      <p:bldP spid="21541" grpId="1" animBg="1"/>
      <p:bldP spid="21542" grpId="0" animBg="1"/>
      <p:bldP spid="21542" grpId="1" animBg="1"/>
      <p:bldP spid="21545" grpId="0" animBg="1"/>
      <p:bldP spid="2154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00"/>
            <a:ext cx="1781175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362200"/>
            <a:ext cx="12954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AutoShape 4"/>
          <p:cNvSpPr>
            <a:spLocks/>
          </p:cNvSpPr>
          <p:nvPr/>
        </p:nvSpPr>
        <p:spPr bwMode="auto">
          <a:xfrm rot="-5400000">
            <a:off x="1752600" y="236220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cs typeface="Times New Roman" pitchFamily="18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371600" y="39624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cs typeface="Times New Roman" pitchFamily="18" charset="0"/>
              </a:rPr>
              <a:t>?kg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81000" y="1371600"/>
            <a:ext cx="708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 dirty="0" err="1">
                <a:solidFill>
                  <a:srgbClr val="FF3300"/>
                </a:solidFill>
                <a:cs typeface="Times New Roman" pitchFamily="18" charset="0"/>
              </a:rPr>
              <a:t>Bài</a:t>
            </a:r>
            <a:r>
              <a:rPr lang="en-US" b="1" u="sng" dirty="0">
                <a:solidFill>
                  <a:srgbClr val="FF3300"/>
                </a:solidFill>
                <a:cs typeface="Times New Roman" pitchFamily="18" charset="0"/>
              </a:rPr>
              <a:t> 3:</a:t>
            </a:r>
            <a:r>
              <a:rPr lang="en-US" sz="3200" b="1" dirty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cs typeface="Times New Roman" pitchFamily="18" charset="0"/>
              </a:rPr>
              <a:t>Giải</a:t>
            </a:r>
            <a:r>
              <a:rPr lang="en-US" b="1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cs typeface="Times New Roman" pitchFamily="18" charset="0"/>
              </a:rPr>
              <a:t>bài</a:t>
            </a:r>
            <a:r>
              <a:rPr lang="en-US" b="1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  <a:cs typeface="Times New Roman" pitchFamily="18" charset="0"/>
              </a:rPr>
              <a:t>toán</a:t>
            </a:r>
            <a:r>
              <a:rPr lang="en-US" b="1" dirty="0" smtClean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cs typeface="Times New Roman" pitchFamily="18" charset="0"/>
              </a:rPr>
              <a:t>theo</a:t>
            </a:r>
            <a:r>
              <a:rPr lang="en-US" b="1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  <a:cs typeface="Times New Roman" pitchFamily="18" charset="0"/>
              </a:rPr>
              <a:t>tóm</a:t>
            </a:r>
            <a:r>
              <a:rPr lang="en-US" b="1" dirty="0" smtClean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cs typeface="Times New Roman" pitchFamily="18" charset="0"/>
              </a:rPr>
              <a:t>tắt</a:t>
            </a:r>
            <a:r>
              <a:rPr lang="en-US" b="1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chemeClr val="accent2"/>
                </a:solidFill>
                <a:cs typeface="Times New Roman" pitchFamily="18" charset="0"/>
              </a:rPr>
              <a:t> :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657600" y="2438400"/>
            <a:ext cx="5181600" cy="1828800"/>
          </a:xfrm>
          <a:prstGeom prst="rect">
            <a:avLst/>
          </a:prstGeom>
          <a:solidFill>
            <a:srgbClr val="FFFF99"/>
          </a:solidFill>
          <a:ln w="28575">
            <a:solidFill>
              <a:srgbClr val="0000F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cs typeface="Times New Roman" pitchFamily="18" charset="0"/>
              </a:rPr>
              <a:t> </a:t>
            </a:r>
            <a:r>
              <a:rPr lang="en-US" b="1">
                <a:solidFill>
                  <a:srgbClr val="008000"/>
                </a:solidFill>
                <a:cs typeface="Times New Roman" pitchFamily="18" charset="0"/>
              </a:rPr>
              <a:t>Bao gạo cân nặng 46 kg, bao ngô </a:t>
            </a:r>
          </a:p>
          <a:p>
            <a:pPr algn="ctr"/>
            <a:r>
              <a:rPr lang="en-US" b="1">
                <a:solidFill>
                  <a:srgbClr val="008000"/>
                </a:solidFill>
                <a:cs typeface="Times New Roman" pitchFamily="18" charset="0"/>
              </a:rPr>
              <a:t>cân nặng 27 kg. Hỏi cả hai bao</a:t>
            </a:r>
          </a:p>
          <a:p>
            <a:pPr algn="ctr"/>
            <a:r>
              <a:rPr lang="en-US" b="1">
                <a:solidFill>
                  <a:srgbClr val="008000"/>
                </a:solidFill>
                <a:cs typeface="Times New Roman" pitchFamily="18" charset="0"/>
              </a:rPr>
              <a:t>cân nặng bao nhiêu kilôgam?</a:t>
            </a:r>
          </a:p>
          <a:p>
            <a:pPr algn="ctr"/>
            <a:endParaRPr lang="en-US" b="1">
              <a:solidFill>
                <a:srgbClr val="008000"/>
              </a:solidFill>
              <a:cs typeface="Times New Roman" pitchFamily="18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819400" y="4648200"/>
            <a:ext cx="1676400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chemeClr val="accent2"/>
                </a:solidFill>
                <a:cs typeface="Times New Roman" pitchFamily="18" charset="0"/>
              </a:rPr>
              <a:t>Bài giải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524000" y="4419600"/>
            <a:ext cx="632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cs typeface="Times New Roman" pitchFamily="18" charset="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371600" y="5029200"/>
            <a:ext cx="594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Cả hai bao đựng được là:</a:t>
            </a:r>
            <a:r>
              <a:rPr lang="en-US" sz="3200" b="1">
                <a:solidFill>
                  <a:schemeClr val="accent2"/>
                </a:solidFill>
                <a:cs typeface="Times New Roman" pitchFamily="18" charset="0"/>
              </a:rPr>
              <a:t>       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2057400" y="56388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6"/>
                </a:solidFill>
                <a:cs typeface="Times New Roman" pitchFamily="18" charset="0"/>
              </a:rPr>
              <a:t>46 + 27 = 73 (kg)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3810000" y="60960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Đáp số: 73 kg</a:t>
            </a:r>
          </a:p>
        </p:txBody>
      </p:sp>
      <p:sp>
        <p:nvSpPr>
          <p:cNvPr id="11277" name="Rectangle 14"/>
          <p:cNvSpPr>
            <a:spLocks noChangeArrowheads="1"/>
          </p:cNvSpPr>
          <p:nvPr/>
        </p:nvSpPr>
        <p:spPr bwMode="auto">
          <a:xfrm>
            <a:off x="990600" y="838200"/>
            <a:ext cx="8408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660066"/>
                </a:solidFill>
                <a:cs typeface="Times New Roman" pitchFamily="18" charset="0"/>
              </a:rPr>
              <a:t>Toán</a:t>
            </a:r>
          </a:p>
        </p:txBody>
      </p:sp>
      <p:sp>
        <p:nvSpPr>
          <p:cNvPr id="11278" name="Rectangle 15"/>
          <p:cNvSpPr>
            <a:spLocks noChangeArrowheads="1"/>
          </p:cNvSpPr>
          <p:nvPr/>
        </p:nvSpPr>
        <p:spPr bwMode="auto">
          <a:xfrm>
            <a:off x="3733800" y="787400"/>
            <a:ext cx="1287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cs typeface="Times New Roman" pitchFamily="18" charset="0"/>
              </a:rPr>
              <a:t>36 + 15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/>
      <p:bldP spid="22534" grpId="0"/>
      <p:bldP spid="22535" grpId="0" animBg="1"/>
      <p:bldP spid="22536" grpId="0" animBg="1"/>
      <p:bldP spid="22538" grpId="0"/>
      <p:bldP spid="22539" grpId="0"/>
      <p:bldP spid="2254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660</Words>
  <Application>Microsoft Office PowerPoint</Application>
  <PresentationFormat>On-screen Show (4:3)</PresentationFormat>
  <Paragraphs>176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DAT</dc:creator>
  <cp:lastModifiedBy>Nhulam</cp:lastModifiedBy>
  <cp:revision>43</cp:revision>
  <dcterms:created xsi:type="dcterms:W3CDTF">2002-06-06T09:20:35Z</dcterms:created>
  <dcterms:modified xsi:type="dcterms:W3CDTF">2020-11-10T03:51:22Z</dcterms:modified>
</cp:coreProperties>
</file>