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7" r:id="rId5"/>
    <p:sldId id="268" r:id="rId6"/>
    <p:sldId id="269" r:id="rId7"/>
    <p:sldId id="270" r:id="rId8"/>
    <p:sldId id="271" r:id="rId9"/>
    <p:sldId id="264" r:id="rId10"/>
    <p:sldId id="273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1960F"/>
    <a:srgbClr val="EF7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126A9-CB3C-4D3C-81D2-B50FBC18F2AC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11ABD-9BE2-4544-80E2-C542F3FD3E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01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50382E-4DCA-4D57-B726-C95B6FAA9E2E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CAAD-E95B-4D22-B554-4801557F6A43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B797-5850-4121-840F-121D84082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CAAD-E95B-4D22-B554-4801557F6A43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B797-5850-4121-840F-121D84082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CAAD-E95B-4D22-B554-4801557F6A43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B797-5850-4121-840F-121D84082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CAAD-E95B-4D22-B554-4801557F6A43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B797-5850-4121-840F-121D84082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CAAD-E95B-4D22-B554-4801557F6A43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B797-5850-4121-840F-121D84082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CAAD-E95B-4D22-B554-4801557F6A43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B797-5850-4121-840F-121D84082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CAAD-E95B-4D22-B554-4801557F6A43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B797-5850-4121-840F-121D84082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CAAD-E95B-4D22-B554-4801557F6A43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B797-5850-4121-840F-121D84082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CAAD-E95B-4D22-B554-4801557F6A43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B797-5850-4121-840F-121D84082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CAAD-E95B-4D22-B554-4801557F6A43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B797-5850-4121-840F-121D84082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CAAD-E95B-4D22-B554-4801557F6A43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90B797-5850-4121-840F-121D840828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65CAAD-E95B-4D22-B554-4801557F6A43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90B797-5850-4121-840F-121D8408285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audio" Target="../media/audio1.wav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png"/><Relationship Id="rId9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audio" Target="../media/audio1.wav"/><Relationship Id="rId7" Type="http://schemas.openxmlformats.org/officeDocument/2006/relationships/image" Target="../media/image13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NH&#7840;C%20MIMI\New%20folder\Nghe%20nh&#7841;c%20-%20Imuzik.mp3" TargetMode="External"/><Relationship Id="rId6" Type="http://schemas.openxmlformats.org/officeDocument/2006/relationships/image" Target="../media/image12.gif"/><Relationship Id="rId5" Type="http://schemas.openxmlformats.org/officeDocument/2006/relationships/image" Target="../media/image7.gif"/><Relationship Id="rId4" Type="http://schemas.openxmlformats.org/officeDocument/2006/relationships/image" Target="../media/image11.jpeg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996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</p:pic>
      <p:pic>
        <p:nvPicPr>
          <p:cNvPr id="2051" name="Picture 4" descr="nhom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4341813" y="-466725"/>
            <a:ext cx="6064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3" descr="729747d8za2kbusq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2213" y="5838825"/>
            <a:ext cx="19812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322388" y="1092200"/>
            <a:ext cx="6526212" cy="157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vi-VN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6" name="Picture 20" descr="88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1863" y="6272213"/>
            <a:ext cx="5921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0" descr="88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72200"/>
            <a:ext cx="6651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nhom5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39050" y="4667250"/>
            <a:ext cx="5334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9" descr="nhom5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84238" y="4926013"/>
            <a:ext cx="5334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22" descr="Picture2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90500" y="28448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22" descr="Picture2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91500" y="727075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 descr="Picture2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89725" y="4487863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676400" y="3276600"/>
            <a:ext cx="5867400" cy="240065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Môn:Toán</a:t>
            </a:r>
            <a:endParaRPr lang="en-US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Lớp:2</a:t>
            </a:r>
          </a:p>
        </p:txBody>
      </p:sp>
    </p:spTree>
  </p:cSld>
  <p:clrMapOvr>
    <a:masterClrMapping/>
  </p:clrMapOvr>
  <p:transition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9" descr="ff (68)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76248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 rot="-663183">
            <a:off x="1404938" y="1447800"/>
            <a:ext cx="5953125" cy="1985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i="1" kern="10" dirty="0" err="1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stote"/>
              </a:rPr>
              <a:t>C</a:t>
            </a:r>
            <a:r>
              <a:rPr lang="en-US" sz="4000" i="1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stote"/>
              </a:rPr>
              <a:t>hµo</a:t>
            </a:r>
            <a:r>
              <a:rPr lang="en-US" sz="4000" i="1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stote"/>
              </a:rPr>
              <a:t> </a:t>
            </a:r>
            <a:r>
              <a:rPr lang="en-US" sz="4000" i="1" kern="1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stote"/>
              </a:rPr>
              <a:t>t¹m </a:t>
            </a:r>
            <a:r>
              <a:rPr lang="en-US" sz="4000" i="1" kern="10" dirty="0" err="1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stote"/>
              </a:rPr>
              <a:t>biÖt</a:t>
            </a:r>
            <a:r>
              <a:rPr lang="en-US" sz="4000" i="1" kern="1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stote"/>
              </a:rPr>
              <a:t>!</a:t>
            </a: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 rot="-461947">
            <a:off x="2159000" y="3621088"/>
            <a:ext cx="5683250" cy="1420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86"/>
              </a:avLst>
            </a:prstTxWarp>
          </a:bodyPr>
          <a:lstStyle/>
          <a:p>
            <a:pPr algn="ctr"/>
            <a:r>
              <a:rPr lang="en-US" sz="3600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.VnTime"/>
              </a:rPr>
              <a:t>HÑn</a:t>
            </a:r>
            <a:r>
              <a:rPr lang="en-US" sz="3600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.VnTime"/>
              </a:rPr>
              <a:t> </a:t>
            </a:r>
            <a:r>
              <a:rPr lang="en-US" sz="3600" i="1" kern="10" dirty="0" err="1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.VnTime"/>
              </a:rPr>
              <a:t>gÆp</a:t>
            </a:r>
            <a:r>
              <a:rPr lang="en-US" sz="3600" i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.VnTime"/>
              </a:rPr>
              <a:t> l¹i !</a:t>
            </a:r>
          </a:p>
        </p:txBody>
      </p:sp>
      <p:pic>
        <p:nvPicPr>
          <p:cNvPr id="29701" name="Picture 22" descr="Picture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46950" y="45974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22" descr="Picture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24025" y="581025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22" descr="Picture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38475" y="54737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17" descr="Hinh_Trang_tri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78263" y="6276975"/>
            <a:ext cx="37242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5" name="Picture 17" descr="Hinh_Trang_tri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4488" y="0"/>
            <a:ext cx="3724275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6" name="Picture 26" descr="Star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77200" y="5872163"/>
            <a:ext cx="1066800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7" name="Picture 27" descr="Star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106680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8" name="Picture 28" descr="88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046788"/>
            <a:ext cx="811213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9" name="Picture 29" descr="88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32788" y="0"/>
            <a:ext cx="811212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0" name="Picture 22" descr="Picture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3525" y="3063875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Nghe nhạc - Imuzi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1905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2" descr="Picture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46950" y="163988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5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243248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6400" y="997803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4800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.Vn3DH" pitchFamily="34" charset="0"/>
                <a:cs typeface="Times New Roman" pitchFamily="18" charset="0"/>
              </a:rPr>
              <a:t>KiÓm</a:t>
            </a:r>
            <a:r>
              <a:rPr lang="en-US" sz="48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.Vn3DH" pitchFamily="34" charset="0"/>
                <a:cs typeface="Times New Roman" pitchFamily="18" charset="0"/>
              </a:rPr>
              <a:t> </a:t>
            </a:r>
            <a:r>
              <a:rPr lang="en-US" sz="4800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.Vn3DH" pitchFamily="34" charset="0"/>
                <a:cs typeface="Times New Roman" pitchFamily="18" charset="0"/>
              </a:rPr>
              <a:t>tra</a:t>
            </a:r>
            <a:r>
              <a:rPr lang="en-US" sz="48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.Vn3DH" pitchFamily="34" charset="0"/>
                <a:cs typeface="Times New Roman" pitchFamily="18" charset="0"/>
              </a:rPr>
              <a:t> </a:t>
            </a:r>
            <a:r>
              <a:rPr lang="en-US" sz="4800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.Vn3DH" pitchFamily="34" charset="0"/>
                <a:cs typeface="Times New Roman" pitchFamily="18" charset="0"/>
              </a:rPr>
              <a:t>bµi</a:t>
            </a:r>
            <a:r>
              <a:rPr lang="en-US" sz="48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.Vn3DH" pitchFamily="34" charset="0"/>
                <a:cs typeface="Times New Roman" pitchFamily="18" charset="0"/>
              </a:rPr>
              <a:t> </a:t>
            </a:r>
            <a:r>
              <a:rPr lang="en-US" sz="4800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.Vn3DH" pitchFamily="34" charset="0"/>
                <a:cs typeface="Times New Roman" pitchFamily="18" charset="0"/>
              </a:rPr>
              <a:t>cò</a:t>
            </a:r>
            <a:r>
              <a:rPr lang="en-US" sz="48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.Vn3DH" pitchFamily="34" charset="0"/>
                <a:cs typeface="Times New Roman" pitchFamily="18" charset="0"/>
              </a:rPr>
              <a:t>:</a:t>
            </a:r>
          </a:p>
        </p:txBody>
      </p:sp>
      <p:pic>
        <p:nvPicPr>
          <p:cNvPr id="7" name="Picture 7" descr="Cau hoi"/>
          <p:cNvPicPr>
            <a:picLocks noChangeAspect="1" noChangeArrowheads="1" noCrop="1"/>
          </p:cNvPicPr>
          <p:nvPr/>
        </p:nvPicPr>
        <p:blipFill>
          <a:blip r:embed="rId2">
            <a:lum bright="-30000" contrast="66000"/>
          </a:blip>
          <a:srcRect/>
          <a:stretch>
            <a:fillRect/>
          </a:stretch>
        </p:blipFill>
        <p:spPr bwMode="auto">
          <a:xfrm>
            <a:off x="838200" y="838200"/>
            <a:ext cx="838200" cy="889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66800" y="2514600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7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7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7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7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1905000"/>
            <a:ext cx="1676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7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7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7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3657600"/>
            <a:ext cx="495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7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3 x 6 = 18 (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r"/>
            <a:r>
              <a:rPr lang="en-US" sz="2700" u="sng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7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u="sng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: 18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1828800"/>
            <a:ext cx="4648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rapezoid 7"/>
          <p:cNvSpPr/>
          <p:nvPr/>
        </p:nvSpPr>
        <p:spPr>
          <a:xfrm>
            <a:off x="990600" y="4572000"/>
            <a:ext cx="1828800" cy="1600200"/>
          </a:xfrm>
          <a:prstGeom prst="trapezoid">
            <a:avLst>
              <a:gd name="adj" fmla="val 0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/>
          <p:cNvSpPr/>
          <p:nvPr/>
        </p:nvSpPr>
        <p:spPr>
          <a:xfrm>
            <a:off x="5638800" y="4724400"/>
            <a:ext cx="2743200" cy="1447800"/>
          </a:xfrm>
          <a:prstGeom prst="trapezoid">
            <a:avLst>
              <a:gd name="adj" fmla="val 0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5410200" y="2438400"/>
            <a:ext cx="3048000" cy="1600200"/>
          </a:xfrm>
          <a:prstGeom prst="triangle">
            <a:avLst>
              <a:gd name="adj" fmla="val 31384"/>
            </a:avLst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  <a:latin typeface=".Vn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4038600"/>
            <a:ext cx="2133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27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6172200"/>
            <a:ext cx="2133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27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1200" y="4038600"/>
            <a:ext cx="2362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27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7400" y="6172200"/>
            <a:ext cx="2362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27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57200" y="3884612"/>
            <a:ext cx="3810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52400" y="2895600"/>
            <a:ext cx="12954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43000" y="25908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743200" y="2590800"/>
            <a:ext cx="15240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ight Triangle 34"/>
          <p:cNvSpPr/>
          <p:nvPr/>
        </p:nvSpPr>
        <p:spPr>
          <a:xfrm>
            <a:off x="2743200" y="2590800"/>
            <a:ext cx="1524000" cy="12954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Triangle 35"/>
          <p:cNvSpPr/>
          <p:nvPr/>
        </p:nvSpPr>
        <p:spPr>
          <a:xfrm>
            <a:off x="1143000" y="2590800"/>
            <a:ext cx="1676400" cy="12954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/>
          <p:cNvSpPr/>
          <p:nvPr/>
        </p:nvSpPr>
        <p:spPr>
          <a:xfrm flipH="1" flipV="1">
            <a:off x="1143000" y="2590800"/>
            <a:ext cx="1600200" cy="12954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Triangle 37"/>
          <p:cNvSpPr/>
          <p:nvPr/>
        </p:nvSpPr>
        <p:spPr>
          <a:xfrm flipH="1">
            <a:off x="457200" y="2590800"/>
            <a:ext cx="685800" cy="12954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AutoShape 2"/>
          <p:cNvSpPr>
            <a:spLocks noChangeArrowheads="1"/>
          </p:cNvSpPr>
          <p:nvPr/>
        </p:nvSpPr>
        <p:spPr bwMode="auto">
          <a:xfrm>
            <a:off x="457200" y="3276600"/>
            <a:ext cx="3962400" cy="1676400"/>
          </a:xfrm>
          <a:prstGeom prst="triangle">
            <a:avLst>
              <a:gd name="adj" fmla="val 31384"/>
            </a:avLst>
          </a:prstGeom>
          <a:solidFill>
            <a:srgbClr val="00CC00"/>
          </a:solidFill>
          <a:ln w="190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  <a:latin typeface=".VnArial Narrow" pitchFamily="34" charset="0"/>
            </a:endParaRPr>
          </a:p>
        </p:txBody>
      </p:sp>
      <p:sp>
        <p:nvSpPr>
          <p:cNvPr id="171011" name="Line 3"/>
          <p:cNvSpPr>
            <a:spLocks noChangeShapeType="1"/>
          </p:cNvSpPr>
          <p:nvPr/>
        </p:nvSpPr>
        <p:spPr bwMode="auto">
          <a:xfrm>
            <a:off x="1676400" y="3276600"/>
            <a:ext cx="2743200" cy="1676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12" name="Line 4"/>
          <p:cNvSpPr>
            <a:spLocks noChangeShapeType="1"/>
          </p:cNvSpPr>
          <p:nvPr/>
        </p:nvSpPr>
        <p:spPr bwMode="auto">
          <a:xfrm>
            <a:off x="457200" y="4953000"/>
            <a:ext cx="3962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13" name="Line 5"/>
          <p:cNvSpPr>
            <a:spLocks noChangeShapeType="1"/>
          </p:cNvSpPr>
          <p:nvPr/>
        </p:nvSpPr>
        <p:spPr bwMode="auto">
          <a:xfrm flipH="1">
            <a:off x="457200" y="3276600"/>
            <a:ext cx="1219200" cy="1676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1524000" y="2743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.VnArial Narrow" pitchFamily="34" charset="0"/>
              </a:rPr>
              <a:t>A</a:t>
            </a:r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4419600" y="4648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.VnArial Narrow" pitchFamily="34" charset="0"/>
              </a:rPr>
              <a:t>C</a:t>
            </a:r>
          </a:p>
        </p:txBody>
      </p:sp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0" y="4572000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.VnArial Narrow" pitchFamily="34" charset="0"/>
              </a:rPr>
              <a:t>B</a:t>
            </a:r>
          </a:p>
        </p:txBody>
      </p:sp>
      <p:sp>
        <p:nvSpPr>
          <p:cNvPr id="171018" name="Text Box 10"/>
          <p:cNvSpPr txBox="1">
            <a:spLocks noChangeArrowheads="1"/>
          </p:cNvSpPr>
          <p:nvPr/>
        </p:nvSpPr>
        <p:spPr bwMode="auto">
          <a:xfrm rot="18396478">
            <a:off x="326046" y="3517057"/>
            <a:ext cx="1239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.VnArial Narrow" pitchFamily="34" charset="0"/>
              </a:rPr>
              <a:t>3 cm</a:t>
            </a:r>
          </a:p>
        </p:txBody>
      </p:sp>
      <p:sp>
        <p:nvSpPr>
          <p:cNvPr id="171019" name="Text Box 11"/>
          <p:cNvSpPr txBox="1">
            <a:spLocks noChangeArrowheads="1"/>
          </p:cNvSpPr>
          <p:nvPr/>
        </p:nvSpPr>
        <p:spPr bwMode="auto">
          <a:xfrm>
            <a:off x="1524000" y="5029200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.VnArial Narrow" pitchFamily="34" charset="0"/>
              </a:rPr>
              <a:t>5 cm</a:t>
            </a:r>
          </a:p>
        </p:txBody>
      </p:sp>
      <p:sp>
        <p:nvSpPr>
          <p:cNvPr id="171020" name="Text Box 12"/>
          <p:cNvSpPr txBox="1">
            <a:spLocks noChangeArrowheads="1"/>
          </p:cNvSpPr>
          <p:nvPr/>
        </p:nvSpPr>
        <p:spPr bwMode="auto">
          <a:xfrm rot="1953046">
            <a:off x="2475101" y="3522792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.VnArial Narrow" pitchFamily="34" charset="0"/>
              </a:rPr>
              <a:t>4 cm</a:t>
            </a:r>
          </a:p>
        </p:txBody>
      </p:sp>
      <p:sp>
        <p:nvSpPr>
          <p:cNvPr id="171022" name="AutoShape 14"/>
          <p:cNvSpPr>
            <a:spLocks noChangeArrowheads="1"/>
          </p:cNvSpPr>
          <p:nvPr/>
        </p:nvSpPr>
        <p:spPr bwMode="auto">
          <a:xfrm>
            <a:off x="457200" y="3276600"/>
            <a:ext cx="3962400" cy="1676400"/>
          </a:xfrm>
          <a:prstGeom prst="triangle">
            <a:avLst>
              <a:gd name="adj" fmla="val 30674"/>
            </a:avLst>
          </a:prstGeom>
          <a:solidFill>
            <a:srgbClr val="00CC00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  <a:latin typeface=".VnArial Narrow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905000" y="1524000"/>
            <a:ext cx="441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4876800" y="2438400"/>
            <a:ext cx="396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AB, BC, CA.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1981200" y="1524000"/>
            <a:ext cx="411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ABC?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1905000" y="1524000"/>
            <a:ext cx="419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ABC?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876800" y="3200400"/>
            <a:ext cx="3962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 cm + 5 cm + 4 cm = 12 cm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3467894" y="4305300"/>
            <a:ext cx="2818606" cy="79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1905000" y="1524000"/>
            <a:ext cx="411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 cm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ABC?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4800600" y="4572000"/>
            <a:ext cx="434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12 cm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ABC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12 cm.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1905000" y="1600200"/>
            <a:ext cx="411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1066800" y="5791200"/>
            <a:ext cx="7239000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710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7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1000"/>
                                        <p:tgtEl>
                                          <p:spTgt spid="17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1000"/>
                                        <p:tgtEl>
                                          <p:spTgt spid="17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71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 animBg="1"/>
      <p:bldP spid="171011" grpId="0" animBg="1"/>
      <p:bldP spid="171011" grpId="1" animBg="1"/>
      <p:bldP spid="171012" grpId="0" animBg="1"/>
      <p:bldP spid="171012" grpId="1" animBg="1"/>
      <p:bldP spid="171013" grpId="0" animBg="1"/>
      <p:bldP spid="171013" grpId="1" animBg="1"/>
      <p:bldP spid="171014" grpId="0"/>
      <p:bldP spid="171015" grpId="0"/>
      <p:bldP spid="171016" grpId="0"/>
      <p:bldP spid="171018" grpId="0"/>
      <p:bldP spid="171019" grpId="0"/>
      <p:bldP spid="171020" grpId="0"/>
      <p:bldP spid="171022" grpId="0" animBg="1"/>
      <p:bldP spid="27" grpId="0"/>
      <p:bldP spid="27" grpId="1"/>
      <p:bldP spid="28" grpId="0"/>
      <p:bldP spid="29" grpId="0"/>
      <p:bldP spid="29" grpId="1"/>
      <p:bldP spid="30" grpId="0"/>
      <p:bldP spid="30" grpId="1"/>
      <p:bldP spid="31" grpId="0"/>
      <p:bldP spid="35" grpId="0"/>
      <p:bldP spid="35" grpId="1"/>
      <p:bldP spid="37" grpId="0"/>
      <p:bldP spid="40" grpId="0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3">
            <a:lum bright="8000" contrast="8000"/>
          </a:blip>
          <a:srcRect/>
          <a:stretch>
            <a:fillRect/>
          </a:stretch>
        </p:blipFill>
        <p:spPr bwMode="auto">
          <a:xfrm>
            <a:off x="457200" y="2590800"/>
            <a:ext cx="3581400" cy="2133600"/>
          </a:xfrm>
          <a:prstGeom prst="rect">
            <a:avLst/>
          </a:prstGeom>
          <a:solidFill>
            <a:srgbClr val="99CCFF"/>
          </a:solidFill>
          <a:ln w="9525">
            <a:solidFill>
              <a:srgbClr val="99FF33"/>
            </a:solidFill>
            <a:miter lim="800000"/>
            <a:headEnd/>
            <a:tailEnd/>
          </a:ln>
        </p:spPr>
      </p:pic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438400" y="1371600"/>
            <a:ext cx="441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DEGH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4495800" y="2293203"/>
            <a:ext cx="449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DEGH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DE, EG, GH, HD.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2438400" y="1371600"/>
            <a:ext cx="411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DEGH?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2438400" y="1295400"/>
            <a:ext cx="419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DEGH?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495800" y="3048000"/>
            <a:ext cx="4648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DEGH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cm + 2 cm + 4 cm + 6 cm = 15 cm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2781697" y="4076303"/>
            <a:ext cx="312340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2362200" y="1295400"/>
            <a:ext cx="411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 cm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DEGH?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4495800" y="4419600"/>
            <a:ext cx="464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15 cm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DEGH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DEGH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15 cm.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2438400" y="1371600"/>
            <a:ext cx="411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914400" y="5715000"/>
            <a:ext cx="7239000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3962400" y="41148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.VnArial Narrow" pitchFamily="34" charset="0"/>
              </a:rPr>
              <a:t>H</a:t>
            </a: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1600200" y="21336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.VnArial Narrow" pitchFamily="34" charset="0"/>
              </a:rPr>
              <a:t>2 cm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 rot="3405784">
            <a:off x="2964657" y="3131343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.VnArial Narrow" pitchFamily="34" charset="0"/>
              </a:rPr>
              <a:t>4 cm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 rot="-25903867">
            <a:off x="69057" y="2978943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.VnArial Narrow" pitchFamily="34" charset="0"/>
              </a:rPr>
              <a:t>3 cm</a:t>
            </a: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228600" y="4191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Arial Narrow" pitchFamily="34" charset="0"/>
              </a:rPr>
              <a:t>D</a:t>
            </a:r>
          </a:p>
        </p:txBody>
      </p: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2438400" y="2209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Arial Narrow" pitchFamily="34" charset="0"/>
              </a:rPr>
              <a:t>G</a:t>
            </a: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838200" y="2209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Arial Narrow" pitchFamily="34" charset="0"/>
              </a:rPr>
              <a:t>E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1600200" y="44958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.VnArial Narrow" pitchFamily="34" charset="0"/>
              </a:rPr>
              <a:t>6 cm</a:t>
            </a:r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>
            <a:off x="1219200" y="2667000"/>
            <a:ext cx="13716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22"/>
          <p:cNvSpPr>
            <a:spLocks noChangeShapeType="1"/>
          </p:cNvSpPr>
          <p:nvPr/>
        </p:nvSpPr>
        <p:spPr bwMode="auto">
          <a:xfrm flipH="1">
            <a:off x="609600" y="2667000"/>
            <a:ext cx="609600" cy="17526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23"/>
          <p:cNvSpPr>
            <a:spLocks noChangeShapeType="1"/>
          </p:cNvSpPr>
          <p:nvPr/>
        </p:nvSpPr>
        <p:spPr bwMode="auto">
          <a:xfrm>
            <a:off x="609600" y="4419600"/>
            <a:ext cx="32766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24"/>
          <p:cNvSpPr>
            <a:spLocks noChangeShapeType="1"/>
          </p:cNvSpPr>
          <p:nvPr/>
        </p:nvSpPr>
        <p:spPr bwMode="auto">
          <a:xfrm>
            <a:off x="2590800" y="2667000"/>
            <a:ext cx="1295400" cy="17526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17"/>
          <p:cNvSpPr>
            <a:spLocks noChangeShapeType="1"/>
          </p:cNvSpPr>
          <p:nvPr/>
        </p:nvSpPr>
        <p:spPr bwMode="auto">
          <a:xfrm>
            <a:off x="1219200" y="2667000"/>
            <a:ext cx="1371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18"/>
          <p:cNvSpPr>
            <a:spLocks noChangeShapeType="1"/>
          </p:cNvSpPr>
          <p:nvPr/>
        </p:nvSpPr>
        <p:spPr bwMode="auto">
          <a:xfrm flipH="1">
            <a:off x="609600" y="2667000"/>
            <a:ext cx="609600" cy="1752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50" name="Line 19"/>
          <p:cNvSpPr>
            <a:spLocks noChangeShapeType="1"/>
          </p:cNvSpPr>
          <p:nvPr/>
        </p:nvSpPr>
        <p:spPr bwMode="auto">
          <a:xfrm>
            <a:off x="609600" y="4419600"/>
            <a:ext cx="3276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>
            <a:off x="2590800" y="2667000"/>
            <a:ext cx="1295400" cy="1752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8" grpId="0"/>
      <p:bldP spid="29" grpId="0"/>
      <p:bldP spid="29" grpId="1"/>
      <p:bldP spid="30" grpId="0"/>
      <p:bldP spid="30" grpId="1"/>
      <p:bldP spid="31" grpId="0"/>
      <p:bldP spid="35" grpId="0"/>
      <p:bldP spid="35" grpId="1"/>
      <p:bldP spid="37" grpId="0"/>
      <p:bldP spid="40" grpId="0"/>
      <p:bldP spid="41" grpId="0" animBg="1"/>
      <p:bldP spid="26" grpId="0"/>
      <p:bldP spid="32" grpId="0"/>
      <p:bldP spid="33" grpId="0"/>
      <p:bldP spid="36" grpId="0"/>
      <p:bldP spid="38" grpId="0"/>
      <p:bldP spid="39" grpId="0"/>
      <p:bldP spid="42" grpId="0"/>
      <p:bldP spid="43" grpId="0"/>
      <p:bldP spid="48" grpId="0" animBg="1"/>
      <p:bldP spid="49" grpId="0" animBg="1"/>
      <p:bldP spid="50" grpId="0" animBg="1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ext Box 2"/>
          <p:cNvSpPr txBox="1">
            <a:spLocks noChangeArrowheads="1"/>
          </p:cNvSpPr>
          <p:nvPr/>
        </p:nvSpPr>
        <p:spPr bwMode="auto">
          <a:xfrm>
            <a:off x="1524000" y="1066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.VnArial Narrow" pitchFamily="34" charset="0"/>
              </a:rPr>
              <a:t>A</a:t>
            </a:r>
          </a:p>
        </p:txBody>
      </p:sp>
      <p:sp>
        <p:nvSpPr>
          <p:cNvPr id="173059" name="Text Box 3"/>
          <p:cNvSpPr txBox="1">
            <a:spLocks noChangeArrowheads="1"/>
          </p:cNvSpPr>
          <p:nvPr/>
        </p:nvSpPr>
        <p:spPr bwMode="auto">
          <a:xfrm>
            <a:off x="4419600" y="2957513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Arial Narrow" pitchFamily="34" charset="0"/>
              </a:rPr>
              <a:t>C</a:t>
            </a:r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0" y="30241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Arial Narrow" pitchFamily="34" charset="0"/>
              </a:rPr>
              <a:t>B</a:t>
            </a:r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 rot="18396478">
            <a:off x="325438" y="1946275"/>
            <a:ext cx="1239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.VnArial Narrow" pitchFamily="34" charset="0"/>
              </a:rPr>
              <a:t>3 cm</a:t>
            </a:r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1600200" y="32004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8000"/>
                </a:solidFill>
                <a:latin typeface=".VnArial Narrow" pitchFamily="34" charset="0"/>
              </a:rPr>
              <a:t>5 cm</a:t>
            </a:r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 rot="1751306">
            <a:off x="2514600" y="19050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8000"/>
                </a:solidFill>
                <a:latin typeface=".VnArial Narrow" pitchFamily="34" charset="0"/>
              </a:rPr>
              <a:t>4 cm</a:t>
            </a:r>
          </a:p>
        </p:txBody>
      </p:sp>
      <p:sp>
        <p:nvSpPr>
          <p:cNvPr id="173064" name="Line 8"/>
          <p:cNvSpPr>
            <a:spLocks noChangeShapeType="1"/>
          </p:cNvSpPr>
          <p:nvPr/>
        </p:nvSpPr>
        <p:spPr bwMode="auto">
          <a:xfrm>
            <a:off x="4876800" y="1271588"/>
            <a:ext cx="0" cy="2447925"/>
          </a:xfrm>
          <a:prstGeom prst="line">
            <a:avLst/>
          </a:prstGeom>
          <a:noFill/>
          <a:ln w="9525">
            <a:solidFill>
              <a:srgbClr val="FF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65" name="AutoShape 9"/>
          <p:cNvSpPr>
            <a:spLocks noChangeArrowheads="1"/>
          </p:cNvSpPr>
          <p:nvPr/>
        </p:nvSpPr>
        <p:spPr bwMode="auto">
          <a:xfrm>
            <a:off x="457200" y="1585913"/>
            <a:ext cx="3962400" cy="1676400"/>
          </a:xfrm>
          <a:prstGeom prst="triangle">
            <a:avLst>
              <a:gd name="adj" fmla="val 31384"/>
            </a:avLst>
          </a:prstGeom>
          <a:solidFill>
            <a:srgbClr val="00CC00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  <a:latin typeface=".VnArial Narrow" pitchFamily="34" charset="0"/>
            </a:endParaRPr>
          </a:p>
        </p:txBody>
      </p:sp>
      <p:sp>
        <p:nvSpPr>
          <p:cNvPr id="173066" name="Text Box 10"/>
          <p:cNvSpPr txBox="1">
            <a:spLocks noChangeArrowheads="1"/>
          </p:cNvSpPr>
          <p:nvPr/>
        </p:nvSpPr>
        <p:spPr bwMode="auto">
          <a:xfrm>
            <a:off x="990600" y="5202238"/>
            <a:ext cx="7467600" cy="893762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50000">
                <a:srgbClr val="99CCFF">
                  <a:gamma/>
                  <a:tint val="25490"/>
                  <a:invGamma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solidFill>
                  <a:srgbClr val="FF0000"/>
                </a:solidFill>
                <a:latin typeface=".VnArial Narrow" pitchFamily="34" charset="0"/>
              </a:rPr>
              <a:t>KÕt</a:t>
            </a:r>
            <a:r>
              <a:rPr lang="en-US" sz="2800" b="1" u="sng" dirty="0">
                <a:solidFill>
                  <a:srgbClr val="FF0000"/>
                </a:solidFill>
                <a:latin typeface=".VnArial Narrow" pitchFamily="34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.VnArial Narrow" pitchFamily="34" charset="0"/>
              </a:rPr>
              <a:t>luËn</a:t>
            </a:r>
            <a:r>
              <a:rPr lang="en-US" sz="2800" b="1" u="sng" dirty="0">
                <a:solidFill>
                  <a:srgbClr val="FF0000"/>
                </a:solidFill>
                <a:latin typeface=".VnArial Narrow" pitchFamily="34" charset="0"/>
              </a:rPr>
              <a:t>: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</a:t>
            </a:r>
            <a:r>
              <a:rPr lang="en-US" sz="2400" b="1" dirty="0" err="1">
                <a:solidFill>
                  <a:srgbClr val="0000FF"/>
                </a:solidFill>
              </a:rPr>
              <a:t>ổng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độ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dài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các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cạnh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hình</a:t>
            </a:r>
            <a:r>
              <a:rPr lang="en-US" sz="2400" b="1" dirty="0">
                <a:solidFill>
                  <a:srgbClr val="0000FF"/>
                </a:solidFill>
              </a:rPr>
              <a:t> tam </a:t>
            </a:r>
            <a:r>
              <a:rPr lang="en-US" sz="2400" b="1" dirty="0" err="1">
                <a:solidFill>
                  <a:srgbClr val="0000FF"/>
                </a:solidFill>
              </a:rPr>
              <a:t>giác</a:t>
            </a:r>
            <a:r>
              <a:rPr lang="en-US" sz="2400" b="1" dirty="0">
                <a:solidFill>
                  <a:srgbClr val="0000FF"/>
                </a:solidFill>
              </a:rPr>
              <a:t> (</a:t>
            </a:r>
            <a:r>
              <a:rPr lang="en-US" sz="2400" b="1" dirty="0" err="1">
                <a:solidFill>
                  <a:srgbClr val="0000FF"/>
                </a:solidFill>
              </a:rPr>
              <a:t>hình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tứ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giác</a:t>
            </a:r>
            <a:r>
              <a:rPr lang="en-US" sz="2400" b="1" dirty="0">
                <a:solidFill>
                  <a:srgbClr val="0000FF"/>
                </a:solidFill>
              </a:rPr>
              <a:t>) </a:t>
            </a:r>
            <a:r>
              <a:rPr lang="en-US" sz="2400" b="1" dirty="0" err="1">
                <a:solidFill>
                  <a:srgbClr val="0000FF"/>
                </a:solidFill>
              </a:rPr>
              <a:t>là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chu</a:t>
            </a:r>
            <a:r>
              <a:rPr lang="en-US" sz="2400" b="1" dirty="0">
                <a:solidFill>
                  <a:srgbClr val="0000FF"/>
                </a:solidFill>
              </a:rPr>
              <a:t> vi </a:t>
            </a:r>
            <a:r>
              <a:rPr lang="en-US" sz="2400" b="1" dirty="0" err="1">
                <a:solidFill>
                  <a:srgbClr val="0000FF"/>
                </a:solidFill>
              </a:rPr>
              <a:t>của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hình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đó</a:t>
            </a:r>
            <a:r>
              <a:rPr lang="en-US" sz="24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6172200" y="10668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8000"/>
                </a:solidFill>
                <a:latin typeface=".VnArial Narrow" pitchFamily="34" charset="0"/>
              </a:rPr>
              <a:t>2 cm</a:t>
            </a:r>
          </a:p>
        </p:txBody>
      </p:sp>
      <p:pic>
        <p:nvPicPr>
          <p:cNvPr id="173068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485900"/>
            <a:ext cx="3581400" cy="2133600"/>
          </a:xfrm>
          <a:prstGeom prst="rect">
            <a:avLst/>
          </a:prstGeom>
          <a:noFill/>
        </p:spPr>
      </p:pic>
      <p:sp>
        <p:nvSpPr>
          <p:cNvPr id="173069" name="Text Box 13"/>
          <p:cNvSpPr txBox="1">
            <a:spLocks noChangeArrowheads="1"/>
          </p:cNvSpPr>
          <p:nvPr/>
        </p:nvSpPr>
        <p:spPr bwMode="auto">
          <a:xfrm rot="3405784">
            <a:off x="7612857" y="1974056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8000"/>
                </a:solidFill>
                <a:latin typeface=".VnArial Narrow" pitchFamily="34" charset="0"/>
              </a:rPr>
              <a:t>4 cm</a:t>
            </a:r>
          </a:p>
        </p:txBody>
      </p:sp>
      <p:sp>
        <p:nvSpPr>
          <p:cNvPr id="173070" name="Text Box 14"/>
          <p:cNvSpPr txBox="1">
            <a:spLocks noChangeArrowheads="1"/>
          </p:cNvSpPr>
          <p:nvPr/>
        </p:nvSpPr>
        <p:spPr bwMode="auto">
          <a:xfrm rot="-25903867">
            <a:off x="4883944" y="1974057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8000"/>
                </a:solidFill>
                <a:latin typeface=".VnArial Narrow" pitchFamily="34" charset="0"/>
              </a:rPr>
              <a:t>3 cm</a:t>
            </a:r>
          </a:p>
        </p:txBody>
      </p:sp>
      <p:sp>
        <p:nvSpPr>
          <p:cNvPr id="173071" name="Text Box 15"/>
          <p:cNvSpPr txBox="1">
            <a:spLocks noChangeArrowheads="1"/>
          </p:cNvSpPr>
          <p:nvPr/>
        </p:nvSpPr>
        <p:spPr bwMode="auto">
          <a:xfrm>
            <a:off x="6477000" y="3338513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8000"/>
                </a:solidFill>
                <a:latin typeface=".VnArial Narrow" pitchFamily="34" charset="0"/>
              </a:rPr>
              <a:t>6 cm</a:t>
            </a:r>
          </a:p>
        </p:txBody>
      </p:sp>
      <p:sp>
        <p:nvSpPr>
          <p:cNvPr id="173072" name="Text Box 16"/>
          <p:cNvSpPr txBox="1">
            <a:spLocks noChangeArrowheads="1"/>
          </p:cNvSpPr>
          <p:nvPr/>
        </p:nvSpPr>
        <p:spPr bwMode="auto">
          <a:xfrm>
            <a:off x="8610600" y="3048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Arial Narrow" pitchFamily="34" charset="0"/>
              </a:rPr>
              <a:t>H</a:t>
            </a:r>
          </a:p>
        </p:txBody>
      </p:sp>
      <p:sp>
        <p:nvSpPr>
          <p:cNvPr id="173073" name="Text Box 17"/>
          <p:cNvSpPr txBox="1">
            <a:spLocks noChangeArrowheads="1"/>
          </p:cNvSpPr>
          <p:nvPr/>
        </p:nvSpPr>
        <p:spPr bwMode="auto">
          <a:xfrm>
            <a:off x="5029200" y="3109913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Arial Narrow" pitchFamily="34" charset="0"/>
              </a:rPr>
              <a:t>D</a:t>
            </a:r>
          </a:p>
        </p:txBody>
      </p:sp>
      <p:sp>
        <p:nvSpPr>
          <p:cNvPr id="173074" name="Text Box 18"/>
          <p:cNvSpPr txBox="1">
            <a:spLocks noChangeArrowheads="1"/>
          </p:cNvSpPr>
          <p:nvPr/>
        </p:nvSpPr>
        <p:spPr bwMode="auto">
          <a:xfrm>
            <a:off x="7239000" y="1128713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Arial Narrow" pitchFamily="34" charset="0"/>
              </a:rPr>
              <a:t>G</a:t>
            </a:r>
          </a:p>
        </p:txBody>
      </p:sp>
      <p:sp>
        <p:nvSpPr>
          <p:cNvPr id="173075" name="Text Box 19"/>
          <p:cNvSpPr txBox="1">
            <a:spLocks noChangeArrowheads="1"/>
          </p:cNvSpPr>
          <p:nvPr/>
        </p:nvSpPr>
        <p:spPr bwMode="auto">
          <a:xfrm>
            <a:off x="5638800" y="1143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Arial Narrow" pitchFamily="34" charset="0"/>
              </a:rPr>
              <a:t>E</a:t>
            </a:r>
          </a:p>
        </p:txBody>
      </p:sp>
      <p:sp>
        <p:nvSpPr>
          <p:cNvPr id="173076" name="Line 20"/>
          <p:cNvSpPr>
            <a:spLocks noChangeShapeType="1"/>
          </p:cNvSpPr>
          <p:nvPr/>
        </p:nvSpPr>
        <p:spPr bwMode="auto">
          <a:xfrm flipH="1">
            <a:off x="5410200" y="1585913"/>
            <a:ext cx="609600" cy="1752600"/>
          </a:xfrm>
          <a:prstGeom prst="line">
            <a:avLst/>
          </a:prstGeom>
          <a:noFill/>
          <a:ln w="38100">
            <a:solidFill>
              <a:srgbClr val="99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77" name="Line 21"/>
          <p:cNvSpPr>
            <a:spLocks noChangeShapeType="1"/>
          </p:cNvSpPr>
          <p:nvPr/>
        </p:nvSpPr>
        <p:spPr bwMode="auto">
          <a:xfrm>
            <a:off x="6019800" y="1585913"/>
            <a:ext cx="1371600" cy="0"/>
          </a:xfrm>
          <a:prstGeom prst="line">
            <a:avLst/>
          </a:prstGeom>
          <a:noFill/>
          <a:ln w="38100">
            <a:solidFill>
              <a:srgbClr val="99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78" name="Line 22"/>
          <p:cNvSpPr>
            <a:spLocks noChangeShapeType="1"/>
          </p:cNvSpPr>
          <p:nvPr/>
        </p:nvSpPr>
        <p:spPr bwMode="auto">
          <a:xfrm>
            <a:off x="7391400" y="1585913"/>
            <a:ext cx="1295400" cy="1752600"/>
          </a:xfrm>
          <a:prstGeom prst="line">
            <a:avLst/>
          </a:prstGeom>
          <a:noFill/>
          <a:ln w="38100">
            <a:solidFill>
              <a:srgbClr val="99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79" name="Line 23"/>
          <p:cNvSpPr>
            <a:spLocks noChangeShapeType="1"/>
          </p:cNvSpPr>
          <p:nvPr/>
        </p:nvSpPr>
        <p:spPr bwMode="auto">
          <a:xfrm>
            <a:off x="5410200" y="3338513"/>
            <a:ext cx="3276600" cy="0"/>
          </a:xfrm>
          <a:prstGeom prst="line">
            <a:avLst/>
          </a:prstGeom>
          <a:noFill/>
          <a:ln w="38100">
            <a:solidFill>
              <a:srgbClr val="99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83" name="Rectangle 27"/>
          <p:cNvSpPr>
            <a:spLocks noChangeArrowheads="1"/>
          </p:cNvSpPr>
          <p:nvPr/>
        </p:nvSpPr>
        <p:spPr bwMode="auto">
          <a:xfrm>
            <a:off x="533400" y="3810000"/>
            <a:ext cx="30527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 b="1" dirty="0">
                <a:solidFill>
                  <a:srgbClr val="FF0000"/>
                </a:solidFill>
                <a:latin typeface=".VnArial Narrow" pitchFamily="34" charset="0"/>
              </a:rPr>
              <a:t>So </a:t>
            </a:r>
            <a:r>
              <a:rPr lang="en-US" sz="2800" b="1" dirty="0" err="1">
                <a:solidFill>
                  <a:srgbClr val="FF0000"/>
                </a:solidFill>
                <a:latin typeface=".VnArial Narrow" pitchFamily="34" charset="0"/>
              </a:rPr>
              <a:t>s¸nh</a:t>
            </a:r>
            <a:r>
              <a:rPr lang="en-US" sz="2800" b="1" dirty="0">
                <a:solidFill>
                  <a:srgbClr val="FF0000"/>
                </a:solidFill>
                <a:latin typeface=".VnArial Narrow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Arial Narrow" pitchFamily="34" charset="0"/>
              </a:rPr>
              <a:t>chu</a:t>
            </a:r>
            <a:r>
              <a:rPr lang="en-US" sz="2800" b="1" dirty="0">
                <a:solidFill>
                  <a:srgbClr val="FF0000"/>
                </a:solidFill>
                <a:latin typeface=".VnArial Narrow" pitchFamily="34" charset="0"/>
              </a:rPr>
              <a:t> vi 2 </a:t>
            </a:r>
            <a:r>
              <a:rPr lang="en-US" sz="2800" b="1" dirty="0" err="1">
                <a:solidFill>
                  <a:srgbClr val="FF0000"/>
                </a:solidFill>
                <a:latin typeface=".VnArial Narrow" pitchFamily="34" charset="0"/>
              </a:rPr>
              <a:t>h×nh</a:t>
            </a:r>
            <a:r>
              <a:rPr lang="en-US" sz="2800" b="1" dirty="0">
                <a:solidFill>
                  <a:srgbClr val="FF0000"/>
                </a:solidFill>
                <a:latin typeface=".VnArial Narrow" pitchFamily="34" charset="0"/>
              </a:rPr>
              <a:t>:</a:t>
            </a:r>
          </a:p>
        </p:txBody>
      </p:sp>
      <p:sp>
        <p:nvSpPr>
          <p:cNvPr id="173084" name="Rectangle 28"/>
          <p:cNvSpPr>
            <a:spLocks noChangeArrowheads="1"/>
          </p:cNvSpPr>
          <p:nvPr/>
        </p:nvSpPr>
        <p:spPr bwMode="auto">
          <a:xfrm>
            <a:off x="3886200" y="3886200"/>
            <a:ext cx="406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400" dirty="0">
                <a:solidFill>
                  <a:srgbClr val="0000FF"/>
                </a:solidFill>
                <a:latin typeface=".VnArial Narrow" pitchFamily="34" charset="0"/>
              </a:rPr>
              <a:t>- </a:t>
            </a:r>
            <a:r>
              <a:rPr lang="en-US" sz="2400" dirty="0" err="1">
                <a:solidFill>
                  <a:srgbClr val="0000FF"/>
                </a:solidFill>
                <a:latin typeface=".VnArial Narrow" pitchFamily="34" charset="0"/>
              </a:rPr>
              <a:t>Gièng</a:t>
            </a:r>
            <a:r>
              <a:rPr lang="en-US" sz="2400" dirty="0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.VnArial Narrow" pitchFamily="34" charset="0"/>
              </a:rPr>
              <a:t>nhau</a:t>
            </a:r>
            <a:r>
              <a:rPr lang="en-US" sz="2400" dirty="0" smtClean="0">
                <a:solidFill>
                  <a:srgbClr val="0000FF"/>
                </a:solidFill>
                <a:latin typeface=".VnArial Narrow" pitchFamily="34" charset="0"/>
              </a:rPr>
              <a:t>: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B»ng</a:t>
            </a:r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tæng</a:t>
            </a:r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c¸c</a:t>
            </a:r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 c¹nh</a:t>
            </a:r>
          </a:p>
        </p:txBody>
      </p:sp>
      <p:sp>
        <p:nvSpPr>
          <p:cNvPr id="173085" name="Rectangle 29"/>
          <p:cNvSpPr>
            <a:spLocks noChangeArrowheads="1"/>
          </p:cNvSpPr>
          <p:nvPr/>
        </p:nvSpPr>
        <p:spPr bwMode="auto">
          <a:xfrm>
            <a:off x="3886200" y="4267200"/>
            <a:ext cx="472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 Narrow" pitchFamily="34" charset="0"/>
              </a:rPr>
              <a:t>- </a:t>
            </a:r>
            <a:r>
              <a:rPr lang="en-US" sz="2400" dirty="0" err="1">
                <a:solidFill>
                  <a:srgbClr val="0000FF"/>
                </a:solidFill>
                <a:latin typeface=".VnArial Narrow" pitchFamily="34" charset="0"/>
              </a:rPr>
              <a:t>Kh¸c</a:t>
            </a:r>
            <a:r>
              <a:rPr lang="en-US" sz="2400" dirty="0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.VnArial Narrow" pitchFamily="34" charset="0"/>
              </a:rPr>
              <a:t>nhau</a:t>
            </a:r>
            <a:r>
              <a:rPr lang="en-US" sz="2400" dirty="0" smtClean="0">
                <a:solidFill>
                  <a:srgbClr val="0000FF"/>
                </a:solidFill>
                <a:latin typeface=".VnArial Narrow" pitchFamily="34" charset="0"/>
              </a:rPr>
              <a:t>: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H×nh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tam </a:t>
            </a:r>
            <a:r>
              <a:rPr lang="en-US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gi¸c</a:t>
            </a:r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b»ng</a:t>
            </a:r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tæng</a:t>
            </a:r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 3 c¹nh, </a:t>
            </a:r>
            <a:r>
              <a:rPr lang="en-US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h×nh</a:t>
            </a:r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tø</a:t>
            </a:r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gi¸c</a:t>
            </a:r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b»ng</a:t>
            </a:r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tæng</a:t>
            </a:r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.VnArial Narrow" pitchFamily="34" charset="0"/>
              </a:rPr>
              <a:t> 4 c¹nh</a:t>
            </a:r>
            <a:r>
              <a:rPr lang="en-US" dirty="0"/>
              <a:t> </a:t>
            </a:r>
          </a:p>
        </p:txBody>
      </p:sp>
      <p:pic>
        <p:nvPicPr>
          <p:cNvPr id="173121" name="Picture 9" descr="A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16875" y="5656263"/>
            <a:ext cx="1279525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3122" name="Picture 9" descr="A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5883275"/>
            <a:ext cx="1279525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3123" name="Picture 9" descr="A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5973763"/>
            <a:ext cx="114300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3124" name="Picture 9" descr="A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8600" y="5868988"/>
            <a:ext cx="1279525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3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7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73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7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7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7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73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73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7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73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73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73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8" grpId="0"/>
      <p:bldP spid="173059" grpId="0"/>
      <p:bldP spid="173060" grpId="0"/>
      <p:bldP spid="173061" grpId="0"/>
      <p:bldP spid="173062" grpId="0"/>
      <p:bldP spid="173063" grpId="0"/>
      <p:bldP spid="173064" grpId="0" animBg="1"/>
      <p:bldP spid="173065" grpId="0" animBg="1"/>
      <p:bldP spid="173066" grpId="0" animBg="1"/>
      <p:bldP spid="173067" grpId="0"/>
      <p:bldP spid="173069" grpId="0"/>
      <p:bldP spid="173070" grpId="0"/>
      <p:bldP spid="173071" grpId="0"/>
      <p:bldP spid="173072" grpId="0"/>
      <p:bldP spid="173073" grpId="0"/>
      <p:bldP spid="173074" grpId="0"/>
      <p:bldP spid="173075" grpId="0"/>
      <p:bldP spid="173076" grpId="0" animBg="1"/>
      <p:bldP spid="173077" grpId="0" animBg="1"/>
      <p:bldP spid="173078" grpId="0" animBg="1"/>
      <p:bldP spid="173079" grpId="0" animBg="1"/>
      <p:bldP spid="173083" grpId="0"/>
      <p:bldP spid="173084" grpId="0"/>
      <p:bldP spid="1730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381000" y="2932093"/>
            <a:ext cx="4038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533400" y="4433888"/>
            <a:ext cx="396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.VnArial Narrow" pitchFamily="34" charset="0"/>
              </a:rPr>
              <a:t>b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dm, 30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dm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40 dm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533400" y="4967288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cm,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cm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cm.</a:t>
            </a:r>
            <a:endParaRPr lang="en-US" sz="2800" dirty="0">
              <a:solidFill>
                <a:srgbClr val="FF0000"/>
              </a:solidFill>
              <a:latin typeface=".VnArial Narrow" pitchFamily="34" charset="0"/>
            </a:endParaRPr>
          </a:p>
        </p:txBody>
      </p:sp>
      <p:sp>
        <p:nvSpPr>
          <p:cNvPr id="174085" name="Oval 5"/>
          <p:cNvSpPr>
            <a:spLocks noChangeArrowheads="1"/>
          </p:cNvSpPr>
          <p:nvPr/>
        </p:nvSpPr>
        <p:spPr bwMode="auto">
          <a:xfrm>
            <a:off x="762000" y="2057400"/>
            <a:ext cx="1371600" cy="6858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err="1">
                <a:latin typeface=".VnArial" pitchFamily="34" charset="0"/>
              </a:rPr>
              <a:t>Bµi</a:t>
            </a:r>
            <a:r>
              <a:rPr lang="en-US" sz="3200" dirty="0">
                <a:latin typeface=".VnArial" pitchFamily="34" charset="0"/>
              </a:rPr>
              <a:t> 1</a:t>
            </a: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533400" y="3897313"/>
            <a:ext cx="3730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cm,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cm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4648200" y="3976687"/>
            <a:ext cx="6078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b</a:t>
            </a:r>
            <a:r>
              <a:rPr lang="en-US" sz="2800" dirty="0" smtClean="0">
                <a:solidFill>
                  <a:srgbClr val="0000FF"/>
                </a:solidFill>
              </a:rPr>
              <a:t>)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4724400" y="5348287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c)</a:t>
            </a:r>
          </a:p>
        </p:txBody>
      </p:sp>
      <p:sp>
        <p:nvSpPr>
          <p:cNvPr id="174092" name="Text Box 12"/>
          <p:cNvSpPr txBox="1">
            <a:spLocks noChangeArrowheads="1"/>
          </p:cNvSpPr>
          <p:nvPr/>
        </p:nvSpPr>
        <p:spPr bwMode="auto">
          <a:xfrm>
            <a:off x="4724400" y="2286000"/>
            <a:ext cx="38100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2400" dirty="0" smtClean="0">
                <a:latin typeface=".VnArial Narrow" pitchFamily="34" charset="0"/>
              </a:rPr>
              <a:t>Chu </a:t>
            </a:r>
            <a:r>
              <a:rPr lang="en-US" sz="2400" dirty="0">
                <a:latin typeface=".VnArial Narrow" pitchFamily="34" charset="0"/>
              </a:rPr>
              <a:t>vi </a:t>
            </a:r>
            <a:r>
              <a:rPr lang="en-US" sz="2400" dirty="0" err="1">
                <a:latin typeface=".VnArial Narrow" pitchFamily="34" charset="0"/>
              </a:rPr>
              <a:t>h×nh</a:t>
            </a:r>
            <a:r>
              <a:rPr lang="en-US" sz="2400" dirty="0">
                <a:latin typeface=".VnArial Narrow" pitchFamily="34" charset="0"/>
              </a:rPr>
              <a:t> tam </a:t>
            </a:r>
            <a:r>
              <a:rPr lang="en-US" sz="2400" dirty="0" err="1">
                <a:latin typeface=".VnArial Narrow" pitchFamily="34" charset="0"/>
              </a:rPr>
              <a:t>gi¸c</a:t>
            </a:r>
            <a:r>
              <a:rPr lang="en-US" sz="2400" dirty="0">
                <a:latin typeface=".VnArial Narrow" pitchFamily="34" charset="0"/>
              </a:rPr>
              <a:t> lµ</a:t>
            </a:r>
            <a:r>
              <a:rPr lang="en-US" sz="2400" dirty="0" smtClean="0">
                <a:latin typeface=".VnArial Narrow" pitchFamily="34" charset="0"/>
              </a:rPr>
              <a:t>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dirty="0" smtClean="0">
                <a:solidFill>
                  <a:srgbClr val="0000FF"/>
                </a:solidFill>
                <a:latin typeface=".VnArial Narrow" pitchFamily="34" charset="0"/>
              </a:rPr>
              <a:t>      </a:t>
            </a:r>
            <a:r>
              <a:rPr lang="en-US" sz="2400" dirty="0" smtClean="0">
                <a:solidFill>
                  <a:srgbClr val="FF0000"/>
                </a:solidFill>
                <a:latin typeface=".VnArial Narrow" pitchFamily="34" charset="0"/>
              </a:rPr>
              <a:t>7 + 10 +13 = 30 </a:t>
            </a:r>
            <a:r>
              <a:rPr lang="en-US" sz="2400" dirty="0" smtClean="0">
                <a:latin typeface=".VnArial Narrow" pitchFamily="34" charset="0"/>
              </a:rPr>
              <a:t>(cm)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dirty="0" smtClean="0">
                <a:latin typeface=".VnArial Narrow" pitchFamily="34" charset="0"/>
              </a:rPr>
              <a:t>                 §¸p </a:t>
            </a:r>
            <a:r>
              <a:rPr lang="en-US" sz="2400" dirty="0" err="1" smtClean="0">
                <a:latin typeface=".VnArial Narrow" pitchFamily="34" charset="0"/>
              </a:rPr>
              <a:t>sè</a:t>
            </a:r>
            <a:r>
              <a:rPr lang="en-US" sz="2400" dirty="0" smtClean="0">
                <a:latin typeface=".VnArial Narrow" pitchFamily="34" charset="0"/>
              </a:rPr>
              <a:t>:  30 cm </a:t>
            </a:r>
          </a:p>
        </p:txBody>
      </p:sp>
      <p:sp>
        <p:nvSpPr>
          <p:cNvPr id="174094" name="Text Box 14"/>
          <p:cNvSpPr txBox="1">
            <a:spLocks noChangeArrowheads="1"/>
          </p:cNvSpPr>
          <p:nvPr/>
        </p:nvSpPr>
        <p:spPr bwMode="auto">
          <a:xfrm>
            <a:off x="5334000" y="5867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.VnArial Narrow" pitchFamily="34" charset="0"/>
              </a:rPr>
              <a:t>8 + 12 + 7 = 27</a:t>
            </a:r>
            <a:r>
              <a:rPr lang="en-US" sz="2400" dirty="0">
                <a:solidFill>
                  <a:srgbClr val="0000FF"/>
                </a:solidFill>
                <a:latin typeface=".VnArial Narrow" pitchFamily="34" charset="0"/>
              </a:rPr>
              <a:t> ( cm )</a:t>
            </a:r>
          </a:p>
        </p:txBody>
      </p:sp>
      <p:sp>
        <p:nvSpPr>
          <p:cNvPr id="174095" name="Text Box 15"/>
          <p:cNvSpPr txBox="1">
            <a:spLocks noChangeArrowheads="1"/>
          </p:cNvSpPr>
          <p:nvPr/>
        </p:nvSpPr>
        <p:spPr bwMode="auto">
          <a:xfrm>
            <a:off x="5334000" y="5410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.VnArial Narrow" pitchFamily="34" charset="0"/>
              </a:rPr>
              <a:t>Chu vi </a:t>
            </a:r>
            <a:r>
              <a:rPr lang="en-US" sz="2400" dirty="0" err="1">
                <a:solidFill>
                  <a:srgbClr val="0000FF"/>
                </a:solidFill>
                <a:latin typeface=".VnArial Narrow" pitchFamily="34" charset="0"/>
              </a:rPr>
              <a:t>h×nh</a:t>
            </a:r>
            <a:r>
              <a:rPr lang="en-US" sz="2400" dirty="0">
                <a:solidFill>
                  <a:srgbClr val="0000FF"/>
                </a:solidFill>
                <a:latin typeface=".VnArial Narrow" pitchFamily="34" charset="0"/>
              </a:rPr>
              <a:t> tam </a:t>
            </a:r>
            <a:r>
              <a:rPr lang="en-US" sz="2400" dirty="0" err="1">
                <a:solidFill>
                  <a:srgbClr val="0000FF"/>
                </a:solidFill>
                <a:latin typeface=".VnArial Narrow" pitchFamily="34" charset="0"/>
              </a:rPr>
              <a:t>gi¸c</a:t>
            </a:r>
            <a:r>
              <a:rPr lang="en-US" sz="2400" dirty="0">
                <a:solidFill>
                  <a:srgbClr val="0000FF"/>
                </a:solidFill>
                <a:latin typeface=".VnArial Narrow" pitchFamily="34" charset="0"/>
              </a:rPr>
              <a:t> lµ:</a:t>
            </a:r>
          </a:p>
        </p:txBody>
      </p:sp>
      <p:sp>
        <p:nvSpPr>
          <p:cNvPr id="174096" name="Text Box 16"/>
          <p:cNvSpPr txBox="1">
            <a:spLocks noChangeArrowheads="1"/>
          </p:cNvSpPr>
          <p:nvPr/>
        </p:nvSpPr>
        <p:spPr bwMode="auto">
          <a:xfrm>
            <a:off x="6324600" y="6248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.VnArial Narrow" pitchFamily="34" charset="0"/>
              </a:rPr>
              <a:t>§¸p </a:t>
            </a:r>
            <a:r>
              <a:rPr lang="en-US" sz="2400" dirty="0" err="1">
                <a:solidFill>
                  <a:srgbClr val="0000FF"/>
                </a:solidFill>
                <a:latin typeface=".VnArial Narrow" pitchFamily="34" charset="0"/>
              </a:rPr>
              <a:t>sè</a:t>
            </a:r>
            <a:r>
              <a:rPr lang="en-US" sz="2400" dirty="0">
                <a:solidFill>
                  <a:srgbClr val="0000FF"/>
                </a:solidFill>
                <a:latin typeface=".VnArial Narrow" pitchFamily="34" charset="0"/>
              </a:rPr>
              <a:t>: 27  cm </a:t>
            </a:r>
          </a:p>
        </p:txBody>
      </p:sp>
      <p:sp>
        <p:nvSpPr>
          <p:cNvPr id="174097" name="Text Box 17"/>
          <p:cNvSpPr txBox="1">
            <a:spLocks noChangeArrowheads="1"/>
          </p:cNvSpPr>
          <p:nvPr/>
        </p:nvSpPr>
        <p:spPr bwMode="auto">
          <a:xfrm>
            <a:off x="5257800" y="4495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latin typeface=".VnArial Narrow" pitchFamily="34" charset="0"/>
              </a:rPr>
              <a:t>20 </a:t>
            </a:r>
            <a:r>
              <a:rPr lang="en-US" sz="2400" dirty="0">
                <a:solidFill>
                  <a:srgbClr val="FF0000"/>
                </a:solidFill>
                <a:latin typeface=".VnArial Narrow" pitchFamily="34" charset="0"/>
              </a:rPr>
              <a:t>+ </a:t>
            </a:r>
            <a:r>
              <a:rPr lang="en-US" sz="2400" dirty="0" smtClean="0">
                <a:solidFill>
                  <a:srgbClr val="FF0000"/>
                </a:solidFill>
                <a:latin typeface=".VnArial Narrow" pitchFamily="34" charset="0"/>
              </a:rPr>
              <a:t>30 </a:t>
            </a:r>
            <a:r>
              <a:rPr lang="en-US" sz="2400" dirty="0">
                <a:solidFill>
                  <a:srgbClr val="FF0000"/>
                </a:solidFill>
                <a:latin typeface=".VnArial Narrow" pitchFamily="34" charset="0"/>
              </a:rPr>
              <a:t>+ </a:t>
            </a:r>
            <a:r>
              <a:rPr lang="en-US" sz="2400" dirty="0" smtClean="0">
                <a:solidFill>
                  <a:srgbClr val="FF0000"/>
                </a:solidFill>
                <a:latin typeface=".VnArial Narrow" pitchFamily="34" charset="0"/>
              </a:rPr>
              <a:t>40 </a:t>
            </a:r>
            <a:r>
              <a:rPr lang="en-US" sz="2400" dirty="0">
                <a:solidFill>
                  <a:srgbClr val="FF0000"/>
                </a:solidFill>
                <a:latin typeface=".VnArial Narrow" pitchFamily="34" charset="0"/>
              </a:rPr>
              <a:t>= 90</a:t>
            </a:r>
            <a:r>
              <a:rPr lang="en-US" sz="2400" dirty="0">
                <a:solidFill>
                  <a:srgbClr val="0000FF"/>
                </a:solidFill>
                <a:latin typeface=".VnArial Narrow" pitchFamily="34" charset="0"/>
              </a:rPr>
              <a:t> ( dm )</a:t>
            </a:r>
          </a:p>
        </p:txBody>
      </p:sp>
      <p:sp>
        <p:nvSpPr>
          <p:cNvPr id="174098" name="Text Box 18"/>
          <p:cNvSpPr txBox="1">
            <a:spLocks noChangeArrowheads="1"/>
          </p:cNvSpPr>
          <p:nvPr/>
        </p:nvSpPr>
        <p:spPr bwMode="auto">
          <a:xfrm>
            <a:off x="5257800" y="4038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.VnArial Narrow" pitchFamily="34" charset="0"/>
              </a:rPr>
              <a:t>Chu vi </a:t>
            </a:r>
            <a:r>
              <a:rPr lang="en-US" sz="2400" dirty="0" err="1">
                <a:solidFill>
                  <a:srgbClr val="0000FF"/>
                </a:solidFill>
                <a:latin typeface=".VnArial Narrow" pitchFamily="34" charset="0"/>
              </a:rPr>
              <a:t>h×nh</a:t>
            </a:r>
            <a:r>
              <a:rPr lang="en-US" sz="2400" dirty="0">
                <a:solidFill>
                  <a:srgbClr val="0000FF"/>
                </a:solidFill>
                <a:latin typeface=".VnArial Narrow" pitchFamily="34" charset="0"/>
              </a:rPr>
              <a:t> tam </a:t>
            </a:r>
            <a:r>
              <a:rPr lang="en-US" sz="2400" dirty="0" err="1">
                <a:solidFill>
                  <a:srgbClr val="0000FF"/>
                </a:solidFill>
                <a:latin typeface=".VnArial Narrow" pitchFamily="34" charset="0"/>
              </a:rPr>
              <a:t>gi¸c</a:t>
            </a:r>
            <a:r>
              <a:rPr lang="en-US" sz="2400" dirty="0">
                <a:solidFill>
                  <a:srgbClr val="0000FF"/>
                </a:solidFill>
                <a:latin typeface=".VnArial Narrow" pitchFamily="34" charset="0"/>
              </a:rPr>
              <a:t> lµ:</a:t>
            </a:r>
          </a:p>
        </p:txBody>
      </p:sp>
      <p:sp>
        <p:nvSpPr>
          <p:cNvPr id="174099" name="Text Box 19"/>
          <p:cNvSpPr txBox="1">
            <a:spLocks noChangeArrowheads="1"/>
          </p:cNvSpPr>
          <p:nvPr/>
        </p:nvSpPr>
        <p:spPr bwMode="auto">
          <a:xfrm>
            <a:off x="6248400" y="4876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.VnArial Narrow" pitchFamily="34" charset="0"/>
              </a:rPr>
              <a:t>§¸p </a:t>
            </a:r>
            <a:r>
              <a:rPr lang="en-US" sz="2400" dirty="0" err="1">
                <a:solidFill>
                  <a:srgbClr val="0000FF"/>
                </a:solidFill>
                <a:latin typeface=".VnArial Narrow" pitchFamily="34" charset="0"/>
              </a:rPr>
              <a:t>sè</a:t>
            </a:r>
            <a:r>
              <a:rPr lang="en-US" sz="2400" dirty="0">
                <a:solidFill>
                  <a:srgbClr val="0000FF"/>
                </a:solidFill>
                <a:latin typeface=".VnArial Narrow" pitchFamily="34" charset="0"/>
              </a:rPr>
              <a:t>: 90  dm </a:t>
            </a:r>
          </a:p>
        </p:txBody>
      </p:sp>
      <p:sp>
        <p:nvSpPr>
          <p:cNvPr id="174100" name="Line 20"/>
          <p:cNvSpPr>
            <a:spLocks noChangeShapeType="1"/>
          </p:cNvSpPr>
          <p:nvPr/>
        </p:nvSpPr>
        <p:spPr bwMode="auto">
          <a:xfrm>
            <a:off x="4495800" y="2209800"/>
            <a:ext cx="0" cy="38862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5181600" y="1524000"/>
            <a:ext cx="2819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 smtClean="0"/>
              <a:t>Mẫu</a:t>
            </a:r>
            <a:r>
              <a:rPr lang="en-US" sz="2700" dirty="0" smtClean="0"/>
              <a:t>:    </a:t>
            </a:r>
            <a:r>
              <a:rPr lang="en-US" sz="2700" b="1" u="sng" dirty="0" err="1" smtClean="0"/>
              <a:t>Bài</a:t>
            </a:r>
            <a:r>
              <a:rPr lang="en-US" sz="2700" b="1" u="sng" dirty="0" smtClean="0"/>
              <a:t> </a:t>
            </a:r>
            <a:r>
              <a:rPr lang="en-US" sz="2700" b="1" u="sng" dirty="0" err="1" smtClean="0"/>
              <a:t>giải</a:t>
            </a:r>
            <a:r>
              <a:rPr lang="en-US" sz="2700" dirty="0" smtClean="0"/>
              <a:t>: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7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4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4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/>
      <p:bldP spid="174083" grpId="0"/>
      <p:bldP spid="174084" grpId="0"/>
      <p:bldP spid="174085" grpId="0" animBg="1"/>
      <p:bldP spid="174089" grpId="0"/>
      <p:bldP spid="174090" grpId="0"/>
      <p:bldP spid="174092" grpId="0" animBg="1"/>
      <p:bldP spid="174094" grpId="0"/>
      <p:bldP spid="174095" grpId="0"/>
      <p:bldP spid="174096" grpId="0"/>
      <p:bldP spid="174097" grpId="0"/>
      <p:bldP spid="174098" grpId="0"/>
      <p:bldP spid="174099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ext Box 2"/>
          <p:cNvSpPr txBox="1">
            <a:spLocks noChangeArrowheads="1"/>
          </p:cNvSpPr>
          <p:nvPr/>
        </p:nvSpPr>
        <p:spPr bwMode="auto">
          <a:xfrm>
            <a:off x="304800" y="2085975"/>
            <a:ext cx="449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107" name="Text Box 3"/>
          <p:cNvSpPr txBox="1">
            <a:spLocks noChangeArrowheads="1"/>
          </p:cNvSpPr>
          <p:nvPr/>
        </p:nvSpPr>
        <p:spPr bwMode="auto">
          <a:xfrm>
            <a:off x="228600" y="3076575"/>
            <a:ext cx="434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dm,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dm,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dm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304800" y="3748088"/>
            <a:ext cx="4191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.VnArial Narrow" pitchFamily="34" charset="0"/>
              </a:rPr>
              <a:t>b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cm, 20 cm, 10 cm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cm.</a:t>
            </a:r>
          </a:p>
        </p:txBody>
      </p:sp>
      <p:sp>
        <p:nvSpPr>
          <p:cNvPr id="175112" name="Oval 8"/>
          <p:cNvSpPr>
            <a:spLocks noChangeArrowheads="1"/>
          </p:cNvSpPr>
          <p:nvPr/>
        </p:nvSpPr>
        <p:spPr bwMode="auto">
          <a:xfrm>
            <a:off x="609600" y="1295400"/>
            <a:ext cx="1371600" cy="6858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err="1">
                <a:latin typeface=".VnArial" pitchFamily="34" charset="0"/>
              </a:rPr>
              <a:t>Bµi</a:t>
            </a:r>
            <a:r>
              <a:rPr lang="en-US" sz="3200" dirty="0">
                <a:latin typeface=".VnArial" pitchFamily="34" charset="0"/>
              </a:rPr>
              <a:t> 2</a:t>
            </a:r>
          </a:p>
        </p:txBody>
      </p:sp>
      <p:sp>
        <p:nvSpPr>
          <p:cNvPr id="175113" name="Line 9"/>
          <p:cNvSpPr>
            <a:spLocks noChangeShapeType="1"/>
          </p:cNvSpPr>
          <p:nvPr/>
        </p:nvSpPr>
        <p:spPr bwMode="auto">
          <a:xfrm>
            <a:off x="4800600" y="1676400"/>
            <a:ext cx="0" cy="38862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6096000" y="1524000"/>
            <a:ext cx="11512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solidFill>
                  <a:srgbClr val="0000FF"/>
                </a:solidFill>
                <a:latin typeface=".VnArial Narrow" pitchFamily="34" charset="0"/>
              </a:rPr>
              <a:t>Bµi</a:t>
            </a:r>
            <a:r>
              <a:rPr lang="en-US" sz="2800" b="1" u="sng" dirty="0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.VnArial Narrow" pitchFamily="34" charset="0"/>
              </a:rPr>
              <a:t>gi¶i</a:t>
            </a:r>
            <a:endParaRPr lang="en-US" sz="2800" b="1" u="sng" dirty="0">
              <a:solidFill>
                <a:srgbClr val="0000FF"/>
              </a:solidFill>
              <a:latin typeface=".VnArial Narrow" pitchFamily="34" charset="0"/>
            </a:endParaRPr>
          </a:p>
        </p:txBody>
      </p:sp>
      <p:sp>
        <p:nvSpPr>
          <p:cNvPr id="175115" name="Rectangle 11"/>
          <p:cNvSpPr>
            <a:spLocks noChangeArrowheads="1"/>
          </p:cNvSpPr>
          <p:nvPr/>
        </p:nvSpPr>
        <p:spPr bwMode="auto">
          <a:xfrm>
            <a:off x="5105400" y="18288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a)</a:t>
            </a:r>
          </a:p>
        </p:txBody>
      </p:sp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5334000" y="2667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3 + 4 + 5 + 6 = 18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 ( dm )</a:t>
            </a:r>
          </a:p>
        </p:txBody>
      </p:sp>
      <p:sp>
        <p:nvSpPr>
          <p:cNvPr id="175117" name="Text Box 13"/>
          <p:cNvSpPr txBox="1">
            <a:spLocks noChangeArrowheads="1"/>
          </p:cNvSpPr>
          <p:nvPr/>
        </p:nvSpPr>
        <p:spPr bwMode="auto">
          <a:xfrm>
            <a:off x="5334000" y="2286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Chu vi h×nh tø gi¸c lµ:</a:t>
            </a:r>
          </a:p>
        </p:txBody>
      </p:sp>
      <p:sp>
        <p:nvSpPr>
          <p:cNvPr id="175118" name="Text Box 14"/>
          <p:cNvSpPr txBox="1">
            <a:spLocks noChangeArrowheads="1"/>
          </p:cNvSpPr>
          <p:nvPr/>
        </p:nvSpPr>
        <p:spPr bwMode="auto">
          <a:xfrm>
            <a:off x="6172200" y="3124200"/>
            <a:ext cx="2228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§¸p sè: 18 dm </a:t>
            </a:r>
          </a:p>
        </p:txBody>
      </p:sp>
      <p:sp>
        <p:nvSpPr>
          <p:cNvPr id="175119" name="Rectangle 15"/>
          <p:cNvSpPr>
            <a:spLocks noChangeArrowheads="1"/>
          </p:cNvSpPr>
          <p:nvPr/>
        </p:nvSpPr>
        <p:spPr bwMode="auto">
          <a:xfrm>
            <a:off x="5105400" y="38100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b)</a:t>
            </a:r>
          </a:p>
        </p:txBody>
      </p:sp>
      <p:sp>
        <p:nvSpPr>
          <p:cNvPr id="175120" name="Text Box 16"/>
          <p:cNvSpPr txBox="1">
            <a:spLocks noChangeArrowheads="1"/>
          </p:cNvSpPr>
          <p:nvPr/>
        </p:nvSpPr>
        <p:spPr bwMode="auto">
          <a:xfrm>
            <a:off x="5257800" y="47244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10 + 20 + 10 + 20 = 60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 ( cm )</a:t>
            </a:r>
          </a:p>
        </p:txBody>
      </p:sp>
      <p:sp>
        <p:nvSpPr>
          <p:cNvPr id="175121" name="Text Box 17"/>
          <p:cNvSpPr txBox="1">
            <a:spLocks noChangeArrowheads="1"/>
          </p:cNvSpPr>
          <p:nvPr/>
        </p:nvSpPr>
        <p:spPr bwMode="auto">
          <a:xfrm>
            <a:off x="5334000" y="4267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Chu vi h×nh tø gi¸c lµ:</a:t>
            </a:r>
          </a:p>
        </p:txBody>
      </p:sp>
      <p:sp>
        <p:nvSpPr>
          <p:cNvPr id="175122" name="Text Box 18"/>
          <p:cNvSpPr txBox="1">
            <a:spLocks noChangeArrowheads="1"/>
          </p:cNvSpPr>
          <p:nvPr/>
        </p:nvSpPr>
        <p:spPr bwMode="auto">
          <a:xfrm>
            <a:off x="6248400" y="51816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§¸p sè: 60  cm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75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5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7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5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75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/>
      <p:bldP spid="175108" grpId="0"/>
      <p:bldP spid="175112" grpId="0" animBg="1"/>
      <p:bldP spid="175114" grpId="0"/>
      <p:bldP spid="175115" grpId="0"/>
      <p:bldP spid="175116" grpId="0"/>
      <p:bldP spid="175117" grpId="0"/>
      <p:bldP spid="175118" grpId="0"/>
      <p:bldP spid="175119" grpId="0"/>
      <p:bldP spid="175120" grpId="0"/>
      <p:bldP spid="175121" grpId="0"/>
      <p:bldP spid="1751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609600" y="1295400"/>
            <a:ext cx="1371600" cy="6858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err="1">
                <a:latin typeface=".VnArial" pitchFamily="34" charset="0"/>
              </a:rPr>
              <a:t>Bµi</a:t>
            </a:r>
            <a:r>
              <a:rPr lang="en-US" sz="3200" dirty="0">
                <a:latin typeface=".VnArial" pitchFamily="34" charset="0"/>
              </a:rPr>
              <a:t> </a:t>
            </a:r>
            <a:r>
              <a:rPr lang="en-US" sz="3200" dirty="0" smtClean="0">
                <a:latin typeface=".VnArial" pitchFamily="34" charset="0"/>
              </a:rPr>
              <a:t>3</a:t>
            </a:r>
            <a:endParaRPr lang="en-US" sz="3200" dirty="0">
              <a:latin typeface=".Vn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1000" y="2057400"/>
            <a:ext cx="4495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lphaLcParenR"/>
            </a:pP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ABC.</a:t>
            </a:r>
          </a:p>
          <a:p>
            <a:pPr marL="514350" indent="-514350">
              <a:spcBef>
                <a:spcPct val="50000"/>
              </a:spcBef>
              <a:buAutoNum type="alphaLcParenR"/>
            </a:pP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5562600" y="2057400"/>
            <a:ext cx="2743200" cy="2133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05600" y="14478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58200" y="3810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3810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B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 rot="18204855">
            <a:off x="5368315" y="2602656"/>
            <a:ext cx="1239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.VnArial Narrow" pitchFamily="34" charset="0"/>
              </a:rPr>
              <a:t>3 cm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400800" y="4267200"/>
            <a:ext cx="1239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.VnArial Narrow" pitchFamily="34" charset="0"/>
              </a:rPr>
              <a:t>3 cm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 rot="3224562">
            <a:off x="7347408" y="2744655"/>
            <a:ext cx="1239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.VnArial Narrow" pitchFamily="34" charset="0"/>
              </a:rPr>
              <a:t>3 cm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981200" y="4572000"/>
            <a:ext cx="4572000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457200">
              <a:spcBef>
                <a:spcPts val="600"/>
              </a:spcBef>
              <a:buAutoNum type="alphaLcParenR" startAt="2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457200">
              <a:spcBef>
                <a:spcPts val="600"/>
              </a:spcBef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457200">
              <a:spcBef>
                <a:spcPts val="600"/>
              </a:spcBef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3 + 3 + 3 = 9 (cm)</a:t>
            </a:r>
          </a:p>
          <a:p>
            <a:pPr marL="514350" indent="-457200">
              <a:spcBef>
                <a:spcPts val="600"/>
              </a:spcBef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9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166"/>
  <p:tag name="MMPROD_UIDATA" val="&lt;database version=&quot;7.0&quot;&gt;&lt;object type=&quot;1&quot; unique_id=&quot;10001&quot;&gt;&lt;object type=&quot;8&quot; unique_id=&quot;11881&quot;&gt;&lt;/object&gt;&lt;object type=&quot;2&quot; unique_id=&quot;11882&quot;&gt;&lt;object type=&quot;3&quot; unique_id=&quot;11883&quot;&gt;&lt;property id=&quot;20148&quot; value=&quot;5&quot;/&gt;&lt;property id=&quot;20300&quot; value=&quot;Slide 1&quot;/&gt;&lt;property id=&quot;20307&quot; value=&quot;257&quot;/&gt;&lt;/object&gt;&lt;object type=&quot;3&quot; unique_id=&quot;11884&quot;&gt;&lt;property id=&quot;20148&quot; value=&quot;5&quot;/&gt;&lt;property id=&quot;20300&quot; value=&quot;Slide 2&quot;/&gt;&lt;property id=&quot;20307&quot; value=&quot;258&quot;/&gt;&lt;/object&gt;&lt;object type=&quot;3&quot; unique_id=&quot;11885&quot;&gt;&lt;property id=&quot;20148&quot; value=&quot;5&quot;/&gt;&lt;property id=&quot;20300&quot; value=&quot;Slide 3&quot;/&gt;&lt;property id=&quot;20307&quot; value=&quot;259&quot;/&gt;&lt;/object&gt;&lt;object type=&quot;3&quot; unique_id=&quot;11886&quot;&gt;&lt;property id=&quot;20148&quot; value=&quot;5&quot;/&gt;&lt;property id=&quot;20300&quot; value=&quot;Slide 4&quot;/&gt;&lt;property id=&quot;20307&quot; value=&quot;267&quot;/&gt;&lt;/object&gt;&lt;object type=&quot;3&quot; unique_id=&quot;11887&quot;&gt;&lt;property id=&quot;20148&quot; value=&quot;5&quot;/&gt;&lt;property id=&quot;20300&quot; value=&quot;Slide 5&quot;/&gt;&lt;property id=&quot;20307&quot; value=&quot;268&quot;/&gt;&lt;/object&gt;&lt;object type=&quot;3&quot; unique_id=&quot;11888&quot;&gt;&lt;property id=&quot;20148&quot; value=&quot;5&quot;/&gt;&lt;property id=&quot;20300&quot; value=&quot;Slide 6&quot;/&gt;&lt;property id=&quot;20307&quot; value=&quot;269&quot;/&gt;&lt;/object&gt;&lt;object type=&quot;3&quot; unique_id=&quot;11889&quot;&gt;&lt;property id=&quot;20148&quot; value=&quot;5&quot;/&gt;&lt;property id=&quot;20300&quot; value=&quot;Slide 7&quot;/&gt;&lt;property id=&quot;20307&quot; value=&quot;270&quot;/&gt;&lt;/object&gt;&lt;object type=&quot;3&quot; unique_id=&quot;11890&quot;&gt;&lt;property id=&quot;20148&quot; value=&quot;5&quot;/&gt;&lt;property id=&quot;20300&quot; value=&quot;Slide 8&quot;/&gt;&lt;property id=&quot;20307&quot; value=&quot;271&quot;/&gt;&lt;/object&gt;&lt;object type=&quot;3&quot; unique_id=&quot;11891&quot;&gt;&lt;property id=&quot;20148&quot; value=&quot;5&quot;/&gt;&lt;property id=&quot;20300&quot; value=&quot;Slide 9&quot;/&gt;&lt;property id=&quot;20307&quot; value=&quot;264&quot;/&gt;&lt;/object&gt;&lt;object type=&quot;3&quot; unique_id=&quot;11892&quot;&gt;&lt;property id=&quot;20148&quot; value=&quot;5&quot;/&gt;&lt;property id=&quot;20300&quot; value=&quot;Slide 10&quot;/&gt;&lt;property id=&quot;20307&quot; value=&quot;273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245</TotalTime>
  <Words>777</Words>
  <Application>Microsoft Office PowerPoint</Application>
  <PresentationFormat>On-screen Show (4:3)</PresentationFormat>
  <Paragraphs>113</Paragraphs>
  <Slides>10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30</cp:revision>
  <dcterms:created xsi:type="dcterms:W3CDTF">2014-05-13T15:22:00Z</dcterms:created>
  <dcterms:modified xsi:type="dcterms:W3CDTF">2019-03-05T07:33:59Z</dcterms:modified>
</cp:coreProperties>
</file>