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5" r:id="rId7"/>
    <p:sldId id="266" r:id="rId8"/>
    <p:sldId id="267" r:id="rId9"/>
    <p:sldId id="264" r:id="rId10"/>
    <p:sldId id="269" r:id="rId11"/>
    <p:sldId id="270" r:id="rId12"/>
    <p:sldId id="272" r:id="rId13"/>
    <p:sldId id="273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5902-CD96-40F7-8208-C75E5BF4F7E0}" type="datetimeFigureOut">
              <a:rPr lang="en-US" smtClean="0"/>
              <a:t>20/02/2019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1FA7F-C9F0-4E8C-B4B8-A0D317787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245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5902-CD96-40F7-8208-C75E5BF4F7E0}" type="datetimeFigureOut">
              <a:rPr lang="en-US" smtClean="0"/>
              <a:t>20/02/2019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1FA7F-C9F0-4E8C-B4B8-A0D317787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821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5902-CD96-40F7-8208-C75E5BF4F7E0}" type="datetimeFigureOut">
              <a:rPr lang="en-US" smtClean="0"/>
              <a:t>20/02/2019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1FA7F-C9F0-4E8C-B4B8-A0D317787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870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5902-CD96-40F7-8208-C75E5BF4F7E0}" type="datetimeFigureOut">
              <a:rPr lang="en-US" smtClean="0"/>
              <a:t>20/02/2019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1FA7F-C9F0-4E8C-B4B8-A0D317787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089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5902-CD96-40F7-8208-C75E5BF4F7E0}" type="datetimeFigureOut">
              <a:rPr lang="en-US" smtClean="0"/>
              <a:t>20/02/2019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1FA7F-C9F0-4E8C-B4B8-A0D317787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637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5902-CD96-40F7-8208-C75E5BF4F7E0}" type="datetimeFigureOut">
              <a:rPr lang="en-US" smtClean="0"/>
              <a:t>20/02/2019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1FA7F-C9F0-4E8C-B4B8-A0D317787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770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5902-CD96-40F7-8208-C75E5BF4F7E0}" type="datetimeFigureOut">
              <a:rPr lang="en-US" smtClean="0"/>
              <a:t>20/02/2019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1FA7F-C9F0-4E8C-B4B8-A0D317787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71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5902-CD96-40F7-8208-C75E5BF4F7E0}" type="datetimeFigureOut">
              <a:rPr lang="en-US" smtClean="0"/>
              <a:t>20/02/2019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1FA7F-C9F0-4E8C-B4B8-A0D317787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55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5902-CD96-40F7-8208-C75E5BF4F7E0}" type="datetimeFigureOut">
              <a:rPr lang="en-US" smtClean="0"/>
              <a:t>20/02/2019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1FA7F-C9F0-4E8C-B4B8-A0D317787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3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5902-CD96-40F7-8208-C75E5BF4F7E0}" type="datetimeFigureOut">
              <a:rPr lang="en-US" smtClean="0"/>
              <a:t>20/02/2019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1FA7F-C9F0-4E8C-B4B8-A0D317787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439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5902-CD96-40F7-8208-C75E5BF4F7E0}" type="datetimeFigureOut">
              <a:rPr lang="en-US" smtClean="0"/>
              <a:t>20/02/2019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1FA7F-C9F0-4E8C-B4B8-A0D317787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38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C5902-CD96-40F7-8208-C75E5BF4F7E0}" type="datetimeFigureOut">
              <a:rPr lang="en-US" smtClean="0"/>
              <a:t>20/02/2019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1FA7F-C9F0-4E8C-B4B8-A0D317787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27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3.png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7772400" cy="99377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Sơn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191000"/>
            <a:ext cx="6400800" cy="16002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2A</a:t>
            </a:r>
          </a:p>
          <a:p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Huệ</a:t>
            </a:r>
            <a:endParaRPr lang="en-US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3909" y="2286000"/>
            <a:ext cx="8991600" cy="1525726"/>
          </a:xfrm>
          <a:prstGeom prst="rect">
            <a:avLst/>
          </a:prstGeom>
        </p:spPr>
        <p:txBody>
          <a:bodyPr wrap="square">
            <a:prstTxWarp prst="textChevronInverted">
              <a:avLst/>
            </a:prstTxWarp>
            <a:spAutoFit/>
          </a:bodyPr>
          <a:lstStyle/>
          <a:p>
            <a:pPr lvl="0" algn="ctr"/>
            <a:r>
              <a:rPr lang="en-US" sz="5400" b="1" dirty="0" err="1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5400" b="1" dirty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5400" b="1" dirty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5400" b="1" dirty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5400" b="1" dirty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5400" b="1" dirty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5400" b="1" dirty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5400" b="1" dirty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5400" b="1" dirty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5400" b="1" dirty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sz="5400" b="1" dirty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5400" b="1" dirty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5400" b="1" dirty="0">
              <a:ln w="24500" cmpd="dbl">
                <a:solidFill>
                  <a:srgbClr val="C0504D">
                    <a:shade val="85000"/>
                    <a:satMod val="155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C0504D">
                      <a:tint val="10000"/>
                      <a:satMod val="155000"/>
                    </a:srgbClr>
                  </a:gs>
                  <a:gs pos="60000">
                    <a:srgbClr val="C0504D">
                      <a:tint val="30000"/>
                      <a:satMod val="155000"/>
                    </a:srgbClr>
                  </a:gs>
                  <a:gs pos="100000">
                    <a:srgbClr val="C0504D">
                      <a:tint val="73000"/>
                      <a:satMod val="155000"/>
                    </a:srgb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40872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Text Box 2"/>
          <p:cNvSpPr txBox="1">
            <a:spLocks noChangeArrowheads="1"/>
          </p:cNvSpPr>
          <p:nvPr/>
        </p:nvSpPr>
        <p:spPr bwMode="auto">
          <a:xfrm>
            <a:off x="533400" y="590550"/>
            <a:ext cx="79676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 err="1">
                <a:solidFill>
                  <a:srgbClr val="CC0000"/>
                </a:solidFill>
              </a:rPr>
              <a:t>Bài</a:t>
            </a:r>
            <a:r>
              <a:rPr lang="en-US" sz="2800" b="1" dirty="0">
                <a:solidFill>
                  <a:srgbClr val="CC0000"/>
                </a:solidFill>
              </a:rPr>
              <a:t> 2:</a:t>
            </a:r>
            <a:r>
              <a:rPr lang="en-US" sz="2800" dirty="0">
                <a:solidFill>
                  <a:srgbClr val="CC0000"/>
                </a:solidFill>
              </a:rPr>
              <a:t>. </a:t>
            </a:r>
            <a:r>
              <a:rPr lang="en-US" sz="2800" b="1" dirty="0" err="1">
                <a:solidFill>
                  <a:srgbClr val="CC0000"/>
                </a:solidFill>
              </a:rPr>
              <a:t>Hình</a:t>
            </a:r>
            <a:r>
              <a:rPr lang="en-US" sz="2800" b="1" dirty="0">
                <a:solidFill>
                  <a:srgbClr val="CC0000"/>
                </a:solidFill>
              </a:rPr>
              <a:t> </a:t>
            </a:r>
            <a:r>
              <a:rPr lang="en-US" sz="2800" b="1" dirty="0" err="1">
                <a:solidFill>
                  <a:srgbClr val="CC0000"/>
                </a:solidFill>
              </a:rPr>
              <a:t>nào</a:t>
            </a:r>
            <a:r>
              <a:rPr lang="en-US" sz="2800" b="1" dirty="0">
                <a:solidFill>
                  <a:srgbClr val="CC0000"/>
                </a:solidFill>
              </a:rPr>
              <a:t> </a:t>
            </a:r>
            <a:r>
              <a:rPr lang="en-US" sz="2800" b="1" dirty="0" err="1">
                <a:solidFill>
                  <a:srgbClr val="CC0000"/>
                </a:solidFill>
              </a:rPr>
              <a:t>có</a:t>
            </a:r>
            <a:r>
              <a:rPr lang="en-US" sz="2800" b="1" dirty="0">
                <a:solidFill>
                  <a:srgbClr val="CC0000"/>
                </a:solidFill>
              </a:rPr>
              <a:t>       </a:t>
            </a:r>
            <a:r>
              <a:rPr lang="en-US" sz="2800" b="1" dirty="0" smtClean="0">
                <a:solidFill>
                  <a:srgbClr val="CC0000"/>
                </a:solidFill>
              </a:rPr>
              <a:t>  </a:t>
            </a:r>
            <a:r>
              <a:rPr lang="en-US" sz="2800" b="1" dirty="0" err="1" smtClean="0">
                <a:solidFill>
                  <a:srgbClr val="CC0000"/>
                </a:solidFill>
              </a:rPr>
              <a:t>số</a:t>
            </a:r>
            <a:r>
              <a:rPr lang="en-US" sz="2800" b="1" dirty="0" smtClean="0">
                <a:solidFill>
                  <a:srgbClr val="CC0000"/>
                </a:solidFill>
              </a:rPr>
              <a:t> </a:t>
            </a:r>
            <a:r>
              <a:rPr lang="en-US" sz="2800" b="1" dirty="0">
                <a:solidFill>
                  <a:srgbClr val="CC0000"/>
                </a:solidFill>
              </a:rPr>
              <a:t>ô </a:t>
            </a:r>
            <a:r>
              <a:rPr lang="en-US" sz="2800" b="1" dirty="0" err="1">
                <a:solidFill>
                  <a:srgbClr val="CC0000"/>
                </a:solidFill>
              </a:rPr>
              <a:t>vuông</a:t>
            </a:r>
            <a:r>
              <a:rPr lang="en-US" sz="2800" b="1" dirty="0">
                <a:solidFill>
                  <a:srgbClr val="CC0000"/>
                </a:solidFill>
              </a:rPr>
              <a:t> </a:t>
            </a:r>
            <a:r>
              <a:rPr lang="en-US" sz="2800" b="1" dirty="0" err="1">
                <a:solidFill>
                  <a:srgbClr val="CC0000"/>
                </a:solidFill>
              </a:rPr>
              <a:t>đã</a:t>
            </a:r>
            <a:r>
              <a:rPr lang="en-US" sz="2800" b="1" dirty="0">
                <a:solidFill>
                  <a:srgbClr val="CC0000"/>
                </a:solidFill>
              </a:rPr>
              <a:t> </a:t>
            </a:r>
            <a:r>
              <a:rPr lang="en-US" sz="2800" b="1" dirty="0" err="1">
                <a:solidFill>
                  <a:srgbClr val="CC0000"/>
                </a:solidFill>
              </a:rPr>
              <a:t>được</a:t>
            </a:r>
            <a:r>
              <a:rPr lang="en-US" sz="2800" b="1" dirty="0">
                <a:solidFill>
                  <a:srgbClr val="CC0000"/>
                </a:solidFill>
              </a:rPr>
              <a:t> </a:t>
            </a:r>
            <a:r>
              <a:rPr lang="en-US" sz="2800" b="1" dirty="0" err="1">
                <a:solidFill>
                  <a:srgbClr val="CC0000"/>
                </a:solidFill>
              </a:rPr>
              <a:t>tô</a:t>
            </a:r>
            <a:r>
              <a:rPr lang="en-US" sz="2800" b="1" dirty="0">
                <a:solidFill>
                  <a:srgbClr val="CC0000"/>
                </a:solidFill>
              </a:rPr>
              <a:t> </a:t>
            </a:r>
            <a:r>
              <a:rPr lang="en-US" sz="2800" b="1" dirty="0" err="1">
                <a:solidFill>
                  <a:srgbClr val="CC0000"/>
                </a:solidFill>
              </a:rPr>
              <a:t>màu</a:t>
            </a:r>
            <a:r>
              <a:rPr lang="en-US" sz="2800" b="1" dirty="0">
                <a:solidFill>
                  <a:srgbClr val="CC0000"/>
                </a:solidFill>
              </a:rPr>
              <a:t>?</a:t>
            </a:r>
          </a:p>
        </p:txBody>
      </p:sp>
      <p:graphicFrame>
        <p:nvGraphicFramePr>
          <p:cNvPr id="626691" name="Object 3"/>
          <p:cNvGraphicFramePr>
            <a:graphicFrameLocks noChangeAspect="1"/>
          </p:cNvGraphicFramePr>
          <p:nvPr/>
        </p:nvGraphicFramePr>
        <p:xfrm>
          <a:off x="4286250" y="121920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0" y="121920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6692" name="Rectangle 4"/>
          <p:cNvSpPr>
            <a:spLocks noChangeArrowheads="1"/>
          </p:cNvSpPr>
          <p:nvPr/>
        </p:nvSpPr>
        <p:spPr bwMode="auto">
          <a:xfrm>
            <a:off x="6934200" y="1479550"/>
            <a:ext cx="914400" cy="914400"/>
          </a:xfrm>
          <a:prstGeom prst="rect">
            <a:avLst/>
          </a:prstGeom>
          <a:solidFill>
            <a:srgbClr val="3399FF"/>
          </a:solidFill>
          <a:ln w="3175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6693" name="Line 5"/>
          <p:cNvSpPr>
            <a:spLocks noChangeShapeType="1"/>
          </p:cNvSpPr>
          <p:nvPr/>
        </p:nvSpPr>
        <p:spPr bwMode="auto">
          <a:xfrm>
            <a:off x="7404100" y="1479550"/>
            <a:ext cx="0" cy="91440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6694" name="Line 6"/>
          <p:cNvSpPr>
            <a:spLocks noChangeShapeType="1"/>
          </p:cNvSpPr>
          <p:nvPr/>
        </p:nvSpPr>
        <p:spPr bwMode="auto">
          <a:xfrm>
            <a:off x="6934200" y="1936750"/>
            <a:ext cx="914400" cy="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6695" name="Rectangle 7"/>
          <p:cNvSpPr>
            <a:spLocks noChangeArrowheads="1"/>
          </p:cNvSpPr>
          <p:nvPr/>
        </p:nvSpPr>
        <p:spPr bwMode="auto">
          <a:xfrm>
            <a:off x="7848600" y="1479550"/>
            <a:ext cx="914400" cy="914400"/>
          </a:xfrm>
          <a:prstGeom prst="rect">
            <a:avLst/>
          </a:prstGeom>
          <a:solidFill>
            <a:srgbClr val="FFFFFF"/>
          </a:solidFill>
          <a:ln w="3175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6696" name="Line 8"/>
          <p:cNvSpPr>
            <a:spLocks noChangeShapeType="1"/>
          </p:cNvSpPr>
          <p:nvPr/>
        </p:nvSpPr>
        <p:spPr bwMode="auto">
          <a:xfrm>
            <a:off x="8318500" y="1479550"/>
            <a:ext cx="0" cy="91440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6697" name="Line 9"/>
          <p:cNvSpPr>
            <a:spLocks noChangeShapeType="1"/>
          </p:cNvSpPr>
          <p:nvPr/>
        </p:nvSpPr>
        <p:spPr bwMode="auto">
          <a:xfrm>
            <a:off x="7848600" y="1936750"/>
            <a:ext cx="914400" cy="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6698" name="Rectangle 10"/>
          <p:cNvSpPr>
            <a:spLocks noChangeArrowheads="1"/>
          </p:cNvSpPr>
          <p:nvPr/>
        </p:nvSpPr>
        <p:spPr bwMode="auto">
          <a:xfrm>
            <a:off x="7848600" y="2393950"/>
            <a:ext cx="914400" cy="914400"/>
          </a:xfrm>
          <a:prstGeom prst="rect">
            <a:avLst/>
          </a:prstGeom>
          <a:solidFill>
            <a:srgbClr val="FFFFFF"/>
          </a:solidFill>
          <a:ln w="3175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6699" name="Line 11"/>
          <p:cNvSpPr>
            <a:spLocks noChangeShapeType="1"/>
          </p:cNvSpPr>
          <p:nvPr/>
        </p:nvSpPr>
        <p:spPr bwMode="auto">
          <a:xfrm>
            <a:off x="8318500" y="2393950"/>
            <a:ext cx="0" cy="91440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6700" name="Line 12"/>
          <p:cNvSpPr>
            <a:spLocks noChangeShapeType="1"/>
          </p:cNvSpPr>
          <p:nvPr/>
        </p:nvSpPr>
        <p:spPr bwMode="auto">
          <a:xfrm>
            <a:off x="7848600" y="2851150"/>
            <a:ext cx="914400" cy="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6701" name="Rectangle 13"/>
          <p:cNvSpPr>
            <a:spLocks noChangeArrowheads="1"/>
          </p:cNvSpPr>
          <p:nvPr/>
        </p:nvSpPr>
        <p:spPr bwMode="auto">
          <a:xfrm>
            <a:off x="6934200" y="2393950"/>
            <a:ext cx="914400" cy="914400"/>
          </a:xfrm>
          <a:prstGeom prst="rect">
            <a:avLst/>
          </a:prstGeom>
          <a:solidFill>
            <a:srgbClr val="FFFFFF"/>
          </a:solidFill>
          <a:ln w="3175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6702" name="Line 14"/>
          <p:cNvSpPr>
            <a:spLocks noChangeShapeType="1"/>
          </p:cNvSpPr>
          <p:nvPr/>
        </p:nvSpPr>
        <p:spPr bwMode="auto">
          <a:xfrm>
            <a:off x="7404100" y="2393950"/>
            <a:ext cx="0" cy="91440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6703" name="Line 15"/>
          <p:cNvSpPr>
            <a:spLocks noChangeShapeType="1"/>
          </p:cNvSpPr>
          <p:nvPr/>
        </p:nvSpPr>
        <p:spPr bwMode="auto">
          <a:xfrm>
            <a:off x="6934200" y="2851150"/>
            <a:ext cx="914400" cy="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6704" name="Rectangle 16"/>
          <p:cNvSpPr>
            <a:spLocks noChangeArrowheads="1"/>
          </p:cNvSpPr>
          <p:nvPr/>
        </p:nvSpPr>
        <p:spPr bwMode="auto">
          <a:xfrm>
            <a:off x="5715000" y="2393950"/>
            <a:ext cx="914400" cy="914400"/>
          </a:xfrm>
          <a:prstGeom prst="rect">
            <a:avLst/>
          </a:prstGeom>
          <a:solidFill>
            <a:srgbClr val="3399FF"/>
          </a:solidFill>
          <a:ln w="3175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6705" name="Line 17"/>
          <p:cNvSpPr>
            <a:spLocks noChangeShapeType="1"/>
          </p:cNvSpPr>
          <p:nvPr/>
        </p:nvSpPr>
        <p:spPr bwMode="auto">
          <a:xfrm>
            <a:off x="6172200" y="2362200"/>
            <a:ext cx="0" cy="91440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6706" name="Line 18"/>
          <p:cNvSpPr>
            <a:spLocks noChangeShapeType="1"/>
          </p:cNvSpPr>
          <p:nvPr/>
        </p:nvSpPr>
        <p:spPr bwMode="auto">
          <a:xfrm>
            <a:off x="5702300" y="2819400"/>
            <a:ext cx="914400" cy="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6707" name="Rectangle 19"/>
          <p:cNvSpPr>
            <a:spLocks noChangeArrowheads="1"/>
          </p:cNvSpPr>
          <p:nvPr/>
        </p:nvSpPr>
        <p:spPr bwMode="auto">
          <a:xfrm>
            <a:off x="5715000" y="1479550"/>
            <a:ext cx="914400" cy="914400"/>
          </a:xfrm>
          <a:prstGeom prst="rect">
            <a:avLst/>
          </a:prstGeom>
          <a:solidFill>
            <a:srgbClr val="3399FF"/>
          </a:solidFill>
          <a:ln w="3175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6708" name="Line 20"/>
          <p:cNvSpPr>
            <a:spLocks noChangeShapeType="1"/>
          </p:cNvSpPr>
          <p:nvPr/>
        </p:nvSpPr>
        <p:spPr bwMode="auto">
          <a:xfrm>
            <a:off x="6172200" y="1460500"/>
            <a:ext cx="0" cy="91440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6709" name="Line 21"/>
          <p:cNvSpPr>
            <a:spLocks noChangeShapeType="1"/>
          </p:cNvSpPr>
          <p:nvPr/>
        </p:nvSpPr>
        <p:spPr bwMode="auto">
          <a:xfrm>
            <a:off x="5715000" y="1936750"/>
            <a:ext cx="914400" cy="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6710" name="Rectangle 22"/>
          <p:cNvSpPr>
            <a:spLocks noChangeArrowheads="1"/>
          </p:cNvSpPr>
          <p:nvPr/>
        </p:nvSpPr>
        <p:spPr bwMode="auto">
          <a:xfrm>
            <a:off x="4800600" y="2393950"/>
            <a:ext cx="914400" cy="914400"/>
          </a:xfrm>
          <a:prstGeom prst="rect">
            <a:avLst/>
          </a:prstGeom>
          <a:solidFill>
            <a:srgbClr val="FFFFFF"/>
          </a:solidFill>
          <a:ln w="3175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6711" name="Line 23"/>
          <p:cNvSpPr>
            <a:spLocks noChangeShapeType="1"/>
          </p:cNvSpPr>
          <p:nvPr/>
        </p:nvSpPr>
        <p:spPr bwMode="auto">
          <a:xfrm>
            <a:off x="5270500" y="2393950"/>
            <a:ext cx="0" cy="91440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6712" name="Line 24"/>
          <p:cNvSpPr>
            <a:spLocks noChangeShapeType="1"/>
          </p:cNvSpPr>
          <p:nvPr/>
        </p:nvSpPr>
        <p:spPr bwMode="auto">
          <a:xfrm>
            <a:off x="4800600" y="2851150"/>
            <a:ext cx="914400" cy="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6713" name="Rectangle 25"/>
          <p:cNvSpPr>
            <a:spLocks noChangeArrowheads="1"/>
          </p:cNvSpPr>
          <p:nvPr/>
        </p:nvSpPr>
        <p:spPr bwMode="auto">
          <a:xfrm>
            <a:off x="4800600" y="1479550"/>
            <a:ext cx="914400" cy="914400"/>
          </a:xfrm>
          <a:prstGeom prst="rect">
            <a:avLst/>
          </a:prstGeom>
          <a:solidFill>
            <a:srgbClr val="FFFFFF"/>
          </a:solidFill>
          <a:ln w="3175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6714" name="Line 26"/>
          <p:cNvSpPr>
            <a:spLocks noChangeShapeType="1"/>
          </p:cNvSpPr>
          <p:nvPr/>
        </p:nvSpPr>
        <p:spPr bwMode="auto">
          <a:xfrm>
            <a:off x="5270500" y="1479550"/>
            <a:ext cx="0" cy="91440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6715" name="Line 27"/>
          <p:cNvSpPr>
            <a:spLocks noChangeShapeType="1"/>
          </p:cNvSpPr>
          <p:nvPr/>
        </p:nvSpPr>
        <p:spPr bwMode="auto">
          <a:xfrm>
            <a:off x="4800600" y="1936750"/>
            <a:ext cx="914400" cy="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6716" name="Rectangle 28"/>
          <p:cNvSpPr>
            <a:spLocks noChangeArrowheads="1"/>
          </p:cNvSpPr>
          <p:nvPr/>
        </p:nvSpPr>
        <p:spPr bwMode="auto">
          <a:xfrm>
            <a:off x="3492500" y="1936750"/>
            <a:ext cx="914400" cy="1371600"/>
          </a:xfrm>
          <a:prstGeom prst="rect">
            <a:avLst/>
          </a:prstGeom>
          <a:solidFill>
            <a:srgbClr val="FFFFFF"/>
          </a:solidFill>
          <a:ln w="3175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6717" name="Rectangle 29"/>
          <p:cNvSpPr>
            <a:spLocks noChangeArrowheads="1"/>
          </p:cNvSpPr>
          <p:nvPr/>
        </p:nvSpPr>
        <p:spPr bwMode="auto">
          <a:xfrm>
            <a:off x="2578100" y="1936750"/>
            <a:ext cx="457200" cy="1371600"/>
          </a:xfrm>
          <a:prstGeom prst="rect">
            <a:avLst/>
          </a:prstGeom>
          <a:solidFill>
            <a:srgbClr val="FFFFFF"/>
          </a:solidFill>
          <a:ln w="3175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6718" name="Rectangle 30"/>
          <p:cNvSpPr>
            <a:spLocks noChangeArrowheads="1"/>
          </p:cNvSpPr>
          <p:nvPr/>
        </p:nvSpPr>
        <p:spPr bwMode="auto">
          <a:xfrm>
            <a:off x="3035300" y="1936750"/>
            <a:ext cx="457200" cy="1371600"/>
          </a:xfrm>
          <a:prstGeom prst="rect">
            <a:avLst/>
          </a:prstGeom>
          <a:solidFill>
            <a:srgbClr val="3399FF"/>
          </a:solidFill>
          <a:ln w="3175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6719" name="Line 31"/>
          <p:cNvSpPr>
            <a:spLocks noChangeShapeType="1"/>
          </p:cNvSpPr>
          <p:nvPr/>
        </p:nvSpPr>
        <p:spPr bwMode="auto">
          <a:xfrm flipH="1">
            <a:off x="2578100" y="2393950"/>
            <a:ext cx="1828800" cy="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6720" name="Line 32"/>
          <p:cNvSpPr>
            <a:spLocks noChangeShapeType="1"/>
          </p:cNvSpPr>
          <p:nvPr/>
        </p:nvSpPr>
        <p:spPr bwMode="auto">
          <a:xfrm flipH="1">
            <a:off x="2578100" y="2851150"/>
            <a:ext cx="1828800" cy="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6721" name="Line 33"/>
          <p:cNvSpPr>
            <a:spLocks noChangeShapeType="1"/>
          </p:cNvSpPr>
          <p:nvPr/>
        </p:nvSpPr>
        <p:spPr bwMode="auto">
          <a:xfrm>
            <a:off x="3962400" y="1936750"/>
            <a:ext cx="0" cy="137160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6722" name="Rectangle 34"/>
          <p:cNvSpPr>
            <a:spLocks noChangeArrowheads="1"/>
          </p:cNvSpPr>
          <p:nvPr/>
        </p:nvSpPr>
        <p:spPr bwMode="auto">
          <a:xfrm>
            <a:off x="381000" y="2393950"/>
            <a:ext cx="914400" cy="9144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6723" name="Line 35"/>
          <p:cNvSpPr>
            <a:spLocks noChangeShapeType="1"/>
          </p:cNvSpPr>
          <p:nvPr/>
        </p:nvSpPr>
        <p:spPr bwMode="auto">
          <a:xfrm>
            <a:off x="850900" y="2393950"/>
            <a:ext cx="0" cy="91440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6724" name="Rectangle 36"/>
          <p:cNvSpPr>
            <a:spLocks noChangeArrowheads="1"/>
          </p:cNvSpPr>
          <p:nvPr/>
        </p:nvSpPr>
        <p:spPr bwMode="auto">
          <a:xfrm>
            <a:off x="1295400" y="2393950"/>
            <a:ext cx="457200" cy="9144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6725" name="Rectangle 37"/>
          <p:cNvSpPr>
            <a:spLocks noChangeArrowheads="1"/>
          </p:cNvSpPr>
          <p:nvPr/>
        </p:nvSpPr>
        <p:spPr bwMode="auto">
          <a:xfrm>
            <a:off x="1752600" y="2393950"/>
            <a:ext cx="457200" cy="914400"/>
          </a:xfrm>
          <a:prstGeom prst="rect">
            <a:avLst/>
          </a:prstGeom>
          <a:solidFill>
            <a:srgbClr val="3399FF"/>
          </a:solidFill>
          <a:ln w="254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6726" name="Line 38"/>
          <p:cNvSpPr>
            <a:spLocks noChangeShapeType="1"/>
          </p:cNvSpPr>
          <p:nvPr/>
        </p:nvSpPr>
        <p:spPr bwMode="auto">
          <a:xfrm>
            <a:off x="381000" y="2851150"/>
            <a:ext cx="1828800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6727" name="Rectangle 39"/>
          <p:cNvSpPr>
            <a:spLocks noChangeArrowheads="1"/>
          </p:cNvSpPr>
          <p:nvPr/>
        </p:nvSpPr>
        <p:spPr bwMode="auto">
          <a:xfrm>
            <a:off x="3721100" y="533400"/>
            <a:ext cx="228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CC0000"/>
                </a:solidFill>
                <a:latin typeface="VNI-Times" pitchFamily="2" charset="0"/>
              </a:rPr>
              <a:t>1</a:t>
            </a:r>
          </a:p>
          <a:p>
            <a:pPr algn="ctr"/>
            <a:r>
              <a:rPr lang="en-US" sz="2800" b="1">
                <a:solidFill>
                  <a:srgbClr val="CC0000"/>
                </a:solidFill>
                <a:latin typeface="VNI-Times" pitchFamily="2" charset="0"/>
              </a:rPr>
              <a:t>4</a:t>
            </a:r>
          </a:p>
        </p:txBody>
      </p:sp>
      <p:sp>
        <p:nvSpPr>
          <p:cNvPr id="626728" name="Line 40"/>
          <p:cNvSpPr>
            <a:spLocks noChangeShapeType="1"/>
          </p:cNvSpPr>
          <p:nvPr/>
        </p:nvSpPr>
        <p:spPr bwMode="auto">
          <a:xfrm flipH="1">
            <a:off x="3657600" y="939800"/>
            <a:ext cx="381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6729" name="Oval 41"/>
          <p:cNvSpPr>
            <a:spLocks noChangeArrowheads="1"/>
          </p:cNvSpPr>
          <p:nvPr/>
        </p:nvSpPr>
        <p:spPr bwMode="auto">
          <a:xfrm>
            <a:off x="1066800" y="3505200"/>
            <a:ext cx="457200" cy="381000"/>
          </a:xfrm>
          <a:prstGeom prst="ellipse">
            <a:avLst/>
          </a:prstGeom>
          <a:solidFill>
            <a:srgbClr val="00FF00"/>
          </a:solidFill>
          <a:ln w="12700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latin typeface="VNI-Times" pitchFamily="2" charset="0"/>
              </a:rPr>
              <a:t>A</a:t>
            </a:r>
          </a:p>
        </p:txBody>
      </p:sp>
      <p:sp>
        <p:nvSpPr>
          <p:cNvPr id="626730" name="Oval 42"/>
          <p:cNvSpPr>
            <a:spLocks noChangeArrowheads="1"/>
          </p:cNvSpPr>
          <p:nvPr/>
        </p:nvSpPr>
        <p:spPr bwMode="auto">
          <a:xfrm>
            <a:off x="1066800" y="3505200"/>
            <a:ext cx="457200" cy="381000"/>
          </a:xfrm>
          <a:prstGeom prst="ellipse">
            <a:avLst/>
          </a:prstGeom>
          <a:solidFill>
            <a:srgbClr val="FF00FF"/>
          </a:solidFill>
          <a:ln w="12700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latin typeface="VNI-Times" pitchFamily="2" charset="0"/>
              </a:rPr>
              <a:t>A</a:t>
            </a:r>
          </a:p>
        </p:txBody>
      </p:sp>
      <p:sp>
        <p:nvSpPr>
          <p:cNvPr id="626731" name="Oval 43"/>
          <p:cNvSpPr>
            <a:spLocks noChangeArrowheads="1"/>
          </p:cNvSpPr>
          <p:nvPr/>
        </p:nvSpPr>
        <p:spPr bwMode="auto">
          <a:xfrm>
            <a:off x="3200400" y="3505200"/>
            <a:ext cx="457200" cy="381000"/>
          </a:xfrm>
          <a:prstGeom prst="ellipse">
            <a:avLst/>
          </a:prstGeom>
          <a:solidFill>
            <a:srgbClr val="00FF00"/>
          </a:solidFill>
          <a:ln w="28575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latin typeface="VNI-Times" pitchFamily="2" charset="0"/>
              </a:rPr>
              <a:t>B</a:t>
            </a:r>
          </a:p>
        </p:txBody>
      </p:sp>
      <p:sp>
        <p:nvSpPr>
          <p:cNvPr id="626732" name="Oval 44"/>
          <p:cNvSpPr>
            <a:spLocks noChangeArrowheads="1"/>
          </p:cNvSpPr>
          <p:nvPr/>
        </p:nvSpPr>
        <p:spPr bwMode="auto">
          <a:xfrm>
            <a:off x="3200400" y="3505200"/>
            <a:ext cx="457200" cy="381000"/>
          </a:xfrm>
          <a:prstGeom prst="ellipse">
            <a:avLst/>
          </a:prstGeom>
          <a:solidFill>
            <a:srgbClr val="FF00FF"/>
          </a:solidFill>
          <a:ln w="28575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latin typeface="VNI-Times" pitchFamily="2" charset="0"/>
              </a:rPr>
              <a:t>B</a:t>
            </a:r>
          </a:p>
        </p:txBody>
      </p:sp>
      <p:sp>
        <p:nvSpPr>
          <p:cNvPr id="626733" name="Oval 45"/>
          <p:cNvSpPr>
            <a:spLocks noChangeArrowheads="1"/>
          </p:cNvSpPr>
          <p:nvPr/>
        </p:nvSpPr>
        <p:spPr bwMode="auto">
          <a:xfrm>
            <a:off x="7620000" y="3505200"/>
            <a:ext cx="457200" cy="381000"/>
          </a:xfrm>
          <a:prstGeom prst="ellipse">
            <a:avLst/>
          </a:prstGeom>
          <a:solidFill>
            <a:srgbClr val="00FF00"/>
          </a:solidFill>
          <a:ln w="28575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 dirty="0">
                <a:latin typeface="VNI-Times" pitchFamily="2" charset="0"/>
              </a:rPr>
              <a:t>D</a:t>
            </a:r>
            <a:endParaRPr lang="en-US" sz="2000" b="1" dirty="0">
              <a:latin typeface="VNI-Times" pitchFamily="2" charset="0"/>
            </a:endParaRPr>
          </a:p>
        </p:txBody>
      </p:sp>
      <p:sp>
        <p:nvSpPr>
          <p:cNvPr id="626734" name="Oval 46"/>
          <p:cNvSpPr>
            <a:spLocks noChangeArrowheads="1"/>
          </p:cNvSpPr>
          <p:nvPr/>
        </p:nvSpPr>
        <p:spPr bwMode="auto">
          <a:xfrm>
            <a:off x="7627320" y="3510379"/>
            <a:ext cx="457200" cy="381000"/>
          </a:xfrm>
          <a:prstGeom prst="ellipse">
            <a:avLst/>
          </a:prstGeom>
          <a:solidFill>
            <a:srgbClr val="FF00FF"/>
          </a:solidFill>
          <a:ln w="28575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 dirty="0">
                <a:latin typeface="VNI-Times" pitchFamily="2" charset="0"/>
              </a:rPr>
              <a:t>D</a:t>
            </a:r>
          </a:p>
        </p:txBody>
      </p:sp>
      <p:sp>
        <p:nvSpPr>
          <p:cNvPr id="626735" name="Oval 47"/>
          <p:cNvSpPr>
            <a:spLocks noChangeArrowheads="1"/>
          </p:cNvSpPr>
          <p:nvPr/>
        </p:nvSpPr>
        <p:spPr bwMode="auto">
          <a:xfrm>
            <a:off x="5486400" y="3505200"/>
            <a:ext cx="457200" cy="381000"/>
          </a:xfrm>
          <a:prstGeom prst="ellipse">
            <a:avLst/>
          </a:prstGeom>
          <a:solidFill>
            <a:srgbClr val="00FF00"/>
          </a:solidFill>
          <a:ln w="28575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latin typeface="VNI-Times" pitchFamily="2" charset="0"/>
              </a:rPr>
              <a:t>C</a:t>
            </a:r>
          </a:p>
        </p:txBody>
      </p:sp>
      <p:sp>
        <p:nvSpPr>
          <p:cNvPr id="626771" name="Rectangle 83"/>
          <p:cNvSpPr>
            <a:spLocks noChangeArrowheads="1"/>
          </p:cNvSpPr>
          <p:nvPr/>
        </p:nvSpPr>
        <p:spPr bwMode="auto">
          <a:xfrm>
            <a:off x="304800" y="4191000"/>
            <a:ext cx="206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 dirty="0">
                <a:solidFill>
                  <a:srgbClr val="0000FF"/>
                </a:solidFill>
                <a:latin typeface="VNI-Times" pitchFamily="2" charset="0"/>
              </a:rPr>
              <a:t>1</a:t>
            </a:r>
          </a:p>
          <a:p>
            <a:pPr algn="ctr"/>
            <a:r>
              <a:rPr lang="en-US" b="1" dirty="0">
                <a:solidFill>
                  <a:srgbClr val="0000FF"/>
                </a:solidFill>
                <a:latin typeface="VNI-Times" pitchFamily="2" charset="0"/>
              </a:rPr>
              <a:t>4</a:t>
            </a:r>
          </a:p>
        </p:txBody>
      </p:sp>
      <p:sp>
        <p:nvSpPr>
          <p:cNvPr id="626772" name="Line 84"/>
          <p:cNvSpPr>
            <a:spLocks noChangeShapeType="1"/>
          </p:cNvSpPr>
          <p:nvPr/>
        </p:nvSpPr>
        <p:spPr bwMode="auto">
          <a:xfrm flipH="1">
            <a:off x="304800" y="4572000"/>
            <a:ext cx="206375" cy="1588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6774" name="Rectangle 86"/>
          <p:cNvSpPr>
            <a:spLocks noChangeArrowheads="1"/>
          </p:cNvSpPr>
          <p:nvPr/>
        </p:nvSpPr>
        <p:spPr bwMode="auto">
          <a:xfrm>
            <a:off x="2590800" y="4237038"/>
            <a:ext cx="206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 dirty="0">
                <a:solidFill>
                  <a:srgbClr val="0000FF"/>
                </a:solidFill>
                <a:latin typeface="VNI-Times" pitchFamily="2" charset="0"/>
              </a:rPr>
              <a:t>1</a:t>
            </a:r>
          </a:p>
          <a:p>
            <a:pPr algn="ctr"/>
            <a:r>
              <a:rPr lang="en-US" b="1" dirty="0">
                <a:solidFill>
                  <a:srgbClr val="0000FF"/>
                </a:solidFill>
                <a:latin typeface="VNI-Times" pitchFamily="2" charset="0"/>
              </a:rPr>
              <a:t>4</a:t>
            </a:r>
          </a:p>
        </p:txBody>
      </p:sp>
      <p:sp>
        <p:nvSpPr>
          <p:cNvPr id="626775" name="Line 87"/>
          <p:cNvSpPr>
            <a:spLocks noChangeShapeType="1"/>
          </p:cNvSpPr>
          <p:nvPr/>
        </p:nvSpPr>
        <p:spPr bwMode="auto">
          <a:xfrm flipH="1">
            <a:off x="2590800" y="4618038"/>
            <a:ext cx="206375" cy="1587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6776" name="Text Box 88"/>
          <p:cNvSpPr txBox="1">
            <a:spLocks noChangeArrowheads="1"/>
          </p:cNvSpPr>
          <p:nvPr/>
        </p:nvSpPr>
        <p:spPr bwMode="auto">
          <a:xfrm>
            <a:off x="2806700" y="4403725"/>
            <a:ext cx="22987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rgbClr val="0000FF"/>
                </a:solidFill>
              </a:rPr>
              <a:t>của</a:t>
            </a:r>
            <a:r>
              <a:rPr lang="en-US" sz="2000" dirty="0">
                <a:solidFill>
                  <a:srgbClr val="0000FF"/>
                </a:solidFill>
              </a:rPr>
              <a:t> 12 ô </a:t>
            </a:r>
            <a:r>
              <a:rPr lang="en-US" sz="2000" dirty="0" err="1">
                <a:solidFill>
                  <a:srgbClr val="0000FF"/>
                </a:solidFill>
              </a:rPr>
              <a:t>vuông</a:t>
            </a:r>
            <a:r>
              <a:rPr lang="en-US" sz="2000" dirty="0">
                <a:solidFill>
                  <a:srgbClr val="0000FF"/>
                </a:solidFill>
              </a:rPr>
              <a:t> là:</a:t>
            </a:r>
          </a:p>
          <a:p>
            <a:r>
              <a:rPr lang="en-US" sz="2000" dirty="0">
                <a:solidFill>
                  <a:srgbClr val="0000FF"/>
                </a:solidFill>
              </a:rPr>
              <a:t>       12 : 4 = 3 (ô)</a:t>
            </a:r>
          </a:p>
        </p:txBody>
      </p:sp>
      <p:sp>
        <p:nvSpPr>
          <p:cNvPr id="626777" name="Line 89"/>
          <p:cNvSpPr>
            <a:spLocks noChangeShapeType="1"/>
          </p:cNvSpPr>
          <p:nvPr/>
        </p:nvSpPr>
        <p:spPr bwMode="auto">
          <a:xfrm flipH="1">
            <a:off x="2438400" y="4343400"/>
            <a:ext cx="0" cy="11430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6778" name="Line 90"/>
          <p:cNvSpPr>
            <a:spLocks noChangeShapeType="1"/>
          </p:cNvSpPr>
          <p:nvPr/>
        </p:nvSpPr>
        <p:spPr bwMode="auto">
          <a:xfrm flipH="1">
            <a:off x="4800600" y="4343400"/>
            <a:ext cx="0" cy="11430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6779" name="Line 91"/>
          <p:cNvSpPr>
            <a:spLocks noChangeShapeType="1"/>
          </p:cNvSpPr>
          <p:nvPr/>
        </p:nvSpPr>
        <p:spPr bwMode="auto">
          <a:xfrm flipH="1">
            <a:off x="6705600" y="4343400"/>
            <a:ext cx="0" cy="11430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6780" name="Rectangle 92"/>
          <p:cNvSpPr>
            <a:spLocks noChangeArrowheads="1"/>
          </p:cNvSpPr>
          <p:nvPr/>
        </p:nvSpPr>
        <p:spPr bwMode="auto">
          <a:xfrm>
            <a:off x="6781800" y="4343400"/>
            <a:ext cx="206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  <a:latin typeface="VNI-Times" pitchFamily="2" charset="0"/>
              </a:rPr>
              <a:t>1</a:t>
            </a:r>
          </a:p>
          <a:p>
            <a:pPr algn="ctr"/>
            <a:r>
              <a:rPr lang="en-US" b="1">
                <a:solidFill>
                  <a:srgbClr val="0000FF"/>
                </a:solidFill>
                <a:latin typeface="VNI-Times" pitchFamily="2" charset="0"/>
              </a:rPr>
              <a:t>4</a:t>
            </a:r>
          </a:p>
        </p:txBody>
      </p:sp>
      <p:sp>
        <p:nvSpPr>
          <p:cNvPr id="626781" name="Line 93"/>
          <p:cNvSpPr>
            <a:spLocks noChangeShapeType="1"/>
          </p:cNvSpPr>
          <p:nvPr/>
        </p:nvSpPr>
        <p:spPr bwMode="auto">
          <a:xfrm flipH="1">
            <a:off x="6781800" y="4724400"/>
            <a:ext cx="206375" cy="1588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6782" name="Text Box 94"/>
          <p:cNvSpPr txBox="1">
            <a:spLocks noChangeArrowheads="1"/>
          </p:cNvSpPr>
          <p:nvPr/>
        </p:nvSpPr>
        <p:spPr bwMode="auto">
          <a:xfrm>
            <a:off x="6997700" y="4510088"/>
            <a:ext cx="21463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rgbClr val="0000FF"/>
                </a:solidFill>
              </a:rPr>
              <a:t>của</a:t>
            </a:r>
            <a:r>
              <a:rPr lang="en-US" sz="2000" dirty="0">
                <a:solidFill>
                  <a:srgbClr val="0000FF"/>
                </a:solidFill>
              </a:rPr>
              <a:t> 16 ô </a:t>
            </a:r>
            <a:r>
              <a:rPr lang="en-US" sz="2000" dirty="0" err="1">
                <a:solidFill>
                  <a:srgbClr val="0000FF"/>
                </a:solidFill>
              </a:rPr>
              <a:t>vuông</a:t>
            </a:r>
            <a:r>
              <a:rPr lang="en-US" sz="2000" dirty="0">
                <a:solidFill>
                  <a:srgbClr val="0000FF"/>
                </a:solidFill>
              </a:rPr>
              <a:t> là:</a:t>
            </a:r>
          </a:p>
          <a:p>
            <a:r>
              <a:rPr lang="en-US" sz="2000" dirty="0">
                <a:solidFill>
                  <a:srgbClr val="0000FF"/>
                </a:solidFill>
              </a:rPr>
              <a:t>       16 : 4 = 4 (ô)</a:t>
            </a:r>
          </a:p>
        </p:txBody>
      </p:sp>
      <p:sp>
        <p:nvSpPr>
          <p:cNvPr id="60" name="Text Box 85"/>
          <p:cNvSpPr txBox="1">
            <a:spLocks noChangeArrowheads="1"/>
          </p:cNvSpPr>
          <p:nvPr/>
        </p:nvSpPr>
        <p:spPr bwMode="auto">
          <a:xfrm>
            <a:off x="520700" y="4357688"/>
            <a:ext cx="19939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của</a:t>
            </a:r>
            <a:r>
              <a:rPr lang="en-US" sz="2000" dirty="0" smtClean="0">
                <a:solidFill>
                  <a:srgbClr val="0000FF"/>
                </a:solidFill>
              </a:rPr>
              <a:t> 8 ô </a:t>
            </a:r>
            <a:r>
              <a:rPr lang="en-US" sz="2000" dirty="0" err="1" smtClean="0">
                <a:solidFill>
                  <a:srgbClr val="0000FF"/>
                </a:solidFill>
              </a:rPr>
              <a:t>vuông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là</a:t>
            </a:r>
            <a:r>
              <a:rPr lang="en-US" sz="2000" dirty="0" smtClean="0">
                <a:solidFill>
                  <a:srgbClr val="0000FF"/>
                </a:solidFill>
              </a:rPr>
              <a:t>: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8 : 4 = 2 (ô)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61" name="Text Box 85"/>
          <p:cNvSpPr txBox="1">
            <a:spLocks noChangeArrowheads="1"/>
          </p:cNvSpPr>
          <p:nvPr/>
        </p:nvSpPr>
        <p:spPr bwMode="auto">
          <a:xfrm>
            <a:off x="673100" y="4510088"/>
            <a:ext cx="19939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0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486400" y="4403725"/>
                <a:ext cx="673100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4403725"/>
                <a:ext cx="673100" cy="101431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841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Horizontal)">
                                      <p:cBhvr>
                                        <p:cTn id="6" dur="500"/>
                                        <p:tgtEl>
                                          <p:spTgt spid="6267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6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26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26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26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xit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Horizontal)">
                                      <p:cBhvr>
                                        <p:cTn id="15" dur="500"/>
                                        <p:tgtEl>
                                          <p:spTgt spid="6267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6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3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26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26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26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3" dur="500"/>
                                        <p:tgtEl>
                                          <p:spTgt spid="6267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6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3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6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6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26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267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26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26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626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26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26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626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729" grpId="0" animBg="1"/>
      <p:bldP spid="626730" grpId="0" animBg="1"/>
      <p:bldP spid="626731" grpId="0" animBg="1"/>
      <p:bldP spid="626732" grpId="0" animBg="1"/>
      <p:bldP spid="626733" grpId="0" animBg="1"/>
      <p:bldP spid="626734" grpId="0" animBg="1"/>
      <p:bldP spid="626771" grpId="0"/>
      <p:bldP spid="626774" grpId="0"/>
      <p:bldP spid="626776" grpId="0"/>
      <p:bldP spid="626780" grpId="0"/>
      <p:bldP spid="626782" grpId="0"/>
      <p:bldP spid="60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81" name="Text Box 9"/>
          <p:cNvSpPr txBox="1">
            <a:spLocks noChangeArrowheads="1"/>
          </p:cNvSpPr>
          <p:nvPr/>
        </p:nvSpPr>
        <p:spPr bwMode="auto">
          <a:xfrm>
            <a:off x="533400" y="590550"/>
            <a:ext cx="79676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CC0000"/>
                </a:solidFill>
              </a:rPr>
              <a:t>Bài 2:</a:t>
            </a:r>
            <a:r>
              <a:rPr lang="en-US" sz="2800">
                <a:solidFill>
                  <a:srgbClr val="CC0000"/>
                </a:solidFill>
              </a:rPr>
              <a:t>. </a:t>
            </a:r>
            <a:r>
              <a:rPr lang="en-US" sz="2800" b="1">
                <a:solidFill>
                  <a:srgbClr val="CC0000"/>
                </a:solidFill>
              </a:rPr>
              <a:t>Hình nào có       số ô vuông đã được tô màu?</a:t>
            </a:r>
          </a:p>
        </p:txBody>
      </p:sp>
      <p:graphicFrame>
        <p:nvGraphicFramePr>
          <p:cNvPr id="617483" name="Object 11"/>
          <p:cNvGraphicFramePr>
            <a:graphicFrameLocks noChangeAspect="1"/>
          </p:cNvGraphicFramePr>
          <p:nvPr/>
        </p:nvGraphicFramePr>
        <p:xfrm>
          <a:off x="4286250" y="121920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0" y="121920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488" name="Rectangle 16"/>
          <p:cNvSpPr>
            <a:spLocks noChangeArrowheads="1"/>
          </p:cNvSpPr>
          <p:nvPr/>
        </p:nvSpPr>
        <p:spPr bwMode="auto">
          <a:xfrm>
            <a:off x="6934200" y="1479550"/>
            <a:ext cx="914400" cy="914400"/>
          </a:xfrm>
          <a:prstGeom prst="rect">
            <a:avLst/>
          </a:prstGeom>
          <a:solidFill>
            <a:srgbClr val="3399FF"/>
          </a:solidFill>
          <a:ln w="3175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489" name="Line 17"/>
          <p:cNvSpPr>
            <a:spLocks noChangeShapeType="1"/>
          </p:cNvSpPr>
          <p:nvPr/>
        </p:nvSpPr>
        <p:spPr bwMode="auto">
          <a:xfrm>
            <a:off x="7404100" y="1479550"/>
            <a:ext cx="0" cy="91440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90" name="Line 18"/>
          <p:cNvSpPr>
            <a:spLocks noChangeShapeType="1"/>
          </p:cNvSpPr>
          <p:nvPr/>
        </p:nvSpPr>
        <p:spPr bwMode="auto">
          <a:xfrm>
            <a:off x="6934200" y="1936750"/>
            <a:ext cx="914400" cy="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91" name="Rectangle 19"/>
          <p:cNvSpPr>
            <a:spLocks noChangeArrowheads="1"/>
          </p:cNvSpPr>
          <p:nvPr/>
        </p:nvSpPr>
        <p:spPr bwMode="auto">
          <a:xfrm>
            <a:off x="7848600" y="1479550"/>
            <a:ext cx="914400" cy="914400"/>
          </a:xfrm>
          <a:prstGeom prst="rect">
            <a:avLst/>
          </a:prstGeom>
          <a:solidFill>
            <a:srgbClr val="FFFFFF"/>
          </a:solidFill>
          <a:ln w="3175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492" name="Line 20"/>
          <p:cNvSpPr>
            <a:spLocks noChangeShapeType="1"/>
          </p:cNvSpPr>
          <p:nvPr/>
        </p:nvSpPr>
        <p:spPr bwMode="auto">
          <a:xfrm>
            <a:off x="8318500" y="1479550"/>
            <a:ext cx="0" cy="91440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93" name="Line 21"/>
          <p:cNvSpPr>
            <a:spLocks noChangeShapeType="1"/>
          </p:cNvSpPr>
          <p:nvPr/>
        </p:nvSpPr>
        <p:spPr bwMode="auto">
          <a:xfrm>
            <a:off x="7848600" y="1936750"/>
            <a:ext cx="914400" cy="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94" name="Rectangle 22"/>
          <p:cNvSpPr>
            <a:spLocks noChangeArrowheads="1"/>
          </p:cNvSpPr>
          <p:nvPr/>
        </p:nvSpPr>
        <p:spPr bwMode="auto">
          <a:xfrm>
            <a:off x="7848600" y="2393950"/>
            <a:ext cx="914400" cy="914400"/>
          </a:xfrm>
          <a:prstGeom prst="rect">
            <a:avLst/>
          </a:prstGeom>
          <a:solidFill>
            <a:srgbClr val="FFFFFF"/>
          </a:solidFill>
          <a:ln w="3175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495" name="Line 23"/>
          <p:cNvSpPr>
            <a:spLocks noChangeShapeType="1"/>
          </p:cNvSpPr>
          <p:nvPr/>
        </p:nvSpPr>
        <p:spPr bwMode="auto">
          <a:xfrm>
            <a:off x="8318500" y="2393950"/>
            <a:ext cx="0" cy="91440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96" name="Line 24"/>
          <p:cNvSpPr>
            <a:spLocks noChangeShapeType="1"/>
          </p:cNvSpPr>
          <p:nvPr/>
        </p:nvSpPr>
        <p:spPr bwMode="auto">
          <a:xfrm>
            <a:off x="7848600" y="2851150"/>
            <a:ext cx="914400" cy="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97" name="Rectangle 25"/>
          <p:cNvSpPr>
            <a:spLocks noChangeArrowheads="1"/>
          </p:cNvSpPr>
          <p:nvPr/>
        </p:nvSpPr>
        <p:spPr bwMode="auto">
          <a:xfrm>
            <a:off x="6934200" y="2393950"/>
            <a:ext cx="914400" cy="914400"/>
          </a:xfrm>
          <a:prstGeom prst="rect">
            <a:avLst/>
          </a:prstGeom>
          <a:solidFill>
            <a:srgbClr val="FFFFFF"/>
          </a:solidFill>
          <a:ln w="3175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498" name="Line 26"/>
          <p:cNvSpPr>
            <a:spLocks noChangeShapeType="1"/>
          </p:cNvSpPr>
          <p:nvPr/>
        </p:nvSpPr>
        <p:spPr bwMode="auto">
          <a:xfrm>
            <a:off x="7404100" y="2393950"/>
            <a:ext cx="0" cy="91440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99" name="Line 27"/>
          <p:cNvSpPr>
            <a:spLocks noChangeShapeType="1"/>
          </p:cNvSpPr>
          <p:nvPr/>
        </p:nvSpPr>
        <p:spPr bwMode="auto">
          <a:xfrm>
            <a:off x="6934200" y="2851150"/>
            <a:ext cx="914400" cy="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00" name="Rectangle 28"/>
          <p:cNvSpPr>
            <a:spLocks noChangeArrowheads="1"/>
          </p:cNvSpPr>
          <p:nvPr/>
        </p:nvSpPr>
        <p:spPr bwMode="auto">
          <a:xfrm>
            <a:off x="5715000" y="2393950"/>
            <a:ext cx="914400" cy="914400"/>
          </a:xfrm>
          <a:prstGeom prst="rect">
            <a:avLst/>
          </a:prstGeom>
          <a:solidFill>
            <a:srgbClr val="3399FF"/>
          </a:solidFill>
          <a:ln w="3175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501" name="Line 29"/>
          <p:cNvSpPr>
            <a:spLocks noChangeShapeType="1"/>
          </p:cNvSpPr>
          <p:nvPr/>
        </p:nvSpPr>
        <p:spPr bwMode="auto">
          <a:xfrm>
            <a:off x="6172200" y="2362200"/>
            <a:ext cx="0" cy="91440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02" name="Line 30"/>
          <p:cNvSpPr>
            <a:spLocks noChangeShapeType="1"/>
          </p:cNvSpPr>
          <p:nvPr/>
        </p:nvSpPr>
        <p:spPr bwMode="auto">
          <a:xfrm>
            <a:off x="5702300" y="2819400"/>
            <a:ext cx="914400" cy="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03" name="Rectangle 31"/>
          <p:cNvSpPr>
            <a:spLocks noChangeArrowheads="1"/>
          </p:cNvSpPr>
          <p:nvPr/>
        </p:nvSpPr>
        <p:spPr bwMode="auto">
          <a:xfrm>
            <a:off x="5715000" y="1479550"/>
            <a:ext cx="914400" cy="914400"/>
          </a:xfrm>
          <a:prstGeom prst="rect">
            <a:avLst/>
          </a:prstGeom>
          <a:solidFill>
            <a:srgbClr val="3399FF"/>
          </a:solidFill>
          <a:ln w="3175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504" name="Line 32"/>
          <p:cNvSpPr>
            <a:spLocks noChangeShapeType="1"/>
          </p:cNvSpPr>
          <p:nvPr/>
        </p:nvSpPr>
        <p:spPr bwMode="auto">
          <a:xfrm>
            <a:off x="6172200" y="1460500"/>
            <a:ext cx="0" cy="91440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05" name="Line 33"/>
          <p:cNvSpPr>
            <a:spLocks noChangeShapeType="1"/>
          </p:cNvSpPr>
          <p:nvPr/>
        </p:nvSpPr>
        <p:spPr bwMode="auto">
          <a:xfrm>
            <a:off x="5715000" y="1936750"/>
            <a:ext cx="914400" cy="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06" name="Rectangle 34"/>
          <p:cNvSpPr>
            <a:spLocks noChangeArrowheads="1"/>
          </p:cNvSpPr>
          <p:nvPr/>
        </p:nvSpPr>
        <p:spPr bwMode="auto">
          <a:xfrm>
            <a:off x="4800600" y="2393950"/>
            <a:ext cx="914400" cy="914400"/>
          </a:xfrm>
          <a:prstGeom prst="rect">
            <a:avLst/>
          </a:prstGeom>
          <a:solidFill>
            <a:srgbClr val="FFFFFF"/>
          </a:solidFill>
          <a:ln w="3175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507" name="Line 35"/>
          <p:cNvSpPr>
            <a:spLocks noChangeShapeType="1"/>
          </p:cNvSpPr>
          <p:nvPr/>
        </p:nvSpPr>
        <p:spPr bwMode="auto">
          <a:xfrm>
            <a:off x="5270500" y="2393950"/>
            <a:ext cx="0" cy="91440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08" name="Line 36"/>
          <p:cNvSpPr>
            <a:spLocks noChangeShapeType="1"/>
          </p:cNvSpPr>
          <p:nvPr/>
        </p:nvSpPr>
        <p:spPr bwMode="auto">
          <a:xfrm>
            <a:off x="4800600" y="2851150"/>
            <a:ext cx="914400" cy="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09" name="Rectangle 37"/>
          <p:cNvSpPr>
            <a:spLocks noChangeArrowheads="1"/>
          </p:cNvSpPr>
          <p:nvPr/>
        </p:nvSpPr>
        <p:spPr bwMode="auto">
          <a:xfrm>
            <a:off x="4800600" y="1479550"/>
            <a:ext cx="914400" cy="914400"/>
          </a:xfrm>
          <a:prstGeom prst="rect">
            <a:avLst/>
          </a:prstGeom>
          <a:solidFill>
            <a:srgbClr val="FFFFFF"/>
          </a:solidFill>
          <a:ln w="3175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510" name="Line 38"/>
          <p:cNvSpPr>
            <a:spLocks noChangeShapeType="1"/>
          </p:cNvSpPr>
          <p:nvPr/>
        </p:nvSpPr>
        <p:spPr bwMode="auto">
          <a:xfrm>
            <a:off x="5270500" y="1479550"/>
            <a:ext cx="0" cy="91440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11" name="Line 39"/>
          <p:cNvSpPr>
            <a:spLocks noChangeShapeType="1"/>
          </p:cNvSpPr>
          <p:nvPr/>
        </p:nvSpPr>
        <p:spPr bwMode="auto">
          <a:xfrm>
            <a:off x="4800600" y="1936750"/>
            <a:ext cx="914400" cy="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12" name="Rectangle 40"/>
          <p:cNvSpPr>
            <a:spLocks noChangeArrowheads="1"/>
          </p:cNvSpPr>
          <p:nvPr/>
        </p:nvSpPr>
        <p:spPr bwMode="auto">
          <a:xfrm>
            <a:off x="3492500" y="1936750"/>
            <a:ext cx="914400" cy="1371600"/>
          </a:xfrm>
          <a:prstGeom prst="rect">
            <a:avLst/>
          </a:prstGeom>
          <a:solidFill>
            <a:srgbClr val="FFFFFF"/>
          </a:solidFill>
          <a:ln w="3175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513" name="Rectangle 41"/>
          <p:cNvSpPr>
            <a:spLocks noChangeArrowheads="1"/>
          </p:cNvSpPr>
          <p:nvPr/>
        </p:nvSpPr>
        <p:spPr bwMode="auto">
          <a:xfrm>
            <a:off x="2578100" y="1936750"/>
            <a:ext cx="457200" cy="1371600"/>
          </a:xfrm>
          <a:prstGeom prst="rect">
            <a:avLst/>
          </a:prstGeom>
          <a:solidFill>
            <a:srgbClr val="FFFFFF"/>
          </a:solidFill>
          <a:ln w="3175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514" name="Rectangle 42"/>
          <p:cNvSpPr>
            <a:spLocks noChangeArrowheads="1"/>
          </p:cNvSpPr>
          <p:nvPr/>
        </p:nvSpPr>
        <p:spPr bwMode="auto">
          <a:xfrm>
            <a:off x="3035300" y="1936750"/>
            <a:ext cx="457200" cy="1371600"/>
          </a:xfrm>
          <a:prstGeom prst="rect">
            <a:avLst/>
          </a:prstGeom>
          <a:solidFill>
            <a:srgbClr val="3399FF"/>
          </a:solidFill>
          <a:ln w="3175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515" name="Line 43"/>
          <p:cNvSpPr>
            <a:spLocks noChangeShapeType="1"/>
          </p:cNvSpPr>
          <p:nvPr/>
        </p:nvSpPr>
        <p:spPr bwMode="auto">
          <a:xfrm flipH="1">
            <a:off x="2578100" y="2393950"/>
            <a:ext cx="1828800" cy="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16" name="Line 44"/>
          <p:cNvSpPr>
            <a:spLocks noChangeShapeType="1"/>
          </p:cNvSpPr>
          <p:nvPr/>
        </p:nvSpPr>
        <p:spPr bwMode="auto">
          <a:xfrm flipH="1">
            <a:off x="2578100" y="2851150"/>
            <a:ext cx="1828800" cy="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17" name="Line 45"/>
          <p:cNvSpPr>
            <a:spLocks noChangeShapeType="1"/>
          </p:cNvSpPr>
          <p:nvPr/>
        </p:nvSpPr>
        <p:spPr bwMode="auto">
          <a:xfrm>
            <a:off x="3962400" y="1936750"/>
            <a:ext cx="0" cy="137160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18" name="Rectangle 46"/>
          <p:cNvSpPr>
            <a:spLocks noChangeArrowheads="1"/>
          </p:cNvSpPr>
          <p:nvPr/>
        </p:nvSpPr>
        <p:spPr bwMode="auto">
          <a:xfrm>
            <a:off x="381000" y="2393950"/>
            <a:ext cx="914400" cy="9144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519" name="Line 47"/>
          <p:cNvSpPr>
            <a:spLocks noChangeShapeType="1"/>
          </p:cNvSpPr>
          <p:nvPr/>
        </p:nvSpPr>
        <p:spPr bwMode="auto">
          <a:xfrm>
            <a:off x="850900" y="2393950"/>
            <a:ext cx="0" cy="91440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20" name="Rectangle 48"/>
          <p:cNvSpPr>
            <a:spLocks noChangeArrowheads="1"/>
          </p:cNvSpPr>
          <p:nvPr/>
        </p:nvSpPr>
        <p:spPr bwMode="auto">
          <a:xfrm>
            <a:off x="1295400" y="2393950"/>
            <a:ext cx="457200" cy="9144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521" name="Rectangle 49"/>
          <p:cNvSpPr>
            <a:spLocks noChangeArrowheads="1"/>
          </p:cNvSpPr>
          <p:nvPr/>
        </p:nvSpPr>
        <p:spPr bwMode="auto">
          <a:xfrm>
            <a:off x="1752600" y="2393950"/>
            <a:ext cx="457200" cy="914400"/>
          </a:xfrm>
          <a:prstGeom prst="rect">
            <a:avLst/>
          </a:prstGeom>
          <a:solidFill>
            <a:srgbClr val="3399FF"/>
          </a:solidFill>
          <a:ln w="254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522" name="Line 50"/>
          <p:cNvSpPr>
            <a:spLocks noChangeShapeType="1"/>
          </p:cNvSpPr>
          <p:nvPr/>
        </p:nvSpPr>
        <p:spPr bwMode="auto">
          <a:xfrm>
            <a:off x="381000" y="2851150"/>
            <a:ext cx="1828800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23" name="Rectangle 51"/>
          <p:cNvSpPr>
            <a:spLocks noChangeArrowheads="1"/>
          </p:cNvSpPr>
          <p:nvPr/>
        </p:nvSpPr>
        <p:spPr bwMode="auto">
          <a:xfrm>
            <a:off x="3721100" y="533400"/>
            <a:ext cx="228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CC0000"/>
                </a:solidFill>
                <a:latin typeface="VNI-Times" pitchFamily="2" charset="0"/>
              </a:rPr>
              <a:t>1</a:t>
            </a:r>
          </a:p>
          <a:p>
            <a:pPr algn="ctr"/>
            <a:r>
              <a:rPr lang="en-US" sz="2800" b="1">
                <a:solidFill>
                  <a:srgbClr val="CC0000"/>
                </a:solidFill>
                <a:latin typeface="VNI-Times" pitchFamily="2" charset="0"/>
              </a:rPr>
              <a:t>4</a:t>
            </a:r>
          </a:p>
        </p:txBody>
      </p:sp>
      <p:sp>
        <p:nvSpPr>
          <p:cNvPr id="617524" name="Line 52"/>
          <p:cNvSpPr>
            <a:spLocks noChangeShapeType="1"/>
          </p:cNvSpPr>
          <p:nvPr/>
        </p:nvSpPr>
        <p:spPr bwMode="auto">
          <a:xfrm flipH="1">
            <a:off x="3657600" y="939800"/>
            <a:ext cx="381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26" name="Oval 54"/>
          <p:cNvSpPr>
            <a:spLocks noChangeArrowheads="1"/>
          </p:cNvSpPr>
          <p:nvPr/>
        </p:nvSpPr>
        <p:spPr bwMode="auto">
          <a:xfrm>
            <a:off x="1066800" y="3505200"/>
            <a:ext cx="457200" cy="381000"/>
          </a:xfrm>
          <a:prstGeom prst="ellipse">
            <a:avLst/>
          </a:prstGeom>
          <a:solidFill>
            <a:srgbClr val="00FF00"/>
          </a:solidFill>
          <a:ln w="12700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latin typeface="VNI-Times" pitchFamily="2" charset="0"/>
              </a:rPr>
              <a:t>A</a:t>
            </a:r>
          </a:p>
        </p:txBody>
      </p:sp>
      <p:sp>
        <p:nvSpPr>
          <p:cNvPr id="617527" name="Oval 55"/>
          <p:cNvSpPr>
            <a:spLocks noChangeArrowheads="1"/>
          </p:cNvSpPr>
          <p:nvPr/>
        </p:nvSpPr>
        <p:spPr bwMode="auto">
          <a:xfrm>
            <a:off x="1066800" y="3505200"/>
            <a:ext cx="457200" cy="381000"/>
          </a:xfrm>
          <a:prstGeom prst="ellipse">
            <a:avLst/>
          </a:prstGeom>
          <a:solidFill>
            <a:srgbClr val="FF00FF"/>
          </a:solidFill>
          <a:ln w="12700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 dirty="0">
                <a:latin typeface="VNI-Times" pitchFamily="2" charset="0"/>
              </a:rPr>
              <a:t>A</a:t>
            </a:r>
          </a:p>
        </p:txBody>
      </p:sp>
      <p:sp>
        <p:nvSpPr>
          <p:cNvPr id="617528" name="Oval 56"/>
          <p:cNvSpPr>
            <a:spLocks noChangeArrowheads="1"/>
          </p:cNvSpPr>
          <p:nvPr/>
        </p:nvSpPr>
        <p:spPr bwMode="auto">
          <a:xfrm>
            <a:off x="3200400" y="3505200"/>
            <a:ext cx="457200" cy="381000"/>
          </a:xfrm>
          <a:prstGeom prst="ellipse">
            <a:avLst/>
          </a:prstGeom>
          <a:solidFill>
            <a:srgbClr val="00FF00"/>
          </a:solidFill>
          <a:ln w="28575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latin typeface="VNI-Times" pitchFamily="2" charset="0"/>
              </a:rPr>
              <a:t>B</a:t>
            </a:r>
          </a:p>
        </p:txBody>
      </p:sp>
      <p:sp>
        <p:nvSpPr>
          <p:cNvPr id="617529" name="Oval 57"/>
          <p:cNvSpPr>
            <a:spLocks noChangeArrowheads="1"/>
          </p:cNvSpPr>
          <p:nvPr/>
        </p:nvSpPr>
        <p:spPr bwMode="auto">
          <a:xfrm>
            <a:off x="3200400" y="3505200"/>
            <a:ext cx="457200" cy="381000"/>
          </a:xfrm>
          <a:prstGeom prst="ellipse">
            <a:avLst/>
          </a:prstGeom>
          <a:solidFill>
            <a:srgbClr val="FF00FF"/>
          </a:solidFill>
          <a:ln w="28575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 dirty="0">
                <a:latin typeface="VNI-Times" pitchFamily="2" charset="0"/>
              </a:rPr>
              <a:t>B</a:t>
            </a:r>
          </a:p>
        </p:txBody>
      </p:sp>
      <p:sp>
        <p:nvSpPr>
          <p:cNvPr id="617530" name="Oval 58"/>
          <p:cNvSpPr>
            <a:spLocks noChangeArrowheads="1"/>
          </p:cNvSpPr>
          <p:nvPr/>
        </p:nvSpPr>
        <p:spPr bwMode="auto">
          <a:xfrm>
            <a:off x="7620000" y="3505200"/>
            <a:ext cx="457200" cy="381000"/>
          </a:xfrm>
          <a:prstGeom prst="ellipse">
            <a:avLst/>
          </a:prstGeom>
          <a:solidFill>
            <a:srgbClr val="00FF00"/>
          </a:solidFill>
          <a:ln w="28575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latin typeface="VNI-Times" pitchFamily="2" charset="0"/>
              </a:rPr>
              <a:t>C</a:t>
            </a:r>
          </a:p>
        </p:txBody>
      </p:sp>
      <p:sp>
        <p:nvSpPr>
          <p:cNvPr id="617531" name="Oval 59"/>
          <p:cNvSpPr>
            <a:spLocks noChangeArrowheads="1"/>
          </p:cNvSpPr>
          <p:nvPr/>
        </p:nvSpPr>
        <p:spPr bwMode="auto">
          <a:xfrm>
            <a:off x="7620000" y="3505200"/>
            <a:ext cx="457200" cy="381000"/>
          </a:xfrm>
          <a:prstGeom prst="ellipse">
            <a:avLst/>
          </a:prstGeom>
          <a:solidFill>
            <a:srgbClr val="FF00FF"/>
          </a:solidFill>
          <a:ln w="28575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latin typeface="VNI-Times" pitchFamily="2" charset="0"/>
              </a:rPr>
              <a:t>D</a:t>
            </a:r>
          </a:p>
        </p:txBody>
      </p:sp>
      <p:sp>
        <p:nvSpPr>
          <p:cNvPr id="617532" name="Oval 60"/>
          <p:cNvSpPr>
            <a:spLocks noChangeArrowheads="1"/>
          </p:cNvSpPr>
          <p:nvPr/>
        </p:nvSpPr>
        <p:spPr bwMode="auto">
          <a:xfrm>
            <a:off x="5486400" y="3505200"/>
            <a:ext cx="457200" cy="381000"/>
          </a:xfrm>
          <a:prstGeom prst="ellipse">
            <a:avLst/>
          </a:prstGeom>
          <a:solidFill>
            <a:srgbClr val="00FF00"/>
          </a:solidFill>
          <a:ln w="28575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latin typeface="VNI-Times" pitchFamily="2" charset="0"/>
              </a:rPr>
              <a:t>C</a:t>
            </a:r>
          </a:p>
        </p:txBody>
      </p:sp>
      <p:sp>
        <p:nvSpPr>
          <p:cNvPr id="617534" name="Rectangle 62"/>
          <p:cNvSpPr>
            <a:spLocks noChangeArrowheads="1"/>
          </p:cNvSpPr>
          <p:nvPr/>
        </p:nvSpPr>
        <p:spPr bwMode="auto">
          <a:xfrm>
            <a:off x="381000" y="4527550"/>
            <a:ext cx="914400" cy="9144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535" name="Line 63"/>
          <p:cNvSpPr>
            <a:spLocks noChangeShapeType="1"/>
          </p:cNvSpPr>
          <p:nvPr/>
        </p:nvSpPr>
        <p:spPr bwMode="auto">
          <a:xfrm>
            <a:off x="850900" y="4527550"/>
            <a:ext cx="0" cy="91440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36" name="Rectangle 64"/>
          <p:cNvSpPr>
            <a:spLocks noChangeArrowheads="1"/>
          </p:cNvSpPr>
          <p:nvPr/>
        </p:nvSpPr>
        <p:spPr bwMode="auto">
          <a:xfrm>
            <a:off x="1295400" y="4527550"/>
            <a:ext cx="457200" cy="9144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537" name="Rectangle 65"/>
          <p:cNvSpPr>
            <a:spLocks noChangeArrowheads="1"/>
          </p:cNvSpPr>
          <p:nvPr/>
        </p:nvSpPr>
        <p:spPr bwMode="auto">
          <a:xfrm>
            <a:off x="1752600" y="4527550"/>
            <a:ext cx="457200" cy="9144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538" name="Line 66"/>
          <p:cNvSpPr>
            <a:spLocks noChangeShapeType="1"/>
          </p:cNvSpPr>
          <p:nvPr/>
        </p:nvSpPr>
        <p:spPr bwMode="auto">
          <a:xfrm>
            <a:off x="381000" y="4984750"/>
            <a:ext cx="1828800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39" name="Oval 67"/>
          <p:cNvSpPr>
            <a:spLocks noChangeArrowheads="1"/>
          </p:cNvSpPr>
          <p:nvPr/>
        </p:nvSpPr>
        <p:spPr bwMode="auto">
          <a:xfrm>
            <a:off x="1066800" y="5638800"/>
            <a:ext cx="457200" cy="381000"/>
          </a:xfrm>
          <a:prstGeom prst="ellipse">
            <a:avLst/>
          </a:prstGeom>
          <a:solidFill>
            <a:srgbClr val="FF00FF"/>
          </a:solidFill>
          <a:ln w="12700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latin typeface="VNI-Times" pitchFamily="2" charset="0"/>
              </a:rPr>
              <a:t>A</a:t>
            </a:r>
          </a:p>
        </p:txBody>
      </p:sp>
      <p:sp>
        <p:nvSpPr>
          <p:cNvPr id="617543" name="Text Box 71"/>
          <p:cNvSpPr txBox="1">
            <a:spLocks noChangeArrowheads="1"/>
          </p:cNvSpPr>
          <p:nvPr/>
        </p:nvSpPr>
        <p:spPr bwMode="auto">
          <a:xfrm>
            <a:off x="381000" y="4521200"/>
            <a:ext cx="457200" cy="466725"/>
          </a:xfrm>
          <a:prstGeom prst="rect">
            <a:avLst/>
          </a:prstGeom>
          <a:solidFill>
            <a:srgbClr val="3399FF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400"/>
          </a:p>
        </p:txBody>
      </p:sp>
      <p:sp>
        <p:nvSpPr>
          <p:cNvPr id="617544" name="Text Box 72"/>
          <p:cNvSpPr txBox="1">
            <a:spLocks noChangeArrowheads="1"/>
          </p:cNvSpPr>
          <p:nvPr/>
        </p:nvSpPr>
        <p:spPr bwMode="auto">
          <a:xfrm>
            <a:off x="838200" y="4978400"/>
            <a:ext cx="457200" cy="466725"/>
          </a:xfrm>
          <a:prstGeom prst="rect">
            <a:avLst/>
          </a:prstGeom>
          <a:solidFill>
            <a:srgbClr val="3399FF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400"/>
          </a:p>
        </p:txBody>
      </p:sp>
      <p:sp>
        <p:nvSpPr>
          <p:cNvPr id="617545" name="Rectangle 73"/>
          <p:cNvSpPr>
            <a:spLocks noChangeArrowheads="1"/>
          </p:cNvSpPr>
          <p:nvPr/>
        </p:nvSpPr>
        <p:spPr bwMode="auto">
          <a:xfrm>
            <a:off x="3644900" y="4146550"/>
            <a:ext cx="914400" cy="1371600"/>
          </a:xfrm>
          <a:prstGeom prst="rect">
            <a:avLst/>
          </a:prstGeom>
          <a:solidFill>
            <a:srgbClr val="FFFFFF"/>
          </a:solidFill>
          <a:ln w="3175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546" name="Rectangle 74"/>
          <p:cNvSpPr>
            <a:spLocks noChangeArrowheads="1"/>
          </p:cNvSpPr>
          <p:nvPr/>
        </p:nvSpPr>
        <p:spPr bwMode="auto">
          <a:xfrm>
            <a:off x="2730500" y="4146550"/>
            <a:ext cx="457200" cy="1371600"/>
          </a:xfrm>
          <a:prstGeom prst="rect">
            <a:avLst/>
          </a:prstGeom>
          <a:solidFill>
            <a:srgbClr val="FFFFFF"/>
          </a:solidFill>
          <a:ln w="3175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547" name="Rectangle 75"/>
          <p:cNvSpPr>
            <a:spLocks noChangeArrowheads="1"/>
          </p:cNvSpPr>
          <p:nvPr/>
        </p:nvSpPr>
        <p:spPr bwMode="auto">
          <a:xfrm>
            <a:off x="3187700" y="4146550"/>
            <a:ext cx="457200" cy="1371600"/>
          </a:xfrm>
          <a:prstGeom prst="rect">
            <a:avLst/>
          </a:prstGeom>
          <a:solidFill>
            <a:srgbClr val="FFFFFF"/>
          </a:solidFill>
          <a:ln w="3175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548" name="Line 76"/>
          <p:cNvSpPr>
            <a:spLocks noChangeShapeType="1"/>
          </p:cNvSpPr>
          <p:nvPr/>
        </p:nvSpPr>
        <p:spPr bwMode="auto">
          <a:xfrm flipH="1">
            <a:off x="2730500" y="4603750"/>
            <a:ext cx="1828800" cy="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49" name="Line 77"/>
          <p:cNvSpPr>
            <a:spLocks noChangeShapeType="1"/>
          </p:cNvSpPr>
          <p:nvPr/>
        </p:nvSpPr>
        <p:spPr bwMode="auto">
          <a:xfrm flipH="1">
            <a:off x="2730500" y="5060950"/>
            <a:ext cx="1828800" cy="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50" name="Line 78"/>
          <p:cNvSpPr>
            <a:spLocks noChangeShapeType="1"/>
          </p:cNvSpPr>
          <p:nvPr/>
        </p:nvSpPr>
        <p:spPr bwMode="auto">
          <a:xfrm>
            <a:off x="4114800" y="4146550"/>
            <a:ext cx="0" cy="137160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51" name="Oval 79"/>
          <p:cNvSpPr>
            <a:spLocks noChangeArrowheads="1"/>
          </p:cNvSpPr>
          <p:nvPr/>
        </p:nvSpPr>
        <p:spPr bwMode="auto">
          <a:xfrm>
            <a:off x="3352800" y="5715000"/>
            <a:ext cx="457200" cy="381000"/>
          </a:xfrm>
          <a:prstGeom prst="ellipse">
            <a:avLst/>
          </a:prstGeom>
          <a:solidFill>
            <a:srgbClr val="FF00FF"/>
          </a:solidFill>
          <a:ln w="28575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latin typeface="VNI-Times" pitchFamily="2" charset="0"/>
              </a:rPr>
              <a:t>B</a:t>
            </a:r>
          </a:p>
        </p:txBody>
      </p:sp>
      <p:sp>
        <p:nvSpPr>
          <p:cNvPr id="617554" name="Text Box 82"/>
          <p:cNvSpPr txBox="1">
            <a:spLocks noChangeArrowheads="1"/>
          </p:cNvSpPr>
          <p:nvPr/>
        </p:nvSpPr>
        <p:spPr bwMode="auto">
          <a:xfrm>
            <a:off x="2730500" y="4140200"/>
            <a:ext cx="457200" cy="466725"/>
          </a:xfrm>
          <a:prstGeom prst="rect">
            <a:avLst/>
          </a:prstGeom>
          <a:solidFill>
            <a:srgbClr val="3399FF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400"/>
          </a:p>
        </p:txBody>
      </p:sp>
      <p:sp>
        <p:nvSpPr>
          <p:cNvPr id="617555" name="Text Box 83"/>
          <p:cNvSpPr txBox="1">
            <a:spLocks noChangeArrowheads="1"/>
          </p:cNvSpPr>
          <p:nvPr/>
        </p:nvSpPr>
        <p:spPr bwMode="auto">
          <a:xfrm>
            <a:off x="3175000" y="4597400"/>
            <a:ext cx="457200" cy="466725"/>
          </a:xfrm>
          <a:prstGeom prst="rect">
            <a:avLst/>
          </a:prstGeom>
          <a:solidFill>
            <a:srgbClr val="3399FF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400"/>
          </a:p>
        </p:txBody>
      </p:sp>
      <p:sp>
        <p:nvSpPr>
          <p:cNvPr id="617556" name="Text Box 84"/>
          <p:cNvSpPr txBox="1">
            <a:spLocks noChangeArrowheads="1"/>
          </p:cNvSpPr>
          <p:nvPr/>
        </p:nvSpPr>
        <p:spPr bwMode="auto">
          <a:xfrm>
            <a:off x="3644900" y="5054600"/>
            <a:ext cx="457200" cy="466725"/>
          </a:xfrm>
          <a:prstGeom prst="rect">
            <a:avLst/>
          </a:prstGeom>
          <a:solidFill>
            <a:srgbClr val="3399FF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400"/>
          </a:p>
        </p:txBody>
      </p:sp>
      <p:sp>
        <p:nvSpPr>
          <p:cNvPr id="617557" name="Rectangle 85"/>
          <p:cNvSpPr>
            <a:spLocks noChangeArrowheads="1"/>
          </p:cNvSpPr>
          <p:nvPr/>
        </p:nvSpPr>
        <p:spPr bwMode="auto">
          <a:xfrm>
            <a:off x="6934200" y="3994150"/>
            <a:ext cx="914400" cy="914400"/>
          </a:xfrm>
          <a:prstGeom prst="rect">
            <a:avLst/>
          </a:prstGeom>
          <a:solidFill>
            <a:srgbClr val="FFFFFF"/>
          </a:solidFill>
          <a:ln w="3175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558" name="Line 86"/>
          <p:cNvSpPr>
            <a:spLocks noChangeShapeType="1"/>
          </p:cNvSpPr>
          <p:nvPr/>
        </p:nvSpPr>
        <p:spPr bwMode="auto">
          <a:xfrm>
            <a:off x="7404100" y="3994150"/>
            <a:ext cx="0" cy="91440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59" name="Line 87"/>
          <p:cNvSpPr>
            <a:spLocks noChangeShapeType="1"/>
          </p:cNvSpPr>
          <p:nvPr/>
        </p:nvSpPr>
        <p:spPr bwMode="auto">
          <a:xfrm>
            <a:off x="6934200" y="4451350"/>
            <a:ext cx="914400" cy="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60" name="Rectangle 88"/>
          <p:cNvSpPr>
            <a:spLocks noChangeArrowheads="1"/>
          </p:cNvSpPr>
          <p:nvPr/>
        </p:nvSpPr>
        <p:spPr bwMode="auto">
          <a:xfrm>
            <a:off x="7848600" y="3994150"/>
            <a:ext cx="914400" cy="914400"/>
          </a:xfrm>
          <a:prstGeom prst="rect">
            <a:avLst/>
          </a:prstGeom>
          <a:solidFill>
            <a:srgbClr val="FFFFFF"/>
          </a:solidFill>
          <a:ln w="3175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561" name="Line 89"/>
          <p:cNvSpPr>
            <a:spLocks noChangeShapeType="1"/>
          </p:cNvSpPr>
          <p:nvPr/>
        </p:nvSpPr>
        <p:spPr bwMode="auto">
          <a:xfrm>
            <a:off x="8318500" y="3994150"/>
            <a:ext cx="0" cy="91440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62" name="Line 90"/>
          <p:cNvSpPr>
            <a:spLocks noChangeShapeType="1"/>
          </p:cNvSpPr>
          <p:nvPr/>
        </p:nvSpPr>
        <p:spPr bwMode="auto">
          <a:xfrm>
            <a:off x="7848600" y="4451350"/>
            <a:ext cx="914400" cy="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63" name="Rectangle 91"/>
          <p:cNvSpPr>
            <a:spLocks noChangeArrowheads="1"/>
          </p:cNvSpPr>
          <p:nvPr/>
        </p:nvSpPr>
        <p:spPr bwMode="auto">
          <a:xfrm>
            <a:off x="7848600" y="4908550"/>
            <a:ext cx="914400" cy="914400"/>
          </a:xfrm>
          <a:prstGeom prst="rect">
            <a:avLst/>
          </a:prstGeom>
          <a:solidFill>
            <a:srgbClr val="FFFFFF"/>
          </a:solidFill>
          <a:ln w="3175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564" name="Line 92"/>
          <p:cNvSpPr>
            <a:spLocks noChangeShapeType="1"/>
          </p:cNvSpPr>
          <p:nvPr/>
        </p:nvSpPr>
        <p:spPr bwMode="auto">
          <a:xfrm>
            <a:off x="8318500" y="4908550"/>
            <a:ext cx="0" cy="91440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65" name="Line 93"/>
          <p:cNvSpPr>
            <a:spLocks noChangeShapeType="1"/>
          </p:cNvSpPr>
          <p:nvPr/>
        </p:nvSpPr>
        <p:spPr bwMode="auto">
          <a:xfrm>
            <a:off x="7848600" y="5365750"/>
            <a:ext cx="914400" cy="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66" name="Rectangle 94"/>
          <p:cNvSpPr>
            <a:spLocks noChangeArrowheads="1"/>
          </p:cNvSpPr>
          <p:nvPr/>
        </p:nvSpPr>
        <p:spPr bwMode="auto">
          <a:xfrm>
            <a:off x="6934200" y="4908550"/>
            <a:ext cx="914400" cy="914400"/>
          </a:xfrm>
          <a:prstGeom prst="rect">
            <a:avLst/>
          </a:prstGeom>
          <a:solidFill>
            <a:srgbClr val="FFFFFF"/>
          </a:solidFill>
          <a:ln w="3175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567" name="Line 95"/>
          <p:cNvSpPr>
            <a:spLocks noChangeShapeType="1"/>
          </p:cNvSpPr>
          <p:nvPr/>
        </p:nvSpPr>
        <p:spPr bwMode="auto">
          <a:xfrm>
            <a:off x="7404100" y="4908550"/>
            <a:ext cx="0" cy="91440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68" name="Line 96"/>
          <p:cNvSpPr>
            <a:spLocks noChangeShapeType="1"/>
          </p:cNvSpPr>
          <p:nvPr/>
        </p:nvSpPr>
        <p:spPr bwMode="auto">
          <a:xfrm>
            <a:off x="6934200" y="5365750"/>
            <a:ext cx="914400" cy="0"/>
          </a:xfrm>
          <a:prstGeom prst="line">
            <a:avLst/>
          </a:prstGeom>
          <a:noFill/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69" name="Oval 97"/>
          <p:cNvSpPr>
            <a:spLocks noChangeArrowheads="1"/>
          </p:cNvSpPr>
          <p:nvPr/>
        </p:nvSpPr>
        <p:spPr bwMode="auto">
          <a:xfrm>
            <a:off x="7620000" y="6019800"/>
            <a:ext cx="457200" cy="381000"/>
          </a:xfrm>
          <a:prstGeom prst="ellipse">
            <a:avLst/>
          </a:prstGeom>
          <a:solidFill>
            <a:srgbClr val="FF00FF"/>
          </a:solidFill>
          <a:ln w="28575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latin typeface="VNI-Times" pitchFamily="2" charset="0"/>
              </a:rPr>
              <a:t>D</a:t>
            </a:r>
          </a:p>
        </p:txBody>
      </p:sp>
      <p:sp>
        <p:nvSpPr>
          <p:cNvPr id="617571" name="Text Box 99"/>
          <p:cNvSpPr txBox="1">
            <a:spLocks noChangeArrowheads="1"/>
          </p:cNvSpPr>
          <p:nvPr/>
        </p:nvSpPr>
        <p:spPr bwMode="auto">
          <a:xfrm>
            <a:off x="6934200" y="3975100"/>
            <a:ext cx="457200" cy="488950"/>
          </a:xfrm>
          <a:prstGeom prst="rect">
            <a:avLst/>
          </a:prstGeom>
          <a:solidFill>
            <a:srgbClr val="3399FF"/>
          </a:solidFill>
          <a:ln w="3175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400"/>
          </a:p>
        </p:txBody>
      </p:sp>
      <p:sp>
        <p:nvSpPr>
          <p:cNvPr id="617572" name="Text Box 100"/>
          <p:cNvSpPr txBox="1">
            <a:spLocks noChangeArrowheads="1"/>
          </p:cNvSpPr>
          <p:nvPr/>
        </p:nvSpPr>
        <p:spPr bwMode="auto">
          <a:xfrm>
            <a:off x="7391400" y="3975100"/>
            <a:ext cx="457200" cy="488950"/>
          </a:xfrm>
          <a:prstGeom prst="rect">
            <a:avLst/>
          </a:prstGeom>
          <a:solidFill>
            <a:srgbClr val="3399FF"/>
          </a:solidFill>
          <a:ln w="3175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400"/>
          </a:p>
        </p:txBody>
      </p:sp>
      <p:sp>
        <p:nvSpPr>
          <p:cNvPr id="617573" name="Text Box 101"/>
          <p:cNvSpPr txBox="1">
            <a:spLocks noChangeArrowheads="1"/>
          </p:cNvSpPr>
          <p:nvPr/>
        </p:nvSpPr>
        <p:spPr bwMode="auto">
          <a:xfrm>
            <a:off x="7848600" y="3975100"/>
            <a:ext cx="457200" cy="488950"/>
          </a:xfrm>
          <a:prstGeom prst="rect">
            <a:avLst/>
          </a:prstGeom>
          <a:solidFill>
            <a:srgbClr val="3399FF"/>
          </a:solidFill>
          <a:ln w="3175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400"/>
          </a:p>
        </p:txBody>
      </p:sp>
      <p:sp>
        <p:nvSpPr>
          <p:cNvPr id="617574" name="Text Box 102"/>
          <p:cNvSpPr txBox="1">
            <a:spLocks noChangeArrowheads="1"/>
          </p:cNvSpPr>
          <p:nvPr/>
        </p:nvSpPr>
        <p:spPr bwMode="auto">
          <a:xfrm>
            <a:off x="8305800" y="3975100"/>
            <a:ext cx="457200" cy="488950"/>
          </a:xfrm>
          <a:prstGeom prst="rect">
            <a:avLst/>
          </a:prstGeom>
          <a:solidFill>
            <a:srgbClr val="3399FF"/>
          </a:solidFill>
          <a:ln w="3175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750027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17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17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17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617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17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17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17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17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617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617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17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617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617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617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617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617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617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617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617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617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617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617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617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617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617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617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617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617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2000"/>
                                        <p:tgtEl>
                                          <p:spTgt spid="617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2000"/>
                                        <p:tgtEl>
                                          <p:spTgt spid="617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2000"/>
                                        <p:tgtEl>
                                          <p:spTgt spid="617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2000"/>
                                        <p:tgtEl>
                                          <p:spTgt spid="617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5" dur="2000"/>
                                        <p:tgtEl>
                                          <p:spTgt spid="617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8" dur="2000"/>
                                        <p:tgtEl>
                                          <p:spTgt spid="617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1" dur="2000"/>
                                        <p:tgtEl>
                                          <p:spTgt spid="617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534" grpId="0" animBg="1"/>
      <p:bldP spid="617535" grpId="0" animBg="1"/>
      <p:bldP spid="617536" grpId="0" animBg="1"/>
      <p:bldP spid="617537" grpId="0" animBg="1"/>
      <p:bldP spid="617538" grpId="0" animBg="1"/>
      <p:bldP spid="617539" grpId="0" animBg="1"/>
      <p:bldP spid="617543" grpId="0" animBg="1"/>
      <p:bldP spid="617544" grpId="0" animBg="1"/>
      <p:bldP spid="617545" grpId="0" animBg="1"/>
      <p:bldP spid="617546" grpId="0" animBg="1"/>
      <p:bldP spid="617547" grpId="0" animBg="1"/>
      <p:bldP spid="617548" grpId="0" animBg="1"/>
      <p:bldP spid="617549" grpId="0" animBg="1"/>
      <p:bldP spid="617550" grpId="0" animBg="1"/>
      <p:bldP spid="617551" grpId="0" animBg="1"/>
      <p:bldP spid="617554" grpId="0" animBg="1"/>
      <p:bldP spid="617555" grpId="0" animBg="1"/>
      <p:bldP spid="617556" grpId="0" animBg="1"/>
      <p:bldP spid="617557" grpId="0" animBg="1"/>
      <p:bldP spid="617558" grpId="0" animBg="1"/>
      <p:bldP spid="617559" grpId="0" animBg="1"/>
      <p:bldP spid="617560" grpId="0" animBg="1"/>
      <p:bldP spid="617561" grpId="0" animBg="1"/>
      <p:bldP spid="617562" grpId="0" animBg="1"/>
      <p:bldP spid="617563" grpId="0" animBg="1"/>
      <p:bldP spid="617564" grpId="0" animBg="1"/>
      <p:bldP spid="617565" grpId="0" animBg="1"/>
      <p:bldP spid="617566" grpId="0" animBg="1"/>
      <p:bldP spid="617567" grpId="0" animBg="1"/>
      <p:bldP spid="617568" grpId="0" animBg="1"/>
      <p:bldP spid="617569" grpId="0" animBg="1"/>
      <p:bldP spid="617571" grpId="0" animBg="1"/>
      <p:bldP spid="617572" grpId="0" animBg="1"/>
      <p:bldP spid="617573" grpId="0" animBg="1"/>
      <p:bldP spid="61757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22218" y="2971800"/>
            <a:ext cx="6553200" cy="175432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TRÒ CHƠI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AI NHANH – AI ĐÚNG</a:t>
            </a:r>
            <a:endParaRPr lang="en-US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49927" y="4892895"/>
                <a:ext cx="6324600" cy="1131592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Khoanh </a:t>
                </a:r>
                <a:r>
                  <a:rPr lang="en-US" sz="2800" dirty="0" err="1" smtClean="0"/>
                  <a:t>vào</a:t>
                </a: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 smtClean="0"/>
                  <a:t> </a:t>
                </a:r>
                <a:r>
                  <a:rPr lang="en-US" sz="2800" dirty="0" err="1" smtClean="0"/>
                  <a:t>số</a:t>
                </a:r>
                <a:r>
                  <a:rPr lang="en-US" sz="2800" dirty="0" smtClean="0"/>
                  <a:t> con </a:t>
                </a:r>
                <a:r>
                  <a:rPr lang="en-US" sz="2800" dirty="0" err="1" smtClean="0"/>
                  <a:t>thỏ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trong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mỗi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hình</a:t>
                </a:r>
                <a:endParaRPr lang="en-US" sz="2800" dirty="0" smtClean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9927" y="4892895"/>
                <a:ext cx="6324600" cy="1131592"/>
              </a:xfrm>
              <a:prstGeom prst="rect">
                <a:avLst/>
              </a:prstGeom>
              <a:blipFill rotWithShape="1">
                <a:blip r:embed="rId3"/>
                <a:stretch>
                  <a:fillRect l="-20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943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91" name="Rectangle 7"/>
          <p:cNvSpPr>
            <a:spLocks noChangeArrowheads="1"/>
          </p:cNvSpPr>
          <p:nvPr/>
        </p:nvSpPr>
        <p:spPr bwMode="auto">
          <a:xfrm>
            <a:off x="533400" y="381000"/>
            <a:ext cx="3581400" cy="5791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30792" name="Picture 8" descr="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609600"/>
            <a:ext cx="5159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0795" name="Picture 11" descr="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667000"/>
            <a:ext cx="5159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0799" name="Rectangle 15"/>
          <p:cNvSpPr>
            <a:spLocks noChangeArrowheads="1"/>
          </p:cNvSpPr>
          <p:nvPr/>
        </p:nvSpPr>
        <p:spPr bwMode="auto">
          <a:xfrm>
            <a:off x="4648200" y="457200"/>
            <a:ext cx="3429000" cy="5715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30800" name="Picture 16" descr="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9200"/>
            <a:ext cx="5159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0802" name="Picture 18" descr="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419600"/>
            <a:ext cx="5159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0803" name="Picture 19" descr="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743200"/>
            <a:ext cx="5159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0805" name="Picture 21" descr="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295400"/>
            <a:ext cx="5159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0806" name="Picture 22" descr="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419600"/>
            <a:ext cx="5159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0807" name="Picture 23" descr="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419600"/>
            <a:ext cx="5159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0808" name="Picture 24" descr="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1463" y="1219200"/>
            <a:ext cx="5159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0809" name="Picture 25" descr="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438400"/>
            <a:ext cx="5159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0810" name="Picture 26" descr="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590800"/>
            <a:ext cx="5159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0811" name="Picture 27" descr="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810000"/>
            <a:ext cx="5159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0812" name="Picture 28" descr="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276600"/>
            <a:ext cx="5159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0813" name="Picture 29" descr="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105400"/>
            <a:ext cx="5159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0814" name="Picture 30" descr="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114800"/>
            <a:ext cx="5159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0815" name="Picture 31" descr="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572000"/>
            <a:ext cx="5159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0816" name="Picture 32" descr="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85800"/>
            <a:ext cx="5159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0817" name="Picture 33" descr="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143000"/>
            <a:ext cx="5159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0818" name="Picture 34" descr="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1863" y="533400"/>
            <a:ext cx="5159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0820" name="Picture 36" descr="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981200"/>
            <a:ext cx="5159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514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224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1600200" y="1981200"/>
            <a:ext cx="5715000" cy="3505200"/>
          </a:xfrm>
          <a:prstGeom prst="cloudCallou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cũ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986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2057400"/>
            <a:ext cx="2590800" cy="37338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006600" y="2057400"/>
            <a:ext cx="2565400" cy="3733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981200" y="2057400"/>
            <a:ext cx="2590800" cy="37338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Isosceles Triangle 9"/>
          <p:cNvSpPr/>
          <p:nvPr/>
        </p:nvSpPr>
        <p:spPr>
          <a:xfrm>
            <a:off x="2006600" y="3895271"/>
            <a:ext cx="2565400" cy="18669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124200" y="4419600"/>
                <a:ext cx="533400" cy="11294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600" b="1" i="1" smtClean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32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4419600"/>
                <a:ext cx="533400" cy="112947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006600" y="609600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010400" y="2895669"/>
                <a:ext cx="1732077" cy="2175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i="0" dirty="0" smtClean="0">
                    <a:latin typeface="Times New Roman" pitchFamily="18" charset="0"/>
                    <a:cs typeface="Times New Roman" pitchFamily="18" charset="0"/>
                  </a:rPr>
                  <a:t>Viết </a:t>
                </a:r>
                <a:r>
                  <a:rPr lang="en-US" sz="3600" b="1" i="0" dirty="0" err="1" smtClean="0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3600" b="1" i="0" dirty="0" smtClean="0">
                    <a:latin typeface="Times New Roman" pitchFamily="18" charset="0"/>
                    <a:cs typeface="Times New Roman" pitchFamily="18" charset="0"/>
                  </a:rPr>
                  <a:t> 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latin typeface="Cambria Math"/>
                              <a:cs typeface="Times New Roman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3600" b="1" i="1" smtClean="0">
                              <a:latin typeface="Cambria Math"/>
                              <a:cs typeface="Times New Roman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32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2895669"/>
                <a:ext cx="1732077" cy="2175917"/>
              </a:xfrm>
              <a:prstGeom prst="rect">
                <a:avLst/>
              </a:prstGeom>
              <a:blipFill rotWithShape="1">
                <a:blip r:embed="rId3"/>
                <a:stretch>
                  <a:fillRect l="-10563" t="-4482" r="-95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7467600" y="5071586"/>
            <a:ext cx="838200" cy="1159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4800" b="1" dirty="0" smtClean="0"/>
              <a:t>1</a:t>
            </a:r>
          </a:p>
          <a:p>
            <a:pPr>
              <a:lnSpc>
                <a:spcPct val="70000"/>
              </a:lnSpc>
            </a:pPr>
            <a:r>
              <a:rPr lang="en-US" sz="4800" b="1" dirty="0"/>
              <a:t>4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7467600" y="5486400"/>
            <a:ext cx="533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540336" y="5139217"/>
            <a:ext cx="533400" cy="10244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454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599" y="3124200"/>
            <a:ext cx="3735697" cy="2836717"/>
          </a:xfrm>
        </p:spPr>
        <p:txBody>
          <a:bodyPr>
            <a:normAutofit/>
          </a:bodyPr>
          <a:lstStyle/>
          <a:p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Chia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986" y="2685428"/>
            <a:ext cx="2570858" cy="3810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990" y="2705008"/>
            <a:ext cx="2560245" cy="3779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3935990" y="2715921"/>
            <a:ext cx="2541010" cy="3801415"/>
            <a:chOff x="3857841" y="1620982"/>
            <a:chExt cx="4469390" cy="3779837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7841" y="1620982"/>
              <a:ext cx="4462463" cy="37798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7631" y="3489323"/>
              <a:ext cx="4419600" cy="1890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ctangle 4"/>
                <p:cNvSpPr/>
                <p:nvPr/>
              </p:nvSpPr>
              <p:spPr>
                <a:xfrm>
                  <a:off x="5751426" y="4114800"/>
                  <a:ext cx="732009" cy="112947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3600" i="1">
                                <a:solidFill>
                                  <a:schemeClr val="bg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sz="3600" i="1">
                                <a:solidFill>
                                  <a:schemeClr val="bg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3600" i="1">
                                <a:solidFill>
                                  <a:schemeClr val="bg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en-US" sz="32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mc:Choice>
          <mc:Fallback xmlns="">
            <p:sp>
              <p:nvSpPr>
                <p:cNvPr id="5" name="Rectangle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51426" y="4114800"/>
                  <a:ext cx="732009" cy="1129476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45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85800" y="2196942"/>
                <a:ext cx="7239000" cy="787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? </a:t>
                </a:r>
                <a:r>
                  <a:rPr lang="en-US" sz="3200" dirty="0" err="1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Đã</a:t>
                </a:r>
                <a:r>
                  <a:rPr lang="en-US" sz="3200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</a:t>
                </a:r>
                <a:r>
                  <a:rPr lang="en-US" sz="3200" dirty="0" err="1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tô</a:t>
                </a:r>
                <a:r>
                  <a:rPr lang="en-US" sz="3200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</a:t>
                </a:r>
                <a:r>
                  <a:rPr lang="en-US" sz="3200" dirty="0" err="1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màu</a:t>
                </a:r>
                <a:r>
                  <a:rPr lang="en-US" sz="3200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3200" b="0" i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3200" b="0" dirty="0" err="1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hình</a:t>
                </a:r>
                <a:r>
                  <a:rPr lang="en-US" sz="3200" b="0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 </a:t>
                </a:r>
                <a:r>
                  <a:rPr lang="en-US" sz="3200" b="0" dirty="0" err="1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nào</a:t>
                </a:r>
                <a:endParaRPr lang="en-US" sz="3200" b="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196942"/>
                <a:ext cx="7239000" cy="787716"/>
              </a:xfrm>
              <a:prstGeom prst="rect">
                <a:avLst/>
              </a:prstGeom>
              <a:blipFill rotWithShape="1">
                <a:blip r:embed="rId2"/>
                <a:stretch>
                  <a:fillRect l="-2190" b="-1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24"/>
          <p:cNvGrpSpPr/>
          <p:nvPr/>
        </p:nvGrpSpPr>
        <p:grpSpPr>
          <a:xfrm>
            <a:off x="-34636" y="3657600"/>
            <a:ext cx="1894609" cy="2590800"/>
            <a:chOff x="-34636" y="3657600"/>
            <a:chExt cx="2971800" cy="2590800"/>
          </a:xfrm>
        </p:grpSpPr>
        <p:sp>
          <p:nvSpPr>
            <p:cNvPr id="3" name="Rectangle 2"/>
            <p:cNvSpPr/>
            <p:nvPr/>
          </p:nvSpPr>
          <p:spPr>
            <a:xfrm>
              <a:off x="-34636" y="3657600"/>
              <a:ext cx="2971800" cy="25908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0" y="3657600"/>
              <a:ext cx="2937164" cy="25838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0" y="3657600"/>
              <a:ext cx="2937164" cy="2590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Isosceles Triangle 18"/>
            <p:cNvSpPr/>
            <p:nvPr/>
          </p:nvSpPr>
          <p:spPr>
            <a:xfrm rot="10800000">
              <a:off x="-17319" y="3657600"/>
              <a:ext cx="2937164" cy="133003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048000" y="3650671"/>
            <a:ext cx="1752600" cy="2597729"/>
            <a:chOff x="3048000" y="3650671"/>
            <a:chExt cx="2971800" cy="2597729"/>
          </a:xfrm>
        </p:grpSpPr>
        <p:sp>
          <p:nvSpPr>
            <p:cNvPr id="4" name="Rectangle 3"/>
            <p:cNvSpPr/>
            <p:nvPr/>
          </p:nvSpPr>
          <p:spPr>
            <a:xfrm>
              <a:off x="3048000" y="3657600"/>
              <a:ext cx="2971800" cy="25908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3048000" y="3657600"/>
              <a:ext cx="2971800" cy="25838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3048000" y="3657600"/>
              <a:ext cx="2971800" cy="25838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Isosceles Triangle 19"/>
            <p:cNvSpPr/>
            <p:nvPr/>
          </p:nvSpPr>
          <p:spPr>
            <a:xfrm rot="16200000">
              <a:off x="3981450" y="4203123"/>
              <a:ext cx="2590802" cy="148589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165273" y="3650673"/>
            <a:ext cx="1835727" cy="2590800"/>
            <a:chOff x="6165273" y="3650673"/>
            <a:chExt cx="2971800" cy="2590800"/>
          </a:xfrm>
        </p:grpSpPr>
        <p:sp>
          <p:nvSpPr>
            <p:cNvPr id="5" name="Rectangle 4"/>
            <p:cNvSpPr/>
            <p:nvPr/>
          </p:nvSpPr>
          <p:spPr>
            <a:xfrm>
              <a:off x="6165273" y="3650673"/>
              <a:ext cx="2971800" cy="25908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6165273" y="3657600"/>
              <a:ext cx="2971800" cy="25838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6165273" y="3657600"/>
              <a:ext cx="2971800" cy="25838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Isosceles Triangle 20"/>
            <p:cNvSpPr/>
            <p:nvPr/>
          </p:nvSpPr>
          <p:spPr>
            <a:xfrm rot="5400000">
              <a:off x="5616286" y="4206587"/>
              <a:ext cx="2583873" cy="14859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80809" y="6329901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1400" y="6400800"/>
            <a:ext cx="723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1800" y="64008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21276" y="6286711"/>
            <a:ext cx="782782" cy="6096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26" name="Oval 25"/>
          <p:cNvSpPr/>
          <p:nvPr/>
        </p:nvSpPr>
        <p:spPr>
          <a:xfrm>
            <a:off x="3484418" y="6272856"/>
            <a:ext cx="782782" cy="6096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3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6629400" y="6286711"/>
            <a:ext cx="782782" cy="6096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3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626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 animBg="1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447797" y="1664176"/>
            <a:ext cx="3352803" cy="4572000"/>
            <a:chOff x="-34636" y="3657600"/>
            <a:chExt cx="2971800" cy="2590800"/>
          </a:xfrm>
        </p:grpSpPr>
        <p:sp>
          <p:nvSpPr>
            <p:cNvPr id="3" name="Rectangle 2"/>
            <p:cNvSpPr/>
            <p:nvPr/>
          </p:nvSpPr>
          <p:spPr>
            <a:xfrm>
              <a:off x="-34636" y="3657600"/>
              <a:ext cx="2971800" cy="25908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0" y="3657600"/>
              <a:ext cx="2937164" cy="25838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V="1">
              <a:off x="0" y="3657600"/>
              <a:ext cx="2937164" cy="2590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Isosceles Triangle 5"/>
            <p:cNvSpPr/>
            <p:nvPr/>
          </p:nvSpPr>
          <p:spPr>
            <a:xfrm rot="10800000">
              <a:off x="-17319" y="3657600"/>
              <a:ext cx="2937164" cy="1330036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Oval 6"/>
          <p:cNvSpPr/>
          <p:nvPr/>
        </p:nvSpPr>
        <p:spPr>
          <a:xfrm>
            <a:off x="2743200" y="685800"/>
            <a:ext cx="782782" cy="6096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99916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828800" y="1587806"/>
            <a:ext cx="3352800" cy="4648200"/>
            <a:chOff x="3048000" y="3650671"/>
            <a:chExt cx="2971800" cy="2597729"/>
          </a:xfrm>
        </p:grpSpPr>
        <p:sp>
          <p:nvSpPr>
            <p:cNvPr id="3" name="Rectangle 2"/>
            <p:cNvSpPr/>
            <p:nvPr/>
          </p:nvSpPr>
          <p:spPr>
            <a:xfrm>
              <a:off x="3048000" y="3657600"/>
              <a:ext cx="2971800" cy="25908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3048000" y="3657600"/>
              <a:ext cx="2971800" cy="25838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V="1">
              <a:off x="3048000" y="3657600"/>
              <a:ext cx="2971800" cy="25838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Isosceles Triangle 5"/>
            <p:cNvSpPr/>
            <p:nvPr/>
          </p:nvSpPr>
          <p:spPr>
            <a:xfrm rot="16200000">
              <a:off x="3981450" y="4203123"/>
              <a:ext cx="2590802" cy="148589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267200" y="3276600"/>
                <a:ext cx="685800" cy="1244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276600"/>
                <a:ext cx="685800" cy="124482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/>
          <p:cNvSpPr/>
          <p:nvPr/>
        </p:nvSpPr>
        <p:spPr>
          <a:xfrm>
            <a:off x="3200400" y="609600"/>
            <a:ext cx="782782" cy="6096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3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90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905001" y="1600200"/>
            <a:ext cx="3352800" cy="4953000"/>
            <a:chOff x="6165273" y="3650673"/>
            <a:chExt cx="2971800" cy="2590800"/>
          </a:xfrm>
        </p:grpSpPr>
        <p:sp>
          <p:nvSpPr>
            <p:cNvPr id="3" name="Rectangle 2"/>
            <p:cNvSpPr/>
            <p:nvPr/>
          </p:nvSpPr>
          <p:spPr>
            <a:xfrm>
              <a:off x="6165273" y="3650673"/>
              <a:ext cx="2971800" cy="25908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6165273" y="3657600"/>
              <a:ext cx="2971800" cy="25838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V="1">
              <a:off x="6165273" y="3657600"/>
              <a:ext cx="2971800" cy="25838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Isosceles Triangle 5"/>
            <p:cNvSpPr/>
            <p:nvPr/>
          </p:nvSpPr>
          <p:spPr>
            <a:xfrm rot="5400000">
              <a:off x="5616286" y="4206587"/>
              <a:ext cx="2583873" cy="14859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Oval 6"/>
          <p:cNvSpPr/>
          <p:nvPr/>
        </p:nvSpPr>
        <p:spPr>
          <a:xfrm>
            <a:off x="3048000" y="609600"/>
            <a:ext cx="782782" cy="6096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3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90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447800"/>
            <a:ext cx="8229600" cy="762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sz="2800" b="1">
                <a:solidFill>
                  <a:srgbClr val="CC0000"/>
                </a:solidFill>
                <a:latin typeface="Times New Roman" pitchFamily="18" charset="0"/>
              </a:rPr>
              <a:t>Bài 1:  Đã tô màu      hình nào?</a:t>
            </a:r>
          </a:p>
        </p:txBody>
      </p:sp>
      <p:graphicFrame>
        <p:nvGraphicFramePr>
          <p:cNvPr id="595029" name="Group 85"/>
          <p:cNvGraphicFramePr>
            <a:graphicFrameLocks noGrp="1"/>
          </p:cNvGraphicFramePr>
          <p:nvPr>
            <p:ph sz="half" idx="1"/>
          </p:nvPr>
        </p:nvGraphicFramePr>
        <p:xfrm>
          <a:off x="5791200" y="4724400"/>
          <a:ext cx="1981200" cy="1371600"/>
        </p:xfrm>
        <a:graphic>
          <a:graphicData uri="http://schemas.openxmlformats.org/drawingml/2006/table">
            <a:tbl>
              <a:tblPr/>
              <a:tblGrid>
                <a:gridCol w="660400"/>
                <a:gridCol w="660400"/>
                <a:gridCol w="6604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94947" name="Rectangle 3"/>
          <p:cNvSpPr>
            <a:spLocks noChangeArrowheads="1"/>
          </p:cNvSpPr>
          <p:nvPr/>
        </p:nvSpPr>
        <p:spPr bwMode="auto">
          <a:xfrm>
            <a:off x="3797300" y="1485900"/>
            <a:ext cx="228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VNI-Times" pitchFamily="2" charset="0"/>
              </a:rPr>
              <a:t>1</a:t>
            </a:r>
          </a:p>
          <a:p>
            <a:pPr algn="ctr"/>
            <a:r>
              <a:rPr lang="en-US" sz="2800" b="1">
                <a:solidFill>
                  <a:srgbClr val="FF0000"/>
                </a:solidFill>
                <a:latin typeface="VNI-Times" pitchFamily="2" charset="0"/>
              </a:rPr>
              <a:t>4</a:t>
            </a:r>
          </a:p>
        </p:txBody>
      </p:sp>
      <p:sp>
        <p:nvSpPr>
          <p:cNvPr id="594948" name="Line 4"/>
          <p:cNvSpPr>
            <a:spLocks noChangeShapeType="1"/>
          </p:cNvSpPr>
          <p:nvPr/>
        </p:nvSpPr>
        <p:spPr bwMode="auto">
          <a:xfrm flipH="1">
            <a:off x="3733800" y="1892300"/>
            <a:ext cx="381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949" name="Rectangle 5"/>
          <p:cNvSpPr>
            <a:spLocks noChangeArrowheads="1"/>
          </p:cNvSpPr>
          <p:nvPr/>
        </p:nvSpPr>
        <p:spPr bwMode="auto">
          <a:xfrm>
            <a:off x="1524000" y="2286000"/>
            <a:ext cx="1676400" cy="1676400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960" name="Oval 16"/>
          <p:cNvSpPr>
            <a:spLocks noChangeArrowheads="1"/>
          </p:cNvSpPr>
          <p:nvPr/>
        </p:nvSpPr>
        <p:spPr bwMode="auto">
          <a:xfrm>
            <a:off x="2133600" y="4114800"/>
            <a:ext cx="457200" cy="381000"/>
          </a:xfrm>
          <a:prstGeom prst="ellipse">
            <a:avLst/>
          </a:prstGeom>
          <a:solidFill>
            <a:srgbClr val="00FF00"/>
          </a:solidFill>
          <a:ln w="12700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latin typeface="VNI-Times" pitchFamily="2" charset="0"/>
              </a:rPr>
              <a:t>A</a:t>
            </a:r>
          </a:p>
        </p:txBody>
      </p:sp>
      <p:sp>
        <p:nvSpPr>
          <p:cNvPr id="594961" name="Oval 17"/>
          <p:cNvSpPr>
            <a:spLocks noChangeArrowheads="1"/>
          </p:cNvSpPr>
          <p:nvPr/>
        </p:nvSpPr>
        <p:spPr bwMode="auto">
          <a:xfrm>
            <a:off x="6527800" y="6172200"/>
            <a:ext cx="457200" cy="381000"/>
          </a:xfrm>
          <a:prstGeom prst="ellipse">
            <a:avLst/>
          </a:prstGeom>
          <a:solidFill>
            <a:srgbClr val="00FF00"/>
          </a:solidFill>
          <a:ln w="28575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latin typeface="VNI-Times" pitchFamily="2" charset="0"/>
              </a:rPr>
              <a:t>D</a:t>
            </a:r>
          </a:p>
        </p:txBody>
      </p:sp>
      <p:sp>
        <p:nvSpPr>
          <p:cNvPr id="594962" name="Oval 18"/>
          <p:cNvSpPr>
            <a:spLocks noChangeArrowheads="1"/>
          </p:cNvSpPr>
          <p:nvPr/>
        </p:nvSpPr>
        <p:spPr bwMode="auto">
          <a:xfrm>
            <a:off x="6324600" y="4114800"/>
            <a:ext cx="457200" cy="381000"/>
          </a:xfrm>
          <a:prstGeom prst="ellipse">
            <a:avLst/>
          </a:prstGeom>
          <a:solidFill>
            <a:srgbClr val="00FF00"/>
          </a:solidFill>
          <a:ln w="28575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latin typeface="VNI-Times" pitchFamily="2" charset="0"/>
              </a:rPr>
              <a:t>B</a:t>
            </a:r>
          </a:p>
        </p:txBody>
      </p:sp>
      <p:sp>
        <p:nvSpPr>
          <p:cNvPr id="594963" name="Oval 19"/>
          <p:cNvSpPr>
            <a:spLocks noChangeArrowheads="1"/>
          </p:cNvSpPr>
          <p:nvPr/>
        </p:nvSpPr>
        <p:spPr bwMode="auto">
          <a:xfrm>
            <a:off x="2362200" y="6248400"/>
            <a:ext cx="457200" cy="381000"/>
          </a:xfrm>
          <a:prstGeom prst="ellipse">
            <a:avLst/>
          </a:prstGeom>
          <a:solidFill>
            <a:srgbClr val="00FF00"/>
          </a:solidFill>
          <a:ln w="28575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latin typeface="VNI-Times" pitchFamily="2" charset="0"/>
              </a:rPr>
              <a:t>C</a:t>
            </a:r>
          </a:p>
        </p:txBody>
      </p:sp>
      <p:sp>
        <p:nvSpPr>
          <p:cNvPr id="594964" name="Oval 20"/>
          <p:cNvSpPr>
            <a:spLocks noChangeArrowheads="1"/>
          </p:cNvSpPr>
          <p:nvPr/>
        </p:nvSpPr>
        <p:spPr bwMode="auto">
          <a:xfrm>
            <a:off x="2133600" y="4114800"/>
            <a:ext cx="457200" cy="381000"/>
          </a:xfrm>
          <a:prstGeom prst="ellipse">
            <a:avLst/>
          </a:prstGeom>
          <a:solidFill>
            <a:srgbClr val="FF00FF"/>
          </a:solidFill>
          <a:ln w="12700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 dirty="0">
                <a:latin typeface="VNI-Times" pitchFamily="2" charset="0"/>
              </a:rPr>
              <a:t>A</a:t>
            </a:r>
          </a:p>
        </p:txBody>
      </p:sp>
      <p:sp>
        <p:nvSpPr>
          <p:cNvPr id="594966" name="Oval 22"/>
          <p:cNvSpPr>
            <a:spLocks noChangeArrowheads="1"/>
          </p:cNvSpPr>
          <p:nvPr/>
        </p:nvSpPr>
        <p:spPr bwMode="auto">
          <a:xfrm>
            <a:off x="6324600" y="4114800"/>
            <a:ext cx="457200" cy="381000"/>
          </a:xfrm>
          <a:prstGeom prst="ellipse">
            <a:avLst/>
          </a:prstGeom>
          <a:solidFill>
            <a:srgbClr val="FF00FF"/>
          </a:solidFill>
          <a:ln w="28575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latin typeface="VNI-Times" pitchFamily="2" charset="0"/>
              </a:rPr>
              <a:t>B</a:t>
            </a:r>
          </a:p>
        </p:txBody>
      </p:sp>
      <p:sp>
        <p:nvSpPr>
          <p:cNvPr id="594967" name="Oval 23"/>
          <p:cNvSpPr>
            <a:spLocks noChangeArrowheads="1"/>
          </p:cNvSpPr>
          <p:nvPr/>
        </p:nvSpPr>
        <p:spPr bwMode="auto">
          <a:xfrm>
            <a:off x="2362200" y="6248400"/>
            <a:ext cx="457200" cy="381000"/>
          </a:xfrm>
          <a:prstGeom prst="ellipse">
            <a:avLst/>
          </a:prstGeom>
          <a:solidFill>
            <a:srgbClr val="FF00FF"/>
          </a:solidFill>
          <a:ln w="28575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latin typeface="VNI-Times" pitchFamily="2" charset="0"/>
              </a:rPr>
              <a:t>C</a:t>
            </a:r>
          </a:p>
        </p:txBody>
      </p:sp>
      <p:sp>
        <p:nvSpPr>
          <p:cNvPr id="594968" name="Line 24"/>
          <p:cNvSpPr>
            <a:spLocks noChangeShapeType="1"/>
          </p:cNvSpPr>
          <p:nvPr/>
        </p:nvSpPr>
        <p:spPr bwMode="auto">
          <a:xfrm>
            <a:off x="2362200" y="2286000"/>
            <a:ext cx="1588" cy="16764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970" name="Line 26"/>
          <p:cNvSpPr>
            <a:spLocks noChangeShapeType="1"/>
          </p:cNvSpPr>
          <p:nvPr/>
        </p:nvSpPr>
        <p:spPr bwMode="auto">
          <a:xfrm>
            <a:off x="1524000" y="3124200"/>
            <a:ext cx="1676400" cy="1588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972" name="Rectangle 28"/>
          <p:cNvSpPr>
            <a:spLocks noChangeArrowheads="1"/>
          </p:cNvSpPr>
          <p:nvPr/>
        </p:nvSpPr>
        <p:spPr bwMode="auto">
          <a:xfrm>
            <a:off x="1524000" y="2286000"/>
            <a:ext cx="838200" cy="838200"/>
          </a:xfrm>
          <a:prstGeom prst="rect">
            <a:avLst/>
          </a:prstGeom>
          <a:solidFill>
            <a:srgbClr val="3399FF"/>
          </a:solidFill>
          <a:ln w="38100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973" name="AutoShape 29"/>
          <p:cNvSpPr>
            <a:spLocks noChangeArrowheads="1"/>
          </p:cNvSpPr>
          <p:nvPr/>
        </p:nvSpPr>
        <p:spPr bwMode="auto">
          <a:xfrm>
            <a:off x="5715000" y="2209800"/>
            <a:ext cx="1676400" cy="1752600"/>
          </a:xfrm>
          <a:prstGeom prst="flowChartOr">
            <a:avLst/>
          </a:prstGeom>
          <a:solidFill>
            <a:srgbClr val="FFFFFF"/>
          </a:solidFill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975" name="PubPieSlice"/>
          <p:cNvSpPr>
            <a:spLocks noEditPoints="1" noChangeArrowheads="1"/>
          </p:cNvSpPr>
          <p:nvPr/>
        </p:nvSpPr>
        <p:spPr bwMode="auto">
          <a:xfrm>
            <a:off x="5715000" y="2209800"/>
            <a:ext cx="1676400" cy="1752600"/>
          </a:xfrm>
          <a:custGeom>
            <a:avLst/>
            <a:gdLst>
              <a:gd name="G0" fmla="+- 0 0 0"/>
              <a:gd name="G1" fmla="sin 10800 5898240"/>
              <a:gd name="G2" fmla="cos 10800 5898240"/>
              <a:gd name="G3" fmla="sin 10800 0"/>
              <a:gd name="G4" fmla="cos 10800 0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T0" fmla="*/ 10800 w 21600"/>
              <a:gd name="T1" fmla="*/ 21600 h 21600"/>
              <a:gd name="T2" fmla="*/ 10800 w 21600"/>
              <a:gd name="T3" fmla="*/ 10800 h 21600"/>
              <a:gd name="T4" fmla="*/ 21600 w 21600"/>
              <a:gd name="T5" fmla="*/ 10800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10800" y="21600"/>
                </a:moveTo>
                <a:cubicBezTo>
                  <a:pt x="16764" y="21599"/>
                  <a:pt x="21600" y="16764"/>
                  <a:pt x="21600" y="10800"/>
                </a:cubicBezTo>
                <a:lnTo>
                  <a:pt x="10800" y="10800"/>
                </a:lnTo>
                <a:close/>
              </a:path>
            </a:pathLst>
          </a:custGeom>
          <a:solidFill>
            <a:srgbClr val="3399FF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976" name="AutoShape 32"/>
          <p:cNvSpPr>
            <a:spLocks noChangeArrowheads="1"/>
          </p:cNvSpPr>
          <p:nvPr/>
        </p:nvSpPr>
        <p:spPr bwMode="auto">
          <a:xfrm>
            <a:off x="1219200" y="4648200"/>
            <a:ext cx="2667000" cy="1447800"/>
          </a:xfrm>
          <a:prstGeom prst="diamond">
            <a:avLst/>
          </a:prstGeom>
          <a:solidFill>
            <a:srgbClr val="FFFFFF"/>
          </a:solidFill>
          <a:ln w="38100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977" name="Line 33"/>
          <p:cNvSpPr>
            <a:spLocks noChangeShapeType="1"/>
          </p:cNvSpPr>
          <p:nvPr/>
        </p:nvSpPr>
        <p:spPr bwMode="auto">
          <a:xfrm>
            <a:off x="2552700" y="4648200"/>
            <a:ext cx="1588" cy="144780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978" name="Line 34"/>
          <p:cNvSpPr>
            <a:spLocks noChangeShapeType="1"/>
          </p:cNvSpPr>
          <p:nvPr/>
        </p:nvSpPr>
        <p:spPr bwMode="auto">
          <a:xfrm>
            <a:off x="1219200" y="5359400"/>
            <a:ext cx="2667000" cy="1588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979" name="AutoShape 35"/>
          <p:cNvSpPr>
            <a:spLocks noChangeArrowheads="1"/>
          </p:cNvSpPr>
          <p:nvPr/>
        </p:nvSpPr>
        <p:spPr bwMode="auto">
          <a:xfrm>
            <a:off x="2552700" y="4660900"/>
            <a:ext cx="1295400" cy="692150"/>
          </a:xfrm>
          <a:prstGeom prst="rtTriangle">
            <a:avLst/>
          </a:prstGeom>
          <a:solidFill>
            <a:srgbClr val="3399FF"/>
          </a:solidFill>
          <a:ln w="19050">
            <a:solidFill>
              <a:srgbClr val="00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95036" name="Group 92"/>
          <p:cNvGraphicFramePr>
            <a:graphicFrameLocks noGrp="1"/>
          </p:cNvGraphicFramePr>
          <p:nvPr>
            <p:ph sz="half" idx="2"/>
          </p:nvPr>
        </p:nvGraphicFramePr>
        <p:xfrm>
          <a:off x="6426200" y="4724400"/>
          <a:ext cx="660400" cy="1371600"/>
        </p:xfrm>
        <a:graphic>
          <a:graphicData uri="http://schemas.openxmlformats.org/drawingml/2006/table">
            <a:tbl>
              <a:tblPr/>
              <a:tblGrid>
                <a:gridCol w="6604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451600" y="4863338"/>
                <a:ext cx="533400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1600" y="4863338"/>
                <a:ext cx="533400" cy="101752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557923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Horizontal)">
                                      <p:cBhvr>
                                        <p:cTn id="6" dur="500"/>
                                        <p:tgtEl>
                                          <p:spTgt spid="5949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" dur="500"/>
                                        <p:tgtEl>
                                          <p:spTgt spid="5949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6" presetClass="exit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outHorizontal)">
                                      <p:cBhvr>
                                        <p:cTn id="12" dur="500"/>
                                        <p:tgtEl>
                                          <p:spTgt spid="5949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53" presetClass="entr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94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94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94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94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94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94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94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94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94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960" grpId="0" animBg="1"/>
      <p:bldP spid="594962" grpId="0" animBg="1"/>
      <p:bldP spid="594963" grpId="0" animBg="1"/>
      <p:bldP spid="594964" grpId="0" animBg="1"/>
      <p:bldP spid="594966" grpId="0" animBg="1"/>
      <p:bldP spid="594967" grpId="0" animBg="1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261</Words>
  <Application>Microsoft Office PowerPoint</Application>
  <PresentationFormat>On-screen Show (4:3)</PresentationFormat>
  <Paragraphs>76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Trường Tiểu học Hồng Sơn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Bài 1:  Đã tô màu      hình nào?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Tiểu học Hồng Sơn</dc:title>
  <dc:creator>AutoBVT</dc:creator>
  <cp:lastModifiedBy>Windows User</cp:lastModifiedBy>
  <cp:revision>30</cp:revision>
  <dcterms:created xsi:type="dcterms:W3CDTF">2017-02-28T07:34:37Z</dcterms:created>
  <dcterms:modified xsi:type="dcterms:W3CDTF">2019-02-20T03:49:02Z</dcterms:modified>
</cp:coreProperties>
</file>