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80" r:id="rId3"/>
    <p:sldId id="281" r:id="rId4"/>
    <p:sldId id="282" r:id="rId5"/>
    <p:sldId id="283" r:id="rId6"/>
    <p:sldId id="271" r:id="rId7"/>
    <p:sldId id="279" r:id="rId8"/>
    <p:sldId id="284" r:id="rId9"/>
    <p:sldId id="285" r:id="rId10"/>
    <p:sldId id="273" r:id="rId11"/>
    <p:sldId id="274" r:id="rId12"/>
    <p:sldId id="275" r:id="rId13"/>
    <p:sldId id="286" r:id="rId14"/>
    <p:sldId id="276" r:id="rId15"/>
    <p:sldId id="277" r:id="rId16"/>
    <p:sldId id="278" r:id="rId17"/>
    <p:sldId id="270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4" d="100"/>
          <a:sy n="74" d="100"/>
        </p:scale>
        <p:origin x="-964" y="2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4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7" Type="http://schemas.openxmlformats.org/officeDocument/2006/relationships/image" Target="../media/image20.wmf"/><Relationship Id="rId2" Type="http://schemas.openxmlformats.org/officeDocument/2006/relationships/image" Target="../media/image15.wmf"/><Relationship Id="rId1" Type="http://schemas.openxmlformats.org/officeDocument/2006/relationships/image" Target="../media/image13.wmf"/><Relationship Id="rId6" Type="http://schemas.openxmlformats.org/officeDocument/2006/relationships/image" Target="../media/image19.wmf"/><Relationship Id="rId5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Relationship Id="rId5" Type="http://schemas.openxmlformats.org/officeDocument/2006/relationships/image" Target="../media/image26.wmf"/><Relationship Id="rId4" Type="http://schemas.openxmlformats.org/officeDocument/2006/relationships/image" Target="../media/image2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10CBE-4F68-44A3-99A2-35606378CA1E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64E64-87FC-4053-B1BA-A6A041BA48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869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10CBE-4F68-44A3-99A2-35606378CA1E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64E64-87FC-4053-B1BA-A6A041BA48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45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10CBE-4F68-44A3-99A2-35606378CA1E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64E64-87FC-4053-B1BA-A6A041BA48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549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10CBE-4F68-44A3-99A2-35606378CA1E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64E64-87FC-4053-B1BA-A6A041BA48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175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10CBE-4F68-44A3-99A2-35606378CA1E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64E64-87FC-4053-B1BA-A6A041BA48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225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10CBE-4F68-44A3-99A2-35606378CA1E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64E64-87FC-4053-B1BA-A6A041BA48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022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10CBE-4F68-44A3-99A2-35606378CA1E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64E64-87FC-4053-B1BA-A6A041BA48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73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10CBE-4F68-44A3-99A2-35606378CA1E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64E64-87FC-4053-B1BA-A6A041BA48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740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10CBE-4F68-44A3-99A2-35606378CA1E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64E64-87FC-4053-B1BA-A6A041BA48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307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10CBE-4F68-44A3-99A2-35606378CA1E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64E64-87FC-4053-B1BA-A6A041BA48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748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10CBE-4F68-44A3-99A2-35606378CA1E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64E64-87FC-4053-B1BA-A6A041BA48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479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510CBE-4F68-44A3-99A2-35606378CA1E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264E64-87FC-4053-B1BA-A6A041BA48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013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6.bin"/><Relationship Id="rId12" Type="http://schemas.openxmlformats.org/officeDocument/2006/relationships/image" Target="../media/image2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3.wmf"/><Relationship Id="rId11" Type="http://schemas.openxmlformats.org/officeDocument/2006/relationships/oleObject" Target="../embeddings/oleObject18.bin"/><Relationship Id="rId5" Type="http://schemas.openxmlformats.org/officeDocument/2006/relationships/oleObject" Target="../embeddings/oleObject15.bin"/><Relationship Id="rId10" Type="http://schemas.openxmlformats.org/officeDocument/2006/relationships/image" Target="../media/image25.wmf"/><Relationship Id="rId4" Type="http://schemas.openxmlformats.org/officeDocument/2006/relationships/image" Target="../media/image22.wmf"/><Relationship Id="rId9" Type="http://schemas.openxmlformats.org/officeDocument/2006/relationships/oleObject" Target="../embeddings/oleObject17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wmf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1.wmf"/><Relationship Id="rId4" Type="http://schemas.openxmlformats.org/officeDocument/2006/relationships/image" Target="../media/image8.wmf"/><Relationship Id="rId9" Type="http://schemas.openxmlformats.org/officeDocument/2006/relationships/oleObject" Target="../embeddings/oleObject4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3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13" Type="http://schemas.openxmlformats.org/officeDocument/2006/relationships/oleObject" Target="../embeddings/oleObject12.bin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12" Type="http://schemas.openxmlformats.org/officeDocument/2006/relationships/image" Target="../media/image18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0.w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15.wmf"/><Relationship Id="rId11" Type="http://schemas.openxmlformats.org/officeDocument/2006/relationships/oleObject" Target="../embeddings/oleObject11.bin"/><Relationship Id="rId5" Type="http://schemas.openxmlformats.org/officeDocument/2006/relationships/oleObject" Target="../embeddings/oleObject8.bin"/><Relationship Id="rId15" Type="http://schemas.openxmlformats.org/officeDocument/2006/relationships/oleObject" Target="../embeddings/oleObject13.bin"/><Relationship Id="rId10" Type="http://schemas.openxmlformats.org/officeDocument/2006/relationships/image" Target="../media/image17.wmf"/><Relationship Id="rId4" Type="http://schemas.openxmlformats.org/officeDocument/2006/relationships/image" Target="../media/image13.wmf"/><Relationship Id="rId9" Type="http://schemas.openxmlformats.org/officeDocument/2006/relationships/oleObject" Target="../embeddings/oleObject10.bin"/><Relationship Id="rId14" Type="http://schemas.openxmlformats.org/officeDocument/2006/relationships/image" Target="../media/image19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905000"/>
          </a:xfrm>
        </p:spPr>
        <p:txBody>
          <a:bodyPr>
            <a:prstTxWarp prst="textArchUp">
              <a:avLst/>
            </a:prstTxWarp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60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TRƯỜNG TIỂU HỌC </a:t>
            </a:r>
            <a:r>
              <a:rPr lang="en-US" sz="60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LÊ NGỌC HÂN</a:t>
            </a:r>
            <a:endParaRPr lang="en-US" sz="6000" b="1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81200" y="1676400"/>
            <a:ext cx="541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TOÁN – LỚP </a:t>
            </a:r>
            <a:r>
              <a:rPr lang="en-US" sz="48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4B</a:t>
            </a:r>
            <a:endParaRPr lang="en-US" sz="4800" b="1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26127" y="2770257"/>
            <a:ext cx="685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LUYỆN TẬP – TRANG 122</a:t>
            </a:r>
            <a:endParaRPr lang="en-US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5334000"/>
            <a:ext cx="861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GIÁO VIÊN: 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NGUYỄN 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THỊ HIỀN ANH</a:t>
            </a:r>
            <a:endParaRPr lang="en-US" sz="36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4652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4636" y="0"/>
                <a:ext cx="8887691" cy="63777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en-US" sz="4000" u="sng" dirty="0" err="1" smtClean="0">
                    <a:latin typeface="Times New Roman" pitchFamily="18" charset="0"/>
                    <a:cs typeface="Times New Roman" pitchFamily="18" charset="0"/>
                  </a:rPr>
                  <a:t>Bài</a:t>
                </a:r>
                <a:r>
                  <a:rPr lang="en-US" sz="4000" u="sng" dirty="0" smtClean="0">
                    <a:latin typeface="Times New Roman" pitchFamily="18" charset="0"/>
                    <a:cs typeface="Times New Roman" pitchFamily="18" charset="0"/>
                  </a:rPr>
                  <a:t> 2:</a:t>
                </a:r>
                <a:endParaRPr lang="en-US" sz="4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000" b="1" dirty="0">
                    <a:solidFill>
                      <a:srgbClr val="0000CC"/>
                    </a:solidFill>
                    <a:cs typeface="Times New Roman" pitchFamily="18" charset="0"/>
                  </a:rPr>
                  <a:t>a</a:t>
                </a:r>
                <a:r>
                  <a:rPr lang="en-US" sz="4000" b="1" dirty="0" smtClean="0">
                    <a:solidFill>
                      <a:srgbClr val="0000CC"/>
                    </a:solidFill>
                    <a:cs typeface="Times New Roman" pitchFamily="18" charset="0"/>
                  </a:rPr>
                  <a:t>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𝟖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sz="4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𝟖</m:t>
                        </m:r>
                      </m:den>
                    </m:f>
                    <m:r>
                      <a:rPr lang="en-US" sz="4000" b="1" i="1">
                        <a:solidFill>
                          <a:srgbClr val="0000CC"/>
                        </a:solidFill>
                        <a:latin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endParaRPr lang="en-US" sz="4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4000" u="sng" dirty="0" err="1" smtClean="0">
                    <a:latin typeface="Times New Roman" pitchFamily="18" charset="0"/>
                    <a:cs typeface="Times New Roman" pitchFamily="18" charset="0"/>
                  </a:rPr>
                  <a:t>Cách</a:t>
                </a:r>
                <a:r>
                  <a:rPr lang="en-US" sz="4000" u="sng" dirty="0" smtClean="0">
                    <a:latin typeface="Times New Roman" pitchFamily="18" charset="0"/>
                    <a:cs typeface="Times New Roman" pitchFamily="18" charset="0"/>
                  </a:rPr>
                  <a:t> 1</a:t>
                </a:r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: Ta </a:t>
                </a:r>
                <a:r>
                  <a:rPr lang="en-US" sz="4000" dirty="0" err="1" smtClean="0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𝟖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=</a:t>
                </a:r>
                <a:r>
                  <a:rPr lang="en-US" sz="4000" b="1" dirty="0" smtClean="0">
                    <a:solidFill>
                      <a:srgbClr val="0000CC"/>
                    </a:solidFill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1" i="0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𝟖</m:t>
                        </m:r>
                        <m:r>
                          <a:rPr lang="en-US" sz="4000" b="1" i="0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a:rPr lang="en-US" sz="4000" b="1" i="0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𝐱</m:t>
                        </m:r>
                        <m:r>
                          <a:rPr lang="en-US" sz="4000" b="1" i="0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a:rPr lang="en-US" sz="4000" b="1" i="0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𝟖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𝟕</m:t>
                        </m:r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a:rPr lang="en-US" sz="4000" b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𝐱</m:t>
                        </m:r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=</a:t>
                </a:r>
                <a:r>
                  <a:rPr lang="en-US" sz="4000" b="1" dirty="0" smtClean="0">
                    <a:solidFill>
                      <a:srgbClr val="0000CC"/>
                    </a:solidFill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𝟔𝟒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𝟓𝟔</m:t>
                        </m:r>
                      </m:den>
                    </m:f>
                  </m:oMath>
                </a14:m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=</a:t>
                </a:r>
                <a:r>
                  <a:rPr lang="en-US" sz="4000" b="1" dirty="0" smtClean="0">
                    <a:solidFill>
                      <a:srgbClr val="0000CC"/>
                    </a:solidFill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𝟕</m:t>
                        </m:r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a:rPr lang="en-US" sz="4000" b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𝐱</m:t>
                        </m:r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𝟖</m:t>
                        </m:r>
                        <m:r>
                          <a:rPr lang="en-US" sz="4000" b="1" i="0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a:rPr lang="en-US" sz="4000" b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𝐱</m:t>
                        </m:r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=</a:t>
                </a:r>
                <a:r>
                  <a:rPr lang="en-US" sz="4000" b="1" dirty="0" smtClean="0">
                    <a:solidFill>
                      <a:srgbClr val="0000CC"/>
                    </a:solidFill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𝟒𝟗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𝟓𝟔</m:t>
                        </m:r>
                      </m:den>
                    </m:f>
                  </m:oMath>
                </a14:m>
                <a:endParaRPr lang="en-US" sz="4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4000" dirty="0" err="1" smtClean="0">
                    <a:latin typeface="Times New Roman" pitchFamily="18" charset="0"/>
                    <a:cs typeface="Times New Roman" pitchFamily="18" charset="0"/>
                  </a:rPr>
                  <a:t>Vì</a:t>
                </a:r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𝟔𝟒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𝟓𝟔</m:t>
                        </m:r>
                      </m:den>
                    </m:f>
                  </m:oMath>
                </a14:m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 &gt;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𝟒𝟗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𝟓𝟔</m:t>
                        </m:r>
                      </m:den>
                    </m:f>
                  </m:oMath>
                </a14:m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 nên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𝟖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sz="4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&gt;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𝟖</m:t>
                        </m:r>
                      </m:den>
                    </m:f>
                  </m:oMath>
                </a14:m>
                <a:endParaRPr lang="en-US" sz="4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000" u="sng" dirty="0" err="1" smtClean="0">
                    <a:latin typeface="Times New Roman" pitchFamily="18" charset="0"/>
                    <a:cs typeface="Times New Roman" pitchFamily="18" charset="0"/>
                  </a:rPr>
                  <a:t>Cách</a:t>
                </a:r>
                <a:r>
                  <a:rPr lang="en-US" sz="4000" u="sng" dirty="0" smtClean="0">
                    <a:latin typeface="Times New Roman" pitchFamily="18" charset="0"/>
                    <a:cs typeface="Times New Roman" pitchFamily="18" charset="0"/>
                  </a:rPr>
                  <a:t> 2</a:t>
                </a:r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: </a:t>
                </a:r>
                <a:r>
                  <a:rPr lang="en-US" sz="4000" dirty="0" err="1" smtClean="0">
                    <a:latin typeface="Times New Roman" pitchFamily="18" charset="0"/>
                    <a:cs typeface="Times New Roman" pitchFamily="18" charset="0"/>
                  </a:rPr>
                  <a:t>Vì</a:t>
                </a:r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𝟖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 &gt; 1;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&lt; 1 </a:t>
                </a:r>
                <a:r>
                  <a:rPr lang="en-US" sz="4000" dirty="0" err="1" smtClean="0">
                    <a:latin typeface="Times New Roman" pitchFamily="18" charset="0"/>
                    <a:cs typeface="Times New Roman" pitchFamily="18" charset="0"/>
                  </a:rPr>
                  <a:t>nên</a:t>
                </a:r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𝟖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sz="4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&gt;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𝟖</m:t>
                        </m:r>
                      </m:den>
                    </m:f>
                  </m:oMath>
                </a14:m>
                <a:endParaRPr lang="en-US" sz="4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150000"/>
                  </a:lnSpc>
                </a:pPr>
                <a:endParaRPr lang="en-US" sz="4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36" y="0"/>
                <a:ext cx="8887691" cy="6377772"/>
              </a:xfrm>
              <a:prstGeom prst="rect">
                <a:avLst/>
              </a:prstGeom>
              <a:blipFill rotWithShape="1">
                <a:blip r:embed="rId3"/>
                <a:stretch>
                  <a:fillRect l="-24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1981200" y="1421250"/>
            <a:ext cx="22167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(MSC: 56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52600" y="1995845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(7)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2006025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(8)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99263" y="3207603"/>
            <a:ext cx="4530436" cy="830997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200" dirty="0" smtClean="0">
                <a:latin typeface="+mj-lt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3200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99263" y="5341203"/>
            <a:ext cx="4672446" cy="156966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200" dirty="0" smtClean="0">
                <a:latin typeface="+mj-lt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2: So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(so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1)</a:t>
            </a:r>
            <a:endParaRPr lang="en-US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07481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713509" y="214101"/>
                <a:ext cx="8735291" cy="73296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000" b="1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4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𝟖</m:t>
                        </m:r>
                      </m:den>
                    </m:f>
                    <m:r>
                      <a:rPr lang="en-US" sz="4000" b="1" i="1">
                        <a:solidFill>
                          <a:srgbClr val="0000CC"/>
                        </a:solidFill>
                        <a:latin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endParaRPr lang="en-US" sz="4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000" u="sng" dirty="0" err="1" smtClean="0">
                    <a:latin typeface="Times New Roman" pitchFamily="18" charset="0"/>
                    <a:cs typeface="Times New Roman" pitchFamily="18" charset="0"/>
                  </a:rPr>
                  <a:t>Cách</a:t>
                </a:r>
                <a:r>
                  <a:rPr lang="en-US" sz="4000" u="sng" dirty="0" smtClean="0">
                    <a:latin typeface="Times New Roman" pitchFamily="18" charset="0"/>
                    <a:cs typeface="Times New Roman" pitchFamily="18" charset="0"/>
                  </a:rPr>
                  <a:t> 1</a:t>
                </a:r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: Ta </a:t>
                </a:r>
                <a:r>
                  <a:rPr lang="en-US" sz="4000" dirty="0" err="1" smtClean="0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=</a:t>
                </a:r>
                <a:r>
                  <a:rPr lang="en-US" sz="4000" b="1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1" i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𝟗</m:t>
                        </m:r>
                        <m:r>
                          <a:rPr lang="en-US" sz="4000" b="1" i="0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a:rPr lang="en-US" sz="4000" b="1" i="0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𝐱</m:t>
                        </m:r>
                        <m:r>
                          <a:rPr lang="en-US" sz="4000" b="1" i="0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a:rPr lang="en-US" sz="4000" b="1" i="0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𝟖</m:t>
                        </m:r>
                      </m:num>
                      <m:den>
                        <m:r>
                          <a:rPr lang="en-US" sz="4000" b="1" i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𝟓</m:t>
                        </m:r>
                        <m:r>
                          <a:rPr lang="en-US" sz="4000" b="1" i="0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a:rPr lang="en-US" sz="4000" b="1" i="0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𝐱</m:t>
                        </m:r>
                        <m:r>
                          <a:rPr lang="en-US" sz="4000" b="1" i="0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a:rPr lang="en-US" sz="4000" b="1" i="0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=</a:t>
                </a:r>
                <a:r>
                  <a:rPr lang="en-US" sz="4000" b="1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𝟕𝟐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𝟒𝟎</m:t>
                        </m:r>
                      </m:den>
                    </m:f>
                  </m:oMath>
                </a14:m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=</a:t>
                </a:r>
                <a:r>
                  <a:rPr lang="en-US" sz="4000" b="1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𝟓</m:t>
                        </m:r>
                        <m:r>
                          <a:rPr lang="en-US" sz="4000" b="1" i="0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a:rPr lang="en-US" sz="4000" b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𝐱</m:t>
                        </m:r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𝟖</m:t>
                        </m:r>
                        <m:r>
                          <a:rPr lang="en-US" sz="4000" b="1" i="0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a:rPr lang="en-US" sz="4000" b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𝐱</m:t>
                        </m:r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=</a:t>
                </a:r>
                <a:r>
                  <a:rPr lang="en-US" sz="4000" b="1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  <m:r>
                          <a:rPr lang="en-US" sz="40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𝟒𝟎</m:t>
                        </m:r>
                      </m:den>
                    </m:f>
                  </m:oMath>
                </a14:m>
                <a:endParaRPr lang="en-US" sz="4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000" dirty="0" err="1" smtClean="0">
                    <a:latin typeface="Times New Roman" pitchFamily="18" charset="0"/>
                    <a:cs typeface="Times New Roman" pitchFamily="18" charset="0"/>
                  </a:rPr>
                  <a:t>Vì</a:t>
                </a:r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𝟕𝟐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𝟒𝟎</m:t>
                        </m:r>
                      </m:den>
                    </m:f>
                  </m:oMath>
                </a14:m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 &gt;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  <m:r>
                          <a:rPr lang="en-US" sz="40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𝟒𝟎</m:t>
                        </m:r>
                      </m:den>
                    </m:f>
                  </m:oMath>
                </a14:m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 nên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4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&gt;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𝟖</m:t>
                        </m:r>
                      </m:den>
                    </m:f>
                  </m:oMath>
                </a14:m>
                <a:endParaRPr lang="en-US" sz="4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000" u="sng" dirty="0" err="1" smtClean="0">
                    <a:latin typeface="Times New Roman" pitchFamily="18" charset="0"/>
                    <a:cs typeface="Times New Roman" pitchFamily="18" charset="0"/>
                  </a:rPr>
                  <a:t>Cách</a:t>
                </a:r>
                <a:r>
                  <a:rPr lang="en-US" sz="4000" u="sng" dirty="0" smtClean="0">
                    <a:latin typeface="Times New Roman" pitchFamily="18" charset="0"/>
                    <a:cs typeface="Times New Roman" pitchFamily="18" charset="0"/>
                  </a:rPr>
                  <a:t> 2</a:t>
                </a:r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: </a:t>
                </a:r>
                <a:r>
                  <a:rPr lang="en-US" sz="4000" dirty="0" err="1" smtClean="0">
                    <a:latin typeface="Times New Roman" pitchFamily="18" charset="0"/>
                    <a:cs typeface="Times New Roman" pitchFamily="18" charset="0"/>
                  </a:rPr>
                  <a:t>Vì</a:t>
                </a:r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4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&gt; 1;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 &lt; 1 </a:t>
                </a:r>
                <a:r>
                  <a:rPr lang="en-US" sz="4000" dirty="0" err="1" smtClean="0">
                    <a:latin typeface="Times New Roman" pitchFamily="18" charset="0"/>
                    <a:cs typeface="Times New Roman" pitchFamily="18" charset="0"/>
                  </a:rPr>
                  <a:t>nên</a:t>
                </a:r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4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&gt;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𝟖</m:t>
                        </m:r>
                      </m:den>
                    </m:f>
                  </m:oMath>
                </a14:m>
                <a:endParaRPr lang="en-US" sz="4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150000"/>
                  </a:lnSpc>
                </a:pPr>
                <a:endParaRPr lang="en-US" sz="4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150000"/>
                  </a:lnSpc>
                </a:pPr>
                <a:endParaRPr lang="en-US" sz="4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509" y="214101"/>
                <a:ext cx="8735291" cy="7329699"/>
              </a:xfrm>
              <a:prstGeom prst="rect">
                <a:avLst/>
              </a:prstGeom>
              <a:blipFill rotWithShape="1">
                <a:blip r:embed="rId3"/>
                <a:stretch>
                  <a:fillRect l="-24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2736273" y="728937"/>
            <a:ext cx="22167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(MSC: 40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07673" y="1303532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(5)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0" y="1313712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(8)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8353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6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7709" y="38633"/>
                <a:ext cx="9144000" cy="67611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000" b="1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c)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𝟏𝟐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𝟏𝟔</m:t>
                        </m:r>
                      </m:den>
                    </m:f>
                  </m:oMath>
                </a14:m>
                <a:r>
                  <a:rPr lang="en-US" sz="4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𝟐𝟖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𝟐𝟏</m:t>
                        </m:r>
                      </m:den>
                    </m:f>
                    <m:r>
                      <a:rPr lang="en-US" sz="4000" b="1" i="1">
                        <a:solidFill>
                          <a:srgbClr val="0000CC"/>
                        </a:solidFill>
                        <a:latin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endParaRPr lang="en-US" sz="4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000" u="sng" dirty="0" err="1" smtClean="0">
                    <a:latin typeface="Times New Roman" pitchFamily="18" charset="0"/>
                    <a:cs typeface="Times New Roman" pitchFamily="18" charset="0"/>
                  </a:rPr>
                  <a:t>Cách</a:t>
                </a:r>
                <a:r>
                  <a:rPr lang="en-US" sz="4000" u="sng" dirty="0" smtClean="0">
                    <a:latin typeface="Times New Roman" pitchFamily="18" charset="0"/>
                    <a:cs typeface="Times New Roman" pitchFamily="18" charset="0"/>
                  </a:rPr>
                  <a:t> 1</a:t>
                </a:r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: Ta </a:t>
                </a:r>
                <a:r>
                  <a:rPr lang="en-US" sz="4000" dirty="0" err="1" smtClean="0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𝟏𝟐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𝟏𝟔</m:t>
                        </m:r>
                      </m:den>
                    </m:f>
                  </m:oMath>
                </a14:m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𝟏𝟐</m:t>
                        </m:r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 :</m:t>
                        </m:r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𝟏𝟔</m:t>
                        </m:r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 :</m:t>
                        </m:r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𝟐𝟖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𝟐𝟏</m:t>
                        </m:r>
                      </m:den>
                    </m:f>
                  </m:oMath>
                </a14:m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=</a:t>
                </a:r>
                <a:r>
                  <a:rPr lang="en-US" sz="4000" b="1" dirty="0" smtClean="0">
                    <a:solidFill>
                      <a:srgbClr val="0000CC"/>
                    </a:solidFill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𝟐𝟖</m:t>
                        </m:r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:</m:t>
                        </m:r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𝟐𝟏</m:t>
                        </m:r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:</m:t>
                        </m:r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=</a:t>
                </a:r>
                <a:r>
                  <a:rPr lang="en-US" sz="4000" b="1" dirty="0" smtClean="0">
                    <a:solidFill>
                      <a:srgbClr val="0000CC"/>
                    </a:solidFill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en-US" sz="4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000" dirty="0">
                    <a:latin typeface="Times New Roman" pitchFamily="18" charset="0"/>
                    <a:cs typeface="Times New Roman" pitchFamily="18" charset="0"/>
                  </a:rPr>
                  <a:t>Ta </a:t>
                </a:r>
                <a:r>
                  <a:rPr lang="en-US" sz="4000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4000" dirty="0">
                    <a:latin typeface="Times New Roman" pitchFamily="18" charset="0"/>
                    <a:cs typeface="Times New Roman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4000" dirty="0">
                    <a:latin typeface="Times New Roman" pitchFamily="18" charset="0"/>
                    <a:cs typeface="Times New Roman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𝟑</m:t>
                        </m:r>
                        <m:r>
                          <a:rPr lang="en-US" sz="40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a:rPr lang="en-US" sz="4000" b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𝐱</m:t>
                        </m:r>
                        <m:r>
                          <a:rPr lang="en-US" sz="4000" b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a:rPr lang="en-US" sz="4000" b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𝟒</m:t>
                        </m:r>
                        <m:r>
                          <a:rPr lang="en-US" sz="40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a:rPr lang="en-US" sz="4000" b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𝐱</m:t>
                        </m:r>
                        <m:r>
                          <a:rPr lang="en-US" sz="4000" b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a:rPr lang="en-US" sz="4000" b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4000" dirty="0">
                    <a:latin typeface="Times New Roman" pitchFamily="18" charset="0"/>
                    <a:cs typeface="Times New Roman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en-US" sz="4000" dirty="0">
                    <a:latin typeface="Times New Roman" pitchFamily="18" charset="0"/>
                    <a:cs typeface="Times New Roman" pitchFamily="18" charset="0"/>
                  </a:rPr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4000" dirty="0">
                    <a:latin typeface="Times New Roman" pitchFamily="18" charset="0"/>
                    <a:cs typeface="Times New Roman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𝟒</m:t>
                        </m:r>
                        <m:r>
                          <a:rPr lang="en-US" sz="40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a:rPr lang="en-US" sz="4000" b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𝐱</m:t>
                        </m:r>
                        <m:r>
                          <a:rPr lang="en-US" sz="4000" b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a:rPr lang="en-US" sz="4000" b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𝟑</m:t>
                        </m:r>
                        <m:r>
                          <a:rPr lang="en-US" sz="40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a:rPr lang="en-US" sz="4000" b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𝐱</m:t>
                        </m:r>
                        <m:r>
                          <a:rPr lang="en-US" sz="4000" b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a:rPr lang="en-US" sz="4000" b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4000" dirty="0">
                    <a:latin typeface="Times New Roman" pitchFamily="18" charset="0"/>
                    <a:cs typeface="Times New Roman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𝟏𝟔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𝟏𝟐</m:t>
                        </m:r>
                      </m:den>
                    </m:f>
                  </m:oMath>
                </a14:m>
                <a:endParaRPr lang="en-US" sz="4000" dirty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000" dirty="0">
                    <a:latin typeface="Times New Roman" pitchFamily="18" charset="0"/>
                    <a:cs typeface="Times New Roman" pitchFamily="18" charset="0"/>
                  </a:rPr>
                  <a:t>Vì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en-US" sz="4000" dirty="0">
                    <a:latin typeface="Times New Roman" pitchFamily="18" charset="0"/>
                    <a:cs typeface="Times New Roman" pitchFamily="18" charset="0"/>
                  </a:rPr>
                  <a:t> &lt;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𝟏𝟔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𝟏𝟐</m:t>
                        </m:r>
                      </m:den>
                    </m:f>
                    <m:r>
                      <a:rPr lang="en-US" sz="4000" b="1" i="1">
                        <a:solidFill>
                          <a:srgbClr val="0000CC"/>
                        </a:solidFill>
                        <a:latin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sz="4000" dirty="0" err="1">
                    <a:latin typeface="Times New Roman" pitchFamily="18" charset="0"/>
                    <a:cs typeface="Times New Roman" pitchFamily="18" charset="0"/>
                  </a:rPr>
                  <a:t>nên</a:t>
                </a:r>
                <a:r>
                  <a:rPr lang="en-US" sz="4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𝟏𝟐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𝟏𝟔</m:t>
                        </m:r>
                      </m:den>
                    </m:f>
                  </m:oMath>
                </a14:m>
                <a:r>
                  <a:rPr lang="en-US" sz="4000" dirty="0">
                    <a:latin typeface="Times New Roman" pitchFamily="18" charset="0"/>
                    <a:cs typeface="Times New Roman" pitchFamily="18" charset="0"/>
                  </a:rPr>
                  <a:t> &lt;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𝟐𝟖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𝟐𝟏</m:t>
                        </m:r>
                      </m:den>
                    </m:f>
                  </m:oMath>
                </a14:m>
                <a:endParaRPr lang="en-US" sz="4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000" u="sng" dirty="0" err="1" smtClean="0">
                    <a:latin typeface="Times New Roman" pitchFamily="18" charset="0"/>
                    <a:cs typeface="Times New Roman" pitchFamily="18" charset="0"/>
                  </a:rPr>
                  <a:t>Cách</a:t>
                </a:r>
                <a:r>
                  <a:rPr lang="en-US" sz="4000" u="sng" dirty="0" smtClean="0">
                    <a:latin typeface="Times New Roman" pitchFamily="18" charset="0"/>
                    <a:cs typeface="Times New Roman" pitchFamily="18" charset="0"/>
                  </a:rPr>
                  <a:t> 2</a:t>
                </a:r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:Vì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𝟏𝟐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𝟏𝟔</m:t>
                        </m:r>
                      </m:den>
                    </m:f>
                  </m:oMath>
                </a14:m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000" dirty="0">
                    <a:latin typeface="Times New Roman" pitchFamily="18" charset="0"/>
                    <a:cs typeface="Times New Roman" pitchFamily="18" charset="0"/>
                  </a:rPr>
                  <a:t>&lt;</a:t>
                </a:r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 1;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𝟐𝟖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𝟐𝟏</m:t>
                        </m:r>
                      </m:den>
                    </m:f>
                  </m:oMath>
                </a14:m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 &gt; 1 </a:t>
                </a:r>
                <a:r>
                  <a:rPr lang="en-US" sz="4000" dirty="0" err="1" smtClean="0">
                    <a:latin typeface="Times New Roman" pitchFamily="18" charset="0"/>
                    <a:cs typeface="Times New Roman" pitchFamily="18" charset="0"/>
                  </a:rPr>
                  <a:t>nên</a:t>
                </a:r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𝟏𝟐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𝟏𝟔</m:t>
                        </m:r>
                      </m:den>
                    </m:f>
                  </m:oMath>
                </a14:m>
                <a:r>
                  <a:rPr lang="en-US" sz="4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&lt;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𝟐𝟖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𝟐𝟏</m:t>
                        </m:r>
                      </m:den>
                    </m:f>
                  </m:oMath>
                </a14:m>
                <a:endParaRPr lang="en-US" sz="4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09" y="38633"/>
                <a:ext cx="9144000" cy="6761146"/>
              </a:xfrm>
              <a:prstGeom prst="rect">
                <a:avLst/>
              </a:prstGeom>
              <a:blipFill rotWithShape="1">
                <a:blip r:embed="rId3"/>
                <a:stretch>
                  <a:fillRect l="-24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2625436" y="609600"/>
            <a:ext cx="525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tối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giản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3289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5"/>
          <p:cNvSpPr txBox="1">
            <a:spLocks noChangeArrowheads="1"/>
          </p:cNvSpPr>
          <p:nvPr/>
        </p:nvSpPr>
        <p:spPr bwMode="auto">
          <a:xfrm>
            <a:off x="354013" y="406400"/>
            <a:ext cx="8458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b="1" u="sng">
                <a:solidFill>
                  <a:srgbClr val="FF0000"/>
                </a:solidFill>
                <a:latin typeface="Times New Roman" pitchFamily="18" charset="0"/>
              </a:rPr>
              <a:t>Bài 3</a:t>
            </a: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: So sánh hai phân số cùng tử số:</a:t>
            </a:r>
          </a:p>
        </p:txBody>
      </p:sp>
      <p:graphicFrame>
        <p:nvGraphicFramePr>
          <p:cNvPr id="13315" name="Object 10"/>
          <p:cNvGraphicFramePr>
            <a:graphicFrameLocks noChangeAspect="1"/>
          </p:cNvGraphicFramePr>
          <p:nvPr/>
        </p:nvGraphicFramePr>
        <p:xfrm>
          <a:off x="3640138" y="911225"/>
          <a:ext cx="1171575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" name="Equation" r:id="rId3" imgW="431613" imgH="393529" progId="Equation.DSMT4">
                  <p:embed/>
                </p:oleObj>
              </mc:Choice>
              <mc:Fallback>
                <p:oleObj name="Equation" r:id="rId3" imgW="431613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0138" y="911225"/>
                        <a:ext cx="1171575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1187450" y="1978025"/>
          <a:ext cx="361315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" name="Equation" r:id="rId5" imgW="1333500" imgH="393700" progId="Equation.DSMT4">
                  <p:embed/>
                </p:oleObj>
              </mc:Choice>
              <mc:Fallback>
                <p:oleObj name="Equation" r:id="rId5" imgW="13335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450" y="1978025"/>
                        <a:ext cx="361315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3317" name="Group 2"/>
          <p:cNvGrpSpPr>
            <a:grpSpLocks/>
          </p:cNvGrpSpPr>
          <p:nvPr/>
        </p:nvGrpSpPr>
        <p:grpSpPr bwMode="auto">
          <a:xfrm>
            <a:off x="784225" y="1152525"/>
            <a:ext cx="2873375" cy="523875"/>
            <a:chOff x="784337" y="1152525"/>
            <a:chExt cx="2873262" cy="523220"/>
          </a:xfrm>
        </p:grpSpPr>
        <p:sp>
          <p:nvSpPr>
            <p:cNvPr id="13325" name="Text Box 8"/>
            <p:cNvSpPr txBox="1">
              <a:spLocks noChangeArrowheads="1"/>
            </p:cNvSpPr>
            <p:nvPr/>
          </p:nvSpPr>
          <p:spPr bwMode="auto">
            <a:xfrm>
              <a:off x="784337" y="1152525"/>
              <a:ext cx="609600" cy="519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vi-VN" sz="2800">
                  <a:latin typeface="Times New Roman" pitchFamily="18" charset="0"/>
                </a:rPr>
                <a:t>a)</a:t>
              </a:r>
            </a:p>
          </p:txBody>
        </p:sp>
        <p:sp>
          <p:nvSpPr>
            <p:cNvPr id="13326" name="Text Box 5"/>
            <p:cNvSpPr txBox="1">
              <a:spLocks noChangeArrowheads="1"/>
            </p:cNvSpPr>
            <p:nvPr/>
          </p:nvSpPr>
          <p:spPr bwMode="auto">
            <a:xfrm>
              <a:off x="1186884" y="1152525"/>
              <a:ext cx="247071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vi-VN" sz="2800" b="1" i="1">
                  <a:solidFill>
                    <a:srgbClr val="FF0000"/>
                  </a:solidFill>
                  <a:latin typeface="Times New Roman" pitchFamily="18" charset="0"/>
                </a:rPr>
                <a:t>Ví dụ: So sánh</a:t>
              </a:r>
            </a:p>
          </p:txBody>
        </p:sp>
      </p:grp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808538" y="2222500"/>
            <a:ext cx="59848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vi-VN" sz="2800">
                <a:latin typeface="Arial" charset="0"/>
              </a:rPr>
              <a:t>và</a:t>
            </a:r>
            <a:endParaRPr lang="vi-VN" altLang="vi-VN" sz="2800">
              <a:latin typeface="Arial" charset="0"/>
            </a:endParaRPr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/>
        </p:nvGraphicFramePr>
        <p:xfrm>
          <a:off x="5573713" y="1978025"/>
          <a:ext cx="24765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5" name="Equation" r:id="rId7" imgW="914400" imgH="393700" progId="Equation.DSMT4">
                  <p:embed/>
                </p:oleObj>
              </mc:Choice>
              <mc:Fallback>
                <p:oleObj name="Equation" r:id="rId7" imgW="9144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3713" y="1978025"/>
                        <a:ext cx="24765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/>
        </p:nvGraphicFramePr>
        <p:xfrm>
          <a:off x="2092325" y="3200400"/>
          <a:ext cx="1547813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6" name="Equation" r:id="rId9" imgW="571252" imgH="393529" progId="Equation.DSMT4">
                  <p:embed/>
                </p:oleObj>
              </mc:Choice>
              <mc:Fallback>
                <p:oleObj name="Equation" r:id="rId9" imgW="571252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2325" y="3200400"/>
                        <a:ext cx="1547813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1193800" y="3471863"/>
            <a:ext cx="5984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vi-VN" sz="2800">
                <a:latin typeface="Arial" charset="0"/>
              </a:rPr>
              <a:t>vì</a:t>
            </a:r>
            <a:endParaRPr lang="vi-VN" altLang="vi-VN" sz="2800">
              <a:latin typeface="Arial" charset="0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3987800" y="3471863"/>
            <a:ext cx="8207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vi-VN" sz="2800">
                <a:latin typeface="Arial" charset="0"/>
              </a:rPr>
              <a:t>nên</a:t>
            </a:r>
            <a:endParaRPr lang="vi-VN" altLang="vi-VN" sz="2800">
              <a:latin typeface="Arial" charset="0"/>
            </a:endParaRPr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/>
        </p:nvGraphicFramePr>
        <p:xfrm>
          <a:off x="5011738" y="3175000"/>
          <a:ext cx="1169987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7" name="Equation" r:id="rId11" imgW="431613" imgH="393529" progId="Equation.DSMT4">
                  <p:embed/>
                </p:oleObj>
              </mc:Choice>
              <mc:Fallback>
                <p:oleObj name="Equation" r:id="rId11" imgW="431613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1738" y="3175000"/>
                        <a:ext cx="1169987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571500" y="4445000"/>
            <a:ext cx="8240713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Nhận xét: </a:t>
            </a:r>
            <a:r>
              <a:rPr lang="en-US" altLang="vi-VN" sz="2800" b="1" i="1">
                <a:solidFill>
                  <a:srgbClr val="FF0000"/>
                </a:solidFill>
                <a:latin typeface="Times New Roman" pitchFamily="18" charset="0"/>
              </a:rPr>
              <a:t>Trong hai phân số (khác 0) có tử số bằng nhau, phân số nào có mẫu số bé hơn thì phân số đó lớn hơn.</a:t>
            </a: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10460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6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7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8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9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0" grpId="0"/>
      <p:bldP spid="21" grpId="0"/>
      <p:bldP spid="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04800" y="-76200"/>
                <a:ext cx="6296891" cy="63330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en-US" sz="4000" u="sng" dirty="0" err="1" smtClean="0">
                    <a:latin typeface="Times New Roman" pitchFamily="18" charset="0"/>
                    <a:cs typeface="Times New Roman" pitchFamily="18" charset="0"/>
                  </a:rPr>
                  <a:t>Bài</a:t>
                </a:r>
                <a:r>
                  <a:rPr lang="en-US" sz="4000" u="sng" dirty="0" smtClean="0">
                    <a:latin typeface="Times New Roman" pitchFamily="18" charset="0"/>
                    <a:cs typeface="Times New Roman" pitchFamily="18" charset="0"/>
                  </a:rPr>
                  <a:t> 3:</a:t>
                </a:r>
                <a:endParaRPr lang="en-US" sz="4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000" b="1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𝟏𝟏</m:t>
                        </m:r>
                      </m:den>
                    </m:f>
                  </m:oMath>
                </a14:m>
                <a:r>
                  <a:rPr lang="en-US" sz="4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𝟏𝟒</m:t>
                        </m:r>
                      </m:den>
                    </m:f>
                  </m:oMath>
                </a14:m>
                <a:endParaRPr lang="en-US" sz="4000" b="1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000" dirty="0" err="1" smtClean="0">
                    <a:latin typeface="Times New Roman" pitchFamily="18" charset="0"/>
                    <a:cs typeface="Times New Roman" pitchFamily="18" charset="0"/>
                  </a:rPr>
                  <a:t>Vì</a:t>
                </a:r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 11 &lt; 14 </a:t>
                </a:r>
                <a:r>
                  <a:rPr lang="en-US" sz="4000" dirty="0" err="1" smtClean="0">
                    <a:latin typeface="Times New Roman" pitchFamily="18" charset="0"/>
                    <a:cs typeface="Times New Roman" pitchFamily="18" charset="0"/>
                  </a:rPr>
                  <a:t>nên</a:t>
                </a:r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𝟏𝟏</m:t>
                        </m:r>
                      </m:den>
                    </m:f>
                  </m:oMath>
                </a14:m>
                <a:r>
                  <a:rPr lang="en-US" sz="4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&gt;</a:t>
                </a:r>
                <a14:m>
                  <m:oMath xmlns:m="http://schemas.openxmlformats.org/officeDocument/2006/math">
                    <m:r>
                      <a:rPr lang="en-US" sz="4000" b="0" i="0" smtClean="0">
                        <a:solidFill>
                          <a:srgbClr val="0000CC"/>
                        </a:solidFill>
                        <a:latin typeface="Cambria Math"/>
                        <a:cs typeface="Times New Roman" pitchFamily="18" charset="0"/>
                      </a:rPr>
                      <m:t> </m:t>
                    </m:r>
                    <m:f>
                      <m:fPr>
                        <m:ctrlP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𝟏𝟒</m:t>
                        </m:r>
                      </m:den>
                    </m:f>
                  </m:oMath>
                </a14:m>
                <a:endParaRPr lang="en-US" sz="4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0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b</a:t>
                </a:r>
                <a:r>
                  <a:rPr lang="en-US" sz="4000" b="1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𝟖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sz="4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𝟖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𝟏𝟏</m:t>
                        </m:r>
                      </m:den>
                    </m:f>
                  </m:oMath>
                </a14:m>
                <a:endParaRPr lang="en-US" sz="4000" b="1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000" dirty="0" err="1" smtClean="0">
                    <a:latin typeface="Times New Roman" pitchFamily="18" charset="0"/>
                    <a:cs typeface="Times New Roman" pitchFamily="18" charset="0"/>
                  </a:rPr>
                  <a:t>Vì</a:t>
                </a:r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 9 &lt; 11 </a:t>
                </a:r>
                <a:r>
                  <a:rPr lang="en-US" sz="4000" dirty="0" err="1" smtClean="0">
                    <a:latin typeface="Times New Roman" pitchFamily="18" charset="0"/>
                    <a:cs typeface="Times New Roman" pitchFamily="18" charset="0"/>
                  </a:rPr>
                  <a:t>nên</a:t>
                </a:r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𝟖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sz="4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&gt;</a:t>
                </a:r>
                <a14:m>
                  <m:oMath xmlns:m="http://schemas.openxmlformats.org/officeDocument/2006/math">
                    <m:r>
                      <a:rPr lang="en-US" sz="4000" b="0" i="0" smtClean="0">
                        <a:solidFill>
                          <a:srgbClr val="0000CC"/>
                        </a:solidFill>
                        <a:latin typeface="Cambria Math"/>
                        <a:cs typeface="Times New Roman" pitchFamily="18" charset="0"/>
                      </a:rPr>
                      <m:t> </m:t>
                    </m:r>
                    <m:f>
                      <m:fPr>
                        <m:ctrlP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𝟖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𝟏𝟏</m:t>
                        </m:r>
                      </m:den>
                    </m:f>
                  </m:oMath>
                </a14:m>
                <a:endParaRPr lang="en-US" sz="4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-76200"/>
                <a:ext cx="6296891" cy="6333016"/>
              </a:xfrm>
              <a:prstGeom prst="rect">
                <a:avLst/>
              </a:prstGeom>
              <a:blipFill rotWithShape="1">
                <a:blip r:embed="rId3"/>
                <a:stretch>
                  <a:fillRect l="-33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2805545" y="152400"/>
            <a:ext cx="6324600" cy="2308324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200" dirty="0" smtClean="0">
                <a:latin typeface="+mj-lt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vi-VN" sz="3200" dirty="0" smtClean="0">
                <a:latin typeface="+mj-lt"/>
              </a:rPr>
              <a:t> phân số 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0) </a:t>
            </a:r>
            <a:r>
              <a:rPr lang="vi-VN" sz="3200" dirty="0" smtClean="0">
                <a:latin typeface="+mj-lt"/>
              </a:rPr>
              <a:t>có </a:t>
            </a:r>
            <a:r>
              <a:rPr lang="vi-VN" sz="3200" b="1" dirty="0" smtClean="0">
                <a:latin typeface="+mj-lt"/>
              </a:rPr>
              <a:t>cùng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vi-VN" sz="3200" b="1" dirty="0" smtClean="0">
                <a:latin typeface="+mj-lt"/>
              </a:rPr>
              <a:t> số</a:t>
            </a:r>
            <a:r>
              <a:rPr lang="en-US" sz="3200" dirty="0" smtClean="0">
                <a:latin typeface="+mj-lt"/>
              </a:rPr>
              <a:t>,</a:t>
            </a:r>
            <a:r>
              <a:rPr lang="vi-VN" sz="3200" dirty="0" smtClean="0">
                <a:latin typeface="+mj-lt"/>
              </a:rPr>
              <a:t> phân số nào có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vi-VN" sz="3200" b="1" dirty="0" smtClean="0">
                <a:latin typeface="+mj-lt"/>
              </a:rPr>
              <a:t> số lớn hơn </a:t>
            </a:r>
            <a:r>
              <a:rPr lang="vi-VN" sz="3200" dirty="0" smtClean="0">
                <a:latin typeface="+mj-lt"/>
              </a:rPr>
              <a:t>thì </a:t>
            </a:r>
            <a:r>
              <a:rPr lang="vi-VN" sz="3200" b="1" dirty="0" smtClean="0">
                <a:latin typeface="+mj-lt"/>
              </a:rPr>
              <a:t>phân số đó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vi-VN" sz="3200" b="1" dirty="0" smtClean="0">
                <a:latin typeface="+mj-lt"/>
              </a:rPr>
              <a:t> hơn</a:t>
            </a:r>
            <a:r>
              <a:rPr lang="vi-VN" sz="3200" dirty="0" smtClean="0">
                <a:latin typeface="+mj-lt"/>
              </a:rPr>
              <a:t> và ngược lại.</a:t>
            </a:r>
            <a:endParaRPr lang="en-US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88204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0" y="533400"/>
                <a:ext cx="9144000" cy="52822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en-US" sz="3600" u="sng" dirty="0" err="1" smtClean="0">
                    <a:latin typeface="Times New Roman" pitchFamily="18" charset="0"/>
                    <a:cs typeface="Times New Roman" pitchFamily="18" charset="0"/>
                  </a:rPr>
                  <a:t>Bài</a:t>
                </a:r>
                <a:r>
                  <a:rPr lang="en-US" sz="3600" u="sng" dirty="0" smtClean="0">
                    <a:latin typeface="Times New Roman" pitchFamily="18" charset="0"/>
                    <a:cs typeface="Times New Roman" pitchFamily="18" charset="0"/>
                  </a:rPr>
                  <a:t> 4</a:t>
                </a: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: </a:t>
                </a:r>
                <a:r>
                  <a:rPr lang="en-US" sz="3600" dirty="0" err="1" smtClean="0">
                    <a:latin typeface="Times New Roman" pitchFamily="18" charset="0"/>
                    <a:cs typeface="Times New Roman" pitchFamily="18" charset="0"/>
                  </a:rPr>
                  <a:t>Viết</a:t>
                </a: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 smtClean="0">
                    <a:latin typeface="Times New Roman" pitchFamily="18" charset="0"/>
                    <a:cs typeface="Times New Roman" pitchFamily="18" charset="0"/>
                  </a:rPr>
                  <a:t>các</a:t>
                </a: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 smtClean="0">
                    <a:latin typeface="Times New Roman" pitchFamily="18" charset="0"/>
                    <a:cs typeface="Times New Roman" pitchFamily="18" charset="0"/>
                  </a:rPr>
                  <a:t>phân</a:t>
                </a: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 smtClean="0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 smtClean="0">
                    <a:latin typeface="Times New Roman" pitchFamily="18" charset="0"/>
                    <a:cs typeface="Times New Roman" pitchFamily="18" charset="0"/>
                  </a:rPr>
                  <a:t>theo</a:t>
                </a: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 smtClean="0"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 smtClean="0">
                    <a:latin typeface="Times New Roman" pitchFamily="18" charset="0"/>
                    <a:cs typeface="Times New Roman" pitchFamily="18" charset="0"/>
                  </a:rPr>
                  <a:t>tự</a:t>
                </a: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 smtClean="0">
                    <a:latin typeface="Times New Roman" pitchFamily="18" charset="0"/>
                    <a:cs typeface="Times New Roman" pitchFamily="18" charset="0"/>
                  </a:rPr>
                  <a:t>từ</a:t>
                </a: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 smtClean="0">
                    <a:latin typeface="Times New Roman" pitchFamily="18" charset="0"/>
                    <a:cs typeface="Times New Roman" pitchFamily="18" charset="0"/>
                  </a:rPr>
                  <a:t>bé</a:t>
                </a: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 smtClean="0">
                    <a:latin typeface="Times New Roman" pitchFamily="18" charset="0"/>
                    <a:cs typeface="Times New Roman" pitchFamily="18" charset="0"/>
                  </a:rPr>
                  <a:t>đến</a:t>
                </a: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 smtClean="0">
                    <a:latin typeface="Times New Roman" pitchFamily="18" charset="0"/>
                    <a:cs typeface="Times New Roman" pitchFamily="18" charset="0"/>
                  </a:rPr>
                  <a:t>lớn</a:t>
                </a:r>
                <a:endParaRPr lang="en-US" sz="36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a)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𝟔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 smtClean="0">
                    <a:latin typeface="Times New Roman" pitchFamily="18" charset="0"/>
                    <a:cs typeface="Times New Roman" pitchFamily="18" charset="0"/>
                  </a:rPr>
                  <a:t>Vì</a:t>
                </a: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 &lt;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 &lt;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𝟔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 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600" dirty="0" err="1" smtClean="0">
                    <a:latin typeface="Times New Roman" pitchFamily="18" charset="0"/>
                    <a:cs typeface="Times New Roman" pitchFamily="18" charset="0"/>
                  </a:rPr>
                  <a:t>Các</a:t>
                </a: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 smtClean="0">
                    <a:latin typeface="Times New Roman" pitchFamily="18" charset="0"/>
                    <a:cs typeface="Times New Roman" pitchFamily="18" charset="0"/>
                  </a:rPr>
                  <a:t>phân</a:t>
                </a: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 smtClean="0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 smtClean="0">
                    <a:latin typeface="Times New Roman" pitchFamily="18" charset="0"/>
                    <a:cs typeface="Times New Roman" pitchFamily="18" charset="0"/>
                  </a:rPr>
                  <a:t>theo</a:t>
                </a: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 smtClean="0"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 smtClean="0">
                    <a:latin typeface="Times New Roman" pitchFamily="18" charset="0"/>
                    <a:cs typeface="Times New Roman" pitchFamily="18" charset="0"/>
                  </a:rPr>
                  <a:t>tự</a:t>
                </a: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 smtClean="0">
                    <a:latin typeface="Times New Roman" pitchFamily="18" charset="0"/>
                    <a:cs typeface="Times New Roman" pitchFamily="18" charset="0"/>
                  </a:rPr>
                  <a:t>từ</a:t>
                </a: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 smtClean="0">
                    <a:latin typeface="Times New Roman" pitchFamily="18" charset="0"/>
                    <a:cs typeface="Times New Roman" pitchFamily="18" charset="0"/>
                  </a:rPr>
                  <a:t>bé</a:t>
                </a: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 smtClean="0">
                    <a:latin typeface="Times New Roman" pitchFamily="18" charset="0"/>
                    <a:cs typeface="Times New Roman" pitchFamily="18" charset="0"/>
                  </a:rPr>
                  <a:t>đến</a:t>
                </a: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 smtClean="0">
                    <a:latin typeface="Times New Roman" pitchFamily="18" charset="0"/>
                    <a:cs typeface="Times New Roman" pitchFamily="18" charset="0"/>
                  </a:rPr>
                  <a:t>lớn</a:t>
                </a: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 smtClean="0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𝟕</m:t>
                        </m:r>
                      </m:den>
                    </m:f>
                    <m:r>
                      <a:rPr lang="en-US" sz="3600" b="0" i="0" smtClean="0">
                        <a:solidFill>
                          <a:srgbClr val="0000CC"/>
                        </a:solidFill>
                        <a:latin typeface="Cambria Math"/>
                        <a:cs typeface="Times New Roman" pitchFamily="18" charset="0"/>
                      </a:rPr>
                      <m:t>;</m:t>
                    </m:r>
                  </m:oMath>
                </a14:m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𝟔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US" sz="3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33400"/>
                <a:ext cx="9144000" cy="5282215"/>
              </a:xfrm>
              <a:prstGeom prst="rect">
                <a:avLst/>
              </a:prstGeom>
              <a:blipFill rotWithShape="1">
                <a:blip r:embed="rId3"/>
                <a:stretch>
                  <a:fillRect l="-2000" b="-9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Left Brace 3"/>
          <p:cNvSpPr/>
          <p:nvPr/>
        </p:nvSpPr>
        <p:spPr>
          <a:xfrm rot="10800000">
            <a:off x="2209796" y="2421401"/>
            <a:ext cx="190500" cy="1100973"/>
          </a:xfrm>
          <a:prstGeom prst="leftBrac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609848" y="2699476"/>
            <a:ext cx="525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3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9326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0" y="647595"/>
                <a:ext cx="9144000" cy="60580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en-US" sz="4000" u="sng" dirty="0" smtClean="0">
                    <a:latin typeface="Times New Roman" pitchFamily="18" charset="0"/>
                    <a:cs typeface="Times New Roman" pitchFamily="18" charset="0"/>
                  </a:rPr>
                  <a:t>b)</a:t>
                </a:r>
                <a:r>
                  <a:rPr lang="en-US" sz="4000" dirty="0" err="1" smtClean="0">
                    <a:latin typeface="Times New Roman" pitchFamily="18" charset="0"/>
                    <a:cs typeface="Times New Roman" pitchFamily="18" charset="0"/>
                  </a:rPr>
                  <a:t>Viết</a:t>
                </a:r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000" dirty="0" err="1" smtClean="0">
                    <a:latin typeface="Times New Roman" pitchFamily="18" charset="0"/>
                    <a:cs typeface="Times New Roman" pitchFamily="18" charset="0"/>
                  </a:rPr>
                  <a:t>các</a:t>
                </a:r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000" dirty="0" err="1" smtClean="0">
                    <a:latin typeface="Times New Roman" pitchFamily="18" charset="0"/>
                    <a:cs typeface="Times New Roman" pitchFamily="18" charset="0"/>
                  </a:rPr>
                  <a:t>phân</a:t>
                </a:r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000" dirty="0" err="1" smtClean="0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000" dirty="0" err="1" smtClean="0">
                    <a:latin typeface="Times New Roman" pitchFamily="18" charset="0"/>
                    <a:cs typeface="Times New Roman" pitchFamily="18" charset="0"/>
                  </a:rPr>
                  <a:t>theo</a:t>
                </a:r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000" dirty="0" err="1" smtClean="0"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000" dirty="0" err="1" smtClean="0">
                    <a:latin typeface="Times New Roman" pitchFamily="18" charset="0"/>
                    <a:cs typeface="Times New Roman" pitchFamily="18" charset="0"/>
                  </a:rPr>
                  <a:t>tự</a:t>
                </a:r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000" dirty="0" err="1" smtClean="0">
                    <a:latin typeface="Times New Roman" pitchFamily="18" charset="0"/>
                    <a:cs typeface="Times New Roman" pitchFamily="18" charset="0"/>
                  </a:rPr>
                  <a:t>từ</a:t>
                </a:r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000" dirty="0" err="1" smtClean="0">
                    <a:latin typeface="Times New Roman" pitchFamily="18" charset="0"/>
                    <a:cs typeface="Times New Roman" pitchFamily="18" charset="0"/>
                  </a:rPr>
                  <a:t>bé</a:t>
                </a:r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000" dirty="0" err="1" smtClean="0">
                    <a:latin typeface="Times New Roman" pitchFamily="18" charset="0"/>
                    <a:cs typeface="Times New Roman" pitchFamily="18" charset="0"/>
                  </a:rPr>
                  <a:t>đến</a:t>
                </a:r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000" dirty="0" err="1" smtClean="0">
                    <a:latin typeface="Times New Roman" pitchFamily="18" charset="0"/>
                    <a:cs typeface="Times New Roman" pitchFamily="18" charset="0"/>
                  </a:rPr>
                  <a:t>lớn</a:t>
                </a:r>
                <a:r>
                  <a:rPr lang="en-US" sz="4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  <a:p>
                <a:endParaRPr lang="en-US" sz="4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Ta </a:t>
                </a:r>
                <a:r>
                  <a:rPr lang="en-US" sz="4000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4000" dirty="0">
                    <a:latin typeface="Times New Roman" pitchFamily="18" charset="0"/>
                    <a:cs typeface="Times New Roman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  <m:r>
                          <a:rPr lang="en-US" sz="36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a:rPr lang="en-US" sz="3600" b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𝐱</m:t>
                        </m:r>
                        <m:r>
                          <a:rPr lang="en-US" sz="3600" b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a:rPr lang="en-US" sz="36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𝟑</m:t>
                        </m:r>
                        <m:r>
                          <a:rPr lang="en-US" sz="36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a:rPr lang="en-US" sz="3600" b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𝐱</m:t>
                        </m:r>
                        <m:r>
                          <a:rPr lang="en-US" sz="3600" b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a:rPr lang="en-US" sz="36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𝟖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𝟓</m:t>
                        </m:r>
                        <m:r>
                          <a:rPr lang="en-US" sz="36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a:rPr lang="en-US" sz="3600" b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𝐱</m:t>
                        </m:r>
                        <m:r>
                          <a:rPr lang="en-US" sz="3600" b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a:rPr lang="en-US" sz="36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𝟔</m:t>
                        </m:r>
                        <m:r>
                          <a:rPr lang="en-US" sz="36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a:rPr lang="en-US" sz="3600" b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𝐱</m:t>
                        </m:r>
                        <m:r>
                          <a:rPr lang="en-US" sz="3600" b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a:rPr lang="en-US" sz="36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𝟏𝟎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44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sz="3600" b="0" i="0" smtClean="0">
                        <a:solidFill>
                          <a:srgbClr val="0000CC"/>
                        </a:solidFill>
                        <a:latin typeface="Cambria Math"/>
                        <a:cs typeface="Times New Roman" pitchFamily="18" charset="0"/>
                      </a:rPr>
                      <m:t> </m:t>
                    </m:r>
                    <m:f>
                      <m:fPr>
                        <m:ctrlPr>
                          <a:rPr lang="en-US" sz="36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𝟑</m:t>
                        </m:r>
                        <m:r>
                          <a:rPr lang="en-US" sz="36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a:rPr lang="en-US" sz="3600" b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𝐱</m:t>
                        </m:r>
                        <m:r>
                          <a:rPr lang="en-US" sz="3600" b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a:rPr lang="en-US" sz="36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𝟒</m:t>
                        </m:r>
                        <m:r>
                          <a:rPr lang="en-US" sz="36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a:rPr lang="en-US" sz="3600" b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𝐱</m:t>
                        </m:r>
                        <m:r>
                          <a:rPr lang="en-US" sz="3600" b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a:rPr lang="en-US" sz="36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𝟏𝟐</m:t>
                        </m:r>
                      </m:den>
                    </m:f>
                  </m:oMath>
                </a14:m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000" dirty="0" err="1" smtClean="0">
                    <a:latin typeface="Times New Roman" pitchFamily="18" charset="0"/>
                    <a:cs typeface="Times New Roman" pitchFamily="18" charset="0"/>
                  </a:rPr>
                  <a:t>Vì</a:t>
                </a:r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𝟖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 &lt;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 &lt;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𝟏𝟎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𝟏𝟐</m:t>
                        </m:r>
                      </m:den>
                    </m:f>
                    <m:r>
                      <a:rPr lang="en-US" sz="4000" b="1" i="1">
                        <a:solidFill>
                          <a:srgbClr val="0000CC"/>
                        </a:solidFill>
                        <a:latin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nên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4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&lt;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 &lt;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4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US" sz="4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4000" dirty="0" err="1" smtClean="0">
                    <a:latin typeface="Times New Roman" pitchFamily="18" charset="0"/>
                    <a:cs typeface="Times New Roman" pitchFamily="18" charset="0"/>
                  </a:rPr>
                  <a:t>Các</a:t>
                </a:r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000" dirty="0" err="1" smtClean="0">
                    <a:latin typeface="Times New Roman" pitchFamily="18" charset="0"/>
                    <a:cs typeface="Times New Roman" pitchFamily="18" charset="0"/>
                  </a:rPr>
                  <a:t>phân</a:t>
                </a:r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000" dirty="0" err="1" smtClean="0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000" dirty="0" err="1" smtClean="0">
                    <a:latin typeface="Times New Roman" pitchFamily="18" charset="0"/>
                    <a:cs typeface="Times New Roman" pitchFamily="18" charset="0"/>
                  </a:rPr>
                  <a:t>theo</a:t>
                </a:r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000" dirty="0" err="1" smtClean="0"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000" dirty="0" err="1" smtClean="0">
                    <a:latin typeface="Times New Roman" pitchFamily="18" charset="0"/>
                    <a:cs typeface="Times New Roman" pitchFamily="18" charset="0"/>
                  </a:rPr>
                  <a:t>tự</a:t>
                </a:r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000" dirty="0" err="1" smtClean="0">
                    <a:latin typeface="Times New Roman" pitchFamily="18" charset="0"/>
                    <a:cs typeface="Times New Roman" pitchFamily="18" charset="0"/>
                  </a:rPr>
                  <a:t>từ</a:t>
                </a:r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000" dirty="0" err="1" smtClean="0">
                    <a:latin typeface="Times New Roman" pitchFamily="18" charset="0"/>
                    <a:cs typeface="Times New Roman" pitchFamily="18" charset="0"/>
                  </a:rPr>
                  <a:t>bé</a:t>
                </a:r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000" dirty="0" err="1" smtClean="0">
                    <a:latin typeface="Times New Roman" pitchFamily="18" charset="0"/>
                    <a:cs typeface="Times New Roman" pitchFamily="18" charset="0"/>
                  </a:rPr>
                  <a:t>đến</a:t>
                </a:r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000" dirty="0" err="1" smtClean="0">
                    <a:latin typeface="Times New Roman" pitchFamily="18" charset="0"/>
                    <a:cs typeface="Times New Roman" pitchFamily="18" charset="0"/>
                  </a:rPr>
                  <a:t>lớn</a:t>
                </a:r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000" dirty="0" err="1" smtClean="0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𝟑</m:t>
                        </m:r>
                      </m:den>
                    </m:f>
                    <m:r>
                      <a:rPr lang="en-US" sz="4000" b="0" i="0" smtClean="0">
                        <a:solidFill>
                          <a:srgbClr val="0000CC"/>
                        </a:solidFill>
                        <a:latin typeface="Cambria Math"/>
                        <a:cs typeface="Times New Roman" pitchFamily="18" charset="0"/>
                      </a:rPr>
                      <m:t>;</m:t>
                    </m:r>
                    <m:f>
                      <m:fPr>
                        <m:ctrlPr>
                          <a:rPr lang="en-US" sz="40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𝟒</m:t>
                        </m:r>
                      </m:den>
                    </m:f>
                    <m:r>
                      <a:rPr lang="en-US" sz="4000" b="0" i="0" smtClean="0">
                        <a:solidFill>
                          <a:srgbClr val="0000CC"/>
                        </a:solidFill>
                        <a:latin typeface="Cambria Math"/>
                        <a:cs typeface="Times New Roman" pitchFamily="18" charset="0"/>
                      </a:rPr>
                      <m:t>;</m:t>
                    </m:r>
                  </m:oMath>
                </a14:m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4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  <a:p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US" sz="4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647595"/>
                <a:ext cx="9144000" cy="6058005"/>
              </a:xfrm>
              <a:prstGeom prst="rect">
                <a:avLst/>
              </a:prstGeom>
              <a:blipFill rotWithShape="1">
                <a:blip r:embed="rId3"/>
                <a:stretch>
                  <a:fillRect l="-2333" t="-1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3429000" y="1421250"/>
            <a:ext cx="22167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(MSC: 12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00400" y="1995845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(3)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81200" y="2006025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(4)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90800" y="198822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(2)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7966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95400" y="1219200"/>
            <a:ext cx="67818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Dặn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dò</a:t>
            </a:r>
            <a:endParaRPr lang="en-US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571500" indent="-571500">
              <a:buFontTx/>
              <a:buChar char="-"/>
            </a:pPr>
            <a:r>
              <a:rPr lang="en-US" sz="4000" u="sng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0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u="sng" dirty="0" err="1" smtClean="0"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40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u="sng" dirty="0" err="1" smtClean="0"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40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  <a:p>
            <a:pPr marL="571500" indent="-571500">
              <a:buFontTx/>
              <a:buChar char="-"/>
            </a:pP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4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 smtClean="0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4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4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 smtClean="0">
                <a:latin typeface="Times New Roman" pitchFamily="18" charset="0"/>
                <a:cs typeface="Times New Roman" pitchFamily="18" charset="0"/>
              </a:rPr>
              <a:t>chung</a:t>
            </a:r>
            <a:endParaRPr lang="en-US" sz="40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9584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67"/>
          <p:cNvGrpSpPr>
            <a:grpSpLocks/>
          </p:cNvGrpSpPr>
          <p:nvPr/>
        </p:nvGrpSpPr>
        <p:grpSpPr bwMode="auto">
          <a:xfrm>
            <a:off x="1066800" y="1600200"/>
            <a:ext cx="6858000" cy="3124200"/>
            <a:chOff x="912" y="864"/>
            <a:chExt cx="3312" cy="1008"/>
          </a:xfrm>
        </p:grpSpPr>
        <p:pic>
          <p:nvPicPr>
            <p:cNvPr id="5131" name="Picture 64" descr="2b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2" y="864"/>
              <a:ext cx="981" cy="1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2" name="Picture 65" descr="KTBC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2" y="960"/>
              <a:ext cx="235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123" name="Group 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8" y="0"/>
            <a:chExt cx="5760" cy="4320"/>
          </a:xfrm>
        </p:grpSpPr>
        <p:pic>
          <p:nvPicPr>
            <p:cNvPr id="5124" name="Picture 6" descr="GRANS02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31882" flipH="1">
              <a:off x="4848" y="3394"/>
              <a:ext cx="912" cy="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5" name="Picture 7" descr="GRANS02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65066">
              <a:off x="96" y="3394"/>
              <a:ext cx="961" cy="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126" name="Group 8"/>
            <p:cNvGrpSpPr>
              <a:grpSpLocks/>
            </p:cNvGrpSpPr>
            <p:nvPr/>
          </p:nvGrpSpPr>
          <p:grpSpPr bwMode="auto">
            <a:xfrm>
              <a:off x="8" y="0"/>
              <a:ext cx="5760" cy="4320"/>
              <a:chOff x="672" y="0"/>
              <a:chExt cx="5760" cy="4320"/>
            </a:xfrm>
          </p:grpSpPr>
          <p:pic>
            <p:nvPicPr>
              <p:cNvPr id="5127" name="Picture 9" descr="BD21325_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4176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28" name="Picture 10" descr="BD21325_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0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29" name="Picture 11" descr="BD21325_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88" y="192"/>
                <a:ext cx="144" cy="398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30" name="Picture 12" descr="BD21325_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0"/>
                <a:ext cx="153" cy="422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2629060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6"/>
          <p:cNvSpPr txBox="1">
            <a:spLocks noChangeArrowheads="1"/>
          </p:cNvSpPr>
          <p:nvPr/>
        </p:nvSpPr>
        <p:spPr bwMode="auto">
          <a:xfrm>
            <a:off x="152400" y="6858000"/>
            <a:ext cx="8991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>
                <a:latin typeface="Times New Roman" pitchFamily="18" charset="0"/>
              </a:rPr>
              <a:t>       </a:t>
            </a:r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346075" y="2332038"/>
            <a:ext cx="8604250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600">
                <a:latin typeface="Times New Roman" pitchFamily="18" charset="0"/>
              </a:rPr>
              <a:t>Muốn so sánh hai phân số khác mẫu số, ta có thể quy đồng  mẫu số hai phân đó, rồi sánh các tử số của hai phân số mới.</a:t>
            </a: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04800" y="762000"/>
            <a:ext cx="8610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vi-VN" sz="3600">
                <a:solidFill>
                  <a:srgbClr val="FF0000"/>
                </a:solidFill>
                <a:latin typeface="Times New Roman" pitchFamily="18" charset="0"/>
              </a:rPr>
              <a:t>Muốn so sánh hai phân số khác mẫu số ta làm thế nào?</a:t>
            </a:r>
          </a:p>
        </p:txBody>
      </p:sp>
    </p:spTree>
    <p:extLst>
      <p:ext uri="{BB962C8B-B14F-4D97-AF65-F5344CB8AC3E}">
        <p14:creationId xmlns:p14="http://schemas.microsoft.com/office/powerpoint/2010/main" val="2525376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2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WordArt 20"/>
          <p:cNvSpPr>
            <a:spLocks noChangeArrowheads="1" noChangeShapeType="1" noTextEdit="1"/>
          </p:cNvSpPr>
          <p:nvPr/>
        </p:nvSpPr>
        <p:spPr bwMode="auto">
          <a:xfrm>
            <a:off x="685800" y="1676400"/>
            <a:ext cx="78105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Toán </a:t>
            </a:r>
          </a:p>
        </p:txBody>
      </p:sp>
      <p:sp>
        <p:nvSpPr>
          <p:cNvPr id="2052" name="WordArt 21"/>
          <p:cNvSpPr>
            <a:spLocks noChangeArrowheads="1" noChangeShapeType="1" noTextEdit="1"/>
          </p:cNvSpPr>
          <p:nvPr/>
        </p:nvSpPr>
        <p:spPr bwMode="auto">
          <a:xfrm>
            <a:off x="457200" y="3276600"/>
            <a:ext cx="8229600" cy="472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>
              <a:defRPr/>
            </a:pPr>
            <a:r>
              <a:rPr lang="en-US" sz="36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Luyện</a:t>
            </a:r>
            <a:r>
              <a:rPr lang="en-US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tập</a:t>
            </a:r>
            <a:r>
              <a:rPr lang="en-US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 (Tr.122)</a:t>
            </a:r>
          </a:p>
          <a:p>
            <a:pPr algn="ctr" eaLnBrk="1" hangingPunct="1">
              <a:defRPr/>
            </a:pPr>
            <a:endParaRPr lang="en-US" sz="3600" b="1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 eaLnBrk="1" hangingPunct="1">
              <a:defRPr/>
            </a:pPr>
            <a:r>
              <a:rPr lang="en-US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</a:p>
          <a:p>
            <a:pPr algn="ctr" eaLnBrk="1" hangingPunct="1">
              <a:defRPr/>
            </a:pPr>
            <a:endParaRPr lang="en-US" sz="3600" b="1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grpSp>
        <p:nvGrpSpPr>
          <p:cNvPr id="7172" name="Group 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8" y="0"/>
            <a:chExt cx="5760" cy="4320"/>
          </a:xfrm>
        </p:grpSpPr>
        <p:pic>
          <p:nvPicPr>
            <p:cNvPr id="7174" name="Picture 6" descr="GRANS02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31882" flipH="1">
              <a:off x="4848" y="3394"/>
              <a:ext cx="912" cy="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5" name="Picture 7" descr="GRANS02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65066">
              <a:off x="96" y="3394"/>
              <a:ext cx="961" cy="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7176" name="Group 8"/>
            <p:cNvGrpSpPr>
              <a:grpSpLocks/>
            </p:cNvGrpSpPr>
            <p:nvPr/>
          </p:nvGrpSpPr>
          <p:grpSpPr bwMode="auto">
            <a:xfrm>
              <a:off x="8" y="0"/>
              <a:ext cx="5760" cy="4320"/>
              <a:chOff x="672" y="0"/>
              <a:chExt cx="5760" cy="4320"/>
            </a:xfrm>
          </p:grpSpPr>
          <p:pic>
            <p:nvPicPr>
              <p:cNvPr id="7177" name="Picture 9" descr="BD21325_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4176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178" name="Picture 10" descr="BD21325_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0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179" name="Picture 11" descr="BD21325_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88" y="192"/>
                <a:ext cx="144" cy="398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180" name="Picture 12" descr="BD21325_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0"/>
                <a:ext cx="153" cy="422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7173" name="Picture 22" descr="Firewrk8"/>
          <p:cNvPicPr>
            <a:picLocks noChangeAspect="1" noChangeArrowheads="1"/>
          </p:cNvPicPr>
          <p:nvPr/>
        </p:nvPicPr>
        <p:blipFill>
          <a:blip r:embed="rId5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5334000"/>
            <a:ext cx="1752600" cy="17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7350483"/>
      </p:ext>
    </p:extLst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5"/>
          <p:cNvSpPr txBox="1">
            <a:spLocks noChangeArrowheads="1"/>
          </p:cNvSpPr>
          <p:nvPr/>
        </p:nvSpPr>
        <p:spPr bwMode="auto">
          <a:xfrm>
            <a:off x="1371600" y="1295400"/>
            <a:ext cx="8458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b="1" u="sng">
                <a:solidFill>
                  <a:srgbClr val="FF0000"/>
                </a:solidFill>
                <a:latin typeface="Times New Roman" pitchFamily="18" charset="0"/>
              </a:rPr>
              <a:t>Bài 1</a:t>
            </a: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: So sánh hai phân số:</a:t>
            </a:r>
          </a:p>
        </p:txBody>
      </p:sp>
      <p:sp>
        <p:nvSpPr>
          <p:cNvPr id="8195" name="Text Box 8"/>
          <p:cNvSpPr txBox="1">
            <a:spLocks noChangeArrowheads="1"/>
          </p:cNvSpPr>
          <p:nvPr/>
        </p:nvSpPr>
        <p:spPr bwMode="auto">
          <a:xfrm>
            <a:off x="990600" y="2590800"/>
            <a:ext cx="609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>
                <a:latin typeface="Times New Roman" pitchFamily="18" charset="0"/>
              </a:rPr>
              <a:t>a)</a:t>
            </a:r>
          </a:p>
        </p:txBody>
      </p:sp>
      <p:graphicFrame>
        <p:nvGraphicFramePr>
          <p:cNvPr id="8196" name="Object 9"/>
          <p:cNvGraphicFramePr>
            <a:graphicFrameLocks noChangeAspect="1"/>
          </p:cNvGraphicFramePr>
          <p:nvPr/>
        </p:nvGraphicFramePr>
        <p:xfrm>
          <a:off x="2270125" y="2438400"/>
          <a:ext cx="384175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Equation" r:id="rId3" imgW="152334" imgH="393529" progId="Equation.DSMT4">
                  <p:embed/>
                </p:oleObj>
              </mc:Choice>
              <mc:Fallback>
                <p:oleObj name="Equation" r:id="rId3" imgW="152334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0125" y="2438400"/>
                        <a:ext cx="384175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7" name="Object 10"/>
          <p:cNvGraphicFramePr>
            <a:graphicFrameLocks noChangeAspect="1"/>
          </p:cNvGraphicFramePr>
          <p:nvPr/>
        </p:nvGraphicFramePr>
        <p:xfrm>
          <a:off x="1295400" y="2362200"/>
          <a:ext cx="377825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Equation" r:id="rId5" imgW="139639" imgH="393529" progId="Equation.DSMT4">
                  <p:embed/>
                </p:oleObj>
              </mc:Choice>
              <mc:Fallback>
                <p:oleObj name="Equation" r:id="rId5" imgW="139639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2362200"/>
                        <a:ext cx="377825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8" name="Text Box 11"/>
          <p:cNvSpPr txBox="1">
            <a:spLocks noChangeArrowheads="1"/>
          </p:cNvSpPr>
          <p:nvPr/>
        </p:nvSpPr>
        <p:spPr bwMode="auto">
          <a:xfrm>
            <a:off x="1676400" y="2667000"/>
            <a:ext cx="533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>
                <a:latin typeface="Times New Roman" pitchFamily="18" charset="0"/>
              </a:rPr>
              <a:t>và</a:t>
            </a:r>
          </a:p>
        </p:txBody>
      </p:sp>
      <p:sp>
        <p:nvSpPr>
          <p:cNvPr id="8199" name="Text Box 12"/>
          <p:cNvSpPr txBox="1">
            <a:spLocks noChangeArrowheads="1"/>
          </p:cNvSpPr>
          <p:nvPr/>
        </p:nvSpPr>
        <p:spPr bwMode="auto">
          <a:xfrm>
            <a:off x="4724400" y="2667000"/>
            <a:ext cx="533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>
                <a:latin typeface="Times New Roman" pitchFamily="18" charset="0"/>
              </a:rPr>
              <a:t>b)</a:t>
            </a:r>
          </a:p>
        </p:txBody>
      </p:sp>
      <p:graphicFrame>
        <p:nvGraphicFramePr>
          <p:cNvPr id="8200" name="Object 13"/>
          <p:cNvGraphicFramePr>
            <a:graphicFrameLocks noChangeAspect="1"/>
          </p:cNvGraphicFramePr>
          <p:nvPr/>
        </p:nvGraphicFramePr>
        <p:xfrm>
          <a:off x="5151438" y="2430463"/>
          <a:ext cx="352425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Equation" r:id="rId7" imgW="139639" imgH="393529" progId="Equation.DSMT4">
                  <p:embed/>
                </p:oleObj>
              </mc:Choice>
              <mc:Fallback>
                <p:oleObj name="Equation" r:id="rId7" imgW="139639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51438" y="2430463"/>
                        <a:ext cx="352425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1" name="Text Box 14"/>
          <p:cNvSpPr txBox="1">
            <a:spLocks noChangeArrowheads="1"/>
          </p:cNvSpPr>
          <p:nvPr/>
        </p:nvSpPr>
        <p:spPr bwMode="auto">
          <a:xfrm>
            <a:off x="5589588" y="2690813"/>
            <a:ext cx="5334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>
                <a:latin typeface="Times New Roman" pitchFamily="18" charset="0"/>
              </a:rPr>
              <a:t>và</a:t>
            </a:r>
          </a:p>
        </p:txBody>
      </p:sp>
      <p:graphicFrame>
        <p:nvGraphicFramePr>
          <p:cNvPr id="8202" name="Object 15"/>
          <p:cNvGraphicFramePr>
            <a:graphicFrameLocks noChangeAspect="1"/>
          </p:cNvGraphicFramePr>
          <p:nvPr/>
        </p:nvGraphicFramePr>
        <p:xfrm>
          <a:off x="6245225" y="2470150"/>
          <a:ext cx="341313" cy="95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Equation" r:id="rId9" imgW="139639" imgH="393529" progId="Equation.DSMT4">
                  <p:embed/>
                </p:oleObj>
              </mc:Choice>
              <mc:Fallback>
                <p:oleObj name="Equation" r:id="rId9" imgW="139639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5225" y="2470150"/>
                        <a:ext cx="341313" cy="958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59029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927" y="152400"/>
                <a:ext cx="9144000" cy="62892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en-US" sz="4000" u="sng" dirty="0" err="1" smtClean="0">
                    <a:latin typeface="Times New Roman" pitchFamily="18" charset="0"/>
                    <a:cs typeface="Times New Roman" pitchFamily="18" charset="0"/>
                  </a:rPr>
                  <a:t>Bài</a:t>
                </a:r>
                <a:r>
                  <a:rPr lang="en-US" sz="4000" u="sng" dirty="0" smtClean="0">
                    <a:latin typeface="Times New Roman" pitchFamily="18" charset="0"/>
                    <a:cs typeface="Times New Roman" pitchFamily="18" charset="0"/>
                  </a:rPr>
                  <a:t> 1:</a:t>
                </a:r>
                <a:endParaRPr lang="en-US" sz="4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:r>
                  <a:rPr lang="en-US" sz="4000" b="1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 ….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𝟖</m:t>
                        </m:r>
                      </m:den>
                    </m:f>
                    <m:r>
                      <a:rPr lang="en-US" sz="4000" b="0" i="0" smtClean="0">
                        <a:solidFill>
                          <a:srgbClr val="0000CC"/>
                        </a:solidFill>
                        <a:latin typeface="Cambria Math"/>
                        <a:cs typeface="Times New Roman" pitchFamily="18" charset="0"/>
                      </a:rPr>
                      <m:t>                  </m:t>
                    </m:r>
                  </m:oMath>
                </a14:m>
                <a:endParaRPr lang="en-US" sz="4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𝟏𝟓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𝟐𝟓</m:t>
                        </m:r>
                      </m:den>
                    </m:f>
                  </m:oMath>
                </a14:m>
                <a:r>
                  <a:rPr lang="en-US" sz="4000" dirty="0">
                    <a:latin typeface="Times New Roman" pitchFamily="18" charset="0"/>
                    <a:cs typeface="Times New Roman" pitchFamily="18" charset="0"/>
                  </a:rPr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en-US" sz="4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Ta </a:t>
                </a:r>
                <a:r>
                  <a:rPr lang="en-US" sz="4000" dirty="0" err="1" smtClean="0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𝟒</m:t>
                        </m:r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a:rPr lang="en-US" sz="4000" b="1" i="0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𝐱</m:t>
                        </m:r>
                        <m:r>
                          <a:rPr lang="en-US" sz="4000" b="1" i="0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𝟓</m:t>
                        </m:r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a:rPr lang="en-US" sz="4000" b="1" i="0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𝐱</m:t>
                        </m:r>
                        <m:r>
                          <a:rPr lang="en-US" sz="4000" b="1" i="0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𝟐𝟎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𝟐𝟓</m:t>
                        </m:r>
                      </m:den>
                    </m:f>
                  </m:oMath>
                </a14:m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. Vì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𝟏𝟓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𝟐𝟓</m:t>
                        </m:r>
                      </m:den>
                    </m:f>
                  </m:oMath>
                </a14:m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 &lt;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𝟐𝟎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𝟐𝟓</m:t>
                        </m:r>
                      </m:den>
                    </m:f>
                  </m:oMath>
                </a14:m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 nên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𝟏𝟓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𝟐𝟓</m:t>
                        </m:r>
                      </m:den>
                    </m:f>
                  </m:oMath>
                </a14:m>
                <a:r>
                  <a:rPr lang="en-US" sz="4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&lt;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en-US" sz="4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:endParaRPr lang="en-US" sz="4000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7" y="152400"/>
                <a:ext cx="9144000" cy="6289286"/>
              </a:xfrm>
              <a:prstGeom prst="rect">
                <a:avLst/>
              </a:prstGeom>
              <a:blipFill rotWithShape="1">
                <a:blip r:embed="rId3"/>
                <a:stretch>
                  <a:fillRect l="-2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1066800" y="1531203"/>
            <a:ext cx="53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33600" y="3032374"/>
            <a:ext cx="22167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(MSC: 25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05000" y="3606969"/>
            <a:ext cx="4572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(5)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62200" y="743635"/>
            <a:ext cx="6629400" cy="2308324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200" dirty="0" smtClean="0">
                <a:latin typeface="+mj-lt"/>
              </a:rPr>
              <a:t>   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vi-VN" sz="3200" dirty="0" smtClean="0">
                <a:latin typeface="+mj-lt"/>
              </a:rPr>
              <a:t> phân số có </a:t>
            </a:r>
            <a:r>
              <a:rPr lang="vi-VN" sz="3200" b="1" dirty="0" smtClean="0">
                <a:latin typeface="+mj-lt"/>
              </a:rPr>
              <a:t>cùng mẫu số</a:t>
            </a:r>
            <a:r>
              <a:rPr lang="en-US" sz="3200" dirty="0" smtClean="0">
                <a:latin typeface="+mj-lt"/>
              </a:rPr>
              <a:t>,</a:t>
            </a:r>
            <a:r>
              <a:rPr lang="vi-VN" sz="3200" dirty="0" smtClean="0">
                <a:latin typeface="+mj-lt"/>
              </a:rPr>
              <a:t> phân số nào có </a:t>
            </a:r>
            <a:r>
              <a:rPr lang="vi-VN" sz="3200" b="1" dirty="0" smtClean="0">
                <a:latin typeface="+mj-lt"/>
              </a:rPr>
              <a:t>tử số lớn hơn </a:t>
            </a:r>
            <a:r>
              <a:rPr lang="vi-VN" sz="3200" dirty="0" smtClean="0">
                <a:latin typeface="+mj-lt"/>
              </a:rPr>
              <a:t>thì </a:t>
            </a:r>
            <a:r>
              <a:rPr lang="vi-VN" sz="3200" b="1" dirty="0" smtClean="0">
                <a:latin typeface="+mj-lt"/>
              </a:rPr>
              <a:t>phân số đó lớn hơn</a:t>
            </a:r>
            <a:r>
              <a:rPr lang="vi-VN" sz="3200" dirty="0" smtClean="0">
                <a:latin typeface="+mj-lt"/>
              </a:rPr>
              <a:t> và ngược lại.</a:t>
            </a:r>
            <a:endParaRPr lang="en-US" sz="3200" dirty="0">
              <a:latin typeface="+mj-lt"/>
            </a:endParaRPr>
          </a:p>
        </p:txBody>
      </p:sp>
      <p:sp>
        <p:nvSpPr>
          <p:cNvPr id="11" name="Left Brace 10"/>
          <p:cNvSpPr/>
          <p:nvPr/>
        </p:nvSpPr>
        <p:spPr>
          <a:xfrm rot="16200000">
            <a:off x="1809750" y="3576205"/>
            <a:ext cx="457200" cy="3695700"/>
          </a:xfrm>
          <a:prstGeom prst="leftBrac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181100" y="5749636"/>
            <a:ext cx="190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QĐMS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72345" y="5769639"/>
            <a:ext cx="2590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So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2 PS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532418" y="5827693"/>
            <a:ext cx="2590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So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2 PS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endParaRPr lang="en-US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Left Brace 14"/>
          <p:cNvSpPr/>
          <p:nvPr/>
        </p:nvSpPr>
        <p:spPr>
          <a:xfrm rot="16200000">
            <a:off x="4801404" y="4533097"/>
            <a:ext cx="625310" cy="1963882"/>
          </a:xfrm>
          <a:prstGeom prst="leftBrac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Left Brace 15"/>
          <p:cNvSpPr/>
          <p:nvPr/>
        </p:nvSpPr>
        <p:spPr>
          <a:xfrm rot="16200000">
            <a:off x="6912490" y="4587711"/>
            <a:ext cx="632238" cy="1808018"/>
          </a:xfrm>
          <a:prstGeom prst="leftBrace">
            <a:avLst>
              <a:gd name="adj1" fmla="val 8333"/>
              <a:gd name="adj2" fmla="val 86015"/>
            </a:avLst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583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3" grpId="0"/>
      <p:bldP spid="10" grpId="0" animBg="1"/>
      <p:bldP spid="11" grpId="0" animBg="1"/>
      <p:bldP spid="12" grpId="0"/>
      <p:bldP spid="13" grpId="0"/>
      <p:bldP spid="14" grpId="0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927" y="152400"/>
                <a:ext cx="9144000" cy="55386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600"/>
                  </a:spcBef>
                </a:pPr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en-US" sz="4000" u="sng" dirty="0" err="1" smtClean="0">
                    <a:latin typeface="Times New Roman" pitchFamily="18" charset="0"/>
                    <a:cs typeface="Times New Roman" pitchFamily="18" charset="0"/>
                  </a:rPr>
                  <a:t>Bài</a:t>
                </a:r>
                <a:r>
                  <a:rPr lang="en-US" sz="4000" u="sng" dirty="0" smtClean="0">
                    <a:latin typeface="Times New Roman" pitchFamily="18" charset="0"/>
                    <a:cs typeface="Times New Roman" pitchFamily="18" charset="0"/>
                  </a:rPr>
                  <a:t> 1:</a:t>
                </a:r>
                <a:endParaRPr lang="en-US" sz="4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spcBef>
                    <a:spcPts val="600"/>
                  </a:spcBef>
                </a:pPr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c)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sz="4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𝟖</m:t>
                        </m:r>
                      </m:den>
                    </m:f>
                  </m:oMath>
                </a14:m>
                <a:endParaRPr lang="en-US" sz="4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spcBef>
                    <a:spcPts val="600"/>
                  </a:spcBef>
                </a:pPr>
                <a:r>
                  <a:rPr lang="en-US" sz="4000" dirty="0">
                    <a:latin typeface="Times New Roman" pitchFamily="18" charset="0"/>
                    <a:cs typeface="Times New Roman" pitchFamily="18" charset="0"/>
                  </a:rPr>
                  <a:t>Ta </a:t>
                </a:r>
                <a:r>
                  <a:rPr lang="en-US" sz="4000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000" dirty="0">
                    <a:latin typeface="Times New Roman" pitchFamily="18" charset="0"/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𝟗</m:t>
                        </m:r>
                        <m:r>
                          <a:rPr lang="en-US" sz="40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a:rPr lang="en-US" sz="4000" b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𝐱</m:t>
                        </m:r>
                        <m:r>
                          <a:rPr lang="en-US" sz="4000" b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𝟖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𝟕</m:t>
                        </m:r>
                        <m:r>
                          <a:rPr lang="en-US" sz="40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a:rPr lang="en-US" sz="4000" b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𝐱</m:t>
                        </m:r>
                        <m:r>
                          <a:rPr lang="en-US" sz="4000" b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4000" dirty="0">
                    <a:latin typeface="Times New Roman" pitchFamily="18" charset="0"/>
                    <a:cs typeface="Times New Roman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𝟕</m:t>
                        </m:r>
                        <m:r>
                          <a:rPr lang="en-US" sz="40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𝟓𝟔</m:t>
                        </m:r>
                      </m:den>
                    </m:f>
                  </m:oMath>
                </a14:m>
                <a:r>
                  <a:rPr lang="en-US" sz="4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𝟖</m:t>
                        </m:r>
                      </m:den>
                    </m:f>
                    <m:r>
                      <a:rPr lang="en-US" sz="4000" b="1" i="1">
                        <a:solidFill>
                          <a:srgbClr val="0000CC"/>
                        </a:solidFill>
                        <a:latin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𝟗</m:t>
                        </m:r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a:rPr lang="en-US" sz="4000" b="1" i="0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𝐱</m:t>
                        </m:r>
                        <m:r>
                          <a:rPr lang="en-US" sz="4000" b="1" i="0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a:rPr lang="en-US" sz="4000" b="1" i="0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𝟖</m:t>
                        </m:r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a:rPr lang="en-US" sz="4000" b="1" i="0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𝐱</m:t>
                        </m:r>
                        <m:r>
                          <a:rPr lang="en-US" sz="4000" b="1" i="0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a:rPr lang="en-US" sz="4000" b="1" i="0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𝟔𝟑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𝟓𝟔</m:t>
                        </m:r>
                      </m:den>
                    </m:f>
                    <m:r>
                      <a:rPr lang="en-US" sz="4000" b="1" i="1">
                        <a:solidFill>
                          <a:srgbClr val="0000CC"/>
                        </a:solidFill>
                        <a:latin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endParaRPr lang="en-US" sz="4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spcBef>
                    <a:spcPts val="600"/>
                  </a:spcBef>
                </a:pPr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Vì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𝟕𝟐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𝟓𝟔</m:t>
                        </m:r>
                      </m:den>
                    </m:f>
                  </m:oMath>
                </a14:m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 &gt;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𝟔𝟑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𝟓𝟔</m:t>
                        </m:r>
                      </m:den>
                    </m:f>
                  </m:oMath>
                </a14:m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 nên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sz="4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&gt;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𝟖</m:t>
                        </m:r>
                      </m:den>
                    </m:f>
                  </m:oMath>
                </a14:m>
                <a:endParaRPr lang="en-US" sz="4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spcBef>
                    <a:spcPts val="600"/>
                  </a:spcBef>
                </a:pPr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d)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𝟏𝟏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𝟐𝟎</m:t>
                        </m:r>
                      </m:den>
                    </m:f>
                  </m:oMath>
                </a14:m>
                <a:r>
                  <a:rPr lang="en-US" sz="4000" dirty="0">
                    <a:latin typeface="Times New Roman" pitchFamily="18" charset="0"/>
                    <a:cs typeface="Times New Roman" pitchFamily="18" charset="0"/>
                  </a:rPr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𝟔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𝟏𝟎</m:t>
                        </m:r>
                      </m:den>
                    </m:f>
                  </m:oMath>
                </a14:m>
                <a:endParaRPr lang="en-US" sz="4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spcBef>
                    <a:spcPts val="600"/>
                  </a:spcBef>
                </a:pPr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Ta </a:t>
                </a:r>
                <a:r>
                  <a:rPr lang="en-US" sz="4000" dirty="0" err="1" smtClean="0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𝟔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𝟔</m:t>
                        </m:r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a:rPr lang="en-US" sz="4000" b="1" i="0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𝐱</m:t>
                        </m:r>
                        <m:r>
                          <a:rPr lang="en-US" sz="4000" b="1" i="0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a:rPr lang="en-US" sz="4000" b="1" i="0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𝟏𝟎</m:t>
                        </m:r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a:rPr lang="en-US" sz="4000" b="1" i="0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𝐱</m:t>
                        </m:r>
                        <m:r>
                          <a:rPr lang="en-US" sz="4000" b="1" i="0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a:rPr lang="en-US" sz="4000" b="1" i="0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𝟏𝟐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𝟐𝟎</m:t>
                        </m:r>
                      </m:den>
                    </m:f>
                  </m:oMath>
                </a14:m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. Vì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𝟏𝟏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𝟐𝟎</m:t>
                        </m:r>
                      </m:den>
                    </m:f>
                  </m:oMath>
                </a14:m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 &lt;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𝟏𝟐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𝟐𝟎</m:t>
                        </m:r>
                      </m:den>
                    </m:f>
                  </m:oMath>
                </a14:m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 nên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𝟏𝟏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𝟐𝟎</m:t>
                        </m:r>
                      </m:den>
                    </m:f>
                  </m:oMath>
                </a14:m>
                <a:r>
                  <a:rPr lang="en-US" sz="4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&lt;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𝟔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𝟏𝟎</m:t>
                        </m:r>
                      </m:den>
                    </m:f>
                  </m:oMath>
                </a14:m>
                <a:endParaRPr lang="en-US" sz="4000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7" y="152400"/>
                <a:ext cx="9144000" cy="5538632"/>
              </a:xfrm>
              <a:prstGeom prst="rect">
                <a:avLst/>
              </a:prstGeom>
              <a:blipFill rotWithShape="1">
                <a:blip r:embed="rId3"/>
                <a:stretch>
                  <a:fillRect l="-2333" t="-1980" b="-12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2362200" y="3794374"/>
            <a:ext cx="22167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(MSC: 20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33600" y="4368969"/>
            <a:ext cx="4572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(2)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Left Brace 11"/>
          <p:cNvSpPr/>
          <p:nvPr/>
        </p:nvSpPr>
        <p:spPr>
          <a:xfrm rot="16200000">
            <a:off x="2157382" y="3801306"/>
            <a:ext cx="333436" cy="4038600"/>
          </a:xfrm>
          <a:prstGeom prst="leftBrac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371599" y="5997714"/>
            <a:ext cx="190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QĐMS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62400" y="5769639"/>
            <a:ext cx="2590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So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2 PS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32418" y="5827693"/>
            <a:ext cx="2590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So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2 PS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endParaRPr lang="en-US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Left Brace 15"/>
          <p:cNvSpPr/>
          <p:nvPr/>
        </p:nvSpPr>
        <p:spPr>
          <a:xfrm rot="16200000">
            <a:off x="5457167" y="4796539"/>
            <a:ext cx="328631" cy="2015838"/>
          </a:xfrm>
          <a:prstGeom prst="leftBrace">
            <a:avLst>
              <a:gd name="adj1" fmla="val 8333"/>
              <a:gd name="adj2" fmla="val 50835"/>
            </a:avLst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Left Brace 16"/>
          <p:cNvSpPr/>
          <p:nvPr/>
        </p:nvSpPr>
        <p:spPr>
          <a:xfrm rot="16200000">
            <a:off x="7798584" y="4775758"/>
            <a:ext cx="328632" cy="2057400"/>
          </a:xfrm>
          <a:prstGeom prst="leftBrace">
            <a:avLst>
              <a:gd name="adj1" fmla="val 8333"/>
              <a:gd name="adj2" fmla="val 86015"/>
            </a:avLst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126673" y="914400"/>
            <a:ext cx="22167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(MSC: 56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85800" y="1491481"/>
            <a:ext cx="457200" cy="458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(8)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711036" y="1491481"/>
            <a:ext cx="457200" cy="458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(7)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9718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2" grpId="0" animBg="1"/>
      <p:bldP spid="13" grpId="0"/>
      <p:bldP spid="14" grpId="0"/>
      <p:bldP spid="15" grpId="0"/>
      <p:bldP spid="16" grpId="0" animBg="1"/>
      <p:bldP spid="17" grpId="0" animBg="1"/>
      <p:bldP spid="18" grpId="0"/>
      <p:bldP spid="19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5"/>
          <p:cNvSpPr txBox="1">
            <a:spLocks noChangeArrowheads="1"/>
          </p:cNvSpPr>
          <p:nvPr/>
        </p:nvSpPr>
        <p:spPr bwMode="auto">
          <a:xfrm>
            <a:off x="304800" y="304800"/>
            <a:ext cx="8458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b="1" u="sng">
                <a:solidFill>
                  <a:srgbClr val="FF0000"/>
                </a:solidFill>
                <a:latin typeface="Times New Roman" pitchFamily="18" charset="0"/>
              </a:rPr>
              <a:t>Bài 2</a:t>
            </a: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: So sánh hai phân số bằng hai cách khác nhau:</a:t>
            </a:r>
          </a:p>
        </p:txBody>
      </p:sp>
      <p:sp>
        <p:nvSpPr>
          <p:cNvPr id="10243" name="Text Box 8"/>
          <p:cNvSpPr txBox="1">
            <a:spLocks noChangeArrowheads="1"/>
          </p:cNvSpPr>
          <p:nvPr/>
        </p:nvSpPr>
        <p:spPr bwMode="auto">
          <a:xfrm>
            <a:off x="752475" y="1524000"/>
            <a:ext cx="609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>
                <a:latin typeface="Times New Roman" pitchFamily="18" charset="0"/>
              </a:rPr>
              <a:t>a)</a:t>
            </a:r>
          </a:p>
        </p:txBody>
      </p:sp>
      <p:graphicFrame>
        <p:nvGraphicFramePr>
          <p:cNvPr id="10244" name="Object 10"/>
          <p:cNvGraphicFramePr>
            <a:graphicFrameLocks noChangeAspect="1"/>
          </p:cNvGraphicFramePr>
          <p:nvPr/>
        </p:nvGraphicFramePr>
        <p:xfrm>
          <a:off x="1287463" y="1266825"/>
          <a:ext cx="1169987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Equation" r:id="rId3" imgW="431613" imgH="393529" progId="Equation.DSMT4">
                  <p:embed/>
                </p:oleObj>
              </mc:Choice>
              <mc:Fallback>
                <p:oleObj name="Equation" r:id="rId3" imgW="431613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7463" y="1266825"/>
                        <a:ext cx="1169987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5" name="Text Box 12"/>
          <p:cNvSpPr txBox="1">
            <a:spLocks noChangeArrowheads="1"/>
          </p:cNvSpPr>
          <p:nvPr/>
        </p:nvSpPr>
        <p:spPr bwMode="auto">
          <a:xfrm>
            <a:off x="4724400" y="1524000"/>
            <a:ext cx="533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>
                <a:latin typeface="Times New Roman" pitchFamily="18" charset="0"/>
              </a:rPr>
              <a:t>b)</a:t>
            </a:r>
          </a:p>
        </p:txBody>
      </p:sp>
      <p:graphicFrame>
        <p:nvGraphicFramePr>
          <p:cNvPr id="10246" name="Object 13"/>
          <p:cNvGraphicFramePr>
            <a:graphicFrameLocks noChangeAspect="1"/>
          </p:cNvGraphicFramePr>
          <p:nvPr/>
        </p:nvGraphicFramePr>
        <p:xfrm>
          <a:off x="5257800" y="1343025"/>
          <a:ext cx="1057275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Equation" r:id="rId5" imgW="418918" imgH="393529" progId="Equation.DSMT4">
                  <p:embed/>
                </p:oleObj>
              </mc:Choice>
              <mc:Fallback>
                <p:oleObj name="Equation" r:id="rId5" imgW="418918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1343025"/>
                        <a:ext cx="1057275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22174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5"/>
          <p:cNvSpPr txBox="1">
            <a:spLocks noChangeArrowheads="1"/>
          </p:cNvSpPr>
          <p:nvPr/>
        </p:nvSpPr>
        <p:spPr bwMode="auto">
          <a:xfrm>
            <a:off x="304800" y="304800"/>
            <a:ext cx="8458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b="1" u="sng">
                <a:solidFill>
                  <a:srgbClr val="FF0000"/>
                </a:solidFill>
                <a:latin typeface="Times New Roman" pitchFamily="18" charset="0"/>
              </a:rPr>
              <a:t>Bài 2</a:t>
            </a: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: So sánh hai phân số bằng hai cách khác nhau:</a:t>
            </a:r>
          </a:p>
        </p:txBody>
      </p:sp>
      <p:sp>
        <p:nvSpPr>
          <p:cNvPr id="11267" name="Text Box 8"/>
          <p:cNvSpPr txBox="1">
            <a:spLocks noChangeArrowheads="1"/>
          </p:cNvSpPr>
          <p:nvPr/>
        </p:nvSpPr>
        <p:spPr bwMode="auto">
          <a:xfrm>
            <a:off x="752475" y="1524000"/>
            <a:ext cx="609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>
                <a:latin typeface="Times New Roman" pitchFamily="18" charset="0"/>
              </a:rPr>
              <a:t>a)</a:t>
            </a:r>
          </a:p>
        </p:txBody>
      </p:sp>
      <p:graphicFrame>
        <p:nvGraphicFramePr>
          <p:cNvPr id="11268" name="Object 10"/>
          <p:cNvGraphicFramePr>
            <a:graphicFrameLocks noChangeAspect="1"/>
          </p:cNvGraphicFramePr>
          <p:nvPr/>
        </p:nvGraphicFramePr>
        <p:xfrm>
          <a:off x="1331913" y="1249363"/>
          <a:ext cx="1169987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Equation" r:id="rId3" imgW="431613" imgH="393529" progId="Equation.DSMT4">
                  <p:embed/>
                </p:oleObj>
              </mc:Choice>
              <mc:Fallback>
                <p:oleObj name="Equation" r:id="rId3" imgW="431613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913" y="1249363"/>
                        <a:ext cx="1169987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784225" y="2265363"/>
          <a:ext cx="7597776" cy="41354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98888">
                  <a:extLst>
                    <a:ext uri="{9D8B030D-6E8A-4147-A177-3AD203B41FA5}">
                      <a16:colId xmlns:a16="http://schemas.microsoft.com/office/drawing/2014/main" xmlns="" val="1074706534"/>
                    </a:ext>
                  </a:extLst>
                </a:gridCol>
                <a:gridCol w="3798888">
                  <a:extLst>
                    <a:ext uri="{9D8B030D-6E8A-4147-A177-3AD203B41FA5}">
                      <a16:colId xmlns:a16="http://schemas.microsoft.com/office/drawing/2014/main" xmlns="" val="2655632314"/>
                    </a:ext>
                  </a:extLst>
                </a:gridCol>
              </a:tblGrid>
              <a:tr h="413543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vi-VN" sz="2800" b="1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</a:rPr>
                        <a:t>Cách</a:t>
                      </a:r>
                      <a:r>
                        <a:rPr lang="en-US" altLang="vi-VN" sz="28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</a:rPr>
                        <a:t> 1: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vi-VN" sz="2800" b="1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91441" marR="91441" marT="45713" marB="45713"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2800" dirty="0"/>
                    </a:p>
                  </a:txBody>
                  <a:tcPr marL="91441" marR="91441" marT="45713" marB="45713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354837919"/>
                  </a:ext>
                </a:extLst>
              </a:tr>
            </a:tbl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914400" y="2770188"/>
          <a:ext cx="2478088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name="Equation" r:id="rId5" imgW="914400" imgH="393700" progId="Equation.DSMT4">
                  <p:embed/>
                </p:oleObj>
              </mc:Choice>
              <mc:Fallback>
                <p:oleObj name="Equation" r:id="rId5" imgW="9144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2770188"/>
                        <a:ext cx="2478088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963613" y="4043363"/>
          <a:ext cx="2478087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name="Equation" r:id="rId7" imgW="914400" imgH="393700" progId="Equation.DSMT4">
                  <p:embed/>
                </p:oleObj>
              </mc:Choice>
              <mc:Fallback>
                <p:oleObj name="Equation" r:id="rId7" imgW="9144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3613" y="4043363"/>
                        <a:ext cx="2478087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730250" y="5316538"/>
          <a:ext cx="3132138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" name="Equation" r:id="rId9" imgW="1155700" imgH="393700" progId="Equation.DSMT4">
                  <p:embed/>
                </p:oleObj>
              </mc:Choice>
              <mc:Fallback>
                <p:oleObj name="Equation" r:id="rId9" imgW="11557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250" y="5316538"/>
                        <a:ext cx="3132138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0"/>
          <p:cNvGraphicFramePr>
            <a:graphicFrameLocks noChangeAspect="1"/>
          </p:cNvGraphicFramePr>
          <p:nvPr/>
        </p:nvGraphicFramePr>
        <p:xfrm>
          <a:off x="4721225" y="2771775"/>
          <a:ext cx="893763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" name="Equation" r:id="rId11" imgW="330057" imgH="393529" progId="Equation.DSMT4">
                  <p:embed/>
                </p:oleObj>
              </mc:Choice>
              <mc:Fallback>
                <p:oleObj name="Equation" r:id="rId11" imgW="330057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1225" y="2771775"/>
                        <a:ext cx="893763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0"/>
          <p:cNvGraphicFramePr>
            <a:graphicFrameLocks noChangeAspect="1"/>
          </p:cNvGraphicFramePr>
          <p:nvPr/>
        </p:nvGraphicFramePr>
        <p:xfrm>
          <a:off x="4713288" y="4097338"/>
          <a:ext cx="893762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" name="Equation" r:id="rId13" imgW="330057" imgH="393529" progId="Equation.DSMT4">
                  <p:embed/>
                </p:oleObj>
              </mc:Choice>
              <mc:Fallback>
                <p:oleObj name="Equation" r:id="rId13" imgW="330057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3288" y="4097338"/>
                        <a:ext cx="893762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0"/>
          <p:cNvGraphicFramePr>
            <a:graphicFrameLocks noChangeAspect="1"/>
          </p:cNvGraphicFramePr>
          <p:nvPr/>
        </p:nvGraphicFramePr>
        <p:xfrm>
          <a:off x="4713288" y="5275263"/>
          <a:ext cx="1031875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" name="Equation" r:id="rId15" imgW="380835" imgH="393529" progId="Equation.DSMT4">
                  <p:embed/>
                </p:oleObj>
              </mc:Choice>
              <mc:Fallback>
                <p:oleObj name="Equation" r:id="rId15" imgW="380835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3288" y="5275263"/>
                        <a:ext cx="1031875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713288" y="2286000"/>
            <a:ext cx="1371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Cách 2: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4114800" y="2316163"/>
            <a:ext cx="0" cy="4119562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6730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670</Words>
  <Application>Microsoft Office PowerPoint</Application>
  <PresentationFormat>On-screen Show (4:3)</PresentationFormat>
  <Paragraphs>102</Paragraphs>
  <Slides>17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Office Theme</vt:lpstr>
      <vt:lpstr>MathType 7.0 Equation</vt:lpstr>
      <vt:lpstr>TRƯỜNG TIỂU HỌC LÊ NGỌC HÂN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MACservice</dc:creator>
  <cp:lastModifiedBy>Hien Anh</cp:lastModifiedBy>
  <cp:revision>31</cp:revision>
  <dcterms:created xsi:type="dcterms:W3CDTF">2020-04-03T15:29:43Z</dcterms:created>
  <dcterms:modified xsi:type="dcterms:W3CDTF">2020-04-09T14:17:55Z</dcterms:modified>
</cp:coreProperties>
</file>