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AC5B-BDC6-4C56-823D-F4D6322BB8EC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4BD8-6B7C-40F3-90E0-164AD138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3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AC5B-BDC6-4C56-823D-F4D6322BB8EC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4BD8-6B7C-40F3-90E0-164AD138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94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AC5B-BDC6-4C56-823D-F4D6322BB8EC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4BD8-6B7C-40F3-90E0-164AD138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77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EF70A-5EB9-422B-B753-18534D630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98737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AC5B-BDC6-4C56-823D-F4D6322BB8EC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4BD8-6B7C-40F3-90E0-164AD138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AC5B-BDC6-4C56-823D-F4D6322BB8EC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4BD8-6B7C-40F3-90E0-164AD138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6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AC5B-BDC6-4C56-823D-F4D6322BB8EC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4BD8-6B7C-40F3-90E0-164AD138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66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AC5B-BDC6-4C56-823D-F4D6322BB8EC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4BD8-6B7C-40F3-90E0-164AD138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AC5B-BDC6-4C56-823D-F4D6322BB8EC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4BD8-6B7C-40F3-90E0-164AD138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40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AC5B-BDC6-4C56-823D-F4D6322BB8EC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4BD8-6B7C-40F3-90E0-164AD138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89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AC5B-BDC6-4C56-823D-F4D6322BB8EC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4BD8-6B7C-40F3-90E0-164AD138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12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AC5B-BDC6-4C56-823D-F4D6322BB8EC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4BD8-6B7C-40F3-90E0-164AD138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31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4AC5B-BDC6-4C56-823D-F4D6322BB8EC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94BD8-6B7C-40F3-90E0-164AD1388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05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12-04-58\Toan\Tuan-27\27-3\Beethoven's%20Symphony%20No.%209%20(Scherzo).wma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idx="1"/>
          </p:nvPr>
        </p:nvSpPr>
        <p:spPr>
          <a:xfrm>
            <a:off x="2111991" y="2286000"/>
            <a:ext cx="4743450" cy="1219200"/>
          </a:xfrm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dirty="0" err="1" smtClean="0">
                <a:latin typeface="Times New Roman" pitchFamily="18" charset="0"/>
              </a:rPr>
              <a:t>Muốn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quãng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</a:rPr>
              <a:t> ta </a:t>
            </a:r>
            <a:r>
              <a:rPr lang="en-US" dirty="0" err="1" smtClean="0">
                <a:latin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như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thế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</a:rPr>
              <a:t>?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314450" y="3505200"/>
            <a:ext cx="645795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Muốn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quãng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ta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lấy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vận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tốc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nhân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gian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S = v x  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71950" y="886517"/>
            <a:ext cx="120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7073" y="1558036"/>
            <a:ext cx="28080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628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build="p"/>
      <p:bldP spid="1024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1371600" y="1588850"/>
            <a:ext cx="6400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rgbClr val="FF00FF"/>
                </a:solidFill>
                <a:latin typeface="Arial" charset="0"/>
              </a:rPr>
              <a:t>Bài</a:t>
            </a:r>
            <a:r>
              <a:rPr lang="en-US" sz="3200" dirty="0">
                <a:solidFill>
                  <a:srgbClr val="FF00FF"/>
                </a:solidFill>
                <a:latin typeface="Arial" charset="0"/>
              </a:rPr>
              <a:t> 4: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idx="1"/>
          </p:nvPr>
        </p:nvSpPr>
        <p:spPr>
          <a:xfrm>
            <a:off x="1371600" y="3124200"/>
            <a:ext cx="6457950" cy="2590800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</a:rPr>
              <a:t>1phút 15giây = 75giây</a:t>
            </a: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Times New Roman" pitchFamily="18" charset="0"/>
              </a:rPr>
              <a:t>Quãng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đường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đi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được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kăng-gu-ru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</a:rPr>
              <a:t>: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</a:rPr>
              <a:t>14 x 75 = 1050(m)</a:t>
            </a: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Times New Roman" pitchFamily="18" charset="0"/>
              </a:rPr>
              <a:t>Đáp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</a:rPr>
              <a:t>: 1050m</a:t>
            </a:r>
          </a:p>
        </p:txBody>
      </p:sp>
      <p:sp>
        <p:nvSpPr>
          <p:cNvPr id="13317" name="WordArt 8"/>
          <p:cNvSpPr>
            <a:spLocks noChangeArrowheads="1" noChangeShapeType="1" noTextEdit="1"/>
          </p:cNvSpPr>
          <p:nvPr/>
        </p:nvSpPr>
        <p:spPr bwMode="auto">
          <a:xfrm>
            <a:off x="3943351" y="2363337"/>
            <a:ext cx="992981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Giải</a:t>
            </a:r>
            <a:r>
              <a:rPr lang="en-US" sz="3600" b="1" kern="1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71950" y="628248"/>
            <a:ext cx="120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00500" y="1089913"/>
            <a:ext cx="1543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733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3050" y="1905000"/>
            <a:ext cx="6172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0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3048000"/>
            <a:ext cx="5143500" cy="2819400"/>
          </a:xfrm>
        </p:spPr>
        <p:txBody>
          <a:bodyPr>
            <a:normAutofit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z="3600" dirty="0" err="1">
                <a:latin typeface="Times New Roman" pitchFamily="18" charset="0"/>
              </a:rPr>
              <a:t>Ôn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tập</a:t>
            </a:r>
            <a:r>
              <a:rPr lang="en-US" sz="3600" dirty="0">
                <a:latin typeface="Times New Roman" pitchFamily="18" charset="0"/>
              </a:rPr>
              <a:t>:</a:t>
            </a:r>
          </a:p>
          <a:p>
            <a:pPr lvl="3" eaLnBrk="1" hangingPunct="1">
              <a:buFontTx/>
              <a:buBlip>
                <a:blip r:embed="rId2"/>
              </a:buBlip>
            </a:pPr>
            <a:r>
              <a:rPr lang="en-US" sz="3600" dirty="0" err="1">
                <a:solidFill>
                  <a:srgbClr val="00FFFF"/>
                </a:solidFill>
                <a:latin typeface="Times New Roman" pitchFamily="18" charset="0"/>
              </a:rPr>
              <a:t>Quãng</a:t>
            </a:r>
            <a:r>
              <a:rPr lang="en-US" sz="3600" dirty="0">
                <a:solidFill>
                  <a:srgbClr val="00FFFF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FFFF"/>
                </a:solidFill>
                <a:latin typeface="Times New Roman" pitchFamily="18" charset="0"/>
              </a:rPr>
              <a:t>đường</a:t>
            </a:r>
            <a:r>
              <a:rPr lang="en-US" sz="3600" dirty="0">
                <a:solidFill>
                  <a:srgbClr val="00FFFF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3600" dirty="0" err="1">
                <a:latin typeface="Times New Roman" pitchFamily="18" charset="0"/>
              </a:rPr>
              <a:t>Chuẩn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bị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bài</a:t>
            </a:r>
            <a:r>
              <a:rPr lang="en-US" sz="3600" dirty="0">
                <a:latin typeface="Times New Roman" pitchFamily="18" charset="0"/>
              </a:rPr>
              <a:t>:</a:t>
            </a:r>
          </a:p>
          <a:p>
            <a:pPr lvl="3" eaLnBrk="1" hangingPunct="1">
              <a:buFontTx/>
              <a:buBlip>
                <a:blip r:embed="rId2"/>
              </a:buBlip>
            </a:pPr>
            <a:r>
              <a:rPr lang="en-US" sz="3600" dirty="0" err="1">
                <a:solidFill>
                  <a:srgbClr val="00FFFF"/>
                </a:solidFill>
                <a:latin typeface="Times New Roman" pitchFamily="18" charset="0"/>
              </a:rPr>
              <a:t>Thời</a:t>
            </a:r>
            <a:r>
              <a:rPr lang="en-US" sz="3600" dirty="0">
                <a:solidFill>
                  <a:srgbClr val="00FFFF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FFFF"/>
                </a:solidFill>
                <a:latin typeface="Times New Roman" pitchFamily="18" charset="0"/>
              </a:rPr>
              <a:t>gian</a:t>
            </a:r>
            <a:r>
              <a:rPr lang="en-US" sz="3600" dirty="0">
                <a:solidFill>
                  <a:srgbClr val="00FF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71950" y="628248"/>
            <a:ext cx="120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00500" y="1089913"/>
            <a:ext cx="1543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974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4" descr="Divot"/>
          <p:cNvSpPr>
            <a:spLocks noChangeArrowheads="1" noChangeShapeType="1" noTextEdit="1"/>
          </p:cNvSpPr>
          <p:nvPr/>
        </p:nvSpPr>
        <p:spPr bwMode="auto">
          <a:xfrm>
            <a:off x="1717059" y="2209800"/>
            <a:ext cx="5772150" cy="251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Flat3" dir="t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kern="10" dirty="0">
              <a:ln w="9525">
                <a:round/>
                <a:headEnd/>
                <a:tailEnd/>
              </a:ln>
              <a:pattFill prst="divot">
                <a:fgClr>
                  <a:srgbClr val="FFFF00"/>
                </a:fgClr>
                <a:bgClr>
                  <a:srgbClr val="FF00FF"/>
                </a:bgClr>
              </a:patt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5772150" y="5715000"/>
            <a:ext cx="1771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1" hangingPunct="1"/>
            <a:r>
              <a:rPr lang="en-US" sz="4000" dirty="0" err="1">
                <a:latin typeface="Times New Roman" pitchFamily="18" charset="0"/>
              </a:rPr>
              <a:t>Trang</a:t>
            </a:r>
            <a:r>
              <a:rPr lang="en-US" sz="4000" dirty="0">
                <a:latin typeface="Times New Roman" pitchFamily="18" charset="0"/>
              </a:rPr>
              <a:t> 141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71950" y="886517"/>
            <a:ext cx="120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467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61082" y="1956839"/>
            <a:ext cx="5772150" cy="1143000"/>
          </a:xfrm>
        </p:spPr>
        <p:txBody>
          <a:bodyPr>
            <a:normAutofit fontScale="70000" lnSpcReduction="20000"/>
          </a:bodyPr>
          <a:lstStyle/>
          <a:p>
            <a:pPr algn="ctr" eaLnBrk="1" hangingPunct="1">
              <a:buFontTx/>
              <a:buNone/>
            </a:pPr>
            <a:r>
              <a:rPr lang="en-US" sz="40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2346" name="Group 5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35657930"/>
              </p:ext>
            </p:extLst>
          </p:nvPr>
        </p:nvGraphicFramePr>
        <p:xfrm>
          <a:off x="1257300" y="3733800"/>
          <a:ext cx="6515100" cy="2469334"/>
        </p:xfrm>
        <a:graphic>
          <a:graphicData uri="http://schemas.openxmlformats.org/drawingml/2006/table">
            <a:tbl>
              <a:tblPr/>
              <a:tblGrid>
                <a:gridCol w="4738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550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907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954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 marL="68580" marR="68580"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32,5km/</a:t>
                      </a:r>
                      <a:r>
                        <a:rPr kumimoji="0" lang="en-U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giờ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210m/</a:t>
                      </a:r>
                      <a:r>
                        <a:rPr kumimoji="0" lang="en-U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36km/giờ</a:t>
                      </a:r>
                    </a:p>
                  </a:txBody>
                  <a:tcPr marL="68580" marR="68580"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</a:p>
                  </a:txBody>
                  <a:tcPr marL="68580" marR="68580"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4giờ</a:t>
                      </a:r>
                    </a:p>
                  </a:txBody>
                  <a:tcPr marL="68580" marR="68580"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7phút</a:t>
                      </a:r>
                    </a:p>
                  </a:txBody>
                  <a:tcPr marL="68580" marR="68580"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40phút</a:t>
                      </a:r>
                    </a:p>
                  </a:txBody>
                  <a:tcPr marL="68580" marR="68580"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 marL="68580" marR="68580"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5762625" y="5029200"/>
            <a:ext cx="189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24km</a:t>
            </a:r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auto">
          <a:xfrm>
            <a:off x="3571875" y="5029200"/>
            <a:ext cx="219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1,47km</a:t>
            </a:r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1616870" y="5029200"/>
            <a:ext cx="195500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130km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71950" y="886517"/>
            <a:ext cx="120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00500" y="1348182"/>
            <a:ext cx="1543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683325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12321" grpId="0"/>
      <p:bldP spid="12322" grpId="0"/>
      <p:bldP spid="123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2171700" y="47244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2178524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6686550" y="4480719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943100" y="4038600"/>
            <a:ext cx="342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A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457950" y="4038600"/>
            <a:ext cx="342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B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428750" y="4876800"/>
            <a:ext cx="16573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7giờ30phút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6115050" y="4953000"/>
            <a:ext cx="17716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12giờ15phút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429000" y="4876800"/>
            <a:ext cx="22288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V = 46km/giờ</a:t>
            </a:r>
          </a:p>
        </p:txBody>
      </p:sp>
      <p:sp>
        <p:nvSpPr>
          <p:cNvPr id="27661" name="AutoShape 13"/>
          <p:cNvSpPr>
            <a:spLocks/>
          </p:cNvSpPr>
          <p:nvPr/>
        </p:nvSpPr>
        <p:spPr bwMode="auto">
          <a:xfrm rot="-5400000">
            <a:off x="4286250" y="2495550"/>
            <a:ext cx="228600" cy="4229100"/>
          </a:xfrm>
          <a:prstGeom prst="rightBracket">
            <a:avLst>
              <a:gd name="adj" fmla="val 1233333"/>
            </a:avLst>
          </a:prstGeom>
          <a:noFill/>
          <a:ln w="952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514725" y="3750018"/>
            <a:ext cx="17716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</a:rPr>
              <a:t>?km</a:t>
            </a:r>
          </a:p>
        </p:txBody>
      </p:sp>
      <p:sp>
        <p:nvSpPr>
          <p:cNvPr id="7181" name="Rectangle 15"/>
          <p:cNvSpPr>
            <a:spLocks noChangeArrowheads="1"/>
          </p:cNvSpPr>
          <p:nvPr/>
        </p:nvSpPr>
        <p:spPr bwMode="auto">
          <a:xfrm>
            <a:off x="1370410" y="1981200"/>
            <a:ext cx="657225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rgbClr val="FF00FF"/>
                </a:solidFill>
                <a:latin typeface="Times New Roman" pitchFamily="18" charset="0"/>
              </a:rPr>
              <a:t>Bài</a:t>
            </a:r>
            <a:r>
              <a:rPr lang="en-US" sz="3200" dirty="0">
                <a:solidFill>
                  <a:srgbClr val="FF00FF"/>
                </a:solidFill>
                <a:latin typeface="Times New Roman" pitchFamily="18" charset="0"/>
              </a:rPr>
              <a:t> 2: </a:t>
            </a:r>
            <a:r>
              <a:rPr lang="en-US" sz="3200" dirty="0" err="1">
                <a:latin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ôtô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đi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</a:rPr>
              <a:t> A </a:t>
            </a:r>
            <a:r>
              <a:rPr lang="en-US" sz="3200" dirty="0" err="1">
                <a:latin typeface="Times New Roman" pitchFamily="18" charset="0"/>
              </a:rPr>
              <a:t>lúc</a:t>
            </a:r>
            <a:r>
              <a:rPr lang="en-US" sz="3200" dirty="0">
                <a:latin typeface="Times New Roman" pitchFamily="18" charset="0"/>
              </a:rPr>
              <a:t> 7giờ30phút, </a:t>
            </a:r>
            <a:r>
              <a:rPr lang="en-US" sz="3200" dirty="0" err="1">
                <a:latin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</a:rPr>
              <a:t> B </a:t>
            </a:r>
            <a:r>
              <a:rPr lang="en-US" sz="3200" dirty="0" err="1">
                <a:latin typeface="Times New Roman" pitchFamily="18" charset="0"/>
              </a:rPr>
              <a:t>lúc</a:t>
            </a:r>
            <a:r>
              <a:rPr lang="en-US" sz="3200" dirty="0">
                <a:latin typeface="Times New Roman" pitchFamily="18" charset="0"/>
              </a:rPr>
              <a:t> 12 </a:t>
            </a:r>
            <a:r>
              <a:rPr lang="en-US" sz="3200" dirty="0" err="1">
                <a:latin typeface="Times New Roman" pitchFamily="18" charset="0"/>
              </a:rPr>
              <a:t>giờ</a:t>
            </a:r>
            <a:r>
              <a:rPr lang="en-US" sz="3200" dirty="0">
                <a:latin typeface="Times New Roman" pitchFamily="18" charset="0"/>
              </a:rPr>
              <a:t> 15phút </a:t>
            </a:r>
            <a:r>
              <a:rPr lang="en-US" sz="3200" dirty="0" err="1">
                <a:latin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tốc</a:t>
            </a:r>
            <a:r>
              <a:rPr lang="en-US" sz="3200" dirty="0">
                <a:latin typeface="Times New Roman" pitchFamily="18" charset="0"/>
              </a:rPr>
              <a:t> 46km/</a:t>
            </a:r>
            <a:r>
              <a:rPr lang="en-US" sz="3200" dirty="0" err="1">
                <a:latin typeface="Times New Roman" pitchFamily="18" charset="0"/>
              </a:rPr>
              <a:t>giờ</a:t>
            </a:r>
            <a:r>
              <a:rPr lang="en-US" sz="3200" dirty="0">
                <a:latin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độ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dài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quãng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</a:rPr>
              <a:t> AB.</a:t>
            </a:r>
            <a:endParaRPr lang="en-US" sz="3200" dirty="0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7942661" y="541338"/>
            <a:ext cx="1190" cy="2968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Line 19"/>
          <p:cNvSpPr>
            <a:spLocks noChangeShapeType="1"/>
          </p:cNvSpPr>
          <p:nvPr/>
        </p:nvSpPr>
        <p:spPr bwMode="auto">
          <a:xfrm>
            <a:off x="7942661" y="541338"/>
            <a:ext cx="1190" cy="2968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171950" y="628248"/>
            <a:ext cx="120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00500" y="1089913"/>
            <a:ext cx="1543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2" name="AutoShape 15"/>
          <p:cNvSpPr>
            <a:spLocks/>
          </p:cNvSpPr>
          <p:nvPr/>
        </p:nvSpPr>
        <p:spPr bwMode="auto">
          <a:xfrm rot="-5400000">
            <a:off x="4312906" y="2252663"/>
            <a:ext cx="342900" cy="4486275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4841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2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4" grpId="0" animBg="1"/>
      <p:bldP spid="27655" grpId="0" animBg="1"/>
      <p:bldP spid="27656" grpId="0"/>
      <p:bldP spid="27657" grpId="0"/>
      <p:bldP spid="27658" grpId="0"/>
      <p:bldP spid="27659" grpId="0"/>
      <p:bldP spid="27660" grpId="0"/>
      <p:bldP spid="27661" grpId="0" animBg="1"/>
      <p:bldP spid="27662" grpId="0"/>
      <p:bldP spid="7181" grpId="0"/>
      <p:bldP spid="27666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543050" y="3124200"/>
            <a:ext cx="6457950" cy="3581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gian</a:t>
            </a:r>
            <a:r>
              <a:rPr lang="en-US" dirty="0" smtClean="0">
                <a:latin typeface="Times New Roman" pitchFamily="18" charset="0"/>
              </a:rPr>
              <a:t> ô </a:t>
            </a:r>
            <a:r>
              <a:rPr lang="en-US" dirty="0" err="1" smtClean="0">
                <a:latin typeface="Times New Roman" pitchFamily="18" charset="0"/>
              </a:rPr>
              <a:t>tô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</a:rPr>
              <a:t> B </a:t>
            </a:r>
            <a:r>
              <a:rPr lang="en-US" dirty="0" err="1" smtClean="0">
                <a:latin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	  12giờ 15phút – 7giờ 30phút = 4giờ 45phút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			4giờ 45phút = 4,75giờ.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</a:rPr>
              <a:t>Quãng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</a:rPr>
              <a:t> B </a:t>
            </a:r>
            <a:r>
              <a:rPr lang="en-US" dirty="0" err="1" smtClean="0">
                <a:latin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	          46 x 4,75 = 218,5(km)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					</a:t>
            </a:r>
            <a:r>
              <a:rPr lang="en-US" dirty="0" err="1" smtClean="0">
                <a:latin typeface="Times New Roman" pitchFamily="18" charset="0"/>
              </a:rPr>
              <a:t>Đáp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</a:rPr>
              <a:t>: 218,5km</a:t>
            </a: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1758553" y="1752600"/>
            <a:ext cx="5099447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>
            <a:off x="1758554" y="15255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8"/>
          <p:cNvSpPr>
            <a:spLocks noChangeShapeType="1"/>
          </p:cNvSpPr>
          <p:nvPr/>
        </p:nvSpPr>
        <p:spPr bwMode="auto">
          <a:xfrm>
            <a:off x="6858000" y="1524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1587104" y="1112044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6702757" y="1092766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1543050" y="1905000"/>
            <a:ext cx="16573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7giờ30phút</a:t>
            </a: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6024562" y="1981200"/>
            <a:ext cx="197643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12giờ15phút</a:t>
            </a:r>
          </a:p>
        </p:txBody>
      </p:sp>
      <p:sp>
        <p:nvSpPr>
          <p:cNvPr id="8204" name="Text Box 13"/>
          <p:cNvSpPr txBox="1">
            <a:spLocks noChangeArrowheads="1"/>
          </p:cNvSpPr>
          <p:nvPr/>
        </p:nvSpPr>
        <p:spPr bwMode="auto">
          <a:xfrm>
            <a:off x="3509962" y="1905000"/>
            <a:ext cx="197643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V = 46km/giờ</a:t>
            </a:r>
          </a:p>
        </p:txBody>
      </p:sp>
      <p:sp>
        <p:nvSpPr>
          <p:cNvPr id="8206" name="Text Box 15"/>
          <p:cNvSpPr txBox="1">
            <a:spLocks noChangeArrowheads="1"/>
          </p:cNvSpPr>
          <p:nvPr/>
        </p:nvSpPr>
        <p:spPr bwMode="auto">
          <a:xfrm>
            <a:off x="3452812" y="1174750"/>
            <a:ext cx="19764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</a:rPr>
              <a:t>?km</a:t>
            </a:r>
          </a:p>
        </p:txBody>
      </p:sp>
      <p:sp>
        <p:nvSpPr>
          <p:cNvPr id="8207" name="Rectangle 16"/>
          <p:cNvSpPr>
            <a:spLocks noChangeArrowheads="1"/>
          </p:cNvSpPr>
          <p:nvPr/>
        </p:nvSpPr>
        <p:spPr bwMode="auto">
          <a:xfrm>
            <a:off x="1371600" y="761208"/>
            <a:ext cx="11336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FF00FF"/>
                </a:solidFill>
              </a:rPr>
              <a:t>Bài</a:t>
            </a:r>
            <a:r>
              <a:rPr lang="en-US" sz="3200" b="1" dirty="0">
                <a:solidFill>
                  <a:srgbClr val="FF00FF"/>
                </a:solidFill>
              </a:rPr>
              <a:t> 2: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71950" y="477084"/>
            <a:ext cx="120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00500" y="816990"/>
            <a:ext cx="1543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98106" y="2560640"/>
            <a:ext cx="120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2" name="AutoShape 15"/>
          <p:cNvSpPr>
            <a:spLocks/>
          </p:cNvSpPr>
          <p:nvPr/>
        </p:nvSpPr>
        <p:spPr bwMode="auto">
          <a:xfrm rot="-5400000">
            <a:off x="4136827" y="-1024136"/>
            <a:ext cx="342900" cy="5099447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5758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29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1377571" y="2145912"/>
            <a:ext cx="5943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dirty="0" err="1">
                <a:solidFill>
                  <a:srgbClr val="FF00FF"/>
                </a:solidFill>
                <a:latin typeface="Times New Roman" pitchFamily="18" charset="0"/>
              </a:rPr>
              <a:t>Bài</a:t>
            </a:r>
            <a:r>
              <a:rPr lang="en-US" sz="3600" dirty="0">
                <a:solidFill>
                  <a:srgbClr val="FF00FF"/>
                </a:solidFill>
                <a:latin typeface="Times New Roman" pitchFamily="18" charset="0"/>
              </a:rPr>
              <a:t> 3: </a:t>
            </a:r>
            <a:r>
              <a:rPr lang="en-US" sz="3600" dirty="0" err="1">
                <a:latin typeface="Times New Roman" pitchFamily="18" charset="0"/>
              </a:rPr>
              <a:t>Ong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mật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thể</a:t>
            </a:r>
            <a:r>
              <a:rPr lang="en-US" sz="3600" dirty="0">
                <a:latin typeface="Times New Roman" pitchFamily="18" charset="0"/>
              </a:rPr>
              <a:t> bay </a:t>
            </a:r>
            <a:r>
              <a:rPr lang="en-US" sz="3600" dirty="0" err="1">
                <a:latin typeface="Times New Roman" pitchFamily="18" charset="0"/>
              </a:rPr>
              <a:t>được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với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vận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tốc</a:t>
            </a:r>
            <a:r>
              <a:rPr lang="en-US" sz="3600" dirty="0">
                <a:latin typeface="Times New Roman" pitchFamily="18" charset="0"/>
              </a:rPr>
              <a:t> 8km/</a:t>
            </a:r>
            <a:r>
              <a:rPr lang="en-US" sz="3600" dirty="0" err="1">
                <a:latin typeface="Times New Roman" pitchFamily="18" charset="0"/>
              </a:rPr>
              <a:t>giờ</a:t>
            </a:r>
            <a:r>
              <a:rPr lang="en-US" sz="3600" dirty="0">
                <a:latin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</a:rPr>
              <a:t>Tính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quãng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đường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ong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mật</a:t>
            </a:r>
            <a:r>
              <a:rPr lang="en-US" sz="3600" dirty="0">
                <a:latin typeface="Times New Roman" pitchFamily="18" charset="0"/>
              </a:rPr>
              <a:t> bay </a:t>
            </a:r>
            <a:r>
              <a:rPr lang="en-US" sz="3600" dirty="0" err="1">
                <a:latin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</a:rPr>
              <a:t> 15phút.</a:t>
            </a: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400300" y="5003981"/>
            <a:ext cx="46863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657600" y="5156383"/>
            <a:ext cx="28003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8km/giờ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t = 15 phút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829050" y="3937183"/>
            <a:ext cx="1657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 = ? km</a:t>
            </a:r>
          </a:p>
        </p:txBody>
      </p:sp>
      <p:sp>
        <p:nvSpPr>
          <p:cNvPr id="17423" name="AutoShape 15"/>
          <p:cNvSpPr>
            <a:spLocks/>
          </p:cNvSpPr>
          <p:nvPr/>
        </p:nvSpPr>
        <p:spPr bwMode="auto">
          <a:xfrm rot="-5400000">
            <a:off x="4572000" y="2451281"/>
            <a:ext cx="342900" cy="4686300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  <p:sp>
        <p:nvSpPr>
          <p:cNvPr id="13" name="TextBox 12"/>
          <p:cNvSpPr txBox="1"/>
          <p:nvPr/>
        </p:nvSpPr>
        <p:spPr>
          <a:xfrm>
            <a:off x="4171950" y="886517"/>
            <a:ext cx="120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00500" y="1348182"/>
            <a:ext cx="1543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073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 animBg="1"/>
      <p:bldP spid="17421" grpId="0"/>
      <p:bldP spid="17422" grpId="0"/>
      <p:bldP spid="174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1143000" y="3733800"/>
            <a:ext cx="6858000" cy="31242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</a:rPr>
              <a:t>15phút = 0,25giờ</a:t>
            </a: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Times New Roman" pitchFamily="18" charset="0"/>
              </a:rPr>
              <a:t>Quãng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đường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ong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mật</a:t>
            </a:r>
            <a:r>
              <a:rPr lang="en-US" sz="3600" dirty="0">
                <a:latin typeface="Times New Roman" pitchFamily="18" charset="0"/>
              </a:rPr>
              <a:t> bay </a:t>
            </a:r>
            <a:r>
              <a:rPr lang="en-US" sz="3600" dirty="0" err="1">
                <a:latin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</a:rPr>
              <a:t> 15phút: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</a:rPr>
              <a:t>8 x 0,25 = 2(km)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</a:rPr>
              <a:t>				</a:t>
            </a:r>
            <a:r>
              <a:rPr lang="en-US" sz="3600" dirty="0" err="1">
                <a:latin typeface="Times New Roman" pitchFamily="18" charset="0"/>
              </a:rPr>
              <a:t>Đáp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</a:rPr>
              <a:t>: 2km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143000" y="838200"/>
            <a:ext cx="10858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4229936" y="3276600"/>
            <a:ext cx="992981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b="1" kern="1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246" name="Line 13"/>
          <p:cNvSpPr>
            <a:spLocks noChangeShapeType="1"/>
          </p:cNvSpPr>
          <p:nvPr/>
        </p:nvSpPr>
        <p:spPr bwMode="auto">
          <a:xfrm>
            <a:off x="2400300" y="2576515"/>
            <a:ext cx="4781550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Text Box 14"/>
          <p:cNvSpPr txBox="1">
            <a:spLocks noChangeArrowheads="1"/>
          </p:cNvSpPr>
          <p:nvPr/>
        </p:nvSpPr>
        <p:spPr bwMode="auto">
          <a:xfrm>
            <a:off x="3257550" y="2819400"/>
            <a:ext cx="33147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V = 8km/giờ     t = 15 phút</a:t>
            </a:r>
          </a:p>
        </p:txBody>
      </p:sp>
      <p:sp>
        <p:nvSpPr>
          <p:cNvPr id="10248" name="Text Box 15"/>
          <p:cNvSpPr txBox="1">
            <a:spLocks noChangeArrowheads="1"/>
          </p:cNvSpPr>
          <p:nvPr/>
        </p:nvSpPr>
        <p:spPr bwMode="auto">
          <a:xfrm>
            <a:off x="3881082" y="1795179"/>
            <a:ext cx="169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 = ? km</a:t>
            </a:r>
          </a:p>
        </p:txBody>
      </p:sp>
      <p:sp>
        <p:nvSpPr>
          <p:cNvPr id="10249" name="AutoShape 16"/>
          <p:cNvSpPr>
            <a:spLocks/>
          </p:cNvSpPr>
          <p:nvPr/>
        </p:nvSpPr>
        <p:spPr bwMode="auto">
          <a:xfrm rot="-5400000">
            <a:off x="4619625" y="-23812"/>
            <a:ext cx="342900" cy="4781550"/>
          </a:xfrm>
          <a:prstGeom prst="rightBracket">
            <a:avLst>
              <a:gd name="adj" fmla="val 482719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  <p:sp>
        <p:nvSpPr>
          <p:cNvPr id="14" name="TextBox 13"/>
          <p:cNvSpPr txBox="1"/>
          <p:nvPr/>
        </p:nvSpPr>
        <p:spPr>
          <a:xfrm>
            <a:off x="4171950" y="628248"/>
            <a:ext cx="120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00500" y="1089913"/>
            <a:ext cx="1543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950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 b="1">
                <a:latin typeface="Times New Roman" pitchFamily="18" charset="0"/>
              </a:rPr>
              <a:t>Trò chơi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1543050" y="1905000"/>
            <a:ext cx="5829300" cy="2895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4505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FFFF00"/>
                    </a:gs>
                    <a:gs pos="100000">
                      <a:srgbClr val="FF00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Ai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FFFF00"/>
                    </a:gs>
                    <a:gs pos="100000">
                      <a:srgbClr val="FF00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nhanh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FFFF00"/>
                    </a:gs>
                    <a:gs pos="100000">
                      <a:srgbClr val="FF00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FFFF00"/>
                    </a:gs>
                    <a:gs pos="100000">
                      <a:srgbClr val="FF00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nhất</a:t>
            </a:r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FF"/>
                  </a:gs>
                  <a:gs pos="50000">
                    <a:srgbClr val="FFFF00"/>
                  </a:gs>
                  <a:gs pos="100000">
                    <a:srgbClr val="FF00FF"/>
                  </a:gs>
                </a:gsLst>
                <a:lin ang="18900000" scaled="1"/>
              </a:gradFill>
              <a:latin typeface="Times New Roman"/>
              <a:cs typeface="Times New Roman"/>
            </a:endParaRPr>
          </a:p>
        </p:txBody>
      </p:sp>
      <p:pic>
        <p:nvPicPr>
          <p:cNvPr id="11268" name="Picture 6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1" y="5562602"/>
            <a:ext cx="635794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151" y="5943602"/>
            <a:ext cx="635794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851" y="5410202"/>
            <a:ext cx="635794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9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101" y="5867402"/>
            <a:ext cx="635794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0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1" y="5334002"/>
            <a:ext cx="635794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1" name="Beethoven's Symphony No. 9 (Scherzo)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58674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744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5742" fill="hold"/>
                                        <p:tgtEl>
                                          <p:spTgt spid="204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91"/>
                </p:tgtEl>
              </p:cMediaNode>
            </p:audio>
          </p:childTnLst>
        </p:cTn>
      </p:par>
    </p:tnLst>
    <p:bldLst>
      <p:bldP spid="204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371600" y="2133600"/>
            <a:ext cx="64008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dirty="0" err="1">
                <a:solidFill>
                  <a:srgbClr val="FF00FF"/>
                </a:solidFill>
                <a:latin typeface="Times New Roman" pitchFamily="18" charset="0"/>
              </a:rPr>
              <a:t>Bài</a:t>
            </a:r>
            <a:r>
              <a:rPr lang="en-US" sz="3600" dirty="0">
                <a:solidFill>
                  <a:srgbClr val="FF00FF"/>
                </a:solidFill>
                <a:latin typeface="Times New Roman" pitchFamily="18" charset="0"/>
              </a:rPr>
              <a:t> 4: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Kăng-gu-ru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có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thể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di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chuyển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vừa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chạy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vừa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nhảy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với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vận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tốc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14m/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giây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Tính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quãng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đường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di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chuyển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được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của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kăng-gu-ru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trong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1phút 15giây.</a:t>
            </a:r>
            <a:endParaRPr lang="en-US" sz="3600" dirty="0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114550" y="4727895"/>
            <a:ext cx="188595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1500m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800600" y="4711131"/>
            <a:ext cx="188595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1005m</a:t>
            </a:r>
          </a:p>
        </p:txBody>
      </p:sp>
      <p:sp>
        <p:nvSpPr>
          <p:cNvPr id="12294" name="Text Box 14"/>
          <p:cNvSpPr txBox="1">
            <a:spLocks noChangeArrowheads="1"/>
          </p:cNvSpPr>
          <p:nvPr/>
        </p:nvSpPr>
        <p:spPr bwMode="auto">
          <a:xfrm>
            <a:off x="3657600" y="6164793"/>
            <a:ext cx="188595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1050m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3657600" y="6174875"/>
            <a:ext cx="1885950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1050m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71950" y="628248"/>
            <a:ext cx="120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00500" y="1089913"/>
            <a:ext cx="1543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544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u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4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94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4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94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4"/>
                  </p:tgtEl>
                </p:cond>
              </p:nextCondLst>
            </p:seq>
          </p:childTnLst>
        </p:cTn>
      </p:par>
    </p:tnLst>
    <p:bldLst>
      <p:bldP spid="19463" grpId="0" animBg="1"/>
      <p:bldP spid="19464" grpId="0" animBg="1"/>
      <p:bldP spid="1947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On-screen Show (4:3)</PresentationFormat>
  <Paragraphs>88</Paragraphs>
  <Slides>11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Trò chơi</vt:lpstr>
      <vt:lpstr>PowerPoint Presentation</vt:lpstr>
      <vt:lpstr>PowerPoint Presentation</vt:lpstr>
      <vt:lpstr>Dặn dò</vt:lpstr>
    </vt:vector>
  </TitlesOfParts>
  <Company>minhtuan6990@gmail.com / 01686898975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2020-05-18T09:20:46Z</dcterms:created>
  <dcterms:modified xsi:type="dcterms:W3CDTF">2020-05-18T09:21:28Z</dcterms:modified>
</cp:coreProperties>
</file>