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8" r:id="rId3"/>
    <p:sldId id="263" r:id="rId4"/>
    <p:sldId id="264" r:id="rId5"/>
    <p:sldId id="268" r:id="rId6"/>
    <p:sldId id="273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prnPr/>
  <p:clrMru>
    <a:srgbClr val="FFFF99"/>
    <a:srgbClr val="FF0066"/>
    <a:srgbClr val="FFFF00"/>
    <a:srgbClr val="FFFF66"/>
    <a:srgbClr val="9900FF"/>
    <a:srgbClr val="FF66FF"/>
    <a:srgbClr val="FF3399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1" autoAdjust="0"/>
    <p:restoredTop sz="94660"/>
  </p:normalViewPr>
  <p:slideViewPr>
    <p:cSldViewPr>
      <p:cViewPr varScale="1">
        <p:scale>
          <a:sx n="62" d="100"/>
          <a:sy n="62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897C78-6ED4-46CF-9811-37A935626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E4AF9-A7D8-4C6A-9C8C-EF7A78D15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6142-D666-4A14-8959-AB7083022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354-DA12-4EEC-BF41-7576BD74E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F8E6-D3DF-4598-B207-7F0C5E4E3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A306F-FD39-4CC5-B7C3-54D65D8F7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667EE-BA0C-4661-8E50-3802A9608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D952-1FAD-4E19-BE9E-96A2A43A4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64AB-B2AC-468D-8CA7-3CBFA1288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A232-8044-417D-ADE4-A9CBA2DAE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9CF6-BED2-4F79-A28D-343FF036D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E9E9-8E83-4A36-8772-85B8E3910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A5D6-31CE-49D1-9367-4D47D9FC8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056D60-1A3B-40E0-BE33-32FAED1C9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90600" y="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800000"/>
                </a:solidFill>
              </a:rPr>
              <a:t>Bài 4: LÀM GÌ ĐỂ XƯƠNG VÀ CƠ PHÁT TRIỂN TỐT?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66"/>
                </a:solidFill>
              </a:rPr>
              <a:t>TÔN NỮ KIM NHẬT –TU3B- ĐHSP HUẾ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jpeg"/><Relationship Id="rId18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http://tbn3.google.com/images?q=tbn:dmLLpVKvH2jxAM:http://img219.imageshack.us/img219/42/platriznn8.jpg" TargetMode="External"/><Relationship Id="rId12" Type="http://schemas.openxmlformats.org/officeDocument/2006/relationships/hyperlink" Target="http://images.google.com.vn/imgres?imgurl=http://www.amthucvietnam.com/forum/uploads/16816/atvn.20112791750.gif&amp;imgrefurl=http://www.amthucvietnam.com/forum/forum_posts.asp?TID=2492&amp;PID=5500&amp;usg=__aPOXIwIjDQZe6j0k1DXltUG5FCc=&amp;h=300&amp;w=400&amp;sz=89&amp;hl=vi&amp;start=6&amp;tbnid=X_61vpFP5kacSM:&amp;tbnh=93&amp;tbnw=124&amp;prev=/images?q=%22rau+t%C6%B0%C6%A1i%22&amp;gbv=2&amp;ndsp=20&amp;hl=vi&amp;sa=N" TargetMode="External"/><Relationship Id="rId17" Type="http://schemas.openxmlformats.org/officeDocument/2006/relationships/image" Target="http://tbn2.google.com/images?q=tbn:VPEiyiXJahU45M:http://img90.imageshack.us/img90/8493/luamachwe3.jpg" TargetMode="External"/><Relationship Id="rId2" Type="http://schemas.openxmlformats.org/officeDocument/2006/relationships/hyperlink" Target="http://mail.google.com/mail/?ui=1&amp;view=att&amp;th=1203195e78ae5c83&amp;attid=0.2&amp;disp=inline&amp;realattid=f_fsmnkex1&amp;zw" TargetMode="Externa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hyperlink" Target="http://img219.imageshack.us/img219/42/platriznn8.jpg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19" Type="http://schemas.openxmlformats.org/officeDocument/2006/relationships/image" Target="../media/image14.jpeg"/><Relationship Id="rId4" Type="http://schemas.openxmlformats.org/officeDocument/2006/relationships/image" Target="http://mail.google.com/mail/?ui=1&amp;view=att&amp;th=1203195e78ae5c83&amp;attid=0.2&amp;disp=thd&amp;realattid=f_fsmnkex1&amp;zw" TargetMode="External"/><Relationship Id="rId9" Type="http://schemas.openxmlformats.org/officeDocument/2006/relationships/hyperlink" Target="http://210.245.124.78/web/Portals/0/Images/480.jpg" TargetMode="External"/><Relationship Id="rId1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4.jpeg"/><Relationship Id="rId7" Type="http://schemas.openxmlformats.org/officeDocument/2006/relationships/image" Target="http://tbn1.google.com/images?q=tbn:qqqFwsTa8q4YHM:http://www.baobinhdinh.com.vn/suckhoe-doisong/2008/8/64660/images/images69612_iPosture.jpg" TargetMode="External"/><Relationship Id="rId2" Type="http://schemas.openxmlformats.org/officeDocument/2006/relationships/hyperlink" Target="http://mail.google.com/mail/?ui=1&amp;view=att&amp;th=1203195e78ae5c83&amp;attid=0.2&amp;disp=inline&amp;realattid=f_fsmnkex1&amp;zw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.vn/imgres?imgurl=http://www.baobinhdinh.com.vn/suckhoe-doisong/2008/8/64660/images/images69612_iPosture.jpg&amp;imgrefurl=http://www.baobinhdinh.com.vn/suckhoe-doisong/2008/8/64660/&amp;usg=__DKy9eCgDVP0R27rfedVe2hPzCP8=&amp;h=260&amp;w=260&amp;sz=15&amp;hl=vi&amp;start=10&amp;sig2=L8rJZGM5WmrLaWlzRvGLVg&amp;um=1&amp;tbnid=qqqFwsTa8q4YHM:&amp;tbnh=112&amp;tbnw=112&amp;prev=/images?q=%22CONG+V%E1%BA%B8O+C%E1%BB%98T+S%E1%BB%90NG%22&amp;hl=vi&amp;um=1&amp;ei=rdnESc_gN4bi6QP7r7W8Bw" TargetMode="External"/><Relationship Id="rId10" Type="http://schemas.openxmlformats.org/officeDocument/2006/relationships/image" Target="../media/image18.jpeg"/><Relationship Id="rId4" Type="http://schemas.openxmlformats.org/officeDocument/2006/relationships/image" Target="http://mail.google.com/mail/?ui=1&amp;view=att&amp;th=1203195e78ae5c83&amp;attid=0.2&amp;disp=thd&amp;realattid=f_fsmnkex1&amp;zw" TargetMode="External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tbn2.google.com/images?q=tbn:ZIKSk7RelczWgM:http://vtc.vn/newsimage/original/vtc_192053_b33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20.jpeg"/><Relationship Id="rId2" Type="http://schemas.openxmlformats.org/officeDocument/2006/relationships/hyperlink" Target="http://mail.google.com/mail/?ui=1&amp;view=att&amp;th=1203195e78ae5c83&amp;attid=0.2&amp;disp=inline&amp;realattid=f_fsmnkex1&amp;zw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http://tbn2.google.com/images?q=tbn:FyUq2GUrAGxZuM:http://www.baoanhdatmui.vn/vcms/media/photos/2008/6/cm475/13/1.jpg" TargetMode="External"/><Relationship Id="rId5" Type="http://schemas.openxmlformats.org/officeDocument/2006/relationships/image" Target="../media/image19.jpeg"/><Relationship Id="rId4" Type="http://schemas.openxmlformats.org/officeDocument/2006/relationships/image" Target="http://mail.google.com/mail/?ui=1&amp;view=att&amp;th=1203195e78ae5c83&amp;attid=0.2&amp;disp=thd&amp;realattid=f_fsmnkex1&amp;zw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://tbn0.google.com/images?q=tbn:p6-AykkizL2j-M:http://www.giaoducsuckhoe.net/Images/Illustration/External/DeCoChieuCaoLyTuong.JPG" TargetMode="External"/><Relationship Id="rId13" Type="http://schemas.openxmlformats.org/officeDocument/2006/relationships/hyperlink" Target="http://images.google.com.vn/imgres?imgurl=http://i8.photobucket.com/albums/a32/thuyvuong/Anh%20thang%206%202008%20CAT%20BA/Picture004.jpg&amp;imgrefurl=http://my.opera.com/thuyvuong/blog/show.dml/2343264&amp;usg=__xeJpZ0fIo41U04LTo_i_GjMZvnk=&amp;h=600&amp;w=800&amp;sz=156&amp;hl=vi&amp;start=40&amp;tbnid=iYGqSc_sW6K2hM:&amp;tbnh=107&amp;tbnw=143&amp;prev=/images?q=%22T%E1%BA%AEM+BI%E1%BB%82N%22&amp;gbv=2&amp;ndsp=20&amp;hl=vi&amp;sa=N&amp;start=20" TargetMode="External"/><Relationship Id="rId18" Type="http://schemas.openxmlformats.org/officeDocument/2006/relationships/image" Target="../media/image27.jpeg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12" Type="http://schemas.openxmlformats.org/officeDocument/2006/relationships/image" Target="http://tbn3.google.com/images?q=tbn:AbGXQpknGqoUfM:http://www.yeutretho.com/anh-tre-tho/2009/02/16/be.jpg" TargetMode="External"/><Relationship Id="rId17" Type="http://schemas.openxmlformats.org/officeDocument/2006/relationships/hyperlink" Target="http://images.google.com.vn/imgres?imgurl=http://www.hoahoctro.vn/upload/20080420/KulWeekend/031108_beckinsdale_400x400.jpg&amp;imgrefurl=http://www.hoahoctro.vn/showbiz/14378.hht&amp;usg=__Vr4ziDLTe0JxC98jMU_h18Rn0ek=&amp;h=400&amp;w=400&amp;sz=61&amp;hl=vi&amp;start=181&amp;tbnid=tsuEIxoLVcp8KM:&amp;tbnh=124&amp;tbnw=124&amp;prev=/images?q=%22%C4%91%E1%BA%A1p+xe%22&amp;gbv=2&amp;ndsp=20&amp;hl=vi&amp;sa=N&amp;start=180" TargetMode="External"/><Relationship Id="rId2" Type="http://schemas.openxmlformats.org/officeDocument/2006/relationships/hyperlink" Target="http://images.google.com.vn/imgres?imgurl=http://lh4.ggpht.com/_HW5ZP_6h8Js/SGe0HYZHIVI/AAAAAAAACG4/jJU_HmgK_oE/NBN65.jpg&amp;imgrefurl=http://picasaweb.google.com/lh/photo/TQbaq_F0KyHQ1JD3lxcKUw&amp;usg=__hqKXzuqJGJy116pEYsGPBajFycg=&amp;h=988&amp;w=1500&amp;sz=20&amp;hl=vi&amp;start=28&amp;sig2=jmkKkD2EPN-ViZRD8rc0fw&amp;um=1&amp;tbnid=IbTM1Kyf8zGz3M:&amp;tbnh=99&amp;tbnw=150&amp;prev=/images?q=%22+th%E1%BB%83+d%E1%BB%A5c+gi%E1%BB%AFa+gi%E1%BB%9D%22&amp;ndsp=20&amp;hl=vi&amp;sa=N&amp;start=20&amp;um=1&amp;ei=KtHESZeuLYbi6QPlr7W8Bw" TargetMode="External"/><Relationship Id="rId16" Type="http://schemas.openxmlformats.org/officeDocument/2006/relationships/image" Target="http://tbn2.google.com/images?q=tbn:ZIKSk7RelczWgM:http://vtc.vn/newsimage/original/vtc_192053_b3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5.jpeg"/><Relationship Id="rId5" Type="http://schemas.openxmlformats.org/officeDocument/2006/relationships/hyperlink" Target="http://images.google.com.vn/imgres?imgurl=http://images.family.channelvn.net/Images/Uploaded/Share/2009/03/20090305083657617/42-20356956.jpg&amp;imgrefurl=http://www.namyangi.com.vn/vi-VN/zone/300/item/2019/page/4/item.cco&amp;usg=__UAoEH0N3sMiKw9ub4F-xgl0mSWU=&amp;h=427&amp;w=640&amp;sz=64&amp;hl=vi&amp;start=32&amp;tbnid=IalIMlUDxcH4WM:&amp;tbnh=91&amp;tbnw=137&amp;prev=/images?q=%22T%E1%BA%AEM+N%E1%BA%AENG+CHO+TR%E1%BA%BA%22&amp;gbv=2&amp;ndsp=20&amp;hl=vi&amp;sa=N&amp;start=20" TargetMode="External"/><Relationship Id="rId15" Type="http://schemas.openxmlformats.org/officeDocument/2006/relationships/image" Target="../media/image20.jpeg"/><Relationship Id="rId10" Type="http://schemas.openxmlformats.org/officeDocument/2006/relationships/image" Target="http://tbn1.google.com/images?q=tbn:i6a5jEB0O6hI9M:http://image.tin247.com/pictures_small/small_081023015448-296-886.jpg" TargetMode="External"/><Relationship Id="rId19" Type="http://schemas.openxmlformats.org/officeDocument/2006/relationships/image" Target="http://tbn0.google.com/images?q=tbn:tsuEIxoLVcp8KM:http://www.hoahoctro.vn/upload/20080420/KulWeekend/031108_beckinsdale_400x400.jpg" TargetMode="External"/><Relationship Id="rId4" Type="http://schemas.openxmlformats.org/officeDocument/2006/relationships/image" Target="http://tbn0.google.com/images?q=tbn:IbTM1Kyf8zGz3M:http://lh4.ggpht.com/_HW5ZP_6h8Js/SGe0HYZHIVI/AAAAAAAACG4/jJU_HmgK_oE/NBN65.jpg" TargetMode="External"/><Relationship Id="rId9" Type="http://schemas.openxmlformats.org/officeDocument/2006/relationships/image" Target="../media/image24.jpeg"/><Relationship Id="rId1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mail.google.com/mail/?ui=1&amp;view=att&amp;th=1203195e78ae5c83&amp;attid=0.1&amp;disp=inline&amp;realattid=f_fsmnka7w&amp;zw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mail.google.com/mail/?ui=1&amp;view=att&amp;th=1203195e78ae5c83&amp;attid=0.1&amp;disp=thd&amp;realattid=f_fsmnka7w&amp;z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ail.google.com/mail/?ui=1&amp;view=att&amp;th=1203195e78ae5c83&amp;attid=0.1&amp;disp=inline&amp;realattid=f_fsmnka7w&amp;z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mail.google.com/mail/?ui=1&amp;view=att&amp;th=1203195e78ae5c83&amp;attid=0.1&amp;disp=thd&amp;realattid=f_fsmnka7w&amp;zw" TargetMode="Externa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DC0035-CE2F-4FC3-851B-DA94B8E604EB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3315" name="Picture 16" descr="p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82296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1" descr="ss5"/>
          <p:cNvPicPr>
            <a:picLocks noChangeAspect="1" noChangeArrowheads="1"/>
          </p:cNvPicPr>
          <p:nvPr/>
        </p:nvPicPr>
        <p:blipFill>
          <a:blip r:embed="rId3"/>
          <a:srcRect l="7692" b="12820"/>
          <a:stretch>
            <a:fillRect/>
          </a:stretch>
        </p:blipFill>
        <p:spPr bwMode="auto">
          <a:xfrm>
            <a:off x="1447800" y="1371600"/>
            <a:ext cx="64008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1A15E5-5E08-45A3-BAF9-F1090606829D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6" descr="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67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90600"/>
            <a:ext cx="7772400" cy="1600200"/>
          </a:xfrm>
        </p:spPr>
        <p:txBody>
          <a:bodyPr/>
          <a:lstStyle/>
          <a:p>
            <a:pPr eaLnBrk="1" hangingPunct="1"/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1,2,3,4,5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00400"/>
            <a:ext cx="7696200" cy="36576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381000" y="457200"/>
            <a:ext cx="3124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4EF445-215E-4653-BA81-0FED27B30422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3124200" y="2286000"/>
            <a:ext cx="2667000" cy="2362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Picture 4" descr="http://mail.google.com/mail/?ui=1&amp;view=att&amp;th=1203195e78ae5c83&amp;attid=0.2&amp;disp=thd&amp;realattid=f_fsmnkex1&amp;zw">
            <a:hlinkClick r:id="rId2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r:link="rId4"/>
          <a:srcRect l="-1749" t="7988" r="57224" b="56868"/>
          <a:stretch>
            <a:fillRect/>
          </a:stretch>
        </p:blipFill>
        <p:spPr>
          <a:xfrm>
            <a:off x="3429000" y="2667000"/>
            <a:ext cx="1981200" cy="1641475"/>
          </a:xfrm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04800" y="457200"/>
            <a:ext cx="2667000" cy="1616075"/>
            <a:chOff x="192" y="288"/>
            <a:chExt cx="1680" cy="1018"/>
          </a:xfrm>
        </p:grpSpPr>
        <p:pic>
          <p:nvPicPr>
            <p:cNvPr id="15386" name="Picture 11" descr="Xem ảnh với kích cỡ đầy đủ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r:link="rId7"/>
            <a:srcRect/>
            <a:stretch>
              <a:fillRect/>
            </a:stretch>
          </p:blipFill>
          <p:spPr bwMode="auto">
            <a:xfrm>
              <a:off x="1392" y="2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7" name="Picture 21" descr="thuc-pham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92" y="336"/>
              <a:ext cx="1632" cy="97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</p:pic>
        <p:pic>
          <p:nvPicPr>
            <p:cNvPr id="15388" name="Picture 22" descr="Xem ảnh với kích cỡ đầy đủ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r:link="rId7"/>
            <a:srcRect l="-12500" t="25000" r="-12500" b="25000"/>
            <a:stretch>
              <a:fillRect/>
            </a:stretch>
          </p:blipFill>
          <p:spPr bwMode="auto">
            <a:xfrm>
              <a:off x="1248" y="336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352800" y="533400"/>
            <a:ext cx="2590800" cy="1524000"/>
            <a:chOff x="2064" y="336"/>
            <a:chExt cx="1632" cy="960"/>
          </a:xfrm>
        </p:grpSpPr>
        <p:sp>
          <p:nvSpPr>
            <p:cNvPr id="15380" name="Rectangle 20"/>
            <p:cNvSpPr>
              <a:spLocks noChangeArrowheads="1"/>
            </p:cNvSpPr>
            <p:nvPr/>
          </p:nvSpPr>
          <p:spPr bwMode="auto">
            <a:xfrm>
              <a:off x="2064" y="336"/>
              <a:ext cx="1632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381" name="Group 35"/>
            <p:cNvGrpSpPr>
              <a:grpSpLocks/>
            </p:cNvGrpSpPr>
            <p:nvPr/>
          </p:nvGrpSpPr>
          <p:grpSpPr bwMode="auto">
            <a:xfrm>
              <a:off x="2064" y="336"/>
              <a:ext cx="1632" cy="960"/>
              <a:chOff x="2064" y="336"/>
              <a:chExt cx="1632" cy="960"/>
            </a:xfrm>
          </p:grpSpPr>
          <p:pic>
            <p:nvPicPr>
              <p:cNvPr id="15382" name="Picture 27" descr="Xem ảnh với kích cỡ đầy đủ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880" y="336"/>
                <a:ext cx="81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3" name="Picture 25" descr="chuoi%2520chin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2064" y="816"/>
                <a:ext cx="816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4" name="Picture 32" descr="atvn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2880" y="816"/>
                <a:ext cx="81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85" name="Picture 24" descr="atvn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2064" y="336"/>
                <a:ext cx="81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6248400" y="533400"/>
            <a:ext cx="2514600" cy="1554163"/>
            <a:chOff x="3936" y="336"/>
            <a:chExt cx="1584" cy="979"/>
          </a:xfrm>
        </p:grpSpPr>
        <p:sp>
          <p:nvSpPr>
            <p:cNvPr id="15375" name="Rectangle 19"/>
            <p:cNvSpPr>
              <a:spLocks noChangeArrowheads="1"/>
            </p:cNvSpPr>
            <p:nvPr/>
          </p:nvSpPr>
          <p:spPr bwMode="auto">
            <a:xfrm>
              <a:off x="3936" y="336"/>
              <a:ext cx="1584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376" name="Picture 37" descr="IMG_0635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3936" y="336"/>
              <a:ext cx="76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Picture 42" descr="http://tbn2.google.com/images?q=tbn:VPEiyiXJahU45M:http://img90.imageshack.us/img90/8493/luamachwe3.jpg"/>
            <p:cNvPicPr>
              <a:picLocks noChangeAspect="1" noChangeArrowheads="1"/>
            </p:cNvPicPr>
            <p:nvPr/>
          </p:nvPicPr>
          <p:blipFill>
            <a:blip r:embed="rId16" r:link="rId17"/>
            <a:srcRect/>
            <a:stretch>
              <a:fillRect/>
            </a:stretch>
          </p:blipFill>
          <p:spPr bwMode="auto">
            <a:xfrm>
              <a:off x="4704" y="336"/>
              <a:ext cx="816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8" name="Picture 38" descr="hen32uo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3936" y="864"/>
              <a:ext cx="768" cy="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Picture 41" descr="Canh-ngao-nam-rom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4704" y="864"/>
              <a:ext cx="816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125" name="WordArt 45"/>
          <p:cNvSpPr>
            <a:spLocks noChangeArrowheads="1" noChangeShapeType="1" noTextEdit="1"/>
          </p:cNvSpPr>
          <p:nvPr/>
        </p:nvSpPr>
        <p:spPr bwMode="auto">
          <a:xfrm>
            <a:off x="3276600" y="2438400"/>
            <a:ext cx="2438400" cy="2057400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vi-VN" sz="1000" kern="10">
                <a:ln w="9525" cap="rnd">
                  <a:solidFill>
                    <a:srgbClr val="CC99FF"/>
                  </a:solidFill>
                  <a:prstDash val="sysDot"/>
                  <a:round/>
                  <a:headEnd/>
                  <a:tailEnd/>
                </a:ln>
                <a:solidFill>
                  <a:srgbClr val="9933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Ăn uống đầy đủ</a:t>
            </a:r>
            <a:endParaRPr lang="en-US" sz="1000" kern="10">
              <a:ln w="9525" cap="rnd">
                <a:solidFill>
                  <a:srgbClr val="CC99FF"/>
                </a:solidFill>
                <a:prstDash val="sysDot"/>
                <a:round/>
                <a:headEnd/>
                <a:tailEnd/>
              </a:ln>
              <a:solidFill>
                <a:srgbClr val="9933FF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27" name="AutoShape 47"/>
          <p:cNvSpPr>
            <a:spLocks noChangeArrowheads="1"/>
          </p:cNvSpPr>
          <p:nvPr/>
        </p:nvSpPr>
        <p:spPr bwMode="auto">
          <a:xfrm>
            <a:off x="1600200" y="5029200"/>
            <a:ext cx="6629400" cy="1143000"/>
          </a:xfrm>
          <a:prstGeom prst="cloudCallout">
            <a:avLst>
              <a:gd name="adj1" fmla="val -34194"/>
              <a:gd name="adj2" fmla="val 81944"/>
            </a:avLst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Ăn chậm nhai kĩ, hợp vệ sinh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Không uống các thức uống có cồn, gas, cà phê..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 flipH="1" flipV="1">
            <a:off x="1524000" y="2133600"/>
            <a:ext cx="1600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2" name="Line 52"/>
          <p:cNvSpPr>
            <a:spLocks noChangeShapeType="1"/>
          </p:cNvSpPr>
          <p:nvPr/>
        </p:nvSpPr>
        <p:spPr bwMode="auto">
          <a:xfrm flipV="1">
            <a:off x="45720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3" name="Line 53"/>
          <p:cNvSpPr>
            <a:spLocks noChangeShapeType="1"/>
          </p:cNvSpPr>
          <p:nvPr/>
        </p:nvSpPr>
        <p:spPr bwMode="auto">
          <a:xfrm flipV="1">
            <a:off x="5867400" y="2133600"/>
            <a:ext cx="1676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136" name="AutoShape 56"/>
          <p:cNvSpPr>
            <a:spLocks noChangeArrowheads="1"/>
          </p:cNvSpPr>
          <p:nvPr/>
        </p:nvSpPr>
        <p:spPr bwMode="auto">
          <a:xfrm rot="5400000">
            <a:off x="4343400" y="4495800"/>
            <a:ext cx="304800" cy="762000"/>
          </a:xfrm>
          <a:prstGeom prst="right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chemeClr val="bg1"/>
              </a:gs>
              <a:gs pos="100000">
                <a:srgbClr val="CCFF66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4" name="Text Box 59"/>
          <p:cNvSpPr txBox="1">
            <a:spLocks noChangeArrowheads="1"/>
          </p:cNvSpPr>
          <p:nvPr/>
        </p:nvSpPr>
        <p:spPr bwMode="auto">
          <a:xfrm>
            <a:off x="4038600" y="2362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6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6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6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46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46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animBg="1"/>
      <p:bldP spid="46125" grpId="0" animBg="1"/>
      <p:bldP spid="46127" grpId="0" build="allAtOnce" animBg="1"/>
      <p:bldP spid="46129" grpId="0" animBg="1"/>
      <p:bldP spid="46132" grpId="0" animBg="1"/>
      <p:bldP spid="46133" grpId="0" animBg="1"/>
      <p:bldP spid="461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78C6E1-DEF9-475A-A74C-5600C0BFBBB9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10" name="Picture 6" descr="http://mail.google.com/mail/?ui=1&amp;view=att&amp;th=1203195e78ae5c83&amp;attid=0.2&amp;disp=thd&amp;realattid=f_fsmnkex1&amp;zw">
            <a:hlinkClick r:id="rId2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r:link="rId4"/>
          <a:srcRect l="47734" r="1866" b="57895"/>
          <a:stretch>
            <a:fillRect/>
          </a:stretch>
        </p:blipFill>
        <p:spPr>
          <a:xfrm>
            <a:off x="1143000" y="990600"/>
            <a:ext cx="2057400" cy="1905000"/>
          </a:xfrm>
          <a:ln w="28575">
            <a:solidFill>
              <a:srgbClr val="000000"/>
            </a:solidFill>
          </a:ln>
        </p:spPr>
      </p:pic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2819400" y="4495800"/>
            <a:ext cx="5410200" cy="1600200"/>
          </a:xfrm>
          <a:prstGeom prst="cloudCallout">
            <a:avLst>
              <a:gd name="adj1" fmla="val -55019"/>
              <a:gd name="adj2" fmla="val 78176"/>
            </a:avLst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Học nơi có đủ ánh sáng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 Không thức quá khuya vì không tốt cho sự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phát triển của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 cơ và xương.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3810000" y="838200"/>
            <a:ext cx="2895600" cy="533400"/>
          </a:xfrm>
          <a:prstGeom prst="rightArrow">
            <a:avLst>
              <a:gd name="adj1" fmla="val 50000"/>
              <a:gd name="adj2" fmla="val 1357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14" name="Picture 10" descr="http://tbn1.google.com/images?q=tbn:qqqFwsTa8q4YHM:http://www.baobinhdinh.com.vn/suckhoe-doisong/2008/8/64660/images/images69612_iPosture.jpg">
            <a:hlinkClick r:id="rId5"/>
          </p:cNvPr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191000" y="1295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6" name="Picture 12" descr="ImageView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990600"/>
            <a:ext cx="14906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1" descr="gd10---ngoi-hoc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4572000"/>
            <a:ext cx="19812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9" name="WordArt 15"/>
          <p:cNvSpPr>
            <a:spLocks noChangeArrowheads="1" noChangeShapeType="1" noTextEdit="1"/>
          </p:cNvSpPr>
          <p:nvPr/>
        </p:nvSpPr>
        <p:spPr bwMode="auto">
          <a:xfrm>
            <a:off x="1524000" y="3124200"/>
            <a:ext cx="3886200" cy="457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l-PL" sz="2800" b="1" kern="10" spc="-28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Do đó, chúng ta cần:</a:t>
            </a:r>
            <a:endParaRPr lang="en-US" sz="2800" b="1" kern="10" spc="-28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20" name="WordArt 16" descr="Paper bag"/>
          <p:cNvSpPr>
            <a:spLocks noChangeArrowheads="1" noChangeShapeType="1" noTextEdit="1"/>
          </p:cNvSpPr>
          <p:nvPr/>
        </p:nvSpPr>
        <p:spPr bwMode="auto">
          <a:xfrm>
            <a:off x="2971800" y="3733800"/>
            <a:ext cx="3581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10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ngồi học đúng tư thế</a:t>
            </a:r>
            <a:endParaRPr lang="en-US" sz="2800" b="1" kern="1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10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5" name="Text Box 20"/>
          <p:cNvSpPr txBox="1">
            <a:spLocks noChangeArrowheads="1"/>
          </p:cNvSpPr>
          <p:nvPr/>
        </p:nvSpPr>
        <p:spPr bwMode="auto">
          <a:xfrm>
            <a:off x="1752600" y="1066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3429000" y="609600"/>
            <a:ext cx="4343400" cy="1371600"/>
          </a:xfrm>
          <a:prstGeom prst="wedgeEllipseCallout">
            <a:avLst>
              <a:gd name="adj1" fmla="val -57162"/>
              <a:gd name="adj2" fmla="val 54167"/>
            </a:avLst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Bạn nhỏ ngồi học đúng 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tư thế chưa?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Nơi bạn học có đủ 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ánh sáng không?</a:t>
            </a:r>
          </a:p>
        </p:txBody>
      </p:sp>
      <p:sp>
        <p:nvSpPr>
          <p:cNvPr id="47126" name="AutoShape 22"/>
          <p:cNvSpPr>
            <a:spLocks noChangeArrowheads="1"/>
          </p:cNvSpPr>
          <p:nvPr/>
        </p:nvSpPr>
        <p:spPr bwMode="auto">
          <a:xfrm>
            <a:off x="3581400" y="685800"/>
            <a:ext cx="3352800" cy="1447800"/>
          </a:xfrm>
          <a:prstGeom prst="wedgeEllipseCallout">
            <a:avLst>
              <a:gd name="adj1" fmla="val -63634"/>
              <a:gd name="adj2" fmla="val 44625"/>
            </a:avLst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Theo em, vì sao chúng ta cần phải đi, đứng, ngồi,...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đúng tư thế?</a:t>
            </a: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0" y="1981200"/>
            <a:ext cx="1219200" cy="1219200"/>
          </a:xfrm>
          <a:prstGeom prst="wedgeRoundRectCallout">
            <a:avLst>
              <a:gd name="adj1" fmla="val 85417"/>
              <a:gd name="adj2" fmla="val -44403"/>
              <a:gd name="adj3" fmla="val 16667"/>
            </a:avLst>
          </a:prstGeom>
          <a:gradFill rotWithShape="1">
            <a:gsLst>
              <a:gs pos="0">
                <a:srgbClr val="99FF66"/>
              </a:gs>
              <a:gs pos="100000">
                <a:schemeClr val="accent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Để đèn học ở bên trái để đảm bảo đủ ánh sáng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32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5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  <p:bldP spid="47113" grpId="0" animBg="1"/>
      <p:bldP spid="47119" grpId="0" animBg="1"/>
      <p:bldP spid="47120" grpId="0" animBg="1"/>
      <p:bldP spid="47125" grpId="0" animBg="1"/>
      <p:bldP spid="47125" grpId="1" animBg="1"/>
      <p:bldP spid="47126" grpId="0" animBg="1"/>
      <p:bldP spid="47126" grpId="1" animBg="1"/>
      <p:bldP spid="47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A611FB-80A0-459B-97D4-83A6E7398ABF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990600" y="838200"/>
            <a:ext cx="2971800" cy="1752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56" name="Picture 4" descr="http://mail.google.com/mail/?ui=1&amp;view=att&amp;th=1203195e78ae5c83&amp;attid=0.2&amp;disp=thd&amp;realattid=f_fsmnkex1&amp;zw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 l="11513" t="51280" r="7120" b="-5602"/>
          <a:stretch>
            <a:fillRect/>
          </a:stretch>
        </p:blipFill>
        <p:spPr bwMode="auto">
          <a:xfrm>
            <a:off x="1600200" y="1066800"/>
            <a:ext cx="1905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9" name="Line 7"/>
          <p:cNvSpPr>
            <a:spLocks noChangeShapeType="1"/>
          </p:cNvSpPr>
          <p:nvPr/>
        </p:nvSpPr>
        <p:spPr bwMode="auto">
          <a:xfrm flipV="1">
            <a:off x="3886200" y="914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962400" y="1905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0" y="28495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1752600" y="914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17417" name="Rectangle 19"/>
          <p:cNvSpPr>
            <a:spLocks noChangeArrowheads="1"/>
          </p:cNvSpPr>
          <p:nvPr/>
        </p:nvSpPr>
        <p:spPr bwMode="auto">
          <a:xfrm>
            <a:off x="0" y="3244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Rectangle 21"/>
          <p:cNvSpPr>
            <a:spLocks noChangeArrowheads="1"/>
          </p:cNvSpPr>
          <p:nvPr/>
        </p:nvSpPr>
        <p:spPr bwMode="auto">
          <a:xfrm>
            <a:off x="0" y="283051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763" name="Picture 11" descr="http://tbn2.google.com/images?q=tbn:FyUq2GUrAGxZuM:http://www.baoanhdatmui.vn/vcms/media/photos/2008/6/cm475/13/1.jpg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5562600" y="381000"/>
            <a:ext cx="19812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76" name="AutoShape 24"/>
          <p:cNvSpPr>
            <a:spLocks noChangeArrowheads="1"/>
          </p:cNvSpPr>
          <p:nvPr/>
        </p:nvSpPr>
        <p:spPr bwMode="auto">
          <a:xfrm>
            <a:off x="914400" y="3276600"/>
            <a:ext cx="5562600" cy="1447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Bơi là một môn thể thao rất có lợi cho sự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phát triển của xương và cơ,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giúp ta cao lớn, thân hình cân đối hơn.</a:t>
            </a:r>
          </a:p>
        </p:txBody>
      </p:sp>
      <p:sp>
        <p:nvSpPr>
          <p:cNvPr id="74777" name="AutoShape 25"/>
          <p:cNvSpPr>
            <a:spLocks noChangeArrowheads="1"/>
          </p:cNvSpPr>
          <p:nvPr/>
        </p:nvSpPr>
        <p:spPr bwMode="auto">
          <a:xfrm>
            <a:off x="1295400" y="2362200"/>
            <a:ext cx="228600" cy="914400"/>
          </a:xfrm>
          <a:prstGeom prst="down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78" name="AutoShape 26"/>
          <p:cNvSpPr>
            <a:spLocks noChangeArrowheads="1"/>
          </p:cNvSpPr>
          <p:nvPr/>
        </p:nvSpPr>
        <p:spPr bwMode="auto">
          <a:xfrm>
            <a:off x="4114800" y="3962400"/>
            <a:ext cx="4876800" cy="2514600"/>
          </a:xfrm>
          <a:prstGeom prst="irregularSeal2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Không bơi ở 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những nơi vắng người, 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ao, hồ, sông sâu, </a:t>
            </a:r>
          </a:p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có sạt  l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ở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đất, cát,…</a:t>
            </a:r>
          </a:p>
        </p:txBody>
      </p:sp>
      <p:pic>
        <p:nvPicPr>
          <p:cNvPr id="74775" name="Picture 23" descr="http://tbn2.google.com/images?q=tbn:ZIKSk7RelczWgM:http://vtc.vn/newsimage/original/vtc_192053_b33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5638800" y="1828800"/>
            <a:ext cx="1905000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  <p:bldP spid="74759" grpId="0" animBg="1"/>
      <p:bldP spid="74762" grpId="0" animBg="1"/>
      <p:bldP spid="74776" grpId="0" animBg="1"/>
      <p:bldP spid="74777" grpId="0" animBg="1"/>
      <p:bldP spid="747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D5B73-79C6-4464-BA4C-9469143C3D38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26" name="AutoShape 34"/>
          <p:cNvSpPr>
            <a:spLocks noChangeArrowheads="1"/>
          </p:cNvSpPr>
          <p:nvPr/>
        </p:nvSpPr>
        <p:spPr bwMode="auto">
          <a:xfrm>
            <a:off x="3505200" y="2667000"/>
            <a:ext cx="1828800" cy="1752600"/>
          </a:xfrm>
          <a:custGeom>
            <a:avLst/>
            <a:gdLst>
              <a:gd name="T0" fmla="*/ 77419200 w 21600"/>
              <a:gd name="T1" fmla="*/ 0 h 21600"/>
              <a:gd name="T2" fmla="*/ 22673818 w 21600"/>
              <a:gd name="T3" fmla="*/ 20823647 h 21600"/>
              <a:gd name="T4" fmla="*/ 0 w 21600"/>
              <a:gd name="T5" fmla="*/ 71102008 h 21600"/>
              <a:gd name="T6" fmla="*/ 22673818 w 21600"/>
              <a:gd name="T7" fmla="*/ 121380370 h 21600"/>
              <a:gd name="T8" fmla="*/ 77419200 w 21600"/>
              <a:gd name="T9" fmla="*/ 142204017 h 21600"/>
              <a:gd name="T10" fmla="*/ 132164582 w 21600"/>
              <a:gd name="T11" fmla="*/ 121380370 h 21600"/>
              <a:gd name="T12" fmla="*/ 154838400 w 21600"/>
              <a:gd name="T13" fmla="*/ 71102008 h 21600"/>
              <a:gd name="T14" fmla="*/ 132164582 w 21600"/>
              <a:gd name="T15" fmla="*/ 2082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6" y="10800"/>
                </a:moveTo>
                <a:cubicBezTo>
                  <a:pt x="1036" y="16193"/>
                  <a:pt x="5407" y="20564"/>
                  <a:pt x="10800" y="20564"/>
                </a:cubicBezTo>
                <a:cubicBezTo>
                  <a:pt x="16193" y="20564"/>
                  <a:pt x="20564" y="16193"/>
                  <a:pt x="20564" y="10800"/>
                </a:cubicBezTo>
                <a:cubicBezTo>
                  <a:pt x="20564" y="5407"/>
                  <a:pt x="16193" y="1036"/>
                  <a:pt x="10800" y="1036"/>
                </a:cubicBezTo>
                <a:cubicBezTo>
                  <a:pt x="5407" y="1036"/>
                  <a:pt x="1036" y="5407"/>
                  <a:pt x="1036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28" name="Line 36"/>
          <p:cNvSpPr>
            <a:spLocks noChangeShapeType="1"/>
          </p:cNvSpPr>
          <p:nvPr/>
        </p:nvSpPr>
        <p:spPr bwMode="auto">
          <a:xfrm>
            <a:off x="4343400" y="47244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29" name="Line 37"/>
          <p:cNvSpPr>
            <a:spLocks noChangeShapeType="1"/>
          </p:cNvSpPr>
          <p:nvPr/>
        </p:nvSpPr>
        <p:spPr bwMode="auto">
          <a:xfrm flipH="1">
            <a:off x="2362200" y="3581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5032" name="Picture 40" descr="http://tbn0.google.com/images?q=tbn:IbTM1Kyf8zGz3M:http://lh4.ggpht.com/_HW5ZP_6h8Js/SGe0HYZHIVI/AAAAAAAACG4/jJU_HmgK_oE/NBN65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219200" y="1066800"/>
            <a:ext cx="1752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33" name="Picture 41" descr="42-20356956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5029200"/>
            <a:ext cx="2209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37" name="Line 45"/>
          <p:cNvSpPr>
            <a:spLocks noChangeShapeType="1"/>
          </p:cNvSpPr>
          <p:nvPr/>
        </p:nvSpPr>
        <p:spPr bwMode="auto">
          <a:xfrm flipV="1">
            <a:off x="4419600" y="1676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38" name="Line 46"/>
          <p:cNvSpPr>
            <a:spLocks noChangeShapeType="1"/>
          </p:cNvSpPr>
          <p:nvPr/>
        </p:nvSpPr>
        <p:spPr bwMode="auto">
          <a:xfrm flipV="1">
            <a:off x="5334000" y="21336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41" name="Line 49"/>
          <p:cNvSpPr>
            <a:spLocks noChangeShapeType="1"/>
          </p:cNvSpPr>
          <p:nvPr/>
        </p:nvSpPr>
        <p:spPr bwMode="auto">
          <a:xfrm flipH="1">
            <a:off x="2743200" y="4419600"/>
            <a:ext cx="762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42" name="Line 50"/>
          <p:cNvSpPr>
            <a:spLocks noChangeShapeType="1"/>
          </p:cNvSpPr>
          <p:nvPr/>
        </p:nvSpPr>
        <p:spPr bwMode="auto">
          <a:xfrm>
            <a:off x="5410200" y="4267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43" name="Line 51"/>
          <p:cNvSpPr>
            <a:spLocks noChangeShapeType="1"/>
          </p:cNvSpPr>
          <p:nvPr/>
        </p:nvSpPr>
        <p:spPr bwMode="auto">
          <a:xfrm flipH="1" flipV="1">
            <a:off x="2971800" y="2133600"/>
            <a:ext cx="457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44" name="Line 52"/>
          <p:cNvSpPr>
            <a:spLocks noChangeShapeType="1"/>
          </p:cNvSpPr>
          <p:nvPr/>
        </p:nvSpPr>
        <p:spPr bwMode="auto">
          <a:xfrm>
            <a:off x="5638800" y="3733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5031" name="Picture 39" descr="http://tbn0.google.com/images?q=tbn:p6-AykkizL2j-M:http://www.giaoducsuckhoe.net/Images/Illustration/External/DeCoChieuCaoLyTuong.JPG"/>
          <p:cNvPicPr>
            <a:picLocks noChangeAspect="1" noChangeArrowheads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3810000" y="5486400"/>
            <a:ext cx="10382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35" name="Picture 43" descr="http://tbn1.google.com/images?q=tbn:i6a5jEB0O6hI9M:http://image.tin247.com/pictures_small/small_081023015448-296-886.jpg"/>
          <p:cNvPicPr>
            <a:picLocks noChangeAspect="1" noChangeArrowheads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3886200" y="3810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47" name="Picture 55" descr="http://tbn3.google.com/images?q=tbn:AbGXQpknGqoUfM:http://www.yeutretho.com/anh-tre-tho/2009/02/16/be.jpg"/>
          <p:cNvPicPr>
            <a:picLocks noChangeAspect="1" noChangeArrowheads="1"/>
          </p:cNvPicPr>
          <p:nvPr/>
        </p:nvPicPr>
        <p:blipFill>
          <a:blip r:embed="rId11" r:link="rId12"/>
          <a:srcRect/>
          <a:stretch>
            <a:fillRect/>
          </a:stretch>
        </p:blipFill>
        <p:spPr bwMode="auto">
          <a:xfrm>
            <a:off x="609600" y="2895600"/>
            <a:ext cx="1790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48" name="Picture 56" descr="Picture004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77000" y="3048000"/>
            <a:ext cx="19812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51" name="WordArt 59"/>
          <p:cNvSpPr>
            <a:spLocks noChangeArrowheads="1" noChangeShapeType="1" noTextEdit="1"/>
          </p:cNvSpPr>
          <p:nvPr/>
        </p:nvSpPr>
        <p:spPr bwMode="auto">
          <a:xfrm>
            <a:off x="3352800" y="2514600"/>
            <a:ext cx="2057400" cy="1981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7780"/>
              </a:avLst>
            </a:prstTxWarp>
          </a:bodyPr>
          <a:lstStyle/>
          <a:p>
            <a:pPr algn="ctr"/>
            <a:r>
              <a:rPr lang="en-US" sz="2400" b="1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VẬN ĐỘNG, TẬP THỂ DỤC THỂ THAO-</a:t>
            </a:r>
          </a:p>
        </p:txBody>
      </p:sp>
      <p:pic>
        <p:nvPicPr>
          <p:cNvPr id="85034" name="Picture 42" descr="http://tbn2.google.com/images?q=tbn:ZIKSk7RelczWgM:http://vtc.vn/newsimage/original/vtc_192053_b33.jpg"/>
          <p:cNvPicPr>
            <a:picLocks noChangeAspect="1"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6096000" y="838200"/>
            <a:ext cx="18288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052" name="AutoShape 60"/>
          <p:cNvSpPr>
            <a:spLocks noChangeArrowheads="1"/>
          </p:cNvSpPr>
          <p:nvPr/>
        </p:nvSpPr>
        <p:spPr bwMode="auto">
          <a:xfrm>
            <a:off x="3505200" y="2667000"/>
            <a:ext cx="1828800" cy="1752600"/>
          </a:xfrm>
          <a:custGeom>
            <a:avLst/>
            <a:gdLst>
              <a:gd name="T0" fmla="*/ 77419200 w 21600"/>
              <a:gd name="T1" fmla="*/ 0 h 21600"/>
              <a:gd name="T2" fmla="*/ 22673818 w 21600"/>
              <a:gd name="T3" fmla="*/ 20823647 h 21600"/>
              <a:gd name="T4" fmla="*/ 0 w 21600"/>
              <a:gd name="T5" fmla="*/ 71102008 h 21600"/>
              <a:gd name="T6" fmla="*/ 22673818 w 21600"/>
              <a:gd name="T7" fmla="*/ 121380370 h 21600"/>
              <a:gd name="T8" fmla="*/ 77419200 w 21600"/>
              <a:gd name="T9" fmla="*/ 142204017 h 21600"/>
              <a:gd name="T10" fmla="*/ 132164582 w 21600"/>
              <a:gd name="T11" fmla="*/ 121380370 h 21600"/>
              <a:gd name="T12" fmla="*/ 154838400 w 21600"/>
              <a:gd name="T13" fmla="*/ 71102008 h 21600"/>
              <a:gd name="T14" fmla="*/ 132164582 w 21600"/>
              <a:gd name="T15" fmla="*/ 2082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6" y="10800"/>
                </a:moveTo>
                <a:cubicBezTo>
                  <a:pt x="1036" y="16193"/>
                  <a:pt x="5407" y="20564"/>
                  <a:pt x="10800" y="20564"/>
                </a:cubicBezTo>
                <a:cubicBezTo>
                  <a:pt x="16193" y="20564"/>
                  <a:pt x="20564" y="16193"/>
                  <a:pt x="20564" y="10800"/>
                </a:cubicBezTo>
                <a:cubicBezTo>
                  <a:pt x="20564" y="5407"/>
                  <a:pt x="16193" y="1036"/>
                  <a:pt x="10800" y="1036"/>
                </a:cubicBezTo>
                <a:cubicBezTo>
                  <a:pt x="5407" y="1036"/>
                  <a:pt x="1036" y="5407"/>
                  <a:pt x="1036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53" name="WordArt 61"/>
          <p:cNvSpPr>
            <a:spLocks noChangeArrowheads="1" noChangeShapeType="1" noTextEdit="1"/>
          </p:cNvSpPr>
          <p:nvPr/>
        </p:nvSpPr>
        <p:spPr bwMode="auto">
          <a:xfrm>
            <a:off x="3352800" y="2514600"/>
            <a:ext cx="2057400" cy="1981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7780"/>
              </a:avLst>
            </a:prstTxWarp>
          </a:bodyPr>
          <a:lstStyle/>
          <a:p>
            <a:pPr algn="ctr"/>
            <a:r>
              <a:rPr lang="en-US" sz="2400" b="1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VẬN ĐỘNG, TẬP THỂ DỤC THỂ THAO-</a:t>
            </a:r>
          </a:p>
        </p:txBody>
      </p:sp>
      <p:sp>
        <p:nvSpPr>
          <p:cNvPr id="85054" name="WordArt 62"/>
          <p:cNvSpPr>
            <a:spLocks noChangeArrowheads="1" noChangeShapeType="1" noTextEdit="1"/>
          </p:cNvSpPr>
          <p:nvPr/>
        </p:nvSpPr>
        <p:spPr bwMode="auto">
          <a:xfrm>
            <a:off x="3352800" y="2514600"/>
            <a:ext cx="2057400" cy="1981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7780"/>
              </a:avLst>
            </a:prstTxWarp>
          </a:bodyPr>
          <a:lstStyle/>
          <a:p>
            <a:pPr algn="ctr"/>
            <a:r>
              <a:rPr lang="en-US" sz="2400" b="1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VẬN ĐỘNG, TẬP THỂ DỤC THỂ THAO-</a:t>
            </a:r>
          </a:p>
        </p:txBody>
      </p:sp>
      <p:sp>
        <p:nvSpPr>
          <p:cNvPr id="85055" name="AutoShape 63"/>
          <p:cNvSpPr>
            <a:spLocks noChangeArrowheads="1"/>
          </p:cNvSpPr>
          <p:nvPr/>
        </p:nvSpPr>
        <p:spPr bwMode="auto">
          <a:xfrm>
            <a:off x="3505200" y="2667000"/>
            <a:ext cx="1828800" cy="1752600"/>
          </a:xfrm>
          <a:custGeom>
            <a:avLst/>
            <a:gdLst>
              <a:gd name="T0" fmla="*/ 77419200 w 21600"/>
              <a:gd name="T1" fmla="*/ 0 h 21600"/>
              <a:gd name="T2" fmla="*/ 22673818 w 21600"/>
              <a:gd name="T3" fmla="*/ 20823647 h 21600"/>
              <a:gd name="T4" fmla="*/ 0 w 21600"/>
              <a:gd name="T5" fmla="*/ 71102008 h 21600"/>
              <a:gd name="T6" fmla="*/ 22673818 w 21600"/>
              <a:gd name="T7" fmla="*/ 121380370 h 21600"/>
              <a:gd name="T8" fmla="*/ 77419200 w 21600"/>
              <a:gd name="T9" fmla="*/ 142204017 h 21600"/>
              <a:gd name="T10" fmla="*/ 132164582 w 21600"/>
              <a:gd name="T11" fmla="*/ 121380370 h 21600"/>
              <a:gd name="T12" fmla="*/ 154838400 w 21600"/>
              <a:gd name="T13" fmla="*/ 71102008 h 21600"/>
              <a:gd name="T14" fmla="*/ 132164582 w 21600"/>
              <a:gd name="T15" fmla="*/ 2082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036" y="10800"/>
                </a:moveTo>
                <a:cubicBezTo>
                  <a:pt x="1036" y="16193"/>
                  <a:pt x="5407" y="20564"/>
                  <a:pt x="10800" y="20564"/>
                </a:cubicBezTo>
                <a:cubicBezTo>
                  <a:pt x="16193" y="20564"/>
                  <a:pt x="20564" y="16193"/>
                  <a:pt x="20564" y="10800"/>
                </a:cubicBezTo>
                <a:cubicBezTo>
                  <a:pt x="20564" y="5407"/>
                  <a:pt x="16193" y="1036"/>
                  <a:pt x="10800" y="1036"/>
                </a:cubicBezTo>
                <a:cubicBezTo>
                  <a:pt x="5407" y="1036"/>
                  <a:pt x="1036" y="5407"/>
                  <a:pt x="1036" y="10800"/>
                </a:cubicBez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056" name="WordArt 64"/>
          <p:cNvSpPr>
            <a:spLocks noChangeArrowheads="1" noChangeShapeType="1" noTextEdit="1"/>
          </p:cNvSpPr>
          <p:nvPr/>
        </p:nvSpPr>
        <p:spPr bwMode="auto">
          <a:xfrm>
            <a:off x="3352800" y="2514600"/>
            <a:ext cx="2057400" cy="1981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7780"/>
              </a:avLst>
            </a:prstTxWarp>
          </a:bodyPr>
          <a:lstStyle/>
          <a:p>
            <a:pPr algn="ctr"/>
            <a:r>
              <a:rPr lang="en-US" sz="2400" b="1" kern="10">
                <a:ln w="381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VẬN ĐỘNG, TẬP THỂ DỤC THỂ THAO-</a:t>
            </a:r>
          </a:p>
        </p:txBody>
      </p:sp>
      <p:pic>
        <p:nvPicPr>
          <p:cNvPr id="85057" name="Picture 65" descr="http://tbn0.google.com/images?q=tbn:tsuEIxoLVcp8KM:http://www.hoahoctro.vn/upload/20080420/KulWeekend/031108_beckinsdale_400x400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r:link="rId19"/>
          <a:srcRect/>
          <a:stretch>
            <a:fillRect/>
          </a:stretch>
        </p:blipFill>
        <p:spPr bwMode="auto">
          <a:xfrm>
            <a:off x="762000" y="4876800"/>
            <a:ext cx="1981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8" name="Rectangle 67"/>
          <p:cNvSpPr>
            <a:spLocks noChangeArrowheads="1"/>
          </p:cNvSpPr>
          <p:nvPr/>
        </p:nvSpPr>
        <p:spPr bwMode="auto">
          <a:xfrm>
            <a:off x="-838200" y="3733800"/>
            <a:ext cx="152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8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5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5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8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5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8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8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8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8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8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6" grpId="0" animBg="1"/>
      <p:bldP spid="85028" grpId="0" animBg="1"/>
      <p:bldP spid="85029" grpId="0" animBg="1"/>
      <p:bldP spid="85037" grpId="0" animBg="1"/>
      <p:bldP spid="85038" grpId="0" animBg="1"/>
      <p:bldP spid="85041" grpId="0" animBg="1"/>
      <p:bldP spid="85042" grpId="0" animBg="1"/>
      <p:bldP spid="85043" grpId="0" animBg="1"/>
      <p:bldP spid="85043" grpId="1" animBg="1"/>
      <p:bldP spid="85044" grpId="0" animBg="1"/>
      <p:bldP spid="85051" grpId="0" animBg="1"/>
      <p:bldP spid="85052" grpId="0" animBg="1"/>
      <p:bldP spid="85053" grpId="0" animBg="1"/>
      <p:bldP spid="85054" grpId="0" animBg="1"/>
      <p:bldP spid="85055" grpId="0" animBg="1"/>
      <p:bldP spid="850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6EB886-EC44-49DE-930C-4675BA735BBE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40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505200" cy="15240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 so sánh:</a:t>
            </a:r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auto">
          <a:xfrm>
            <a:off x="4343400" y="1828800"/>
            <a:ext cx="4800600" cy="1524000"/>
          </a:xfrm>
          <a:prstGeom prst="cloudCallout">
            <a:avLst>
              <a:gd name="adj1" fmla="val -63625"/>
              <a:gd name="adj2" fmla="val -21667"/>
            </a:avLst>
          </a:prstGeom>
          <a:gradFill rotWithShape="1">
            <a:gsLst>
              <a:gs pos="0">
                <a:srgbClr val="CCFF66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Bạn nào xách vật nặng?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Theo em xách vật nặng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ảnh hưởng gì đến 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cột sống của chúng ta?</a:t>
            </a:r>
          </a:p>
        </p:txBody>
      </p:sp>
      <p:grpSp>
        <p:nvGrpSpPr>
          <p:cNvPr id="2" name="Group 91"/>
          <p:cNvGrpSpPr>
            <a:grpSpLocks/>
          </p:cNvGrpSpPr>
          <p:nvPr/>
        </p:nvGrpSpPr>
        <p:grpSpPr bwMode="auto">
          <a:xfrm>
            <a:off x="762000" y="2971800"/>
            <a:ext cx="3276600" cy="2730500"/>
            <a:chOff x="288" y="1296"/>
            <a:chExt cx="1728" cy="1386"/>
          </a:xfrm>
        </p:grpSpPr>
        <p:pic>
          <p:nvPicPr>
            <p:cNvPr id="19462" name="Picture 86" descr="http://mail.google.com/mail/?ui=1&amp;view=att&amp;th=1203195e78ae5c83&amp;attid=0.1&amp;disp=thd&amp;realattid=f_fsmnka7w&amp;zw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r:link="rId4"/>
            <a:srcRect r="-980" b="42169"/>
            <a:stretch>
              <a:fillRect/>
            </a:stretch>
          </p:blipFill>
          <p:spPr bwMode="auto">
            <a:xfrm>
              <a:off x="288" y="1296"/>
              <a:ext cx="1728" cy="13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9463" name="Text Box 88"/>
            <p:cNvSpPr txBox="1">
              <a:spLocks noChangeArrowheads="1"/>
            </p:cNvSpPr>
            <p:nvPr/>
          </p:nvSpPr>
          <p:spPr bwMode="auto">
            <a:xfrm>
              <a:off x="480" y="2496"/>
              <a:ext cx="72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64" name="Text Box 89"/>
            <p:cNvSpPr txBox="1">
              <a:spLocks noChangeArrowheads="1"/>
            </p:cNvSpPr>
            <p:nvPr/>
          </p:nvSpPr>
          <p:spPr bwMode="auto">
            <a:xfrm>
              <a:off x="384" y="2400"/>
              <a:ext cx="672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Hình 4</a:t>
              </a:r>
            </a:p>
          </p:txBody>
        </p:sp>
        <p:sp>
          <p:nvSpPr>
            <p:cNvPr id="19465" name="Text Box 90"/>
            <p:cNvSpPr txBox="1">
              <a:spLocks noChangeArrowheads="1"/>
            </p:cNvSpPr>
            <p:nvPr/>
          </p:nvSpPr>
          <p:spPr bwMode="auto">
            <a:xfrm>
              <a:off x="1248" y="2400"/>
              <a:ext cx="672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Hình 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53E3B3-CE31-4220-BDCB-24F174DFE26B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16" descr="p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WordArt 4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248400" cy="1524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4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 NHẤC MỘT VẬT HỢP LÝ </a:t>
            </a:r>
          </a:p>
          <a:p>
            <a:pPr algn="ctr"/>
            <a:r>
              <a:rPr lang="en-US" sz="24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 KHÔNG BỊ CONG VẸO CỘT SỐNG:</a:t>
            </a:r>
          </a:p>
        </p:txBody>
      </p:sp>
      <p:sp>
        <p:nvSpPr>
          <p:cNvPr id="9626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Khi nhấc lưng phải thẳng, dùng sức ở hai chân để co đầu gối và đứng thẳng dậy để nhấc vật.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Không đứng thẳng chân và không dùng sức ở lưng vì sẽ bị đau. </a:t>
            </a:r>
          </a:p>
        </p:txBody>
      </p:sp>
      <p:pic>
        <p:nvPicPr>
          <p:cNvPr id="96268" name="Picture 12" descr="http://mail.google.com/mail/?ui=1&amp;view=att&amp;th=1203195e78ae5c83&amp;attid=0.1&amp;disp=thd&amp;realattid=f_fsmnka7w&amp;zw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/>
          <a:srcRect t="57832"/>
          <a:stretch>
            <a:fillRect/>
          </a:stretch>
        </p:blipFill>
        <p:spPr bwMode="auto">
          <a:xfrm>
            <a:off x="2362200" y="4606925"/>
            <a:ext cx="3810000" cy="1865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7" name="Text Box 19"/>
          <p:cNvSpPr txBox="1">
            <a:spLocks noChangeArrowheads="1"/>
          </p:cNvSpPr>
          <p:nvPr/>
        </p:nvSpPr>
        <p:spPr bwMode="auto">
          <a:xfrm>
            <a:off x="6705600" y="4495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8" name="Text Box 30"/>
          <p:cNvSpPr txBox="1">
            <a:spLocks noChangeArrowheads="1"/>
          </p:cNvSpPr>
          <p:nvPr/>
        </p:nvSpPr>
        <p:spPr bwMode="auto">
          <a:xfrm>
            <a:off x="381000" y="304800"/>
            <a:ext cx="2133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6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6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349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Quan sát các hình 1,2,3,4,5 trong SGK và thảo luận nhóm đôi trong 5 phút với nội dung sau:</vt:lpstr>
      <vt:lpstr>Slide 3</vt:lpstr>
      <vt:lpstr>Slide 4</vt:lpstr>
      <vt:lpstr>Slide 5</vt:lpstr>
      <vt:lpstr>Slide 6</vt:lpstr>
      <vt:lpstr>Slide 7</vt:lpstr>
      <vt:lpstr>Slide 8</vt:lpstr>
    </vt:vector>
  </TitlesOfParts>
  <Company>viet nam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06101014340671</dc:creator>
  <cp:lastModifiedBy>Nhulam</cp:lastModifiedBy>
  <cp:revision>203</cp:revision>
  <dcterms:created xsi:type="dcterms:W3CDTF">2009-03-26T01:39:33Z</dcterms:created>
  <dcterms:modified xsi:type="dcterms:W3CDTF">2020-09-24T08:16:22Z</dcterms:modified>
</cp:coreProperties>
</file>