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Aristot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  <a:srgbClr val="0000FF"/>
    <a:srgbClr val="FF0000"/>
    <a:srgbClr val="CCECFF"/>
    <a:srgbClr val="996633"/>
    <a:srgbClr val="CC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2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37" d="100"/>
          <a:sy n="37" d="100"/>
        </p:scale>
        <p:origin x="-13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605626E-D470-4615-9E6E-CBB1AA1EB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3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6640FD-E52B-4AC9-AB58-CF7A09506736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318ACA-069B-45DC-8657-5EC2D409DA47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51C207-B715-4A17-892F-1161012073FB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63AE13-A501-447C-9C6C-D56CED4B0BBC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0A097E-217C-4AC3-B225-7E205C293A01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299DF7-9D72-44F4-BC16-E5CF21340E02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C6191C-8A10-408B-9E9B-E57C7B3A39AF}" type="slidenum">
              <a:rPr lang="en-US"/>
              <a:pPr/>
              <a:t>10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D4F0-4D81-4359-B8EC-E2870BBE3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A89D-FA54-41D0-9C85-E20378FE8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4467A-80ED-4D58-BB5B-F9EE8AEF6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0EC3-89A1-4770-A8B4-FA374D9CC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7E295-82DD-47B6-965C-3392588E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E1B8F-7E36-46BF-BC8D-B15FC93C4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B456B-B347-475E-A59D-3C503CEFA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2580-01A5-4742-A2C9-383D7E393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10E39-3E26-45E2-8143-A3F329FF7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75BD5-6D46-4336-B2B0-FB314C362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EC294-E330-4525-970C-178B9B15C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22347-47AD-4FA7-AE44-F7D71E839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D4B71FA8-5605-408F-B184-E44E2AE14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CCFF"/>
            </a:gs>
            <a:gs pos="100000">
              <a:srgbClr val="CC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3962400"/>
          </a:xfrm>
        </p:spPr>
        <p:txBody>
          <a:bodyPr/>
          <a:lstStyle/>
          <a:p>
            <a:r>
              <a:rPr lang="en-US" sz="4000" b="1" u="sng" smtClean="0">
                <a:solidFill>
                  <a:srgbClr val="0000FF"/>
                </a:solidFill>
                <a:latin typeface="Arial" charset="0"/>
              </a:rPr>
              <a:t>Bài 3</a:t>
            </a:r>
            <a:r>
              <a:rPr lang="en-US" sz="400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b="1" smtClean="0">
                <a:latin typeface="Arial" charset="0"/>
              </a:rPr>
              <a:t>Chữ hoa : B</a:t>
            </a:r>
            <a:endParaRPr lang="en-US" sz="4000" smtClean="0">
              <a:solidFill>
                <a:srgbClr val="0000FF"/>
              </a:solidFill>
              <a:latin typeface="Arial" charset="0"/>
            </a:endParaRPr>
          </a:p>
          <a:p>
            <a:endParaRPr lang="en-US" smtClean="0">
              <a:solidFill>
                <a:srgbClr val="0000FF"/>
              </a:solidFill>
              <a:latin typeface="VNI-Ariston" pitchFamily="2" charset="0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2133600" y="0"/>
            <a:ext cx="5105400" cy="2438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-1417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GIÁO ÁN MÔN TẬP VIẾT LỚP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362200"/>
          </a:xfrm>
          <a:prstGeom prst="wedgeEllipseCallout">
            <a:avLst>
              <a:gd name="adj1" fmla="val -33731"/>
              <a:gd name="adj2" fmla="val 73856"/>
            </a:avLst>
          </a:prstGeom>
          <a:solidFill>
            <a:srgbClr val="FFFFCC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b="1" i="1" smtClean="0">
                <a:latin typeface="Arial" charset="0"/>
              </a:rPr>
              <a:t>Bạn bè sum họp</a:t>
            </a:r>
          </a:p>
        </p:txBody>
      </p:sp>
      <p:sp>
        <p:nvSpPr>
          <p:cNvPr id="22531" name="AutoShape 3"/>
          <p:cNvSpPr>
            <a:spLocks noChangeArrowheads="1"/>
          </p:cNvSpPr>
          <p:nvPr/>
        </p:nvSpPr>
        <p:spPr bwMode="auto">
          <a:xfrm>
            <a:off x="2625725" y="2614613"/>
            <a:ext cx="5434013" cy="1268412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Các chữ trong câu cách nhau khoảng bằng chừng nào ?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828800" y="4572000"/>
            <a:ext cx="6629400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Khoảng cách giữa các chữ trong câu cách nhau khoảng bằng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1 con chữ o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381000" y="2209800"/>
            <a:ext cx="1793875" cy="2208213"/>
          </a:xfrm>
          <a:prstGeom prst="star4">
            <a:avLst>
              <a:gd name="adj" fmla="val 18551"/>
            </a:avLst>
          </a:prstGeom>
          <a:solidFill>
            <a:srgbClr val="00FF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?</a:t>
            </a:r>
            <a:endParaRPr lang="en-US" sz="2000">
              <a:latin typeface="Arial" charset="0"/>
            </a:endParaRPr>
          </a:p>
        </p:txBody>
      </p:sp>
      <p:pic>
        <p:nvPicPr>
          <p:cNvPr id="11270" name="Picture 7" descr="Chu Ban be sum h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57200"/>
            <a:ext cx="50292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 autoUpdateAnimBg="0"/>
      <p:bldP spid="22532" grpId="0" animBg="1" autoUpdateAnimBg="0"/>
      <p:bldP spid="2253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6096000" cy="1676400"/>
          </a:xfrm>
          <a:prstGeom prst="downArrowCallout">
            <a:avLst>
              <a:gd name="adj1" fmla="val 90909"/>
              <a:gd name="adj2" fmla="val 90909"/>
              <a:gd name="adj3" fmla="val 16667"/>
              <a:gd name="adj4" fmla="val 66667"/>
            </a:avLst>
          </a:prstGeom>
          <a:solidFill>
            <a:srgbClr val="FFCCFF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Cách viết chữ Bạn</a:t>
            </a:r>
            <a:endParaRPr lang="en-US" smtClean="0">
              <a:latin typeface="Arial" charset="0"/>
            </a:endParaRP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2514600" y="2057400"/>
            <a:ext cx="4913313" cy="12557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0099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Đặt bút tại Đ K 6 viết chữ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nh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ở trên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2438400" y="3124200"/>
            <a:ext cx="5178425" cy="2813050"/>
          </a:xfrm>
          <a:prstGeom prst="ellipse">
            <a:avLst/>
          </a:prstGeom>
          <a:solidFill>
            <a:srgbClr val="FFFFCC"/>
          </a:solidFill>
          <a:ln w="9525">
            <a:solidFill>
              <a:srgbClr val="FF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Từ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iểm cuối của chữ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B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nối liền với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iểm </a:t>
            </a:r>
            <a:r>
              <a:rPr lang="vi-VN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ầu của chữ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tạo một khoảnh cách vừa phải giữa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và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</a:t>
            </a:r>
            <a:endParaRPr lang="en-US" sz="18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2209800" y="5562600"/>
            <a:ext cx="5791200" cy="1255713"/>
          </a:xfrm>
          <a:prstGeom prst="ellipse">
            <a:avLst/>
          </a:prstGeom>
          <a:solidFill>
            <a:srgbClr val="FFFFCC"/>
          </a:solidFill>
          <a:ln w="9525">
            <a:solidFill>
              <a:srgbClr val="CC00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Viết tiếp chữ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 và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dấu nặng </a:t>
            </a:r>
            <a:endParaRPr lang="en-US" sz="1800" b="1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 autoUpdateAnimBg="0"/>
      <p:bldP spid="24581" grpId="0" animBg="1" autoUpdateAnimBg="0"/>
      <p:bldP spid="24582" grpId="0" animBg="1" autoUpdateAnimBg="0"/>
      <p:bldP spid="24584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600200"/>
          </a:xfrm>
          <a:prstGeom prst="star16">
            <a:avLst>
              <a:gd name="adj" fmla="val 37500"/>
            </a:avLst>
          </a:prstGeom>
          <a:solidFill>
            <a:srgbClr val="00FFFF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z="3600" smtClean="0">
                <a:latin typeface="Arial" charset="0"/>
              </a:rPr>
              <a:t>Những </a:t>
            </a:r>
            <a:r>
              <a:rPr lang="vi-VN" sz="3600" smtClean="0">
                <a:latin typeface="Arial" charset="0"/>
              </a:rPr>
              <a:t>đ</a:t>
            </a:r>
            <a:r>
              <a:rPr lang="en-US" sz="3600" smtClean="0">
                <a:latin typeface="Arial" charset="0"/>
              </a:rPr>
              <a:t>iểm cần l</a:t>
            </a:r>
            <a:r>
              <a:rPr lang="vi-VN" sz="3600" smtClean="0">
                <a:latin typeface="Arial" charset="0"/>
              </a:rPr>
              <a:t>ư</a:t>
            </a:r>
            <a:r>
              <a:rPr lang="en-US" sz="3600" smtClean="0">
                <a:latin typeface="Arial" charset="0"/>
              </a:rPr>
              <a:t>u ý về nối chữ</a:t>
            </a:r>
            <a:endParaRPr lang="en-US" smtClean="0">
              <a:latin typeface="Arial" charset="0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9600" y="1295400"/>
            <a:ext cx="3200400" cy="127635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Nối giữa chữ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a</a:t>
            </a:r>
            <a:r>
              <a:rPr lang="en-US" sz="2800">
                <a:latin typeface="Arial" charset="0"/>
              </a:rPr>
              <a:t> với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n</a:t>
            </a:r>
            <a:r>
              <a:rPr lang="en-US" sz="2800">
                <a:latin typeface="Arial" charset="0"/>
              </a:rPr>
              <a:t> trong tiếng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bạn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219200" y="2514600"/>
            <a:ext cx="1905000" cy="833438"/>
          </a:xfrm>
          <a:prstGeom prst="rect">
            <a:avLst/>
          </a:prstGeom>
          <a:solidFill>
            <a:srgbClr val="FFFF99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00"/>
                </a:solidFill>
                <a:latin typeface="Arial" charset="0"/>
              </a:rPr>
              <a:t>Bạn</a:t>
            </a: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4114800" y="1447800"/>
            <a:ext cx="3429000" cy="127635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Nối giữa chữ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2800">
                <a:latin typeface="Arial" charset="0"/>
              </a:rPr>
              <a:t> với chữ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e</a:t>
            </a:r>
            <a:r>
              <a:rPr lang="en-US" sz="2800">
                <a:latin typeface="Arial" charset="0"/>
              </a:rPr>
              <a:t> trong tiếng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bè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486400" y="2514600"/>
            <a:ext cx="19050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0066"/>
                </a:solidFill>
                <a:latin typeface="Arial" charset="0"/>
              </a:rPr>
              <a:t>bè</a:t>
            </a:r>
            <a:endParaRPr lang="en-US" sz="5400" b="1">
              <a:latin typeface="Arial" charset="0"/>
            </a:endParaRPr>
          </a:p>
        </p:txBody>
      </p:sp>
      <p:sp>
        <p:nvSpPr>
          <p:cNvPr id="25609" name="AutoShape 9"/>
          <p:cNvSpPr>
            <a:spLocks noChangeArrowheads="1"/>
          </p:cNvSpPr>
          <p:nvPr/>
        </p:nvSpPr>
        <p:spPr bwMode="auto">
          <a:xfrm>
            <a:off x="334297" y="5417939"/>
            <a:ext cx="8632825" cy="2202061"/>
          </a:xfrm>
          <a:prstGeom prst="leftRightArrow">
            <a:avLst>
              <a:gd name="adj1" fmla="val 62630"/>
              <a:gd name="adj2" fmla="val 91527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Cần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tạo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ra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khoảng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cách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cân</a:t>
            </a:r>
            <a:r>
              <a:rPr lang="en-US" sz="2800" dirty="0">
                <a:latin typeface="Arial" charset="0"/>
              </a:rPr>
              <a:t> </a:t>
            </a:r>
            <a:r>
              <a:rPr lang="vi-VN" sz="2800" dirty="0">
                <a:latin typeface="Arial" charset="0"/>
              </a:rPr>
              <a:t>đ</a:t>
            </a:r>
            <a:r>
              <a:rPr lang="en-US" sz="2800" dirty="0" err="1">
                <a:latin typeface="Arial" charset="0"/>
              </a:rPr>
              <a:t>ối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vừa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phải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giữa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hai</a:t>
            </a:r>
            <a:r>
              <a:rPr lang="en-US" sz="2800" dirty="0">
                <a:latin typeface="Arial" charset="0"/>
              </a:rPr>
              <a:t> con </a:t>
            </a:r>
            <a:r>
              <a:rPr lang="en-US" sz="2800" dirty="0" err="1">
                <a:latin typeface="Arial" charset="0"/>
              </a:rPr>
              <a:t>chữ</a:t>
            </a:r>
            <a:endParaRPr lang="en-US" sz="2800" dirty="0">
              <a:latin typeface="Arial" charset="0"/>
            </a:endParaRPr>
          </a:p>
        </p:txBody>
      </p:sp>
      <p:sp>
        <p:nvSpPr>
          <p:cNvPr id="25610" name="AutoShape 10"/>
          <p:cNvSpPr>
            <a:spLocks noChangeArrowheads="1"/>
          </p:cNvSpPr>
          <p:nvPr/>
        </p:nvSpPr>
        <p:spPr bwMode="auto">
          <a:xfrm>
            <a:off x="0" y="3429000"/>
            <a:ext cx="3200400" cy="127635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Nối giữa chữ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u</a:t>
            </a:r>
            <a:r>
              <a:rPr lang="en-US" sz="2800">
                <a:latin typeface="Arial" charset="0"/>
              </a:rPr>
              <a:t> với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m </a:t>
            </a:r>
            <a:r>
              <a:rPr lang="en-US" sz="2800">
                <a:latin typeface="Arial" charset="0"/>
              </a:rPr>
              <a:t>trong tiếng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sum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04800" y="4648200"/>
            <a:ext cx="1905000" cy="923925"/>
          </a:xfrm>
          <a:prstGeom prst="rect">
            <a:avLst/>
          </a:prstGeom>
          <a:solidFill>
            <a:srgbClr val="FFFF99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Arial" charset="0"/>
              </a:rPr>
              <a:t>sum</a:t>
            </a:r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3886200" y="3505200"/>
            <a:ext cx="3429000" cy="127635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CCFF"/>
          </a:solidFill>
          <a:ln w="9525">
            <a:solidFill>
              <a:srgbClr val="CC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Nối giữa chữ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h</a:t>
            </a:r>
            <a:r>
              <a:rPr lang="en-US" sz="2800">
                <a:latin typeface="Arial" charset="0"/>
              </a:rPr>
              <a:t> với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op</a:t>
            </a:r>
            <a:r>
              <a:rPr lang="en-US" sz="2800">
                <a:latin typeface="Arial" charset="0"/>
              </a:rPr>
              <a:t> trong tiếng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họp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572000" y="4648200"/>
            <a:ext cx="1905000" cy="923925"/>
          </a:xfrm>
          <a:prstGeom prst="rect">
            <a:avLst/>
          </a:prstGeom>
          <a:solidFill>
            <a:srgbClr val="FFFF99"/>
          </a:solidFill>
          <a:ln w="9525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>
                <a:solidFill>
                  <a:srgbClr val="FF0000"/>
                </a:solidFill>
                <a:latin typeface="Arial" charset="0"/>
              </a:rPr>
              <a:t>họp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 autoUpdateAnimBg="0"/>
      <p:bldP spid="25604" grpId="0" animBg="1" autoUpdateAnimBg="0"/>
      <p:bldP spid="25605" grpId="0" animBg="1" autoUpdateAnimBg="0"/>
      <p:bldP spid="25606" grpId="0" animBg="1" autoUpdateAnimBg="0"/>
      <p:bldP spid="25608" grpId="0" animBg="1" autoUpdateAnimBg="0"/>
      <p:bldP spid="25609" grpId="0" animBg="1" autoUpdateAnimBg="0"/>
      <p:bldP spid="25610" grpId="0" animBg="1" autoUpdateAnimBg="0"/>
      <p:bldP spid="25611" grpId="0" animBg="1" autoUpdateAnimBg="0"/>
      <p:bldP spid="25612" grpId="0" animBg="1" autoUpdateAnimBg="0"/>
      <p:bldP spid="25613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3200400" y="304800"/>
            <a:ext cx="2819400" cy="1676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Arial"/>
                <a:cs typeface="Arial"/>
              </a:rPr>
              <a:t>GIẢI LAO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25908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Bài tập thể dụcgiữa giờ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1295400" y="3733800"/>
          <a:ext cx="20574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lip" r:id="rId3" imgW="2765425" imgH="6043613" progId="MS_ClipArt_Gallery.2">
                  <p:embed/>
                </p:oleObj>
              </mc:Choice>
              <mc:Fallback>
                <p:oleObj name="Clip" r:id="rId3" imgW="2765425" imgH="6043613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2057400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724400" y="25908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Múa tập thể: Lí cây xanh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5334000" y="3581400"/>
          <a:ext cx="25908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Clip" r:id="rId5" imgW="3763963" imgH="3535363" progId="MS_ClipArt_Gallery.2">
                  <p:embed/>
                </p:oleObj>
              </mc:Choice>
              <mc:Fallback>
                <p:oleObj name="Clip" r:id="rId5" imgW="3763963" imgH="3535363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581400"/>
                        <a:ext cx="2590800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autoUpdateAnimBg="0"/>
      <p:bldP spid="2663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1144588" y="425450"/>
            <a:ext cx="6426200" cy="909638"/>
          </a:xfrm>
          <a:prstGeom prst="flowChartMagneticTape">
            <a:avLst/>
          </a:prstGeom>
          <a:solidFill>
            <a:srgbClr val="00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Arial" charset="0"/>
              </a:rPr>
              <a:t>Viết vở tập viết</a:t>
            </a:r>
            <a:endParaRPr lang="en-US" sz="18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752600" y="19812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dòng  chữ B cỡ vừa cao 5 li.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752600" y="26670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dòng  chữ B cỡ nhỏ cao 2 li r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ỡi.</a:t>
            </a:r>
            <a:endParaRPr lang="en-US" sz="2800">
              <a:latin typeface="Arial" charset="0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752600" y="3429000"/>
            <a:ext cx="548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dòng  chữ Bạn cỡ vừa</a:t>
            </a:r>
            <a:r>
              <a:rPr lang="en-US" sz="3600">
                <a:latin typeface="Arial" charset="0"/>
              </a:rPr>
              <a:t> 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752600" y="419100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dòng chữ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Bạn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cỡ nhỏ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1752599" y="4953000"/>
            <a:ext cx="653142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dòng câu </a:t>
            </a:r>
            <a:r>
              <a:rPr lang="en-US" sz="2800" b="1">
                <a:solidFill>
                  <a:srgbClr val="0000FF"/>
                </a:solidFill>
                <a:latin typeface="Arial" charset="0"/>
              </a:rPr>
              <a:t>Bạn bè sum họp.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  <p:bldP spid="27653" grpId="0" autoUpdateAnimBg="0"/>
      <p:bldP spid="27654" grpId="0" autoUpdateAnimBg="0"/>
      <p:bldP spid="27655" grpId="0" autoUpdateAnimBg="0"/>
      <p:bldP spid="27656" grpId="0" autoUpdateAnimBg="0"/>
      <p:bldP spid="276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505200" y="1676400"/>
            <a:ext cx="5257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CC00FF"/>
                </a:solidFill>
                <a:latin typeface="Arial" charset="0"/>
              </a:rPr>
              <a:t>Cô khen cả lớp </a:t>
            </a:r>
            <a:r>
              <a:rPr lang="vi-VN" sz="4000">
                <a:solidFill>
                  <a:srgbClr val="CC00FF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CC00FF"/>
                </a:solidFill>
                <a:latin typeface="Arial" charset="0"/>
              </a:rPr>
              <a:t>ã rất  cố gắng trong giờ tập viết 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257800" y="3124200"/>
            <a:ext cx="3200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u="sng">
                <a:solidFill>
                  <a:srgbClr val="FF0000"/>
                </a:solidFill>
                <a:latin typeface="Arial" charset="0"/>
              </a:rPr>
              <a:t>Dặn dò</a:t>
            </a:r>
            <a:endParaRPr lang="en-US" sz="4400" u="sng">
              <a:latin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191000" y="4038600"/>
            <a:ext cx="4114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Về nhà : Tập viết nốt những dòng còn lại</a:t>
            </a:r>
          </a:p>
        </p:txBody>
      </p:sp>
      <p:graphicFrame>
        <p:nvGraphicFramePr>
          <p:cNvPr id="16389" name="Object 8"/>
          <p:cNvGraphicFramePr>
            <a:graphicFrameLocks noChangeAspect="1"/>
          </p:cNvGraphicFramePr>
          <p:nvPr/>
        </p:nvGraphicFramePr>
        <p:xfrm>
          <a:off x="304800" y="1600200"/>
          <a:ext cx="3505200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lip" r:id="rId4" imgW="4664075" imgH="3390900" progId="MS_ClipArt_Gallery.2">
                  <p:embed/>
                </p:oleObj>
              </mc:Choice>
              <mc:Fallback>
                <p:oleObj name="Clip" r:id="rId4" imgW="4664075" imgH="339090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3505200" cy="339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  <p:bldP spid="2867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  <a:prstGeom prst="ellipseRibbon">
            <a:avLst>
              <a:gd name="adj1" fmla="val 18750"/>
              <a:gd name="adj2" fmla="val 50000"/>
              <a:gd name="adj3" fmla="val 12500"/>
            </a:avLst>
          </a:prstGeom>
          <a:solidFill>
            <a:srgbClr val="FFFFCC"/>
          </a:solidFill>
          <a:ln>
            <a:solidFill>
              <a:srgbClr val="333399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mtClean="0">
                <a:latin typeface="Arial" charset="0"/>
              </a:rPr>
              <a:t>MỤC TIÊU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572000"/>
          </a:xfrm>
        </p:spPr>
        <p:txBody>
          <a:bodyPr/>
          <a:lstStyle/>
          <a:p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Kiến thức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: Nhớ hình dáng chữ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, và qui trình viết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,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Bạn.</a:t>
            </a:r>
          </a:p>
          <a:p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Thái </a:t>
            </a:r>
            <a:r>
              <a:rPr lang="vi-VN" sz="2800" b="1" u="sng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ộ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: Kiên nhẫn, cẩn thận 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ể viết 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ều,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ẹp chữ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 và câu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Bạn bè sum họp.</a:t>
            </a:r>
          </a:p>
          <a:p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Kĩ n</a:t>
            </a:r>
            <a:r>
              <a:rPr lang="vi-VN" sz="2800" b="1" u="sng" smtClean="0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 sz="2800" b="1" u="sng" smtClean="0">
                <a:solidFill>
                  <a:srgbClr val="0000FF"/>
                </a:solidFill>
                <a:latin typeface="Arial" charset="0"/>
              </a:rPr>
              <a:t>ng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:  Viết 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úng các nét của chữ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, viết </a:t>
            </a:r>
            <a:r>
              <a:rPr lang="vi-VN" sz="2800" smtClean="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úng cách nối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a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 sang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 trong chữ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Bạn.</a:t>
            </a:r>
          </a:p>
          <a:p>
            <a:endParaRPr lang="en-US" sz="2800" smtClean="0">
              <a:latin typeface="VNI-Times" pitchFamily="2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514600" y="4953000"/>
            <a:ext cx="502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  <a:latin typeface="Arial" charset="0"/>
              </a:rPr>
              <a:t>+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Viết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ều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ẹp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các chữ cái trong câu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Bạn bè sum họp.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 autoUpdateAnimBg="0"/>
      <p:bldP spid="3075" grpId="0" build="p" autoUpdateAnimBg="0"/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CCCC"/>
            </a:gs>
            <a:gs pos="100000">
              <a:srgbClr val="FFFFC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>
          <a:xfrm rot="21000000">
            <a:off x="2325688" y="588963"/>
            <a:ext cx="4727575" cy="1692275"/>
          </a:xfrm>
          <a:prstGeom prst="doubleWave">
            <a:avLst>
              <a:gd name="adj1" fmla="val 6500"/>
              <a:gd name="adj2" fmla="val -4208"/>
            </a:avLst>
          </a:prstGeom>
          <a:solidFill>
            <a:srgbClr val="CCFFCC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i="1" smtClean="0">
                <a:solidFill>
                  <a:schemeClr val="tx1"/>
                </a:solidFill>
                <a:latin typeface="Arial" charset="0"/>
              </a:rPr>
              <a:t>MỞ ĐẦU</a:t>
            </a:r>
            <a:endParaRPr lang="en-US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971800"/>
            <a:ext cx="3810000" cy="3200400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  <a:latin typeface="Arial" charset="0"/>
              </a:rPr>
              <a:t>LỚP 1</a:t>
            </a:r>
          </a:p>
          <a:p>
            <a:r>
              <a:rPr lang="en-US" smtClean="0">
                <a:solidFill>
                  <a:srgbClr val="008000"/>
                </a:solidFill>
                <a:latin typeface="Arial" charset="0"/>
              </a:rPr>
              <a:t>Làm quen với chữ hoa qua tập tô chữ.</a:t>
            </a:r>
          </a:p>
          <a:p>
            <a:endParaRPr 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971800"/>
            <a:ext cx="3810000" cy="3276600"/>
          </a:xfrm>
        </p:spPr>
        <p:txBody>
          <a:bodyPr/>
          <a:lstStyle/>
          <a:p>
            <a:r>
              <a:rPr lang="en-US" u="sng" smtClean="0">
                <a:solidFill>
                  <a:srgbClr val="FF0000"/>
                </a:solidFill>
                <a:latin typeface="Arial" charset="0"/>
              </a:rPr>
              <a:t>LỚP 2</a:t>
            </a:r>
            <a:endParaRPr lang="en-US" u="sng" smtClean="0">
              <a:solidFill>
                <a:srgbClr val="010000"/>
              </a:solidFill>
              <a:latin typeface="Arial" charset="0"/>
            </a:endParaRPr>
          </a:p>
          <a:p>
            <a:r>
              <a:rPr lang="en-US" smtClean="0">
                <a:solidFill>
                  <a:srgbClr val="008000"/>
                </a:solidFill>
                <a:latin typeface="Arial" charset="0"/>
              </a:rPr>
              <a:t>Tập viết chữ hoa</a:t>
            </a:r>
            <a:r>
              <a:rPr lang="en-US" smtClean="0">
                <a:solidFill>
                  <a:srgbClr val="008000"/>
                </a:solidFill>
              </a:rPr>
              <a:t> </a:t>
            </a:r>
            <a:r>
              <a:rPr lang="en-US" smtClean="0">
                <a:solidFill>
                  <a:srgbClr val="008000"/>
                </a:solidFill>
                <a:latin typeface="Arial" charset="0"/>
              </a:rPr>
              <a:t>và các câu có chữ hoa.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1" grpId="0" build="p" autoUpdateAnimBg="0"/>
      <p:bldP spid="7172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620000" cy="21336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FFCCFF"/>
          </a:solidFill>
          <a:ln>
            <a:solidFill>
              <a:srgbClr val="99CC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z="3200" smtClean="0">
                <a:latin typeface="Arial" charset="0"/>
              </a:rPr>
              <a:t>Chữ B hoa cao mấy li?</a:t>
            </a:r>
            <a:r>
              <a:rPr lang="en-US" smtClean="0"/>
              <a:t> </a:t>
            </a:r>
            <a:r>
              <a:rPr lang="en-US" smtClean="0">
                <a:latin typeface="Arial" charset="0"/>
              </a:rPr>
              <a:t> </a:t>
            </a:r>
            <a:br>
              <a:rPr lang="en-US" smtClean="0">
                <a:latin typeface="Arial" charset="0"/>
              </a:rPr>
            </a:br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Chữ B </a:t>
            </a:r>
            <a:r>
              <a:rPr lang="vi-VN" sz="2800" smtClean="0">
                <a:solidFill>
                  <a:schemeClr val="accent2"/>
                </a:solidFill>
                <a:latin typeface="Arial" charset="0"/>
              </a:rPr>
              <a:t>đư</a:t>
            </a:r>
            <a:r>
              <a:rPr lang="en-US" sz="2800" smtClean="0">
                <a:solidFill>
                  <a:schemeClr val="accent2"/>
                </a:solidFill>
                <a:latin typeface="Arial" charset="0"/>
              </a:rPr>
              <a:t>ợc viết bởi mấy nét ?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381000"/>
            <a:ext cx="827088" cy="2279650"/>
          </a:xfrm>
          <a:prstGeom prst="star8">
            <a:avLst>
              <a:gd name="adj" fmla="val 28222"/>
            </a:avLst>
          </a:prstGeom>
          <a:solidFill>
            <a:srgbClr val="FFFFCC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00"/>
                </a:solidFill>
                <a:latin typeface="Arial" charset="0"/>
              </a:rPr>
              <a:t>?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        </a:t>
            </a:r>
            <a:endParaRPr lang="en-US" sz="5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457200" y="3581400"/>
            <a:ext cx="4419600" cy="2738438"/>
          </a:xfrm>
          <a:prstGeom prst="homePlate">
            <a:avLst>
              <a:gd name="adj" fmla="val 48111"/>
            </a:avLst>
          </a:prstGeom>
          <a:solidFill>
            <a:srgbClr val="CCFFFF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Chữ B hoa cao 5 li .</a:t>
            </a:r>
            <a:r>
              <a:rPr lang="en-US">
                <a:latin typeface="Arial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Arial" charset="0"/>
              </a:rPr>
              <a:t>Chữ B </a:t>
            </a:r>
            <a:r>
              <a:rPr lang="vi-VN" sz="2800">
                <a:solidFill>
                  <a:srgbClr val="0000FF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ợc viết bởi 2 nét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pic>
        <p:nvPicPr>
          <p:cNvPr id="5125" name="Picture 13" descr="Chu B vua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53000" y="2544763"/>
            <a:ext cx="3810000" cy="35544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90" grpId="0" animBg="1" autoUpdateAnimBg="0"/>
      <p:bldP spid="1639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CCFF"/>
            </a:gs>
            <a:gs pos="100000">
              <a:srgbClr val="FF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4724400" cy="3733800"/>
          </a:xfrm>
        </p:spPr>
        <p:txBody>
          <a:bodyPr/>
          <a:lstStyle/>
          <a:p>
            <a:endParaRPr lang="en-US" sz="2800" b="1" dirty="0" smtClean="0">
              <a:solidFill>
                <a:srgbClr val="FF0000"/>
              </a:solidFill>
              <a:latin typeface="Arial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Arial" charset="0"/>
              </a:rPr>
              <a:t>Nét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 1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</a:rPr>
              <a:t> :</a:t>
            </a:r>
            <a:r>
              <a:rPr lang="en-US" sz="2800" dirty="0" err="1" smtClean="0">
                <a:latin typeface="Arial" charset="0"/>
              </a:rPr>
              <a:t>Giống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nét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móc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ng</a:t>
            </a:r>
            <a:r>
              <a:rPr lang="vi-VN" sz="2800" dirty="0" smtClean="0">
                <a:latin typeface="Arial" charset="0"/>
              </a:rPr>
              <a:t>ư</a:t>
            </a:r>
            <a:r>
              <a:rPr lang="en-US" sz="2800" dirty="0" err="1" smtClean="0">
                <a:latin typeface="Arial" charset="0"/>
              </a:rPr>
              <a:t>ợc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trái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phía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trên</a:t>
            </a:r>
            <a:r>
              <a:rPr lang="en-US" sz="2800" dirty="0" smtClean="0">
                <a:latin typeface="Arial" charset="0"/>
              </a:rPr>
              <a:t> h</a:t>
            </a:r>
            <a:r>
              <a:rPr lang="vi-VN" sz="2800" dirty="0" smtClean="0">
                <a:latin typeface="Arial" charset="0"/>
              </a:rPr>
              <a:t>ơ</a:t>
            </a:r>
            <a:r>
              <a:rPr lang="en-US" sz="2800" dirty="0" smtClean="0">
                <a:latin typeface="Arial" charset="0"/>
              </a:rPr>
              <a:t>i l</a:t>
            </a:r>
            <a:r>
              <a:rPr lang="vi-VN" sz="2800" dirty="0" smtClean="0">
                <a:latin typeface="Arial" charset="0"/>
              </a:rPr>
              <a:t>ư</a:t>
            </a:r>
            <a:r>
              <a:rPr lang="en-US" sz="2800" dirty="0" err="1" smtClean="0">
                <a:latin typeface="Arial" charset="0"/>
              </a:rPr>
              <a:t>ợn</a:t>
            </a:r>
            <a:r>
              <a:rPr lang="en-US" sz="2800" dirty="0" smtClean="0">
                <a:latin typeface="Arial" charset="0"/>
              </a:rPr>
              <a:t> sang </a:t>
            </a:r>
            <a:r>
              <a:rPr lang="en-US" sz="2800" dirty="0" err="1" smtClean="0">
                <a:latin typeface="Arial" charset="0"/>
              </a:rPr>
              <a:t>phải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vi-VN" sz="2800" dirty="0" smtClean="0">
                <a:latin typeface="Arial" charset="0"/>
              </a:rPr>
              <a:t>đ</a:t>
            </a:r>
            <a:r>
              <a:rPr lang="en-US" sz="2800" dirty="0" err="1" smtClean="0">
                <a:latin typeface="Arial" charset="0"/>
              </a:rPr>
              <a:t>ầu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móc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cong</a:t>
            </a:r>
            <a:r>
              <a:rPr lang="en-US" sz="2800" dirty="0" smtClean="0">
                <a:latin typeface="Arial" charset="0"/>
              </a:rPr>
              <a:t> h</a:t>
            </a:r>
            <a:r>
              <a:rPr lang="vi-VN" sz="2800" dirty="0" smtClean="0">
                <a:latin typeface="Arial" charset="0"/>
              </a:rPr>
              <a:t>ơ</a:t>
            </a:r>
            <a:r>
              <a:rPr lang="en-US" sz="2800" dirty="0" smtClean="0">
                <a:latin typeface="Arial" charset="0"/>
              </a:rPr>
              <a:t>n. 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Arial" charset="0"/>
              </a:rPr>
              <a:t>Nét</a:t>
            </a:r>
            <a:r>
              <a:rPr lang="en-US" sz="2800" dirty="0" smtClean="0">
                <a:solidFill>
                  <a:srgbClr val="FF0000"/>
                </a:solidFill>
                <a:latin typeface="Arial" charset="0"/>
              </a:rPr>
              <a:t> 2:</a:t>
            </a:r>
            <a:r>
              <a:rPr lang="en-US" sz="2800" dirty="0" smtClean="0">
                <a:latin typeface="Arial" charset="0"/>
              </a:rPr>
              <a:t>Kết </a:t>
            </a:r>
            <a:r>
              <a:rPr lang="en-US" sz="2800" dirty="0" err="1" smtClean="0">
                <a:latin typeface="Arial" charset="0"/>
              </a:rPr>
              <a:t>hợp</a:t>
            </a:r>
            <a:r>
              <a:rPr lang="en-US" sz="2800" dirty="0" smtClean="0">
                <a:latin typeface="Arial" charset="0"/>
              </a:rPr>
              <a:t> 2 </a:t>
            </a:r>
            <a:r>
              <a:rPr lang="en-US" sz="2800" dirty="0" err="1" smtClean="0">
                <a:latin typeface="Arial" charset="0"/>
              </a:rPr>
              <a:t>nét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cong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trên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và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cong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phải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nối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liền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nhau</a:t>
            </a:r>
            <a:r>
              <a:rPr lang="en-US" sz="2800" dirty="0" smtClean="0">
                <a:latin typeface="Arial" charset="0"/>
              </a:rPr>
              <a:t>, </a:t>
            </a:r>
            <a:r>
              <a:rPr lang="en-US" sz="2800" dirty="0" err="1" smtClean="0">
                <a:latin typeface="Arial" charset="0"/>
              </a:rPr>
              <a:t>tạo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vòng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xoắn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nhỏ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giữa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thân</a:t>
            </a:r>
            <a:r>
              <a:rPr lang="en-US" sz="2800" dirty="0" smtClean="0">
                <a:latin typeface="Arial" charset="0"/>
              </a:rPr>
              <a:t> </a:t>
            </a:r>
            <a:r>
              <a:rPr lang="en-US" sz="2800" dirty="0" err="1" smtClean="0">
                <a:latin typeface="Arial" charset="0"/>
              </a:rPr>
              <a:t>chữ</a:t>
            </a:r>
            <a:r>
              <a:rPr lang="en-US" sz="2800" dirty="0" smtClean="0">
                <a:latin typeface="Arial" charset="0"/>
              </a:rPr>
              <a:t>. </a:t>
            </a:r>
          </a:p>
        </p:txBody>
      </p:sp>
      <p:pic>
        <p:nvPicPr>
          <p:cNvPr id="6147" name="Picture 9" descr="Chu B v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1850" y="762000"/>
            <a:ext cx="450215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66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04800"/>
            <a:ext cx="4953000" cy="6553200"/>
          </a:xfrm>
        </p:spPr>
        <p:txBody>
          <a:bodyPr/>
          <a:lstStyle/>
          <a:p>
            <a:endParaRPr lang="en-US" sz="2200" smtClean="0">
              <a:latin typeface="Arial" charset="0"/>
            </a:endParaRPr>
          </a:p>
          <a:p>
            <a:endParaRPr lang="en-US" sz="2200" smtClean="0">
              <a:latin typeface="Arial" charset="0"/>
            </a:endParaRPr>
          </a:p>
          <a:p>
            <a:endParaRPr lang="en-US" sz="2200" smtClean="0">
              <a:latin typeface="Arial" charset="0"/>
            </a:endParaRPr>
          </a:p>
          <a:p>
            <a:endParaRPr lang="en-US" sz="2200" smtClean="0">
              <a:latin typeface="Arial" charset="0"/>
            </a:endParaRPr>
          </a:p>
          <a:p>
            <a:endParaRPr lang="en-US" sz="2200" smtClean="0">
              <a:latin typeface="Arial" charset="0"/>
            </a:endParaRPr>
          </a:p>
          <a:p>
            <a:endParaRPr lang="en-US" sz="2200" smtClean="0">
              <a:latin typeface="Arial" charset="0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762000" y="762000"/>
            <a:ext cx="2063750" cy="466725"/>
          </a:xfrm>
          <a:prstGeom prst="homePlate">
            <a:avLst>
              <a:gd name="adj" fmla="val 110544"/>
            </a:avLst>
          </a:prstGeom>
          <a:solidFill>
            <a:srgbClr val="FFFF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Viết nét 1</a:t>
            </a:r>
            <a:endParaRPr lang="en-US">
              <a:latin typeface="Arial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838200" y="3048000"/>
            <a:ext cx="2301875" cy="466725"/>
          </a:xfrm>
          <a:prstGeom prst="homePlate">
            <a:avLst>
              <a:gd name="adj" fmla="val 123299"/>
            </a:avLst>
          </a:prstGeom>
          <a:solidFill>
            <a:srgbClr val="FFFF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Viết nét 2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33400" y="1371600"/>
            <a:ext cx="4343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Đặt bút trên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kẻ 6, viết nét móc ng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ợc trái phía trên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i l</a:t>
            </a:r>
            <a:r>
              <a:rPr lang="vi-VN">
                <a:latin typeface="Arial" charset="0"/>
              </a:rPr>
              <a:t>ư</a:t>
            </a:r>
            <a:r>
              <a:rPr lang="en-US">
                <a:latin typeface="Arial" charset="0"/>
              </a:rPr>
              <a:t>ợn sang phải,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ầu móc cong h</a:t>
            </a:r>
            <a:r>
              <a:rPr lang="vi-VN">
                <a:latin typeface="Arial" charset="0"/>
              </a:rPr>
              <a:t>ơ</a:t>
            </a:r>
            <a:r>
              <a:rPr lang="en-US">
                <a:latin typeface="Arial" charset="0"/>
              </a:rPr>
              <a:t>n, dừng bút ở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kẻ 2.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9600" y="3657600"/>
            <a:ext cx="3733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Từ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iểm dừng bút ở nét 1 lia bút lên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kẻ 5, viết hai nét cong liền nhau tạo vòng xoắn nhỏ ở giữa thân chữ. Dừng bút ở giữa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kẻ 2 và </a:t>
            </a:r>
            <a:r>
              <a:rPr lang="vi-VN">
                <a:latin typeface="Arial" charset="0"/>
              </a:rPr>
              <a:t>đư</a:t>
            </a:r>
            <a:r>
              <a:rPr lang="en-US">
                <a:latin typeface="Arial" charset="0"/>
              </a:rPr>
              <a:t>ờng kẻ 3.</a:t>
            </a:r>
          </a:p>
        </p:txBody>
      </p:sp>
      <p:pic>
        <p:nvPicPr>
          <p:cNvPr id="7175" name="Picture 25" descr="Chu B vu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600200"/>
            <a:ext cx="4191000" cy="391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nimBg="1" autoUpdateAnimBg="0"/>
      <p:bldP spid="12301" grpId="0" animBg="1" autoUpdateAnimBg="0"/>
      <p:bldP spid="12307" grpId="0" autoUpdateAnimBg="0"/>
      <p:bldP spid="1230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6705600" cy="1600200"/>
          </a:xfrm>
          <a:prstGeom prst="wedgeEllipseCallout">
            <a:avLst>
              <a:gd name="adj1" fmla="val -58667"/>
              <a:gd name="adj2" fmla="val 50000"/>
            </a:avLst>
          </a:prstGeom>
          <a:solidFill>
            <a:srgbClr val="FFCC99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smtClean="0">
                <a:latin typeface="Arial" charset="0"/>
              </a:rPr>
              <a:t>Bạn bè sum họp</a:t>
            </a:r>
            <a:r>
              <a:rPr lang="en-US" smtClean="0"/>
              <a:t> </a:t>
            </a:r>
            <a:r>
              <a:rPr lang="en-US" smtClean="0">
                <a:latin typeface="Arial" charset="0"/>
              </a:rPr>
              <a:t/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là gì ?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638800" y="2362200"/>
          <a:ext cx="275431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4" imgW="3238095" imgH="4838095" progId="MS_ClipArt_Gallery.2">
                  <p:embed/>
                </p:oleObj>
              </mc:Choice>
              <mc:Fallback>
                <p:oleObj name="Clip" r:id="rId4" imgW="3238095" imgH="483809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362200"/>
                        <a:ext cx="2754313" cy="373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533400" y="395288"/>
            <a:ext cx="1219200" cy="1651000"/>
          </a:xfrm>
          <a:prstGeom prst="flowChartDecision">
            <a:avLst/>
          </a:prstGeom>
          <a:solidFill>
            <a:srgbClr val="FFCC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Arial" charset="0"/>
              </a:rPr>
              <a:t>?</a:t>
            </a:r>
            <a:endParaRPr lang="en-US">
              <a:latin typeface="Arial" charset="0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04800" y="2633663"/>
            <a:ext cx="5257800" cy="3089275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CCFFCC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Bạn bè sum họp là bạn bè ở khắp n</a:t>
            </a:r>
            <a:r>
              <a:rPr lang="vi-VN" sz="3600" b="1" i="1">
                <a:latin typeface="Arial" charset="0"/>
              </a:rPr>
              <a:t>ơ</a:t>
            </a:r>
            <a:r>
              <a:rPr lang="en-US" sz="3600" b="1" i="1">
                <a:latin typeface="Arial" charset="0"/>
              </a:rPr>
              <a:t>i về quây quần họp mặt </a:t>
            </a:r>
            <a:r>
              <a:rPr lang="vi-VN" sz="3600" b="1" i="1">
                <a:latin typeface="Arial" charset="0"/>
              </a:rPr>
              <a:t>đ</a:t>
            </a:r>
            <a:r>
              <a:rPr lang="en-US" sz="3600" b="1" i="1">
                <a:latin typeface="Arial" charset="0"/>
              </a:rPr>
              <a:t>ông vui.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4" grpId="0" animBg="1" autoUpdateAnimBg="0"/>
      <p:bldP spid="1741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6477000" cy="1143000"/>
          </a:xfrm>
          <a:prstGeom prst="wedgeEllipseCallout">
            <a:avLst>
              <a:gd name="adj1" fmla="val -32546"/>
              <a:gd name="adj2" fmla="val 137083"/>
            </a:avLst>
          </a:prstGeom>
          <a:solidFill>
            <a:srgbClr val="FFFFCC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pPr algn="l"/>
            <a:r>
              <a:rPr lang="en-US" b="1" i="1" dirty="0" err="1" smtClean="0">
                <a:latin typeface="Arial" charset="0"/>
              </a:rPr>
              <a:t>Bạn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err="1" smtClean="0">
                <a:latin typeface="Arial" charset="0"/>
              </a:rPr>
              <a:t>bè</a:t>
            </a:r>
            <a:r>
              <a:rPr lang="en-US" b="1" i="1" dirty="0" smtClean="0">
                <a:latin typeface="Arial" charset="0"/>
              </a:rPr>
              <a:t> </a:t>
            </a:r>
            <a:r>
              <a:rPr lang="en-US" b="1" i="1" dirty="0" smtClean="0">
                <a:latin typeface="Arial" charset="0"/>
              </a:rPr>
              <a:t>sum </a:t>
            </a:r>
            <a:r>
              <a:rPr lang="en-US" b="1" i="1" dirty="0" err="1" smtClean="0">
                <a:latin typeface="Arial" charset="0"/>
              </a:rPr>
              <a:t>họp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590800" y="2209800"/>
            <a:ext cx="5486400" cy="2127250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 Hãy nhận xét về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ộ cao các con 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latin typeface="Arial" charset="0"/>
              </a:rPr>
              <a:t>chữ trong câu?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05000" y="4114800"/>
            <a:ext cx="632460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Cao 2 li r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ỡi ?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904999" y="5715000"/>
            <a:ext cx="7264743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</a:t>
            </a:r>
            <a:r>
              <a:rPr lang="en-US">
                <a:latin typeface="Arial" charset="0"/>
              </a:rPr>
              <a:t>Cách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ặt dấu thanh ở các chữ.</a:t>
            </a:r>
            <a:r>
              <a:rPr lang="en-US" sz="2800">
                <a:latin typeface="Arial" charset="0"/>
              </a:rPr>
              <a:t> ?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904999" y="4876800"/>
            <a:ext cx="6239132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Cao 1 li ?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0" y="1676400"/>
            <a:ext cx="1793875" cy="2208213"/>
          </a:xfrm>
          <a:prstGeom prst="star4">
            <a:avLst>
              <a:gd name="adj" fmla="val 18551"/>
            </a:avLst>
          </a:prstGeom>
          <a:solidFill>
            <a:srgbClr val="00FF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?</a:t>
            </a:r>
            <a:endParaRPr lang="en-US" sz="2000">
              <a:latin typeface="Arial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267199" y="4114800"/>
            <a:ext cx="307683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(Chữ B, b, h , p)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570706" y="5715000"/>
            <a:ext cx="2649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a , e , o )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19617" y="4886980"/>
            <a:ext cx="47861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Arial" charset="0"/>
              </a:rPr>
              <a:t>(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 a , n , e , s , u , m , o )</a:t>
            </a:r>
          </a:p>
        </p:txBody>
      </p:sp>
      <p:pic>
        <p:nvPicPr>
          <p:cNvPr id="9227" name="Picture 17" descr="Chu Ban be sum h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246187"/>
            <a:ext cx="502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6" grpId="0" animBg="1" autoUpdateAnimBg="0"/>
      <p:bldP spid="18437" grpId="0" animBg="1" autoUpdateAnimBg="0"/>
      <p:bldP spid="18438" grpId="0" animBg="1" autoUpdateAnimBg="0"/>
      <p:bldP spid="18439" grpId="0" animBg="1" autoUpdateAnimBg="0"/>
      <p:bldP spid="18440" grpId="0" animBg="1" autoUpdateAnimBg="0"/>
      <p:bldP spid="18446" grpId="0" autoUpdateAnimBg="0"/>
      <p:bldP spid="18447" grpId="0" autoUpdateAnimBg="0"/>
      <p:bldP spid="184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915400" cy="2133600"/>
          </a:xfrm>
          <a:prstGeom prst="wedgeEllipseCallout">
            <a:avLst>
              <a:gd name="adj1" fmla="val -37037"/>
              <a:gd name="adj2" fmla="val 95389"/>
            </a:avLst>
          </a:prstGeom>
          <a:solidFill>
            <a:srgbClr val="FFFFCC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txBody>
          <a:bodyPr/>
          <a:lstStyle/>
          <a:p>
            <a:r>
              <a:rPr lang="en-US" b="1" i="1" smtClean="0">
                <a:latin typeface="Arial" charset="0"/>
              </a:rPr>
              <a:t>Bạn bè sum họp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2133600" y="2438400"/>
            <a:ext cx="7010400" cy="777061"/>
          </a:xfrm>
          <a:prstGeom prst="horizontalScroll">
            <a:avLst>
              <a:gd name="adj" fmla="val 12500"/>
            </a:avLst>
          </a:prstGeom>
          <a:solidFill>
            <a:srgbClr val="99FFCC"/>
          </a:solidFill>
          <a:ln w="9525">
            <a:solidFill>
              <a:srgbClr val="FF33CC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latin typeface="Arial" charset="0"/>
              </a:rPr>
              <a:t>Nêu cách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ặt dấu thanh trong câu ?</a:t>
            </a:r>
            <a:endParaRPr lang="en-US" sz="2800"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497588" y="3581400"/>
            <a:ext cx="7617858" cy="52322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Chữ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Bạn </a:t>
            </a:r>
            <a:r>
              <a:rPr lang="en-US" sz="2800">
                <a:latin typeface="Arial" charset="0"/>
              </a:rPr>
              <a:t> dấu nặng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ặt d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ới chữ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 a</a:t>
            </a:r>
            <a:endParaRPr lang="en-US" sz="2800">
              <a:latin typeface="Arial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417583" y="4419600"/>
            <a:ext cx="7705420" cy="52322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bè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 err="1">
                <a:latin typeface="Arial" charset="0"/>
              </a:rPr>
              <a:t>dấu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huyền</a:t>
            </a:r>
            <a:r>
              <a:rPr lang="en-US" sz="2800" dirty="0">
                <a:latin typeface="Arial" charset="0"/>
              </a:rPr>
              <a:t> </a:t>
            </a:r>
            <a:r>
              <a:rPr lang="vi-VN" sz="2800" dirty="0">
                <a:latin typeface="Arial" charset="0"/>
              </a:rPr>
              <a:t>đư</a:t>
            </a:r>
            <a:r>
              <a:rPr lang="en-US" sz="2800" dirty="0" err="1">
                <a:latin typeface="Arial" charset="0"/>
              </a:rPr>
              <a:t>ợc</a:t>
            </a:r>
            <a:r>
              <a:rPr lang="en-US" sz="2800" dirty="0">
                <a:latin typeface="Arial" charset="0"/>
              </a:rPr>
              <a:t> </a:t>
            </a:r>
            <a:r>
              <a:rPr lang="vi-VN" sz="2800" dirty="0">
                <a:latin typeface="Arial" charset="0"/>
              </a:rPr>
              <a:t>đ</a:t>
            </a:r>
            <a:r>
              <a:rPr lang="en-US" sz="2800" dirty="0" err="1">
                <a:latin typeface="Arial" charset="0"/>
              </a:rPr>
              <a:t>ặt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trên</a:t>
            </a:r>
            <a:r>
              <a:rPr lang="en-US" sz="2800" dirty="0">
                <a:latin typeface="Arial" charset="0"/>
              </a:rPr>
              <a:t> </a:t>
            </a:r>
            <a:r>
              <a:rPr lang="vi-VN" sz="2800" dirty="0">
                <a:latin typeface="Arial" charset="0"/>
              </a:rPr>
              <a:t>đ</a:t>
            </a:r>
            <a:r>
              <a:rPr lang="en-US" sz="2800" dirty="0" err="1">
                <a:latin typeface="Arial" charset="0"/>
              </a:rPr>
              <a:t>ầu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chữ</a:t>
            </a:r>
            <a:r>
              <a:rPr lang="en-US" sz="2800" dirty="0">
                <a:latin typeface="Arial" charset="0"/>
              </a:rPr>
              <a:t> 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e</a:t>
            </a:r>
            <a:endParaRPr lang="en-US" sz="2800" dirty="0">
              <a:latin typeface="Arial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0" y="2362200"/>
            <a:ext cx="1793875" cy="2208213"/>
          </a:xfrm>
          <a:prstGeom prst="star4">
            <a:avLst>
              <a:gd name="adj" fmla="val 18551"/>
            </a:avLst>
          </a:prstGeom>
          <a:solidFill>
            <a:srgbClr val="00FF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Arial" charset="0"/>
              </a:rPr>
              <a:t>?</a:t>
            </a:r>
            <a:endParaRPr lang="en-US" sz="2000">
              <a:latin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493783" y="5410200"/>
            <a:ext cx="7705420" cy="52322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Chữ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họp</a:t>
            </a:r>
            <a:r>
              <a:rPr lang="en-US" sz="2800">
                <a:latin typeface="Arial" charset="0"/>
              </a:rPr>
              <a:t>  dấu nặng </a:t>
            </a:r>
            <a:r>
              <a:rPr lang="vi-VN" sz="2800">
                <a:latin typeface="Arial" charset="0"/>
              </a:rPr>
              <a:t>đư</a:t>
            </a:r>
            <a:r>
              <a:rPr lang="en-US" sz="2800">
                <a:latin typeface="Arial" charset="0"/>
              </a:rPr>
              <a:t>ợc </a:t>
            </a:r>
            <a:r>
              <a:rPr lang="vi-VN" sz="2800">
                <a:latin typeface="Arial" charset="0"/>
              </a:rPr>
              <a:t>đ</a:t>
            </a:r>
            <a:r>
              <a:rPr lang="en-US" sz="2800">
                <a:latin typeface="Arial" charset="0"/>
              </a:rPr>
              <a:t>ặt d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ới chữ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o</a:t>
            </a:r>
            <a:endParaRPr lang="en-US" sz="2800">
              <a:latin typeface="Arial" charset="0"/>
            </a:endParaRPr>
          </a:p>
        </p:txBody>
      </p:sp>
      <p:pic>
        <p:nvPicPr>
          <p:cNvPr id="10248" name="Picture 13" descr="Chu Ban be sum ho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381000"/>
            <a:ext cx="51816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4" grpId="0" animBg="1" autoUpdateAnimBg="0"/>
      <p:bldP spid="20486" grpId="0" animBg="1" autoUpdateAnimBg="0"/>
      <p:bldP spid="20487" grpId="0" animBg="1" autoUpdateAnimBg="0"/>
      <p:bldP spid="20491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stot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Aristot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694</Words>
  <Application>Microsoft Office PowerPoint</Application>
  <PresentationFormat>On-screen Show (4:3)</PresentationFormat>
  <Paragraphs>84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Clip</vt:lpstr>
      <vt:lpstr>PowerPoint Presentation</vt:lpstr>
      <vt:lpstr>MỤC TIÊU</vt:lpstr>
      <vt:lpstr>MỞ ĐẦU</vt:lpstr>
      <vt:lpstr>Chữ B hoa cao mấy li?   Chữ B được viết bởi mấy nét ?</vt:lpstr>
      <vt:lpstr>PowerPoint Presentation</vt:lpstr>
      <vt:lpstr>PowerPoint Presentation</vt:lpstr>
      <vt:lpstr>Bạn bè sum họp  là gì ?</vt:lpstr>
      <vt:lpstr>Bạn bè sum họp </vt:lpstr>
      <vt:lpstr>Bạn bè sum họp</vt:lpstr>
      <vt:lpstr>Bạn bè sum họp</vt:lpstr>
      <vt:lpstr>Cách viết chữ Bạn</vt:lpstr>
      <vt:lpstr>Những điểm cần lưu ý về nối chữ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gi¸o ¸n m«n tËp viÕt Líp 2 </dc:title>
  <dc:creator>Dang Quang Huy</dc:creator>
  <cp:lastModifiedBy>Admin</cp:lastModifiedBy>
  <cp:revision>60</cp:revision>
  <dcterms:created xsi:type="dcterms:W3CDTF">2003-08-04T10:09:06Z</dcterms:created>
  <dcterms:modified xsi:type="dcterms:W3CDTF">2020-09-23T01:23:54Z</dcterms:modified>
</cp:coreProperties>
</file>