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UtY7kc4bXH6mj+4rHGrVBVo3UzQ=="/>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9F286BEA-C69C-4370-B4A7-30C24152289E}">
  <a:tblStyle styleId="{9F286BEA-C69C-4370-B4A7-30C24152289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74A7BA-DA82-4702-85A5-68C9EA2F2D4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7"/>
          </a:solidFill>
        </a:fill>
      </a:tcStyle>
    </a:wholeTbl>
    <a:band1H>
      <a:tcTxStyle/>
      <a:tcStyle>
        <a:tcBdr/>
        <a:fill>
          <a:solidFill>
            <a:srgbClr val="F5CCCC"/>
          </a:solidFill>
        </a:fill>
      </a:tcStyle>
    </a:band1H>
    <a:band2H>
      <a:tcTxStyle/>
      <a:tcStyle>
        <a:tcBdr/>
      </a:tcStyle>
    </a:band2H>
    <a:band1V>
      <a:tcTxStyle/>
      <a:tcStyle>
        <a:tcBdr/>
        <a:fill>
          <a:solidFill>
            <a:srgbClr val="F5CCC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876"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仅标题">
  <p:cSld name="仅标题">
    <p:spTree>
      <p:nvGrpSpPr>
        <p:cNvPr id="1" name="Shape 15"/>
        <p:cNvGrpSpPr/>
        <p:nvPr/>
      </p:nvGrpSpPr>
      <p:grpSpPr>
        <a:xfrm>
          <a:off x="0" y="0"/>
          <a:ext cx="0" cy="0"/>
          <a:chOff x="0" y="0"/>
          <a:chExt cx="0" cy="0"/>
        </a:xfrm>
      </p:grpSpPr>
      <p:pic>
        <p:nvPicPr>
          <p:cNvPr id="16" name="Google Shape;16;p33" descr="cdc42615100be655bf1a"/>
          <p:cNvPicPr preferRelativeResize="0"/>
          <p:nvPr/>
        </p:nvPicPr>
        <p:blipFill rotWithShape="1">
          <a:blip r:embed="rId2">
            <a:alphaModFix/>
          </a:blip>
          <a:srcRect/>
          <a:stretch/>
        </p:blipFill>
        <p:spPr>
          <a:xfrm>
            <a:off x="-2768672" y="-491310"/>
            <a:ext cx="1600518" cy="1600518"/>
          </a:xfrm>
          <a:prstGeom prst="rect">
            <a:avLst/>
          </a:prstGeom>
          <a:noFill/>
          <a:ln>
            <a:noFill/>
          </a:ln>
        </p:spPr>
      </p:pic>
      <p:pic>
        <p:nvPicPr>
          <p:cNvPr id="17" name="Google Shape;17;p33" descr="cdc42615100be655bf1a"/>
          <p:cNvPicPr preferRelativeResize="0"/>
          <p:nvPr/>
        </p:nvPicPr>
        <p:blipFill rotWithShape="1">
          <a:blip r:embed="rId3">
            <a:alphaModFix/>
          </a:blip>
          <a:srcRect/>
          <a:stretch/>
        </p:blipFill>
        <p:spPr>
          <a:xfrm>
            <a:off x="469828" y="-82304"/>
            <a:ext cx="2482922" cy="2482922"/>
          </a:xfrm>
          <a:prstGeom prst="rect">
            <a:avLst/>
          </a:prstGeom>
          <a:noFill/>
          <a:ln>
            <a:noFill/>
          </a:ln>
        </p:spPr>
      </p:pic>
    </p:spTree>
  </p:cSld>
  <p:clrMapOvr>
    <a:masterClrMapping/>
  </p:clrMapOvr>
  <p:transition spd="slow" advTm="4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50"/>
        <p:cNvGrpSpPr/>
        <p:nvPr/>
      </p:nvGrpSpPr>
      <p:grpSpPr>
        <a:xfrm>
          <a:off x="0" y="0"/>
          <a:ext cx="0" cy="0"/>
          <a:chOff x="0" y="0"/>
          <a:chExt cx="0" cy="0"/>
        </a:xfrm>
      </p:grpSpPr>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3"/>
        <p:cNvGrpSpPr/>
        <p:nvPr/>
      </p:nvGrpSpPr>
      <p:grpSpPr>
        <a:xfrm>
          <a:off x="0" y="0"/>
          <a:ext cx="0" cy="0"/>
          <a:chOff x="0" y="0"/>
          <a:chExt cx="0" cy="0"/>
        </a:xfrm>
      </p:grpSpPr>
      <p:sp>
        <p:nvSpPr>
          <p:cNvPr id="64" name="Google Shape;6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5"/>
        <p:cNvGrpSpPr/>
        <p:nvPr/>
      </p:nvGrpSpPr>
      <p:grpSpPr>
        <a:xfrm>
          <a:off x="0" y="0"/>
          <a:ext cx="0" cy="0"/>
          <a:chOff x="0" y="0"/>
          <a:chExt cx="0" cy="0"/>
        </a:xfrm>
      </p:grpSpPr>
      <p:sp>
        <p:nvSpPr>
          <p:cNvPr id="76" name="Google Shape;7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7"/>
          <p:cNvSpPr>
            <a:spLocks noGrp="1"/>
          </p:cNvSpPr>
          <p:nvPr>
            <p:ph type="pic" idx="2"/>
          </p:nvPr>
        </p:nvSpPr>
        <p:spPr>
          <a:xfrm>
            <a:off x="5183188" y="987425"/>
            <a:ext cx="6172200" cy="4873625"/>
          </a:xfrm>
          <a:prstGeom prst="rect">
            <a:avLst/>
          </a:prstGeom>
          <a:noFill/>
          <a:ln>
            <a:noFill/>
          </a:ln>
        </p:spPr>
      </p:sp>
      <p:sp>
        <p:nvSpPr>
          <p:cNvPr id="78" name="Google Shape;7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2"/>
        <p:cNvGrpSpPr/>
        <p:nvPr/>
      </p:nvGrpSpPr>
      <p:grpSpPr>
        <a:xfrm>
          <a:off x="0" y="0"/>
          <a:ext cx="0" cy="0"/>
          <a:chOff x="0" y="0"/>
          <a:chExt cx="0" cy="0"/>
        </a:xfrm>
      </p:grpSpPr>
      <p:sp>
        <p:nvSpPr>
          <p:cNvPr id="83" name="Google Shape;8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88"/>
        <p:cNvGrpSpPr/>
        <p:nvPr/>
      </p:nvGrpSpPr>
      <p:grpSpPr>
        <a:xfrm>
          <a:off x="0" y="0"/>
          <a:ext cx="0" cy="0"/>
          <a:chOff x="0" y="0"/>
          <a:chExt cx="0" cy="0"/>
        </a:xfrm>
      </p:grpSpPr>
      <p:sp>
        <p:nvSpPr>
          <p:cNvPr id="89" name="Google Shape;8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8"/>
        <p:cNvGrpSpPr/>
        <p:nvPr/>
      </p:nvGrpSpPr>
      <p:grpSpPr>
        <a:xfrm>
          <a:off x="0" y="0"/>
          <a:ext cx="0" cy="0"/>
          <a:chOff x="0" y="0"/>
          <a:chExt cx="0" cy="0"/>
        </a:xfrm>
      </p:grpSpPr>
    </p:spTree>
  </p:cSld>
  <p:clrMapOvr>
    <a:masterClrMapping/>
  </p:clrMapOvr>
  <p:transition spd="slow" advTm="4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19"/>
        <p:cNvGrpSpPr/>
        <p:nvPr/>
      </p:nvGrpSpPr>
      <p:grpSpPr>
        <a:xfrm>
          <a:off x="0" y="0"/>
          <a:ext cx="0" cy="0"/>
          <a:chOff x="0" y="0"/>
          <a:chExt cx="0" cy="0"/>
        </a:xfrm>
      </p:grpSpPr>
    </p:spTree>
  </p:cSld>
  <p:clrMapOvr>
    <a:masterClrMapping/>
  </p:clrMapOvr>
  <p:transition spd="slow" advTm="4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slow" advTm="4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transition spd="slow" advTm="4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0"/>
        <p:cNvGrpSpPr/>
        <p:nvPr/>
      </p:nvGrpSpPr>
      <p:grpSpPr>
        <a:xfrm>
          <a:off x="0" y="0"/>
          <a:ext cx="0" cy="0"/>
          <a:chOff x="0" y="0"/>
          <a:chExt cx="0" cy="0"/>
        </a:xfrm>
      </p:grpSpPr>
      <p:sp>
        <p:nvSpPr>
          <p:cNvPr id="31" name="Google Shape;3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4"/>
        <p:cNvGrpSpPr/>
        <p:nvPr/>
      </p:nvGrpSpPr>
      <p:grpSpPr>
        <a:xfrm>
          <a:off x="0" y="0"/>
          <a:ext cx="0" cy="0"/>
          <a:chOff x="0" y="0"/>
          <a:chExt cx="0" cy="0"/>
        </a:xfrm>
      </p:grpSpPr>
      <p:sp>
        <p:nvSpPr>
          <p:cNvPr id="35" name="Google Shape;35;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6"/>
        <p:cNvGrpSpPr/>
        <p:nvPr/>
      </p:nvGrpSpPr>
      <p:grpSpPr>
        <a:xfrm>
          <a:off x="0" y="0"/>
          <a:ext cx="0" cy="0"/>
          <a:chOff x="0" y="0"/>
          <a:chExt cx="0" cy="0"/>
        </a:xfrm>
      </p:grpSpPr>
      <p:sp>
        <p:nvSpPr>
          <p:cNvPr id="47" name="Google Shape;4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cdc42615100be655bf1a"/>
          <p:cNvPicPr preferRelativeResize="0"/>
          <p:nvPr/>
        </p:nvPicPr>
        <p:blipFill rotWithShape="1">
          <a:blip r:embed="rId7">
            <a:alphaModFix/>
          </a:blip>
          <a:srcRect/>
          <a:stretch/>
        </p:blipFill>
        <p:spPr>
          <a:xfrm>
            <a:off x="685728" y="-50799"/>
            <a:ext cx="3073472" cy="3073472"/>
          </a:xfrm>
          <a:prstGeom prst="rect">
            <a:avLst/>
          </a:prstGeom>
          <a:noFill/>
          <a:ln>
            <a:noFill/>
          </a:ln>
        </p:spPr>
      </p:pic>
      <p:pic>
        <p:nvPicPr>
          <p:cNvPr id="11" name="Google Shape;11;p32"/>
          <p:cNvPicPr preferRelativeResize="0"/>
          <p:nvPr/>
        </p:nvPicPr>
        <p:blipFill rotWithShape="1">
          <a:blip r:embed="rId8">
            <a:alphaModFix/>
          </a:blip>
          <a:srcRect/>
          <a:stretch/>
        </p:blipFill>
        <p:spPr>
          <a:xfrm>
            <a:off x="0" y="-9442"/>
            <a:ext cx="12192000" cy="6876884"/>
          </a:xfrm>
          <a:prstGeom prst="rect">
            <a:avLst/>
          </a:prstGeom>
          <a:noFill/>
          <a:ln>
            <a:noFill/>
          </a:ln>
        </p:spPr>
      </p:pic>
      <p:sp>
        <p:nvSpPr>
          <p:cNvPr id="12" name="Google Shape;12;p32"/>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b="0" i="0">
                <a:solidFill>
                  <a:schemeClr val="lt1"/>
                </a:solidFill>
                <a:latin typeface="Arial"/>
                <a:ea typeface="Arial"/>
                <a:cs typeface="Arial"/>
                <a:sym typeface="Arial"/>
              </a:rPr>
              <a:t>ibaotu.com</a:t>
            </a:r>
            <a:endParaRPr/>
          </a:p>
        </p:txBody>
      </p:sp>
      <p:pic>
        <p:nvPicPr>
          <p:cNvPr id="13" name="Google Shape;13;p32" descr="矢量智能"/>
          <p:cNvPicPr preferRelativeResize="0"/>
          <p:nvPr/>
        </p:nvPicPr>
        <p:blipFill rotWithShape="1">
          <a:blip r:embed="rId9">
            <a:alphaModFix/>
          </a:blip>
          <a:srcRect/>
          <a:stretch/>
        </p:blipFill>
        <p:spPr>
          <a:xfrm>
            <a:off x="0" y="4156796"/>
            <a:ext cx="12192000" cy="2701204"/>
          </a:xfrm>
          <a:prstGeom prst="rect">
            <a:avLst/>
          </a:prstGeom>
          <a:noFill/>
          <a:ln>
            <a:noFill/>
          </a:ln>
        </p:spPr>
      </p:pic>
      <p:pic>
        <p:nvPicPr>
          <p:cNvPr id="14" name="Google Shape;14;p32" descr="cdc42615100be655bf1a"/>
          <p:cNvPicPr preferRelativeResize="0"/>
          <p:nvPr/>
        </p:nvPicPr>
        <p:blipFill rotWithShape="1">
          <a:blip r:embed="rId10">
            <a:alphaModFix/>
          </a:blip>
          <a:srcRect/>
          <a:stretch/>
        </p:blipFill>
        <p:spPr>
          <a:xfrm>
            <a:off x="-2768672" y="-491310"/>
            <a:ext cx="1600518" cy="16005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Tm="4000">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799">
          <p15:clr>
            <a:srgbClr val="F26B43"/>
          </p15:clr>
        </p15:guide>
        <p15:guide id="6"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gif"/><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2.jpeg"/><Relationship Id="rId10" Type="http://schemas.openxmlformats.org/officeDocument/2006/relationships/image" Target="../media/image14.jpeg"/><Relationship Id="rId4" Type="http://schemas.openxmlformats.org/officeDocument/2006/relationships/image" Target="../media/image18.gif"/><Relationship Id="rId9" Type="http://schemas.openxmlformats.org/officeDocument/2006/relationships/image" Target="../media/image13.jpeg"/><Relationship Id="rId14" Type="http://schemas.openxmlformats.org/officeDocument/2006/relationships/image" Target="../media/image21.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1.gif"/><Relationship Id="rId1" Type="http://schemas.openxmlformats.org/officeDocument/2006/relationships/slideLayout" Target="../slideLayouts/slideLayout6.xml"/><Relationship Id="rId6" Type="http://schemas.openxmlformats.org/officeDocument/2006/relationships/image" Target="../media/image18.gif"/><Relationship Id="rId11" Type="http://schemas.openxmlformats.org/officeDocument/2006/relationships/image" Target="../media/image16.jpeg"/><Relationship Id="rId5" Type="http://schemas.openxmlformats.org/officeDocument/2006/relationships/image" Target="../media/image19.png"/><Relationship Id="rId15" Type="http://schemas.openxmlformats.org/officeDocument/2006/relationships/image" Target="../media/image22.jpeg"/><Relationship Id="rId10" Type="http://schemas.openxmlformats.org/officeDocument/2006/relationships/image" Target="../media/image15.png"/><Relationship Id="rId4" Type="http://schemas.openxmlformats.org/officeDocument/2006/relationships/image" Target="../media/image23.gif"/><Relationship Id="rId9" Type="http://schemas.openxmlformats.org/officeDocument/2006/relationships/image" Target="../media/image14.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gif"/><Relationship Id="rId11" Type="http://schemas.openxmlformats.org/officeDocument/2006/relationships/image" Target="../media/image22.jpeg"/><Relationship Id="rId5" Type="http://schemas.openxmlformats.org/officeDocument/2006/relationships/image" Target="../media/image27.gif"/><Relationship Id="rId10" Type="http://schemas.openxmlformats.org/officeDocument/2006/relationships/image" Target="../media/image20.jpeg"/><Relationship Id="rId4" Type="http://schemas.openxmlformats.org/officeDocument/2006/relationships/image" Target="../media/image26.gif"/><Relationship Id="rId9"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100" name="Google Shape;100;p1"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101" name="Google Shape;101;p1"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pic>
        <p:nvPicPr>
          <p:cNvPr id="102" name="Google Shape;102;p1"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103" name="Google Shape;103;p1"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104" name="Google Shape;104;p1"/>
          <p:cNvSpPr txBox="1"/>
          <p:nvPr/>
        </p:nvSpPr>
        <p:spPr>
          <a:xfrm>
            <a:off x="1462334" y="1509919"/>
            <a:ext cx="957505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ĐỊA LÍ LỚP 5</a:t>
            </a:r>
            <a:endParaRPr sz="9600" u="none" strike="noStrike" cap="none">
              <a:solidFill>
                <a:srgbClr val="C82D2D"/>
              </a:solidFill>
              <a:latin typeface="Arial"/>
              <a:ea typeface="Arial"/>
              <a:cs typeface="Arial"/>
              <a:sym typeface="Arial"/>
            </a:endParaRPr>
          </a:p>
        </p:txBody>
      </p:sp>
      <p:sp>
        <p:nvSpPr>
          <p:cNvPr id="8" name="TextBox 7"/>
          <p:cNvSpPr txBox="1"/>
          <p:nvPr/>
        </p:nvSpPr>
        <p:spPr>
          <a:xfrm>
            <a:off x="2855640" y="188640"/>
            <a:ext cx="6984776" cy="523220"/>
          </a:xfrm>
          <a:prstGeom prst="rect">
            <a:avLst/>
          </a:prstGeom>
          <a:noFill/>
        </p:spPr>
        <p:txBody>
          <a:bodyPr wrap="square" rtlCol="0">
            <a:spAutoFit/>
          </a:bodyPr>
          <a:lstStyle/>
          <a:p>
            <a:pPr algn="ctr"/>
            <a:r>
              <a:rPr lang="vi-VN" sz="2800" b="1" dirty="0" smtClean="0"/>
              <a:t>TRƯỜNG TIỂU HỌC LÊ NGỌC HÂN</a:t>
            </a:r>
            <a:endParaRPr lang="en-US" sz="2800" b="1"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1000"/>
                                        <p:tgtEl>
                                          <p:spTgt spid="103"/>
                                        </p:tgtEl>
                                      </p:cBhvr>
                                    </p:animEffect>
                                  </p:childTnLst>
                                </p:cTn>
                              </p:par>
                              <p:par>
                                <p:cTn id="11" presetID="10"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1000"/>
                                        <p:tgtEl>
                                          <p:spTgt spid="10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childTnLst>
                                </p:cTn>
                              </p:par>
                              <p:par>
                                <p:cTn id="18" presetID="23" presetClass="entr" presetSubtype="16"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1000"/>
                                        <p:tgtEl>
                                          <p:spTgt spid="101"/>
                                        </p:tgtEl>
                                        <p:attrNameLst>
                                          <p:attrName>ppt_w</p:attrName>
                                        </p:attrNameLst>
                                      </p:cBhvr>
                                      <p:tavLst>
                                        <p:tav tm="0">
                                          <p:val>
                                            <p:strVal val="0"/>
                                          </p:val>
                                        </p:tav>
                                        <p:tav tm="100000">
                                          <p:val>
                                            <p:strVal val="#ppt_w"/>
                                          </p:val>
                                        </p:tav>
                                      </p:tavLst>
                                    </p:anim>
                                    <p:anim calcmode="lin" valueType="num">
                                      <p:cBhvr additive="base">
                                        <p:cTn id="21" dur="1000"/>
                                        <p:tgtEl>
                                          <p:spTgt spid="101"/>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aphicFrame>
        <p:nvGraphicFramePr>
          <p:cNvPr id="278" name="Google Shape;278;p10"/>
          <p:cNvGraphicFramePr/>
          <p:nvPr/>
        </p:nvGraphicFramePr>
        <p:xfrm>
          <a:off x="2" y="1"/>
          <a:ext cx="12192000" cy="3894105"/>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97757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r>
              <a:tr h="264192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Thái Lan</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277,0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111,4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98,4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70,0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54,9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32,9</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Lào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Xin-ga-po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Đông Ti-mo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Bru-nây</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1,3</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0,4</a:t>
                      </a:r>
                      <a:endParaRPr/>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r>
            </a:tbl>
          </a:graphicData>
        </a:graphic>
      </p:graphicFrame>
      <p:sp>
        <p:nvSpPr>
          <p:cNvPr id="279" name="Google Shape;279;p10"/>
          <p:cNvSpPr txBox="1"/>
          <p:nvPr/>
        </p:nvSpPr>
        <p:spPr>
          <a:xfrm>
            <a:off x="2" y="529590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Năm 2021, dân số nước ta là bao nhiêu người?</a:t>
            </a:r>
            <a:endParaRPr/>
          </a:p>
        </p:txBody>
      </p:sp>
      <p:sp>
        <p:nvSpPr>
          <p:cNvPr id="280" name="Google Shape;280;p10"/>
          <p:cNvSpPr txBox="1"/>
          <p:nvPr/>
        </p:nvSpPr>
        <p:spPr>
          <a:xfrm>
            <a:off x="2" y="469186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Dựa vào bảng số liệu, cho biết: </a:t>
            </a:r>
            <a:endParaRPr/>
          </a:p>
        </p:txBody>
      </p:sp>
      <p:sp>
        <p:nvSpPr>
          <p:cNvPr id="281" name="Google Shape;281;p10"/>
          <p:cNvSpPr/>
          <p:nvPr/>
        </p:nvSpPr>
        <p:spPr>
          <a:xfrm>
            <a:off x="1066800" y="2201861"/>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0"/>
          <p:cNvSpPr/>
          <p:nvPr/>
        </p:nvSpPr>
        <p:spPr>
          <a:xfrm>
            <a:off x="4591051" y="2201860"/>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3" name="Google Shape;283;p10"/>
          <p:cNvSpPr txBox="1"/>
          <p:nvPr/>
        </p:nvSpPr>
        <p:spPr>
          <a:xfrm>
            <a:off x="0" y="5924549"/>
            <a:ext cx="10896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Nước ta có số dân đứng thứ mấy trong các nước Đông Nam Á?</a:t>
            </a:r>
            <a:endParaRPr/>
          </a:p>
        </p:txBody>
      </p:sp>
      <p:sp>
        <p:nvSpPr>
          <p:cNvPr id="284" name="Google Shape;284;p10"/>
          <p:cNvSpPr txBox="1"/>
          <p:nvPr/>
        </p:nvSpPr>
        <p:spPr>
          <a:xfrm>
            <a:off x="1" y="3979527"/>
            <a:ext cx="12191999" cy="461665"/>
          </a:xfrm>
          <a:prstGeom prst="rect">
            <a:avLst/>
          </a:prstGeom>
          <a:solidFill>
            <a:srgbClr val="EF828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      Bảng số liệu số dân các nước Đông Nam Á năm 2021</a:t>
            </a:r>
            <a:endParaRPr sz="2400" b="1">
              <a:solidFill>
                <a:srgbClr val="000000"/>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 calcmode="lin" valueType="num">
                                      <p:cBhvr additive="base">
                                        <p:cTn id="17" dur="500"/>
                                        <p:tgtEl>
                                          <p:spTgt spid="281"/>
                                        </p:tgtEl>
                                        <p:attrNameLst>
                                          <p:attrName>ppt_w</p:attrName>
                                        </p:attrNameLst>
                                      </p:cBhvr>
                                      <p:tavLst>
                                        <p:tav tm="0">
                                          <p:val>
                                            <p:strVal val="0"/>
                                          </p:val>
                                        </p:tav>
                                        <p:tav tm="100000">
                                          <p:val>
                                            <p:strVal val="#ppt_w"/>
                                          </p:val>
                                        </p:tav>
                                      </p:tavLst>
                                    </p:anim>
                                    <p:anim calcmode="lin" valueType="num">
                                      <p:cBhvr additive="base">
                                        <p:cTn id="18" dur="500"/>
                                        <p:tgtEl>
                                          <p:spTgt spid="281"/>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82"/>
                                        </p:tgtEl>
                                        <p:attrNameLst>
                                          <p:attrName>style.visibility</p:attrName>
                                        </p:attrNameLst>
                                      </p:cBhvr>
                                      <p:to>
                                        <p:strVal val="visible"/>
                                      </p:to>
                                    </p:set>
                                    <p:anim calcmode="lin" valueType="num">
                                      <p:cBhvr additive="base">
                                        <p:cTn id="21" dur="500"/>
                                        <p:tgtEl>
                                          <p:spTgt spid="282"/>
                                        </p:tgtEl>
                                        <p:attrNameLst>
                                          <p:attrName>ppt_w</p:attrName>
                                        </p:attrNameLst>
                                      </p:cBhvr>
                                      <p:tavLst>
                                        <p:tav tm="0">
                                          <p:val>
                                            <p:strVal val="0"/>
                                          </p:val>
                                        </p:tav>
                                        <p:tav tm="100000">
                                          <p:val>
                                            <p:strVal val="#ppt_w"/>
                                          </p:val>
                                        </p:tav>
                                      </p:tavLst>
                                    </p:anim>
                                    <p:anim calcmode="lin" valueType="num">
                                      <p:cBhvr additive="base">
                                        <p:cTn id="22" dur="500"/>
                                        <p:tgtEl>
                                          <p:spTgt spid="282"/>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
                                        </p:tgtEl>
                                        <p:attrNameLst>
                                          <p:attrName>style.visibility</p:attrName>
                                        </p:attrNameLst>
                                      </p:cBhvr>
                                      <p:to>
                                        <p:strVal val="visible"/>
                                      </p:to>
                                    </p:set>
                                    <p:animEffect transition="in" filter="fade">
                                      <p:cBhvr>
                                        <p:cTn id="2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1"/>
          <p:cNvPicPr preferRelativeResize="0"/>
          <p:nvPr/>
        </p:nvPicPr>
        <p:blipFill rotWithShape="1">
          <a:blip r:embed="rId3">
            <a:alphaModFix/>
          </a:blip>
          <a:srcRect/>
          <a:stretch/>
        </p:blipFill>
        <p:spPr>
          <a:xfrm>
            <a:off x="-1" y="1"/>
            <a:ext cx="5582654" cy="3521084"/>
          </a:xfrm>
          <a:prstGeom prst="rect">
            <a:avLst/>
          </a:prstGeom>
          <a:noFill/>
          <a:ln>
            <a:noFill/>
          </a:ln>
        </p:spPr>
      </p:pic>
      <p:sp>
        <p:nvSpPr>
          <p:cNvPr id="290" name="Google Shape;290;p11"/>
          <p:cNvSpPr txBox="1"/>
          <p:nvPr/>
        </p:nvSpPr>
        <p:spPr>
          <a:xfrm>
            <a:off x="176462" y="4073878"/>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lược đồ các nước Đông Nam Á, nêu nhận xét về diện tích của nước ta so với các nước khác trong khu vực Đông Nam Á?</a:t>
            </a:r>
            <a:endParaRPr sz="2800">
              <a:solidFill>
                <a:srgbClr val="004B9D"/>
              </a:solidFill>
              <a:latin typeface="Times New Roman"/>
              <a:ea typeface="Times New Roman"/>
              <a:cs typeface="Times New Roman"/>
              <a:sym typeface="Times New Roman"/>
            </a:endParaRPr>
          </a:p>
        </p:txBody>
      </p:sp>
      <p:sp>
        <p:nvSpPr>
          <p:cNvPr id="291" name="Google Shape;291;p11"/>
          <p:cNvSpPr txBox="1"/>
          <p:nvPr/>
        </p:nvSpPr>
        <p:spPr>
          <a:xfrm>
            <a:off x="583532" y="3579278"/>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Lược đồ các nước Đông Nam Á</a:t>
            </a:r>
            <a:endParaRPr/>
          </a:p>
        </p:txBody>
      </p:sp>
      <p:graphicFrame>
        <p:nvGraphicFramePr>
          <p:cNvPr id="292" name="Google Shape;292;p11"/>
          <p:cNvGraphicFramePr/>
          <p:nvPr/>
        </p:nvGraphicFramePr>
        <p:xfrm>
          <a:off x="5701350" y="15404"/>
          <a:ext cx="3000000" cy="3000000"/>
        </p:xfrm>
        <a:graphic>
          <a:graphicData uri="http://schemas.openxmlformats.org/drawingml/2006/table">
            <a:tbl>
              <a:tblPr firstRow="1" bandRow="1">
                <a:noFill/>
                <a:tableStyleId>{5C74A7BA-DA82-4702-85A5-68C9EA2F2D41}</a:tableStyleId>
              </a:tblPr>
              <a:tblGrid>
                <a:gridCol w="2123025"/>
                <a:gridCol w="2123025"/>
                <a:gridCol w="2123025"/>
              </a:tblGrid>
              <a:tr h="1370325">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u="none" strike="noStrike" cap="none">
                          <a:solidFill>
                            <a:schemeClr val="dk1"/>
                          </a:solidFill>
                          <a:latin typeface="Times New Roman"/>
                          <a:ea typeface="Times New Roman"/>
                          <a:cs typeface="Times New Roman"/>
                          <a:sym typeface="Times New Roman"/>
                        </a:rPr>
                        <a:t>Diện tích (</a:t>
                      </a:r>
                      <a:r>
                        <a:rPr lang="en-US" sz="2800" b="1" u="none" strike="noStrike" cap="none">
                          <a:solidFill>
                            <a:schemeClr val="dk1"/>
                          </a:solidFill>
                          <a:latin typeface="Times New Roman"/>
                          <a:ea typeface="Times New Roman"/>
                          <a:cs typeface="Times New Roman"/>
                          <a:sym typeface="Times New Roman"/>
                        </a:rPr>
                        <a:t>km</a:t>
                      </a:r>
                      <a:r>
                        <a:rPr lang="en-US" sz="2800" b="1" u="none" strike="noStrike" cap="none" baseline="30000">
                          <a:solidFill>
                            <a:schemeClr val="dk1"/>
                          </a:solidFill>
                          <a:latin typeface="Times New Roman"/>
                          <a:ea typeface="Times New Roman"/>
                          <a:cs typeface="Times New Roman"/>
                          <a:sym typeface="Times New Roman"/>
                        </a:rPr>
                        <a:t>2</a:t>
                      </a:r>
                      <a:r>
                        <a:rPr lang="en-US" sz="2800" b="1" u="none" strike="noStrike" cap="none">
                          <a:solidFill>
                            <a:schemeClr val="dk1"/>
                          </a:solidFill>
                          <a:latin typeface="Times New Roman"/>
                          <a:ea typeface="Times New Roman"/>
                          <a:cs typeface="Times New Roman"/>
                          <a:sym typeface="Times New Roman"/>
                        </a:rPr>
                        <a:t>)</a:t>
                      </a:r>
                      <a:endParaRPr sz="2800" b="0" i="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Dân số (triệu người)</a:t>
                      </a: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Nga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17 130 000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144,4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Ca-na-da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9 985 000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37,59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Trung Quốc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9 597 000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1,398 tỷ</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330 000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98,4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bl>
          </a:graphicData>
        </a:graphic>
      </p:graphicFrame>
      <p:sp>
        <p:nvSpPr>
          <p:cNvPr id="293" name="Google Shape;293;p11"/>
          <p:cNvSpPr txBox="1"/>
          <p:nvPr/>
        </p:nvSpPr>
        <p:spPr>
          <a:xfrm>
            <a:off x="7138549" y="3579279"/>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Bảng thống kê năm 2021</a:t>
            </a:r>
            <a:endParaRPr/>
          </a:p>
        </p:txBody>
      </p:sp>
      <p:sp>
        <p:nvSpPr>
          <p:cNvPr id="294" name="Google Shape;294;p11"/>
          <p:cNvSpPr txBox="1"/>
          <p:nvPr/>
        </p:nvSpPr>
        <p:spPr>
          <a:xfrm>
            <a:off x="176462" y="5867921"/>
            <a:ext cx="11893935" cy="106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🡪Nước ta có diện tích vào loại trung bình nhưng dân số lại thuộc hàng các nước đông dân trên thế giới.</a:t>
            </a:r>
            <a:endParaRPr/>
          </a:p>
        </p:txBody>
      </p:sp>
      <p:sp>
        <p:nvSpPr>
          <p:cNvPr id="295" name="Google Shape;295;p11"/>
          <p:cNvSpPr txBox="1"/>
          <p:nvPr/>
        </p:nvSpPr>
        <p:spPr>
          <a:xfrm>
            <a:off x="176461" y="4970900"/>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bảng thông kê trên, nêu nhận xét về diện tích và dân số của nước ta so với một số nước trên thế giới?</a:t>
            </a:r>
            <a:endParaRPr sz="2800">
              <a:solidFill>
                <a:srgbClr val="004B9D"/>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291"/>
                                        </p:tgtEl>
                                        <p:attrNameLst>
                                          <p:attrName>style.visibility</p:attrName>
                                        </p:attrNameLst>
                                      </p:cBhvr>
                                      <p:to>
                                        <p:strVal val="visible"/>
                                      </p:to>
                                    </p:set>
                                    <p:animEffect transition="in" filter="fade">
                                      <p:cBhvr>
                                        <p:cTn id="10" dur="500"/>
                                        <p:tgtEl>
                                          <p:spTgt spid="29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1000"/>
                                        <p:tgtEl>
                                          <p:spTgt spid="292"/>
                                        </p:tgtEl>
                                      </p:cBhvr>
                                    </p:animEffect>
                                  </p:childTnLst>
                                </p:cTn>
                              </p:par>
                              <p:par>
                                <p:cTn id="15" presetID="10" presetClass="entr" presetSubtype="0" fill="hold" nodeType="with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par>
                                <p:cTn id="23" presetID="10"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500"/>
                                        <p:tgtEl>
                                          <p:spTgt spid="29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4"/>
                                        </p:tgtEl>
                                        <p:attrNameLst>
                                          <p:attrName>style.visibility</p:attrName>
                                        </p:attrNameLst>
                                      </p:cBhvr>
                                      <p:to>
                                        <p:strVal val="visible"/>
                                      </p:to>
                                    </p:set>
                                    <p:animEffect transition="in" filter="fade">
                                      <p:cBhvr>
                                        <p:cTn id="30"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2"/>
          <p:cNvSpPr txBox="1"/>
          <p:nvPr/>
        </p:nvSpPr>
        <p:spPr>
          <a:xfrm>
            <a:off x="1162050" y="285750"/>
            <a:ext cx="779145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Video về Điều tra dân số năm 2019: https://www.youtube.com/watch?v=RRZJPZ-E-hk</a:t>
            </a:r>
            <a:endParaRPr/>
          </a:p>
        </p:txBody>
      </p:sp>
    </p:spTree>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13"/>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306" name="Google Shape;306;p13"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307" name="Google Shape;307;p13"/>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B71E19"/>
                </a:solidFill>
                <a:latin typeface="Times New Roman"/>
                <a:ea typeface="Times New Roman"/>
                <a:cs typeface="Times New Roman"/>
                <a:sym typeface="Times New Roman"/>
              </a:rPr>
              <a:t>2. Gia tăng dân số ở nước ta</a:t>
            </a:r>
            <a:endParaRPr sz="5400">
              <a:solidFill>
                <a:srgbClr val="B71E19"/>
              </a:solidFill>
              <a:latin typeface="Times New Roman"/>
              <a:ea typeface="Times New Roman"/>
              <a:cs typeface="Times New Roman"/>
              <a:sym typeface="Times New Roman"/>
            </a:endParaRPr>
          </a:p>
        </p:txBody>
      </p:sp>
      <p:pic>
        <p:nvPicPr>
          <p:cNvPr id="308" name="Google Shape;308;p13"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309" name="Google Shape;309;p13"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5"/>
                                        </p:tgtEl>
                                        <p:attrNameLst>
                                          <p:attrName>style.visibility</p:attrName>
                                        </p:attrNameLst>
                                      </p:cBhvr>
                                      <p:to>
                                        <p:strVal val="visible"/>
                                      </p:to>
                                    </p:set>
                                    <p:animEffect transition="in" filter="fade">
                                      <p:cBhvr>
                                        <p:cTn id="11" dur="2000"/>
                                        <p:tgtEl>
                                          <p:spTgt spid="30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07"/>
                                        </p:tgtEl>
                                        <p:attrNameLst>
                                          <p:attrName>style.visibility</p:attrName>
                                        </p:attrNameLst>
                                      </p:cBhvr>
                                      <p:to>
                                        <p:strVal val="visible"/>
                                      </p:to>
                                    </p:set>
                                    <p:animEffect transition="in" filter="fade">
                                      <p:cBhvr>
                                        <p:cTn id="15" dur="500"/>
                                        <p:tgtEl>
                                          <p:spTgt spid="307"/>
                                        </p:tgtEl>
                                      </p:cBhvr>
                                    </p:animEffect>
                                  </p:childTnLst>
                                </p:cTn>
                              </p:par>
                              <p:par>
                                <p:cTn id="16" presetID="10" presetClass="entr" presetSubtype="0" fill="hold" nodeType="withEffect">
                                  <p:stCondLst>
                                    <p:cond delay="0"/>
                                  </p:stCondLst>
                                  <p:childTnLst>
                                    <p:set>
                                      <p:cBhvr>
                                        <p:cTn id="17" dur="1" fill="hold">
                                          <p:stCondLst>
                                            <p:cond delay="0"/>
                                          </p:stCondLst>
                                        </p:cTn>
                                        <p:tgtEl>
                                          <p:spTgt spid="309"/>
                                        </p:tgtEl>
                                        <p:attrNameLst>
                                          <p:attrName>style.visibility</p:attrName>
                                        </p:attrNameLst>
                                      </p:cBhvr>
                                      <p:to>
                                        <p:strVal val="visible"/>
                                      </p:to>
                                    </p:set>
                                    <p:animEffect transition="in" filter="fade">
                                      <p:cBhvr>
                                        <p:cTn id="18" dur="1000"/>
                                        <p:tgtEl>
                                          <p:spTgt spid="309"/>
                                        </p:tgtEl>
                                      </p:cBhvr>
                                    </p:animEffect>
                                  </p:childTnLst>
                                </p:cTn>
                              </p:par>
                              <p:par>
                                <p:cTn id="19" presetID="10" presetClass="entr" presetSubtype="0"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Effect transition="in" filter="fade">
                                      <p:cBhvr>
                                        <p:cTn id="21"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14"/>
          <p:cNvGrpSpPr/>
          <p:nvPr/>
        </p:nvGrpSpPr>
        <p:grpSpPr>
          <a:xfrm>
            <a:off x="-52179" y="563600"/>
            <a:ext cx="11181244" cy="6334363"/>
            <a:chOff x="-52179" y="563600"/>
            <a:chExt cx="11181244" cy="6334363"/>
          </a:xfrm>
        </p:grpSpPr>
        <p:grpSp>
          <p:nvGrpSpPr>
            <p:cNvPr id="315" name="Google Shape;315;p14"/>
            <p:cNvGrpSpPr/>
            <p:nvPr/>
          </p:nvGrpSpPr>
          <p:grpSpPr>
            <a:xfrm>
              <a:off x="268527" y="563600"/>
              <a:ext cx="10824119" cy="5938911"/>
              <a:chOff x="720" y="19"/>
              <a:chExt cx="5040" cy="3858"/>
            </a:xfrm>
          </p:grpSpPr>
          <p:cxnSp>
            <p:nvCxnSpPr>
              <p:cNvPr id="316" name="Google Shape;316;p14"/>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317" name="Google Shape;317;p14"/>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cxnSp>
            <p:nvCxnSpPr>
              <p:cNvPr id="318" name="Google Shape;318;p14"/>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319" name="Google Shape;319;p14"/>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20" name="Google Shape;320;p14"/>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21" name="Google Shape;321;p14"/>
              <p:cNvSpPr txBox="1"/>
              <p:nvPr/>
            </p:nvSpPr>
            <p:spPr>
              <a:xfrm>
                <a:off x="1150" y="161"/>
                <a:ext cx="1057" cy="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Triệu người</a:t>
                </a:r>
                <a:endParaRPr/>
              </a:p>
            </p:txBody>
          </p:sp>
          <p:sp>
            <p:nvSpPr>
              <p:cNvPr id="322" name="Google Shape;322;p14"/>
              <p:cNvSpPr txBox="1"/>
              <p:nvPr/>
            </p:nvSpPr>
            <p:spPr>
              <a:xfrm>
                <a:off x="5136" y="3504"/>
                <a:ext cx="624" cy="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Năm</a:t>
                </a:r>
                <a:endParaRPr/>
              </a:p>
            </p:txBody>
          </p:sp>
          <p:sp>
            <p:nvSpPr>
              <p:cNvPr id="323" name="Google Shape;323;p14"/>
              <p:cNvSpPr txBox="1"/>
              <p:nvPr/>
            </p:nvSpPr>
            <p:spPr>
              <a:xfrm>
                <a:off x="1344"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1979</a:t>
                </a:r>
                <a:endParaRPr/>
              </a:p>
            </p:txBody>
          </p:sp>
          <p:sp>
            <p:nvSpPr>
              <p:cNvPr id="324" name="Google Shape;324;p14"/>
              <p:cNvSpPr txBox="1"/>
              <p:nvPr/>
            </p:nvSpPr>
            <p:spPr>
              <a:xfrm>
                <a:off x="2160"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1989</a:t>
                </a:r>
                <a:endParaRPr/>
              </a:p>
            </p:txBody>
          </p:sp>
          <p:sp>
            <p:nvSpPr>
              <p:cNvPr id="325" name="Google Shape;325;p14"/>
              <p:cNvSpPr txBox="1"/>
              <p:nvPr/>
            </p:nvSpPr>
            <p:spPr>
              <a:xfrm>
                <a:off x="2976" y="3505"/>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1999</a:t>
                </a:r>
                <a:endParaRPr/>
              </a:p>
            </p:txBody>
          </p:sp>
          <p:sp>
            <p:nvSpPr>
              <p:cNvPr id="326" name="Google Shape;326;p14"/>
              <p:cNvSpPr txBox="1"/>
              <p:nvPr/>
            </p:nvSpPr>
            <p:spPr>
              <a:xfrm>
                <a:off x="720" y="2729"/>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20</a:t>
                </a:r>
                <a:endParaRPr/>
              </a:p>
            </p:txBody>
          </p:sp>
          <p:cxnSp>
            <p:nvCxnSpPr>
              <p:cNvPr id="327" name="Google Shape;327;p14"/>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328" name="Google Shape;328;p14"/>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329" name="Google Shape;329;p14"/>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330" name="Google Shape;330;p14"/>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331" name="Google Shape;331;p14"/>
              <p:cNvSpPr txBox="1"/>
              <p:nvPr/>
            </p:nvSpPr>
            <p:spPr>
              <a:xfrm>
                <a:off x="720" y="2104"/>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40</a:t>
                </a:r>
                <a:endParaRPr/>
              </a:p>
            </p:txBody>
          </p:sp>
          <p:sp>
            <p:nvSpPr>
              <p:cNvPr id="332" name="Google Shape;332;p14"/>
              <p:cNvSpPr txBox="1"/>
              <p:nvPr/>
            </p:nvSpPr>
            <p:spPr>
              <a:xfrm>
                <a:off x="720" y="1482"/>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60</a:t>
                </a:r>
                <a:endParaRPr/>
              </a:p>
            </p:txBody>
          </p:sp>
          <p:sp>
            <p:nvSpPr>
              <p:cNvPr id="333" name="Google Shape;333;p14"/>
              <p:cNvSpPr txBox="1"/>
              <p:nvPr/>
            </p:nvSpPr>
            <p:spPr>
              <a:xfrm>
                <a:off x="720" y="857"/>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80</a:t>
                </a:r>
                <a:endParaRPr/>
              </a:p>
            </p:txBody>
          </p:sp>
          <p:sp>
            <p:nvSpPr>
              <p:cNvPr id="334" name="Google Shape;334;p14"/>
              <p:cNvSpPr txBox="1"/>
              <p:nvPr/>
            </p:nvSpPr>
            <p:spPr>
              <a:xfrm>
                <a:off x="1344" y="1541"/>
                <a:ext cx="528"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52,7</a:t>
                </a:r>
                <a:endParaRPr/>
              </a:p>
            </p:txBody>
          </p:sp>
          <p:sp>
            <p:nvSpPr>
              <p:cNvPr id="335" name="Google Shape;335;p14"/>
              <p:cNvSpPr txBox="1"/>
              <p:nvPr/>
            </p:nvSpPr>
            <p:spPr>
              <a:xfrm>
                <a:off x="2207" y="1102"/>
                <a:ext cx="529"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64,4</a:t>
                </a:r>
                <a:endParaRPr/>
              </a:p>
            </p:txBody>
          </p:sp>
          <p:sp>
            <p:nvSpPr>
              <p:cNvPr id="336" name="Google Shape;336;p14"/>
              <p:cNvSpPr txBox="1"/>
              <p:nvPr/>
            </p:nvSpPr>
            <p:spPr>
              <a:xfrm>
                <a:off x="2979" y="811"/>
                <a:ext cx="527"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76,3</a:t>
                </a:r>
                <a:endParaRPr/>
              </a:p>
            </p:txBody>
          </p:sp>
        </p:grpSp>
        <p:sp>
          <p:nvSpPr>
            <p:cNvPr id="337" name="Google Shape;337;p14"/>
            <p:cNvSpPr txBox="1"/>
            <p:nvPr/>
          </p:nvSpPr>
          <p:spPr>
            <a:xfrm>
              <a:off x="1079629" y="6374743"/>
              <a:ext cx="100494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338" name="Google Shape;338;p14"/>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339" name="Google Shape;339;p14"/>
            <p:cNvSpPr txBox="1"/>
            <p:nvPr/>
          </p:nvSpPr>
          <p:spPr>
            <a:xfrm>
              <a:off x="-52179" y="831678"/>
              <a:ext cx="11318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a:solidFill>
                    <a:srgbClr val="0000CC"/>
                  </a:solidFill>
                  <a:latin typeface="Times New Roman"/>
                  <a:ea typeface="Times New Roman"/>
                  <a:cs typeface="Times New Roman"/>
                  <a:sym typeface="Times New Roman"/>
                </a:rPr>
                <a:t>10</a:t>
              </a:r>
              <a:r>
                <a:rPr lang="en-US" sz="4000" b="1" i="0" u="none" strike="noStrike" cap="none">
                  <a:solidFill>
                    <a:srgbClr val="0000CC"/>
                  </a:solidFill>
                  <a:latin typeface="Times New Roman"/>
                  <a:ea typeface="Times New Roman"/>
                  <a:cs typeface="Times New Roman"/>
                  <a:sym typeface="Times New Roman"/>
                </a:rPr>
                <a:t>0</a:t>
              </a:r>
              <a:endParaRPr sz="4000" b="1" i="0" u="none" strike="noStrike" cap="none">
                <a:solidFill>
                  <a:srgbClr val="0000CC"/>
                </a:solidFill>
                <a:latin typeface="Times New Roman"/>
                <a:ea typeface="Times New Roman"/>
                <a:cs typeface="Times New Roman"/>
                <a:sym typeface="Times New Roman"/>
              </a:endParaRPr>
            </a:p>
          </p:txBody>
        </p:sp>
        <p:sp>
          <p:nvSpPr>
            <p:cNvPr id="340" name="Google Shape;340;p14"/>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41" name="Google Shape;341;p14"/>
            <p:cNvSpPr txBox="1"/>
            <p:nvPr/>
          </p:nvSpPr>
          <p:spPr>
            <a:xfrm>
              <a:off x="6866084" y="5884063"/>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2009</a:t>
              </a:r>
              <a:endParaRPr/>
            </a:p>
          </p:txBody>
        </p:sp>
        <p:sp>
          <p:nvSpPr>
            <p:cNvPr id="342" name="Google Shape;342;p14"/>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343" name="Google Shape;343;p14"/>
            <p:cNvSpPr txBox="1"/>
            <p:nvPr/>
          </p:nvSpPr>
          <p:spPr>
            <a:xfrm>
              <a:off x="6772902" y="1250329"/>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87,09</a:t>
              </a:r>
              <a:endParaRPr/>
            </a:p>
          </p:txBody>
        </p:sp>
        <p:sp>
          <p:nvSpPr>
            <p:cNvPr id="344" name="Google Shape;344;p14"/>
            <p:cNvSpPr txBox="1"/>
            <p:nvPr/>
          </p:nvSpPr>
          <p:spPr>
            <a:xfrm>
              <a:off x="8505567" y="831678"/>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96,46</a:t>
              </a:r>
              <a:endParaRPr/>
            </a:p>
          </p:txBody>
        </p:sp>
        <p:sp>
          <p:nvSpPr>
            <p:cNvPr id="345" name="Google Shape;345;p14"/>
            <p:cNvSpPr txBox="1"/>
            <p:nvPr/>
          </p:nvSpPr>
          <p:spPr>
            <a:xfrm>
              <a:off x="8491911" y="5923799"/>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2019</a:t>
              </a:r>
              <a:endParaRPr/>
            </a:p>
          </p:txBody>
        </p:sp>
      </p:grpSp>
      <p:sp>
        <p:nvSpPr>
          <p:cNvPr id="346" name="Google Shape;346;p14"/>
          <p:cNvSpPr txBox="1"/>
          <p:nvPr/>
        </p:nvSpPr>
        <p:spPr>
          <a:xfrm>
            <a:off x="-294881" y="-43306"/>
            <a:ext cx="58688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B71E19"/>
                </a:solidFill>
                <a:latin typeface="Times New Roman"/>
                <a:ea typeface="Times New Roman"/>
                <a:cs typeface="Times New Roman"/>
                <a:sym typeface="Times New Roman"/>
              </a:rPr>
              <a:t>2. Gia tăng dân số ở nước ta</a:t>
            </a:r>
            <a:endParaRPr sz="3200" b="1">
              <a:solidFill>
                <a:srgbClr val="B71E19"/>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15"/>
          <p:cNvGrpSpPr/>
          <p:nvPr/>
        </p:nvGrpSpPr>
        <p:grpSpPr>
          <a:xfrm>
            <a:off x="0" y="258802"/>
            <a:ext cx="6513095" cy="3912145"/>
            <a:chOff x="-52179" y="563600"/>
            <a:chExt cx="11181244" cy="6294663"/>
          </a:xfrm>
        </p:grpSpPr>
        <p:grpSp>
          <p:nvGrpSpPr>
            <p:cNvPr id="352" name="Google Shape;352;p15"/>
            <p:cNvGrpSpPr/>
            <p:nvPr/>
          </p:nvGrpSpPr>
          <p:grpSpPr>
            <a:xfrm>
              <a:off x="268527" y="563600"/>
              <a:ext cx="10824119" cy="5849627"/>
              <a:chOff x="720" y="19"/>
              <a:chExt cx="5040" cy="3800"/>
            </a:xfrm>
          </p:grpSpPr>
          <p:cxnSp>
            <p:nvCxnSpPr>
              <p:cNvPr id="353" name="Google Shape;353;p15"/>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354" name="Google Shape;354;p15"/>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355" name="Google Shape;355;p15"/>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356" name="Google Shape;356;p15"/>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57" name="Google Shape;357;p15"/>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58" name="Google Shape;358;p15"/>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359" name="Google Shape;359;p15"/>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360" name="Google Shape;360;p15"/>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361" name="Google Shape;361;p15"/>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362" name="Google Shape;362;p15"/>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363" name="Google Shape;363;p15"/>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364" name="Google Shape;364;p15"/>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365" name="Google Shape;365;p15"/>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366" name="Google Shape;366;p15"/>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367" name="Google Shape;367;p15"/>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368" name="Google Shape;368;p15"/>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369" name="Google Shape;369;p15"/>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370" name="Google Shape;370;p15"/>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371" name="Google Shape;371;p15"/>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372" name="Google Shape;372;p15"/>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373" name="Google Shape;373;p15"/>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374" name="Google Shape;374;p15"/>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375" name="Google Shape;375;p15"/>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376" name="Google Shape;376;p15"/>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377" name="Google Shape;377;p15"/>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78" name="Google Shape;378;p15"/>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379" name="Google Shape;379;p15"/>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380" name="Google Shape;380;p15"/>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381" name="Google Shape;381;p15"/>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382" name="Google Shape;382;p15"/>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383" name="Google Shape;383;p15"/>
          <p:cNvSpPr txBox="1"/>
          <p:nvPr/>
        </p:nvSpPr>
        <p:spPr>
          <a:xfrm>
            <a:off x="6584596" y="202037"/>
            <a:ext cx="547906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1. Từ năm 1979 đến năm 1989 dân số nước ta tăng khoảng bao nhiêu  người? </a:t>
            </a:r>
            <a:endParaRPr sz="2800" b="0">
              <a:solidFill>
                <a:srgbClr val="000000"/>
              </a:solidFill>
              <a:latin typeface="Times New Roman"/>
              <a:ea typeface="Times New Roman"/>
              <a:cs typeface="Times New Roman"/>
              <a:sym typeface="Times New Roman"/>
            </a:endParaRPr>
          </a:p>
        </p:txBody>
      </p:sp>
      <p:sp>
        <p:nvSpPr>
          <p:cNvPr id="384" name="Google Shape;384;p15"/>
          <p:cNvSpPr txBox="1"/>
          <p:nvPr/>
        </p:nvSpPr>
        <p:spPr>
          <a:xfrm>
            <a:off x="7845610" y="1042881"/>
            <a:ext cx="30790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🡪11,7 triệu người</a:t>
            </a:r>
            <a:r>
              <a:rPr lang="en-US" sz="2800" b="1">
                <a:solidFill>
                  <a:srgbClr val="63A537"/>
                </a:solidFill>
                <a:latin typeface="Times New Roman"/>
                <a:ea typeface="Times New Roman"/>
                <a:cs typeface="Times New Roman"/>
                <a:sym typeface="Times New Roman"/>
              </a:rPr>
              <a:t>.</a:t>
            </a:r>
            <a:endParaRPr sz="2800" b="1">
              <a:solidFill>
                <a:srgbClr val="63A537"/>
              </a:solidFill>
              <a:latin typeface="Times New Roman"/>
              <a:ea typeface="Times New Roman"/>
              <a:cs typeface="Times New Roman"/>
              <a:sym typeface="Times New Roman"/>
            </a:endParaRPr>
          </a:p>
        </p:txBody>
      </p:sp>
      <p:sp>
        <p:nvSpPr>
          <p:cNvPr id="385" name="Google Shape;385;p15"/>
          <p:cNvSpPr txBox="1"/>
          <p:nvPr/>
        </p:nvSpPr>
        <p:spPr>
          <a:xfrm>
            <a:off x="6638815" y="1648611"/>
            <a:ext cx="528046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rgbClr val="000000"/>
                </a:solidFill>
                <a:latin typeface="Times New Roman"/>
                <a:ea typeface="Times New Roman"/>
                <a:cs typeface="Times New Roman"/>
                <a:sym typeface="Times New Roman"/>
              </a:rPr>
              <a:t>2. Từ năm 1989 đến năm 1999 dân số nước ta tăng khoảng bao nhiêu người ?</a:t>
            </a:r>
            <a:endParaRPr/>
          </a:p>
        </p:txBody>
      </p:sp>
      <p:sp>
        <p:nvSpPr>
          <p:cNvPr id="386" name="Google Shape;386;p15"/>
          <p:cNvSpPr txBox="1"/>
          <p:nvPr/>
        </p:nvSpPr>
        <p:spPr>
          <a:xfrm>
            <a:off x="7845610" y="2489201"/>
            <a:ext cx="369574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🡪11,9 triệu người</a:t>
            </a:r>
            <a:r>
              <a:rPr lang="en-US" sz="2000" b="1">
                <a:solidFill>
                  <a:srgbClr val="0070C0"/>
                </a:solidFill>
                <a:latin typeface="Times New Roman"/>
                <a:ea typeface="Times New Roman"/>
                <a:cs typeface="Times New Roman"/>
                <a:sym typeface="Times New Roman"/>
              </a:rPr>
              <a:t>.</a:t>
            </a:r>
            <a:endParaRPr sz="2000" b="1">
              <a:solidFill>
                <a:srgbClr val="0070C0"/>
              </a:solidFill>
              <a:latin typeface="Times New Roman"/>
              <a:ea typeface="Times New Roman"/>
              <a:cs typeface="Times New Roman"/>
              <a:sym typeface="Times New Roman"/>
            </a:endParaRPr>
          </a:p>
        </p:txBody>
      </p:sp>
      <p:sp>
        <p:nvSpPr>
          <p:cNvPr id="387" name="Google Shape;387;p15"/>
          <p:cNvSpPr txBox="1"/>
          <p:nvPr/>
        </p:nvSpPr>
        <p:spPr>
          <a:xfrm>
            <a:off x="6663216" y="3054042"/>
            <a:ext cx="540044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 3. Ước tính trong vòng 20 (từ 1979 đến 1999) mỗi năm dân số nước ta tăng khoảng bao nhiêu người ?</a:t>
            </a:r>
            <a:endParaRPr/>
          </a:p>
        </p:txBody>
      </p:sp>
      <p:sp>
        <p:nvSpPr>
          <p:cNvPr id="388" name="Google Shape;388;p15"/>
          <p:cNvSpPr/>
          <p:nvPr/>
        </p:nvSpPr>
        <p:spPr>
          <a:xfrm>
            <a:off x="7165905" y="4439037"/>
            <a:ext cx="44724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🡪Tăng hơn 1 triệu người.</a:t>
            </a:r>
            <a:endParaRPr/>
          </a:p>
        </p:txBody>
      </p:sp>
      <p:sp>
        <p:nvSpPr>
          <p:cNvPr id="389" name="Google Shape;389;p15"/>
          <p:cNvSpPr txBox="1"/>
          <p:nvPr/>
        </p:nvSpPr>
        <p:spPr>
          <a:xfrm>
            <a:off x="1189997" y="4983442"/>
            <a:ext cx="103513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lúc bấy giờ.</a:t>
            </a:r>
            <a:endParaRPr sz="3200" b="1" i="0" u="none" strike="noStrike" cap="none">
              <a:solidFill>
                <a:srgbClr val="C00000"/>
              </a:solidFill>
              <a:latin typeface="Times New Roman"/>
              <a:ea typeface="Times New Roman"/>
              <a:cs typeface="Times New Roman"/>
              <a:sym typeface="Times New Roman"/>
            </a:endParaRPr>
          </a:p>
        </p:txBody>
      </p:sp>
      <p:sp>
        <p:nvSpPr>
          <p:cNvPr id="390" name="Google Shape;390;p15"/>
          <p:cNvSpPr txBox="1"/>
          <p:nvPr/>
        </p:nvSpPr>
        <p:spPr>
          <a:xfrm>
            <a:off x="2230262" y="5755588"/>
            <a:ext cx="7294819" cy="830263"/>
          </a:xfrm>
          <a:prstGeom prst="rect">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CC"/>
                </a:solidFill>
                <a:latin typeface="Times New Roman"/>
                <a:ea typeface="Times New Roman"/>
                <a:cs typeface="Times New Roman"/>
                <a:sym typeface="Times New Roman"/>
              </a:rPr>
              <a:t>Dân số nước ta tăng nhanh </a:t>
            </a:r>
            <a:endParaRPr sz="4800" b="1">
              <a:solidFill>
                <a:srgbClr val="0000CC"/>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500"/>
                                        <p:tgtEl>
                                          <p:spTgt spid="3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gtEl>
                                        <p:attrNameLst>
                                          <p:attrName>style.visibility</p:attrName>
                                        </p:attrNameLst>
                                      </p:cBhvr>
                                      <p:to>
                                        <p:strVal val="visible"/>
                                      </p:to>
                                    </p:set>
                                    <p:animEffect transition="in" filter="fade">
                                      <p:cBhvr>
                                        <p:cTn id="17" dur="500"/>
                                        <p:tgtEl>
                                          <p:spTgt spid="3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fade">
                                      <p:cBhvr>
                                        <p:cTn id="22" dur="500"/>
                                        <p:tgtEl>
                                          <p:spTgt spid="3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7"/>
                                        </p:tgtEl>
                                        <p:attrNameLst>
                                          <p:attrName>style.visibility</p:attrName>
                                        </p:attrNameLst>
                                      </p:cBhvr>
                                      <p:to>
                                        <p:strVal val="visible"/>
                                      </p:to>
                                    </p:set>
                                    <p:animEffect transition="in" filter="fade">
                                      <p:cBhvr>
                                        <p:cTn id="27" dur="500"/>
                                        <p:tgtEl>
                                          <p:spTgt spid="3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8"/>
                                        </p:tgtEl>
                                        <p:attrNameLst>
                                          <p:attrName>style.visibility</p:attrName>
                                        </p:attrNameLst>
                                      </p:cBhvr>
                                      <p:to>
                                        <p:strVal val="visible"/>
                                      </p:to>
                                    </p:set>
                                    <p:animEffect transition="in" filter="fade">
                                      <p:cBhvr>
                                        <p:cTn id="32" dur="500"/>
                                        <p:tgtEl>
                                          <p:spTgt spid="38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9"/>
                                        </p:tgtEl>
                                        <p:attrNameLst>
                                          <p:attrName>style.visibility</p:attrName>
                                        </p:attrNameLst>
                                      </p:cBhvr>
                                      <p:to>
                                        <p:strVal val="visible"/>
                                      </p:to>
                                    </p:set>
                                    <p:animEffect transition="in" filter="fade">
                                      <p:cBhvr>
                                        <p:cTn id="37" dur="1000"/>
                                        <p:tgtEl>
                                          <p:spTgt spid="3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0"/>
                                        </p:tgtEl>
                                        <p:attrNameLst>
                                          <p:attrName>style.visibility</p:attrName>
                                        </p:attrNameLst>
                                      </p:cBhvr>
                                      <p:to>
                                        <p:strVal val="visible"/>
                                      </p:to>
                                    </p:set>
                                    <p:animEffect transition="in" filter="fade">
                                      <p:cBhvr>
                                        <p:cTn id="42"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6"/>
          <p:cNvSpPr txBox="1"/>
          <p:nvPr/>
        </p:nvSpPr>
        <p:spPr>
          <a:xfrm>
            <a:off x="6513095" y="1750455"/>
            <a:ext cx="567658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Từ năm 2009 đến năm 2019 dân số nước ta tăng khoảng bao nhiêu người?</a:t>
            </a:r>
            <a:endParaRPr/>
          </a:p>
        </p:txBody>
      </p:sp>
      <p:sp>
        <p:nvSpPr>
          <p:cNvPr id="396" name="Google Shape;396;p16"/>
          <p:cNvSpPr txBox="1"/>
          <p:nvPr/>
        </p:nvSpPr>
        <p:spPr>
          <a:xfrm>
            <a:off x="6520652" y="218015"/>
            <a:ext cx="59247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Từ năm 1999 đến năm 2009 dân số nước ta tăng khoảng bao nhiêu người?</a:t>
            </a:r>
            <a:endParaRPr/>
          </a:p>
        </p:txBody>
      </p:sp>
      <p:sp>
        <p:nvSpPr>
          <p:cNvPr id="397" name="Google Shape;397;p16"/>
          <p:cNvSpPr txBox="1"/>
          <p:nvPr/>
        </p:nvSpPr>
        <p:spPr>
          <a:xfrm>
            <a:off x="6545269" y="1225240"/>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10,79 triệu người</a:t>
            </a:r>
            <a:endParaRPr/>
          </a:p>
        </p:txBody>
      </p:sp>
      <p:sp>
        <p:nvSpPr>
          <p:cNvPr id="398" name="Google Shape;398;p16"/>
          <p:cNvSpPr txBox="1"/>
          <p:nvPr/>
        </p:nvSpPr>
        <p:spPr>
          <a:xfrm>
            <a:off x="6545269" y="3357702"/>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9,37 triệu người</a:t>
            </a:r>
            <a:endParaRPr/>
          </a:p>
        </p:txBody>
      </p:sp>
      <p:grpSp>
        <p:nvGrpSpPr>
          <p:cNvPr id="399" name="Google Shape;399;p16"/>
          <p:cNvGrpSpPr/>
          <p:nvPr/>
        </p:nvGrpSpPr>
        <p:grpSpPr>
          <a:xfrm>
            <a:off x="0" y="258802"/>
            <a:ext cx="6513095" cy="3912145"/>
            <a:chOff x="-52179" y="563600"/>
            <a:chExt cx="11181244" cy="6294663"/>
          </a:xfrm>
        </p:grpSpPr>
        <p:grpSp>
          <p:nvGrpSpPr>
            <p:cNvPr id="400" name="Google Shape;400;p16"/>
            <p:cNvGrpSpPr/>
            <p:nvPr/>
          </p:nvGrpSpPr>
          <p:grpSpPr>
            <a:xfrm>
              <a:off x="268527" y="563600"/>
              <a:ext cx="10824119" cy="5849627"/>
              <a:chOff x="720" y="19"/>
              <a:chExt cx="5040" cy="3800"/>
            </a:xfrm>
          </p:grpSpPr>
          <p:cxnSp>
            <p:nvCxnSpPr>
              <p:cNvPr id="401" name="Google Shape;401;p16"/>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402" name="Google Shape;402;p16"/>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403" name="Google Shape;403;p16"/>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404" name="Google Shape;404;p16"/>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05" name="Google Shape;405;p16"/>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06" name="Google Shape;406;p16"/>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407" name="Google Shape;407;p16"/>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408" name="Google Shape;408;p16"/>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409" name="Google Shape;409;p16"/>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410" name="Google Shape;410;p16"/>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411" name="Google Shape;411;p16"/>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412" name="Google Shape;412;p16"/>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413" name="Google Shape;413;p16"/>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414" name="Google Shape;414;p16"/>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415" name="Google Shape;415;p16"/>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416" name="Google Shape;416;p16"/>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417" name="Google Shape;417;p16"/>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418" name="Google Shape;418;p16"/>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419" name="Google Shape;419;p16"/>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420" name="Google Shape;420;p16"/>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421" name="Google Shape;421;p16"/>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422" name="Google Shape;422;p16"/>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423" name="Google Shape;423;p16"/>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424" name="Google Shape;424;p16"/>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425" name="Google Shape;425;p16"/>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26" name="Google Shape;426;p16"/>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427" name="Google Shape;427;p16"/>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28" name="Google Shape;428;p16"/>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429" name="Google Shape;429;p16"/>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430" name="Google Shape;430;p16"/>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431" name="Google Shape;431;p16"/>
          <p:cNvSpPr txBox="1"/>
          <p:nvPr/>
        </p:nvSpPr>
        <p:spPr>
          <a:xfrm>
            <a:off x="329640" y="4373866"/>
            <a:ext cx="118467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từ năm 1999 đến 2019.</a:t>
            </a:r>
            <a:endParaRPr sz="3200" b="1" i="0" u="none" strike="noStrike" cap="none">
              <a:solidFill>
                <a:srgbClr val="C00000"/>
              </a:solidFill>
              <a:latin typeface="Times New Roman"/>
              <a:ea typeface="Times New Roman"/>
              <a:cs typeface="Times New Roman"/>
              <a:sym typeface="Times New Roman"/>
            </a:endParaRPr>
          </a:p>
        </p:txBody>
      </p:sp>
      <p:sp>
        <p:nvSpPr>
          <p:cNvPr id="432" name="Google Shape;432;p16"/>
          <p:cNvSpPr txBox="1"/>
          <p:nvPr/>
        </p:nvSpPr>
        <p:spPr>
          <a:xfrm>
            <a:off x="303831" y="5028102"/>
            <a:ext cx="733521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Times New Roman"/>
                <a:ea typeface="Times New Roman"/>
                <a:cs typeface="Times New Roman"/>
                <a:sym typeface="Times New Roman"/>
              </a:rPr>
              <a:t>🡪 Dân số nước ta có chiều hướng giảm.</a:t>
            </a:r>
            <a:endParaRPr/>
          </a:p>
        </p:txBody>
      </p:sp>
      <p:sp>
        <p:nvSpPr>
          <p:cNvPr id="433" name="Google Shape;433;p16"/>
          <p:cNvSpPr txBox="1"/>
          <p:nvPr/>
        </p:nvSpPr>
        <p:spPr>
          <a:xfrm>
            <a:off x="-102063" y="5677721"/>
            <a:ext cx="12445360" cy="1077218"/>
          </a:xfrm>
          <a:prstGeom prst="rect">
            <a:avLst/>
          </a:prstGeom>
          <a:solidFill>
            <a:srgbClr val="F9D5D5"/>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Times New Roman"/>
                <a:ea typeface="Times New Roman"/>
                <a:cs typeface="Times New Roman"/>
                <a:sym typeface="Times New Roman"/>
              </a:rPr>
              <a:t>Tại sao giai đoạn trước nước ta tăng nhanh nhưng giai đoạn sau lại có chiều hướng giảm so với trước? Dân số tăng nhanh gây hậu quả gì?</a:t>
            </a:r>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2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5"/>
                                        </p:tgtEl>
                                        <p:attrNameLst>
                                          <p:attrName>style.visibility</p:attrName>
                                        </p:attrNameLst>
                                      </p:cBhvr>
                                      <p:to>
                                        <p:strVal val="visible"/>
                                      </p:to>
                                    </p:set>
                                    <p:animEffect transition="in" filter="fade">
                                      <p:cBhvr>
                                        <p:cTn id="17" dur="2000"/>
                                        <p:tgtEl>
                                          <p:spTgt spid="3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Effect transition="in" filter="fade">
                                      <p:cBhvr>
                                        <p:cTn id="22" dur="500"/>
                                        <p:tgtEl>
                                          <p:spTgt spid="3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1"/>
                                        </p:tgtEl>
                                        <p:attrNameLst>
                                          <p:attrName>style.visibility</p:attrName>
                                        </p:attrNameLst>
                                      </p:cBhvr>
                                      <p:to>
                                        <p:strVal val="visible"/>
                                      </p:to>
                                    </p:set>
                                    <p:animEffect transition="in" filter="fade">
                                      <p:cBhvr>
                                        <p:cTn id="27" dur="500"/>
                                        <p:tgtEl>
                                          <p:spTgt spid="4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2"/>
                                        </p:tgtEl>
                                        <p:attrNameLst>
                                          <p:attrName>style.visibility</p:attrName>
                                        </p:attrNameLst>
                                      </p:cBhvr>
                                      <p:to>
                                        <p:strVal val="visible"/>
                                      </p:to>
                                    </p:set>
                                    <p:animEffect transition="in" filter="fade">
                                      <p:cBhvr>
                                        <p:cTn id="32" dur="2000"/>
                                        <p:tgtEl>
                                          <p:spTgt spid="4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3"/>
                                        </p:tgtEl>
                                        <p:attrNameLst>
                                          <p:attrName>style.visibility</p:attrName>
                                        </p:attrNameLst>
                                      </p:cBhvr>
                                      <p:to>
                                        <p:strVal val="visible"/>
                                      </p:to>
                                    </p:set>
                                    <p:animEffect transition="in" filter="fade">
                                      <p:cBhvr>
                                        <p:cTn id="3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17"/>
          <p:cNvSpPr/>
          <p:nvPr/>
        </p:nvSpPr>
        <p:spPr>
          <a:xfrm>
            <a:off x="1416718" y="1836182"/>
            <a:ext cx="94547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https://www.youtube.com/watch?v=uSVp-5OEL0E</a:t>
            </a:r>
            <a:endParaRPr/>
          </a:p>
        </p:txBody>
      </p:sp>
      <p:sp>
        <p:nvSpPr>
          <p:cNvPr id="439" name="Google Shape;439;p17"/>
          <p:cNvSpPr txBox="1"/>
          <p:nvPr/>
        </p:nvSpPr>
        <p:spPr>
          <a:xfrm>
            <a:off x="1219200" y="1466850"/>
            <a:ext cx="97155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Video về Sự gia tăng dân số, hậu quả của gia tăng dân số.</a:t>
            </a:r>
            <a:endParaRPr/>
          </a:p>
        </p:txBody>
      </p:sp>
    </p:spTree>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8"/>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446" name="Google Shape;446;p18"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447" name="Google Shape;447;p18"/>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B71E19"/>
                </a:solidFill>
                <a:latin typeface="Times New Roman"/>
                <a:ea typeface="Times New Roman"/>
                <a:cs typeface="Times New Roman"/>
                <a:sym typeface="Times New Roman"/>
              </a:rPr>
              <a:t>3. Hậu quả của dân số tăng nhanh</a:t>
            </a:r>
            <a:endParaRPr sz="5400" b="1">
              <a:solidFill>
                <a:srgbClr val="B71E19"/>
              </a:solidFill>
              <a:latin typeface="Times New Roman"/>
              <a:ea typeface="Times New Roman"/>
              <a:cs typeface="Times New Roman"/>
              <a:sym typeface="Times New Roman"/>
            </a:endParaRPr>
          </a:p>
        </p:txBody>
      </p:sp>
      <p:pic>
        <p:nvPicPr>
          <p:cNvPr id="448" name="Google Shape;448;p1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449" name="Google Shape;449;p1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5"/>
                                        </p:tgtEl>
                                        <p:attrNameLst>
                                          <p:attrName>style.visibility</p:attrName>
                                        </p:attrNameLst>
                                      </p:cBhvr>
                                      <p:to>
                                        <p:strVal val="visible"/>
                                      </p:to>
                                    </p:set>
                                    <p:animEffect transition="in" filter="fade">
                                      <p:cBhvr>
                                        <p:cTn id="11" dur="2000"/>
                                        <p:tgtEl>
                                          <p:spTgt spid="4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47"/>
                                        </p:tgtEl>
                                        <p:attrNameLst>
                                          <p:attrName>style.visibility</p:attrName>
                                        </p:attrNameLst>
                                      </p:cBhvr>
                                      <p:to>
                                        <p:strVal val="visible"/>
                                      </p:to>
                                    </p:set>
                                    <p:animEffect transition="in" filter="fade">
                                      <p:cBhvr>
                                        <p:cTn id="15" dur="500"/>
                                        <p:tgtEl>
                                          <p:spTgt spid="447"/>
                                        </p:tgtEl>
                                      </p:cBhvr>
                                    </p:animEffect>
                                  </p:childTnLst>
                                </p:cTn>
                              </p:par>
                              <p:par>
                                <p:cTn id="16" presetID="10" presetClass="entr" presetSubtype="0" fill="hold" nodeType="withEffect">
                                  <p:stCondLst>
                                    <p:cond delay="0"/>
                                  </p:stCondLst>
                                  <p:childTnLst>
                                    <p:set>
                                      <p:cBhvr>
                                        <p:cTn id="17" dur="1" fill="hold">
                                          <p:stCondLst>
                                            <p:cond delay="0"/>
                                          </p:stCondLst>
                                        </p:cTn>
                                        <p:tgtEl>
                                          <p:spTgt spid="449"/>
                                        </p:tgtEl>
                                        <p:attrNameLst>
                                          <p:attrName>style.visibility</p:attrName>
                                        </p:attrNameLst>
                                      </p:cBhvr>
                                      <p:to>
                                        <p:strVal val="visible"/>
                                      </p:to>
                                    </p:set>
                                    <p:animEffect transition="in" filter="fade">
                                      <p:cBhvr>
                                        <p:cTn id="18" dur="1000"/>
                                        <p:tgtEl>
                                          <p:spTgt spid="449"/>
                                        </p:tgtEl>
                                      </p:cBhvr>
                                    </p:animEffect>
                                  </p:childTnLst>
                                </p:cTn>
                              </p:par>
                              <p:par>
                                <p:cTn id="19" presetID="10" presetClass="entr" presetSubtype="0" fill="hold" nodeType="withEffect">
                                  <p:stCondLst>
                                    <p:cond delay="0"/>
                                  </p:stCondLst>
                                  <p:childTnLst>
                                    <p:set>
                                      <p:cBhvr>
                                        <p:cTn id="20" dur="1" fill="hold">
                                          <p:stCondLst>
                                            <p:cond delay="0"/>
                                          </p:stCondLst>
                                        </p:cTn>
                                        <p:tgtEl>
                                          <p:spTgt spid="448"/>
                                        </p:tgtEl>
                                        <p:attrNameLst>
                                          <p:attrName>style.visibility</p:attrName>
                                        </p:attrNameLst>
                                      </p:cBhvr>
                                      <p:to>
                                        <p:strVal val="visible"/>
                                      </p:to>
                                    </p:set>
                                    <p:animEffect transition="in" filter="fade">
                                      <p:cBhvr>
                                        <p:cTn id="21"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19"/>
          <p:cNvGrpSpPr/>
          <p:nvPr/>
        </p:nvGrpSpPr>
        <p:grpSpPr>
          <a:xfrm>
            <a:off x="2656115" y="418914"/>
            <a:ext cx="6879772" cy="5026398"/>
            <a:chOff x="3208972" y="1268413"/>
            <a:chExt cx="6192203" cy="4524058"/>
          </a:xfrm>
        </p:grpSpPr>
        <p:pic>
          <p:nvPicPr>
            <p:cNvPr id="456" name="Google Shape;456;p19" descr="8"/>
            <p:cNvPicPr preferRelativeResize="0"/>
            <p:nvPr/>
          </p:nvPicPr>
          <p:blipFill rotWithShape="1">
            <a:blip r:embed="rId3">
              <a:alphaModFix/>
            </a:blip>
            <a:srcRect/>
            <a:stretch/>
          </p:blipFill>
          <p:spPr>
            <a:xfrm>
              <a:off x="3554412" y="1268413"/>
              <a:ext cx="5846763" cy="4278630"/>
            </a:xfrm>
            <a:prstGeom prst="rect">
              <a:avLst/>
            </a:prstGeom>
            <a:noFill/>
            <a:ln>
              <a:noFill/>
            </a:ln>
          </p:spPr>
        </p:pic>
        <p:pic>
          <p:nvPicPr>
            <p:cNvPr id="457" name="Google Shape;457;p19" descr="a79f80ffa08c290ea84e4d7ac0fbd56a"/>
            <p:cNvPicPr preferRelativeResize="0"/>
            <p:nvPr/>
          </p:nvPicPr>
          <p:blipFill rotWithShape="1">
            <a:blip r:embed="rId4">
              <a:alphaModFix/>
            </a:blip>
            <a:srcRect/>
            <a:stretch/>
          </p:blipFill>
          <p:spPr>
            <a:xfrm>
              <a:off x="3208972" y="4350386"/>
              <a:ext cx="2319655" cy="1442085"/>
            </a:xfrm>
            <a:prstGeom prst="rect">
              <a:avLst/>
            </a:prstGeom>
            <a:noFill/>
            <a:ln>
              <a:noFill/>
            </a:ln>
          </p:spPr>
        </p:pic>
      </p:grpSp>
      <p:sp>
        <p:nvSpPr>
          <p:cNvPr id="458" name="Google Shape;458;p19"/>
          <p:cNvSpPr txBox="1"/>
          <p:nvPr/>
        </p:nvSpPr>
        <p:spPr>
          <a:xfrm>
            <a:off x="3675327" y="2642773"/>
            <a:ext cx="522514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863D"/>
              </a:buClr>
              <a:buSzPts val="3600"/>
              <a:buFont typeface="Times New Roman"/>
              <a:buNone/>
            </a:pPr>
            <a:r>
              <a:rPr lang="en-US" sz="3600" b="1" u="none" strike="noStrike" cap="none">
                <a:solidFill>
                  <a:srgbClr val="00863D"/>
                </a:solidFill>
                <a:latin typeface="Times New Roman"/>
                <a:ea typeface="Times New Roman"/>
                <a:cs typeface="Times New Roman"/>
                <a:sym typeface="Times New Roman"/>
              </a:rPr>
              <a:t>Dân số tăng nhanh sẽ gây ra những hậu quả gì?</a:t>
            </a:r>
            <a:endParaRPr sz="3600" b="1" u="none" strike="noStrike" cap="none">
              <a:solidFill>
                <a:srgbClr val="00863D"/>
              </a:solidFill>
              <a:latin typeface="Times New Roman"/>
              <a:ea typeface="Times New Roman"/>
              <a:cs typeface="Times New Roman"/>
              <a:sym typeface="Times New Roman"/>
            </a:endParaRPr>
          </a:p>
        </p:txBody>
      </p:sp>
      <p:pic>
        <p:nvPicPr>
          <p:cNvPr id="459" name="Google Shape;459;p19"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460" name="Google Shape;460;p19"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1000"/>
                                        <p:tgtEl>
                                          <p:spTgt spid="4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58"/>
                                        </p:tgtEl>
                                        <p:attrNameLst>
                                          <p:attrName>style.visibility</p:attrName>
                                        </p:attrNameLst>
                                      </p:cBhvr>
                                      <p:to>
                                        <p:strVal val="visible"/>
                                      </p:to>
                                    </p:set>
                                    <p:animEffect transition="in" filter="fade">
                                      <p:cBhvr>
                                        <p:cTn id="11" dur="500"/>
                                        <p:tgtEl>
                                          <p:spTgt spid="458"/>
                                        </p:tgtEl>
                                      </p:cBhvr>
                                    </p:animEffect>
                                  </p:childTnLst>
                                </p:cTn>
                              </p:par>
                              <p:par>
                                <p:cTn id="12" presetID="10" presetClass="entr" presetSubtype="0" fill="hold" nodeType="withEffect">
                                  <p:stCondLst>
                                    <p:cond delay="0"/>
                                  </p:stCondLst>
                                  <p:childTnLst>
                                    <p:set>
                                      <p:cBhvr>
                                        <p:cTn id="13" dur="1" fill="hold">
                                          <p:stCondLst>
                                            <p:cond delay="0"/>
                                          </p:stCondLst>
                                        </p:cTn>
                                        <p:tgtEl>
                                          <p:spTgt spid="460"/>
                                        </p:tgtEl>
                                        <p:attrNameLst>
                                          <p:attrName>style.visibility</p:attrName>
                                        </p:attrNameLst>
                                      </p:cBhvr>
                                      <p:to>
                                        <p:strVal val="visible"/>
                                      </p:to>
                                    </p:set>
                                    <p:animEffect transition="in" filter="fade">
                                      <p:cBhvr>
                                        <p:cTn id="14" dur="1000"/>
                                        <p:tgtEl>
                                          <p:spTgt spid="460"/>
                                        </p:tgtEl>
                                      </p:cBhvr>
                                    </p:animEffect>
                                  </p:childTnLst>
                                </p:cTn>
                              </p:par>
                              <p:par>
                                <p:cTn id="15" presetID="10" presetClass="entr" presetSubtype="0" fill="hold" nodeType="withEffect">
                                  <p:stCondLst>
                                    <p:cond delay="0"/>
                                  </p:stCondLst>
                                  <p:childTnLst>
                                    <p:set>
                                      <p:cBhvr>
                                        <p:cTn id="16" dur="1" fill="hold">
                                          <p:stCondLst>
                                            <p:cond delay="0"/>
                                          </p:stCondLst>
                                        </p:cTn>
                                        <p:tgtEl>
                                          <p:spTgt spid="459"/>
                                        </p:tgtEl>
                                        <p:attrNameLst>
                                          <p:attrName>style.visibility</p:attrName>
                                        </p:attrNameLst>
                                      </p:cBhvr>
                                      <p:to>
                                        <p:strVal val="visible"/>
                                      </p:to>
                                    </p:set>
                                    <p:animEffect transition="in" filter="fade">
                                      <p:cBhvr>
                                        <p:cTn id="17"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10" name="Google Shape;110;p2"/>
          <p:cNvGrpSpPr/>
          <p:nvPr/>
        </p:nvGrpSpPr>
        <p:grpSpPr>
          <a:xfrm>
            <a:off x="5986351" y="2708345"/>
            <a:ext cx="3429000" cy="3429000"/>
            <a:chOff x="5986351" y="2708345"/>
            <a:chExt cx="3429000" cy="3429000"/>
          </a:xfrm>
        </p:grpSpPr>
        <p:sp>
          <p:nvSpPr>
            <p:cNvPr id="111" name="Google Shape;111;p2"/>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3" name="Google Shape;113;p2"/>
            <p:cNvPicPr preferRelativeResize="0"/>
            <p:nvPr/>
          </p:nvPicPr>
          <p:blipFill rotWithShape="1">
            <a:blip r:embed="rId4">
              <a:alphaModFix/>
            </a:blip>
            <a:srcRect/>
            <a:stretch/>
          </p:blipFill>
          <p:spPr>
            <a:xfrm>
              <a:off x="5986351" y="2708345"/>
              <a:ext cx="3429000" cy="3429000"/>
            </a:xfrm>
            <a:prstGeom prst="rect">
              <a:avLst/>
            </a:prstGeom>
            <a:noFill/>
            <a:ln>
              <a:noFill/>
            </a:ln>
          </p:spPr>
        </p:pic>
      </p:grpSp>
      <p:pic>
        <p:nvPicPr>
          <p:cNvPr id="114" name="Google Shape;114;p2" descr="Download Free png Cartoon Hamburger Images, Stock Photos &amp; Vectors ..."/>
          <p:cNvPicPr preferRelativeResize="0"/>
          <p:nvPr/>
        </p:nvPicPr>
        <p:blipFill rotWithShape="1">
          <a:blip r:embed="rId5">
            <a:alphaModFix/>
          </a:blip>
          <a:srcRect/>
          <a:stretch/>
        </p:blipFill>
        <p:spPr>
          <a:xfrm>
            <a:off x="2879799" y="4183571"/>
            <a:ext cx="1030367" cy="1037780"/>
          </a:xfrm>
          <a:prstGeom prst="rect">
            <a:avLst/>
          </a:prstGeom>
          <a:noFill/>
          <a:ln>
            <a:noFill/>
          </a:ln>
        </p:spPr>
      </p:pic>
      <p:pic>
        <p:nvPicPr>
          <p:cNvPr id="115" name="Google Shape;115;p2" descr="Cartoon biscuit eating pastry breakfast cookies Vector Image"/>
          <p:cNvPicPr preferRelativeResize="0"/>
          <p:nvPr/>
        </p:nvPicPr>
        <p:blipFill rotWithShape="1">
          <a:blip r:embed="rId6">
            <a:alphaModFix/>
          </a:blip>
          <a:srcRect l="58749" t="50062" r="4350" b="14846"/>
          <a:stretch/>
        </p:blipFill>
        <p:spPr>
          <a:xfrm>
            <a:off x="3512448" y="4193659"/>
            <a:ext cx="777607" cy="798680"/>
          </a:xfrm>
          <a:prstGeom prst="rect">
            <a:avLst/>
          </a:prstGeom>
          <a:noFill/>
          <a:ln>
            <a:noFill/>
          </a:ln>
        </p:spPr>
      </p:pic>
      <p:pic>
        <p:nvPicPr>
          <p:cNvPr id="116" name="Google Shape;116;p2" descr="Boba Tea Cartoon Png - Bubble Tea Cute Png Transparent PNG ..."/>
          <p:cNvPicPr preferRelativeResize="0"/>
          <p:nvPr/>
        </p:nvPicPr>
        <p:blipFill rotWithShape="1">
          <a:blip r:embed="rId7">
            <a:alphaModFix/>
          </a:blip>
          <a:srcRect/>
          <a:stretch/>
        </p:blipFill>
        <p:spPr>
          <a:xfrm>
            <a:off x="4006974" y="4041637"/>
            <a:ext cx="619527" cy="1067651"/>
          </a:xfrm>
          <a:prstGeom prst="rect">
            <a:avLst/>
          </a:prstGeom>
          <a:noFill/>
          <a:ln>
            <a:noFill/>
          </a:ln>
        </p:spPr>
      </p:pic>
      <p:pic>
        <p:nvPicPr>
          <p:cNvPr id="117" name="Google Shape;117;p2" descr="Beef Steak Clipart"/>
          <p:cNvPicPr preferRelativeResize="0"/>
          <p:nvPr/>
        </p:nvPicPr>
        <p:blipFill rotWithShape="1">
          <a:blip r:embed="rId8">
            <a:alphaModFix/>
          </a:blip>
          <a:srcRect/>
          <a:stretch/>
        </p:blipFill>
        <p:spPr>
          <a:xfrm>
            <a:off x="3239850" y="4404534"/>
            <a:ext cx="1050205" cy="646280"/>
          </a:xfrm>
          <a:prstGeom prst="rect">
            <a:avLst/>
          </a:prstGeom>
          <a:noFill/>
          <a:ln>
            <a:noFill/>
          </a:ln>
        </p:spPr>
      </p:pic>
      <p:pic>
        <p:nvPicPr>
          <p:cNvPr id="118" name="Google Shape;118;p2"/>
          <p:cNvPicPr preferRelativeResize="0"/>
          <p:nvPr/>
        </p:nvPicPr>
        <p:blipFill rotWithShape="1">
          <a:blip r:embed="rId9">
            <a:alphaModFix/>
          </a:blip>
          <a:srcRect t="17198" b="17907"/>
          <a:stretch/>
        </p:blipFill>
        <p:spPr>
          <a:xfrm>
            <a:off x="3761459" y="4460165"/>
            <a:ext cx="888647" cy="719065"/>
          </a:xfrm>
          <a:prstGeom prst="rect">
            <a:avLst/>
          </a:prstGeom>
          <a:noFill/>
          <a:ln>
            <a:noFill/>
          </a:ln>
        </p:spPr>
      </p:pic>
      <p:pic>
        <p:nvPicPr>
          <p:cNvPr id="119" name="Google Shape;119;p2" descr="Flat cartoon empty straw wicker basket Royalty Free Vector"/>
          <p:cNvPicPr preferRelativeResize="0"/>
          <p:nvPr/>
        </p:nvPicPr>
        <p:blipFill rotWithShape="1">
          <a:blip r:embed="rId10">
            <a:alphaModFix/>
          </a:blip>
          <a:srcRect b="7684"/>
          <a:stretch/>
        </p:blipFill>
        <p:spPr>
          <a:xfrm>
            <a:off x="2824953" y="3173080"/>
            <a:ext cx="2003425" cy="2673915"/>
          </a:xfrm>
          <a:prstGeom prst="rect">
            <a:avLst/>
          </a:prstGeom>
          <a:noFill/>
          <a:ln>
            <a:noFill/>
          </a:ln>
        </p:spPr>
      </p:pic>
      <p:pic>
        <p:nvPicPr>
          <p:cNvPr id="120" name="Google Shape;120;p2" descr="Download Software Development Services - Covent Garden PNG Image ...">
            <a:hlinkClick r:id="rId11" action="ppaction://hlinksldjump"/>
          </p:cNvPr>
          <p:cNvPicPr preferRelativeResize="0"/>
          <p:nvPr/>
        </p:nvPicPr>
        <p:blipFill rotWithShape="1">
          <a:blip r:embed="rId12">
            <a:alphaModFix/>
          </a:blip>
          <a:srcRect/>
          <a:stretch/>
        </p:blipFill>
        <p:spPr>
          <a:xfrm>
            <a:off x="4716089" y="2263647"/>
            <a:ext cx="2082218" cy="2082218"/>
          </a:xfrm>
          <a:prstGeom prst="rect">
            <a:avLst/>
          </a:prstGeom>
          <a:noFill/>
          <a:ln>
            <a:noFill/>
          </a:ln>
        </p:spPr>
      </p:pic>
      <p:sp>
        <p:nvSpPr>
          <p:cNvPr id="121" name="Google Shape;121;p2"/>
          <p:cNvSpPr txBox="1"/>
          <p:nvPr/>
        </p:nvSpPr>
        <p:spPr>
          <a:xfrm>
            <a:off x="2879799" y="385011"/>
            <a:ext cx="5734812" cy="707886"/>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a:ea typeface="Times New Roman"/>
                <a:cs typeface="Times New Roman"/>
                <a:sym typeface="Times New Roman"/>
              </a:rPr>
              <a:t>GẤU CON HAM ĂN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0"/>
                                        </p:tgtEl>
                                      </p:cBhvr>
                                    </p:animEffect>
                                    <p:set>
                                      <p:cBhvr>
                                        <p:cTn id="7" dur="1" fill="hold">
                                          <p:stCondLst>
                                            <p:cond delay="50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20"/>
          <p:cNvPicPr preferRelativeResize="0"/>
          <p:nvPr/>
        </p:nvPicPr>
        <p:blipFill rotWithShape="1">
          <a:blip r:embed="rId3">
            <a:alphaModFix/>
          </a:blip>
          <a:srcRect/>
          <a:stretch/>
        </p:blipFill>
        <p:spPr>
          <a:xfrm>
            <a:off x="449318" y="646331"/>
            <a:ext cx="5494282"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466" name="Google Shape;466;p20"/>
          <p:cNvPicPr preferRelativeResize="0"/>
          <p:nvPr/>
        </p:nvPicPr>
        <p:blipFill rotWithShape="1">
          <a:blip r:embed="rId4">
            <a:alphaModFix/>
          </a:blip>
          <a:srcRect/>
          <a:stretch/>
        </p:blipFill>
        <p:spPr>
          <a:xfrm>
            <a:off x="6162674" y="646331"/>
            <a:ext cx="5476875"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467" name="Google Shape;467;p20"/>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468" name="Google Shape;468;p20"/>
          <p:cNvSpPr txBox="1"/>
          <p:nvPr/>
        </p:nvSpPr>
        <p:spPr>
          <a:xfrm>
            <a:off x="777040" y="4420692"/>
            <a:ext cx="114149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500"/>
                                        <p:tgtEl>
                                          <p:spTgt spid="4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 calcmode="lin" valueType="num">
                                      <p:cBhvr additive="base">
                                        <p:cTn id="12" dur="1250"/>
                                        <p:tgtEl>
                                          <p:spTgt spid="465"/>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6"/>
                                        </p:tgtEl>
                                        <p:attrNameLst>
                                          <p:attrName>style.visibility</p:attrName>
                                        </p:attrNameLst>
                                      </p:cBhvr>
                                      <p:to>
                                        <p:strVal val="visible"/>
                                      </p:to>
                                    </p:set>
                                    <p:anim calcmode="lin" valueType="num">
                                      <p:cBhvr additive="base">
                                        <p:cTn id="15" dur="1250"/>
                                        <p:tgtEl>
                                          <p:spTgt spid="4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8"/>
                                        </p:tgtEl>
                                        <p:attrNameLst>
                                          <p:attrName>style.visibility</p:attrName>
                                        </p:attrNameLst>
                                      </p:cBhvr>
                                      <p:to>
                                        <p:strVal val="visible"/>
                                      </p:to>
                                    </p:set>
                                    <p:animEffect transition="in" filter="fade">
                                      <p:cBhvr>
                                        <p:cTn id="20"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21"/>
          <p:cNvPicPr preferRelativeResize="0"/>
          <p:nvPr/>
        </p:nvPicPr>
        <p:blipFill rotWithShape="1">
          <a:blip r:embed="rId3">
            <a:alphaModFix/>
          </a:blip>
          <a:srcRect/>
          <a:stretch/>
        </p:blipFill>
        <p:spPr>
          <a:xfrm>
            <a:off x="304800" y="2117558"/>
            <a:ext cx="5360737"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474" name="Google Shape;474;p21"/>
          <p:cNvPicPr preferRelativeResize="0"/>
          <p:nvPr/>
        </p:nvPicPr>
        <p:blipFill rotWithShape="1">
          <a:blip r:embed="rId4">
            <a:alphaModFix/>
          </a:blip>
          <a:srcRect/>
          <a:stretch/>
        </p:blipFill>
        <p:spPr>
          <a:xfrm>
            <a:off x="6208295" y="2117558"/>
            <a:ext cx="5646820"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75" name="Google Shape;475;p21"/>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476" name="Google Shape;476;p21"/>
          <p:cNvSpPr txBox="1"/>
          <p:nvPr/>
        </p:nvSpPr>
        <p:spPr>
          <a:xfrm>
            <a:off x="134520" y="700990"/>
            <a:ext cx="114149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500"/>
                                        <p:tgtEl>
                                          <p:spTgt spid="4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fade">
                                      <p:cBhvr>
                                        <p:cTn id="17" dur="500"/>
                                        <p:tgtEl>
                                          <p:spTgt spid="4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6"/>
                                        </p:tgtEl>
                                        <p:attrNameLst>
                                          <p:attrName>style.visibility</p:attrName>
                                        </p:attrNameLst>
                                      </p:cBhvr>
                                      <p:to>
                                        <p:strVal val="visible"/>
                                      </p:to>
                                    </p:set>
                                    <p:animEffect transition="in" filter="fade">
                                      <p:cBhvr>
                                        <p:cTn id="22"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22"/>
          <p:cNvPicPr preferRelativeResize="0"/>
          <p:nvPr/>
        </p:nvPicPr>
        <p:blipFill rotWithShape="1">
          <a:blip r:embed="rId3">
            <a:alphaModFix/>
          </a:blip>
          <a:srcRect/>
          <a:stretch/>
        </p:blipFill>
        <p:spPr>
          <a:xfrm>
            <a:off x="7058526" y="646331"/>
            <a:ext cx="4900888" cy="326965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482" name="Google Shape;482;p22"/>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483" name="Google Shape;483;p22"/>
          <p:cNvPicPr preferRelativeResize="0"/>
          <p:nvPr/>
        </p:nvPicPr>
        <p:blipFill rotWithShape="1">
          <a:blip r:embed="rId4">
            <a:alphaModFix/>
          </a:blip>
          <a:srcRect/>
          <a:stretch/>
        </p:blipFill>
        <p:spPr>
          <a:xfrm>
            <a:off x="796627" y="3384371"/>
            <a:ext cx="6261899" cy="347362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484" name="Google Shape;484;p22"/>
          <p:cNvSpPr txBox="1"/>
          <p:nvPr/>
        </p:nvSpPr>
        <p:spPr>
          <a:xfrm>
            <a:off x="489637" y="1284625"/>
            <a:ext cx="578501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pic>
        <p:nvPicPr>
          <p:cNvPr id="485" name="Google Shape;485;p22"/>
          <p:cNvPicPr preferRelativeResize="0"/>
          <p:nvPr/>
        </p:nvPicPr>
        <p:blipFill rotWithShape="1">
          <a:blip r:embed="rId5">
            <a:alphaModFix/>
          </a:blip>
          <a:srcRect/>
          <a:stretch/>
        </p:blipFill>
        <p:spPr>
          <a:xfrm>
            <a:off x="7372350" y="4079939"/>
            <a:ext cx="3943350" cy="2628900"/>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500"/>
                                        <p:tgtEl>
                                          <p:spTgt spid="48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85"/>
                                        </p:tgtEl>
                                        <p:attrNameLst>
                                          <p:attrName>style.visibility</p:attrName>
                                        </p:attrNameLst>
                                      </p:cBhvr>
                                      <p:to>
                                        <p:strVal val="visible"/>
                                      </p:to>
                                    </p:set>
                                    <p:animEffect transition="in" filter="fade">
                                      <p:cBhvr>
                                        <p:cTn id="16" dur="500"/>
                                        <p:tgtEl>
                                          <p:spTgt spid="48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81"/>
                                        </p:tgtEl>
                                        <p:attrNameLst>
                                          <p:attrName>style.visibility</p:attrName>
                                        </p:attrNameLst>
                                      </p:cBhvr>
                                      <p:to>
                                        <p:strVal val="visible"/>
                                      </p:to>
                                    </p:set>
                                    <p:animEffect transition="in" filter="fade">
                                      <p:cBhvr>
                                        <p:cTn id="20" dur="500"/>
                                        <p:tgtEl>
                                          <p:spTgt spid="4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4"/>
                                        </p:tgtEl>
                                        <p:attrNameLst>
                                          <p:attrName>style.visibility</p:attrName>
                                        </p:attrNameLst>
                                      </p:cBhvr>
                                      <p:to>
                                        <p:strVal val="visible"/>
                                      </p:to>
                                    </p:set>
                                    <p:animEffect transition="in" filter="fade">
                                      <p:cBhvr>
                                        <p:cTn id="25" dur="5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3"/>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491" name="Google Shape;491;p23"/>
          <p:cNvPicPr preferRelativeResize="0"/>
          <p:nvPr/>
        </p:nvPicPr>
        <p:blipFill rotWithShape="1">
          <a:blip r:embed="rId3">
            <a:alphaModFix/>
          </a:blip>
          <a:srcRect/>
          <a:stretch/>
        </p:blipFill>
        <p:spPr>
          <a:xfrm>
            <a:off x="6480511" y="753741"/>
            <a:ext cx="5191124" cy="29471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92" name="Google Shape;492;p23"/>
          <p:cNvPicPr preferRelativeResize="0"/>
          <p:nvPr/>
        </p:nvPicPr>
        <p:blipFill rotWithShape="1">
          <a:blip r:embed="rId4">
            <a:alphaModFix/>
          </a:blip>
          <a:srcRect/>
          <a:stretch/>
        </p:blipFill>
        <p:spPr>
          <a:xfrm>
            <a:off x="7372350" y="3808253"/>
            <a:ext cx="4668253" cy="304974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493" name="Google Shape;493;p23"/>
          <p:cNvPicPr preferRelativeResize="0"/>
          <p:nvPr/>
        </p:nvPicPr>
        <p:blipFill rotWithShape="1">
          <a:blip r:embed="rId5">
            <a:alphaModFix/>
          </a:blip>
          <a:srcRect/>
          <a:stretch/>
        </p:blipFill>
        <p:spPr>
          <a:xfrm>
            <a:off x="710113" y="790092"/>
            <a:ext cx="5369844" cy="294710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94" name="Google Shape;494;p23"/>
          <p:cNvSpPr txBox="1"/>
          <p:nvPr/>
        </p:nvSpPr>
        <p:spPr>
          <a:xfrm>
            <a:off x="1592428" y="4684295"/>
            <a:ext cx="448752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5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500"/>
                                        <p:tgtEl>
                                          <p:spTgt spid="493"/>
                                        </p:tgtEl>
                                      </p:cBhvr>
                                    </p:animEffect>
                                  </p:childTnLst>
                                </p:cTn>
                              </p:par>
                              <p:par>
                                <p:cTn id="13" presetID="10" presetClass="entr" presetSubtype="0" fill="hold" nodeType="with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fade">
                                      <p:cBhvr>
                                        <p:cTn id="15" dur="500"/>
                                        <p:tgtEl>
                                          <p:spTgt spid="491"/>
                                        </p:tgtEl>
                                      </p:cBhvr>
                                    </p:animEffect>
                                  </p:childTnLst>
                                </p:cTn>
                              </p:par>
                              <p:par>
                                <p:cTn id="16" presetID="10" presetClass="entr" presetSubtype="0" fill="hold" nodeType="withEffect">
                                  <p:stCondLst>
                                    <p:cond delay="0"/>
                                  </p:stCondLst>
                                  <p:childTnLst>
                                    <p:set>
                                      <p:cBhvr>
                                        <p:cTn id="17" dur="1" fill="hold">
                                          <p:stCondLst>
                                            <p:cond delay="0"/>
                                          </p:stCondLst>
                                        </p:cTn>
                                        <p:tgtEl>
                                          <p:spTgt spid="492"/>
                                        </p:tgtEl>
                                        <p:attrNameLst>
                                          <p:attrName>style.visibility</p:attrName>
                                        </p:attrNameLst>
                                      </p:cBhvr>
                                      <p:to>
                                        <p:strVal val="visible"/>
                                      </p:to>
                                    </p:set>
                                    <p:animEffect transition="in" filter="fade">
                                      <p:cBhvr>
                                        <p:cTn id="18" dur="500"/>
                                        <p:tgtEl>
                                          <p:spTgt spid="4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94"/>
                                        </p:tgtEl>
                                        <p:attrNameLst>
                                          <p:attrName>style.visibility</p:attrName>
                                        </p:attrNameLst>
                                      </p:cBhvr>
                                      <p:to>
                                        <p:strVal val="visible"/>
                                      </p:to>
                                    </p:set>
                                    <p:animEffect transition="in" filter="fade">
                                      <p:cBhvr>
                                        <p:cTn id="23" dur="5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24"/>
          <p:cNvGrpSpPr/>
          <p:nvPr/>
        </p:nvGrpSpPr>
        <p:grpSpPr>
          <a:xfrm>
            <a:off x="-279025" y="187987"/>
            <a:ext cx="5244306" cy="4414963"/>
            <a:chOff x="1046163" y="1628775"/>
            <a:chExt cx="3986819" cy="4192919"/>
          </a:xfrm>
        </p:grpSpPr>
        <p:grpSp>
          <p:nvGrpSpPr>
            <p:cNvPr id="500" name="Google Shape;500;p24"/>
            <p:cNvGrpSpPr/>
            <p:nvPr/>
          </p:nvGrpSpPr>
          <p:grpSpPr>
            <a:xfrm>
              <a:off x="1046163" y="1628775"/>
              <a:ext cx="3986819" cy="4192919"/>
              <a:chOff x="0" y="0"/>
              <a:chExt cx="3986578" cy="4192919"/>
            </a:xfrm>
          </p:grpSpPr>
          <p:cxnSp>
            <p:nvCxnSpPr>
              <p:cNvPr id="501" name="Google Shape;501;p24"/>
              <p:cNvCxnSpPr/>
              <p:nvPr/>
            </p:nvCxnSpPr>
            <p:spPr>
              <a:xfrm>
                <a:off x="0" y="2098240"/>
                <a:ext cx="3986578" cy="1"/>
              </a:xfrm>
              <a:prstGeom prst="straightConnector1">
                <a:avLst/>
              </a:prstGeom>
              <a:noFill/>
              <a:ln w="28575" cap="flat" cmpd="sng">
                <a:solidFill>
                  <a:srgbClr val="808080">
                    <a:alpha val="49803"/>
                  </a:srgbClr>
                </a:solidFill>
                <a:prstDash val="solid"/>
                <a:miter lim="800000"/>
                <a:headEnd type="none" w="med" len="med"/>
                <a:tailEnd type="none" w="med" len="med"/>
              </a:ln>
            </p:spPr>
          </p:cxnSp>
          <p:cxnSp>
            <p:nvCxnSpPr>
              <p:cNvPr id="502" name="Google Shape;502;p24"/>
              <p:cNvCxnSpPr/>
              <p:nvPr/>
            </p:nvCxnSpPr>
            <p:spPr>
              <a:xfrm>
                <a:off x="1993289" y="0"/>
                <a:ext cx="1" cy="4192919"/>
              </a:xfrm>
              <a:prstGeom prst="straightConnector1">
                <a:avLst/>
              </a:prstGeom>
              <a:noFill/>
              <a:ln w="28575" cap="flat" cmpd="sng">
                <a:solidFill>
                  <a:srgbClr val="808080">
                    <a:alpha val="49803"/>
                  </a:srgbClr>
                </a:solidFill>
                <a:prstDash val="solid"/>
                <a:miter lim="800000"/>
                <a:headEnd type="none" w="med" len="med"/>
                <a:tailEnd type="none" w="med" len="med"/>
              </a:ln>
            </p:spPr>
          </p:cxnSp>
          <p:sp>
            <p:nvSpPr>
              <p:cNvPr id="503" name="Google Shape;503;p24"/>
              <p:cNvSpPr/>
              <p:nvPr/>
            </p:nvSpPr>
            <p:spPr>
              <a:xfrm>
                <a:off x="395452" y="475577"/>
                <a:ext cx="3192112" cy="3216828"/>
              </a:xfrm>
              <a:prstGeom prst="ellipse">
                <a:avLst/>
              </a:prstGeom>
              <a:noFill/>
              <a:ln w="9525"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4" name="Google Shape;504;p24"/>
              <p:cNvSpPr/>
              <p:nvPr/>
            </p:nvSpPr>
            <p:spPr>
              <a:xfrm>
                <a:off x="197726" y="268959"/>
                <a:ext cx="3608939" cy="3642531"/>
              </a:xfrm>
              <a:prstGeom prst="ellipse">
                <a:avLst/>
              </a:prstGeom>
              <a:noFill/>
              <a:ln w="19050"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grpSp>
        <p:sp>
          <p:nvSpPr>
            <p:cNvPr id="505" name="Google Shape;505;p24"/>
            <p:cNvSpPr/>
            <p:nvPr/>
          </p:nvSpPr>
          <p:spPr>
            <a:xfrm>
              <a:off x="1696381" y="2383904"/>
              <a:ext cx="2668568" cy="2721311"/>
            </a:xfrm>
            <a:prstGeom prst="ellipse">
              <a:avLst/>
            </a:prstGeom>
            <a:solidFill>
              <a:srgbClr val="595959"/>
            </a:solidFill>
            <a:ln w="38100" cap="flat" cmpd="sng">
              <a:solidFill>
                <a:srgbClr val="F8F8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6" name="Google Shape;506;p24"/>
            <p:cNvSpPr/>
            <p:nvPr/>
          </p:nvSpPr>
          <p:spPr>
            <a:xfrm>
              <a:off x="1806425" y="2490111"/>
              <a:ext cx="2446515" cy="2496873"/>
            </a:xfrm>
            <a:prstGeom prst="ellipse">
              <a:avLst/>
            </a:pr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7" name="Google Shape;507;p24"/>
            <p:cNvSpPr/>
            <p:nvPr/>
          </p:nvSpPr>
          <p:spPr>
            <a:xfrm>
              <a:off x="2258392" y="2967042"/>
              <a:ext cx="1566163" cy="1599121"/>
            </a:xfrm>
            <a:prstGeom prst="ellipse">
              <a:avLst/>
            </a:prstGeom>
            <a:solidFill>
              <a:srgbClr val="8A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rgbClr val="FFFFFF"/>
                </a:solidFill>
                <a:latin typeface="Arial"/>
                <a:ea typeface="Arial"/>
                <a:cs typeface="Arial"/>
                <a:sym typeface="Arial"/>
              </a:endParaRPr>
            </a:p>
          </p:txBody>
        </p:sp>
      </p:grpSp>
      <p:sp>
        <p:nvSpPr>
          <p:cNvPr id="508" name="Google Shape;508;p24"/>
          <p:cNvSpPr/>
          <p:nvPr/>
        </p:nvSpPr>
        <p:spPr>
          <a:xfrm>
            <a:off x="3708726" y="532609"/>
            <a:ext cx="540803" cy="401107"/>
          </a:xfrm>
          <a:prstGeom prst="ellipse">
            <a:avLst/>
          </a:prstGeom>
          <a:solidFill>
            <a:srgbClr val="FF3B77"/>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09" name="Google Shape;509;p24"/>
          <p:cNvSpPr/>
          <p:nvPr/>
        </p:nvSpPr>
        <p:spPr>
          <a:xfrm>
            <a:off x="4610793" y="2116760"/>
            <a:ext cx="540803" cy="401107"/>
          </a:xfrm>
          <a:prstGeom prst="ellipse">
            <a:avLst/>
          </a:prstGeom>
          <a:solidFill>
            <a:srgbClr val="FF780A"/>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0" name="Google Shape;510;p24"/>
          <p:cNvSpPr/>
          <p:nvPr/>
        </p:nvSpPr>
        <p:spPr>
          <a:xfrm>
            <a:off x="4203491" y="3389308"/>
            <a:ext cx="540803" cy="401107"/>
          </a:xfrm>
          <a:prstGeom prst="ellipse">
            <a:avLst/>
          </a:prstGeom>
          <a:solidFill>
            <a:srgbClr val="F79E1E"/>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1" name="Google Shape;511;p24"/>
          <p:cNvSpPr/>
          <p:nvPr/>
        </p:nvSpPr>
        <p:spPr>
          <a:xfrm>
            <a:off x="2995064" y="4232070"/>
            <a:ext cx="540803" cy="401107"/>
          </a:xfrm>
          <a:prstGeom prst="ellipse">
            <a:avLst/>
          </a:prstGeom>
          <a:solidFill>
            <a:srgbClr val="54B391"/>
          </a:solidFill>
          <a:ln w="12700" cap="flat" cmpd="sng">
            <a:solidFill>
              <a:srgbClr val="F8F8F8"/>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512" name="Google Shape;512;p24"/>
          <p:cNvSpPr txBox="1"/>
          <p:nvPr/>
        </p:nvSpPr>
        <p:spPr>
          <a:xfrm>
            <a:off x="1316664" y="1963371"/>
            <a:ext cx="217894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Times New Roman"/>
                <a:ea typeface="Times New Roman"/>
                <a:cs typeface="Times New Roman"/>
                <a:sym typeface="Times New Roman"/>
              </a:rPr>
              <a:t>Hậu quả</a:t>
            </a:r>
            <a:endParaRPr/>
          </a:p>
        </p:txBody>
      </p:sp>
      <p:sp>
        <p:nvSpPr>
          <p:cNvPr id="513" name="Google Shape;513;p24"/>
          <p:cNvSpPr txBox="1"/>
          <p:nvPr/>
        </p:nvSpPr>
        <p:spPr>
          <a:xfrm>
            <a:off x="4606044" y="170688"/>
            <a:ext cx="745761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
        <p:nvSpPr>
          <p:cNvPr id="514" name="Google Shape;514;p24"/>
          <p:cNvSpPr txBox="1"/>
          <p:nvPr/>
        </p:nvSpPr>
        <p:spPr>
          <a:xfrm>
            <a:off x="5095580" y="1566978"/>
            <a:ext cx="6838276"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sp>
        <p:nvSpPr>
          <p:cNvPr id="515" name="Google Shape;515;p24"/>
          <p:cNvSpPr txBox="1"/>
          <p:nvPr/>
        </p:nvSpPr>
        <p:spPr>
          <a:xfrm>
            <a:off x="4775472" y="3298842"/>
            <a:ext cx="7288191"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sp>
        <p:nvSpPr>
          <p:cNvPr id="516" name="Google Shape;516;p24"/>
          <p:cNvSpPr txBox="1"/>
          <p:nvPr/>
        </p:nvSpPr>
        <p:spPr>
          <a:xfrm>
            <a:off x="3481643" y="4415600"/>
            <a:ext cx="8696395"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 calcmode="lin" valueType="num">
                                      <p:cBhvr additive="base">
                                        <p:cTn id="7" dur="500"/>
                                        <p:tgtEl>
                                          <p:spTgt spid="50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13"/>
                                        </p:tgtEl>
                                        <p:attrNameLst>
                                          <p:attrName>style.visibility</p:attrName>
                                        </p:attrNameLst>
                                      </p:cBhvr>
                                      <p:to>
                                        <p:strVal val="visible"/>
                                      </p:to>
                                    </p:set>
                                    <p:anim calcmode="lin" valueType="num">
                                      <p:cBhvr additive="base">
                                        <p:cTn id="11" dur="500"/>
                                        <p:tgtEl>
                                          <p:spTgt spid="513"/>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9"/>
                                        </p:tgtEl>
                                        <p:attrNameLst>
                                          <p:attrName>style.visibility</p:attrName>
                                        </p:attrNameLst>
                                      </p:cBhvr>
                                      <p:to>
                                        <p:strVal val="visible"/>
                                      </p:to>
                                    </p:set>
                                    <p:anim calcmode="lin" valueType="num">
                                      <p:cBhvr additive="base">
                                        <p:cTn id="16" dur="500"/>
                                        <p:tgtEl>
                                          <p:spTgt spid="509"/>
                                        </p:tgtEl>
                                        <p:attrNameLst>
                                          <p:attrName>ppt_x</p:attrName>
                                        </p:attrNameLst>
                                      </p:cBhvr>
                                      <p:tavLst>
                                        <p:tav tm="0">
                                          <p:val>
                                            <p:strVal val="#ppt_x-1"/>
                                          </p:val>
                                        </p:tav>
                                        <p:tav tm="100000">
                                          <p:val>
                                            <p:strVal val="#ppt_x"/>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514">
                                            <p:txEl>
                                              <p:pRg st="0" end="0"/>
                                            </p:txEl>
                                          </p:spTgt>
                                        </p:tgtEl>
                                        <p:attrNameLst>
                                          <p:attrName>style.visibility</p:attrName>
                                        </p:attrNameLst>
                                      </p:cBhvr>
                                      <p:to>
                                        <p:strVal val="visible"/>
                                      </p:to>
                                    </p:set>
                                    <p:anim calcmode="lin" valueType="num">
                                      <p:cBhvr additive="base">
                                        <p:cTn id="20" dur="500"/>
                                        <p:tgtEl>
                                          <p:spTgt spid="51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10"/>
                                        </p:tgtEl>
                                        <p:attrNameLst>
                                          <p:attrName>style.visibility</p:attrName>
                                        </p:attrNameLst>
                                      </p:cBhvr>
                                      <p:to>
                                        <p:strVal val="visible"/>
                                      </p:to>
                                    </p:set>
                                    <p:anim calcmode="lin" valueType="num">
                                      <p:cBhvr additive="base">
                                        <p:cTn id="25" dur="500"/>
                                        <p:tgtEl>
                                          <p:spTgt spid="510"/>
                                        </p:tgtEl>
                                        <p:attrNameLst>
                                          <p:attrName>ppt_x</p:attrName>
                                        </p:attrNameLst>
                                      </p:cBhvr>
                                      <p:tavLst>
                                        <p:tav tm="0">
                                          <p:val>
                                            <p:strVal val="#ppt_x-1"/>
                                          </p:val>
                                        </p:tav>
                                        <p:tav tm="100000">
                                          <p:val>
                                            <p:strVal val="#ppt_x"/>
                                          </p:val>
                                        </p:tav>
                                      </p:tavLst>
                                    </p:anim>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515"/>
                                        </p:tgtEl>
                                        <p:attrNameLst>
                                          <p:attrName>style.visibility</p:attrName>
                                        </p:attrNameLst>
                                      </p:cBhvr>
                                      <p:to>
                                        <p:strVal val="visible"/>
                                      </p:to>
                                    </p:set>
                                    <p:anim calcmode="lin" valueType="num">
                                      <p:cBhvr additive="base">
                                        <p:cTn id="29" dur="500"/>
                                        <p:tgtEl>
                                          <p:spTgt spid="515"/>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511"/>
                                        </p:tgtEl>
                                        <p:attrNameLst>
                                          <p:attrName>style.visibility</p:attrName>
                                        </p:attrNameLst>
                                      </p:cBhvr>
                                      <p:to>
                                        <p:strVal val="visible"/>
                                      </p:to>
                                    </p:set>
                                    <p:anim calcmode="lin" valueType="num">
                                      <p:cBhvr additive="base">
                                        <p:cTn id="34" dur="500"/>
                                        <p:tgtEl>
                                          <p:spTgt spid="511"/>
                                        </p:tgtEl>
                                        <p:attrNameLst>
                                          <p:attrName>ppt_x</p:attrName>
                                        </p:attrNameLst>
                                      </p:cBhvr>
                                      <p:tavLst>
                                        <p:tav tm="0">
                                          <p:val>
                                            <p:strVal val="#ppt_x-1"/>
                                          </p:val>
                                        </p:tav>
                                        <p:tav tm="100000">
                                          <p:val>
                                            <p:strVal val="#ppt_x"/>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516"/>
                                        </p:tgtEl>
                                        <p:attrNameLst>
                                          <p:attrName>style.visibility</p:attrName>
                                        </p:attrNameLst>
                                      </p:cBhvr>
                                      <p:to>
                                        <p:strVal val="visible"/>
                                      </p:to>
                                    </p:set>
                                    <p:anim calcmode="lin" valueType="num">
                                      <p:cBhvr additive="base">
                                        <p:cTn id="38" dur="500"/>
                                        <p:tgtEl>
                                          <p:spTgt spid="5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5"/>
          <p:cNvSpPr/>
          <p:nvPr/>
        </p:nvSpPr>
        <p:spPr>
          <a:xfrm>
            <a:off x="372979" y="2166820"/>
            <a:ext cx="11546305" cy="1828800"/>
          </a:xfrm>
          <a:prstGeom prst="roundRect">
            <a:avLst>
              <a:gd name="adj" fmla="val 16667"/>
            </a:avLst>
          </a:prstGeom>
          <a:noFill/>
          <a:ln w="57150" cap="flat" cmpd="thickThin">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Sự gia tăng dân số dẫn đến môi trường sẽ bị ô nhiễm bởi những chất </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thải và khói bụi. Vì vậy em cần phải làm gì để giảm bớt ô nhiễm môi</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trường?</a:t>
            </a:r>
            <a:endParaRPr/>
          </a:p>
        </p:txBody>
      </p:sp>
      <p:pic>
        <p:nvPicPr>
          <p:cNvPr id="522" name="Google Shape;522;p25" descr="e6a655ed09bc757151afabca7ab85c5c"/>
          <p:cNvPicPr preferRelativeResize="0"/>
          <p:nvPr/>
        </p:nvPicPr>
        <p:blipFill rotWithShape="1">
          <a:blip r:embed="rId3">
            <a:alphaModFix/>
          </a:blip>
          <a:srcRect/>
          <a:stretch/>
        </p:blipFill>
        <p:spPr>
          <a:xfrm rot="1426081">
            <a:off x="10377519" y="588145"/>
            <a:ext cx="1145712" cy="1495432"/>
          </a:xfrm>
          <a:prstGeom prst="rect">
            <a:avLst/>
          </a:prstGeom>
          <a:noFill/>
          <a:ln>
            <a:noFill/>
          </a:ln>
        </p:spPr>
      </p:pic>
      <p:pic>
        <p:nvPicPr>
          <p:cNvPr id="523" name="Google Shape;523;p25" descr="d1ca708a87c9b39e9bdf39142e09b55e"/>
          <p:cNvPicPr preferRelativeResize="0"/>
          <p:nvPr/>
        </p:nvPicPr>
        <p:blipFill rotWithShape="1">
          <a:blip r:embed="rId4">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p:cTn id="7" dur="500"/>
                                        <p:tgtEl>
                                          <p:spTgt spid="521"/>
                                        </p:tgtEl>
                                      </p:cBhvr>
                                    </p:animEffect>
                                  </p:childTnLst>
                                </p:cTn>
                              </p:par>
                              <p:par>
                                <p:cTn id="8" presetID="10" presetClass="entr" presetSubtype="0" fill="hold" nodeType="withEffect">
                                  <p:stCondLst>
                                    <p:cond delay="0"/>
                                  </p:stCondLst>
                                  <p:childTnLst>
                                    <p:set>
                                      <p:cBhvr>
                                        <p:cTn id="9" dur="1" fill="hold">
                                          <p:stCondLst>
                                            <p:cond delay="0"/>
                                          </p:stCondLst>
                                        </p:cTn>
                                        <p:tgtEl>
                                          <p:spTgt spid="523"/>
                                        </p:tgtEl>
                                        <p:attrNameLst>
                                          <p:attrName>style.visibility</p:attrName>
                                        </p:attrNameLst>
                                      </p:cBhvr>
                                      <p:to>
                                        <p:strVal val="visible"/>
                                      </p:to>
                                    </p:set>
                                    <p:animEffect transition="in" filter="fade">
                                      <p:cBhvr>
                                        <p:cTn id="10" dur="1000"/>
                                        <p:tgtEl>
                                          <p:spTgt spid="523"/>
                                        </p:tgtEl>
                                      </p:cBhvr>
                                    </p:animEffect>
                                  </p:childTnLst>
                                </p:cTn>
                              </p:par>
                              <p:par>
                                <p:cTn id="11" presetID="10" presetClass="entr" presetSubtype="0" fill="hold" nodeType="withEffect">
                                  <p:stCondLst>
                                    <p:cond delay="0"/>
                                  </p:stCondLst>
                                  <p:childTnLst>
                                    <p:set>
                                      <p:cBhvr>
                                        <p:cTn id="12" dur="1" fill="hold">
                                          <p:stCondLst>
                                            <p:cond delay="0"/>
                                          </p:stCondLst>
                                        </p:cTn>
                                        <p:tgtEl>
                                          <p:spTgt spid="522"/>
                                        </p:tgtEl>
                                        <p:attrNameLst>
                                          <p:attrName>style.visibility</p:attrName>
                                        </p:attrNameLst>
                                      </p:cBhvr>
                                      <p:to>
                                        <p:strVal val="visible"/>
                                      </p:to>
                                    </p:set>
                                    <p:animEffect transition="in" filter="fade">
                                      <p:cBhvr>
                                        <p:cTn id="13"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26"/>
          <p:cNvPicPr preferRelativeResize="0"/>
          <p:nvPr/>
        </p:nvPicPr>
        <p:blipFill rotWithShape="1">
          <a:blip r:embed="rId3">
            <a:alphaModFix/>
          </a:blip>
          <a:srcRect/>
          <a:stretch/>
        </p:blipFill>
        <p:spPr>
          <a:xfrm>
            <a:off x="2611068" y="128337"/>
            <a:ext cx="7671921" cy="6276254"/>
          </a:xfrm>
          <a:prstGeom prst="rect">
            <a:avLst/>
          </a:prstGeom>
          <a:noFill/>
          <a:ln>
            <a:noFill/>
          </a:ln>
        </p:spPr>
      </p:pic>
      <p:sp>
        <p:nvSpPr>
          <p:cNvPr id="529" name="Google Shape;529;p26"/>
          <p:cNvSpPr txBox="1"/>
          <p:nvPr/>
        </p:nvSpPr>
        <p:spPr>
          <a:xfrm>
            <a:off x="4748464" y="2798919"/>
            <a:ext cx="364155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pic>
        <p:nvPicPr>
          <p:cNvPr id="530" name="Google Shape;530;p26" descr="e6a655ed09bc757151afabca7ab85c5c"/>
          <p:cNvPicPr preferRelativeResize="0"/>
          <p:nvPr/>
        </p:nvPicPr>
        <p:blipFill rotWithShape="1">
          <a:blip r:embed="rId4">
            <a:alphaModFix/>
          </a:blip>
          <a:srcRect/>
          <a:stretch/>
        </p:blipFill>
        <p:spPr>
          <a:xfrm rot="1426081">
            <a:off x="10377519" y="588145"/>
            <a:ext cx="1145712" cy="1495432"/>
          </a:xfrm>
          <a:prstGeom prst="rect">
            <a:avLst/>
          </a:prstGeom>
          <a:noFill/>
          <a:ln>
            <a:noFill/>
          </a:ln>
        </p:spPr>
      </p:pic>
      <p:pic>
        <p:nvPicPr>
          <p:cNvPr id="531" name="Google Shape;531;p26" descr="d1ca708a87c9b39e9bdf39142e09b55e"/>
          <p:cNvPicPr preferRelativeResize="0"/>
          <p:nvPr/>
        </p:nvPicPr>
        <p:blipFill rotWithShape="1">
          <a:blip r:embed="rId5">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par>
                                <p:cTn id="8" presetID="10" presetClass="entr" presetSubtype="0" fill="hold" nodeType="withEffect">
                                  <p:stCondLst>
                                    <p:cond delay="0"/>
                                  </p:stCondLst>
                                  <p:childTnLst>
                                    <p:set>
                                      <p:cBhvr>
                                        <p:cTn id="9" dur="1" fill="hold">
                                          <p:stCondLst>
                                            <p:cond delay="0"/>
                                          </p:stCondLst>
                                        </p:cTn>
                                        <p:tgtEl>
                                          <p:spTgt spid="530"/>
                                        </p:tgtEl>
                                        <p:attrNameLst>
                                          <p:attrName>style.visibility</p:attrName>
                                        </p:attrNameLst>
                                      </p:cBhvr>
                                      <p:to>
                                        <p:strVal val="visible"/>
                                      </p:to>
                                    </p:set>
                                    <p:animEffect transition="in" filter="fade">
                                      <p:cBhvr>
                                        <p:cTn id="10"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27"/>
          <p:cNvPicPr preferRelativeResize="0"/>
          <p:nvPr/>
        </p:nvPicPr>
        <p:blipFill rotWithShape="1">
          <a:blip r:embed="rId3">
            <a:alphaModFix/>
          </a:blip>
          <a:srcRect/>
          <a:stretch/>
        </p:blipFill>
        <p:spPr>
          <a:xfrm>
            <a:off x="1219199" y="1716505"/>
            <a:ext cx="4876800" cy="2600325"/>
          </a:xfrm>
          <a:prstGeom prst="rect">
            <a:avLst/>
          </a:prstGeom>
          <a:noFill/>
          <a:ln>
            <a:noFill/>
          </a:ln>
        </p:spPr>
      </p:pic>
      <p:pic>
        <p:nvPicPr>
          <p:cNvPr id="537" name="Google Shape;537;p27"/>
          <p:cNvPicPr preferRelativeResize="0"/>
          <p:nvPr/>
        </p:nvPicPr>
        <p:blipFill rotWithShape="1">
          <a:blip r:embed="rId4">
            <a:alphaModFix/>
          </a:blip>
          <a:srcRect l="18390" t="3370" r="14595" b="11845"/>
          <a:stretch/>
        </p:blipFill>
        <p:spPr>
          <a:xfrm>
            <a:off x="6882063" y="1067542"/>
            <a:ext cx="4251158" cy="4748462"/>
          </a:xfrm>
          <a:prstGeom prst="rect">
            <a:avLst/>
          </a:prstGeom>
          <a:noFill/>
          <a:ln>
            <a:noFill/>
          </a:ln>
        </p:spPr>
      </p:pic>
      <p:sp>
        <p:nvSpPr>
          <p:cNvPr id="538" name="Google Shape;538;p27"/>
          <p:cNvSpPr txBox="1"/>
          <p:nvPr/>
        </p:nvSpPr>
        <p:spPr>
          <a:xfrm>
            <a:off x="2021305" y="322347"/>
            <a:ext cx="81493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28"/>
          <p:cNvPicPr preferRelativeResize="0"/>
          <p:nvPr/>
        </p:nvPicPr>
        <p:blipFill rotWithShape="1">
          <a:blip r:embed="rId3">
            <a:alphaModFix/>
          </a:blip>
          <a:srcRect l="2469" r="1468" b="3602"/>
          <a:stretch/>
        </p:blipFill>
        <p:spPr>
          <a:xfrm>
            <a:off x="6128084" y="1504088"/>
            <a:ext cx="5245769" cy="5353912"/>
          </a:xfrm>
          <a:prstGeom prst="rect">
            <a:avLst/>
          </a:prstGeom>
          <a:noFill/>
          <a:ln>
            <a:noFill/>
          </a:ln>
        </p:spPr>
      </p:pic>
      <p:pic>
        <p:nvPicPr>
          <p:cNvPr id="544" name="Google Shape;544;p28"/>
          <p:cNvPicPr preferRelativeResize="0"/>
          <p:nvPr/>
        </p:nvPicPr>
        <p:blipFill rotWithShape="1">
          <a:blip r:embed="rId4">
            <a:alphaModFix/>
          </a:blip>
          <a:srcRect/>
          <a:stretch/>
        </p:blipFill>
        <p:spPr>
          <a:xfrm>
            <a:off x="401053" y="1507414"/>
            <a:ext cx="5010866" cy="5350586"/>
          </a:xfrm>
          <a:prstGeom prst="rect">
            <a:avLst/>
          </a:prstGeom>
          <a:noFill/>
          <a:ln>
            <a:noFill/>
          </a:ln>
        </p:spPr>
      </p:pic>
      <p:sp>
        <p:nvSpPr>
          <p:cNvPr id="545" name="Google Shape;545;p28"/>
          <p:cNvSpPr txBox="1"/>
          <p:nvPr/>
        </p:nvSpPr>
        <p:spPr>
          <a:xfrm>
            <a:off x="2021305" y="322347"/>
            <a:ext cx="81493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spTree>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9"/>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GHI NHỚ</a:t>
            </a:r>
            <a:endParaRPr/>
          </a:p>
        </p:txBody>
      </p:sp>
      <p:sp>
        <p:nvSpPr>
          <p:cNvPr id="551" name="Google Shape;551;p29"/>
          <p:cNvSpPr txBox="1"/>
          <p:nvPr/>
        </p:nvSpPr>
        <p:spPr>
          <a:xfrm>
            <a:off x="102743" y="1570325"/>
            <a:ext cx="12089257" cy="2862322"/>
          </a:xfrm>
          <a:prstGeom prst="rect">
            <a:avLst/>
          </a:prstGeom>
          <a:noFill/>
          <a:ln w="76200" cap="flat" cmpd="tri">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0">
                <a:solidFill>
                  <a:schemeClr val="dk1"/>
                </a:solidFill>
                <a:latin typeface="Times New Roman"/>
                <a:ea typeface="Times New Roman"/>
                <a:cs typeface="Times New Roman"/>
                <a:sym typeface="Times New Roman"/>
              </a:rPr>
              <a:t>Nước ta có diện tích vào loại trung bình nhưng lại thuộc hàng các nước đông dân trên thế giới. Dân số tăng nhanh gây nhiều khó khăn cho việc nâng cao đời sống. Những năm gần đây tốc độ tăng dân số đã giảm hơn so với trước nhờ thực hiện tốt công tác kế hoạch hóa gia đình.</a:t>
            </a:r>
            <a:endParaRPr/>
          </a:p>
        </p:txBody>
      </p:sp>
      <p:pic>
        <p:nvPicPr>
          <p:cNvPr id="552" name="Google Shape;552;p29" descr="e6a655ed09bc757151afabca7ab85c5c"/>
          <p:cNvPicPr preferRelativeResize="0"/>
          <p:nvPr/>
        </p:nvPicPr>
        <p:blipFill rotWithShape="1">
          <a:blip r:embed="rId3">
            <a:alphaModFix/>
          </a:blip>
          <a:srcRect/>
          <a:stretch/>
        </p:blipFill>
        <p:spPr>
          <a:xfrm rot="1426081">
            <a:off x="10428912" y="-77826"/>
            <a:ext cx="1145712" cy="1495432"/>
          </a:xfrm>
          <a:prstGeom prst="rect">
            <a:avLst/>
          </a:prstGeom>
          <a:noFill/>
          <a:ln>
            <a:noFill/>
          </a:ln>
        </p:spPr>
      </p:pic>
      <p:pic>
        <p:nvPicPr>
          <p:cNvPr id="553" name="Google Shape;553;p29" descr="d1ca708a87c9b39e9bdf39142e09b55e"/>
          <p:cNvPicPr preferRelativeResize="0"/>
          <p:nvPr/>
        </p:nvPicPr>
        <p:blipFill rotWithShape="1">
          <a:blip r:embed="rId4">
            <a:alphaModFix/>
          </a:blip>
          <a:srcRect/>
          <a:stretch/>
        </p:blipFill>
        <p:spPr>
          <a:xfrm>
            <a:off x="0" y="-544546"/>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500"/>
                                        <p:tgtEl>
                                          <p:spTgt spid="551"/>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10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2"/>
                                        </p:tgtEl>
                                        <p:attrNameLst>
                                          <p:attrName>style.visibility</p:attrName>
                                        </p:attrNameLst>
                                      </p:cBhvr>
                                      <p:to>
                                        <p:strVal val="visible"/>
                                      </p:to>
                                    </p:set>
                                    <p:animEffect transition="in" filter="fade">
                                      <p:cBhvr>
                                        <p:cTn id="13"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3"/>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27" name="Google Shape;127;p3"/>
          <p:cNvGrpSpPr/>
          <p:nvPr/>
        </p:nvGrpSpPr>
        <p:grpSpPr>
          <a:xfrm>
            <a:off x="13392" y="2822136"/>
            <a:ext cx="12257011" cy="6908102"/>
            <a:chOff x="182857" y="3112198"/>
            <a:chExt cx="12257011" cy="6908102"/>
          </a:xfrm>
        </p:grpSpPr>
        <p:grpSp>
          <p:nvGrpSpPr>
            <p:cNvPr id="128" name="Google Shape;128;p3"/>
            <p:cNvGrpSpPr/>
            <p:nvPr/>
          </p:nvGrpSpPr>
          <p:grpSpPr>
            <a:xfrm>
              <a:off x="6672187" y="3112198"/>
              <a:ext cx="3000733" cy="3000733"/>
              <a:chOff x="-3756025" y="-1901825"/>
              <a:chExt cx="4743450" cy="4743450"/>
            </a:xfrm>
          </p:grpSpPr>
          <p:sp>
            <p:nvSpPr>
              <p:cNvPr id="129" name="Google Shape;129;p3"/>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p3"/>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 name="Google Shape;131;p3"/>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 name="Google Shape;132;p3"/>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p3"/>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4" name="Google Shape;134;p3"/>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35" name="Google Shape;135;p3" descr="Bubble Tea Drink GIF - BubbleTea Drink Cute GIFs"/>
              <p:cNvPicPr preferRelativeResize="0"/>
              <p:nvPr/>
            </p:nvPicPr>
            <p:blipFill rotWithShape="1">
              <a:blip r:embed="rId4">
                <a:alphaModFix/>
              </a:blip>
              <a:srcRect/>
              <a:stretch/>
            </p:blipFill>
            <p:spPr>
              <a:xfrm>
                <a:off x="-3756025" y="-1901825"/>
                <a:ext cx="4743450" cy="4743450"/>
              </a:xfrm>
              <a:prstGeom prst="rect">
                <a:avLst/>
              </a:prstGeom>
              <a:noFill/>
              <a:ln>
                <a:noFill/>
              </a:ln>
            </p:spPr>
          </p:pic>
        </p:grpSp>
        <p:pic>
          <p:nvPicPr>
            <p:cNvPr id="136" name="Google Shape;136;p3"/>
            <p:cNvPicPr preferRelativeResize="0"/>
            <p:nvPr/>
          </p:nvPicPr>
          <p:blipFill rotWithShape="1">
            <a:blip r:embed="rId5">
              <a:alphaModFix/>
            </a:blip>
            <a:srcRect/>
            <a:stretch/>
          </p:blipFill>
          <p:spPr>
            <a:xfrm>
              <a:off x="182857" y="8183884"/>
              <a:ext cx="12257011" cy="1836416"/>
            </a:xfrm>
            <a:prstGeom prst="rect">
              <a:avLst/>
            </a:prstGeom>
            <a:noFill/>
            <a:ln>
              <a:noFill/>
            </a:ln>
          </p:spPr>
        </p:pic>
      </p:grpSp>
      <p:grpSp>
        <p:nvGrpSpPr>
          <p:cNvPr id="137" name="Google Shape;137;p3"/>
          <p:cNvGrpSpPr/>
          <p:nvPr/>
        </p:nvGrpSpPr>
        <p:grpSpPr>
          <a:xfrm>
            <a:off x="5986351" y="2708345"/>
            <a:ext cx="3429000" cy="3429000"/>
            <a:chOff x="5986351" y="2708345"/>
            <a:chExt cx="3429000" cy="3429000"/>
          </a:xfrm>
        </p:grpSpPr>
        <p:sp>
          <p:nvSpPr>
            <p:cNvPr id="138" name="Google Shape;138;p3"/>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9" name="Google Shape;139;p3"/>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40" name="Google Shape;140;p3"/>
            <p:cNvPicPr preferRelativeResize="0"/>
            <p:nvPr/>
          </p:nvPicPr>
          <p:blipFill rotWithShape="1">
            <a:blip r:embed="rId6">
              <a:alphaModFix/>
            </a:blip>
            <a:srcRect/>
            <a:stretch/>
          </p:blipFill>
          <p:spPr>
            <a:xfrm>
              <a:off x="5986351" y="2708345"/>
              <a:ext cx="3429000" cy="3429000"/>
            </a:xfrm>
            <a:prstGeom prst="rect">
              <a:avLst/>
            </a:prstGeom>
            <a:noFill/>
            <a:ln>
              <a:noFill/>
            </a:ln>
          </p:spPr>
        </p:pic>
      </p:grpSp>
      <p:pic>
        <p:nvPicPr>
          <p:cNvPr id="141" name="Google Shape;141;p3" descr="Download Free png Cartoon Hamburger Images, Stock Photos &amp; Vectors ..."/>
          <p:cNvPicPr preferRelativeResize="0"/>
          <p:nvPr/>
        </p:nvPicPr>
        <p:blipFill rotWithShape="1">
          <a:blip r:embed="rId7">
            <a:alphaModFix/>
          </a:blip>
          <a:srcRect/>
          <a:stretch/>
        </p:blipFill>
        <p:spPr>
          <a:xfrm>
            <a:off x="2879799" y="4183571"/>
            <a:ext cx="1030367" cy="1037780"/>
          </a:xfrm>
          <a:prstGeom prst="rect">
            <a:avLst/>
          </a:prstGeom>
          <a:noFill/>
          <a:ln>
            <a:noFill/>
          </a:ln>
        </p:spPr>
      </p:pic>
      <p:pic>
        <p:nvPicPr>
          <p:cNvPr id="142" name="Google Shape;142;p3" descr="Cartoon biscuit eating pastry breakfast cookies Vector Image"/>
          <p:cNvPicPr preferRelativeResize="0"/>
          <p:nvPr/>
        </p:nvPicPr>
        <p:blipFill rotWithShape="1">
          <a:blip r:embed="rId8">
            <a:alphaModFix/>
          </a:blip>
          <a:srcRect l="58749" t="50062" r="4350" b="14846"/>
          <a:stretch/>
        </p:blipFill>
        <p:spPr>
          <a:xfrm>
            <a:off x="3512448" y="4193659"/>
            <a:ext cx="777607" cy="798680"/>
          </a:xfrm>
          <a:prstGeom prst="rect">
            <a:avLst/>
          </a:prstGeom>
          <a:noFill/>
          <a:ln>
            <a:noFill/>
          </a:ln>
        </p:spPr>
      </p:pic>
      <p:pic>
        <p:nvPicPr>
          <p:cNvPr id="143" name="Google Shape;143;p3" descr="Boba Tea Cartoon Png - Bubble Tea Cute Png Transparent PNG ..."/>
          <p:cNvPicPr preferRelativeResize="0"/>
          <p:nvPr/>
        </p:nvPicPr>
        <p:blipFill rotWithShape="1">
          <a:blip r:embed="rId9">
            <a:alphaModFix/>
          </a:blip>
          <a:srcRect/>
          <a:stretch/>
        </p:blipFill>
        <p:spPr>
          <a:xfrm>
            <a:off x="4006974" y="4041637"/>
            <a:ext cx="619527" cy="1067651"/>
          </a:xfrm>
          <a:prstGeom prst="rect">
            <a:avLst/>
          </a:prstGeom>
          <a:noFill/>
          <a:ln>
            <a:noFill/>
          </a:ln>
        </p:spPr>
      </p:pic>
      <p:pic>
        <p:nvPicPr>
          <p:cNvPr id="144" name="Google Shape;144;p3" descr="Beef Steak Clipart"/>
          <p:cNvPicPr preferRelativeResize="0"/>
          <p:nvPr/>
        </p:nvPicPr>
        <p:blipFill rotWithShape="1">
          <a:blip r:embed="rId10">
            <a:alphaModFix/>
          </a:blip>
          <a:srcRect/>
          <a:stretch/>
        </p:blipFill>
        <p:spPr>
          <a:xfrm>
            <a:off x="3239850" y="4404534"/>
            <a:ext cx="1050205" cy="646280"/>
          </a:xfrm>
          <a:prstGeom prst="rect">
            <a:avLst/>
          </a:prstGeom>
          <a:noFill/>
          <a:ln>
            <a:noFill/>
          </a:ln>
        </p:spPr>
      </p:pic>
      <p:pic>
        <p:nvPicPr>
          <p:cNvPr id="145" name="Google Shape;145;p3"/>
          <p:cNvPicPr preferRelativeResize="0"/>
          <p:nvPr/>
        </p:nvPicPr>
        <p:blipFill rotWithShape="1">
          <a:blip r:embed="rId11">
            <a:alphaModFix/>
          </a:blip>
          <a:srcRect t="17198" b="17907"/>
          <a:stretch/>
        </p:blipFill>
        <p:spPr>
          <a:xfrm>
            <a:off x="3761459" y="4460165"/>
            <a:ext cx="888647" cy="719065"/>
          </a:xfrm>
          <a:prstGeom prst="rect">
            <a:avLst/>
          </a:prstGeom>
          <a:noFill/>
          <a:ln>
            <a:noFill/>
          </a:ln>
        </p:spPr>
      </p:pic>
      <p:pic>
        <p:nvPicPr>
          <p:cNvPr id="146" name="Google Shape;146;p3" descr="Flat cartoon empty straw wicker basket Royalty Free Vector"/>
          <p:cNvPicPr preferRelativeResize="0"/>
          <p:nvPr/>
        </p:nvPicPr>
        <p:blipFill rotWithShape="1">
          <a:blip r:embed="rId12">
            <a:alphaModFix/>
          </a:blip>
          <a:srcRect b="7684"/>
          <a:stretch/>
        </p:blipFill>
        <p:spPr>
          <a:xfrm>
            <a:off x="2824953" y="3173080"/>
            <a:ext cx="2003425" cy="2673915"/>
          </a:xfrm>
          <a:prstGeom prst="rect">
            <a:avLst/>
          </a:prstGeom>
          <a:noFill/>
          <a:ln>
            <a:noFill/>
          </a:ln>
        </p:spPr>
      </p:pic>
      <p:sp>
        <p:nvSpPr>
          <p:cNvPr id="147" name="Google Shape;147;p3"/>
          <p:cNvSpPr/>
          <p:nvPr/>
        </p:nvSpPr>
        <p:spPr>
          <a:xfrm>
            <a:off x="600204" y="718482"/>
            <a:ext cx="10500851" cy="1987081"/>
          </a:xfrm>
          <a:prstGeom prst="rect">
            <a:avLst/>
          </a:prstGeom>
          <a:solidFill>
            <a:srgbClr val="D8E2F3"/>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 name="Google Shape;148;p3"/>
          <p:cNvSpPr/>
          <p:nvPr/>
        </p:nvSpPr>
        <p:spPr>
          <a:xfrm>
            <a:off x="6286450" y="5926765"/>
            <a:ext cx="4661995" cy="602673"/>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d. 320 000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49" name="Google Shape;149;p3"/>
          <p:cNvSpPr/>
          <p:nvPr/>
        </p:nvSpPr>
        <p:spPr>
          <a:xfrm>
            <a:off x="600204" y="4638684"/>
            <a:ext cx="4683803"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a</a:t>
            </a:r>
            <a:r>
              <a:rPr lang="en-US" sz="3200" b="1" i="0" u="none" strike="noStrike" cap="none">
                <a:solidFill>
                  <a:srgbClr val="000000"/>
                </a:solidFill>
                <a:latin typeface="Times New Roman"/>
                <a:ea typeface="Times New Roman"/>
                <a:cs typeface="Times New Roman"/>
                <a:sym typeface="Times New Roman"/>
              </a:rPr>
              <a:t>. 300 000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pic>
        <p:nvPicPr>
          <p:cNvPr id="150" name="Google Shape;150;p3" descr="Káº¿t quáº£ hÃ¬nh áº£nh cho right wrong tick icon"/>
          <p:cNvPicPr preferRelativeResize="0"/>
          <p:nvPr/>
        </p:nvPicPr>
        <p:blipFill rotWithShape="1">
          <a:blip r:embed="rId13">
            <a:alphaModFix/>
          </a:blip>
          <a:srcRect l="5167" t="18657" r="55100" b="30178"/>
          <a:stretch/>
        </p:blipFill>
        <p:spPr>
          <a:xfrm>
            <a:off x="4417926" y="4349116"/>
            <a:ext cx="1092200" cy="1106860"/>
          </a:xfrm>
          <a:prstGeom prst="rect">
            <a:avLst/>
          </a:prstGeom>
          <a:noFill/>
          <a:ln>
            <a:noFill/>
          </a:ln>
        </p:spPr>
      </p:pic>
      <p:pic>
        <p:nvPicPr>
          <p:cNvPr id="151" name="Google Shape;151;p3" descr="Káº¿t quáº£ hÃ¬nh áº£nh cho right wrong tick icon"/>
          <p:cNvPicPr preferRelativeResize="0"/>
          <p:nvPr/>
        </p:nvPicPr>
        <p:blipFill rotWithShape="1">
          <a:blip r:embed="rId13">
            <a:alphaModFix/>
          </a:blip>
          <a:srcRect l="5167" t="18657" r="55100" b="30178"/>
          <a:stretch/>
        </p:blipFill>
        <p:spPr>
          <a:xfrm>
            <a:off x="10412553" y="5438566"/>
            <a:ext cx="1092200" cy="1106860"/>
          </a:xfrm>
          <a:prstGeom prst="rect">
            <a:avLst/>
          </a:prstGeom>
          <a:noFill/>
          <a:ln>
            <a:noFill/>
          </a:ln>
        </p:spPr>
      </p:pic>
      <p:pic>
        <p:nvPicPr>
          <p:cNvPr id="152" name="Google Shape;152;p3"/>
          <p:cNvPicPr preferRelativeResize="0"/>
          <p:nvPr/>
        </p:nvPicPr>
        <p:blipFill rotWithShape="1">
          <a:blip r:embed="rId14">
            <a:alphaModFix/>
          </a:blip>
          <a:srcRect/>
          <a:stretch/>
        </p:blipFill>
        <p:spPr>
          <a:xfrm>
            <a:off x="3559927" y="2504092"/>
            <a:ext cx="4836412" cy="4396738"/>
          </a:xfrm>
          <a:prstGeom prst="rect">
            <a:avLst/>
          </a:prstGeom>
          <a:noFill/>
          <a:ln>
            <a:noFill/>
          </a:ln>
        </p:spPr>
      </p:pic>
      <p:sp>
        <p:nvSpPr>
          <p:cNvPr id="153" name="Google Shape;153;p3"/>
          <p:cNvSpPr/>
          <p:nvPr/>
        </p:nvSpPr>
        <p:spPr>
          <a:xfrm>
            <a:off x="6264642" y="4623935"/>
            <a:ext cx="4683803" cy="602673"/>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b</a:t>
            </a:r>
            <a:r>
              <a:rPr lang="en-US" sz="3200" b="1" i="0" u="none" strike="noStrike" cap="none">
                <a:solidFill>
                  <a:srgbClr val="000000"/>
                </a:solidFill>
                <a:latin typeface="Times New Roman"/>
                <a:ea typeface="Times New Roman"/>
                <a:cs typeface="Times New Roman"/>
                <a:sym typeface="Times New Roman"/>
              </a:rPr>
              <a:t>. 33 000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sp>
        <p:nvSpPr>
          <p:cNvPr id="154" name="Google Shape;154;p3"/>
          <p:cNvSpPr/>
          <p:nvPr/>
        </p:nvSpPr>
        <p:spPr>
          <a:xfrm>
            <a:off x="600205" y="5930505"/>
            <a:ext cx="4711098"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c. 330 000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155" name="Google Shape;155;p3"/>
          <p:cNvSpPr txBox="1"/>
          <p:nvPr/>
        </p:nvSpPr>
        <p:spPr>
          <a:xfrm>
            <a:off x="841254" y="1347776"/>
            <a:ext cx="985684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1. Diện tích nước ta khoảng bao nhiêu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r>
              <a:rPr lang="en-US" sz="3200" b="1" i="0" u="none" strike="noStrike" cap="none">
                <a:solidFill>
                  <a:srgbClr val="000000"/>
                </a:solidFill>
                <a:latin typeface="Times New Roman"/>
                <a:ea typeface="Times New Roman"/>
                <a:cs typeface="Times New Roman"/>
                <a:sym typeface="Times New Roman"/>
              </a:rPr>
              <a:t>?</a:t>
            </a:r>
            <a:endParaRPr sz="3200" b="1"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3200"/>
              <a:buFont typeface="Arial"/>
              <a:buNone/>
            </a:pPr>
            <a:endParaRPr sz="3200" b="1" i="0" u="none" strike="noStrike" cap="none">
              <a:solidFill>
                <a:srgbClr val="FFFFFF"/>
              </a:solidFill>
              <a:latin typeface="Times New Roman"/>
              <a:ea typeface="Times New Roman"/>
              <a:cs typeface="Times New Roman"/>
              <a:sym typeface="Times New Roman"/>
            </a:endParaRPr>
          </a:p>
        </p:txBody>
      </p:sp>
      <p:pic>
        <p:nvPicPr>
          <p:cNvPr id="156" name="Google Shape;156;p3" descr="Káº¿t quáº£ hÃ¬nh áº£nh cho right wrong tick icon"/>
          <p:cNvPicPr preferRelativeResize="0"/>
          <p:nvPr/>
        </p:nvPicPr>
        <p:blipFill rotWithShape="1">
          <a:blip r:embed="rId13">
            <a:alphaModFix/>
          </a:blip>
          <a:srcRect l="5167" t="18657" r="55100" b="30178"/>
          <a:stretch/>
        </p:blipFill>
        <p:spPr>
          <a:xfrm>
            <a:off x="10412553" y="4438909"/>
            <a:ext cx="1092200" cy="1106860"/>
          </a:xfrm>
          <a:prstGeom prst="rect">
            <a:avLst/>
          </a:prstGeom>
          <a:noFill/>
          <a:ln>
            <a:noFill/>
          </a:ln>
        </p:spPr>
      </p:pic>
      <p:pic>
        <p:nvPicPr>
          <p:cNvPr id="157" name="Google Shape;157;p3" descr="Káº¿t quáº£ hÃ¬nh áº£nh cho right wrong tick icon"/>
          <p:cNvPicPr preferRelativeResize="0"/>
          <p:nvPr/>
        </p:nvPicPr>
        <p:blipFill rotWithShape="1">
          <a:blip r:embed="rId15">
            <a:alphaModFix/>
          </a:blip>
          <a:srcRect l="47149" t="18843" r="5517" b="28297"/>
          <a:stretch/>
        </p:blipFill>
        <p:spPr>
          <a:xfrm>
            <a:off x="4558649" y="5766639"/>
            <a:ext cx="1339598" cy="11773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par>
                                <p:cTn id="11" presetID="10" presetClass="entr" presetSubtype="0" fill="hold" nodeType="withEffect">
                                  <p:stCondLst>
                                    <p:cond delay="0"/>
                                  </p:stCondLst>
                                  <p:childTnLst>
                                    <p:set>
                                      <p:cBhvr>
                                        <p:cTn id="12" dur="1" fill="hold">
                                          <p:stCondLst>
                                            <p:cond delay="0"/>
                                          </p:stCondLst>
                                        </p:cTn>
                                        <p:tgtEl>
                                          <p:spTgt spid="153"/>
                                        </p:tgtEl>
                                        <p:attrNameLst>
                                          <p:attrName>style.visibility</p:attrName>
                                        </p:attrNameLst>
                                      </p:cBhvr>
                                      <p:to>
                                        <p:strVal val="visible"/>
                                      </p:to>
                                    </p:set>
                                    <p:animEffect transition="in" filter="fade">
                                      <p:cBhvr>
                                        <p:cTn id="13" dur="500"/>
                                        <p:tgtEl>
                                          <p:spTgt spid="153"/>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500"/>
                                        <p:tgtEl>
                                          <p:spTgt spid="148"/>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52"/>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152"/>
                                        </p:tgtEl>
                                      </p:cBhvr>
                                    </p:animEffect>
                                    <p:set>
                                      <p:cBhvr>
                                        <p:cTn id="32" dur="1" fill="hold">
                                          <p:stCondLst>
                                            <p:cond delay="500"/>
                                          </p:stCondLst>
                                        </p:cTn>
                                        <p:tgtEl>
                                          <p:spTgt spid="1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52"/>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152"/>
                                        </p:tgtEl>
                                      </p:cBhvr>
                                    </p:animEffect>
                                    <p:set>
                                      <p:cBhvr>
                                        <p:cTn id="42" dur="1" fill="hold">
                                          <p:stCondLst>
                                            <p:cond delay="500"/>
                                          </p:stCondLst>
                                        </p:cTn>
                                        <p:tgtEl>
                                          <p:spTgt spid="1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1"/>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152"/>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152"/>
                                        </p:tgtEl>
                                      </p:cBhvr>
                                    </p:animEffect>
                                    <p:set>
                                      <p:cBhvr>
                                        <p:cTn id="52" dur="1" fill="hold">
                                          <p:stCondLst>
                                            <p:cond delay="500"/>
                                          </p:stCondLst>
                                        </p:cTn>
                                        <p:tgtEl>
                                          <p:spTgt spid="15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7"/>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156"/>
                                        </p:tgtEl>
                                      </p:cBhvr>
                                    </p:animEffect>
                                    <p:set>
                                      <p:cBhvr>
                                        <p:cTn id="59" dur="1" fill="hold">
                                          <p:stCondLst>
                                            <p:cond delay="500"/>
                                          </p:stCondLst>
                                        </p:cTn>
                                        <p:tgtEl>
                                          <p:spTgt spid="156"/>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152"/>
                                        </p:tgtEl>
                                      </p:cBhvr>
                                    </p:animEffect>
                                    <p:set>
                                      <p:cBhvr>
                                        <p:cTn id="62" dur="1" fill="hold">
                                          <p:stCondLst>
                                            <p:cond delay="500"/>
                                          </p:stCondLst>
                                        </p:cTn>
                                        <p:tgtEl>
                                          <p:spTgt spid="152"/>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50"/>
                                        </p:tgtEl>
                                      </p:cBhvr>
                                    </p:animEffect>
                                    <p:set>
                                      <p:cBhvr>
                                        <p:cTn id="65" dur="1" fill="hold">
                                          <p:stCondLst>
                                            <p:cond delay="500"/>
                                          </p:stCondLst>
                                        </p:cTn>
                                        <p:tgtEl>
                                          <p:spTgt spid="150"/>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51"/>
                                        </p:tgtEl>
                                      </p:cBhvr>
                                    </p:animEffect>
                                    <p:set>
                                      <p:cBhvr>
                                        <p:cTn id="68" dur="1" fill="hold">
                                          <p:stCondLst>
                                            <p:cond delay="500"/>
                                          </p:stCondLst>
                                        </p:cTn>
                                        <p:tgtEl>
                                          <p:spTgt spid="151"/>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57"/>
                                        </p:tgtEl>
                                      </p:cBhvr>
                                    </p:animEffect>
                                    <p:set>
                                      <p:cBhvr>
                                        <p:cTn id="71" dur="1" fill="hold">
                                          <p:stCondLst>
                                            <p:cond delay="500"/>
                                          </p:stCondLst>
                                        </p:cTn>
                                        <p:tgtEl>
                                          <p:spTgt spid="157"/>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47"/>
                                        </p:tgtEl>
                                      </p:cBhvr>
                                    </p:animEffect>
                                    <p:set>
                                      <p:cBhvr>
                                        <p:cTn id="74" dur="1" fill="hold">
                                          <p:stCondLst>
                                            <p:cond delay="500"/>
                                          </p:stCondLst>
                                        </p:cTn>
                                        <p:tgtEl>
                                          <p:spTgt spid="147"/>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54"/>
                                        </p:tgtEl>
                                      </p:cBhvr>
                                    </p:animEffect>
                                    <p:set>
                                      <p:cBhvr>
                                        <p:cTn id="77" dur="1" fill="hold">
                                          <p:stCondLst>
                                            <p:cond delay="500"/>
                                          </p:stCondLst>
                                        </p:cTn>
                                        <p:tgtEl>
                                          <p:spTgt spid="154"/>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153"/>
                                        </p:tgtEl>
                                      </p:cBhvr>
                                    </p:animEffect>
                                    <p:set>
                                      <p:cBhvr>
                                        <p:cTn id="80" dur="1" fill="hold">
                                          <p:stCondLst>
                                            <p:cond delay="500"/>
                                          </p:stCondLst>
                                        </p:cTn>
                                        <p:tgtEl>
                                          <p:spTgt spid="153"/>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148"/>
                                        </p:tgtEl>
                                      </p:cBhvr>
                                    </p:animEffect>
                                    <p:set>
                                      <p:cBhvr>
                                        <p:cTn id="83" dur="1" fill="hold">
                                          <p:stCondLst>
                                            <p:cond delay="500"/>
                                          </p:stCondLst>
                                        </p:cTn>
                                        <p:tgtEl>
                                          <p:spTgt spid="148"/>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149"/>
                                        </p:tgtEl>
                                      </p:cBhvr>
                                    </p:animEffect>
                                    <p:set>
                                      <p:cBhvr>
                                        <p:cTn id="86" dur="1" fill="hold">
                                          <p:stCondLst>
                                            <p:cond delay="500"/>
                                          </p:stCondLst>
                                        </p:cTn>
                                        <p:tgtEl>
                                          <p:spTgt spid="149"/>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155"/>
                                        </p:tgtEl>
                                      </p:cBhvr>
                                    </p:animEffect>
                                    <p:set>
                                      <p:cBhvr>
                                        <p:cTn id="89" dur="1" fill="hold">
                                          <p:stCondLst>
                                            <p:cond delay="500"/>
                                          </p:stCondLst>
                                        </p:cTn>
                                        <p:tgtEl>
                                          <p:spTgt spid="155"/>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143"/>
                                        </p:tgtEl>
                                      </p:cBhvr>
                                    </p:animEffect>
                                    <p:set>
                                      <p:cBhvr>
                                        <p:cTn id="93" dur="1" fill="hold">
                                          <p:stCondLst>
                                            <p:cond delay="500"/>
                                          </p:stCondLst>
                                        </p:cTn>
                                        <p:tgtEl>
                                          <p:spTgt spid="143"/>
                                        </p:tgtEl>
                                        <p:attrNameLst>
                                          <p:attrName>style.visibility</p:attrName>
                                        </p:attrNameLst>
                                      </p:cBhvr>
                                      <p:to>
                                        <p:strVal val="hidden"/>
                                      </p:to>
                                    </p:se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137"/>
                                        </p:tgtEl>
                                      </p:cBhvr>
                                    </p:animEffect>
                                    <p:set>
                                      <p:cBhvr>
                                        <p:cTn id="97" dur="1" fill="hold">
                                          <p:stCondLst>
                                            <p:cond delay="500"/>
                                          </p:stCondLst>
                                        </p:cTn>
                                        <p:tgtEl>
                                          <p:spTgt spid="137"/>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fade">
                                      <p:cBhvr>
                                        <p:cTn id="100"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0"/>
          <p:cNvSpPr txBox="1"/>
          <p:nvPr/>
        </p:nvSpPr>
        <p:spPr>
          <a:xfrm>
            <a:off x="1957137" y="2316055"/>
            <a:ext cx="9673271" cy="2822575"/>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Đọc lại ghi nhớ SGK trang 84</a:t>
            </a:r>
            <a:endParaRPr/>
          </a:p>
          <a:p>
            <a:pPr marL="0" marR="0" lvl="0" indent="0" algn="just" rtl="0">
              <a:lnSpc>
                <a:spcPct val="100000"/>
              </a:lnSpc>
              <a:spcBef>
                <a:spcPts val="180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Chuẩn bị bài: Các dân tộc và sự phân bố dân cư.</a:t>
            </a:r>
            <a:endParaRPr/>
          </a:p>
        </p:txBody>
      </p:sp>
      <p:sp>
        <p:nvSpPr>
          <p:cNvPr id="559" name="Google Shape;559;p30"/>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Dặn dò</a:t>
            </a:r>
            <a:endParaRPr sz="3600" b="1">
              <a:solidFill>
                <a:srgbClr val="C00000"/>
              </a:solidFill>
              <a:latin typeface="Times New Roman"/>
              <a:ea typeface="Times New Roman"/>
              <a:cs typeface="Times New Roman"/>
              <a:sym typeface="Times New Roman"/>
            </a:endParaRPr>
          </a:p>
        </p:txBody>
      </p:sp>
    </p:spTree>
  </p:cSld>
  <p:clrMapOvr>
    <a:masterClrMapping/>
  </p:clrMapOvr>
  <p:transition spd="slow">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31"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566" name="Google Shape;566;p31"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567" name="Google Shape;567;p31"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pic>
        <p:nvPicPr>
          <p:cNvPr id="568" name="Google Shape;568;p31"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569" name="Google Shape;569;p31"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570" name="Google Shape;570;p31"/>
          <p:cNvSpPr txBox="1"/>
          <p:nvPr/>
        </p:nvSpPr>
        <p:spPr>
          <a:xfrm>
            <a:off x="3157512" y="1509919"/>
            <a:ext cx="618470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Tạm biệt</a:t>
            </a:r>
            <a:endParaRPr sz="9600" u="none" strike="noStrike" cap="none">
              <a:solidFill>
                <a:srgbClr val="C82D2D"/>
              </a:solidFill>
              <a:latin typeface="Arial"/>
              <a:ea typeface="Arial"/>
              <a:cs typeface="Arial"/>
              <a:sym typeface="Arial"/>
            </a:endParaRPr>
          </a:p>
        </p:txBody>
      </p:sp>
      <p:pic>
        <p:nvPicPr>
          <p:cNvPr id="571" name="Google Shape;571;p31"/>
          <p:cNvPicPr preferRelativeResize="0"/>
          <p:nvPr/>
        </p:nvPicPr>
        <p:blipFill rotWithShape="1">
          <a:blip r:embed="rId8">
            <a:alphaModFix/>
          </a:blip>
          <a:srcRect/>
          <a:stretch/>
        </p:blipFill>
        <p:spPr>
          <a:xfrm>
            <a:off x="-1141948" y="-587130"/>
            <a:ext cx="812800" cy="812800"/>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Effect transition="in" filter="fade">
                                      <p:cBhvr>
                                        <p:cTn id="10" dur="1000"/>
                                        <p:tgtEl>
                                          <p:spTgt spid="565"/>
                                        </p:tgtEl>
                                      </p:cBhvr>
                                    </p:animEffect>
                                  </p:childTnLst>
                                </p:cTn>
                              </p:par>
                              <p:par>
                                <p:cTn id="11" presetID="10" presetClass="entr" presetSubtype="0" fill="hold" nodeType="withEffect">
                                  <p:stCondLst>
                                    <p:cond delay="0"/>
                                  </p:stCondLst>
                                  <p:childTnLst>
                                    <p:set>
                                      <p:cBhvr>
                                        <p:cTn id="12" dur="1" fill="hold">
                                          <p:stCondLst>
                                            <p:cond delay="0"/>
                                          </p:stCondLst>
                                        </p:cTn>
                                        <p:tgtEl>
                                          <p:spTgt spid="569"/>
                                        </p:tgtEl>
                                        <p:attrNameLst>
                                          <p:attrName>style.visibility</p:attrName>
                                        </p:attrNameLst>
                                      </p:cBhvr>
                                      <p:to>
                                        <p:strVal val="visible"/>
                                      </p:to>
                                    </p:set>
                                    <p:animEffect transition="in" filter="fade">
                                      <p:cBhvr>
                                        <p:cTn id="13" dur="1000"/>
                                        <p:tgtEl>
                                          <p:spTgt spid="569"/>
                                        </p:tgtEl>
                                      </p:cBhvr>
                                    </p:animEffect>
                                  </p:childTnLst>
                                </p:cTn>
                              </p:par>
                              <p:par>
                                <p:cTn id="14" presetID="10" presetClass="entr" presetSubtype="0" fill="hold" nodeType="withEffect">
                                  <p:stCondLst>
                                    <p:cond delay="0"/>
                                  </p:stCondLst>
                                  <p:childTnLst>
                                    <p:set>
                                      <p:cBhvr>
                                        <p:cTn id="15" dur="1" fill="hold">
                                          <p:stCondLst>
                                            <p:cond delay="0"/>
                                          </p:stCondLst>
                                        </p:cTn>
                                        <p:tgtEl>
                                          <p:spTgt spid="568"/>
                                        </p:tgtEl>
                                        <p:attrNameLst>
                                          <p:attrName>style.visibility</p:attrName>
                                        </p:attrNameLst>
                                      </p:cBhvr>
                                      <p:to>
                                        <p:strVal val="visible"/>
                                      </p:to>
                                    </p:set>
                                    <p:animEffect transition="in" filter="fade">
                                      <p:cBhvr>
                                        <p:cTn id="16" dur="1000"/>
                                        <p:tgtEl>
                                          <p:spTgt spid="56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66"/>
                                        </p:tgtEl>
                                        <p:attrNameLst>
                                          <p:attrName>style.visibility</p:attrName>
                                        </p:attrNameLst>
                                      </p:cBhvr>
                                      <p:to>
                                        <p:strVal val="visible"/>
                                      </p:to>
                                    </p:set>
                                    <p:animEffect transition="in" filter="fade">
                                      <p:cBhvr>
                                        <p:cTn id="20" dur="1000"/>
                                        <p:tgtEl>
                                          <p:spTgt spid="566"/>
                                        </p:tgtEl>
                                      </p:cBhvr>
                                    </p:animEffect>
                                  </p:childTnLst>
                                </p:cTn>
                              </p:par>
                              <p:par>
                                <p:cTn id="21" presetID="23" presetClass="entr" presetSubtype="16" fill="hold" nodeType="withEffect">
                                  <p:stCondLst>
                                    <p:cond delay="0"/>
                                  </p:stCondLst>
                                  <p:childTnLst>
                                    <p:set>
                                      <p:cBhvr>
                                        <p:cTn id="22" dur="1" fill="hold">
                                          <p:stCondLst>
                                            <p:cond delay="0"/>
                                          </p:stCondLst>
                                        </p:cTn>
                                        <p:tgtEl>
                                          <p:spTgt spid="567"/>
                                        </p:tgtEl>
                                        <p:attrNameLst>
                                          <p:attrName>style.visibility</p:attrName>
                                        </p:attrNameLst>
                                      </p:cBhvr>
                                      <p:to>
                                        <p:strVal val="visible"/>
                                      </p:to>
                                    </p:set>
                                    <p:anim calcmode="lin" valueType="num">
                                      <p:cBhvr additive="base">
                                        <p:cTn id="23" dur="1000"/>
                                        <p:tgtEl>
                                          <p:spTgt spid="567"/>
                                        </p:tgtEl>
                                        <p:attrNameLst>
                                          <p:attrName>ppt_w</p:attrName>
                                        </p:attrNameLst>
                                      </p:cBhvr>
                                      <p:tavLst>
                                        <p:tav tm="0">
                                          <p:val>
                                            <p:strVal val="0"/>
                                          </p:val>
                                        </p:tav>
                                        <p:tav tm="100000">
                                          <p:val>
                                            <p:strVal val="#ppt_w"/>
                                          </p:val>
                                        </p:tav>
                                      </p:tavLst>
                                    </p:anim>
                                    <p:anim calcmode="lin" valueType="num">
                                      <p:cBhvr additive="base">
                                        <p:cTn id="24" dur="1000"/>
                                        <p:tgtEl>
                                          <p:spTgt spid="567"/>
                                        </p:tgtEl>
                                        <p:attrNameLst>
                                          <p:attrName>ppt_h</p:attrName>
                                        </p:attrNameLst>
                                      </p:cBhvr>
                                      <p:tavLst>
                                        <p:tav tm="0">
                                          <p:val>
                                            <p:strVal val="0"/>
                                          </p:val>
                                        </p:tav>
                                        <p:tav tm="100000">
                                          <p:val>
                                            <p:strVal val="#ppt_h"/>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70"/>
                                        </p:tgtEl>
                                        <p:attrNameLst>
                                          <p:attrName>style.visibility</p:attrName>
                                        </p:attrNameLst>
                                      </p:cBhvr>
                                      <p:to>
                                        <p:strVal val="visible"/>
                                      </p:to>
                                    </p:set>
                                    <p:animEffect transition="in" filter="fade">
                                      <p:cBhvr>
                                        <p:cTn id="28"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163" name="Google Shape;163;p4"/>
          <p:cNvGrpSpPr/>
          <p:nvPr/>
        </p:nvGrpSpPr>
        <p:grpSpPr>
          <a:xfrm>
            <a:off x="30456" y="2826086"/>
            <a:ext cx="12257011" cy="7055520"/>
            <a:chOff x="182857" y="2964780"/>
            <a:chExt cx="12257011" cy="7055520"/>
          </a:xfrm>
        </p:grpSpPr>
        <p:grpSp>
          <p:nvGrpSpPr>
            <p:cNvPr id="164" name="Google Shape;164;p4"/>
            <p:cNvGrpSpPr/>
            <p:nvPr/>
          </p:nvGrpSpPr>
          <p:grpSpPr>
            <a:xfrm>
              <a:off x="6391934" y="2964780"/>
              <a:ext cx="3561237" cy="3561237"/>
              <a:chOff x="4475181" y="3174988"/>
              <a:chExt cx="3241638" cy="3241638"/>
            </a:xfrm>
          </p:grpSpPr>
          <p:sp>
            <p:nvSpPr>
              <p:cNvPr id="165" name="Google Shape;165;p4"/>
              <p:cNvSpPr/>
              <p:nvPr/>
            </p:nvSpPr>
            <p:spPr>
              <a:xfrm>
                <a:off x="5311375" y="4047526"/>
                <a:ext cx="1277670" cy="1169076"/>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6" name="Google Shape;166;p4"/>
              <p:cNvSpPr/>
              <p:nvPr/>
            </p:nvSpPr>
            <p:spPr>
              <a:xfrm>
                <a:off x="5779733" y="5155369"/>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7" name="Google Shape;167;p4"/>
              <p:cNvSpPr/>
              <p:nvPr/>
            </p:nvSpPr>
            <p:spPr>
              <a:xfrm>
                <a:off x="5690462" y="5403343"/>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 name="Google Shape;168;p4"/>
              <p:cNvSpPr/>
              <p:nvPr/>
            </p:nvSpPr>
            <p:spPr>
              <a:xfrm>
                <a:off x="5839246" y="5510901"/>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 name="Google Shape;169;p4"/>
              <p:cNvSpPr/>
              <p:nvPr/>
            </p:nvSpPr>
            <p:spPr>
              <a:xfrm>
                <a:off x="5392894" y="5509562"/>
                <a:ext cx="297568" cy="24797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 name="Google Shape;170;p4"/>
              <p:cNvSpPr/>
              <p:nvPr/>
            </p:nvSpPr>
            <p:spPr>
              <a:xfrm rot="-1424755">
                <a:off x="6384021" y="5403353"/>
                <a:ext cx="455310" cy="294827"/>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71" name="Google Shape;171;p4"/>
              <p:cNvPicPr preferRelativeResize="0"/>
              <p:nvPr/>
            </p:nvPicPr>
            <p:blipFill rotWithShape="1">
              <a:blip r:embed="rId4">
                <a:alphaModFix/>
              </a:blip>
              <a:srcRect/>
              <a:stretch/>
            </p:blipFill>
            <p:spPr>
              <a:xfrm>
                <a:off x="4475181" y="3174988"/>
                <a:ext cx="3241638" cy="3241638"/>
              </a:xfrm>
              <a:prstGeom prst="rect">
                <a:avLst/>
              </a:prstGeom>
              <a:noFill/>
              <a:ln>
                <a:noFill/>
              </a:ln>
            </p:spPr>
          </p:pic>
        </p:grpSp>
        <p:pic>
          <p:nvPicPr>
            <p:cNvPr id="172" name="Google Shape;172;p4"/>
            <p:cNvPicPr preferRelativeResize="0"/>
            <p:nvPr/>
          </p:nvPicPr>
          <p:blipFill rotWithShape="1">
            <a:blip r:embed="rId5">
              <a:alphaModFix/>
            </a:blip>
            <a:srcRect/>
            <a:stretch/>
          </p:blipFill>
          <p:spPr>
            <a:xfrm>
              <a:off x="182857" y="8183884"/>
              <a:ext cx="12257011" cy="1836416"/>
            </a:xfrm>
            <a:prstGeom prst="rect">
              <a:avLst/>
            </a:prstGeom>
            <a:noFill/>
            <a:ln>
              <a:noFill/>
            </a:ln>
          </p:spPr>
        </p:pic>
      </p:grpSp>
      <p:grpSp>
        <p:nvGrpSpPr>
          <p:cNvPr id="173" name="Google Shape;173;p4"/>
          <p:cNvGrpSpPr/>
          <p:nvPr/>
        </p:nvGrpSpPr>
        <p:grpSpPr>
          <a:xfrm>
            <a:off x="6519787" y="2959798"/>
            <a:ext cx="3000733" cy="3000733"/>
            <a:chOff x="-3756025" y="-1901825"/>
            <a:chExt cx="4743450" cy="4743450"/>
          </a:xfrm>
        </p:grpSpPr>
        <p:sp>
          <p:nvSpPr>
            <p:cNvPr id="174" name="Google Shape;174;p4"/>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 name="Google Shape;175;p4"/>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6" name="Google Shape;176;p4"/>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7" name="Google Shape;177;p4"/>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8" name="Google Shape;178;p4"/>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9" name="Google Shape;179;p4"/>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80" name="Google Shape;180;p4" descr="Bubble Tea Drink GIF - BubbleTea Drink Cute GIFs"/>
            <p:cNvPicPr preferRelativeResize="0"/>
            <p:nvPr/>
          </p:nvPicPr>
          <p:blipFill rotWithShape="1">
            <a:blip r:embed="rId6">
              <a:alphaModFix/>
            </a:blip>
            <a:srcRect/>
            <a:stretch/>
          </p:blipFill>
          <p:spPr>
            <a:xfrm>
              <a:off x="-3756025" y="-1901825"/>
              <a:ext cx="4743450" cy="4743450"/>
            </a:xfrm>
            <a:prstGeom prst="rect">
              <a:avLst/>
            </a:prstGeom>
            <a:noFill/>
            <a:ln>
              <a:noFill/>
            </a:ln>
          </p:spPr>
        </p:pic>
      </p:grpSp>
      <p:pic>
        <p:nvPicPr>
          <p:cNvPr id="181" name="Google Shape;181;p4" descr="Download Free png Cartoon Hamburger Images, Stock Photos &amp; Vectors ..."/>
          <p:cNvPicPr preferRelativeResize="0"/>
          <p:nvPr/>
        </p:nvPicPr>
        <p:blipFill rotWithShape="1">
          <a:blip r:embed="rId7">
            <a:alphaModFix/>
          </a:blip>
          <a:srcRect/>
          <a:stretch/>
        </p:blipFill>
        <p:spPr>
          <a:xfrm>
            <a:off x="2879799" y="4183571"/>
            <a:ext cx="1030367" cy="1037780"/>
          </a:xfrm>
          <a:prstGeom prst="rect">
            <a:avLst/>
          </a:prstGeom>
          <a:noFill/>
          <a:ln>
            <a:noFill/>
          </a:ln>
        </p:spPr>
      </p:pic>
      <p:pic>
        <p:nvPicPr>
          <p:cNvPr id="182" name="Google Shape;182;p4" descr="Cartoon biscuit eating pastry breakfast cookies Vector Image"/>
          <p:cNvPicPr preferRelativeResize="0"/>
          <p:nvPr/>
        </p:nvPicPr>
        <p:blipFill rotWithShape="1">
          <a:blip r:embed="rId8">
            <a:alphaModFix/>
          </a:blip>
          <a:srcRect l="58749" t="50062" r="4350" b="14846"/>
          <a:stretch/>
        </p:blipFill>
        <p:spPr>
          <a:xfrm>
            <a:off x="3512448" y="4193659"/>
            <a:ext cx="777607" cy="798680"/>
          </a:xfrm>
          <a:prstGeom prst="rect">
            <a:avLst/>
          </a:prstGeom>
          <a:noFill/>
          <a:ln>
            <a:noFill/>
          </a:ln>
        </p:spPr>
      </p:pic>
      <p:pic>
        <p:nvPicPr>
          <p:cNvPr id="183" name="Google Shape;183;p4" descr="Beef Steak Clipart"/>
          <p:cNvPicPr preferRelativeResize="0"/>
          <p:nvPr/>
        </p:nvPicPr>
        <p:blipFill rotWithShape="1">
          <a:blip r:embed="rId9">
            <a:alphaModFix/>
          </a:blip>
          <a:srcRect/>
          <a:stretch/>
        </p:blipFill>
        <p:spPr>
          <a:xfrm>
            <a:off x="3239850" y="4404534"/>
            <a:ext cx="1050205" cy="646280"/>
          </a:xfrm>
          <a:prstGeom prst="rect">
            <a:avLst/>
          </a:prstGeom>
          <a:noFill/>
          <a:ln>
            <a:noFill/>
          </a:ln>
        </p:spPr>
      </p:pic>
      <p:pic>
        <p:nvPicPr>
          <p:cNvPr id="184" name="Google Shape;184;p4"/>
          <p:cNvPicPr preferRelativeResize="0"/>
          <p:nvPr/>
        </p:nvPicPr>
        <p:blipFill rotWithShape="1">
          <a:blip r:embed="rId10">
            <a:alphaModFix/>
          </a:blip>
          <a:srcRect t="17198" b="17907"/>
          <a:stretch/>
        </p:blipFill>
        <p:spPr>
          <a:xfrm>
            <a:off x="3761459" y="4460165"/>
            <a:ext cx="888647" cy="719065"/>
          </a:xfrm>
          <a:prstGeom prst="rect">
            <a:avLst/>
          </a:prstGeom>
          <a:noFill/>
          <a:ln>
            <a:noFill/>
          </a:ln>
        </p:spPr>
      </p:pic>
      <p:pic>
        <p:nvPicPr>
          <p:cNvPr id="185" name="Google Shape;185;p4" descr="Flat cartoon empty straw wicker basket Royalty Free Vector"/>
          <p:cNvPicPr preferRelativeResize="0"/>
          <p:nvPr/>
        </p:nvPicPr>
        <p:blipFill rotWithShape="1">
          <a:blip r:embed="rId11">
            <a:alphaModFix/>
          </a:blip>
          <a:srcRect b="7684"/>
          <a:stretch/>
        </p:blipFill>
        <p:spPr>
          <a:xfrm>
            <a:off x="2824953" y="3173080"/>
            <a:ext cx="2003425" cy="2673915"/>
          </a:xfrm>
          <a:prstGeom prst="rect">
            <a:avLst/>
          </a:prstGeom>
          <a:noFill/>
          <a:ln>
            <a:noFill/>
          </a:ln>
        </p:spPr>
      </p:pic>
      <p:sp>
        <p:nvSpPr>
          <p:cNvPr id="186" name="Google Shape;186;p4"/>
          <p:cNvSpPr/>
          <p:nvPr/>
        </p:nvSpPr>
        <p:spPr>
          <a:xfrm>
            <a:off x="600204" y="718482"/>
            <a:ext cx="10500851" cy="1476317"/>
          </a:xfrm>
          <a:prstGeom prst="rect">
            <a:avLst/>
          </a:prstGeom>
          <a:solidFill>
            <a:srgbClr val="D8E2F3"/>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4"/>
          <p:cNvSpPr/>
          <p:nvPr/>
        </p:nvSpPr>
        <p:spPr>
          <a:xfrm>
            <a:off x="6481660" y="3012270"/>
            <a:ext cx="4683803" cy="1401845"/>
          </a:xfrm>
          <a:prstGeom prst="rect">
            <a:avLst/>
          </a:prstGeom>
          <a:blipFill rotWithShape="1">
            <a:blip r:embed="rId12">
              <a:alphaModFix/>
            </a:blip>
            <a:stretch>
              <a:fillRect b="-21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88" name="Google Shape;188;p4"/>
          <p:cNvSpPr/>
          <p:nvPr/>
        </p:nvSpPr>
        <p:spPr>
          <a:xfrm>
            <a:off x="622425" y="5179230"/>
            <a:ext cx="4683803" cy="1096957"/>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c. Đồng bằng có diện tích nhiều hơn.</a:t>
            </a:r>
            <a:endParaRPr sz="2800" b="0" i="0" u="none" strike="noStrike" cap="none">
              <a:solidFill>
                <a:srgbClr val="000000"/>
              </a:solidFill>
              <a:latin typeface="Arial"/>
              <a:ea typeface="Arial"/>
              <a:cs typeface="Arial"/>
              <a:sym typeface="Arial"/>
            </a:endParaRPr>
          </a:p>
        </p:txBody>
      </p:sp>
      <p:sp>
        <p:nvSpPr>
          <p:cNvPr id="189" name="Google Shape;189;p4"/>
          <p:cNvSpPr/>
          <p:nvPr/>
        </p:nvSpPr>
        <p:spPr>
          <a:xfrm>
            <a:off x="6417252" y="5179231"/>
            <a:ext cx="4683803" cy="1096958"/>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d. Đồi núi có diện tích ít hơn.</a:t>
            </a:r>
            <a:endParaRPr sz="2800" b="1" i="0" u="none" strike="noStrike" cap="none">
              <a:solidFill>
                <a:srgbClr val="000000"/>
              </a:solidFill>
              <a:latin typeface="Times New Roman"/>
              <a:ea typeface="Times New Roman"/>
              <a:cs typeface="Times New Roman"/>
              <a:sym typeface="Times New Roman"/>
            </a:endParaRPr>
          </a:p>
        </p:txBody>
      </p:sp>
      <p:sp>
        <p:nvSpPr>
          <p:cNvPr id="190" name="Google Shape;190;p4"/>
          <p:cNvSpPr/>
          <p:nvPr/>
        </p:nvSpPr>
        <p:spPr>
          <a:xfrm>
            <a:off x="537897" y="2991501"/>
            <a:ext cx="4683803" cy="1422614"/>
          </a:xfrm>
          <a:prstGeom prst="rect">
            <a:avLst/>
          </a:prstGeom>
          <a:blipFill rotWithShape="1">
            <a:blip r:embed="rId13">
              <a:alphaModFix/>
            </a:blip>
            <a:stretch>
              <a:fillRect l="-2463" b="-127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191" name="Google Shape;191;p4" descr="Káº¿t quáº£ hÃ¬nh áº£nh cho right wrong tick icon"/>
          <p:cNvPicPr preferRelativeResize="0"/>
          <p:nvPr/>
        </p:nvPicPr>
        <p:blipFill rotWithShape="1">
          <a:blip r:embed="rId14">
            <a:alphaModFix/>
          </a:blip>
          <a:srcRect l="5167" t="18657" r="55100" b="30178"/>
          <a:stretch/>
        </p:blipFill>
        <p:spPr>
          <a:xfrm>
            <a:off x="4600149" y="3106163"/>
            <a:ext cx="1092200" cy="1106860"/>
          </a:xfrm>
          <a:prstGeom prst="rect">
            <a:avLst/>
          </a:prstGeom>
          <a:noFill/>
          <a:ln>
            <a:noFill/>
          </a:ln>
        </p:spPr>
      </p:pic>
      <p:pic>
        <p:nvPicPr>
          <p:cNvPr id="192" name="Google Shape;192;p4" descr="Káº¿t quáº£ hÃ¬nh áº£nh cho right wrong tick icon"/>
          <p:cNvPicPr preferRelativeResize="0"/>
          <p:nvPr/>
        </p:nvPicPr>
        <p:blipFill rotWithShape="1">
          <a:blip r:embed="rId14">
            <a:alphaModFix/>
          </a:blip>
          <a:srcRect l="5167" t="18657" r="55100" b="30178"/>
          <a:stretch/>
        </p:blipFill>
        <p:spPr>
          <a:xfrm>
            <a:off x="10769310" y="5221112"/>
            <a:ext cx="1092200" cy="1106860"/>
          </a:xfrm>
          <a:prstGeom prst="rect">
            <a:avLst/>
          </a:prstGeom>
          <a:noFill/>
          <a:ln>
            <a:noFill/>
          </a:ln>
        </p:spPr>
      </p:pic>
      <p:pic>
        <p:nvPicPr>
          <p:cNvPr id="193" name="Google Shape;193;p4" descr="Káº¿t quáº£ hÃ¬nh áº£nh cho right wrong tick icon"/>
          <p:cNvPicPr preferRelativeResize="0"/>
          <p:nvPr/>
        </p:nvPicPr>
        <p:blipFill rotWithShape="1">
          <a:blip r:embed="rId14">
            <a:alphaModFix/>
          </a:blip>
          <a:srcRect l="5167" t="18657" r="55100" b="30178"/>
          <a:stretch/>
        </p:blipFill>
        <p:spPr>
          <a:xfrm>
            <a:off x="4677475" y="5332287"/>
            <a:ext cx="1092200" cy="1106860"/>
          </a:xfrm>
          <a:prstGeom prst="rect">
            <a:avLst/>
          </a:prstGeom>
          <a:noFill/>
          <a:ln>
            <a:noFill/>
          </a:ln>
        </p:spPr>
      </p:pic>
      <p:pic>
        <p:nvPicPr>
          <p:cNvPr id="194" name="Google Shape;194;p4" descr="Káº¿t quáº£ hÃ¬nh áº£nh cho right wrong tick icon"/>
          <p:cNvPicPr preferRelativeResize="0"/>
          <p:nvPr/>
        </p:nvPicPr>
        <p:blipFill rotWithShape="1">
          <a:blip r:embed="rId15">
            <a:alphaModFix/>
          </a:blip>
          <a:srcRect l="47149" t="18843" r="5517" b="28297"/>
          <a:stretch/>
        </p:blipFill>
        <p:spPr>
          <a:xfrm>
            <a:off x="10598199" y="3029582"/>
            <a:ext cx="1339598" cy="1177337"/>
          </a:xfrm>
          <a:prstGeom prst="rect">
            <a:avLst/>
          </a:prstGeom>
          <a:noFill/>
          <a:ln>
            <a:noFill/>
          </a:ln>
        </p:spPr>
      </p:pic>
      <p:pic>
        <p:nvPicPr>
          <p:cNvPr id="195" name="Google Shape;195;p4"/>
          <p:cNvPicPr preferRelativeResize="0"/>
          <p:nvPr/>
        </p:nvPicPr>
        <p:blipFill rotWithShape="1">
          <a:blip r:embed="rId16">
            <a:alphaModFix/>
          </a:blip>
          <a:srcRect/>
          <a:stretch/>
        </p:blipFill>
        <p:spPr>
          <a:xfrm>
            <a:off x="6804017" y="-1285957"/>
            <a:ext cx="4836412" cy="4396738"/>
          </a:xfrm>
          <a:prstGeom prst="rect">
            <a:avLst/>
          </a:prstGeom>
          <a:noFill/>
          <a:ln>
            <a:noFill/>
          </a:ln>
        </p:spPr>
      </p:pic>
      <p:sp>
        <p:nvSpPr>
          <p:cNvPr id="196" name="Google Shape;196;p4"/>
          <p:cNvSpPr txBox="1"/>
          <p:nvPr/>
        </p:nvSpPr>
        <p:spPr>
          <a:xfrm>
            <a:off x="1515942" y="1059009"/>
            <a:ext cx="96495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3200"/>
              <a:buFont typeface="Times New Roman"/>
              <a:buNone/>
            </a:pPr>
            <a:r>
              <a:rPr lang="en-US" sz="3200" b="1" i="0" u="none" strike="noStrike" cap="none">
                <a:solidFill>
                  <a:srgbClr val="002060"/>
                </a:solidFill>
                <a:latin typeface="Times New Roman"/>
                <a:ea typeface="Times New Roman"/>
                <a:cs typeface="Times New Roman"/>
                <a:sym typeface="Times New Roman"/>
              </a:rPr>
              <a:t>2. Trên phần đất nước ta gồm: </a:t>
            </a:r>
            <a:endParaRPr sz="3200" b="1" i="0" u="none" strike="noStrike" cap="none">
              <a:solidFill>
                <a:srgbClr val="002060"/>
              </a:solidFill>
              <a:latin typeface="Times New Roman"/>
              <a:ea typeface="Times New Roman"/>
              <a:cs typeface="Times New Roman"/>
              <a:sym typeface="Times New Roman"/>
            </a:endParaRPr>
          </a:p>
        </p:txBody>
      </p:sp>
      <p:pic>
        <p:nvPicPr>
          <p:cNvPr id="197" name="Google Shape;197;p4"/>
          <p:cNvPicPr preferRelativeResize="0"/>
          <p:nvPr/>
        </p:nvPicPr>
        <p:blipFill rotWithShape="1">
          <a:blip r:embed="rId5">
            <a:alphaModFix/>
          </a:blip>
          <a:srcRect/>
          <a:stretch/>
        </p:blipFill>
        <p:spPr>
          <a:xfrm>
            <a:off x="30457" y="8031484"/>
            <a:ext cx="12257011" cy="1836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fade">
                                      <p:cBhvr>
                                        <p:cTn id="10" dur="500"/>
                                        <p:tgtEl>
                                          <p:spTgt spid="187"/>
                                        </p:tgtEl>
                                      </p:cBhvr>
                                    </p:animEffect>
                                  </p:childTnLst>
                                </p:cTn>
                              </p:par>
                              <p:par>
                                <p:cTn id="11" presetID="10" presetClass="entr" presetSubtype="0"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fade">
                                      <p:cBhvr>
                                        <p:cTn id="13" dur="500"/>
                                        <p:tgtEl>
                                          <p:spTgt spid="188"/>
                                        </p:tgtEl>
                                      </p:cBhvr>
                                    </p:animEffect>
                                  </p:childTnLst>
                                </p:cTn>
                              </p:par>
                              <p:par>
                                <p:cTn id="14" presetID="10" presetClass="entr" presetSubtype="0" fill="hold" nodeType="with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fade">
                                      <p:cBhvr>
                                        <p:cTn id="16" dur="500"/>
                                        <p:tgtEl>
                                          <p:spTgt spid="189"/>
                                        </p:tgtEl>
                                      </p:cBhvr>
                                    </p:animEffect>
                                  </p:childTnLst>
                                </p:cTn>
                              </p:par>
                              <p:par>
                                <p:cTn id="17" presetID="10" presetClass="entr" presetSubtype="0"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nodeType="with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3"/>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195"/>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195"/>
                                        </p:tgtEl>
                                      </p:cBhvr>
                                    </p:animEffect>
                                    <p:set>
                                      <p:cBhvr>
                                        <p:cTn id="32" dur="1" fill="hold">
                                          <p:stCondLst>
                                            <p:cond delay="500"/>
                                          </p:stCondLst>
                                        </p:cTn>
                                        <p:tgtEl>
                                          <p:spTgt spid="1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95"/>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195"/>
                                        </p:tgtEl>
                                      </p:cBhvr>
                                    </p:animEffect>
                                    <p:set>
                                      <p:cBhvr>
                                        <p:cTn id="42" dur="1" fill="hold">
                                          <p:stCondLst>
                                            <p:cond delay="500"/>
                                          </p:stCondLst>
                                        </p:cTn>
                                        <p:tgtEl>
                                          <p:spTgt spid="19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2"/>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195"/>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195"/>
                                        </p:tgtEl>
                                      </p:cBhvr>
                                    </p:animEffect>
                                    <p:set>
                                      <p:cBhvr>
                                        <p:cTn id="52" dur="1" fill="hold">
                                          <p:stCondLst>
                                            <p:cond delay="500"/>
                                          </p:stCondLst>
                                        </p:cTn>
                                        <p:tgtEl>
                                          <p:spTgt spid="19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4"/>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193"/>
                                        </p:tgtEl>
                                      </p:cBhvr>
                                    </p:animEffect>
                                    <p:set>
                                      <p:cBhvr>
                                        <p:cTn id="59" dur="1" fill="hold">
                                          <p:stCondLst>
                                            <p:cond delay="500"/>
                                          </p:stCondLst>
                                        </p:cTn>
                                        <p:tgtEl>
                                          <p:spTgt spid="193"/>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195"/>
                                        </p:tgtEl>
                                      </p:cBhvr>
                                    </p:animEffect>
                                    <p:set>
                                      <p:cBhvr>
                                        <p:cTn id="62" dur="1" fill="hold">
                                          <p:stCondLst>
                                            <p:cond delay="500"/>
                                          </p:stCondLst>
                                        </p:cTn>
                                        <p:tgtEl>
                                          <p:spTgt spid="19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91"/>
                                        </p:tgtEl>
                                      </p:cBhvr>
                                    </p:animEffect>
                                    <p:set>
                                      <p:cBhvr>
                                        <p:cTn id="65" dur="1" fill="hold">
                                          <p:stCondLst>
                                            <p:cond delay="500"/>
                                          </p:stCondLst>
                                        </p:cTn>
                                        <p:tgtEl>
                                          <p:spTgt spid="191"/>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92"/>
                                        </p:tgtEl>
                                      </p:cBhvr>
                                    </p:animEffect>
                                    <p:set>
                                      <p:cBhvr>
                                        <p:cTn id="68" dur="1" fill="hold">
                                          <p:stCondLst>
                                            <p:cond delay="500"/>
                                          </p:stCondLst>
                                        </p:cTn>
                                        <p:tgtEl>
                                          <p:spTgt spid="192"/>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94"/>
                                        </p:tgtEl>
                                      </p:cBhvr>
                                    </p:animEffect>
                                    <p:set>
                                      <p:cBhvr>
                                        <p:cTn id="71" dur="1" fill="hold">
                                          <p:stCondLst>
                                            <p:cond delay="500"/>
                                          </p:stCondLst>
                                        </p:cTn>
                                        <p:tgtEl>
                                          <p:spTgt spid="19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86"/>
                                        </p:tgtEl>
                                      </p:cBhvr>
                                    </p:animEffect>
                                    <p:set>
                                      <p:cBhvr>
                                        <p:cTn id="74" dur="1" fill="hold">
                                          <p:stCondLst>
                                            <p:cond delay="500"/>
                                          </p:stCondLst>
                                        </p:cTn>
                                        <p:tgtEl>
                                          <p:spTgt spid="186"/>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87"/>
                                        </p:tgtEl>
                                      </p:cBhvr>
                                    </p:animEffect>
                                    <p:set>
                                      <p:cBhvr>
                                        <p:cTn id="77" dur="1" fill="hold">
                                          <p:stCondLst>
                                            <p:cond delay="500"/>
                                          </p:stCondLst>
                                        </p:cTn>
                                        <p:tgtEl>
                                          <p:spTgt spid="187"/>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188"/>
                                        </p:tgtEl>
                                      </p:cBhvr>
                                    </p:animEffect>
                                    <p:set>
                                      <p:cBhvr>
                                        <p:cTn id="80" dur="1" fill="hold">
                                          <p:stCondLst>
                                            <p:cond delay="500"/>
                                          </p:stCondLst>
                                        </p:cTn>
                                        <p:tgtEl>
                                          <p:spTgt spid="188"/>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189"/>
                                        </p:tgtEl>
                                      </p:cBhvr>
                                    </p:animEffect>
                                    <p:set>
                                      <p:cBhvr>
                                        <p:cTn id="83" dur="1" fill="hold">
                                          <p:stCondLst>
                                            <p:cond delay="500"/>
                                          </p:stCondLst>
                                        </p:cTn>
                                        <p:tgtEl>
                                          <p:spTgt spid="189"/>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190"/>
                                        </p:tgtEl>
                                      </p:cBhvr>
                                    </p:animEffect>
                                    <p:set>
                                      <p:cBhvr>
                                        <p:cTn id="86" dur="1" fill="hold">
                                          <p:stCondLst>
                                            <p:cond delay="500"/>
                                          </p:stCondLst>
                                        </p:cTn>
                                        <p:tgtEl>
                                          <p:spTgt spid="190"/>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196"/>
                                        </p:tgtEl>
                                      </p:cBhvr>
                                    </p:animEffect>
                                    <p:set>
                                      <p:cBhvr>
                                        <p:cTn id="89" dur="1" fill="hold">
                                          <p:stCondLst>
                                            <p:cond delay="500"/>
                                          </p:stCondLst>
                                        </p:cTn>
                                        <p:tgtEl>
                                          <p:spTgt spid="196"/>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181"/>
                                        </p:tgtEl>
                                      </p:cBhvr>
                                    </p:animEffect>
                                    <p:set>
                                      <p:cBhvr>
                                        <p:cTn id="93" dur="1" fill="hold">
                                          <p:stCondLst>
                                            <p:cond delay="500"/>
                                          </p:stCondLst>
                                        </p:cTn>
                                        <p:tgtEl>
                                          <p:spTgt spid="18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73"/>
                                        </p:tgtEl>
                                      </p:cBhvr>
                                    </p:animEffect>
                                    <p:set>
                                      <p:cBhvr>
                                        <p:cTn id="96" dur="1" fill="hold">
                                          <p:stCondLst>
                                            <p:cond delay="500"/>
                                          </p:stCondLst>
                                        </p:cTn>
                                        <p:tgtEl>
                                          <p:spTgt spid="173"/>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63"/>
                                        </p:tgtEl>
                                        <p:attrNameLst>
                                          <p:attrName>style.visibility</p:attrName>
                                        </p:attrNameLst>
                                      </p:cBhvr>
                                      <p:to>
                                        <p:strVal val="visible"/>
                                      </p:to>
                                    </p:set>
                                    <p:animEffect transition="in" filter="fade">
                                      <p:cBhvr>
                                        <p:cTn id="99"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5"/>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03" name="Google Shape;203;p5"/>
          <p:cNvGrpSpPr/>
          <p:nvPr/>
        </p:nvGrpSpPr>
        <p:grpSpPr>
          <a:xfrm>
            <a:off x="5403282" y="3905938"/>
            <a:ext cx="2950339" cy="2950339"/>
            <a:chOff x="5403282" y="3905938"/>
            <a:chExt cx="2950339" cy="2950339"/>
          </a:xfrm>
        </p:grpSpPr>
        <p:sp>
          <p:nvSpPr>
            <p:cNvPr id="204" name="Google Shape;204;p5"/>
            <p:cNvSpPr/>
            <p:nvPr/>
          </p:nvSpPr>
          <p:spPr>
            <a:xfrm>
              <a:off x="6083802" y="4580379"/>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5" name="Google Shape;205;p5"/>
            <p:cNvSpPr/>
            <p:nvPr/>
          </p:nvSpPr>
          <p:spPr>
            <a:xfrm>
              <a:off x="7146800" y="4592633"/>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6" name="Google Shape;206;p5"/>
            <p:cNvSpPr/>
            <p:nvPr/>
          </p:nvSpPr>
          <p:spPr>
            <a:xfrm rot="1355338">
              <a:off x="7835244" y="5063192"/>
              <a:ext cx="327869" cy="45587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07" name="Google Shape;207;p5"/>
            <p:cNvPicPr preferRelativeResize="0"/>
            <p:nvPr/>
          </p:nvPicPr>
          <p:blipFill rotWithShape="1">
            <a:blip r:embed="rId4">
              <a:alphaModFix/>
            </a:blip>
            <a:srcRect/>
            <a:stretch/>
          </p:blipFill>
          <p:spPr>
            <a:xfrm>
              <a:off x="5403282" y="3905938"/>
              <a:ext cx="2950339" cy="2950339"/>
            </a:xfrm>
            <a:prstGeom prst="rect">
              <a:avLst/>
            </a:prstGeom>
            <a:noFill/>
            <a:ln>
              <a:noFill/>
            </a:ln>
          </p:spPr>
        </p:pic>
      </p:grpSp>
      <p:pic>
        <p:nvPicPr>
          <p:cNvPr id="208" name="Google Shape;208;p5" descr="Káº¿t quáº£ hÃ¬nh áº£nh cho win text gif"/>
          <p:cNvPicPr preferRelativeResize="0"/>
          <p:nvPr/>
        </p:nvPicPr>
        <p:blipFill rotWithShape="1">
          <a:blip r:embed="rId5">
            <a:alphaModFix/>
          </a:blip>
          <a:srcRect/>
          <a:stretch/>
        </p:blipFill>
        <p:spPr>
          <a:xfrm>
            <a:off x="3026802" y="-40498"/>
            <a:ext cx="3835417" cy="3835417"/>
          </a:xfrm>
          <a:prstGeom prst="rect">
            <a:avLst/>
          </a:prstGeom>
          <a:noFill/>
          <a:ln>
            <a:noFill/>
          </a:ln>
        </p:spPr>
      </p:pic>
      <p:grpSp>
        <p:nvGrpSpPr>
          <p:cNvPr id="209" name="Google Shape;209;p5"/>
          <p:cNvGrpSpPr/>
          <p:nvPr/>
        </p:nvGrpSpPr>
        <p:grpSpPr>
          <a:xfrm>
            <a:off x="5403282" y="3111546"/>
            <a:ext cx="3212795" cy="3212795"/>
            <a:chOff x="4089117" y="3323779"/>
            <a:chExt cx="3165123" cy="3165123"/>
          </a:xfrm>
        </p:grpSpPr>
        <p:sp>
          <p:nvSpPr>
            <p:cNvPr id="210" name="Google Shape;210;p5"/>
            <p:cNvSpPr/>
            <p:nvPr/>
          </p:nvSpPr>
          <p:spPr>
            <a:xfrm>
              <a:off x="4908854" y="4516361"/>
              <a:ext cx="1179272" cy="915031"/>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1" name="Google Shape;211;p5"/>
            <p:cNvSpPr/>
            <p:nvPr/>
          </p:nvSpPr>
          <p:spPr>
            <a:xfrm rot="10800000" flipH="1">
              <a:off x="5381134" y="5488318"/>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2" name="Google Shape;212;p5"/>
            <p:cNvSpPr/>
            <p:nvPr/>
          </p:nvSpPr>
          <p:spPr>
            <a:xfrm rot="10800000" flipH="1">
              <a:off x="5381134" y="5817179"/>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3" name="Google Shape;213;p5"/>
            <p:cNvSpPr/>
            <p:nvPr/>
          </p:nvSpPr>
          <p:spPr>
            <a:xfrm rot="10226099" flipH="1">
              <a:off x="6026690" y="5868139"/>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4" name="Google Shape;214;p5"/>
            <p:cNvSpPr/>
            <p:nvPr/>
          </p:nvSpPr>
          <p:spPr>
            <a:xfrm rot="10226099" flipH="1">
              <a:off x="5683555" y="4323035"/>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5" name="Google Shape;215;p5"/>
            <p:cNvSpPr/>
            <p:nvPr/>
          </p:nvSpPr>
          <p:spPr>
            <a:xfrm rot="10226099" flipH="1">
              <a:off x="4842955" y="4341371"/>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6" name="Google Shape;216;p5"/>
            <p:cNvSpPr/>
            <p:nvPr/>
          </p:nvSpPr>
          <p:spPr>
            <a:xfrm rot="10800000" flipH="1">
              <a:off x="4865838" y="3599773"/>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7" name="Google Shape;217;p5"/>
            <p:cNvSpPr/>
            <p:nvPr/>
          </p:nvSpPr>
          <p:spPr>
            <a:xfrm rot="10800000" flipH="1">
              <a:off x="6118645" y="3617364"/>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18" name="Google Shape;218;p5"/>
            <p:cNvPicPr preferRelativeResize="0"/>
            <p:nvPr/>
          </p:nvPicPr>
          <p:blipFill rotWithShape="1">
            <a:blip r:embed="rId6">
              <a:alphaModFix/>
            </a:blip>
            <a:srcRect/>
            <a:stretch/>
          </p:blipFill>
          <p:spPr>
            <a:xfrm>
              <a:off x="4089117" y="3323779"/>
              <a:ext cx="3165123" cy="3165123"/>
            </a:xfrm>
            <a:prstGeom prst="rect">
              <a:avLst/>
            </a:prstGeom>
            <a:noFill/>
            <a:ln>
              <a:noFill/>
            </a:ln>
          </p:spPr>
        </p:pic>
      </p:grpSp>
      <p:pic>
        <p:nvPicPr>
          <p:cNvPr id="219" name="Google Shape;219;p5" descr="Cartoon biscuit eating pastry breakfast cookies Vector Image"/>
          <p:cNvPicPr preferRelativeResize="0"/>
          <p:nvPr/>
        </p:nvPicPr>
        <p:blipFill rotWithShape="1">
          <a:blip r:embed="rId7">
            <a:alphaModFix/>
          </a:blip>
          <a:srcRect l="58749" t="50062" r="4350" b="14846"/>
          <a:stretch/>
        </p:blipFill>
        <p:spPr>
          <a:xfrm>
            <a:off x="3512448" y="4434959"/>
            <a:ext cx="777607" cy="798680"/>
          </a:xfrm>
          <a:prstGeom prst="rect">
            <a:avLst/>
          </a:prstGeom>
          <a:noFill/>
          <a:ln>
            <a:noFill/>
          </a:ln>
        </p:spPr>
      </p:pic>
      <p:pic>
        <p:nvPicPr>
          <p:cNvPr id="220" name="Google Shape;220;p5" descr="Flat cartoon empty straw wicker basket Royalty Free Vector"/>
          <p:cNvPicPr preferRelativeResize="0"/>
          <p:nvPr/>
        </p:nvPicPr>
        <p:blipFill rotWithShape="1">
          <a:blip r:embed="rId8">
            <a:alphaModFix/>
          </a:blip>
          <a:srcRect b="7684"/>
          <a:stretch/>
        </p:blipFill>
        <p:spPr>
          <a:xfrm>
            <a:off x="2824953" y="3173080"/>
            <a:ext cx="2003425" cy="2673915"/>
          </a:xfrm>
          <a:prstGeom prst="rect">
            <a:avLst/>
          </a:prstGeom>
          <a:noFill/>
          <a:ln>
            <a:noFill/>
          </a:ln>
        </p:spPr>
      </p:pic>
      <p:grpSp>
        <p:nvGrpSpPr>
          <p:cNvPr id="221" name="Google Shape;221;p5"/>
          <p:cNvGrpSpPr/>
          <p:nvPr/>
        </p:nvGrpSpPr>
        <p:grpSpPr>
          <a:xfrm>
            <a:off x="5349568" y="2991190"/>
            <a:ext cx="3429000" cy="3429000"/>
            <a:chOff x="11776779" y="3732627"/>
            <a:chExt cx="3429000" cy="3429000"/>
          </a:xfrm>
        </p:grpSpPr>
        <p:sp>
          <p:nvSpPr>
            <p:cNvPr id="222" name="Google Shape;222;p5"/>
            <p:cNvSpPr/>
            <p:nvPr/>
          </p:nvSpPr>
          <p:spPr>
            <a:xfrm>
              <a:off x="12507667" y="4100052"/>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3" name="Google Shape;223;p5"/>
            <p:cNvSpPr/>
            <p:nvPr/>
          </p:nvSpPr>
          <p:spPr>
            <a:xfrm>
              <a:off x="13857455" y="4120064"/>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24" name="Google Shape;224;p5"/>
            <p:cNvPicPr preferRelativeResize="0"/>
            <p:nvPr/>
          </p:nvPicPr>
          <p:blipFill rotWithShape="1">
            <a:blip r:embed="rId9">
              <a:alphaModFix/>
            </a:blip>
            <a:srcRect/>
            <a:stretch/>
          </p:blipFill>
          <p:spPr>
            <a:xfrm>
              <a:off x="11776779" y="3732627"/>
              <a:ext cx="3429000" cy="3429000"/>
            </a:xfrm>
            <a:prstGeom prst="rect">
              <a:avLst/>
            </a:prstGeom>
            <a:noFill/>
            <a:ln>
              <a:noFill/>
            </a:ln>
          </p:spPr>
        </p:pic>
      </p:grpSp>
      <p:sp>
        <p:nvSpPr>
          <p:cNvPr id="225" name="Google Shape;225;p5"/>
          <p:cNvSpPr/>
          <p:nvPr/>
        </p:nvSpPr>
        <p:spPr>
          <a:xfrm>
            <a:off x="600204" y="718481"/>
            <a:ext cx="10500851" cy="1172265"/>
          </a:xfrm>
          <a:prstGeom prst="rect">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6" name="Google Shape;226;p5"/>
          <p:cNvSpPr/>
          <p:nvPr/>
        </p:nvSpPr>
        <p:spPr>
          <a:xfrm>
            <a:off x="6660256" y="3317853"/>
            <a:ext cx="4683803" cy="1130026"/>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b.</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cao, gió và mưa thay đổi theo mùa.</a:t>
            </a:r>
            <a:endParaRPr/>
          </a:p>
        </p:txBody>
      </p:sp>
      <p:sp>
        <p:nvSpPr>
          <p:cNvPr id="227" name="Google Shape;227;p5"/>
          <p:cNvSpPr/>
          <p:nvPr/>
        </p:nvSpPr>
        <p:spPr>
          <a:xfrm>
            <a:off x="622425" y="5219216"/>
            <a:ext cx="4683803" cy="1056972"/>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0000"/>
                </a:solidFill>
                <a:latin typeface="Times New Roman"/>
                <a:ea typeface="Times New Roman"/>
                <a:cs typeface="Times New Roman"/>
                <a:sym typeface="Times New Roman"/>
              </a:rPr>
              <a:t>c</a:t>
            </a:r>
            <a:r>
              <a:rPr lang="en-US" sz="2800" b="1" i="0" u="none" strike="noStrike" cap="none">
                <a:solidFill>
                  <a:srgbClr val="000000"/>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gió và mưa thay đổi theo mùa.</a:t>
            </a:r>
            <a:endParaRPr/>
          </a:p>
        </p:txBody>
      </p:sp>
      <p:sp>
        <p:nvSpPr>
          <p:cNvPr id="228" name="Google Shape;228;p5"/>
          <p:cNvSpPr/>
          <p:nvPr/>
        </p:nvSpPr>
        <p:spPr>
          <a:xfrm>
            <a:off x="6609756" y="5219215"/>
            <a:ext cx="4683803" cy="105697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d</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có nhiều gió và mưa.</a:t>
            </a:r>
            <a:endParaRPr/>
          </a:p>
        </p:txBody>
      </p:sp>
      <p:sp>
        <p:nvSpPr>
          <p:cNvPr id="229" name="Google Shape;229;p5"/>
          <p:cNvSpPr/>
          <p:nvPr/>
        </p:nvSpPr>
        <p:spPr>
          <a:xfrm>
            <a:off x="635643" y="3345225"/>
            <a:ext cx="4683803" cy="108973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a. Nhiệt độ cao, gió và mưa không thay đổi theo mùa.</a:t>
            </a:r>
            <a:endParaRPr/>
          </a:p>
        </p:txBody>
      </p:sp>
      <p:pic>
        <p:nvPicPr>
          <p:cNvPr id="230" name="Google Shape;230;p5" descr="Káº¿t quáº£ hÃ¬nh áº£nh cho right wrong tick icon"/>
          <p:cNvPicPr preferRelativeResize="0"/>
          <p:nvPr/>
        </p:nvPicPr>
        <p:blipFill rotWithShape="1">
          <a:blip r:embed="rId10">
            <a:alphaModFix/>
          </a:blip>
          <a:srcRect l="5167" t="18657" r="55100" b="30178"/>
          <a:stretch/>
        </p:blipFill>
        <p:spPr>
          <a:xfrm>
            <a:off x="4923777" y="3409553"/>
            <a:ext cx="1092200" cy="1106860"/>
          </a:xfrm>
          <a:prstGeom prst="rect">
            <a:avLst/>
          </a:prstGeom>
          <a:noFill/>
          <a:ln>
            <a:noFill/>
          </a:ln>
        </p:spPr>
      </p:pic>
      <p:pic>
        <p:nvPicPr>
          <p:cNvPr id="231" name="Google Shape;231;p5" descr="Káº¿t quáº£ hÃ¬nh áº£nh cho right wrong tick icon"/>
          <p:cNvPicPr preferRelativeResize="0"/>
          <p:nvPr/>
        </p:nvPicPr>
        <p:blipFill rotWithShape="1">
          <a:blip r:embed="rId10">
            <a:alphaModFix/>
          </a:blip>
          <a:srcRect l="5167" t="18657" r="55100" b="30178"/>
          <a:stretch/>
        </p:blipFill>
        <p:spPr>
          <a:xfrm>
            <a:off x="11018594" y="5120084"/>
            <a:ext cx="1092200" cy="1106860"/>
          </a:xfrm>
          <a:prstGeom prst="rect">
            <a:avLst/>
          </a:prstGeom>
          <a:noFill/>
          <a:ln>
            <a:noFill/>
          </a:ln>
        </p:spPr>
      </p:pic>
      <p:pic>
        <p:nvPicPr>
          <p:cNvPr id="232" name="Google Shape;232;p5" descr="Káº¿t quáº£ hÃ¬nh áº£nh cho right wrong tick icon"/>
          <p:cNvPicPr preferRelativeResize="0"/>
          <p:nvPr/>
        </p:nvPicPr>
        <p:blipFill rotWithShape="1">
          <a:blip r:embed="rId10">
            <a:alphaModFix/>
          </a:blip>
          <a:srcRect l="5167" t="18657" r="55100" b="30178"/>
          <a:stretch/>
        </p:blipFill>
        <p:spPr>
          <a:xfrm>
            <a:off x="4677475" y="5332287"/>
            <a:ext cx="1092200" cy="1106860"/>
          </a:xfrm>
          <a:prstGeom prst="rect">
            <a:avLst/>
          </a:prstGeom>
          <a:noFill/>
          <a:ln>
            <a:noFill/>
          </a:ln>
        </p:spPr>
      </p:pic>
      <p:pic>
        <p:nvPicPr>
          <p:cNvPr id="233" name="Google Shape;233;p5" descr="Káº¿t quáº£ hÃ¬nh áº£nh cho right wrong tick icon"/>
          <p:cNvPicPr preferRelativeResize="0"/>
          <p:nvPr/>
        </p:nvPicPr>
        <p:blipFill rotWithShape="1">
          <a:blip r:embed="rId11">
            <a:alphaModFix/>
          </a:blip>
          <a:srcRect l="47149" t="18843" r="5517" b="28297"/>
          <a:stretch/>
        </p:blipFill>
        <p:spPr>
          <a:xfrm>
            <a:off x="10693834" y="3171010"/>
            <a:ext cx="1339598" cy="1177337"/>
          </a:xfrm>
          <a:prstGeom prst="rect">
            <a:avLst/>
          </a:prstGeom>
          <a:noFill/>
          <a:ln>
            <a:noFill/>
          </a:ln>
        </p:spPr>
      </p:pic>
      <p:pic>
        <p:nvPicPr>
          <p:cNvPr id="234" name="Google Shape;234;p5"/>
          <p:cNvPicPr preferRelativeResize="0"/>
          <p:nvPr/>
        </p:nvPicPr>
        <p:blipFill rotWithShape="1">
          <a:blip r:embed="rId12">
            <a:alphaModFix/>
          </a:blip>
          <a:srcRect/>
          <a:stretch/>
        </p:blipFill>
        <p:spPr>
          <a:xfrm>
            <a:off x="3722643" y="2059258"/>
            <a:ext cx="4836412" cy="4396738"/>
          </a:xfrm>
          <a:prstGeom prst="rect">
            <a:avLst/>
          </a:prstGeom>
          <a:noFill/>
          <a:ln>
            <a:noFill/>
          </a:ln>
        </p:spPr>
      </p:pic>
      <p:sp>
        <p:nvSpPr>
          <p:cNvPr id="235" name="Google Shape;235;p5"/>
          <p:cNvSpPr txBox="1"/>
          <p:nvPr/>
        </p:nvSpPr>
        <p:spPr>
          <a:xfrm>
            <a:off x="927358" y="942431"/>
            <a:ext cx="101261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Times New Roman"/>
                <a:ea typeface="Times New Roman"/>
                <a:cs typeface="Times New Roman"/>
                <a:sym typeface="Times New Roman"/>
              </a:rPr>
              <a:t>3.</a:t>
            </a:r>
            <a:r>
              <a:rPr lang="en-US" sz="3200" b="1">
                <a:solidFill>
                  <a:schemeClr val="dk1"/>
                </a:solidFill>
                <a:latin typeface="Times New Roman"/>
                <a:ea typeface="Times New Roman"/>
                <a:cs typeface="Times New Roman"/>
                <a:sym typeface="Times New Roman"/>
              </a:rPr>
              <a:t> Đặc điểm khí hậu nhiệt đới gió mùa ở nước ta là:</a:t>
            </a:r>
            <a:endParaRPr sz="3200" b="1" i="0" u="none" strike="noStrike" cap="none">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0" presetClass="entr" presetSubtype="0"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fade">
                                      <p:cBhvr>
                                        <p:cTn id="10" dur="500"/>
                                        <p:tgtEl>
                                          <p:spTgt spid="226"/>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500"/>
                                        <p:tgtEl>
                                          <p:spTgt spid="227"/>
                                        </p:tgtEl>
                                      </p:cBhvr>
                                    </p:animEffect>
                                  </p:childTnLst>
                                </p:cTn>
                              </p:par>
                              <p:par>
                                <p:cTn id="14" presetID="10" presetClass="entr" presetSubtype="0" fill="hold" nodeType="withEffect">
                                  <p:stCondLst>
                                    <p:cond delay="0"/>
                                  </p:stCondLst>
                                  <p:childTnLst>
                                    <p:set>
                                      <p:cBhvr>
                                        <p:cTn id="15" dur="1" fill="hold">
                                          <p:stCondLst>
                                            <p:cond delay="0"/>
                                          </p:stCondLst>
                                        </p:cTn>
                                        <p:tgtEl>
                                          <p:spTgt spid="228"/>
                                        </p:tgtEl>
                                        <p:attrNameLst>
                                          <p:attrName>style.visibility</p:attrName>
                                        </p:attrNameLst>
                                      </p:cBhvr>
                                      <p:to>
                                        <p:strVal val="visible"/>
                                      </p:to>
                                    </p:set>
                                    <p:animEffect transition="in" filter="fade">
                                      <p:cBhvr>
                                        <p:cTn id="16" dur="500"/>
                                        <p:tgtEl>
                                          <p:spTgt spid="228"/>
                                        </p:tgtEl>
                                      </p:cBhvr>
                                    </p:animEffect>
                                  </p:childTnLst>
                                </p:cTn>
                              </p:par>
                              <p:par>
                                <p:cTn id="17" presetID="10" presetClass="entr" presetSubtype="0"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500"/>
                                        <p:tgtEl>
                                          <p:spTgt spid="229"/>
                                        </p:tgtEl>
                                      </p:cBhvr>
                                    </p:animEffect>
                                  </p:childTnLst>
                                </p:cTn>
                              </p:par>
                              <p:par>
                                <p:cTn id="20" presetID="10" presetClass="entr" presetSubtype="0" fill="hold" nodeType="with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234"/>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234"/>
                                        </p:tgtEl>
                                      </p:cBhvr>
                                    </p:animEffect>
                                    <p:set>
                                      <p:cBhvr>
                                        <p:cTn id="32" dur="1" fill="hold">
                                          <p:stCondLst>
                                            <p:cond delay="500"/>
                                          </p:stCondLst>
                                        </p:cTn>
                                        <p:tgtEl>
                                          <p:spTgt spid="2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234"/>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234"/>
                                        </p:tgtEl>
                                      </p:cBhvr>
                                    </p:animEffect>
                                    <p:set>
                                      <p:cBhvr>
                                        <p:cTn id="42" dur="1" fill="hold">
                                          <p:stCondLst>
                                            <p:cond delay="500"/>
                                          </p:stCondLst>
                                        </p:cTn>
                                        <p:tgtEl>
                                          <p:spTgt spid="2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1"/>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234"/>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234"/>
                                        </p:tgtEl>
                                      </p:cBhvr>
                                    </p:animEffect>
                                    <p:set>
                                      <p:cBhvr>
                                        <p:cTn id="52" dur="1" fill="hold">
                                          <p:stCondLst>
                                            <p:cond delay="500"/>
                                          </p:stCondLst>
                                        </p:cTn>
                                        <p:tgtEl>
                                          <p:spTgt spid="2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232"/>
                                        </p:tgtEl>
                                      </p:cBhvr>
                                    </p:animEffect>
                                    <p:set>
                                      <p:cBhvr>
                                        <p:cTn id="59" dur="1" fill="hold">
                                          <p:stCondLst>
                                            <p:cond delay="500"/>
                                          </p:stCondLst>
                                        </p:cTn>
                                        <p:tgtEl>
                                          <p:spTgt spid="232"/>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234"/>
                                        </p:tgtEl>
                                      </p:cBhvr>
                                    </p:animEffect>
                                    <p:set>
                                      <p:cBhvr>
                                        <p:cTn id="62" dur="1" fill="hold">
                                          <p:stCondLst>
                                            <p:cond delay="500"/>
                                          </p:stCondLst>
                                        </p:cTn>
                                        <p:tgtEl>
                                          <p:spTgt spid="234"/>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230"/>
                                        </p:tgtEl>
                                      </p:cBhvr>
                                    </p:animEffect>
                                    <p:set>
                                      <p:cBhvr>
                                        <p:cTn id="65" dur="1" fill="hold">
                                          <p:stCondLst>
                                            <p:cond delay="500"/>
                                          </p:stCondLst>
                                        </p:cTn>
                                        <p:tgtEl>
                                          <p:spTgt spid="230"/>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31"/>
                                        </p:tgtEl>
                                      </p:cBhvr>
                                    </p:animEffect>
                                    <p:set>
                                      <p:cBhvr>
                                        <p:cTn id="68" dur="1" fill="hold">
                                          <p:stCondLst>
                                            <p:cond delay="500"/>
                                          </p:stCondLst>
                                        </p:cTn>
                                        <p:tgtEl>
                                          <p:spTgt spid="231"/>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33"/>
                                        </p:tgtEl>
                                      </p:cBhvr>
                                    </p:animEffect>
                                    <p:set>
                                      <p:cBhvr>
                                        <p:cTn id="71" dur="1" fill="hold">
                                          <p:stCondLst>
                                            <p:cond delay="500"/>
                                          </p:stCondLst>
                                        </p:cTn>
                                        <p:tgtEl>
                                          <p:spTgt spid="233"/>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25"/>
                                        </p:tgtEl>
                                      </p:cBhvr>
                                    </p:animEffect>
                                    <p:set>
                                      <p:cBhvr>
                                        <p:cTn id="74" dur="1" fill="hold">
                                          <p:stCondLst>
                                            <p:cond delay="500"/>
                                          </p:stCondLst>
                                        </p:cTn>
                                        <p:tgtEl>
                                          <p:spTgt spid="2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26"/>
                                        </p:tgtEl>
                                      </p:cBhvr>
                                    </p:animEffect>
                                    <p:set>
                                      <p:cBhvr>
                                        <p:cTn id="77" dur="1" fill="hold">
                                          <p:stCondLst>
                                            <p:cond delay="500"/>
                                          </p:stCondLst>
                                        </p:cTn>
                                        <p:tgtEl>
                                          <p:spTgt spid="226"/>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27"/>
                                        </p:tgtEl>
                                      </p:cBhvr>
                                    </p:animEffect>
                                    <p:set>
                                      <p:cBhvr>
                                        <p:cTn id="80" dur="1" fill="hold">
                                          <p:stCondLst>
                                            <p:cond delay="500"/>
                                          </p:stCondLst>
                                        </p:cTn>
                                        <p:tgtEl>
                                          <p:spTgt spid="227"/>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228"/>
                                        </p:tgtEl>
                                      </p:cBhvr>
                                    </p:animEffect>
                                    <p:set>
                                      <p:cBhvr>
                                        <p:cTn id="83" dur="1" fill="hold">
                                          <p:stCondLst>
                                            <p:cond delay="500"/>
                                          </p:stCondLst>
                                        </p:cTn>
                                        <p:tgtEl>
                                          <p:spTgt spid="228"/>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229"/>
                                        </p:tgtEl>
                                      </p:cBhvr>
                                    </p:animEffect>
                                    <p:set>
                                      <p:cBhvr>
                                        <p:cTn id="86" dur="1" fill="hold">
                                          <p:stCondLst>
                                            <p:cond delay="500"/>
                                          </p:stCondLst>
                                        </p:cTn>
                                        <p:tgtEl>
                                          <p:spTgt spid="229"/>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235"/>
                                        </p:tgtEl>
                                      </p:cBhvr>
                                    </p:animEffect>
                                    <p:set>
                                      <p:cBhvr>
                                        <p:cTn id="89" dur="1" fill="hold">
                                          <p:stCondLst>
                                            <p:cond delay="500"/>
                                          </p:stCondLst>
                                        </p:cTn>
                                        <p:tgtEl>
                                          <p:spTgt spid="235"/>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219"/>
                                        </p:tgtEl>
                                      </p:cBhvr>
                                    </p:animEffect>
                                    <p:set>
                                      <p:cBhvr>
                                        <p:cTn id="93" dur="1" fill="hold">
                                          <p:stCondLst>
                                            <p:cond delay="500"/>
                                          </p:stCondLst>
                                        </p:cTn>
                                        <p:tgtEl>
                                          <p:spTgt spid="219"/>
                                        </p:tgtEl>
                                        <p:attrNameLst>
                                          <p:attrName>style.visibility</p:attrName>
                                        </p:attrNameLst>
                                      </p:cBhvr>
                                      <p:to>
                                        <p:strVal val="hidden"/>
                                      </p:to>
                                    </p:se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203"/>
                                        </p:tgtEl>
                                      </p:cBhvr>
                                    </p:animEffect>
                                    <p:set>
                                      <p:cBhvr>
                                        <p:cTn id="97" dur="1" fill="hold">
                                          <p:stCondLst>
                                            <p:cond delay="500"/>
                                          </p:stCondLst>
                                        </p:cTn>
                                        <p:tgtEl>
                                          <p:spTgt spid="203"/>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209"/>
                                        </p:tgtEl>
                                        <p:attrNameLst>
                                          <p:attrName>style.visibility</p:attrName>
                                        </p:attrNameLst>
                                      </p:cBhvr>
                                      <p:to>
                                        <p:strVal val="visible"/>
                                      </p:to>
                                    </p:set>
                                    <p:animEffect transition="in" filter="fade">
                                      <p:cBhvr>
                                        <p:cTn id="100" dur="500"/>
                                        <p:tgtEl>
                                          <p:spTgt spid="209"/>
                                        </p:tgtEl>
                                      </p:cBhvr>
                                    </p:animEffect>
                                  </p:childTnLst>
                                </p:cTn>
                              </p:par>
                            </p:childTnLst>
                          </p:cTn>
                        </p:par>
                        <p:par>
                          <p:cTn id="101" fill="hold">
                            <p:stCondLst>
                              <p:cond delay="1500"/>
                            </p:stCondLst>
                            <p:childTnLst>
                              <p:par>
                                <p:cTn id="102" presetID="10" presetClass="exit" presetSubtype="0" fill="hold" nodeType="afterEffect">
                                  <p:stCondLst>
                                    <p:cond delay="500"/>
                                  </p:stCondLst>
                                  <p:childTnLst>
                                    <p:animEffect transition="out" filter="fade">
                                      <p:cBhvr>
                                        <p:cTn id="103" dur="500"/>
                                        <p:tgtEl>
                                          <p:spTgt spid="209"/>
                                        </p:tgtEl>
                                      </p:cBhvr>
                                    </p:animEffect>
                                    <p:set>
                                      <p:cBhvr>
                                        <p:cTn id="104" dur="1" fill="hold">
                                          <p:stCondLst>
                                            <p:cond delay="500"/>
                                          </p:stCondLst>
                                        </p:cTn>
                                        <p:tgtEl>
                                          <p:spTgt spid="209"/>
                                        </p:tgtEl>
                                        <p:attrNameLst>
                                          <p:attrName>style.visibility</p:attrName>
                                        </p:attrNameLst>
                                      </p:cBhvr>
                                      <p:to>
                                        <p:strVal val="hidden"/>
                                      </p:to>
                                    </p:set>
                                  </p:childTnLst>
                                </p:cTn>
                              </p:par>
                              <p:par>
                                <p:cTn id="105" presetID="10" presetClass="entr" presetSubtype="0" fill="hold" nodeType="withEffect">
                                  <p:stCondLst>
                                    <p:cond delay="500"/>
                                  </p:stCondLst>
                                  <p:childTnLst>
                                    <p:set>
                                      <p:cBhvr>
                                        <p:cTn id="106" dur="1" fill="hold">
                                          <p:stCondLst>
                                            <p:cond delay="0"/>
                                          </p:stCondLst>
                                        </p:cTn>
                                        <p:tgtEl>
                                          <p:spTgt spid="221"/>
                                        </p:tgtEl>
                                        <p:attrNameLst>
                                          <p:attrName>style.visibility</p:attrName>
                                        </p:attrNameLst>
                                      </p:cBhvr>
                                      <p:to>
                                        <p:strVal val="visible"/>
                                      </p:to>
                                    </p:set>
                                    <p:animEffect transition="in" filter="fade">
                                      <p:cBhvr>
                                        <p:cTn id="107" dur="500"/>
                                        <p:tgtEl>
                                          <p:spTgt spid="221"/>
                                        </p:tgtEl>
                                      </p:cBhvr>
                                    </p:animEffect>
                                  </p:childTnLst>
                                </p:cTn>
                              </p:par>
                              <p:par>
                                <p:cTn id="108" presetID="10" presetClass="entr" presetSubtype="0" fill="hold" nodeType="withEffect">
                                  <p:stCondLst>
                                    <p:cond delay="500"/>
                                  </p:stCondLst>
                                  <p:childTnLst>
                                    <p:set>
                                      <p:cBhvr>
                                        <p:cTn id="109" dur="1" fill="hold">
                                          <p:stCondLst>
                                            <p:cond delay="0"/>
                                          </p:stCondLst>
                                        </p:cTn>
                                        <p:tgtEl>
                                          <p:spTgt spid="208"/>
                                        </p:tgtEl>
                                        <p:attrNameLst>
                                          <p:attrName>style.visibility</p:attrName>
                                        </p:attrNameLst>
                                      </p:cBhvr>
                                      <p:to>
                                        <p:strVal val="visible"/>
                                      </p:to>
                                    </p:set>
                                    <p:animEffect transition="in" filter="fade">
                                      <p:cBhvr>
                                        <p:cTn id="110"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6"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242" name="Google Shape;242;p6"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243" name="Google Shape;243;p6"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sp>
        <p:nvSpPr>
          <p:cNvPr id="244" name="Google Shape;244;p6"/>
          <p:cNvSpPr txBox="1"/>
          <p:nvPr/>
        </p:nvSpPr>
        <p:spPr>
          <a:xfrm>
            <a:off x="1747276" y="2100440"/>
            <a:ext cx="172354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solidFill>
                  <a:srgbClr val="000000"/>
                </a:solidFill>
                <a:latin typeface="Arial"/>
                <a:ea typeface="Arial"/>
                <a:cs typeface="Arial"/>
                <a:sym typeface="Arial"/>
              </a:rPr>
              <a:t>Bài 8:</a:t>
            </a:r>
            <a:endParaRPr sz="4000" u="none" strike="noStrike" cap="none">
              <a:solidFill>
                <a:srgbClr val="000000"/>
              </a:solidFill>
              <a:latin typeface="Arial"/>
              <a:ea typeface="Arial"/>
              <a:cs typeface="Arial"/>
              <a:sym typeface="Arial"/>
            </a:endParaRPr>
          </a:p>
        </p:txBody>
      </p:sp>
      <p:pic>
        <p:nvPicPr>
          <p:cNvPr id="245" name="Google Shape;245;p6"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246" name="Google Shape;246;p6"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247" name="Google Shape;247;p6"/>
          <p:cNvSpPr txBox="1"/>
          <p:nvPr/>
        </p:nvSpPr>
        <p:spPr>
          <a:xfrm>
            <a:off x="1747276" y="2660620"/>
            <a:ext cx="8697446"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6600"/>
              <a:buFont typeface="Arial"/>
              <a:buNone/>
            </a:pPr>
            <a:r>
              <a:rPr lang="en-US" sz="6600" u="none" strike="noStrike" cap="none">
                <a:solidFill>
                  <a:srgbClr val="C82D2D"/>
                </a:solidFill>
                <a:latin typeface="Arial"/>
                <a:ea typeface="Arial"/>
                <a:cs typeface="Arial"/>
                <a:sym typeface="Arial"/>
              </a:rPr>
              <a:t>DÂN SỐ NƯỚC TA</a:t>
            </a:r>
            <a:endParaRPr sz="6600" u="none" strike="noStrike" cap="none">
              <a:solidFill>
                <a:srgbClr val="C82D2D"/>
              </a:solidFill>
              <a:latin typeface="Arial"/>
              <a:ea typeface="Arial"/>
              <a:cs typeface="Arial"/>
              <a:sym typeface="Aria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par>
                                <p:cTn id="8" presetID="10" presetClass="entr" presetSubtype="0"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1000"/>
                                        <p:tgtEl>
                                          <p:spTgt spid="246"/>
                                        </p:tgtEl>
                                      </p:cBhvr>
                                    </p:animEffect>
                                  </p:childTnLst>
                                </p:cTn>
                              </p:par>
                              <p:par>
                                <p:cTn id="11" presetID="10" presetClass="entr" presetSubtype="0" fill="hold" nodeType="withEffect">
                                  <p:stCondLst>
                                    <p:cond delay="0"/>
                                  </p:stCondLst>
                                  <p:childTnLst>
                                    <p:set>
                                      <p:cBhvr>
                                        <p:cTn id="12" dur="1" fill="hold">
                                          <p:stCondLst>
                                            <p:cond delay="0"/>
                                          </p:stCondLst>
                                        </p:cTn>
                                        <p:tgtEl>
                                          <p:spTgt spid="245"/>
                                        </p:tgtEl>
                                        <p:attrNameLst>
                                          <p:attrName>style.visibility</p:attrName>
                                        </p:attrNameLst>
                                      </p:cBhvr>
                                      <p:to>
                                        <p:strVal val="visible"/>
                                      </p:to>
                                    </p:set>
                                    <p:animEffect transition="in" filter="fade">
                                      <p:cBhvr>
                                        <p:cTn id="13" dur="1000"/>
                                        <p:tgtEl>
                                          <p:spTgt spid="24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1000"/>
                                        <p:tgtEl>
                                          <p:spTgt spid="242"/>
                                        </p:tgtEl>
                                      </p:cBhvr>
                                    </p:animEffect>
                                  </p:childTnLst>
                                </p:cTn>
                              </p:par>
                              <p:par>
                                <p:cTn id="18" presetID="23" presetClass="entr" presetSubtype="16" fill="hold" nodeType="withEffect">
                                  <p:stCondLst>
                                    <p:cond delay="0"/>
                                  </p:stCondLst>
                                  <p:childTnLst>
                                    <p:set>
                                      <p:cBhvr>
                                        <p:cTn id="19" dur="1" fill="hold">
                                          <p:stCondLst>
                                            <p:cond delay="0"/>
                                          </p:stCondLst>
                                        </p:cTn>
                                        <p:tgtEl>
                                          <p:spTgt spid="243"/>
                                        </p:tgtEl>
                                        <p:attrNameLst>
                                          <p:attrName>style.visibility</p:attrName>
                                        </p:attrNameLst>
                                      </p:cBhvr>
                                      <p:to>
                                        <p:strVal val="visible"/>
                                      </p:to>
                                    </p:set>
                                    <p:anim calcmode="lin" valueType="num">
                                      <p:cBhvr additive="base">
                                        <p:cTn id="20" dur="1000"/>
                                        <p:tgtEl>
                                          <p:spTgt spid="243"/>
                                        </p:tgtEl>
                                        <p:attrNameLst>
                                          <p:attrName>ppt_w</p:attrName>
                                        </p:attrNameLst>
                                      </p:cBhvr>
                                      <p:tavLst>
                                        <p:tav tm="0">
                                          <p:val>
                                            <p:strVal val="0"/>
                                          </p:val>
                                        </p:tav>
                                        <p:tav tm="100000">
                                          <p:val>
                                            <p:strVal val="#ppt_w"/>
                                          </p:val>
                                        </p:tav>
                                      </p:tavLst>
                                    </p:anim>
                                    <p:anim calcmode="lin" valueType="num">
                                      <p:cBhvr additive="base">
                                        <p:cTn id="21" dur="1000"/>
                                        <p:tgtEl>
                                          <p:spTgt spid="243"/>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1200"/>
                                        <p:tgtEl>
                                          <p:spTgt spid="244"/>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247"/>
                                        </p:tgtEl>
                                        <p:attrNameLst>
                                          <p:attrName>style.visibility</p:attrName>
                                        </p:attrNameLst>
                                      </p:cBhvr>
                                      <p:to>
                                        <p:strVal val="visible"/>
                                      </p:to>
                                    </p:set>
                                    <p:animEffect transition="in" filter="fade">
                                      <p:cBhvr>
                                        <p:cTn id="29"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7" descr="77513ed9ff787a283e4c98592f44933e"/>
          <p:cNvPicPr preferRelativeResize="0"/>
          <p:nvPr/>
        </p:nvPicPr>
        <p:blipFill rotWithShape="1">
          <a:blip r:embed="rId3">
            <a:alphaModFix/>
          </a:blip>
          <a:srcRect/>
          <a:stretch/>
        </p:blipFill>
        <p:spPr>
          <a:xfrm>
            <a:off x="4591050" y="342900"/>
            <a:ext cx="7886700" cy="6002962"/>
          </a:xfrm>
          <a:prstGeom prst="rect">
            <a:avLst/>
          </a:prstGeom>
          <a:noFill/>
          <a:ln>
            <a:noFill/>
          </a:ln>
        </p:spPr>
      </p:pic>
      <p:pic>
        <p:nvPicPr>
          <p:cNvPr id="254" name="Google Shape;254;p7" descr="图层 1-01 (12)"/>
          <p:cNvPicPr preferRelativeResize="0"/>
          <p:nvPr/>
        </p:nvPicPr>
        <p:blipFill rotWithShape="1">
          <a:blip r:embed="rId4">
            <a:alphaModFix/>
          </a:blip>
          <a:srcRect/>
          <a:stretch/>
        </p:blipFill>
        <p:spPr>
          <a:xfrm>
            <a:off x="290385" y="-246617"/>
            <a:ext cx="3162255" cy="2876550"/>
          </a:xfrm>
          <a:prstGeom prst="rect">
            <a:avLst/>
          </a:prstGeom>
          <a:noFill/>
          <a:ln>
            <a:noFill/>
          </a:ln>
        </p:spPr>
      </p:pic>
      <p:sp>
        <p:nvSpPr>
          <p:cNvPr id="255" name="Google Shape;255;p7"/>
          <p:cNvSpPr/>
          <p:nvPr/>
        </p:nvSpPr>
        <p:spPr>
          <a:xfrm>
            <a:off x="821445" y="2693189"/>
            <a:ext cx="3200400" cy="1525059"/>
          </a:xfrm>
          <a:prstGeom prst="rect">
            <a:avLst/>
          </a:prstGeom>
        </p:spPr>
        <p:txBody>
          <a:bodyPr>
            <a:prstTxWarp prst="textPlain">
              <a:avLst/>
            </a:prstTxWarp>
          </a:bodyPr>
          <a:lstStyle/>
          <a:p>
            <a:pPr lvl="0" algn="l"/>
            <a:r>
              <a:rPr b="0" i="0">
                <a:ln>
                  <a:noFill/>
                </a:ln>
                <a:solidFill>
                  <a:srgbClr val="B3000D"/>
                </a:solidFill>
                <a:latin typeface="Times New Roman"/>
              </a:rPr>
              <a:t>Nội dung</a:t>
            </a:r>
          </a:p>
        </p:txBody>
      </p:sp>
      <p:sp>
        <p:nvSpPr>
          <p:cNvPr id="256" name="Google Shape;256;p7"/>
          <p:cNvSpPr txBox="1"/>
          <p:nvPr/>
        </p:nvSpPr>
        <p:spPr>
          <a:xfrm>
            <a:off x="5325829" y="2693189"/>
            <a:ext cx="6904454" cy="175432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Dân số nước ta</a:t>
            </a:r>
            <a:endParaRPr sz="3600" b="1">
              <a:solidFill>
                <a:srgbClr val="814286"/>
              </a:solidFill>
              <a:latin typeface="Times New Roman"/>
              <a:ea typeface="Times New Roman"/>
              <a:cs typeface="Times New Roman"/>
              <a:sym typeface="Times New Roman"/>
            </a:endParaRPr>
          </a:p>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Gia tăng dân số ở nước ta</a:t>
            </a:r>
            <a:endParaRPr sz="3600" b="1">
              <a:solidFill>
                <a:srgbClr val="814286"/>
              </a:solidFill>
              <a:latin typeface="Times New Roman"/>
              <a:ea typeface="Times New Roman"/>
              <a:cs typeface="Times New Roman"/>
              <a:sym typeface="Times New Roman"/>
            </a:endParaRPr>
          </a:p>
          <a:p>
            <a:pPr marL="457200" marR="0" lvl="0" indent="-457200" algn="l" rtl="0">
              <a:spcBef>
                <a:spcPts val="0"/>
              </a:spcBef>
              <a:spcAft>
                <a:spcPts val="0"/>
              </a:spcAft>
              <a:buClr>
                <a:srgbClr val="814286"/>
              </a:buClr>
              <a:buSzPts val="3600"/>
              <a:buFont typeface="Noto Sans Symbols"/>
              <a:buChar char="●"/>
            </a:pPr>
            <a:r>
              <a:rPr lang="en-US" sz="3600" b="1">
                <a:solidFill>
                  <a:srgbClr val="814286"/>
                </a:solidFill>
                <a:latin typeface="Times New Roman"/>
                <a:ea typeface="Times New Roman"/>
                <a:cs typeface="Times New Roman"/>
                <a:sym typeface="Times New Roman"/>
              </a:rPr>
              <a:t>Hậu quả của dân số tăng nhanh</a:t>
            </a:r>
            <a:endParaRPr sz="3600" b="1">
              <a:solidFill>
                <a:srgbClr val="814286"/>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53"/>
                                        </p:tgtEl>
                                        <p:attrNameLst>
                                          <p:attrName>style.visibility</p:attrName>
                                        </p:attrNameLst>
                                      </p:cBhvr>
                                      <p:to>
                                        <p:strVal val="visible"/>
                                      </p:to>
                                    </p:set>
                                    <p:anim calcmode="lin" valueType="num">
                                      <p:cBhvr additive="base">
                                        <p:cTn id="11" dur="500"/>
                                        <p:tgtEl>
                                          <p:spTgt spid="253"/>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56"/>
                                        </p:tgtEl>
                                        <p:attrNameLst>
                                          <p:attrName>style.visibility</p:attrName>
                                        </p:attrNameLst>
                                      </p:cBhvr>
                                      <p:to>
                                        <p:strVal val="visible"/>
                                      </p:to>
                                    </p:set>
                                    <p:animEffect transition="in" filter="fade">
                                      <p:cBhvr>
                                        <p:cTn id="15"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8"/>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263" name="Google Shape;263;p8"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264" name="Google Shape;264;p8"/>
          <p:cNvSpPr txBox="1"/>
          <p:nvPr/>
        </p:nvSpPr>
        <p:spPr>
          <a:xfrm>
            <a:off x="3703741" y="2847125"/>
            <a:ext cx="58688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B71E19"/>
                </a:solidFill>
                <a:latin typeface="Times New Roman"/>
                <a:ea typeface="Times New Roman"/>
                <a:cs typeface="Times New Roman"/>
                <a:sym typeface="Times New Roman"/>
              </a:rPr>
              <a:t>1. Dân số nước ta</a:t>
            </a:r>
            <a:endParaRPr sz="5400">
              <a:solidFill>
                <a:srgbClr val="B71E19"/>
              </a:solidFill>
              <a:latin typeface="Times New Roman"/>
              <a:ea typeface="Times New Roman"/>
              <a:cs typeface="Times New Roman"/>
              <a:sym typeface="Times New Roman"/>
            </a:endParaRPr>
          </a:p>
        </p:txBody>
      </p:sp>
      <p:pic>
        <p:nvPicPr>
          <p:cNvPr id="265" name="Google Shape;265;p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266" name="Google Shape;266;p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2"/>
                                        </p:tgtEl>
                                        <p:attrNameLst>
                                          <p:attrName>style.visibility</p:attrName>
                                        </p:attrNameLst>
                                      </p:cBhvr>
                                      <p:to>
                                        <p:strVal val="visible"/>
                                      </p:to>
                                    </p:set>
                                    <p:animEffect transition="in" filter="fade">
                                      <p:cBhvr>
                                        <p:cTn id="11" dur="2000"/>
                                        <p:tgtEl>
                                          <p:spTgt spid="26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par>
                                <p:cTn id="16" presetID="10" presetClass="entr" presetSubtype="0" fill="hold" nodeType="withEffect">
                                  <p:stCondLst>
                                    <p:cond delay="0"/>
                                  </p:stCondLst>
                                  <p:childTnLst>
                                    <p:set>
                                      <p:cBhvr>
                                        <p:cTn id="17" dur="1" fill="hold">
                                          <p:stCondLst>
                                            <p:cond delay="0"/>
                                          </p:stCondLst>
                                        </p:cTn>
                                        <p:tgtEl>
                                          <p:spTgt spid="266"/>
                                        </p:tgtEl>
                                        <p:attrNameLst>
                                          <p:attrName>style.visibility</p:attrName>
                                        </p:attrNameLst>
                                      </p:cBhvr>
                                      <p:to>
                                        <p:strVal val="visible"/>
                                      </p:to>
                                    </p:set>
                                    <p:animEffect transition="in" filter="fade">
                                      <p:cBhvr>
                                        <p:cTn id="18" dur="1000"/>
                                        <p:tgtEl>
                                          <p:spTgt spid="266"/>
                                        </p:tgtEl>
                                      </p:cBhvr>
                                    </p:animEffect>
                                  </p:childTnLst>
                                </p:cTn>
                              </p:par>
                              <p:par>
                                <p:cTn id="19" presetID="10" presetClass="entr" presetSubtype="0" fill="hold" nodeType="withEffect">
                                  <p:stCondLst>
                                    <p:cond delay="0"/>
                                  </p:stCondLst>
                                  <p:childTnLst>
                                    <p:set>
                                      <p:cBhvr>
                                        <p:cTn id="20" dur="1" fill="hold">
                                          <p:stCondLst>
                                            <p:cond delay="0"/>
                                          </p:stCondLst>
                                        </p:cTn>
                                        <p:tgtEl>
                                          <p:spTgt spid="265"/>
                                        </p:tgtEl>
                                        <p:attrNameLst>
                                          <p:attrName>style.visibility</p:attrName>
                                        </p:attrNameLst>
                                      </p:cBhvr>
                                      <p:to>
                                        <p:strVal val="visible"/>
                                      </p:to>
                                    </p:set>
                                    <p:animEffect transition="in" filter="fade">
                                      <p:cBhvr>
                                        <p:cTn id="21"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aphicFrame>
        <p:nvGraphicFramePr>
          <p:cNvPr id="271" name="Google Shape;271;p9"/>
          <p:cNvGraphicFramePr/>
          <p:nvPr/>
        </p:nvGraphicFramePr>
        <p:xfrm>
          <a:off x="0" y="829017"/>
          <a:ext cx="12192000" cy="4888960"/>
        </p:xfrm>
        <a:graphic>
          <a:graphicData uri="http://schemas.openxmlformats.org/drawingml/2006/table">
            <a:tbl>
              <a:tblPr>
                <a:noFill/>
                <a:tableStyleId>{9F286BEA-C69C-4370-B4A7-30C24152289E}</a:tableStyleId>
              </a:tblPr>
              <a:tblGrid>
                <a:gridCol w="1161150"/>
                <a:gridCol w="3153550"/>
                <a:gridCol w="1973450"/>
                <a:gridCol w="1100925"/>
                <a:gridCol w="3008425"/>
                <a:gridCol w="1794500"/>
              </a:tblGrid>
              <a:tr h="12733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r>
              <a:tr h="34412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Thái Lan</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277,0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111,4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98,4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70,0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54,9</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32,9</a:t>
                      </a: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560"/>
                        </a:spcBef>
                        <a:spcAft>
                          <a:spcPts val="0"/>
                        </a:spcAft>
                        <a:buClr>
                          <a:schemeClr val="dk1"/>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Lào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Xin-ga-po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Đông Ti-mo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Bru-nây</a:t>
                      </a: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17,0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5,9</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1,3</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0,4</a:t>
                      </a:r>
                      <a:endParaRPr/>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r>
            </a:tbl>
          </a:graphicData>
        </a:graphic>
      </p:graphicFrame>
      <p:sp>
        <p:nvSpPr>
          <p:cNvPr id="272" name="Google Shape;272;p9"/>
          <p:cNvSpPr/>
          <p:nvPr/>
        </p:nvSpPr>
        <p:spPr>
          <a:xfrm>
            <a:off x="614250" y="182686"/>
            <a:ext cx="36022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814286"/>
                </a:solidFill>
                <a:latin typeface="Times New Roman"/>
                <a:ea typeface="Times New Roman"/>
                <a:cs typeface="Times New Roman"/>
                <a:sym typeface="Times New Roman"/>
              </a:rPr>
              <a:t>1. Dân số nước ta</a:t>
            </a:r>
            <a:endParaRPr sz="3600" b="1">
              <a:solidFill>
                <a:srgbClr val="814286"/>
              </a:solidFill>
              <a:latin typeface="Times New Roman"/>
              <a:ea typeface="Times New Roman"/>
              <a:cs typeface="Times New Roman"/>
              <a:sym typeface="Times New Roman"/>
            </a:endParaRPr>
          </a:p>
        </p:txBody>
      </p:sp>
      <p:sp>
        <p:nvSpPr>
          <p:cNvPr id="273" name="Google Shape;273;p9"/>
          <p:cNvSpPr txBox="1"/>
          <p:nvPr/>
        </p:nvSpPr>
        <p:spPr>
          <a:xfrm>
            <a:off x="-1" y="6050271"/>
            <a:ext cx="12191999" cy="646331"/>
          </a:xfrm>
          <a:prstGeom prst="rect">
            <a:avLst/>
          </a:prstGeom>
          <a:solidFill>
            <a:srgbClr val="EF828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Times New Roman"/>
                <a:ea typeface="Times New Roman"/>
                <a:cs typeface="Times New Roman"/>
                <a:sym typeface="Times New Roman"/>
              </a:rPr>
              <a:t>      </a:t>
            </a:r>
            <a:r>
              <a:rPr lang="en-US" sz="3600" b="1">
                <a:solidFill>
                  <a:srgbClr val="000000"/>
                </a:solidFill>
                <a:latin typeface="Times New Roman"/>
                <a:ea typeface="Times New Roman"/>
                <a:cs typeface="Times New Roman"/>
                <a:sym typeface="Times New Roman"/>
              </a:rPr>
              <a:t>Bảng số liệu số dân các nước Đông Nam Á năm 2021</a:t>
            </a:r>
            <a:endParaRPr sz="3600" b="1">
              <a:solidFill>
                <a:srgbClr val="000000"/>
              </a:solidFill>
              <a:latin typeface="Times New Roman"/>
              <a:ea typeface="Times New Roman"/>
              <a:cs typeface="Times New Roman"/>
              <a:sym typeface="Times New Roman"/>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fade">
                                      <p:cBhvr>
                                        <p:cTn id="12"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1206</Words>
  <Application>Microsoft Office PowerPoint</Application>
  <PresentationFormat>Custom</PresentationFormat>
  <Paragraphs>241</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包图主题2</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GHI NHỚ</vt:lpstr>
      <vt:lpstr>Dặn dò</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WIN7</dc:creator>
  <cp:lastModifiedBy>Admin</cp:lastModifiedBy>
  <cp:revision>1</cp:revision>
  <dcterms:created xsi:type="dcterms:W3CDTF">2017-08-18T03:02:00Z</dcterms:created>
  <dcterms:modified xsi:type="dcterms:W3CDTF">2021-11-27T14:18:22Z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