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57" r:id="rId5"/>
    <p:sldId id="258" r:id="rId6"/>
    <p:sldId id="259" r:id="rId7"/>
    <p:sldId id="260" r:id="rId8"/>
    <p:sldId id="272" r:id="rId9"/>
    <p:sldId id="269" r:id="rId10"/>
    <p:sldId id="271" r:id="rId11"/>
    <p:sldId id="270" r:id="rId12"/>
  </p:sldIdLst>
  <p:sldSz cx="9144000" cy="6858000" type="screen4x3"/>
  <p:notesSz cx="6858000" cy="9144000"/>
  <p:custDataLst>
    <p:tags r:id="rId13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4988E-4CEF-4E76-B680-09DB6EC988D6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4988E-4CEF-4E76-B680-09DB6EC988D6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C514D-734F-4F76-A18E-2D34CF43FE84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20"/>
          <p:cNvSpPr>
            <a:spLocks noChangeArrowheads="1" noChangeShapeType="1" noTextEdit="1"/>
          </p:cNvSpPr>
          <p:nvPr/>
        </p:nvSpPr>
        <p:spPr bwMode="auto">
          <a:xfrm>
            <a:off x="685800" y="1676400"/>
            <a:ext cx="78105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- </a:t>
            </a:r>
            <a:r>
              <a:rPr lang="en-US" sz="36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vi-VN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</a:t>
            </a:r>
            <a:endParaRPr lang="en-US" sz="36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100" name="WordArt 21"/>
          <p:cNvSpPr>
            <a:spLocks noChangeArrowheads="1" noChangeShapeType="1" noTextEdit="1"/>
          </p:cNvSpPr>
          <p:nvPr/>
        </p:nvSpPr>
        <p:spPr bwMode="auto">
          <a:xfrm>
            <a:off x="1" y="2819400"/>
            <a:ext cx="89154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177 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ownloads\LINH TINH\Cảnh đẹp\12645215_182343192126806_2012732288641606389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4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WordArt 2"/>
          <p:cNvSpPr>
            <a:spLocks noChangeArrowheads="1" noChangeShapeType="1" noTextEdit="1"/>
          </p:cNvSpPr>
          <p:nvPr/>
        </p:nvSpPr>
        <p:spPr bwMode="auto">
          <a:xfrm rot="227216">
            <a:off x="633413" y="277813"/>
            <a:ext cx="7613650" cy="4344987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46875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>
                        <a:alpha val="57001"/>
                      </a:srgbClr>
                    </a:gs>
                    <a:gs pos="100000">
                      <a:srgbClr val="66FFFF"/>
                    </a:gs>
                  </a:gsLst>
                  <a:lin ang="5160000" scaled="1"/>
                </a:gradFill>
                <a:latin typeface="Times New Roman"/>
                <a:cs typeface="Times New Roman"/>
              </a:rPr>
              <a:t> Chúc các em chăm ngoan,học tốt !</a:t>
            </a:r>
          </a:p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>
                        <a:alpha val="57001"/>
                      </a:srgbClr>
                    </a:gs>
                    <a:gs pos="100000">
                      <a:srgbClr val="66FFFF"/>
                    </a:gs>
                  </a:gsLst>
                  <a:lin ang="5160000" scaled="1"/>
                </a:gradFill>
                <a:latin typeface="Times New Roman"/>
                <a:cs typeface="Times New Roman"/>
              </a:rPr>
              <a:t>Chào tạm biệt!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FF00">
                      <a:alpha val="57001"/>
                    </a:srgbClr>
                  </a:gs>
                  <a:gs pos="100000">
                    <a:srgbClr val="66FFFF"/>
                  </a:gs>
                </a:gsLst>
                <a:lin ang="516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16387" name="Picture 3" descr="flor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5418138"/>
            <a:ext cx="16192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flor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18138"/>
            <a:ext cx="16192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7" descr="flor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5418138"/>
            <a:ext cx="16192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3"/>
          <p:cNvSpPr>
            <a:spLocks noChangeArrowheads="1"/>
          </p:cNvSpPr>
          <p:nvPr/>
        </p:nvSpPr>
        <p:spPr bwMode="auto">
          <a:xfrm>
            <a:off x="1600200" y="1295400"/>
            <a:ext cx="5029200" cy="3581400"/>
          </a:xfrm>
          <a:prstGeom prst="star32">
            <a:avLst>
              <a:gd name="adj" fmla="val 37500"/>
            </a:avLst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cs typeface="Arial" charset="0"/>
              </a:rPr>
              <a:t>Kiểm</a:t>
            </a:r>
            <a:r>
              <a:rPr lang="en-US" sz="4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charset="0"/>
              </a:rPr>
              <a:t>tra</a:t>
            </a:r>
            <a:r>
              <a:rPr lang="en-US" sz="4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charset="0"/>
              </a:rPr>
              <a:t>cũ</a:t>
            </a:r>
            <a:endParaRPr lang="en-US" sz="4000" b="1" dirty="0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5123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791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44196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57150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1962" y="32766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410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5791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927389"/>
            <a:ext cx="84582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+mj-lt"/>
              </a:rPr>
              <a:t>Bài 1. Viết các </a:t>
            </a:r>
            <a:r>
              <a:rPr lang="vi-VN" sz="2800" b="1" dirty="0" smtClean="0">
                <a:latin typeface="+mj-lt"/>
              </a:rPr>
              <a:t>số</a:t>
            </a:r>
            <a:endParaRPr lang="en-US" sz="2800" b="1" dirty="0" smtClean="0">
              <a:latin typeface="+mj-lt"/>
            </a:endParaRPr>
          </a:p>
          <a:p>
            <a:endParaRPr lang="vi-VN" sz="2400" dirty="0">
              <a:latin typeface="+mj-lt"/>
            </a:endParaRPr>
          </a:p>
          <a:p>
            <a:r>
              <a:rPr lang="vi-VN" sz="2800" dirty="0">
                <a:latin typeface="+mj-lt"/>
              </a:rPr>
              <a:t>Bảy mươi sáu nghìn hai trăm bốn mươi </a:t>
            </a:r>
            <a:r>
              <a:rPr lang="vi-VN" sz="2800" dirty="0" smtClean="0">
                <a:latin typeface="+mj-lt"/>
              </a:rPr>
              <a:t>lăm:</a:t>
            </a:r>
            <a:endParaRPr lang="vi-VN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Năm mươi mốt nghìn tám trăm linh </a:t>
            </a:r>
            <a:r>
              <a:rPr lang="vi-VN" sz="2800" dirty="0" smtClean="0">
                <a:latin typeface="+mj-lt"/>
              </a:rPr>
              <a:t>bảy:</a:t>
            </a:r>
            <a:endParaRPr lang="vi-VN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Chín mươi nghìn chín </a:t>
            </a:r>
            <a:r>
              <a:rPr lang="vi-VN" sz="2800" dirty="0" smtClean="0">
                <a:latin typeface="+mj-lt"/>
              </a:rPr>
              <a:t>trăm:</a:t>
            </a:r>
            <a:endParaRPr lang="vi-VN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Hai mươi hai nghìn không trăm linh </a:t>
            </a:r>
            <a:r>
              <a:rPr lang="vi-VN" sz="2800" dirty="0" smtClean="0">
                <a:latin typeface="+mj-lt"/>
              </a:rPr>
              <a:t>hai:</a:t>
            </a:r>
            <a:endParaRPr lang="vi-VN" sz="2800" dirty="0">
              <a:latin typeface="+mj-lt"/>
            </a:endParaRPr>
          </a:p>
          <a:p>
            <a:endParaRPr lang="vi-VN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2743200"/>
            <a:ext cx="118886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76245 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3124200"/>
            <a:ext cx="114300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51807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3505200"/>
            <a:ext cx="1403176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90900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4038600"/>
            <a:ext cx="1331738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2202</a:t>
            </a:r>
            <a:endParaRPr lang="vi-VN" sz="2800" b="1" dirty="0">
              <a:solidFill>
                <a:srgbClr val="FF0000"/>
              </a:solidFill>
            </a:endParaRPr>
          </a:p>
        </p:txBody>
      </p:sp>
      <p:pic>
        <p:nvPicPr>
          <p:cNvPr id="11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7150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57200"/>
            <a:ext cx="79581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+mj-lt"/>
              </a:rPr>
              <a:t>Bài 2. Đặt tính rồi </a:t>
            </a:r>
            <a:r>
              <a:rPr lang="vi-VN" sz="2800" b="1" dirty="0" smtClean="0">
                <a:latin typeface="+mj-lt"/>
              </a:rPr>
              <a:t>tính</a:t>
            </a:r>
            <a:endParaRPr lang="en-US" sz="2800" b="1" dirty="0" smtClean="0">
              <a:latin typeface="+mj-lt"/>
            </a:endParaRPr>
          </a:p>
          <a:p>
            <a:endParaRPr lang="vi-VN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a) 54287 + 29508           b)  4508 x 3</a:t>
            </a:r>
          </a:p>
          <a:p>
            <a:r>
              <a:rPr lang="vi-VN" sz="2800" dirty="0">
                <a:latin typeface="+mj-lt"/>
              </a:rPr>
              <a:t>     78362 – 24935               34625 : 5</a:t>
            </a:r>
          </a:p>
          <a:p>
            <a:endParaRPr lang="vi-VN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705500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54287</a:t>
            </a:r>
          </a:p>
          <a:p>
            <a:r>
              <a:rPr lang="vi-VN" sz="2800" dirty="0" smtClean="0">
                <a:latin typeface="+mj-lt"/>
              </a:rPr>
              <a:t>29508</a:t>
            </a:r>
          </a:p>
          <a:p>
            <a:r>
              <a:rPr lang="vi-VN" sz="2800" dirty="0" smtClean="0">
                <a:latin typeface="+mj-lt"/>
              </a:rPr>
              <a:t>83795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2705500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78362 24935</a:t>
            </a:r>
            <a:endParaRPr lang="vi-VN" sz="2800" dirty="0" smtClean="0">
              <a:latin typeface="+mj-lt"/>
            </a:endParaRPr>
          </a:p>
          <a:p>
            <a:r>
              <a:rPr lang="vi-VN" sz="2800" dirty="0" smtClean="0">
                <a:latin typeface="+mj-lt"/>
              </a:rPr>
              <a:t>53427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496" y="2705500"/>
            <a:ext cx="13573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   4508                     </a:t>
            </a:r>
          </a:p>
          <a:p>
            <a:r>
              <a:rPr lang="vi-VN" sz="2800" dirty="0" smtClean="0">
                <a:latin typeface="+mj-lt"/>
              </a:rPr>
              <a:t>         3</a:t>
            </a:r>
          </a:p>
          <a:p>
            <a:r>
              <a:rPr lang="vi-VN" sz="2800" dirty="0" smtClean="0">
                <a:latin typeface="+mj-lt"/>
              </a:rPr>
              <a:t> 13524 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8" y="2776938"/>
            <a:ext cx="1143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34625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46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12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  25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  00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9454" y="275378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5</a:t>
            </a:r>
            <a:endParaRPr lang="vi-VN" sz="28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85953" y="3261363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6925</a:t>
            </a:r>
            <a:endParaRPr lang="vi-VN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786" y="227687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Giải</a:t>
            </a:r>
            <a:endParaRPr lang="vi-VN" sz="2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14546" y="2848376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_</a:t>
            </a:r>
            <a:endParaRPr lang="vi-VN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8596" y="299125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14744" y="302965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x</a:t>
            </a:r>
            <a:endParaRPr lang="vi-VN" sz="2400" b="1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965041" y="3812789"/>
            <a:ext cx="17859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16" y="3277004"/>
            <a:ext cx="92869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1472" y="3634194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29058" y="3634194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57422" y="3634194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555331" y="1052736"/>
            <a:ext cx="23737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7150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571480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+mj-lt"/>
              </a:rPr>
              <a:t>Bài 3.</a:t>
            </a:r>
            <a:r>
              <a:rPr lang="vi-VN" sz="2800" dirty="0">
                <a:latin typeface="+mj-lt"/>
              </a:rPr>
              <a:t> Đồng hồ chỉ </a:t>
            </a:r>
            <a:r>
              <a:rPr lang="vi-VN" sz="2800" dirty="0" err="1">
                <a:latin typeface="+mj-lt"/>
              </a:rPr>
              <a:t>mấy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 smtClean="0">
                <a:latin typeface="+mj-lt"/>
              </a:rPr>
              <a:t>giờ</a:t>
            </a:r>
            <a:endParaRPr lang="vi-VN" sz="28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3225415"/>
            <a:ext cx="7715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latin typeface="+mj-lt"/>
              </a:rPr>
              <a:t>Giải</a:t>
            </a:r>
            <a:endParaRPr lang="vi-VN" sz="3600" dirty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- </a:t>
            </a:r>
            <a:r>
              <a:rPr lang="vi-VN" sz="3600" dirty="0" err="1" smtClean="0">
                <a:latin typeface="+mj-lt"/>
              </a:rPr>
              <a:t>Đồng</a:t>
            </a:r>
            <a:r>
              <a:rPr lang="vi-VN" sz="3600" dirty="0" smtClean="0">
                <a:latin typeface="+mj-lt"/>
              </a:rPr>
              <a:t> </a:t>
            </a:r>
            <a:r>
              <a:rPr lang="vi-VN" sz="3600" dirty="0">
                <a:latin typeface="+mj-lt"/>
              </a:rPr>
              <a:t>hồ A chỉ  10 giờ 28 phút</a:t>
            </a:r>
          </a:p>
          <a:p>
            <a:r>
              <a:rPr lang="en-US" sz="3600" dirty="0" smtClean="0">
                <a:latin typeface="+mj-lt"/>
              </a:rPr>
              <a:t>- </a:t>
            </a:r>
            <a:r>
              <a:rPr lang="vi-VN" sz="3600" dirty="0" err="1" smtClean="0">
                <a:latin typeface="+mj-lt"/>
              </a:rPr>
              <a:t>Đồng</a:t>
            </a:r>
            <a:r>
              <a:rPr lang="vi-VN" sz="3600" dirty="0" smtClean="0">
                <a:latin typeface="+mj-lt"/>
              </a:rPr>
              <a:t> </a:t>
            </a:r>
            <a:r>
              <a:rPr lang="vi-VN" sz="3600" dirty="0">
                <a:latin typeface="+mj-lt"/>
              </a:rPr>
              <a:t>hồ B chỉ 2 giờ kém 10 phút hoặc 1 giờ 50 phút</a:t>
            </a:r>
          </a:p>
          <a:p>
            <a:r>
              <a:rPr lang="en-US" sz="3600" dirty="0" smtClean="0">
                <a:latin typeface="+mj-lt"/>
              </a:rPr>
              <a:t>- </a:t>
            </a:r>
            <a:r>
              <a:rPr lang="vi-VN" sz="3600" dirty="0" err="1" smtClean="0">
                <a:latin typeface="+mj-lt"/>
              </a:rPr>
              <a:t>Đồng</a:t>
            </a:r>
            <a:r>
              <a:rPr lang="vi-VN" sz="3600" dirty="0" smtClean="0">
                <a:latin typeface="+mj-lt"/>
              </a:rPr>
              <a:t> </a:t>
            </a:r>
            <a:r>
              <a:rPr lang="vi-VN" sz="3600" dirty="0">
                <a:latin typeface="+mj-lt"/>
              </a:rPr>
              <a:t>hồ C chỉ 6 giờ 34 phút hoặc 7 giờ kém 26 phút</a:t>
            </a:r>
          </a:p>
          <a:p>
            <a:endParaRPr lang="vi-VN" dirty="0">
              <a:latin typeface="+mj-lt"/>
            </a:endParaRPr>
          </a:p>
        </p:txBody>
      </p:sp>
      <p:pic>
        <p:nvPicPr>
          <p:cNvPr id="1026" name="Picture 2" descr="C:\Users\Case\Desktop\171.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489" y="1357298"/>
            <a:ext cx="4762519" cy="1714512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1907704" y="1033145"/>
            <a:ext cx="25922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7" descr="cartoon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1524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28600"/>
            <a:ext cx="7886728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latin typeface="Times New Roman" pitchFamily="18" charset="0"/>
                <a:cs typeface="Times New Roman" pitchFamily="18" charset="0"/>
              </a:rPr>
              <a:t>Bài 4. Tính</a:t>
            </a: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 a) (9 + 6) x 4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= 15 x 4 </a:t>
            </a:r>
            <a:endParaRPr lang="vi-VN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60</a:t>
            </a:r>
          </a:p>
          <a:p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9 + 6 x 4  = 9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+ 24 </a:t>
            </a:r>
            <a:endParaRPr lang="vi-VN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33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              </a:t>
            </a:r>
          </a:p>
          <a:p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b)  28 + 21 : 7 = 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28 + 3 </a:t>
            </a:r>
            <a:endParaRPr lang="vi-VN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31</a:t>
            </a:r>
          </a:p>
          <a:p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(28 + 21) : 7 = 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49 : 7 </a:t>
            </a:r>
            <a:endParaRPr lang="vi-VN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pt-BR" sz="4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z="4000" dirty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endParaRPr lang="pt-BR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vi-VN" dirty="0"/>
          </a:p>
        </p:txBody>
      </p:sp>
      <p:pic>
        <p:nvPicPr>
          <p:cNvPr id="5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7150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714356"/>
            <a:ext cx="82868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latin typeface="+mj-lt"/>
              </a:rPr>
              <a:t>Bài</a:t>
            </a:r>
            <a:r>
              <a:rPr lang="vi-VN" sz="3200" b="1" dirty="0">
                <a:latin typeface="+mj-lt"/>
              </a:rPr>
              <a:t> </a:t>
            </a:r>
            <a:r>
              <a:rPr lang="vi-VN" sz="3200" b="1" dirty="0" smtClean="0">
                <a:latin typeface="+mj-lt"/>
              </a:rPr>
              <a:t>5</a:t>
            </a:r>
            <a:r>
              <a:rPr lang="en-US" sz="3200" b="1" dirty="0" smtClean="0">
                <a:latin typeface="+mj-lt"/>
              </a:rPr>
              <a:t>:</a:t>
            </a:r>
            <a:r>
              <a:rPr lang="vi-VN" sz="3200" dirty="0" smtClean="0">
                <a:latin typeface="+mj-lt"/>
              </a:rPr>
              <a:t> </a:t>
            </a:r>
            <a:r>
              <a:rPr lang="vi-VN" sz="3200" dirty="0">
                <a:latin typeface="+mj-lt"/>
              </a:rPr>
              <a:t>Mua 5 đôi dép cùng loại phải trả 92500 đồng. </a:t>
            </a:r>
            <a:r>
              <a:rPr lang="en-US" sz="3200" dirty="0" smtClean="0">
                <a:latin typeface="+mj-lt"/>
              </a:rPr>
              <a:t>H</a:t>
            </a:r>
            <a:r>
              <a:rPr lang="vi-VN" sz="3200" dirty="0" err="1" smtClean="0">
                <a:latin typeface="+mj-lt"/>
              </a:rPr>
              <a:t>ỏi</a:t>
            </a:r>
            <a:r>
              <a:rPr lang="vi-VN" sz="3200" dirty="0" smtClean="0">
                <a:latin typeface="+mj-lt"/>
              </a:rPr>
              <a:t> mua </a:t>
            </a:r>
            <a:r>
              <a:rPr lang="vi-VN" sz="3200" dirty="0">
                <a:latin typeface="+mj-lt"/>
              </a:rPr>
              <a:t>3 </a:t>
            </a:r>
            <a:r>
              <a:rPr lang="en-US" sz="3200" dirty="0">
                <a:latin typeface="+mj-lt"/>
              </a:rPr>
              <a:t>đ</a:t>
            </a:r>
            <a:r>
              <a:rPr lang="vi-VN" sz="3200" dirty="0" smtClean="0">
                <a:latin typeface="+mj-lt"/>
              </a:rPr>
              <a:t>ôi </a:t>
            </a:r>
            <a:r>
              <a:rPr lang="vi-VN" sz="3200" dirty="0">
                <a:latin typeface="+mj-lt"/>
              </a:rPr>
              <a:t>dép như thế phải trả bao nhiêu tiền ?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438400"/>
            <a:ext cx="83391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+mj-lt"/>
              </a:rPr>
              <a:t>Tóm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tắt</a:t>
            </a:r>
            <a:r>
              <a:rPr lang="en-US" sz="3600" dirty="0" smtClean="0">
                <a:latin typeface="+mj-lt"/>
              </a:rPr>
              <a:t> :</a:t>
            </a:r>
          </a:p>
          <a:p>
            <a:r>
              <a:rPr lang="en-US" sz="3600" dirty="0" smtClean="0">
                <a:latin typeface="+mj-lt"/>
              </a:rPr>
              <a:t>5 </a:t>
            </a:r>
            <a:r>
              <a:rPr lang="en-US" sz="3600" dirty="0" err="1" smtClean="0">
                <a:latin typeface="+mj-lt"/>
              </a:rPr>
              <a:t>đôi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dép</a:t>
            </a:r>
            <a:r>
              <a:rPr lang="en-US" sz="3600" dirty="0" smtClean="0">
                <a:latin typeface="+mj-lt"/>
              </a:rPr>
              <a:t>  :   92 000 </a:t>
            </a:r>
            <a:r>
              <a:rPr lang="en-US" sz="3600" dirty="0" err="1" smtClean="0">
                <a:latin typeface="+mj-lt"/>
              </a:rPr>
              <a:t>đồng</a:t>
            </a:r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3 </a:t>
            </a:r>
            <a:r>
              <a:rPr lang="en-US" sz="3600" dirty="0" err="1" smtClean="0">
                <a:latin typeface="+mj-lt"/>
              </a:rPr>
              <a:t>đôi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dép</a:t>
            </a:r>
            <a:r>
              <a:rPr lang="en-US" sz="3600" dirty="0" smtClean="0">
                <a:latin typeface="+mj-lt"/>
              </a:rPr>
              <a:t>  : ……. </a:t>
            </a:r>
            <a:r>
              <a:rPr lang="en-US" sz="3600" dirty="0" err="1" smtClean="0">
                <a:latin typeface="+mj-lt"/>
              </a:rPr>
              <a:t>Đồng</a:t>
            </a:r>
            <a:r>
              <a:rPr lang="en-US" sz="3600" dirty="0" smtClean="0">
                <a:latin typeface="+mj-lt"/>
              </a:rPr>
              <a:t> ?</a:t>
            </a:r>
            <a:endParaRPr lang="vi-VN" sz="3600" dirty="0">
              <a:latin typeface="+mj-lt"/>
            </a:endParaRPr>
          </a:p>
        </p:txBody>
      </p:sp>
      <p:pic>
        <p:nvPicPr>
          <p:cNvPr id="9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7150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714356"/>
            <a:ext cx="82868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err="1">
                <a:latin typeface="+mj-lt"/>
              </a:rPr>
              <a:t>Bài</a:t>
            </a:r>
            <a:r>
              <a:rPr lang="vi-VN" sz="3200" b="1" dirty="0">
                <a:latin typeface="+mj-lt"/>
              </a:rPr>
              <a:t> </a:t>
            </a:r>
            <a:r>
              <a:rPr lang="vi-VN" sz="3200" b="1" dirty="0" smtClean="0">
                <a:latin typeface="+mj-lt"/>
              </a:rPr>
              <a:t>5</a:t>
            </a:r>
            <a:r>
              <a:rPr lang="en-US" sz="3200" b="1" dirty="0" smtClean="0">
                <a:latin typeface="+mj-lt"/>
              </a:rPr>
              <a:t>:</a:t>
            </a:r>
            <a:r>
              <a:rPr lang="vi-VN" sz="3200" dirty="0" smtClean="0">
                <a:latin typeface="+mj-lt"/>
              </a:rPr>
              <a:t> </a:t>
            </a:r>
            <a:r>
              <a:rPr lang="vi-VN" sz="3200" dirty="0">
                <a:latin typeface="+mj-lt"/>
              </a:rPr>
              <a:t>Mua 5 đôi dép cùng loại phải trả 92500 đồng. </a:t>
            </a:r>
            <a:r>
              <a:rPr lang="en-US" sz="3200" dirty="0" smtClean="0">
                <a:latin typeface="+mj-lt"/>
              </a:rPr>
              <a:t>H</a:t>
            </a:r>
            <a:r>
              <a:rPr lang="vi-VN" sz="3200" dirty="0" err="1" smtClean="0">
                <a:latin typeface="+mj-lt"/>
              </a:rPr>
              <a:t>ỏi</a:t>
            </a:r>
            <a:r>
              <a:rPr lang="vi-VN" sz="3200" dirty="0" smtClean="0">
                <a:latin typeface="+mj-lt"/>
              </a:rPr>
              <a:t> mua </a:t>
            </a:r>
            <a:r>
              <a:rPr lang="vi-VN" sz="3200" dirty="0">
                <a:latin typeface="+mj-lt"/>
              </a:rPr>
              <a:t>3 </a:t>
            </a:r>
            <a:r>
              <a:rPr lang="en-US" sz="3200" dirty="0">
                <a:latin typeface="+mj-lt"/>
              </a:rPr>
              <a:t>đ</a:t>
            </a:r>
            <a:r>
              <a:rPr lang="vi-VN" sz="3200" dirty="0" smtClean="0">
                <a:latin typeface="+mj-lt"/>
              </a:rPr>
              <a:t>ôi </a:t>
            </a:r>
            <a:r>
              <a:rPr lang="vi-VN" sz="3200" dirty="0">
                <a:latin typeface="+mj-lt"/>
              </a:rPr>
              <a:t>dép như thế phải trả bao nhiêu tiền ?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438400"/>
            <a:ext cx="83391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+mj-lt"/>
              </a:rPr>
              <a:t>Bài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giải</a:t>
            </a:r>
            <a:endParaRPr lang="vi-VN" sz="3600" dirty="0">
              <a:latin typeface="+mj-lt"/>
            </a:endParaRPr>
          </a:p>
          <a:p>
            <a:pPr algn="ctr"/>
            <a:r>
              <a:rPr lang="vi-VN" sz="3600" dirty="0">
                <a:latin typeface="+mj-lt"/>
              </a:rPr>
              <a:t>Giá tiền mỗi đôi dép là:</a:t>
            </a:r>
          </a:p>
          <a:p>
            <a:pPr algn="ctr"/>
            <a:r>
              <a:rPr lang="vi-VN" sz="3600" dirty="0">
                <a:latin typeface="+mj-lt"/>
              </a:rPr>
              <a:t>92500 : 5 = </a:t>
            </a:r>
            <a:r>
              <a:rPr lang="vi-VN" sz="3600" dirty="0" smtClean="0">
                <a:latin typeface="+mj-lt"/>
              </a:rPr>
              <a:t>18</a:t>
            </a:r>
            <a:r>
              <a:rPr lang="en-US" sz="3600" dirty="0" smtClean="0">
                <a:latin typeface="+mj-lt"/>
              </a:rPr>
              <a:t> </a:t>
            </a:r>
            <a:r>
              <a:rPr lang="vi-VN" sz="3600" dirty="0" smtClean="0">
                <a:latin typeface="+mj-lt"/>
              </a:rPr>
              <a:t>500 </a:t>
            </a:r>
            <a:r>
              <a:rPr lang="vi-VN" sz="3600" dirty="0">
                <a:latin typeface="+mj-lt"/>
              </a:rPr>
              <a:t>(đồng)</a:t>
            </a:r>
          </a:p>
          <a:p>
            <a:pPr algn="ctr"/>
            <a:r>
              <a:rPr lang="vi-VN" sz="3600" dirty="0">
                <a:latin typeface="+mj-lt"/>
              </a:rPr>
              <a:t>Mua 3 đôi dép phải trả số tiền là:</a:t>
            </a:r>
          </a:p>
          <a:p>
            <a:pPr algn="ctr"/>
            <a:r>
              <a:rPr lang="vi-VN" sz="3600" dirty="0">
                <a:latin typeface="+mj-lt"/>
              </a:rPr>
              <a:t>18500 </a:t>
            </a:r>
            <a:r>
              <a:rPr lang="en-US" sz="3600" dirty="0" smtClean="0">
                <a:latin typeface="+mj-lt"/>
              </a:rPr>
              <a:t> </a:t>
            </a:r>
            <a:r>
              <a:rPr lang="vi-VN" sz="3600" dirty="0" smtClean="0">
                <a:latin typeface="+mj-lt"/>
              </a:rPr>
              <a:t>x </a:t>
            </a:r>
            <a:r>
              <a:rPr lang="vi-VN" sz="3600" dirty="0">
                <a:latin typeface="+mj-lt"/>
              </a:rPr>
              <a:t>3 = </a:t>
            </a:r>
            <a:r>
              <a:rPr lang="vi-VN" sz="3600" dirty="0" smtClean="0">
                <a:latin typeface="+mj-lt"/>
              </a:rPr>
              <a:t>55</a:t>
            </a:r>
            <a:r>
              <a:rPr lang="en-US" sz="3600" dirty="0" smtClean="0">
                <a:latin typeface="+mj-lt"/>
              </a:rPr>
              <a:t> </a:t>
            </a:r>
            <a:r>
              <a:rPr lang="vi-VN" sz="3600" dirty="0" smtClean="0">
                <a:latin typeface="+mj-lt"/>
              </a:rPr>
              <a:t>500 </a:t>
            </a:r>
            <a:r>
              <a:rPr lang="vi-VN" sz="3600" dirty="0">
                <a:latin typeface="+mj-lt"/>
              </a:rPr>
              <a:t>(đồng)</a:t>
            </a:r>
          </a:p>
          <a:p>
            <a:pPr algn="ctr"/>
            <a:r>
              <a:rPr lang="vi-VN" sz="3600" dirty="0" smtClean="0">
                <a:latin typeface="+mj-lt"/>
              </a:rPr>
              <a:t>Đ/S: 55</a:t>
            </a:r>
            <a:r>
              <a:rPr lang="en-US" sz="3600" dirty="0" smtClean="0">
                <a:latin typeface="+mj-lt"/>
              </a:rPr>
              <a:t> </a:t>
            </a:r>
            <a:r>
              <a:rPr lang="vi-VN" sz="3600" dirty="0" smtClean="0">
                <a:latin typeface="+mj-lt"/>
              </a:rPr>
              <a:t>500 đồng</a:t>
            </a:r>
            <a:endParaRPr lang="vi-VN" sz="3600" dirty="0">
              <a:latin typeface="+mj-lt"/>
            </a:endParaRPr>
          </a:p>
        </p:txBody>
      </p:sp>
      <p:pic>
        <p:nvPicPr>
          <p:cNvPr id="9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7150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1905000" y="533400"/>
            <a:ext cx="5181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oper"/>
              </a:rPr>
              <a:t>DAËN DOØ</a:t>
            </a:r>
          </a:p>
        </p:txBody>
      </p:sp>
      <p:pic>
        <p:nvPicPr>
          <p:cNvPr id="14339" name="Picture 5" descr="book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438400"/>
            <a:ext cx="7148513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2&quot; unique_id=&quot;10143&quot;&gt;&lt;object type=&quot;3&quot; unique_id=&quot;10145&quot;&gt;&lt;property id=&quot;20148&quot; value=&quot;5&quot;/&gt;&lt;property id=&quot;20300&quot; value=&quot;Slide 2&quot;/&gt;&lt;property id=&quot;20307&quot; value=&quot;262&quot;/&gt;&lt;/object&gt;&lt;object type=&quot;3&quot; unique_id=&quot;10146&quot;&gt;&lt;property id=&quot;20148&quot; value=&quot;5&quot;/&gt;&lt;property id=&quot;20300&quot; value=&quot;Slide 3&quot;/&gt;&lt;property id=&quot;20307&quot; value=&quot;256&quot;/&gt;&lt;/object&gt;&lt;object type=&quot;3&quot; unique_id=&quot;10147&quot;&gt;&lt;property id=&quot;20148&quot; value=&quot;5&quot;/&gt;&lt;property id=&quot;20300&quot; value=&quot;Slide 4&quot;/&gt;&lt;property id=&quot;20307&quot; value=&quot;257&quot;/&gt;&lt;/object&gt;&lt;object type=&quot;3&quot; unique_id=&quot;10148&quot;&gt;&lt;property id=&quot;20148&quot; value=&quot;5&quot;/&gt;&lt;property id=&quot;20300&quot; value=&quot;Slide 5&quot;/&gt;&lt;property id=&quot;20307&quot; value=&quot;258&quot;/&gt;&lt;/object&gt;&lt;object type=&quot;3&quot; unique_id=&quot;10149&quot;&gt;&lt;property id=&quot;20148&quot; value=&quot;5&quot;/&gt;&lt;property id=&quot;20300&quot; value=&quot;Slide 6&quot;/&gt;&lt;property id=&quot;20307&quot; value=&quot;259&quot;/&gt;&lt;/object&gt;&lt;object type=&quot;3&quot; unique_id=&quot;10150&quot;&gt;&lt;property id=&quot;20148&quot; value=&quot;5&quot;/&gt;&lt;property id=&quot;20300&quot; value=&quot;Slide 7&quot;/&gt;&lt;property id=&quot;20307&quot; value=&quot;260&quot;/&gt;&lt;/object&gt;&lt;object type=&quot;3&quot; unique_id=&quot;10151&quot;&gt;&lt;property id=&quot;20148&quot; value=&quot;5&quot;/&gt;&lt;property id=&quot;20300&quot; value=&quot;Slide 8&quot;/&gt;&lt;property id=&quot;20307&quot; value=&quot;263&quot;/&gt;&lt;/object&gt;&lt;object type=&quot;3&quot; unique_id=&quot;10192&quot;&gt;&lt;property id=&quot;20148&quot; value=&quot;5&quot;/&gt;&lt;property id=&quot;20300&quot; value=&quot;Slide 1&quot;/&gt;&lt;property id=&quot;20307&quot; value=&quot;264&quot;/&gt;&lt;/object&gt;&lt;/object&gt;&lt;object type=&quot;8&quot; unique_id=&quot;10161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243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</dc:creator>
  <cp:lastModifiedBy>Windows User</cp:lastModifiedBy>
  <cp:revision>32</cp:revision>
  <dcterms:created xsi:type="dcterms:W3CDTF">2016-08-17T13:56:10Z</dcterms:created>
  <dcterms:modified xsi:type="dcterms:W3CDTF">2021-03-12T05:34:16Z</dcterms:modified>
</cp:coreProperties>
</file>