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56" r:id="rId4"/>
    <p:sldId id="261" r:id="rId5"/>
    <p:sldId id="258" r:id="rId6"/>
    <p:sldId id="260" r:id="rId7"/>
    <p:sldId id="259" r:id="rId8"/>
    <p:sldId id="262" r:id="rId9"/>
    <p:sldId id="267" r:id="rId10"/>
    <p:sldId id="270" r:id="rId11"/>
    <p:sldId id="269" r:id="rId12"/>
  </p:sldIdLst>
  <p:sldSz cx="9144000" cy="6858000" type="screen4x3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810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382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179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LINH TINH\Cảnh đẹp\12342737_554897574657401_640398446808833376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04800"/>
            <a:ext cx="8572500" cy="640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49151024x768w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2514600" y="5638800"/>
            <a:ext cx="46005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Harsh3" dir="b"/>
            </a:scene3d>
            <a:sp3d extrusionH="121893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en-US" sz="6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FF">
                      <a:alpha val="57001"/>
                    </a:srgbClr>
                  </a:gs>
                  <a:gs pos="100000">
                    <a:srgbClr val="FFFF00"/>
                  </a:gs>
                </a:gsLst>
                <a:lin ang="27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1371600" y="1143000"/>
            <a:ext cx="69342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3"/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cũ</a:t>
            </a:r>
            <a:endParaRPr lang="en-US" sz="4000" b="1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12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3124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22340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Bài 1.</a:t>
            </a:r>
            <a:r>
              <a:rPr lang="vi-VN" sz="3200" dirty="0">
                <a:latin typeface="+mj-lt"/>
              </a:rPr>
              <a:t> </a:t>
            </a:r>
            <a:endParaRPr lang="en-US" sz="3200" dirty="0" smtClean="0">
              <a:latin typeface="+mj-lt"/>
            </a:endParaRP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) Viết số liền trước của 92458. Viết số liền sau của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69509</a:t>
            </a:r>
          </a:p>
          <a:p>
            <a:r>
              <a:rPr lang="vi-VN" sz="3200" dirty="0" smtClean="0">
                <a:latin typeface="+mj-lt"/>
              </a:rPr>
              <a:t>           Số </a:t>
            </a:r>
            <a:r>
              <a:rPr lang="vi-VN" sz="3200" dirty="0">
                <a:latin typeface="+mj-lt"/>
              </a:rPr>
              <a:t>liền trước của số 92458 là số 92457</a:t>
            </a:r>
          </a:p>
          <a:p>
            <a:r>
              <a:rPr lang="vi-VN" sz="3200" dirty="0" smtClean="0">
                <a:latin typeface="+mj-lt"/>
              </a:rPr>
              <a:t>           Số </a:t>
            </a:r>
            <a:r>
              <a:rPr lang="vi-VN" sz="3200" dirty="0">
                <a:latin typeface="+mj-lt"/>
              </a:rPr>
              <a:t>liền sau của số 69509 là số 69510</a:t>
            </a:r>
          </a:p>
          <a:p>
            <a:endParaRPr lang="vi-VN" sz="3200" dirty="0" smtClean="0">
              <a:latin typeface="+mj-lt"/>
            </a:endParaRPr>
          </a:p>
          <a:p>
            <a:r>
              <a:rPr lang="vi-VN" sz="3200" dirty="0" smtClean="0">
                <a:latin typeface="+mj-lt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b</a:t>
            </a:r>
            <a:r>
              <a:rPr lang="vi-VN" sz="3200" dirty="0">
                <a:solidFill>
                  <a:srgbClr val="FF0000"/>
                </a:solidFill>
                <a:latin typeface="+mj-lt"/>
              </a:rPr>
              <a:t>) Viết các số 83507; 69134; 69314 theo thứ tự từ bé đến lớn</a:t>
            </a:r>
          </a:p>
          <a:p>
            <a:r>
              <a:rPr lang="vi-VN" sz="3200" dirty="0">
                <a:latin typeface="+mj-lt"/>
              </a:rPr>
              <a:t>         Theo thứ tự từ bé đến lớn </a:t>
            </a:r>
            <a:r>
              <a:rPr lang="vi-VN" sz="3200" dirty="0" smtClean="0">
                <a:latin typeface="+mj-lt"/>
              </a:rPr>
              <a:t>là : 69134</a:t>
            </a:r>
            <a:r>
              <a:rPr lang="vi-VN" sz="3200" dirty="0">
                <a:latin typeface="+mj-lt"/>
              </a:rPr>
              <a:t>; 69314; 78507; 83507</a:t>
            </a:r>
          </a:p>
          <a:p>
            <a:endParaRPr lang="vi-VN" sz="3200" dirty="0"/>
          </a:p>
        </p:txBody>
      </p:sp>
      <p:pic>
        <p:nvPicPr>
          <p:cNvPr id="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6388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42918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2. Đặt tính rồi </a:t>
            </a:r>
            <a:r>
              <a:rPr lang="vi-VN" sz="2800" b="1" dirty="0" smtClean="0">
                <a:latin typeface="+mj-lt"/>
              </a:rPr>
              <a:t>tính</a:t>
            </a:r>
            <a:endParaRPr lang="en-US" sz="2800" b="1" dirty="0" smtClean="0">
              <a:latin typeface="+mj-lt"/>
            </a:endParaRPr>
          </a:p>
          <a:p>
            <a:endParaRPr lang="vi-VN" sz="2400" dirty="0">
              <a:latin typeface="+mj-lt"/>
            </a:endParaRPr>
          </a:p>
          <a:p>
            <a:r>
              <a:rPr lang="vi-VN" sz="2800" dirty="0">
                <a:latin typeface="+mj-lt"/>
              </a:rPr>
              <a:t>86127 + 4258 </a:t>
            </a:r>
            <a:r>
              <a:rPr lang="vi-VN" sz="2800" dirty="0" smtClean="0">
                <a:latin typeface="+mj-lt"/>
              </a:rPr>
              <a:t>;    </a:t>
            </a:r>
            <a:r>
              <a:rPr lang="vi-VN" sz="2800" dirty="0">
                <a:latin typeface="+mj-lt"/>
              </a:rPr>
              <a:t>65493 – 2486;     </a:t>
            </a:r>
            <a:r>
              <a:rPr lang="vi-VN" sz="2800" dirty="0" smtClean="0">
                <a:latin typeface="+mj-lt"/>
              </a:rPr>
              <a:t>4216 </a:t>
            </a:r>
            <a:r>
              <a:rPr lang="vi-VN" sz="2800" dirty="0">
                <a:latin typeface="+mj-lt"/>
              </a:rPr>
              <a:t>x 5; </a:t>
            </a:r>
            <a:r>
              <a:rPr lang="vi-VN" sz="2800" dirty="0" smtClean="0">
                <a:latin typeface="+mj-lt"/>
              </a:rPr>
              <a:t>       4035 </a:t>
            </a:r>
            <a:r>
              <a:rPr lang="vi-VN" sz="2800" dirty="0">
                <a:latin typeface="+mj-lt"/>
              </a:rPr>
              <a:t>: 8</a:t>
            </a:r>
          </a:p>
          <a:p>
            <a:endParaRPr lang="vi-V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86127</a:t>
            </a:r>
          </a:p>
          <a:p>
            <a:r>
              <a:rPr lang="vi-VN" sz="2800" dirty="0" smtClean="0">
                <a:latin typeface="+mj-lt"/>
              </a:rPr>
              <a:t>  4258</a:t>
            </a:r>
          </a:p>
          <a:p>
            <a:r>
              <a:rPr lang="vi-VN" sz="2800" dirty="0" smtClean="0">
                <a:latin typeface="+mj-lt"/>
              </a:rPr>
              <a:t>90385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65493                                 </a:t>
            </a:r>
          </a:p>
          <a:p>
            <a:r>
              <a:rPr lang="vi-VN" sz="2800" dirty="0" smtClean="0">
                <a:latin typeface="+mj-lt"/>
              </a:rPr>
              <a:t>   2486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63007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 4216                     </a:t>
            </a:r>
          </a:p>
          <a:p>
            <a:r>
              <a:rPr lang="vi-VN" sz="2800" dirty="0" smtClean="0">
                <a:latin typeface="+mj-lt"/>
              </a:rPr>
              <a:t>         5</a:t>
            </a:r>
          </a:p>
          <a:p>
            <a:r>
              <a:rPr lang="vi-VN" sz="2800" dirty="0" smtClean="0">
                <a:latin typeface="+mj-lt"/>
              </a:rPr>
              <a:t>21080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4035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03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35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00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807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18700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Bài 3.</a:t>
            </a:r>
            <a:r>
              <a:rPr lang="vi-VN" sz="3200" dirty="0">
                <a:latin typeface="+mj-lt"/>
              </a:rPr>
              <a:t> Trong một năm, những tháng nào có 31 ngày?</a:t>
            </a:r>
            <a:r>
              <a:rPr lang="vi-VN" sz="3200" dirty="0"/>
              <a:t/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895600"/>
            <a:ext cx="7448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latin typeface="+mj-lt"/>
              </a:rPr>
              <a:t>Trong </a:t>
            </a:r>
            <a:r>
              <a:rPr lang="vi-VN" sz="3600" dirty="0">
                <a:latin typeface="+mj-lt"/>
              </a:rPr>
              <a:t>một năm những tháng có 31 ngày là:</a:t>
            </a:r>
          </a:p>
          <a:p>
            <a:r>
              <a:rPr lang="vi-VN" sz="3600" dirty="0">
                <a:latin typeface="+mj-lt"/>
              </a:rPr>
              <a:t>Tháng 1, tháng 3. Tháng 5, tháng 7, tháng 8, tháng 10, tháng 12.</a:t>
            </a:r>
          </a:p>
          <a:p>
            <a:endParaRPr lang="vi-VN" sz="3600" dirty="0"/>
          </a:p>
        </p:txBody>
      </p:sp>
      <p:pic>
        <p:nvPicPr>
          <p:cNvPr id="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Bài 4. Tìm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BR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a) X x 2 = 9328                        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b) X : 2 = 436</a:t>
            </a:r>
          </a:p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= 9328 :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436 x 2</a:t>
            </a:r>
          </a:p>
          <a:p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= 4664                         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200" dirty="0">
                <a:latin typeface="Times New Roman" pitchFamily="18" charset="0"/>
                <a:cs typeface="Times New Roman" pitchFamily="18" charset="0"/>
              </a:rPr>
              <a:t>872  </a:t>
            </a: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2" y="5105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6024562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81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latin typeface="+mj-lt"/>
              </a:rPr>
              <a:t>Bài</a:t>
            </a:r>
            <a:r>
              <a:rPr lang="vi-VN" sz="3200" b="1" dirty="0">
                <a:latin typeface="+mj-lt"/>
              </a:rPr>
              <a:t> </a:t>
            </a:r>
            <a:r>
              <a:rPr lang="vi-VN" sz="3200" b="1" dirty="0" smtClean="0">
                <a:latin typeface="+mj-lt"/>
              </a:rPr>
              <a:t>5</a:t>
            </a:r>
            <a:r>
              <a:rPr lang="en-US" sz="3200" b="1" dirty="0" smtClean="0">
                <a:latin typeface="+mj-lt"/>
              </a:rPr>
              <a:t>:</a:t>
            </a:r>
            <a:r>
              <a:rPr lang="vi-VN" sz="3200" dirty="0">
                <a:latin typeface="+mj-lt"/>
              </a:rPr>
              <a:t> Hai tấm bìa hình vuông, cạnh đều bằng 9cm, ghép hai tấm bìa này lại thành một hình chữ nhật (xem hình vẽ). </a:t>
            </a:r>
            <a:r>
              <a:rPr lang="en-US" sz="3200" dirty="0" smtClean="0">
                <a:latin typeface="+mj-lt"/>
              </a:rPr>
              <a:t>T</a:t>
            </a:r>
            <a:r>
              <a:rPr lang="vi-VN" sz="3200" dirty="0" smtClean="0">
                <a:latin typeface="+mj-lt"/>
              </a:rPr>
              <a:t>ính </a:t>
            </a:r>
            <a:r>
              <a:rPr lang="vi-VN" sz="3200" dirty="0">
                <a:latin typeface="+mj-lt"/>
              </a:rPr>
              <a:t>diện tích hình chữ nhật đó bằng </a:t>
            </a:r>
            <a:r>
              <a:rPr lang="vi-VN" sz="3200" dirty="0" smtClean="0">
                <a:latin typeface="+mj-lt"/>
              </a:rPr>
              <a:t>các </a:t>
            </a:r>
            <a:r>
              <a:rPr lang="vi-VN" sz="3200" dirty="0">
                <a:latin typeface="+mj-lt"/>
              </a:rPr>
              <a:t>cách khác nhau?</a:t>
            </a:r>
            <a:r>
              <a:rPr lang="vi-VN" sz="3200" dirty="0"/>
              <a:t/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2" name="Rectangle 1"/>
          <p:cNvSpPr/>
          <p:nvPr/>
        </p:nvSpPr>
        <p:spPr>
          <a:xfrm>
            <a:off x="1835696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11960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9792" y="212138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9 </a:t>
            </a:r>
            <a:r>
              <a:rPr lang="vi-VN" sz="2800" dirty="0" err="1" smtClean="0">
                <a:latin typeface="+mj-lt"/>
              </a:rPr>
              <a:t>cm</a:t>
            </a:r>
            <a:endParaRPr lang="en-US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76600"/>
            <a:ext cx="1878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9 </a:t>
            </a:r>
            <a:r>
              <a:rPr lang="vi-VN" sz="2800" dirty="0" err="1" smtClean="0">
                <a:latin typeface="+mj-lt"/>
              </a:rPr>
              <a:t>cm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692696"/>
            <a:ext cx="74295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 smtClean="0">
                <a:latin typeface="+mj-lt"/>
              </a:rPr>
              <a:t>Cách</a:t>
            </a:r>
            <a:r>
              <a:rPr lang="vi-VN" sz="3200" b="1" dirty="0" smtClean="0">
                <a:latin typeface="+mj-lt"/>
              </a:rPr>
              <a:t> 1</a:t>
            </a:r>
            <a:r>
              <a:rPr lang="en-US" sz="3200" b="1" dirty="0" smtClean="0">
                <a:latin typeface="+mj-lt"/>
              </a:rPr>
              <a:t>:</a:t>
            </a:r>
            <a:endParaRPr lang="vi-VN" sz="3200" dirty="0">
              <a:latin typeface="+mj-lt"/>
            </a:endParaRPr>
          </a:p>
          <a:p>
            <a:pPr algn="ctr"/>
            <a:r>
              <a:rPr lang="vi-VN" sz="3200" dirty="0">
                <a:latin typeface="+mj-lt"/>
              </a:rPr>
              <a:t>Chiều dài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9 x 2 = 18 (cm)</a:t>
            </a:r>
          </a:p>
          <a:p>
            <a:pPr algn="ctr"/>
            <a:r>
              <a:rPr lang="vi-VN" sz="32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18 x 9 = 162(cm</a:t>
            </a:r>
            <a:r>
              <a:rPr lang="vi-VN" sz="3200" baseline="30000" dirty="0">
                <a:latin typeface="+mj-lt"/>
              </a:rPr>
              <a:t>2</a:t>
            </a:r>
            <a:r>
              <a:rPr lang="vi-VN" sz="3200" dirty="0">
                <a:latin typeface="+mj-lt"/>
              </a:rPr>
              <a:t>)</a:t>
            </a:r>
          </a:p>
          <a:p>
            <a:r>
              <a:rPr lang="vi-VN" sz="3200" b="1" dirty="0">
                <a:latin typeface="+mj-lt"/>
              </a:rPr>
              <a:t>Cách 2:</a:t>
            </a:r>
            <a:endParaRPr lang="vi-VN" sz="3200" dirty="0">
              <a:latin typeface="+mj-lt"/>
            </a:endParaRPr>
          </a:p>
          <a:p>
            <a:pPr algn="ctr"/>
            <a:r>
              <a:rPr lang="vi-VN" sz="3200" dirty="0">
                <a:latin typeface="+mj-lt"/>
              </a:rPr>
              <a:t>Diện tích của mỗi tấm bìa hình vuông là:</a:t>
            </a:r>
          </a:p>
          <a:p>
            <a:pPr algn="ctr"/>
            <a:r>
              <a:rPr lang="vi-VN" sz="3200" dirty="0">
                <a:latin typeface="+mj-lt"/>
              </a:rPr>
              <a:t>9 x 9 = 81 (cm</a:t>
            </a:r>
            <a:r>
              <a:rPr lang="vi-VN" sz="3200" baseline="30000" dirty="0">
                <a:latin typeface="+mj-lt"/>
              </a:rPr>
              <a:t>2</a:t>
            </a:r>
            <a:r>
              <a:rPr lang="vi-VN" sz="3200" dirty="0">
                <a:latin typeface="+mj-lt"/>
              </a:rPr>
              <a:t>)</a:t>
            </a:r>
          </a:p>
          <a:p>
            <a:pPr algn="ctr"/>
            <a:r>
              <a:rPr lang="vi-VN" sz="32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3200" dirty="0">
                <a:latin typeface="+mj-lt"/>
              </a:rPr>
              <a:t>81 x 2 = </a:t>
            </a:r>
            <a:r>
              <a:rPr lang="vi-VN" sz="3200" dirty="0" smtClean="0">
                <a:latin typeface="+mj-lt"/>
              </a:rPr>
              <a:t>162 (cm</a:t>
            </a:r>
            <a:r>
              <a:rPr lang="vi-VN" sz="3200" baseline="30000" dirty="0" smtClean="0">
                <a:latin typeface="+mj-lt"/>
              </a:rPr>
              <a:t>2</a:t>
            </a:r>
            <a:r>
              <a:rPr lang="vi-VN" sz="3200" dirty="0" smtClean="0">
                <a:latin typeface="+mj-lt"/>
              </a:rPr>
              <a:t>)</a:t>
            </a:r>
            <a:endParaRPr lang="vi-VN" sz="3200" dirty="0">
              <a:latin typeface="+mj-lt"/>
            </a:endParaRPr>
          </a:p>
          <a:p>
            <a:pPr algn="ctr"/>
            <a:r>
              <a:rPr lang="vi-VN" sz="3200" dirty="0" smtClean="0">
                <a:latin typeface="+mj-lt"/>
              </a:rPr>
              <a:t>Đ</a:t>
            </a:r>
            <a:r>
              <a:rPr lang="en-US" sz="3200" dirty="0" err="1" smtClean="0">
                <a:latin typeface="+mj-lt"/>
              </a:rPr>
              <a:t>áp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err="1" smtClean="0">
                <a:latin typeface="+mj-lt"/>
              </a:rPr>
              <a:t>số</a:t>
            </a:r>
            <a:r>
              <a:rPr lang="vi-VN" sz="3200" dirty="0" smtClean="0">
                <a:latin typeface="+mj-lt"/>
              </a:rPr>
              <a:t>: 162 cm</a:t>
            </a:r>
            <a:r>
              <a:rPr lang="vi-VN" sz="3200" baseline="30000" dirty="0" smtClean="0">
                <a:latin typeface="+mj-lt"/>
              </a:rPr>
              <a:t>2</a:t>
            </a:r>
            <a:endParaRPr lang="vi-VN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8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DAËN DOØ</a:t>
            </a:r>
          </a:p>
        </p:txBody>
      </p:sp>
      <p:pic>
        <p:nvPicPr>
          <p:cNvPr id="14339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325&quot;&gt;&lt;object type=&quot;3&quot; unique_id=&quot;10327&quot;&gt;&lt;property id=&quot;20148&quot; value=&quot;5&quot;/&gt;&lt;property id=&quot;20300&quot; value=&quot;Slide 2&quot;/&gt;&lt;property id=&quot;20307&quot; value=&quot;265&quot;/&gt;&lt;/object&gt;&lt;object type=&quot;3&quot; unique_id=&quot;10328&quot;&gt;&lt;property id=&quot;20148&quot; value=&quot;5&quot;/&gt;&lt;property id=&quot;20300&quot; value=&quot;Slide 3&quot;/&gt;&lt;property id=&quot;20307&quot; value=&quot;256&quot;/&gt;&lt;/object&gt;&lt;object type=&quot;3&quot; unique_id=&quot;10329&quot;&gt;&lt;property id=&quot;20148&quot; value=&quot;5&quot;/&gt;&lt;property id=&quot;20300&quot; value=&quot;Slide 4&quot;/&gt;&lt;property id=&quot;20307&quot; value=&quot;261&quot;/&gt;&lt;/object&gt;&lt;object type=&quot;3&quot; unique_id=&quot;10330&quot;&gt;&lt;property id=&quot;20148&quot; value=&quot;5&quot;/&gt;&lt;property id=&quot;20300&quot; value=&quot;Slide 5&quot;/&gt;&lt;property id=&quot;20307&quot; value=&quot;258&quot;/&gt;&lt;/object&gt;&lt;object type=&quot;3&quot; unique_id=&quot;10331&quot;&gt;&lt;property id=&quot;20148&quot; value=&quot;5&quot;/&gt;&lt;property id=&quot;20300&quot; value=&quot;Slide 6&quot;/&gt;&lt;property id=&quot;20307&quot; value=&quot;260&quot;/&gt;&lt;/object&gt;&lt;object type=&quot;3&quot; unique_id=&quot;10332&quot;&gt;&lt;property id=&quot;20148&quot; value=&quot;5&quot;/&gt;&lt;property id=&quot;20300&quot; value=&quot;Slide 7&quot;/&gt;&lt;property id=&quot;20307&quot; value=&quot;259&quot;/&gt;&lt;/object&gt;&lt;object type=&quot;3&quot; unique_id=&quot;10333&quot;&gt;&lt;property id=&quot;20148&quot; value=&quot;5&quot;/&gt;&lt;property id=&quot;20300&quot; value=&quot;Slide 8&quot;/&gt;&lt;property id=&quot;20307&quot; value=&quot;262&quot;/&gt;&lt;/object&gt;&lt;object type=&quot;3&quot; unique_id=&quot;10334&quot;&gt;&lt;property id=&quot;20148&quot; value=&quot;5&quot;/&gt;&lt;property id=&quot;20300&quot; value=&quot;Slide 9&quot;/&gt;&lt;property id=&quot;20307&quot; value=&quot;263&quot;/&gt;&lt;/object&gt;&lt;object type=&quot;3&quot; unique_id=&quot;10379&quot;&gt;&lt;property id=&quot;20148&quot; value=&quot;5&quot;/&gt;&lt;property id=&quot;20300&quot; value=&quot;Slide 1&quot;/&gt;&lt;property id=&quot;20307&quot; value=&quot;266&quot;/&gt;&lt;/object&gt;&lt;/object&gt;&lt;object type=&quot;8&quot; unique_id=&quot;1034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Windows User</cp:lastModifiedBy>
  <cp:revision>15</cp:revision>
  <dcterms:created xsi:type="dcterms:W3CDTF">2016-08-17T14:33:58Z</dcterms:created>
  <dcterms:modified xsi:type="dcterms:W3CDTF">2021-03-12T05:34:42Z</dcterms:modified>
</cp:coreProperties>
</file>