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34" r:id="rId2"/>
    <p:sldId id="290" r:id="rId3"/>
    <p:sldId id="291" r:id="rId4"/>
    <p:sldId id="315" r:id="rId5"/>
    <p:sldId id="317" r:id="rId6"/>
    <p:sldId id="316" r:id="rId7"/>
    <p:sldId id="292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6" r:id="rId16"/>
    <p:sldId id="327" r:id="rId17"/>
    <p:sldId id="328" r:id="rId18"/>
    <p:sldId id="335" r:id="rId19"/>
    <p:sldId id="372" r:id="rId20"/>
    <p:sldId id="373" r:id="rId21"/>
    <p:sldId id="374" r:id="rId22"/>
    <p:sldId id="332" r:id="rId23"/>
    <p:sldId id="329" r:id="rId24"/>
    <p:sldId id="333" r:id="rId25"/>
    <p:sldId id="330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VNI-Ariston" pitchFamily="2" charset="0"/>
      <p:boldItalic r:id="rId29"/>
    </p:embeddedFont>
    <p:embeddedFont>
      <p:font typeface="UVN Mang Cau Nang" panose="03060902050402020B05" pitchFamily="66" charset="0"/>
      <p:regular r:id="rId30"/>
      <p:italic r:id="rId31"/>
    </p:embeddedFont>
    <p:embeddedFont>
      <p:font typeface="VNI-Hobo" pitchFamily="2" charset="0"/>
      <p:regular r:id="rId32"/>
    </p:embeddedFont>
    <p:embeddedFont>
      <p:font typeface="UVN Dung Dan" panose="03060902040502020204" pitchFamily="66" charset="0"/>
      <p:regular r:id="rId33"/>
    </p:embeddedFont>
    <p:embeddedFont>
      <p:font typeface="UVN Bai Sau Nang" panose="04030905020802020C03" pitchFamily="82" charset="0"/>
      <p:regular r:id="rId34"/>
    </p:embeddedFont>
    <p:embeddedFont>
      <p:font typeface="VNI-Cooper" pitchFamily="2" charset="0"/>
      <p:bold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1A0"/>
    <a:srgbClr val="27573F"/>
    <a:srgbClr val="AD4E35"/>
    <a:srgbClr val="F26E4B"/>
    <a:srgbClr val="C33363"/>
    <a:srgbClr val="DF8894"/>
    <a:srgbClr val="2A91A2"/>
    <a:srgbClr val="EA495A"/>
    <a:srgbClr val="4CA0B0"/>
    <a:srgbClr val="4CB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4" autoAdjust="0"/>
    <p:restoredTop sz="94660"/>
  </p:normalViewPr>
  <p:slideViewPr>
    <p:cSldViewPr>
      <p:cViewPr varScale="1">
        <p:scale>
          <a:sx n="84" d="100"/>
          <a:sy n="84" d="100"/>
        </p:scale>
        <p:origin x="125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47" y="4515966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0965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B107C3-8CAB-4DD5-85CD-624737968B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3" y="1275606"/>
            <a:ext cx="2142464" cy="1850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2" y="-55792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E72DA2-66D4-4ACF-93C9-86184FFA153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3" y="1275606"/>
            <a:ext cx="2142464" cy="1850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jpg"/><Relationship Id="rId7" Type="http://schemas.microsoft.com/office/2007/relationships/hdphoto" Target="../media/hdphoto12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png"/><Relationship Id="rId11" Type="http://schemas.microsoft.com/office/2007/relationships/hdphoto" Target="../media/hdphoto14.wdp"/><Relationship Id="rId5" Type="http://schemas.openxmlformats.org/officeDocument/2006/relationships/image" Target="../media/image35.jpg"/><Relationship Id="rId10" Type="http://schemas.openxmlformats.org/officeDocument/2006/relationships/image" Target="../media/image38.png"/><Relationship Id="rId4" Type="http://schemas.openxmlformats.org/officeDocument/2006/relationships/image" Target="../media/image8.jp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9.wdp"/><Relationship Id="rId3" Type="http://schemas.openxmlformats.org/officeDocument/2006/relationships/image" Target="../media/image10.jpg"/><Relationship Id="rId7" Type="http://schemas.microsoft.com/office/2007/relationships/hdphoto" Target="../media/hdphoto16.wdp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0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7.wdp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7.png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0.jpg"/><Relationship Id="rId7" Type="http://schemas.openxmlformats.org/officeDocument/2006/relationships/image" Target="../media/image50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8.jpg"/><Relationship Id="rId11" Type="http://schemas.openxmlformats.org/officeDocument/2006/relationships/image" Target="../media/image53.png"/><Relationship Id="rId5" Type="http://schemas.microsoft.com/office/2007/relationships/hdphoto" Target="../media/hdphoto23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52.png"/><Relationship Id="rId3" Type="http://schemas.openxmlformats.org/officeDocument/2006/relationships/image" Target="../media/image10.jpg"/><Relationship Id="rId7" Type="http://schemas.openxmlformats.org/officeDocument/2006/relationships/image" Target="../media/image56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25.wdp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microsoft.com/office/2007/relationships/hdphoto" Target="../media/hdphoto24.wdp"/><Relationship Id="rId4" Type="http://schemas.openxmlformats.org/officeDocument/2006/relationships/image" Target="../media/image54.png"/><Relationship Id="rId9" Type="http://schemas.openxmlformats.org/officeDocument/2006/relationships/image" Target="../media/image50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27.wdp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microsoft.com/office/2007/relationships/hdphoto" Target="../media/hdphoto27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media2.mp3"/><Relationship Id="rId7" Type="http://schemas.openxmlformats.org/officeDocument/2006/relationships/image" Target="../media/image77.png"/><Relationship Id="rId2" Type="http://schemas.microsoft.com/office/2007/relationships/media" Target="../media/media2.mp3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0.jp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80.png"/><Relationship Id="rId5" Type="http://schemas.microsoft.com/office/2007/relationships/hdphoto" Target="../media/hdphoto31.wdp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microsoft.com/office/2007/relationships/hdphoto" Target="../media/hdphoto3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8.jp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microsoft.com/office/2007/relationships/media" Target="../media/media1.mp3"/><Relationship Id="rId7" Type="http://schemas.microsoft.com/office/2007/relationships/hdphoto" Target="../media/hdphoto8.wdp"/><Relationship Id="rId12" Type="http://schemas.microsoft.com/office/2007/relationships/hdphoto" Target="../media/hdphoto4.wdp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8.jpg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3.xml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openxmlformats.org/officeDocument/2006/relationships/image" Target="../media/image10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987574"/>
            <a:ext cx="727915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6000" b="1" spc="50">
                <a:ln w="11430">
                  <a:solidFill>
                    <a:srgbClr val="27573F"/>
                  </a:solidFill>
                </a:ln>
                <a:solidFill>
                  <a:srgbClr val="2757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Yen Tu" panose="02040603050506020204" pitchFamily="18" charset="0"/>
                <a:ea typeface="华康方圆体W7(P)" pitchFamily="82" charset="-122"/>
              </a:rPr>
              <a:t>Chào mừng các em</a:t>
            </a:r>
          </a:p>
          <a:p>
            <a:pPr algn="ctr"/>
            <a:r>
              <a:rPr lang="en-US" altLang="zh-CN" sz="6000" b="1" spc="50">
                <a:ln w="11430">
                  <a:solidFill>
                    <a:srgbClr val="27573F"/>
                  </a:solidFill>
                </a:ln>
                <a:solidFill>
                  <a:srgbClr val="2757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Yen Tu" panose="02040603050506020204" pitchFamily="18" charset="0"/>
                <a:ea typeface="华康方圆体W7(P)" pitchFamily="82" charset="-122"/>
              </a:rPr>
              <a:t> đến với buổi học</a:t>
            </a:r>
          </a:p>
          <a:p>
            <a:pPr algn="ctr"/>
            <a:r>
              <a:rPr lang="en-US" altLang="zh-CN" sz="6000" b="1" spc="50">
                <a:ln w="11430">
                  <a:solidFill>
                    <a:srgbClr val="27573F"/>
                  </a:solidFill>
                </a:ln>
                <a:solidFill>
                  <a:srgbClr val="2757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Yen Tu" panose="02040603050506020204" pitchFamily="18" charset="0"/>
                <a:ea typeface="华康方圆体W7(P)" pitchFamily="82" charset="-122"/>
              </a:rPr>
              <a:t>hôm nay!!</a:t>
            </a:r>
            <a:endParaRPr lang="zh-CN" altLang="en-US" sz="6000" b="1" spc="50" dirty="0">
              <a:ln w="11430">
                <a:solidFill>
                  <a:srgbClr val="27573F"/>
                </a:solidFill>
              </a:ln>
              <a:solidFill>
                <a:srgbClr val="2757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Yen Tu" panose="02040603050506020204" pitchFamily="18" charset="0"/>
              <a:ea typeface="华康方圆体W7(P)" pitchFamily="8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1" b="89770" l="34364" r="93273">
                        <a14:foregroundMark x1="40727" y1="22762" x2="40727" y2="22762"/>
                        <a14:backgroundMark x1="57545" y1="52941" x2="57545" y2="52941"/>
                        <a14:backgroundMark x1="57545" y1="51066" x2="57545" y2="51066"/>
                        <a14:backgroundMark x1="63091" y1="39812" x2="63091" y2="39812"/>
                        <a14:backgroundMark x1="54364" y1="16965" x2="54364" y2="16965"/>
                        <a14:backgroundMark x1="52727" y1="49361" x2="52727" y2="4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1583" b="14254"/>
          <a:stretch/>
        </p:blipFill>
        <p:spPr>
          <a:xfrm flipH="1">
            <a:off x="6660232" y="955633"/>
            <a:ext cx="2952328" cy="41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7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09877E-6 L -0.66545 -0.000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81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椭圆 13"/>
          <p:cNvSpPr/>
          <p:nvPr/>
        </p:nvSpPr>
        <p:spPr>
          <a:xfrm>
            <a:off x="586783" y="1049651"/>
            <a:ext cx="3215469" cy="32154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2400">
              <a:solidFill>
                <a:srgbClr val="EA49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Aristote" panose="02040603050506020204" pitchFamily="18" charset="0"/>
            </a:endParaRPr>
          </a:p>
          <a:p>
            <a:pPr algn="ctr"/>
            <a:r>
              <a:rPr lang="en-US" sz="24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c) Một số từ ngữ thể hiện tinh thần </a:t>
            </a:r>
            <a:br>
              <a:rPr lang="en-US" sz="24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</a:br>
            <a:r>
              <a:rPr lang="en-US" sz="28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</a:rPr>
              <a:t>đùm bọc</a:t>
            </a:r>
            <a:r>
              <a:rPr lang="en-US" sz="24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, </a:t>
            </a:r>
            <a:r>
              <a:rPr lang="en-US" sz="28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</a:rPr>
              <a:t>giúp đỡ </a:t>
            </a:r>
            <a:r>
              <a:rPr lang="en-US" sz="2400">
                <a:solidFill>
                  <a:srgbClr val="EA49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Aristote" panose="02040603050506020204" pitchFamily="18" charset="0"/>
              </a:rPr>
              <a:t>đồng loại:</a:t>
            </a:r>
          </a:p>
          <a:p>
            <a:pPr algn="ctr"/>
            <a:endParaRPr lang="zh-CN" altLang="en-US" sz="3600">
              <a:solidFill>
                <a:srgbClr val="EA49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Aristote" panose="02040603050506020204" pitchFamily="18" charset="0"/>
            </a:endParaRPr>
          </a:p>
        </p:txBody>
      </p:sp>
      <p:sp>
        <p:nvSpPr>
          <p:cNvPr id="59" name="椭圆 21"/>
          <p:cNvSpPr/>
          <p:nvPr/>
        </p:nvSpPr>
        <p:spPr>
          <a:xfrm>
            <a:off x="6234936" y="202661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cứu giúp</a:t>
            </a:r>
            <a:endParaRPr lang="zh-CN" altLang="en-US" sz="2400">
              <a:solidFill>
                <a:srgbClr val="4CA0B0"/>
              </a:solidFill>
              <a:latin typeface="UTM Cooper Black" panose="02040603050506020204" pitchFamily="18" charset="0"/>
            </a:endParaRPr>
          </a:p>
        </p:txBody>
      </p:sp>
      <p:sp>
        <p:nvSpPr>
          <p:cNvPr id="65" name="椭圆 21"/>
          <p:cNvSpPr/>
          <p:nvPr/>
        </p:nvSpPr>
        <p:spPr>
          <a:xfrm>
            <a:off x="4746439" y="1796093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rgbClr val="4CA0B0"/>
                </a:solidFill>
                <a:latin typeface="UTM Cooper Black" panose="02040603050506020204" pitchFamily="18" charset="0"/>
              </a:rPr>
              <a:t>cứu trơ</a:t>
            </a:r>
            <a:r>
              <a:rPr lang="en-US" altLang="en-US" sz="2300">
                <a:solidFill>
                  <a:srgbClr val="2A91A2"/>
                </a:solidFill>
                <a:latin typeface="VNI-Cooper" pitchFamily="2" charset="0"/>
              </a:rPr>
              <a:t>ï</a:t>
            </a:r>
            <a:endParaRPr lang="zh-CN" altLang="en-US" sz="2300" dirty="0">
              <a:solidFill>
                <a:srgbClr val="2A91A2"/>
              </a:solidFill>
              <a:latin typeface="VNI-Cooper" pitchFamily="2" charset="0"/>
            </a:endParaRPr>
          </a:p>
        </p:txBody>
      </p:sp>
      <p:sp>
        <p:nvSpPr>
          <p:cNvPr id="76" name="椭圆 21"/>
          <p:cNvSpPr/>
          <p:nvPr/>
        </p:nvSpPr>
        <p:spPr>
          <a:xfrm>
            <a:off x="6464887" y="2104542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bảo vệ</a:t>
            </a:r>
            <a:endParaRPr lang="zh-CN" altLang="en-US" sz="2400">
              <a:solidFill>
                <a:srgbClr val="4CA0B0"/>
              </a:solidFill>
              <a:latin typeface="UTM Cooper Black" panose="02040603050506020204" pitchFamily="18" charset="0"/>
            </a:endParaRPr>
          </a:p>
        </p:txBody>
      </p:sp>
      <p:sp>
        <p:nvSpPr>
          <p:cNvPr id="80" name="椭圆 21"/>
          <p:cNvSpPr/>
          <p:nvPr/>
        </p:nvSpPr>
        <p:spPr>
          <a:xfrm>
            <a:off x="3969127" y="147033"/>
            <a:ext cx="1634450" cy="163445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bênh vực</a:t>
            </a:r>
          </a:p>
        </p:txBody>
      </p:sp>
      <p:sp>
        <p:nvSpPr>
          <p:cNvPr id="81" name="椭圆 21"/>
          <p:cNvSpPr/>
          <p:nvPr/>
        </p:nvSpPr>
        <p:spPr>
          <a:xfrm>
            <a:off x="2213852" y="91008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hỗ trợ</a:t>
            </a:r>
          </a:p>
        </p:txBody>
      </p:sp>
      <p:sp>
        <p:nvSpPr>
          <p:cNvPr id="82" name="椭圆 21"/>
          <p:cNvSpPr/>
          <p:nvPr/>
        </p:nvSpPr>
        <p:spPr>
          <a:xfrm>
            <a:off x="7811864" y="1359521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ủng hộ</a:t>
            </a:r>
          </a:p>
        </p:txBody>
      </p:sp>
      <p:sp>
        <p:nvSpPr>
          <p:cNvPr id="83" name="椭圆 21"/>
          <p:cNvSpPr/>
          <p:nvPr/>
        </p:nvSpPr>
        <p:spPr>
          <a:xfrm>
            <a:off x="3179232" y="3400686"/>
            <a:ext cx="1512557" cy="151255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che chắn</a:t>
            </a:r>
          </a:p>
        </p:txBody>
      </p:sp>
      <p:sp>
        <p:nvSpPr>
          <p:cNvPr id="84" name="椭圆 21"/>
          <p:cNvSpPr/>
          <p:nvPr/>
        </p:nvSpPr>
        <p:spPr>
          <a:xfrm>
            <a:off x="171636" y="3671790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che đỡ</a:t>
            </a:r>
          </a:p>
        </p:txBody>
      </p:sp>
      <p:sp>
        <p:nvSpPr>
          <p:cNvPr id="85" name="椭圆 21"/>
          <p:cNvSpPr/>
          <p:nvPr/>
        </p:nvSpPr>
        <p:spPr>
          <a:xfrm>
            <a:off x="6807395" y="3506267"/>
            <a:ext cx="1517706" cy="15177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nâng đỡ</a:t>
            </a:r>
            <a:endParaRPr lang="zh-CN" altLang="en-US" sz="2400">
              <a:solidFill>
                <a:srgbClr val="4CA0B0"/>
              </a:solidFill>
              <a:latin typeface="UTM Cooper Black" panose="02040603050506020204" pitchFamily="18" charset="0"/>
            </a:endParaRPr>
          </a:p>
        </p:txBody>
      </p:sp>
      <p:sp>
        <p:nvSpPr>
          <p:cNvPr id="86" name="椭圆 21"/>
          <p:cNvSpPr/>
          <p:nvPr/>
        </p:nvSpPr>
        <p:spPr>
          <a:xfrm>
            <a:off x="5047503" y="3506267"/>
            <a:ext cx="1296144" cy="12961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4CA0B0"/>
                </a:solidFill>
                <a:latin typeface="UTM Cooper Black" panose="02040603050506020204" pitchFamily="18" charset="0"/>
              </a:rPr>
              <a:t>che chở</a:t>
            </a:r>
            <a:endParaRPr lang="zh-CN" altLang="en-US" sz="2400">
              <a:solidFill>
                <a:srgbClr val="4CA0B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64216" l="5164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12201" r="9867" b="42999"/>
          <a:stretch/>
        </p:blipFill>
        <p:spPr>
          <a:xfrm rot="20369825">
            <a:off x="8212172" y="201796"/>
            <a:ext cx="854057" cy="70076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5" b="64216" l="5164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12201" r="9867" b="42999"/>
          <a:stretch/>
        </p:blipFill>
        <p:spPr>
          <a:xfrm rot="20696515">
            <a:off x="3816329" y="2591721"/>
            <a:ext cx="611656" cy="50187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5" b="64216" l="5164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12201" r="9867" b="42999"/>
          <a:stretch/>
        </p:blipFill>
        <p:spPr>
          <a:xfrm rot="1888128">
            <a:off x="2234223" y="4068927"/>
            <a:ext cx="611656" cy="5018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64216" l="5164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12201" r="9867" b="42999"/>
          <a:stretch/>
        </p:blipFill>
        <p:spPr>
          <a:xfrm rot="1888128">
            <a:off x="8115636" y="2864561"/>
            <a:ext cx="526501" cy="432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5" b="64216" l="51642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12201" r="9867" b="42999"/>
          <a:stretch/>
        </p:blipFill>
        <p:spPr>
          <a:xfrm rot="1888128">
            <a:off x="1425696" y="133842"/>
            <a:ext cx="526501" cy="432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54860" y="60327"/>
            <a:ext cx="1462405" cy="1082828"/>
            <a:chOff x="254860" y="60327"/>
            <a:chExt cx="1462405" cy="10828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1105">
              <a:off x="254860" y="60327"/>
              <a:ext cx="1442356" cy="108282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20210300">
              <a:off x="395622" y="372742"/>
              <a:ext cx="1321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UTM Cooper Black" panose="02040603050506020204" pitchFamily="18" charset="0"/>
                </a:rPr>
                <a:t>Bài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50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/>
      <p:bldP spid="59" grpId="0" animBg="1"/>
      <p:bldP spid="65" grpId="0" animBg="1"/>
      <p:bldP spid="76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  <a:effectLst>
            <a:innerShdw blurRad="114300">
              <a:prstClr val="black">
                <a:alpha val="18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5001" r="16681" b="9400"/>
          <a:stretch/>
        </p:blipFill>
        <p:spPr>
          <a:xfrm>
            <a:off x="540565" y="3174504"/>
            <a:ext cx="2664296" cy="19442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797" y="1225828"/>
            <a:ext cx="4112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  <a:t>d) Một số từ </a:t>
            </a:r>
            <a:b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</a:br>
            <a: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  <a:t>trái nghĩa với </a:t>
            </a:r>
            <a:b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</a:br>
            <a:r>
              <a:rPr lang="en-US" sz="3200" b="1">
                <a:solidFill>
                  <a:srgbClr val="EA495A"/>
                </a:solidFill>
                <a:latin typeface="UTM Cooper Black" panose="02040603050506020204" pitchFamily="18" charset="0"/>
              </a:rPr>
              <a:t>đùm bọc </a:t>
            </a:r>
            <a: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  <a:t>hoặc </a:t>
            </a:r>
            <a:br>
              <a:rPr lang="en-US" sz="2800">
                <a:solidFill>
                  <a:srgbClr val="EA495A"/>
                </a:solidFill>
                <a:latin typeface="UTM Cooper Black" panose="02040603050506020204" pitchFamily="18" charset="0"/>
              </a:rPr>
            </a:br>
            <a:r>
              <a:rPr lang="en-US" sz="3200" b="1">
                <a:solidFill>
                  <a:srgbClr val="EA495A"/>
                </a:solidFill>
                <a:latin typeface="UTM Cooper Black" panose="02040603050506020204" pitchFamily="18" charset="0"/>
              </a:rPr>
              <a:t>giúp đỡ</a:t>
            </a:r>
            <a:r>
              <a:rPr lang="en-US" sz="3200">
                <a:solidFill>
                  <a:srgbClr val="EA495A"/>
                </a:solidFill>
                <a:latin typeface="UTM Cooper Black" panose="02040603050506020204" pitchFamily="18" charset="0"/>
              </a:rPr>
              <a:t>:</a:t>
            </a:r>
            <a:r>
              <a:rPr lang="en-US" sz="3200" b="1">
                <a:solidFill>
                  <a:srgbClr val="EA495A"/>
                </a:solidFill>
                <a:latin typeface="UTM Cooper Black" panose="02040603050506020204" pitchFamily="18" charset="0"/>
              </a:rPr>
              <a:t> </a:t>
            </a:r>
            <a:endParaRPr lang="zh-CN" altLang="en-US" sz="2800" b="1">
              <a:solidFill>
                <a:srgbClr val="EA495A"/>
              </a:solidFill>
              <a:latin typeface="UTM Cooper Black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59575" y="2030255"/>
            <a:ext cx="3175691" cy="1065772"/>
            <a:chOff x="5159575" y="2030255"/>
            <a:chExt cx="3175691" cy="1065772"/>
          </a:xfrm>
        </p:grpSpPr>
        <p:sp>
          <p:nvSpPr>
            <p:cNvPr id="26" name="Rounded Rectangle 25"/>
            <p:cNvSpPr/>
            <p:nvPr/>
          </p:nvSpPr>
          <p:spPr>
            <a:xfrm>
              <a:off x="5739757" y="2278398"/>
              <a:ext cx="2595509" cy="582199"/>
            </a:xfrm>
            <a:prstGeom prst="roundRect">
              <a:avLst/>
            </a:prstGeom>
            <a:solidFill>
              <a:srgbClr val="A9E0E9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UTM Cooper Black" panose="02040603050506020204" pitchFamily="18" charset="0"/>
                </a:rPr>
                <a:t>bắt nạt</a:t>
              </a:r>
              <a:endParaRPr lang="en-US" sz="2800">
                <a:latin typeface="UTM Cooper Black" panose="02040603050506020204" pitchFamily="18" charset="0"/>
              </a:endParaRPr>
            </a:p>
          </p:txBody>
        </p:sp>
        <p:pic>
          <p:nvPicPr>
            <p:cNvPr id="3077" name="Picture 5" descr="Bắt nạt học đường – những điều cần lưu ý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75" b="91000" l="6250" r="95250">
                          <a14:foregroundMark x1="60875" y1="21750" x2="60875" y2="21750"/>
                          <a14:foregroundMark x1="61000" y1="21125" x2="61000" y2="21125"/>
                          <a14:foregroundMark x1="61000" y1="21125" x2="61000" y2="21125"/>
                          <a14:foregroundMark x1="61000" y1="20625" x2="61000" y2="20625"/>
                          <a14:foregroundMark x1="60250" y1="24250" x2="60250" y2="24250"/>
                          <a14:foregroundMark x1="60250" y1="24000" x2="60250" y2="24000"/>
                          <a14:foregroundMark x1="62500" y1="22875" x2="62500" y2="22875"/>
                          <a14:foregroundMark x1="63875" y1="21875" x2="63875" y2="21875"/>
                          <a14:foregroundMark x1="22125" y1="57125" x2="22125" y2="57125"/>
                          <a14:foregroundMark x1="22125" y1="58125" x2="22125" y2="58125"/>
                          <a14:foregroundMark x1="22125" y1="58625" x2="22125" y2="58625"/>
                          <a14:foregroundMark x1="22500" y1="59375" x2="22500" y2="59375"/>
                          <a14:foregroundMark x1="22875" y1="59375" x2="22875" y2="59375"/>
                          <a14:foregroundMark x1="24000" y1="59750" x2="24000" y2="59750"/>
                          <a14:foregroundMark x1="24875" y1="60000" x2="24875" y2="60000"/>
                          <a14:foregroundMark x1="24875" y1="60000" x2="24875" y2="60000"/>
                          <a14:foregroundMark x1="24875" y1="60000" x2="24875" y2="60000"/>
                          <a14:foregroundMark x1="25250" y1="60750" x2="25250" y2="60750"/>
                          <a14:foregroundMark x1="25250" y1="60750" x2="25250" y2="60750"/>
                          <a14:foregroundMark x1="25250" y1="60750" x2="25250" y2="60750"/>
                          <a14:foregroundMark x1="21750" y1="59750" x2="21750" y2="59750"/>
                          <a14:foregroundMark x1="21750" y1="59750" x2="21750" y2="59750"/>
                          <a14:foregroundMark x1="21750" y1="59750" x2="22000" y2="60375"/>
                          <a14:foregroundMark x1="22500" y1="61125" x2="22500" y2="61125"/>
                          <a14:foregroundMark x1="24250" y1="62250" x2="24250" y2="62250"/>
                          <a14:foregroundMark x1="24625" y1="62250" x2="24625" y2="62250"/>
                          <a14:foregroundMark x1="24875" y1="62250" x2="24875" y2="62250"/>
                          <a14:foregroundMark x1="24875" y1="62250" x2="24875" y2="62250"/>
                          <a14:foregroundMark x1="25000" y1="59250" x2="25000" y2="59250"/>
                          <a14:foregroundMark x1="25000" y1="59250" x2="25000" y2="59250"/>
                          <a14:foregroundMark x1="26750" y1="61375" x2="26750" y2="61375"/>
                          <a14:foregroundMark x1="26750" y1="61375" x2="26750" y2="61375"/>
                          <a14:foregroundMark x1="25000" y1="58625" x2="25000" y2="58625"/>
                          <a14:foregroundMark x1="24750" y1="58125" x2="24750" y2="58125"/>
                          <a14:foregroundMark x1="24750" y1="57375" x2="24750" y2="57375"/>
                          <a14:foregroundMark x1="23750" y1="55875" x2="23750" y2="55875"/>
                          <a14:foregroundMark x1="20250" y1="55625" x2="20250" y2="55625"/>
                          <a14:foregroundMark x1="20250" y1="55750" x2="20250" y2="55750"/>
                          <a14:foregroundMark x1="20250" y1="56875" x2="20250" y2="57625"/>
                          <a14:foregroundMark x1="20250" y1="59000" x2="20625" y2="59625"/>
                          <a14:foregroundMark x1="21000" y1="60000" x2="21500" y2="60375"/>
                          <a14:foregroundMark x1="23250" y1="49500" x2="23250" y2="49500"/>
                          <a14:foregroundMark x1="23375" y1="48750" x2="23375" y2="48750"/>
                          <a14:foregroundMark x1="23750" y1="47750" x2="23750" y2="47750"/>
                          <a14:foregroundMark x1="23750" y1="47750" x2="23750" y2="47750"/>
                          <a14:foregroundMark x1="23750" y1="47750" x2="23750" y2="47750"/>
                          <a14:foregroundMark x1="23375" y1="49375" x2="23375" y2="49375"/>
                          <a14:foregroundMark x1="23375" y1="49375" x2="23375" y2="49375"/>
                          <a14:foregroundMark x1="23375" y1="49375" x2="23375" y2="49375"/>
                          <a14:foregroundMark x1="23375" y1="49625" x2="23375" y2="49625"/>
                          <a14:foregroundMark x1="23125" y1="50125" x2="23125" y2="50125"/>
                          <a14:foregroundMark x1="23125" y1="50125" x2="23125" y2="50125"/>
                          <a14:foregroundMark x1="23125" y1="50375" x2="23125" y2="50375"/>
                          <a14:foregroundMark x1="22875" y1="50875" x2="22875" y2="50875"/>
                          <a14:foregroundMark x1="23125" y1="50500" x2="23125" y2="50500"/>
                          <a14:foregroundMark x1="65125" y1="23625" x2="65125" y2="23625"/>
                          <a14:foregroundMark x1="65125" y1="23625" x2="65125" y2="23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575" y="2030255"/>
              <a:ext cx="1065772" cy="106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5444606" y="62869"/>
            <a:ext cx="2826790" cy="910304"/>
            <a:chOff x="5204815" y="10600"/>
            <a:chExt cx="2826790" cy="910304"/>
          </a:xfrm>
        </p:grpSpPr>
        <p:sp>
          <p:nvSpPr>
            <p:cNvPr id="13" name="Rounded Rectangle 12"/>
            <p:cNvSpPr/>
            <p:nvPr/>
          </p:nvSpPr>
          <p:spPr>
            <a:xfrm>
              <a:off x="5436096" y="273625"/>
              <a:ext cx="2595509" cy="571514"/>
            </a:xfrm>
            <a:prstGeom prst="roundRect">
              <a:avLst/>
            </a:prstGeom>
            <a:solidFill>
              <a:srgbClr val="D7F1F5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UTM Cooper Black" panose="02040603050506020204" pitchFamily="18" charset="0"/>
                </a:rPr>
                <a:t>ăn hiếp</a:t>
              </a:r>
              <a:endParaRPr lang="en-US" sz="2800">
                <a:latin typeface="UTM Cooper Black" panose="02040603050506020204" pitchFamily="18" charset="0"/>
              </a:endParaRPr>
            </a:p>
          </p:txBody>
        </p:sp>
        <p:pic>
          <p:nvPicPr>
            <p:cNvPr id="31" name="Picture 3" descr="Afraid Images | Free Vectors, Stock Photos &amp;amp; PS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077" b="96154" l="19811" r="773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8" t="21605" r="11878" b="2349"/>
            <a:stretch/>
          </p:blipFill>
          <p:spPr bwMode="auto">
            <a:xfrm>
              <a:off x="5204815" y="10600"/>
              <a:ext cx="508700" cy="91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599705" y="2994479"/>
            <a:ext cx="2765996" cy="1008112"/>
            <a:chOff x="5599705" y="2994479"/>
            <a:chExt cx="2765996" cy="1008112"/>
          </a:xfrm>
        </p:grpSpPr>
        <p:sp>
          <p:nvSpPr>
            <p:cNvPr id="27" name="Rounded Rectangle 26"/>
            <p:cNvSpPr/>
            <p:nvPr/>
          </p:nvSpPr>
          <p:spPr>
            <a:xfrm>
              <a:off x="5770192" y="3232967"/>
              <a:ext cx="2595509" cy="583200"/>
            </a:xfrm>
            <a:prstGeom prst="roundRect">
              <a:avLst/>
            </a:prstGeom>
            <a:solidFill>
              <a:srgbClr val="82D1DE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UTM Cooper Black" panose="02040603050506020204" pitchFamily="18" charset="0"/>
                </a:rPr>
                <a:t>hành hạ</a:t>
              </a:r>
              <a:endParaRPr lang="en-US" sz="2800">
                <a:latin typeface="UTM Cooper Black" panose="02040603050506020204" pitchFamily="18" charset="0"/>
              </a:endParaRPr>
            </a:p>
          </p:txBody>
        </p:sp>
        <p:pic>
          <p:nvPicPr>
            <p:cNvPr id="3079" name="Picture 7" descr="Afraid Images | Free Vectors, Stock Photos &amp;amp; PSD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91" b="87419" l="39297" r="63419">
                          <a14:foregroundMark x1="45048" y1="80911" x2="45048" y2="80911"/>
                          <a14:foregroundMark x1="55751" y1="80477" x2="55751" y2="80477"/>
                          <a14:foregroundMark x1="55911" y1="78308" x2="55911" y2="78308"/>
                          <a14:foregroundMark x1="48243" y1="78308" x2="48243" y2="78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6" t="12998" r="35593" b="11568"/>
            <a:stretch/>
          </p:blipFill>
          <p:spPr bwMode="auto">
            <a:xfrm>
              <a:off x="5599705" y="2994479"/>
              <a:ext cx="460225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090193" y="4021902"/>
            <a:ext cx="3280190" cy="833451"/>
            <a:chOff x="5090193" y="4021902"/>
            <a:chExt cx="3280190" cy="833451"/>
          </a:xfrm>
        </p:grpSpPr>
        <p:sp>
          <p:nvSpPr>
            <p:cNvPr id="28" name="Rounded Rectangle 27"/>
            <p:cNvSpPr/>
            <p:nvPr/>
          </p:nvSpPr>
          <p:spPr>
            <a:xfrm>
              <a:off x="5774874" y="4193138"/>
              <a:ext cx="2595509" cy="583200"/>
            </a:xfrm>
            <a:prstGeom prst="roundRect">
              <a:avLst/>
            </a:prstGeom>
            <a:solidFill>
              <a:srgbClr val="7ED0DE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UTM Cooper Black" panose="02040603050506020204" pitchFamily="18" charset="0"/>
                </a:rPr>
                <a:t>đánh đập</a:t>
              </a:r>
              <a:endParaRPr lang="en-US" sz="2800">
                <a:latin typeface="UTM Cooper Black" panose="02040603050506020204" pitchFamily="18" charset="0"/>
              </a:endParaRPr>
            </a:p>
          </p:txBody>
        </p:sp>
        <p:pic>
          <p:nvPicPr>
            <p:cNvPr id="3081" name="Picture 9" descr="Hit Images | Free Vectors, Stock Photos &amp;amp; PS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78" b="100000" l="3514" r="921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193" y="4021902"/>
              <a:ext cx="1019024" cy="833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546530" y="1055461"/>
            <a:ext cx="2788737" cy="829681"/>
            <a:chOff x="5546530" y="1055461"/>
            <a:chExt cx="2788737" cy="829681"/>
          </a:xfrm>
        </p:grpSpPr>
        <p:sp>
          <p:nvSpPr>
            <p:cNvPr id="25" name="Rounded Rectangle 24"/>
            <p:cNvSpPr/>
            <p:nvPr/>
          </p:nvSpPr>
          <p:spPr>
            <a:xfrm>
              <a:off x="5739758" y="1262211"/>
              <a:ext cx="2595509" cy="601413"/>
            </a:xfrm>
            <a:prstGeom prst="roundRect">
              <a:avLst/>
            </a:prstGeom>
            <a:solidFill>
              <a:srgbClr val="B5E5ED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UTM Cooper Black" panose="02040603050506020204" pitchFamily="18" charset="0"/>
                </a:rPr>
                <a:t>hà hiếp</a:t>
              </a:r>
              <a:endParaRPr lang="en-US" sz="2800">
                <a:latin typeface="UTM Cooper Black" panose="020406030505060202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1" b="82552" l="22914" r="44656">
                          <a14:foregroundMark x1="36530" y1="41016" x2="36530" y2="41016"/>
                          <a14:foregroundMark x1="36530" y1="41016" x2="36530" y2="41016"/>
                          <a14:foregroundMark x1="31186" y1="40755" x2="31186" y2="40755"/>
                          <a14:foregroundMark x1="31186" y1="40755" x2="31186" y2="40755"/>
                          <a14:foregroundMark x1="32064" y1="47005" x2="32064" y2="47005"/>
                          <a14:foregroundMark x1="32064" y1="47005" x2="32064" y2="47005"/>
                          <a14:foregroundMark x1="37994" y1="55339" x2="37994" y2="55339"/>
                          <a14:foregroundMark x1="37994" y1="55339" x2="37994" y2="55339"/>
                          <a14:foregroundMark x1="30893" y1="51823" x2="30893" y2="51823"/>
                          <a14:foregroundMark x1="30893" y1="51823" x2="30893" y2="51823"/>
                          <a14:foregroundMark x1="27379" y1="56510" x2="27379" y2="56510"/>
                        </a14:backgroundRemoval>
                      </a14:imgEffect>
                    </a14:imgLayer>
                  </a14:imgProps>
                </a:ext>
              </a:extLst>
            </a:blip>
            <a:srcRect l="26202" t="28344" r="56088" b="19485"/>
            <a:stretch/>
          </p:blipFill>
          <p:spPr>
            <a:xfrm>
              <a:off x="5546530" y="1055461"/>
              <a:ext cx="500940" cy="82968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51520" y="133316"/>
            <a:ext cx="1462405" cy="1082828"/>
            <a:chOff x="254860" y="60327"/>
            <a:chExt cx="1462405" cy="10828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1105">
              <a:off x="254860" y="60327"/>
              <a:ext cx="1442356" cy="108282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20210300">
              <a:off x="395622" y="372742"/>
              <a:ext cx="1321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UTM Cooper Black" panose="02040603050506020204" pitchFamily="18" charset="0"/>
                </a:rPr>
                <a:t>Bài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31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9" b="94662" l="3180" r="685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2" t="3853" r="30786" b="5205"/>
          <a:stretch/>
        </p:blipFill>
        <p:spPr>
          <a:xfrm>
            <a:off x="467544" y="0"/>
            <a:ext cx="7884368" cy="560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7072616" y="2448968"/>
            <a:ext cx="1800200" cy="692468"/>
          </a:xfrm>
          <a:prstGeom prst="wedgeEllipseCallout">
            <a:avLst>
              <a:gd name="adj1" fmla="val 62932"/>
              <a:gd name="adj2" fmla="val 102324"/>
            </a:avLst>
          </a:prstGeom>
          <a:solidFill>
            <a:srgbClr val="12573A"/>
          </a:solidFill>
          <a:ln w="28575">
            <a:solidFill>
              <a:srgbClr val="CE8959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44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TM Cooper Black" panose="02040603050506020204" pitchFamily="18" charset="0"/>
              </a:rPr>
              <a:t>Bài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9712" y="555526"/>
            <a:ext cx="5524952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altLang="en-US" sz="2800">
                <a:solidFill>
                  <a:schemeClr val="bg1">
                    <a:lumMod val="85000"/>
                  </a:schemeClr>
                </a:solidFill>
                <a:latin typeface="UTM Cooper Black" panose="02040603050506020204" pitchFamily="18" charset="0"/>
              </a:rPr>
              <a:t>Cho các từ ngữ sau: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VNI-Cooper" pitchFamily="2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UTM Cooper Black" panose="02040603050506020204" pitchFamily="18" charset="0"/>
              </a:rPr>
              <a:t>nhân dân, nhân hậu,       nhân ái, công nhân, </a:t>
            </a:r>
            <a:br>
              <a:rPr lang="en-US" altLang="en-US" sz="3200" b="1">
                <a:solidFill>
                  <a:schemeClr val="bg1"/>
                </a:solidFill>
                <a:latin typeface="UTM Cooper Black" panose="02040603050506020204" pitchFamily="18" charset="0"/>
              </a:rPr>
            </a:br>
            <a:r>
              <a:rPr lang="en-US" altLang="en-US" sz="3200" b="1">
                <a:solidFill>
                  <a:schemeClr val="bg1"/>
                </a:solidFill>
                <a:latin typeface="UTM Cooper Black" panose="02040603050506020204" pitchFamily="18" charset="0"/>
              </a:rPr>
              <a:t>nhân loại, nhân đức,  nhân từ, nhân tài </a:t>
            </a:r>
            <a:endParaRPr lang="en-US" sz="3200">
              <a:solidFill>
                <a:schemeClr val="bg1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35" b="97736" l="50083" r="96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921" r="9616" b="3858"/>
          <a:stretch/>
        </p:blipFill>
        <p:spPr>
          <a:xfrm>
            <a:off x="5482350" y="3242019"/>
            <a:ext cx="1590266" cy="19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9512" y="1655123"/>
            <a:ext cx="6888885" cy="343923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7AFCB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1257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Pierre" panose="02040603050506020204" pitchFamily="18" charset="0"/>
              </a:rPr>
              <a:t>Hãy cho biết:</a:t>
            </a:r>
          </a:p>
          <a:p>
            <a:pPr marL="514350" indent="-514350" algn="ctr">
              <a:buAutoNum type="alphaLcParenR"/>
            </a:pPr>
            <a:r>
              <a:rPr lang="en-US" altLang="en-US" sz="3200">
                <a:solidFill>
                  <a:srgbClr val="069DB6"/>
                </a:solidFill>
                <a:latin typeface="UTM Aristote" panose="02040603050506020204" pitchFamily="18" charset="0"/>
              </a:rPr>
              <a:t>Từ ngữ nào tiếng </a:t>
            </a:r>
            <a:r>
              <a:rPr lang="en-US" altLang="en-US" sz="3200">
                <a:solidFill>
                  <a:srgbClr val="069D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</a:rPr>
              <a:t>nhân</a:t>
            </a:r>
            <a:r>
              <a:rPr lang="en-US" altLang="en-US" sz="3200">
                <a:solidFill>
                  <a:srgbClr val="069DB6"/>
                </a:solidFill>
                <a:latin typeface="UTM Aristote" panose="02040603050506020204" pitchFamily="18" charset="0"/>
              </a:rPr>
              <a:t> có nghĩa là </a:t>
            </a:r>
            <a:r>
              <a:rPr lang="en-US" altLang="en-US" sz="3200" u="sng">
                <a:solidFill>
                  <a:srgbClr val="069DB6"/>
                </a:solidFill>
                <a:latin typeface="UTM Aristote" panose="02040603050506020204" pitchFamily="18" charset="0"/>
              </a:rPr>
              <a:t>người</a:t>
            </a:r>
            <a:r>
              <a:rPr lang="en-US" altLang="en-US" sz="3200">
                <a:solidFill>
                  <a:srgbClr val="069DB6"/>
                </a:solidFill>
                <a:latin typeface="UTM Aristote" panose="02040603050506020204" pitchFamily="18" charset="0"/>
              </a:rPr>
              <a:t>?</a:t>
            </a:r>
            <a:endParaRPr lang="vi-VN" altLang="en-US" sz="3200">
              <a:solidFill>
                <a:srgbClr val="069DB6"/>
              </a:solidFill>
              <a:latin typeface="VNI-Ariston" pitchFamily="2" charset="0"/>
            </a:endParaRPr>
          </a:p>
          <a:p>
            <a:pPr marL="514350" indent="-514350" algn="ctr">
              <a:buFont typeface="+mj-lt"/>
              <a:buAutoNum type="alphaLcParenR"/>
            </a:pPr>
            <a: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  <a:t>Từ ngữ nào tiếng </a:t>
            </a:r>
            <a:r>
              <a:rPr lang="en-US" altLang="en-US" sz="3200">
                <a:solidFill>
                  <a:srgbClr val="C333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</a:rPr>
              <a:t>nhân</a:t>
            </a:r>
            <a: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  <a:t> </a:t>
            </a:r>
            <a:b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</a:br>
            <a: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  <a:t>có nghĩa là </a:t>
            </a:r>
            <a:b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</a:br>
            <a:r>
              <a:rPr lang="en-US" altLang="en-US" sz="3200" u="sng">
                <a:solidFill>
                  <a:srgbClr val="C33363"/>
                </a:solidFill>
                <a:latin typeface="UTM Aristote" panose="02040603050506020204" pitchFamily="18" charset="0"/>
              </a:rPr>
              <a:t>lòng thương người</a:t>
            </a:r>
            <a:r>
              <a:rPr lang="en-US" altLang="en-US" sz="3200">
                <a:solidFill>
                  <a:srgbClr val="C33363"/>
                </a:solidFill>
                <a:latin typeface="UTM Aristote" panose="02040603050506020204" pitchFamily="18" charset="0"/>
              </a:rPr>
              <a:t>?</a:t>
            </a:r>
            <a:r>
              <a:rPr lang="en-US" sz="3200">
                <a:solidFill>
                  <a:srgbClr val="C33363"/>
                </a:solidFill>
                <a:latin typeface="VNI-Ariston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"/>
            <a:ext cx="3942121" cy="2515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710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752" y="55552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45" b="93571" l="33500" r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11" t="65801" r="38502" b="11580"/>
          <a:stretch/>
        </p:blipFill>
        <p:spPr>
          <a:xfrm>
            <a:off x="2101746" y="1051114"/>
            <a:ext cx="4824536" cy="23762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8178" y="1497111"/>
            <a:ext cx="3204356" cy="132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400" b="1">
                <a:solidFill>
                  <a:srgbClr val="C33363"/>
                </a:solidFill>
                <a:latin typeface="UTM Cooper Black" panose="02040603050506020204" pitchFamily="18" charset="0"/>
              </a:rPr>
              <a:t>Từ có tiếng </a:t>
            </a:r>
            <a:r>
              <a:rPr lang="en-US" altLang="en-US" sz="2800" b="1">
                <a:solidFill>
                  <a:srgbClr val="C33363"/>
                </a:solidFill>
                <a:latin typeface="UTM Cooper Black" panose="02040603050506020204" pitchFamily="18" charset="0"/>
              </a:rPr>
              <a:t>nhân</a:t>
            </a:r>
            <a:r>
              <a:rPr lang="en-US" altLang="en-US" sz="2400" b="1">
                <a:solidFill>
                  <a:srgbClr val="C33363"/>
                </a:solidFill>
                <a:latin typeface="UTM Cooper Black" panose="02040603050506020204" pitchFamily="18" charset="0"/>
              </a:rPr>
              <a:t> có nghĩa là </a:t>
            </a:r>
            <a:r>
              <a:rPr lang="en-US" altLang="en-US" sz="2800" b="1">
                <a:solidFill>
                  <a:srgbClr val="C33363"/>
                </a:solidFill>
                <a:latin typeface="UTM Cooper Black" panose="02040603050506020204" pitchFamily="18" charset="0"/>
              </a:rPr>
              <a:t>người:</a:t>
            </a:r>
            <a:r>
              <a:rPr lang="en-US" altLang="en-US" sz="2400" b="1">
                <a:solidFill>
                  <a:srgbClr val="C33363"/>
                </a:solidFill>
                <a:latin typeface="VNI-Cooper" pitchFamily="2" charset="0"/>
              </a:rPr>
              <a:t> </a:t>
            </a:r>
            <a:endParaRPr lang="en-US" sz="2400" b="1">
              <a:solidFill>
                <a:srgbClr val="C33363"/>
              </a:solidFill>
              <a:latin typeface="VNI-Cooper" pitchFamily="2" charset="0"/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6000700" y="237372"/>
            <a:ext cx="2595509" cy="828000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33363"/>
                </a:solidFill>
                <a:latin typeface="UTM Cooper Black" panose="02040603050506020204" pitchFamily="18" charset="0"/>
              </a:rPr>
              <a:t>công nhân</a:t>
            </a:r>
          </a:p>
        </p:txBody>
      </p:sp>
      <p:pic>
        <p:nvPicPr>
          <p:cNvPr id="12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57222" l="23123" r="5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6200" r="46312" b="39261"/>
          <a:stretch/>
        </p:blipFill>
        <p:spPr>
          <a:xfrm>
            <a:off x="5254904" y="103445"/>
            <a:ext cx="936104" cy="12241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Double Wave 12"/>
          <p:cNvSpPr/>
          <p:nvPr/>
        </p:nvSpPr>
        <p:spPr>
          <a:xfrm>
            <a:off x="6098739" y="3301265"/>
            <a:ext cx="2595509" cy="874662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33363"/>
                </a:solidFill>
                <a:latin typeface="UTM Cooper Black" panose="02040603050506020204" pitchFamily="18" charset="0"/>
              </a:rPr>
              <a:t>nhân</a:t>
            </a:r>
            <a:r>
              <a:rPr lang="en-US"/>
              <a:t> </a:t>
            </a:r>
            <a:r>
              <a:rPr lang="en-US" sz="3200">
                <a:solidFill>
                  <a:srgbClr val="C33363"/>
                </a:solidFill>
                <a:latin typeface="UTM Cooper Black" panose="02040603050506020204" pitchFamily="18" charset="0"/>
              </a:rPr>
              <a:t>tài</a:t>
            </a:r>
            <a:r>
              <a:rPr lang="en-US"/>
              <a:t> </a:t>
            </a:r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59" b="100000" l="1502" r="27027">
                        <a14:foregroundMark x1="16967" y1="72407" x2="16967" y2="72407"/>
                        <a14:foregroundMark x1="10210" y1="72407" x2="10210" y2="72407"/>
                        <a14:foregroundMark x1="9910" y1="98148" x2="9910" y2="98148"/>
                        <a14:foregroundMark x1="10811" y1="97222" x2="10811" y2="97222"/>
                        <a14:foregroundMark x1="17117" y1="97037" x2="17117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31" r="68797"/>
          <a:stretch/>
        </p:blipFill>
        <p:spPr>
          <a:xfrm>
            <a:off x="5568652" y="3206599"/>
            <a:ext cx="864096" cy="1092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Double Wave 14"/>
          <p:cNvSpPr/>
          <p:nvPr/>
        </p:nvSpPr>
        <p:spPr>
          <a:xfrm>
            <a:off x="539552" y="397084"/>
            <a:ext cx="2730727" cy="874800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33363"/>
                </a:solidFill>
                <a:latin typeface="UTM Cooper Black" panose="02040603050506020204" pitchFamily="18" charset="0"/>
              </a:rPr>
              <a:t>nhân dân</a:t>
            </a:r>
          </a:p>
        </p:txBody>
      </p:sp>
      <p:sp>
        <p:nvSpPr>
          <p:cNvPr id="16" name="Double Wave 15"/>
          <p:cNvSpPr/>
          <p:nvPr/>
        </p:nvSpPr>
        <p:spPr>
          <a:xfrm>
            <a:off x="711643" y="3315385"/>
            <a:ext cx="2595509" cy="874800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C33363"/>
                </a:solidFill>
                <a:latin typeface="UTM Cooper Black" panose="02040603050506020204" pitchFamily="18" charset="0"/>
              </a:rPr>
              <a:t>nhân loại</a:t>
            </a:r>
          </a:p>
        </p:txBody>
      </p:sp>
      <p:pic>
        <p:nvPicPr>
          <p:cNvPr id="17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19" b="100000" l="24925" r="53754">
                        <a14:foregroundMark x1="35435" y1="97963" x2="35435" y2="97963"/>
                        <a14:foregroundMark x1="42492" y1="97407" x2="42492" y2="97407"/>
                        <a14:foregroundMark x1="41892" y1="96852" x2="41892" y2="96852"/>
                        <a14:foregroundMark x1="34685" y1="96852" x2="34685" y2="9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52597" r="45573" b="-720"/>
          <a:stretch/>
        </p:blipFill>
        <p:spPr>
          <a:xfrm>
            <a:off x="181558" y="3187483"/>
            <a:ext cx="864096" cy="1080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57222" l="0" r="25375">
                        <a14:foregroundMark x1="10360" y1="53889" x2="10360" y2="53889"/>
                        <a14:foregroundMark x1="10511" y1="52222" x2="10511" y2="52222"/>
                        <a14:foregroundMark x1="17267" y1="52037" x2="17267" y2="52037"/>
                        <a14:foregroundMark x1="17718" y1="52407" x2="17718" y2="52407"/>
                        <a14:foregroundMark x1="18168" y1="40000" x2="18168" y2="40000"/>
                        <a14:foregroundMark x1="10360" y1="39815" x2="10360" y2="3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3" r="71398" b="41294"/>
          <a:stretch/>
        </p:blipFill>
        <p:spPr>
          <a:xfrm>
            <a:off x="122261" y="294424"/>
            <a:ext cx="792087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3"/>
          <a:stretch>
            <a:fillRect/>
          </a:stretch>
        </p:blipFill>
        <p:spPr>
          <a:xfrm flipH="1">
            <a:off x="0" y="3504150"/>
            <a:ext cx="9144000" cy="18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9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15" grpId="1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752" y="55552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0" t="8000" r="4921" b="45800"/>
          <a:stretch/>
        </p:blipFill>
        <p:spPr>
          <a:xfrm>
            <a:off x="18673" y="222432"/>
            <a:ext cx="4964220" cy="27871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1396" y="824644"/>
            <a:ext cx="3204356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400" b="1">
                <a:solidFill>
                  <a:srgbClr val="C33363"/>
                </a:solidFill>
                <a:latin typeface="UTM Cooper Black" panose="02040603050506020204" pitchFamily="18" charset="0"/>
              </a:rPr>
              <a:t>Từ có tiếng </a:t>
            </a:r>
            <a:r>
              <a:rPr lang="en-US" altLang="en-US" sz="2800" b="1">
                <a:solidFill>
                  <a:srgbClr val="C33363"/>
                </a:solidFill>
                <a:latin typeface="UTM Cooper Black" panose="02040603050506020204" pitchFamily="18" charset="0"/>
              </a:rPr>
              <a:t>nhân</a:t>
            </a:r>
            <a:r>
              <a:rPr lang="en-US" altLang="en-US" sz="2400" b="1">
                <a:solidFill>
                  <a:srgbClr val="C33363"/>
                </a:solidFill>
                <a:latin typeface="UTM Cooper Black" panose="02040603050506020204" pitchFamily="18" charset="0"/>
              </a:rPr>
              <a:t> có nghĩa là </a:t>
            </a:r>
            <a:r>
              <a:rPr lang="en-US" altLang="en-US" sz="2800" b="1">
                <a:solidFill>
                  <a:srgbClr val="C33363"/>
                </a:solidFill>
                <a:latin typeface="UTM Cooper Black" panose="02040603050506020204" pitchFamily="18" charset="0"/>
              </a:rPr>
              <a:t>lòng thương</a:t>
            </a:r>
            <a:r>
              <a:rPr lang="en-US" altLang="en-US" sz="2400" b="1">
                <a:solidFill>
                  <a:srgbClr val="C33363"/>
                </a:solidFill>
                <a:latin typeface="UTM Cooper Black" panose="02040603050506020204" pitchFamily="18" charset="0"/>
              </a:rPr>
              <a:t> </a:t>
            </a:r>
            <a:r>
              <a:rPr lang="en-US" altLang="en-US" sz="2800" b="1">
                <a:solidFill>
                  <a:srgbClr val="C33363"/>
                </a:solidFill>
                <a:latin typeface="UTM Cooper Black" panose="02040603050506020204" pitchFamily="18" charset="0"/>
              </a:rPr>
              <a:t>người</a:t>
            </a:r>
            <a:r>
              <a:rPr lang="en-US" altLang="en-US" sz="2400" b="1">
                <a:solidFill>
                  <a:srgbClr val="C33363"/>
                </a:solidFill>
                <a:latin typeface="VNI-Cooper" pitchFamily="2" charset="0"/>
              </a:rPr>
              <a:t> </a:t>
            </a:r>
            <a:endParaRPr lang="en-US" sz="2400" b="1">
              <a:solidFill>
                <a:srgbClr val="C33363"/>
              </a:solidFill>
              <a:latin typeface="VNI-Cooper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43" b="90872" l="7004" r="92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3" y="2746252"/>
            <a:ext cx="4053935" cy="2376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4867651" y="58969"/>
            <a:ext cx="3512180" cy="1337888"/>
            <a:chOff x="4867651" y="58969"/>
            <a:chExt cx="3512180" cy="1337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542" y="58969"/>
              <a:ext cx="2790289" cy="132605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868033" y="387613"/>
              <a:ext cx="22333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>
                  <a:solidFill>
                    <a:srgbClr val="069DB6"/>
                  </a:solidFill>
                  <a:latin typeface="UTM Cooper Black" panose="02040603050506020204" pitchFamily="18" charset="0"/>
                </a:rPr>
                <a:t>nhân hậu</a:t>
              </a:r>
              <a:endParaRPr lang="en-US" sz="3200">
                <a:solidFill>
                  <a:srgbClr val="069DB6"/>
                </a:solidFill>
                <a:latin typeface="VNI-Cooper" pitchFamily="2" charset="0"/>
              </a:endParaRPr>
            </a:p>
          </p:txBody>
        </p:sp>
        <p:pic>
          <p:nvPicPr>
            <p:cNvPr id="23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57222" l="23123" r="57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5" t="6200" r="46312" b="39261"/>
            <a:stretch/>
          </p:blipFill>
          <p:spPr>
            <a:xfrm>
              <a:off x="4867651" y="172721"/>
              <a:ext cx="936104" cy="122413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5556118" y="1300624"/>
            <a:ext cx="3298083" cy="1326059"/>
            <a:chOff x="5556118" y="1300624"/>
            <a:chExt cx="3298083" cy="132605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118" y="1300624"/>
              <a:ext cx="2790289" cy="132605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106880" y="1611128"/>
              <a:ext cx="17556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>
                  <a:solidFill>
                    <a:srgbClr val="069DB6"/>
                  </a:solidFill>
                  <a:latin typeface="UTM Cooper Black" panose="02040603050506020204" pitchFamily="18" charset="0"/>
                </a:rPr>
                <a:t>nhân ái</a:t>
              </a:r>
              <a:endParaRPr lang="en-US" sz="3200">
                <a:solidFill>
                  <a:srgbClr val="069DB6"/>
                </a:solidFill>
                <a:latin typeface="VNI-Cooper" pitchFamily="2" charset="0"/>
              </a:endParaRPr>
            </a:p>
          </p:txBody>
        </p:sp>
        <p:pic>
          <p:nvPicPr>
            <p:cNvPr id="24" name="图片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56" b="57222" l="0" r="25375">
                          <a14:foregroundMark x1="10360" y1="53889" x2="10360" y2="53889"/>
                          <a14:foregroundMark x1="10511" y1="52222" x2="10511" y2="52222"/>
                          <a14:foregroundMark x1="17267" y1="52037" x2="17267" y2="52037"/>
                          <a14:foregroundMark x1="17718" y1="52407" x2="17718" y2="52407"/>
                          <a14:foregroundMark x1="18168" y1="40000" x2="18168" y2="40000"/>
                          <a14:foregroundMark x1="10360" y1="39815" x2="10360" y2="3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83" r="71398" b="41294"/>
            <a:stretch/>
          </p:blipFill>
          <p:spPr>
            <a:xfrm>
              <a:off x="8062114" y="1380011"/>
              <a:ext cx="792087" cy="1080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5048324" y="2531828"/>
            <a:ext cx="3331506" cy="1326059"/>
            <a:chOff x="5048324" y="2531828"/>
            <a:chExt cx="3331506" cy="13260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541" y="2531828"/>
              <a:ext cx="2790289" cy="132605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890437" y="2863551"/>
              <a:ext cx="21403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>
                  <a:solidFill>
                    <a:srgbClr val="069DB6"/>
                  </a:solidFill>
                  <a:latin typeface="UTM Cooper Black" panose="02040603050506020204" pitchFamily="18" charset="0"/>
                </a:rPr>
                <a:t>nhân đức</a:t>
              </a:r>
              <a:endParaRPr lang="en-US" sz="3200">
                <a:solidFill>
                  <a:srgbClr val="069DB6"/>
                </a:solidFill>
                <a:latin typeface="VNI-Cooper" pitchFamily="2" charset="0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519" b="100000" l="24925" r="53754">
                          <a14:foregroundMark x1="35435" y1="97963" x2="35435" y2="97963"/>
                          <a14:foregroundMark x1="42492" y1="97407" x2="42492" y2="97407"/>
                          <a14:foregroundMark x1="41892" y1="96852" x2="41892" y2="96852"/>
                          <a14:foregroundMark x1="34685" y1="96852" x2="34685" y2="96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5" t="52597" r="45573" b="-720"/>
            <a:stretch/>
          </p:blipFill>
          <p:spPr>
            <a:xfrm>
              <a:off x="5048324" y="2620372"/>
              <a:ext cx="864096" cy="10801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5589541" y="3755343"/>
            <a:ext cx="3284206" cy="1326059"/>
            <a:chOff x="5589541" y="3755343"/>
            <a:chExt cx="3284206" cy="13260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541" y="3755343"/>
              <a:ext cx="2790289" cy="132605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053943" y="4069483"/>
              <a:ext cx="18469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3200">
                  <a:solidFill>
                    <a:srgbClr val="069DB6"/>
                  </a:solidFill>
                  <a:latin typeface="UTM Cooper Black" panose="02040603050506020204" pitchFamily="18" charset="0"/>
                </a:rPr>
                <a:t>nhân từ</a:t>
              </a:r>
              <a:endParaRPr lang="en-US" sz="3200">
                <a:solidFill>
                  <a:srgbClr val="069DB6"/>
                </a:solidFill>
                <a:latin typeface="VNI-Cooper" pitchFamily="2" charset="0"/>
              </a:endParaRPr>
            </a:p>
          </p:txBody>
        </p:sp>
        <p:pic>
          <p:nvPicPr>
            <p:cNvPr id="29" name="图片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259" b="100000" l="1502" r="27027">
                          <a14:foregroundMark x1="16967" y1="72407" x2="16967" y2="72407"/>
                          <a14:foregroundMark x1="10210" y1="72407" x2="10210" y2="72407"/>
                          <a14:foregroundMark x1="9910" y1="98148" x2="9910" y2="98148"/>
                          <a14:foregroundMark x1="10811" y1="97222" x2="10811" y2="97222"/>
                          <a14:foregroundMark x1="17117" y1="97037" x2="17117" y2="97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31" r="68797"/>
            <a:stretch/>
          </p:blipFill>
          <p:spPr>
            <a:xfrm>
              <a:off x="8009651" y="3785521"/>
              <a:ext cx="864096" cy="10923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2492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1526098"/>
            <a:ext cx="745232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en-US" sz="3200">
                <a:solidFill>
                  <a:srgbClr val="2C8290"/>
                </a:solidFill>
                <a:latin typeface="UTM Cooper Black" panose="02040603050506020204" pitchFamily="18" charset="0"/>
              </a:rPr>
              <a:t>Đặt câu với một từ ở bài tập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8" t="11098" r="37237" b="45316"/>
          <a:stretch/>
        </p:blipFill>
        <p:spPr>
          <a:xfrm>
            <a:off x="1747260" y="2204595"/>
            <a:ext cx="144000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0" t="4359" r="7059" b="49150"/>
          <a:stretch/>
        </p:blipFill>
        <p:spPr>
          <a:xfrm>
            <a:off x="6204299" y="2219825"/>
            <a:ext cx="12375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52386" r="70353" b="5482"/>
          <a:stretch/>
        </p:blipFill>
        <p:spPr>
          <a:xfrm>
            <a:off x="3227139" y="2149389"/>
            <a:ext cx="124138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8" t="56724" r="3698"/>
          <a:stretch/>
        </p:blipFill>
        <p:spPr>
          <a:xfrm>
            <a:off x="4468519" y="2171034"/>
            <a:ext cx="169202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7" t="58337" r="39715" b="2435"/>
          <a:stretch/>
        </p:blipFill>
        <p:spPr>
          <a:xfrm>
            <a:off x="7441799" y="2219825"/>
            <a:ext cx="1399999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7" b="47509"/>
          <a:stretch/>
        </p:blipFill>
        <p:spPr>
          <a:xfrm>
            <a:off x="217959" y="2167808"/>
            <a:ext cx="152610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17959" y="4149325"/>
            <a:ext cx="8808213" cy="338554"/>
          </a:xfrm>
          <a:prstGeom prst="rect">
            <a:avLst/>
          </a:prstGeom>
          <a:solidFill>
            <a:srgbClr val="069DB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nhân dân, nhân hậu, nhân ái, công nhân, nhân loại, nhân đức,  nhân từ, nhân tài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87824" y="0"/>
            <a:ext cx="3063239" cy="1667098"/>
            <a:chOff x="2987824" y="0"/>
            <a:chExt cx="3063239" cy="16670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4899" y1="22195" x2="74899" y2="22195"/>
                          <a14:foregroundMark x1="81840" y1="31881" x2="81840" y2="31881"/>
                          <a14:foregroundMark x1="65295" y1="25908" x2="65295" y2="25908"/>
                          <a14:foregroundMark x1="75787" y1="38983" x2="75787" y2="38983"/>
                          <a14:foregroundMark x1="84826" y1="43584" x2="84826" y2="43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0"/>
              <a:ext cx="1667098" cy="166709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383965" y="773808"/>
              <a:ext cx="1667098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altLang="en-US" sz="3200">
                  <a:ln w="0"/>
                  <a:solidFill>
                    <a:srgbClr val="DF6E6B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ooper Black" panose="02040603050506020204" pitchFamily="18" charset="0"/>
                </a:rPr>
                <a:t>Bài 3</a:t>
              </a:r>
              <a:endParaRPr lang="en-US" sz="3200">
                <a:ln w="0"/>
                <a:solidFill>
                  <a:srgbClr val="DF6E6B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30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"/>
                            </p:stCondLst>
                            <p:childTnLst>
                              <p:par>
                                <p:cTn id="45" presetID="23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2" animBg="1"/>
      <p:bldP spid="11" grpId="3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20135"/>
            <a:ext cx="1224136" cy="1224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106" y="3226180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accent6"/>
                </a:solidFill>
                <a:latin typeface="UTM Cooper Black" panose="02040603050506020204" pitchFamily="18" charset="0"/>
              </a:rPr>
              <a:t>Bác Hồ có lòng nhân ái bao la.</a:t>
            </a:r>
            <a:endParaRPr lang="en-US" altLang="en-US" sz="2800">
              <a:solidFill>
                <a:schemeClr val="accent6"/>
              </a:solidFill>
              <a:latin typeface="VNI-Cooper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7958" y="2224539"/>
            <a:ext cx="6561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accent6"/>
                </a:solidFill>
                <a:latin typeface="UTM Cooper Black" panose="02040603050506020204" pitchFamily="18" charset="0"/>
              </a:rPr>
              <a:t>Nhân dân Việt Nam rất anh hùng.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47759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4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B5F84E0-E7DD-43D0-9274-A159B8F18C98}"/>
              </a:ext>
            </a:extLst>
          </p:cNvPr>
          <p:cNvGrpSpPr/>
          <p:nvPr/>
        </p:nvGrpSpPr>
        <p:grpSpPr>
          <a:xfrm>
            <a:off x="-143259" y="382705"/>
            <a:ext cx="3063239" cy="1667098"/>
            <a:chOff x="2987824" y="0"/>
            <a:chExt cx="3063239" cy="1667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8F7F88-806A-465C-9756-5CF76174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4899" y1="22195" x2="74899" y2="22195"/>
                          <a14:foregroundMark x1="81840" y1="31881" x2="81840" y2="31881"/>
                          <a14:foregroundMark x1="65295" y1="25908" x2="65295" y2="25908"/>
                          <a14:foregroundMark x1="75787" y1="38983" x2="75787" y2="38983"/>
                          <a14:foregroundMark x1="84826" y1="43584" x2="84826" y2="43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0"/>
              <a:ext cx="1667098" cy="16670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B26956-5638-4D60-8EC7-AEF628CE5880}"/>
                </a:ext>
              </a:extLst>
            </p:cNvPr>
            <p:cNvSpPr/>
            <p:nvPr/>
          </p:nvSpPr>
          <p:spPr>
            <a:xfrm>
              <a:off x="4383965" y="773808"/>
              <a:ext cx="1667098" cy="58477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altLang="en-US" sz="3200">
                  <a:ln w="0"/>
                  <a:solidFill>
                    <a:srgbClr val="DF6E6B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ooper Black" panose="02040603050506020204" pitchFamily="18" charset="0"/>
                </a:rPr>
                <a:t>Bài 4</a:t>
              </a:r>
              <a:endParaRPr lang="en-US" sz="3200">
                <a:ln w="0"/>
                <a:solidFill>
                  <a:srgbClr val="DF6E6B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0ABEDB9F-EE91-45EC-A2BE-14B8C156F1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t="9653" r="26330" b="8501"/>
          <a:stretch>
            <a:fillRect/>
          </a:stretch>
        </p:blipFill>
        <p:spPr>
          <a:xfrm>
            <a:off x="-2037866" y="3108777"/>
            <a:ext cx="1315472" cy="2034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C413D-470C-42B3-8E7A-4822C67F0F1C}"/>
              </a:ext>
            </a:extLst>
          </p:cNvPr>
          <p:cNvSpPr txBox="1"/>
          <p:nvPr/>
        </p:nvSpPr>
        <p:spPr>
          <a:xfrm>
            <a:off x="0" y="2048699"/>
            <a:ext cx="2776722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300" b="1">
                <a:ln w="12700" cmpd="sng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 ngữ là gì?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5BED0C-8779-4F69-B1D0-20E48C983DBA}"/>
              </a:ext>
            </a:extLst>
          </p:cNvPr>
          <p:cNvGrpSpPr/>
          <p:nvPr/>
        </p:nvGrpSpPr>
        <p:grpSpPr>
          <a:xfrm>
            <a:off x="1763688" y="163747"/>
            <a:ext cx="8614489" cy="4816006"/>
            <a:chOff x="1950096" y="-449350"/>
            <a:chExt cx="11485985" cy="7131340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0329C880-01C7-4D89-A763-F8A568A2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 flipH="1">
              <a:off x="1950096" y="-449350"/>
              <a:ext cx="11485985" cy="71313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D17CC1-746A-4D4B-BAF6-0E1D5D0F7018}"/>
                </a:ext>
              </a:extLst>
            </p:cNvPr>
            <p:cNvSpPr txBox="1"/>
            <p:nvPr/>
          </p:nvSpPr>
          <p:spPr>
            <a:xfrm>
              <a:off x="4766441" y="1669770"/>
              <a:ext cx="6261533" cy="3725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tri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altLang="en-US" sz="22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giũa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5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altLang="en-US" sz="225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6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827E-7 L 0.25 -4.9382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, map&#10;&#10;Description automatically generated">
            <a:extLst>
              <a:ext uri="{FF2B5EF4-FFF2-40B4-BE49-F238E27FC236}">
                <a16:creationId xmlns:a16="http://schemas.microsoft.com/office/drawing/2014/main" id="{D77BF3CB-793F-4DDB-B3D8-A72893A63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42303" b="29719"/>
          <a:stretch/>
        </p:blipFill>
        <p:spPr>
          <a:xfrm>
            <a:off x="2880845" y="1840463"/>
            <a:ext cx="3382311" cy="1462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7A1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A8F08E-7BAF-44D7-8F45-C467A29D92D1}"/>
              </a:ext>
            </a:extLst>
          </p:cNvPr>
          <p:cNvGrpSpPr/>
          <p:nvPr/>
        </p:nvGrpSpPr>
        <p:grpSpPr>
          <a:xfrm>
            <a:off x="843883" y="-149686"/>
            <a:ext cx="7742615" cy="2253341"/>
            <a:chOff x="798773" y="-262997"/>
            <a:chExt cx="11041944" cy="391611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212BFB6-C3FE-4AFE-BCAD-C8D1706CC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798773" y="-262997"/>
              <a:ext cx="11041944" cy="3916110"/>
            </a:xfrm>
            <a:prstGeom prst="rect">
              <a:avLst/>
            </a:prstGeom>
          </p:spPr>
        </p:pic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13045E50-CA81-475D-B1FC-D9D2515B6E51}"/>
                </a:ext>
              </a:extLst>
            </p:cNvPr>
            <p:cNvSpPr txBox="1"/>
            <p:nvPr/>
          </p:nvSpPr>
          <p:spPr>
            <a:xfrm>
              <a:off x="1388516" y="692985"/>
              <a:ext cx="9454043" cy="160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 b="1" i="1">
                  <a:ln w="22225">
                    <a:solidFill>
                      <a:schemeClr val="accent4">
                        <a:lumMod val="75000"/>
                      </a:schemeClr>
                    </a:solidFill>
                    <a:prstDash val="solid"/>
                  </a:ln>
                  <a:solidFill>
                    <a:srgbClr val="F6E7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Các câu tục ngữ dưới đây khuyên ta điều gì, chê điều gì? </a:t>
              </a:r>
              <a:endParaRPr lang="en-US" altLang="en-US" sz="2700" b="1" i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6E76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536C717-3EEC-4DF3-8C9B-F3377603E808}"/>
              </a:ext>
            </a:extLst>
          </p:cNvPr>
          <p:cNvSpPr txBox="1"/>
          <p:nvPr/>
        </p:nvSpPr>
        <p:spPr>
          <a:xfrm>
            <a:off x="329657" y="3570451"/>
            <a:ext cx="8771067" cy="1199046"/>
          </a:xfrm>
          <a:custGeom>
            <a:avLst/>
            <a:gdLst>
              <a:gd name="connsiteX0" fmla="*/ 0 w 8771067"/>
              <a:gd name="connsiteY0" fmla="*/ 0 h 1199046"/>
              <a:gd name="connsiteX1" fmla="*/ 497027 w 8771067"/>
              <a:gd name="connsiteY1" fmla="*/ 0 h 1199046"/>
              <a:gd name="connsiteX2" fmla="*/ 818633 w 8771067"/>
              <a:gd name="connsiteY2" fmla="*/ 0 h 1199046"/>
              <a:gd name="connsiteX3" fmla="*/ 1578792 w 8771067"/>
              <a:gd name="connsiteY3" fmla="*/ 0 h 1199046"/>
              <a:gd name="connsiteX4" fmla="*/ 2075819 w 8771067"/>
              <a:gd name="connsiteY4" fmla="*/ 0 h 1199046"/>
              <a:gd name="connsiteX5" fmla="*/ 2572846 w 8771067"/>
              <a:gd name="connsiteY5" fmla="*/ 0 h 1199046"/>
              <a:gd name="connsiteX6" fmla="*/ 3333005 w 8771067"/>
              <a:gd name="connsiteY6" fmla="*/ 0 h 1199046"/>
              <a:gd name="connsiteX7" fmla="*/ 3742322 w 8771067"/>
              <a:gd name="connsiteY7" fmla="*/ 0 h 1199046"/>
              <a:gd name="connsiteX8" fmla="*/ 4502481 w 8771067"/>
              <a:gd name="connsiteY8" fmla="*/ 0 h 1199046"/>
              <a:gd name="connsiteX9" fmla="*/ 5262640 w 8771067"/>
              <a:gd name="connsiteY9" fmla="*/ 0 h 1199046"/>
              <a:gd name="connsiteX10" fmla="*/ 5847378 w 8771067"/>
              <a:gd name="connsiteY10" fmla="*/ 0 h 1199046"/>
              <a:gd name="connsiteX11" fmla="*/ 6607537 w 8771067"/>
              <a:gd name="connsiteY11" fmla="*/ 0 h 1199046"/>
              <a:gd name="connsiteX12" fmla="*/ 7104564 w 8771067"/>
              <a:gd name="connsiteY12" fmla="*/ 0 h 1199046"/>
              <a:gd name="connsiteX13" fmla="*/ 7601591 w 8771067"/>
              <a:gd name="connsiteY13" fmla="*/ 0 h 1199046"/>
              <a:gd name="connsiteX14" fmla="*/ 8274040 w 8771067"/>
              <a:gd name="connsiteY14" fmla="*/ 0 h 1199046"/>
              <a:gd name="connsiteX15" fmla="*/ 8771067 w 8771067"/>
              <a:gd name="connsiteY15" fmla="*/ 0 h 1199046"/>
              <a:gd name="connsiteX16" fmla="*/ 8771067 w 8771067"/>
              <a:gd name="connsiteY16" fmla="*/ 623504 h 1199046"/>
              <a:gd name="connsiteX17" fmla="*/ 8771067 w 8771067"/>
              <a:gd name="connsiteY17" fmla="*/ 1199046 h 1199046"/>
              <a:gd name="connsiteX18" fmla="*/ 8098619 w 8771067"/>
              <a:gd name="connsiteY18" fmla="*/ 1199046 h 1199046"/>
              <a:gd name="connsiteX19" fmla="*/ 7777013 w 8771067"/>
              <a:gd name="connsiteY19" fmla="*/ 1199046 h 1199046"/>
              <a:gd name="connsiteX20" fmla="*/ 7367696 w 8771067"/>
              <a:gd name="connsiteY20" fmla="*/ 1199046 h 1199046"/>
              <a:gd name="connsiteX21" fmla="*/ 6607537 w 8771067"/>
              <a:gd name="connsiteY21" fmla="*/ 1199046 h 1199046"/>
              <a:gd name="connsiteX22" fmla="*/ 6022799 w 8771067"/>
              <a:gd name="connsiteY22" fmla="*/ 1199046 h 1199046"/>
              <a:gd name="connsiteX23" fmla="*/ 5613483 w 8771067"/>
              <a:gd name="connsiteY23" fmla="*/ 1199046 h 1199046"/>
              <a:gd name="connsiteX24" fmla="*/ 5028745 w 8771067"/>
              <a:gd name="connsiteY24" fmla="*/ 1199046 h 1199046"/>
              <a:gd name="connsiteX25" fmla="*/ 4707139 w 8771067"/>
              <a:gd name="connsiteY25" fmla="*/ 1199046 h 1199046"/>
              <a:gd name="connsiteX26" fmla="*/ 4385534 w 8771067"/>
              <a:gd name="connsiteY26" fmla="*/ 1199046 h 1199046"/>
              <a:gd name="connsiteX27" fmla="*/ 3800796 w 8771067"/>
              <a:gd name="connsiteY27" fmla="*/ 1199046 h 1199046"/>
              <a:gd name="connsiteX28" fmla="*/ 3391479 w 8771067"/>
              <a:gd name="connsiteY28" fmla="*/ 1199046 h 1199046"/>
              <a:gd name="connsiteX29" fmla="*/ 2719031 w 8771067"/>
              <a:gd name="connsiteY29" fmla="*/ 1199046 h 1199046"/>
              <a:gd name="connsiteX30" fmla="*/ 2309714 w 8771067"/>
              <a:gd name="connsiteY30" fmla="*/ 1199046 h 1199046"/>
              <a:gd name="connsiteX31" fmla="*/ 1637266 w 8771067"/>
              <a:gd name="connsiteY31" fmla="*/ 1199046 h 1199046"/>
              <a:gd name="connsiteX32" fmla="*/ 1315660 w 8771067"/>
              <a:gd name="connsiteY32" fmla="*/ 1199046 h 1199046"/>
              <a:gd name="connsiteX33" fmla="*/ 643212 w 8771067"/>
              <a:gd name="connsiteY33" fmla="*/ 1199046 h 1199046"/>
              <a:gd name="connsiteX34" fmla="*/ 0 w 8771067"/>
              <a:gd name="connsiteY34" fmla="*/ 1199046 h 1199046"/>
              <a:gd name="connsiteX35" fmla="*/ 0 w 8771067"/>
              <a:gd name="connsiteY35" fmla="*/ 635494 h 1199046"/>
              <a:gd name="connsiteX36" fmla="*/ 0 w 8771067"/>
              <a:gd name="connsiteY36" fmla="*/ 0 h 119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771067" h="1199046" extrusionOk="0">
                <a:moveTo>
                  <a:pt x="0" y="0"/>
                </a:moveTo>
                <a:cubicBezTo>
                  <a:pt x="103102" y="-44592"/>
                  <a:pt x="313463" y="45317"/>
                  <a:pt x="497027" y="0"/>
                </a:cubicBezTo>
                <a:cubicBezTo>
                  <a:pt x="680591" y="-45317"/>
                  <a:pt x="704483" y="33233"/>
                  <a:pt x="818633" y="0"/>
                </a:cubicBezTo>
                <a:cubicBezTo>
                  <a:pt x="932783" y="-33233"/>
                  <a:pt x="1251238" y="59921"/>
                  <a:pt x="1578792" y="0"/>
                </a:cubicBezTo>
                <a:cubicBezTo>
                  <a:pt x="1906346" y="-59921"/>
                  <a:pt x="1887892" y="13673"/>
                  <a:pt x="2075819" y="0"/>
                </a:cubicBezTo>
                <a:cubicBezTo>
                  <a:pt x="2263746" y="-13673"/>
                  <a:pt x="2453627" y="29267"/>
                  <a:pt x="2572846" y="0"/>
                </a:cubicBezTo>
                <a:cubicBezTo>
                  <a:pt x="2692065" y="-29267"/>
                  <a:pt x="2981987" y="61257"/>
                  <a:pt x="3333005" y="0"/>
                </a:cubicBezTo>
                <a:cubicBezTo>
                  <a:pt x="3684023" y="-61257"/>
                  <a:pt x="3552898" y="31252"/>
                  <a:pt x="3742322" y="0"/>
                </a:cubicBezTo>
                <a:cubicBezTo>
                  <a:pt x="3931746" y="-31252"/>
                  <a:pt x="4308727" y="60846"/>
                  <a:pt x="4502481" y="0"/>
                </a:cubicBezTo>
                <a:cubicBezTo>
                  <a:pt x="4696235" y="-60846"/>
                  <a:pt x="5043204" y="66016"/>
                  <a:pt x="5262640" y="0"/>
                </a:cubicBezTo>
                <a:cubicBezTo>
                  <a:pt x="5482076" y="-66016"/>
                  <a:pt x="5612635" y="5880"/>
                  <a:pt x="5847378" y="0"/>
                </a:cubicBezTo>
                <a:cubicBezTo>
                  <a:pt x="6082121" y="-5880"/>
                  <a:pt x="6310801" y="51133"/>
                  <a:pt x="6607537" y="0"/>
                </a:cubicBezTo>
                <a:cubicBezTo>
                  <a:pt x="6904273" y="-51133"/>
                  <a:pt x="6866248" y="52336"/>
                  <a:pt x="7104564" y="0"/>
                </a:cubicBezTo>
                <a:cubicBezTo>
                  <a:pt x="7342880" y="-52336"/>
                  <a:pt x="7432674" y="33959"/>
                  <a:pt x="7601591" y="0"/>
                </a:cubicBezTo>
                <a:cubicBezTo>
                  <a:pt x="7770508" y="-33959"/>
                  <a:pt x="8128327" y="34473"/>
                  <a:pt x="8274040" y="0"/>
                </a:cubicBezTo>
                <a:cubicBezTo>
                  <a:pt x="8419753" y="-34473"/>
                  <a:pt x="8665587" y="31926"/>
                  <a:pt x="8771067" y="0"/>
                </a:cubicBezTo>
                <a:cubicBezTo>
                  <a:pt x="8809704" y="176396"/>
                  <a:pt x="8734063" y="404772"/>
                  <a:pt x="8771067" y="623504"/>
                </a:cubicBezTo>
                <a:cubicBezTo>
                  <a:pt x="8808071" y="842236"/>
                  <a:pt x="8750489" y="1020589"/>
                  <a:pt x="8771067" y="1199046"/>
                </a:cubicBezTo>
                <a:cubicBezTo>
                  <a:pt x="8479961" y="1200043"/>
                  <a:pt x="8301846" y="1189355"/>
                  <a:pt x="8098619" y="1199046"/>
                </a:cubicBezTo>
                <a:cubicBezTo>
                  <a:pt x="7895392" y="1208737"/>
                  <a:pt x="7898409" y="1171385"/>
                  <a:pt x="7777013" y="1199046"/>
                </a:cubicBezTo>
                <a:cubicBezTo>
                  <a:pt x="7655617" y="1226707"/>
                  <a:pt x="7536580" y="1188366"/>
                  <a:pt x="7367696" y="1199046"/>
                </a:cubicBezTo>
                <a:cubicBezTo>
                  <a:pt x="7198812" y="1209726"/>
                  <a:pt x="6809926" y="1157530"/>
                  <a:pt x="6607537" y="1199046"/>
                </a:cubicBezTo>
                <a:cubicBezTo>
                  <a:pt x="6405148" y="1240562"/>
                  <a:pt x="6153157" y="1176631"/>
                  <a:pt x="6022799" y="1199046"/>
                </a:cubicBezTo>
                <a:cubicBezTo>
                  <a:pt x="5892441" y="1221461"/>
                  <a:pt x="5772745" y="1198436"/>
                  <a:pt x="5613483" y="1199046"/>
                </a:cubicBezTo>
                <a:cubicBezTo>
                  <a:pt x="5454221" y="1199656"/>
                  <a:pt x="5234712" y="1180633"/>
                  <a:pt x="5028745" y="1199046"/>
                </a:cubicBezTo>
                <a:cubicBezTo>
                  <a:pt x="4822778" y="1217459"/>
                  <a:pt x="4865983" y="1168692"/>
                  <a:pt x="4707139" y="1199046"/>
                </a:cubicBezTo>
                <a:cubicBezTo>
                  <a:pt x="4548295" y="1229400"/>
                  <a:pt x="4533678" y="1161300"/>
                  <a:pt x="4385534" y="1199046"/>
                </a:cubicBezTo>
                <a:cubicBezTo>
                  <a:pt x="4237391" y="1236792"/>
                  <a:pt x="3939118" y="1163990"/>
                  <a:pt x="3800796" y="1199046"/>
                </a:cubicBezTo>
                <a:cubicBezTo>
                  <a:pt x="3662474" y="1234102"/>
                  <a:pt x="3518878" y="1169444"/>
                  <a:pt x="3391479" y="1199046"/>
                </a:cubicBezTo>
                <a:cubicBezTo>
                  <a:pt x="3264080" y="1228648"/>
                  <a:pt x="3053882" y="1163288"/>
                  <a:pt x="2719031" y="1199046"/>
                </a:cubicBezTo>
                <a:cubicBezTo>
                  <a:pt x="2384180" y="1234804"/>
                  <a:pt x="2444764" y="1170213"/>
                  <a:pt x="2309714" y="1199046"/>
                </a:cubicBezTo>
                <a:cubicBezTo>
                  <a:pt x="2174664" y="1227879"/>
                  <a:pt x="1772859" y="1128164"/>
                  <a:pt x="1637266" y="1199046"/>
                </a:cubicBezTo>
                <a:cubicBezTo>
                  <a:pt x="1501673" y="1269928"/>
                  <a:pt x="1405734" y="1165370"/>
                  <a:pt x="1315660" y="1199046"/>
                </a:cubicBezTo>
                <a:cubicBezTo>
                  <a:pt x="1225586" y="1232722"/>
                  <a:pt x="960137" y="1123830"/>
                  <a:pt x="643212" y="1199046"/>
                </a:cubicBezTo>
                <a:cubicBezTo>
                  <a:pt x="326287" y="1274262"/>
                  <a:pt x="184387" y="1177181"/>
                  <a:pt x="0" y="1199046"/>
                </a:cubicBezTo>
                <a:cubicBezTo>
                  <a:pt x="-22843" y="1042093"/>
                  <a:pt x="32526" y="910280"/>
                  <a:pt x="0" y="635494"/>
                </a:cubicBezTo>
                <a:cubicBezTo>
                  <a:pt x="-32526" y="360708"/>
                  <a:pt x="29816" y="23148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55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Khuyên người ta sống hiền lành, nhân hậu vì sống hiền lành, nhân hậu sẽ gặp điều may mắn.</a:t>
            </a:r>
            <a:endParaRPr lang="en-US" sz="255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6F33015-C8D8-4B16-A23B-E2D9AB6057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>
            <a:fillRect/>
          </a:stretch>
        </p:blipFill>
        <p:spPr>
          <a:xfrm rot="2682258" flipH="1">
            <a:off x="7747440" y="1845551"/>
            <a:ext cx="1105353" cy="91530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44DFF7DC-6AA8-4BD1-B8DB-122EC96BA9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>
            <a:fillRect/>
          </a:stretch>
        </p:blipFill>
        <p:spPr>
          <a:xfrm rot="18000000" flipH="1">
            <a:off x="6748204" y="1666831"/>
            <a:ext cx="755181" cy="625339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DFB92991-CF08-4D3C-8045-B2D4E9AC12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>
            <a:fillRect/>
          </a:stretch>
        </p:blipFill>
        <p:spPr>
          <a:xfrm rot="19930846" flipH="1">
            <a:off x="8183376" y="3015602"/>
            <a:ext cx="737645" cy="61081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7E7AAB3-6879-42FF-BA32-67047E7B13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6" r="81400" b="4000"/>
          <a:stretch>
            <a:fillRect/>
          </a:stretch>
        </p:blipFill>
        <p:spPr>
          <a:xfrm rot="13648588" flipH="1">
            <a:off x="7210781" y="2866552"/>
            <a:ext cx="503961" cy="4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0" y="4510904"/>
            <a:ext cx="1488317" cy="5949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" y="2875729"/>
            <a:ext cx="1733093" cy="22677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6900" y="1199106"/>
            <a:ext cx="37951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4000">
                <a:solidFill>
                  <a:srgbClr val="EF7581"/>
                </a:solidFill>
                <a:latin typeface="UTM Alba Matter" panose="02040603050506020204" pitchFamily="18" charset="0"/>
              </a:rPr>
              <a:t>Luyện từ</a:t>
            </a:r>
            <a:r>
              <a:rPr lang="zh-CN" altLang="en-US" sz="4000">
                <a:solidFill>
                  <a:srgbClr val="EF7581"/>
                </a:solidFill>
                <a:latin typeface="UTM Alba Matter" panose="02040603050506020204" pitchFamily="18" charset="0"/>
              </a:rPr>
              <a:t> </a:t>
            </a:r>
            <a:r>
              <a:rPr lang="en-US" altLang="zh-CN" sz="4000">
                <a:solidFill>
                  <a:srgbClr val="EF7581"/>
                </a:solidFill>
                <a:latin typeface="UTM Alba Matter" panose="02040603050506020204" pitchFamily="18" charset="0"/>
              </a:rPr>
              <a:t>và câu</a:t>
            </a:r>
            <a:endParaRPr lang="zh-CN" altLang="en-US" sz="4000">
              <a:solidFill>
                <a:srgbClr val="EF7581"/>
              </a:solidFill>
              <a:latin typeface="UTM Alba Matter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3637" y="1956474"/>
            <a:ext cx="4849789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800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VN Mang Cau Nang" panose="03060902050402020B05" pitchFamily="66" charset="0"/>
                <a:ea typeface="华康方圆体W7(P)" pitchFamily="82" charset="-122"/>
              </a:rPr>
              <a:t>Mở rộng vốn từ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8430" y="264264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4800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oper" pitchFamily="2" charset="0"/>
                <a:ea typeface="华康方圆体W7(P)" pitchFamily="82" charset="-122"/>
              </a:defRPr>
            </a:lvl1pPr>
          </a:lstStyle>
          <a:p>
            <a:r>
              <a:rPr lang="en-US" altLang="zh-CN" sz="5400">
                <a:latin typeface="UVN Bai Sau Nang" panose="04030905020802020C03" pitchFamily="82" charset="0"/>
              </a:rPr>
              <a:t>Nhân hậu – Đoàn kết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83768" y="3921106"/>
            <a:ext cx="4266098" cy="573286"/>
          </a:xfrm>
          <a:prstGeom prst="roundRect">
            <a:avLst>
              <a:gd name="adj" fmla="val 34462"/>
            </a:avLst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spc="50">
                <a:ln w="11430"/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Vivi" panose="020B7200000000000000" pitchFamily="34" charset="0"/>
                <a:ea typeface="华康方圆体W7(P)" pitchFamily="8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sz="2400">
                <a:ln w="11430">
                  <a:solidFill>
                    <a:srgbClr val="F35B74"/>
                  </a:solidFill>
                </a:ln>
                <a:solidFill>
                  <a:srgbClr val="F35B74"/>
                </a:solidFill>
                <a:effectLst/>
                <a:latin typeface="UVN Bai Sau Nang" panose="04030905020802020C03" pitchFamily="82" charset="0"/>
              </a:rPr>
              <a:t>Giáo viên:__________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552310" y="2449566"/>
            <a:ext cx="548062" cy="520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68" y="3784662"/>
            <a:ext cx="1584176" cy="187580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554" y="3798372"/>
            <a:ext cx="1584176" cy="187580"/>
          </a:xfrm>
          <a:prstGeom prst="rect">
            <a:avLst/>
          </a:prstGeom>
        </p:spPr>
      </p:pic>
      <p:pic>
        <p:nvPicPr>
          <p:cNvPr id="27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88" y="4450742"/>
            <a:ext cx="1584176" cy="187580"/>
          </a:xfrm>
          <a:prstGeom prst="rect">
            <a:avLst/>
          </a:prstGeom>
        </p:spPr>
      </p:pic>
      <p:pic>
        <p:nvPicPr>
          <p:cNvPr id="28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0874" y="4464452"/>
            <a:ext cx="1584176" cy="1875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7E5D7-479A-4650-96F3-FACBA2316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8" b="18"/>
          <a:stretch/>
        </p:blipFill>
        <p:spPr>
          <a:xfrm>
            <a:off x="2185673" y="139453"/>
            <a:ext cx="4772654" cy="3085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8FD83A-2A5E-408C-BD7C-63CDC63F367F}"/>
              </a:ext>
            </a:extLst>
          </p:cNvPr>
          <p:cNvSpPr txBox="1"/>
          <p:nvPr/>
        </p:nvSpPr>
        <p:spPr>
          <a:xfrm>
            <a:off x="801455" y="3514468"/>
            <a:ext cx="7541091" cy="1264192"/>
          </a:xfrm>
          <a:custGeom>
            <a:avLst/>
            <a:gdLst>
              <a:gd name="connsiteX0" fmla="*/ 0 w 7541091"/>
              <a:gd name="connsiteY0" fmla="*/ 0 h 1264192"/>
              <a:gd name="connsiteX1" fmla="*/ 504673 w 7541091"/>
              <a:gd name="connsiteY1" fmla="*/ 0 h 1264192"/>
              <a:gd name="connsiteX2" fmla="*/ 858524 w 7541091"/>
              <a:gd name="connsiteY2" fmla="*/ 0 h 1264192"/>
              <a:gd name="connsiteX3" fmla="*/ 1589430 w 7541091"/>
              <a:gd name="connsiteY3" fmla="*/ 0 h 1264192"/>
              <a:gd name="connsiteX4" fmla="*/ 2094103 w 7541091"/>
              <a:gd name="connsiteY4" fmla="*/ 0 h 1264192"/>
              <a:gd name="connsiteX5" fmla="*/ 2598776 w 7541091"/>
              <a:gd name="connsiteY5" fmla="*/ 0 h 1264192"/>
              <a:gd name="connsiteX6" fmla="*/ 3329682 w 7541091"/>
              <a:gd name="connsiteY6" fmla="*/ 0 h 1264192"/>
              <a:gd name="connsiteX7" fmla="*/ 3758944 w 7541091"/>
              <a:gd name="connsiteY7" fmla="*/ 0 h 1264192"/>
              <a:gd name="connsiteX8" fmla="*/ 4489850 w 7541091"/>
              <a:gd name="connsiteY8" fmla="*/ 0 h 1264192"/>
              <a:gd name="connsiteX9" fmla="*/ 5220755 w 7541091"/>
              <a:gd name="connsiteY9" fmla="*/ 0 h 1264192"/>
              <a:gd name="connsiteX10" fmla="*/ 5800839 w 7541091"/>
              <a:gd name="connsiteY10" fmla="*/ 0 h 1264192"/>
              <a:gd name="connsiteX11" fmla="*/ 6531745 w 7541091"/>
              <a:gd name="connsiteY11" fmla="*/ 0 h 1264192"/>
              <a:gd name="connsiteX12" fmla="*/ 7036418 w 7541091"/>
              <a:gd name="connsiteY12" fmla="*/ 0 h 1264192"/>
              <a:gd name="connsiteX13" fmla="*/ 7541091 w 7541091"/>
              <a:gd name="connsiteY13" fmla="*/ 0 h 1264192"/>
              <a:gd name="connsiteX14" fmla="*/ 7541091 w 7541091"/>
              <a:gd name="connsiteY14" fmla="*/ 434039 h 1264192"/>
              <a:gd name="connsiteX15" fmla="*/ 7541091 w 7541091"/>
              <a:gd name="connsiteY15" fmla="*/ 855437 h 1264192"/>
              <a:gd name="connsiteX16" fmla="*/ 7541091 w 7541091"/>
              <a:gd name="connsiteY16" fmla="*/ 1264192 h 1264192"/>
              <a:gd name="connsiteX17" fmla="*/ 6885596 w 7541091"/>
              <a:gd name="connsiteY17" fmla="*/ 1264192 h 1264192"/>
              <a:gd name="connsiteX18" fmla="*/ 6305512 w 7541091"/>
              <a:gd name="connsiteY18" fmla="*/ 1264192 h 1264192"/>
              <a:gd name="connsiteX19" fmla="*/ 5951661 w 7541091"/>
              <a:gd name="connsiteY19" fmla="*/ 1264192 h 1264192"/>
              <a:gd name="connsiteX20" fmla="*/ 5522399 w 7541091"/>
              <a:gd name="connsiteY20" fmla="*/ 1264192 h 1264192"/>
              <a:gd name="connsiteX21" fmla="*/ 4791493 w 7541091"/>
              <a:gd name="connsiteY21" fmla="*/ 1264192 h 1264192"/>
              <a:gd name="connsiteX22" fmla="*/ 4211409 w 7541091"/>
              <a:gd name="connsiteY22" fmla="*/ 1264192 h 1264192"/>
              <a:gd name="connsiteX23" fmla="*/ 3782147 w 7541091"/>
              <a:gd name="connsiteY23" fmla="*/ 1264192 h 1264192"/>
              <a:gd name="connsiteX24" fmla="*/ 3202063 w 7541091"/>
              <a:gd name="connsiteY24" fmla="*/ 1264192 h 1264192"/>
              <a:gd name="connsiteX25" fmla="*/ 2848212 w 7541091"/>
              <a:gd name="connsiteY25" fmla="*/ 1264192 h 1264192"/>
              <a:gd name="connsiteX26" fmla="*/ 2494361 w 7541091"/>
              <a:gd name="connsiteY26" fmla="*/ 1264192 h 1264192"/>
              <a:gd name="connsiteX27" fmla="*/ 1914277 w 7541091"/>
              <a:gd name="connsiteY27" fmla="*/ 1264192 h 1264192"/>
              <a:gd name="connsiteX28" fmla="*/ 1485015 w 7541091"/>
              <a:gd name="connsiteY28" fmla="*/ 1264192 h 1264192"/>
              <a:gd name="connsiteX29" fmla="*/ 829520 w 7541091"/>
              <a:gd name="connsiteY29" fmla="*/ 1264192 h 1264192"/>
              <a:gd name="connsiteX30" fmla="*/ 0 w 7541091"/>
              <a:gd name="connsiteY30" fmla="*/ 1264192 h 1264192"/>
              <a:gd name="connsiteX31" fmla="*/ 0 w 7541091"/>
              <a:gd name="connsiteY31" fmla="*/ 830153 h 1264192"/>
              <a:gd name="connsiteX32" fmla="*/ 0 w 7541091"/>
              <a:gd name="connsiteY32" fmla="*/ 396113 h 1264192"/>
              <a:gd name="connsiteX33" fmla="*/ 0 w 7541091"/>
              <a:gd name="connsiteY33" fmla="*/ 0 h 126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41091" h="1264192" extrusionOk="0">
                <a:moveTo>
                  <a:pt x="0" y="0"/>
                </a:moveTo>
                <a:cubicBezTo>
                  <a:pt x="138281" y="-24572"/>
                  <a:pt x="252750" y="19880"/>
                  <a:pt x="504673" y="0"/>
                </a:cubicBezTo>
                <a:cubicBezTo>
                  <a:pt x="756596" y="-19880"/>
                  <a:pt x="720384" y="18"/>
                  <a:pt x="858524" y="0"/>
                </a:cubicBezTo>
                <a:cubicBezTo>
                  <a:pt x="996664" y="-18"/>
                  <a:pt x="1415233" y="18996"/>
                  <a:pt x="1589430" y="0"/>
                </a:cubicBezTo>
                <a:cubicBezTo>
                  <a:pt x="1763627" y="-18996"/>
                  <a:pt x="1922470" y="31119"/>
                  <a:pt x="2094103" y="0"/>
                </a:cubicBezTo>
                <a:cubicBezTo>
                  <a:pt x="2265736" y="-31119"/>
                  <a:pt x="2359996" y="17575"/>
                  <a:pt x="2598776" y="0"/>
                </a:cubicBezTo>
                <a:cubicBezTo>
                  <a:pt x="2837556" y="-17575"/>
                  <a:pt x="3004310" y="13535"/>
                  <a:pt x="3329682" y="0"/>
                </a:cubicBezTo>
                <a:cubicBezTo>
                  <a:pt x="3655054" y="-13535"/>
                  <a:pt x="3646410" y="20655"/>
                  <a:pt x="3758944" y="0"/>
                </a:cubicBezTo>
                <a:cubicBezTo>
                  <a:pt x="3871478" y="-20655"/>
                  <a:pt x="4179753" y="2025"/>
                  <a:pt x="4489850" y="0"/>
                </a:cubicBezTo>
                <a:cubicBezTo>
                  <a:pt x="4799947" y="-2025"/>
                  <a:pt x="4985120" y="85293"/>
                  <a:pt x="5220755" y="0"/>
                </a:cubicBezTo>
                <a:cubicBezTo>
                  <a:pt x="5456390" y="-85293"/>
                  <a:pt x="5679738" y="24808"/>
                  <a:pt x="5800839" y="0"/>
                </a:cubicBezTo>
                <a:cubicBezTo>
                  <a:pt x="5921940" y="-24808"/>
                  <a:pt x="6191789" y="28366"/>
                  <a:pt x="6531745" y="0"/>
                </a:cubicBezTo>
                <a:cubicBezTo>
                  <a:pt x="6871701" y="-28366"/>
                  <a:pt x="6908284" y="41961"/>
                  <a:pt x="7036418" y="0"/>
                </a:cubicBezTo>
                <a:cubicBezTo>
                  <a:pt x="7164552" y="-41961"/>
                  <a:pt x="7427359" y="15656"/>
                  <a:pt x="7541091" y="0"/>
                </a:cubicBezTo>
                <a:cubicBezTo>
                  <a:pt x="7567880" y="128280"/>
                  <a:pt x="7496924" y="264550"/>
                  <a:pt x="7541091" y="434039"/>
                </a:cubicBezTo>
                <a:cubicBezTo>
                  <a:pt x="7585258" y="603528"/>
                  <a:pt x="7512443" y="664905"/>
                  <a:pt x="7541091" y="855437"/>
                </a:cubicBezTo>
                <a:cubicBezTo>
                  <a:pt x="7569739" y="1045969"/>
                  <a:pt x="7525586" y="1117736"/>
                  <a:pt x="7541091" y="1264192"/>
                </a:cubicBezTo>
                <a:cubicBezTo>
                  <a:pt x="7391836" y="1277331"/>
                  <a:pt x="7180219" y="1251609"/>
                  <a:pt x="6885596" y="1264192"/>
                </a:cubicBezTo>
                <a:cubicBezTo>
                  <a:pt x="6590973" y="1276775"/>
                  <a:pt x="6511649" y="1243507"/>
                  <a:pt x="6305512" y="1264192"/>
                </a:cubicBezTo>
                <a:cubicBezTo>
                  <a:pt x="6099375" y="1284877"/>
                  <a:pt x="6032656" y="1255566"/>
                  <a:pt x="5951661" y="1264192"/>
                </a:cubicBezTo>
                <a:cubicBezTo>
                  <a:pt x="5870666" y="1272818"/>
                  <a:pt x="5660852" y="1214793"/>
                  <a:pt x="5522399" y="1264192"/>
                </a:cubicBezTo>
                <a:cubicBezTo>
                  <a:pt x="5383946" y="1313591"/>
                  <a:pt x="5002295" y="1258977"/>
                  <a:pt x="4791493" y="1264192"/>
                </a:cubicBezTo>
                <a:cubicBezTo>
                  <a:pt x="4580691" y="1269407"/>
                  <a:pt x="4380028" y="1213951"/>
                  <a:pt x="4211409" y="1264192"/>
                </a:cubicBezTo>
                <a:cubicBezTo>
                  <a:pt x="4042790" y="1314433"/>
                  <a:pt x="3896361" y="1222862"/>
                  <a:pt x="3782147" y="1264192"/>
                </a:cubicBezTo>
                <a:cubicBezTo>
                  <a:pt x="3667933" y="1305522"/>
                  <a:pt x="3444990" y="1252663"/>
                  <a:pt x="3202063" y="1264192"/>
                </a:cubicBezTo>
                <a:cubicBezTo>
                  <a:pt x="2959136" y="1275721"/>
                  <a:pt x="2971490" y="1236747"/>
                  <a:pt x="2848212" y="1264192"/>
                </a:cubicBezTo>
                <a:cubicBezTo>
                  <a:pt x="2724934" y="1291637"/>
                  <a:pt x="2602645" y="1256094"/>
                  <a:pt x="2494361" y="1264192"/>
                </a:cubicBezTo>
                <a:cubicBezTo>
                  <a:pt x="2386077" y="1272290"/>
                  <a:pt x="2061235" y="1242532"/>
                  <a:pt x="1914277" y="1264192"/>
                </a:cubicBezTo>
                <a:cubicBezTo>
                  <a:pt x="1767319" y="1285852"/>
                  <a:pt x="1694045" y="1223331"/>
                  <a:pt x="1485015" y="1264192"/>
                </a:cubicBezTo>
                <a:cubicBezTo>
                  <a:pt x="1275985" y="1305053"/>
                  <a:pt x="1130132" y="1227966"/>
                  <a:pt x="829520" y="1264192"/>
                </a:cubicBezTo>
                <a:cubicBezTo>
                  <a:pt x="528909" y="1300418"/>
                  <a:pt x="235364" y="1170810"/>
                  <a:pt x="0" y="1264192"/>
                </a:cubicBezTo>
                <a:cubicBezTo>
                  <a:pt x="-20551" y="1171764"/>
                  <a:pt x="10444" y="946901"/>
                  <a:pt x="0" y="830153"/>
                </a:cubicBezTo>
                <a:cubicBezTo>
                  <a:pt x="-10444" y="713405"/>
                  <a:pt x="33674" y="583613"/>
                  <a:pt x="0" y="396113"/>
                </a:cubicBezTo>
                <a:cubicBezTo>
                  <a:pt x="-33674" y="208613"/>
                  <a:pt x="13761" y="158023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Chê người có tính xấu, ghen tị khi thấy người khác được hạnh phúc.</a:t>
            </a:r>
            <a:endParaRPr lang="en-US" sz="27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169B30FF-4B9F-4D48-B69D-992893A85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707">
            <a:off x="7458799" y="1490566"/>
            <a:ext cx="1296206" cy="14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0E40A5-CE19-438F-B9FB-96E91BF18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5" b="6905"/>
          <a:stretch/>
        </p:blipFill>
        <p:spPr>
          <a:xfrm>
            <a:off x="2422449" y="232040"/>
            <a:ext cx="4299102" cy="277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E1F96-68BF-4508-8FF7-68A9E88A7E33}"/>
              </a:ext>
            </a:extLst>
          </p:cNvPr>
          <p:cNvSpPr txBox="1"/>
          <p:nvPr/>
        </p:nvSpPr>
        <p:spPr>
          <a:xfrm>
            <a:off x="717968" y="3381506"/>
            <a:ext cx="7708064" cy="1394356"/>
          </a:xfrm>
          <a:custGeom>
            <a:avLst/>
            <a:gdLst>
              <a:gd name="connsiteX0" fmla="*/ 0 w 7708064"/>
              <a:gd name="connsiteY0" fmla="*/ 0 h 1394356"/>
              <a:gd name="connsiteX1" fmla="*/ 515847 w 7708064"/>
              <a:gd name="connsiteY1" fmla="*/ 0 h 1394356"/>
              <a:gd name="connsiteX2" fmla="*/ 877533 w 7708064"/>
              <a:gd name="connsiteY2" fmla="*/ 0 h 1394356"/>
              <a:gd name="connsiteX3" fmla="*/ 1624623 w 7708064"/>
              <a:gd name="connsiteY3" fmla="*/ 0 h 1394356"/>
              <a:gd name="connsiteX4" fmla="*/ 2140470 w 7708064"/>
              <a:gd name="connsiteY4" fmla="*/ 0 h 1394356"/>
              <a:gd name="connsiteX5" fmla="*/ 2656317 w 7708064"/>
              <a:gd name="connsiteY5" fmla="*/ 0 h 1394356"/>
              <a:gd name="connsiteX6" fmla="*/ 3403407 w 7708064"/>
              <a:gd name="connsiteY6" fmla="*/ 0 h 1394356"/>
              <a:gd name="connsiteX7" fmla="*/ 3842173 w 7708064"/>
              <a:gd name="connsiteY7" fmla="*/ 0 h 1394356"/>
              <a:gd name="connsiteX8" fmla="*/ 4589263 w 7708064"/>
              <a:gd name="connsiteY8" fmla="*/ 0 h 1394356"/>
              <a:gd name="connsiteX9" fmla="*/ 5336352 w 7708064"/>
              <a:gd name="connsiteY9" fmla="*/ 0 h 1394356"/>
              <a:gd name="connsiteX10" fmla="*/ 5929280 w 7708064"/>
              <a:gd name="connsiteY10" fmla="*/ 0 h 1394356"/>
              <a:gd name="connsiteX11" fmla="*/ 6676369 w 7708064"/>
              <a:gd name="connsiteY11" fmla="*/ 0 h 1394356"/>
              <a:gd name="connsiteX12" fmla="*/ 7192217 w 7708064"/>
              <a:gd name="connsiteY12" fmla="*/ 0 h 1394356"/>
              <a:gd name="connsiteX13" fmla="*/ 7708064 w 7708064"/>
              <a:gd name="connsiteY13" fmla="*/ 0 h 1394356"/>
              <a:gd name="connsiteX14" fmla="*/ 7708064 w 7708064"/>
              <a:gd name="connsiteY14" fmla="*/ 478729 h 1394356"/>
              <a:gd name="connsiteX15" fmla="*/ 7708064 w 7708064"/>
              <a:gd name="connsiteY15" fmla="*/ 943514 h 1394356"/>
              <a:gd name="connsiteX16" fmla="*/ 7708064 w 7708064"/>
              <a:gd name="connsiteY16" fmla="*/ 1394356 h 1394356"/>
              <a:gd name="connsiteX17" fmla="*/ 7038055 w 7708064"/>
              <a:gd name="connsiteY17" fmla="*/ 1394356 h 1394356"/>
              <a:gd name="connsiteX18" fmla="*/ 6445127 w 7708064"/>
              <a:gd name="connsiteY18" fmla="*/ 1394356 h 1394356"/>
              <a:gd name="connsiteX19" fmla="*/ 6083441 w 7708064"/>
              <a:gd name="connsiteY19" fmla="*/ 1394356 h 1394356"/>
              <a:gd name="connsiteX20" fmla="*/ 5644675 w 7708064"/>
              <a:gd name="connsiteY20" fmla="*/ 1394356 h 1394356"/>
              <a:gd name="connsiteX21" fmla="*/ 4897585 w 7708064"/>
              <a:gd name="connsiteY21" fmla="*/ 1394356 h 1394356"/>
              <a:gd name="connsiteX22" fmla="*/ 4304657 w 7708064"/>
              <a:gd name="connsiteY22" fmla="*/ 1394356 h 1394356"/>
              <a:gd name="connsiteX23" fmla="*/ 3865891 w 7708064"/>
              <a:gd name="connsiteY23" fmla="*/ 1394356 h 1394356"/>
              <a:gd name="connsiteX24" fmla="*/ 3272963 w 7708064"/>
              <a:gd name="connsiteY24" fmla="*/ 1394356 h 1394356"/>
              <a:gd name="connsiteX25" fmla="*/ 2911276 w 7708064"/>
              <a:gd name="connsiteY25" fmla="*/ 1394356 h 1394356"/>
              <a:gd name="connsiteX26" fmla="*/ 2549590 w 7708064"/>
              <a:gd name="connsiteY26" fmla="*/ 1394356 h 1394356"/>
              <a:gd name="connsiteX27" fmla="*/ 1956662 w 7708064"/>
              <a:gd name="connsiteY27" fmla="*/ 1394356 h 1394356"/>
              <a:gd name="connsiteX28" fmla="*/ 1517896 w 7708064"/>
              <a:gd name="connsiteY28" fmla="*/ 1394356 h 1394356"/>
              <a:gd name="connsiteX29" fmla="*/ 847887 w 7708064"/>
              <a:gd name="connsiteY29" fmla="*/ 1394356 h 1394356"/>
              <a:gd name="connsiteX30" fmla="*/ 0 w 7708064"/>
              <a:gd name="connsiteY30" fmla="*/ 1394356 h 1394356"/>
              <a:gd name="connsiteX31" fmla="*/ 0 w 7708064"/>
              <a:gd name="connsiteY31" fmla="*/ 915627 h 1394356"/>
              <a:gd name="connsiteX32" fmla="*/ 0 w 7708064"/>
              <a:gd name="connsiteY32" fmla="*/ 436898 h 1394356"/>
              <a:gd name="connsiteX33" fmla="*/ 0 w 7708064"/>
              <a:gd name="connsiteY33" fmla="*/ 0 h 139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708064" h="1394356" extrusionOk="0">
                <a:moveTo>
                  <a:pt x="0" y="0"/>
                </a:moveTo>
                <a:cubicBezTo>
                  <a:pt x="216198" y="-22894"/>
                  <a:pt x="329855" y="27053"/>
                  <a:pt x="515847" y="0"/>
                </a:cubicBezTo>
                <a:cubicBezTo>
                  <a:pt x="701839" y="-27053"/>
                  <a:pt x="718140" y="19311"/>
                  <a:pt x="877533" y="0"/>
                </a:cubicBezTo>
                <a:cubicBezTo>
                  <a:pt x="1036926" y="-19311"/>
                  <a:pt x="1396366" y="63927"/>
                  <a:pt x="1624623" y="0"/>
                </a:cubicBezTo>
                <a:cubicBezTo>
                  <a:pt x="1852880" y="-63927"/>
                  <a:pt x="1902485" y="42731"/>
                  <a:pt x="2140470" y="0"/>
                </a:cubicBezTo>
                <a:cubicBezTo>
                  <a:pt x="2378455" y="-42731"/>
                  <a:pt x="2547009" y="22080"/>
                  <a:pt x="2656317" y="0"/>
                </a:cubicBezTo>
                <a:cubicBezTo>
                  <a:pt x="2765625" y="-22080"/>
                  <a:pt x="3051134" y="8317"/>
                  <a:pt x="3403407" y="0"/>
                </a:cubicBezTo>
                <a:cubicBezTo>
                  <a:pt x="3755680" y="-8317"/>
                  <a:pt x="3686503" y="10650"/>
                  <a:pt x="3842173" y="0"/>
                </a:cubicBezTo>
                <a:cubicBezTo>
                  <a:pt x="3997843" y="-10650"/>
                  <a:pt x="4268599" y="73149"/>
                  <a:pt x="4589263" y="0"/>
                </a:cubicBezTo>
                <a:cubicBezTo>
                  <a:pt x="4909927" y="-73149"/>
                  <a:pt x="5102881" y="56019"/>
                  <a:pt x="5336352" y="0"/>
                </a:cubicBezTo>
                <a:cubicBezTo>
                  <a:pt x="5569823" y="-56019"/>
                  <a:pt x="5802491" y="43534"/>
                  <a:pt x="5929280" y="0"/>
                </a:cubicBezTo>
                <a:cubicBezTo>
                  <a:pt x="6056069" y="-43534"/>
                  <a:pt x="6391313" y="66848"/>
                  <a:pt x="6676369" y="0"/>
                </a:cubicBezTo>
                <a:cubicBezTo>
                  <a:pt x="6961425" y="-66848"/>
                  <a:pt x="7024910" y="3527"/>
                  <a:pt x="7192217" y="0"/>
                </a:cubicBezTo>
                <a:cubicBezTo>
                  <a:pt x="7359524" y="-3527"/>
                  <a:pt x="7450777" y="48684"/>
                  <a:pt x="7708064" y="0"/>
                </a:cubicBezTo>
                <a:cubicBezTo>
                  <a:pt x="7743225" y="101554"/>
                  <a:pt x="7697921" y="361213"/>
                  <a:pt x="7708064" y="478729"/>
                </a:cubicBezTo>
                <a:cubicBezTo>
                  <a:pt x="7718207" y="596245"/>
                  <a:pt x="7699443" y="718276"/>
                  <a:pt x="7708064" y="943514"/>
                </a:cubicBezTo>
                <a:cubicBezTo>
                  <a:pt x="7716685" y="1168753"/>
                  <a:pt x="7654307" y="1182864"/>
                  <a:pt x="7708064" y="1394356"/>
                </a:cubicBezTo>
                <a:cubicBezTo>
                  <a:pt x="7568958" y="1470188"/>
                  <a:pt x="7286758" y="1349956"/>
                  <a:pt x="7038055" y="1394356"/>
                </a:cubicBezTo>
                <a:cubicBezTo>
                  <a:pt x="6789352" y="1438756"/>
                  <a:pt x="6600600" y="1354102"/>
                  <a:pt x="6445127" y="1394356"/>
                </a:cubicBezTo>
                <a:cubicBezTo>
                  <a:pt x="6289654" y="1434610"/>
                  <a:pt x="6191752" y="1355462"/>
                  <a:pt x="6083441" y="1394356"/>
                </a:cubicBezTo>
                <a:cubicBezTo>
                  <a:pt x="5975130" y="1433250"/>
                  <a:pt x="5845322" y="1367431"/>
                  <a:pt x="5644675" y="1394356"/>
                </a:cubicBezTo>
                <a:cubicBezTo>
                  <a:pt x="5444028" y="1421281"/>
                  <a:pt x="5138620" y="1359585"/>
                  <a:pt x="4897585" y="1394356"/>
                </a:cubicBezTo>
                <a:cubicBezTo>
                  <a:pt x="4656550" y="1429127"/>
                  <a:pt x="4534575" y="1343912"/>
                  <a:pt x="4304657" y="1394356"/>
                </a:cubicBezTo>
                <a:cubicBezTo>
                  <a:pt x="4074739" y="1444800"/>
                  <a:pt x="3981350" y="1368622"/>
                  <a:pt x="3865891" y="1394356"/>
                </a:cubicBezTo>
                <a:cubicBezTo>
                  <a:pt x="3750432" y="1420090"/>
                  <a:pt x="3410265" y="1366820"/>
                  <a:pt x="3272963" y="1394356"/>
                </a:cubicBezTo>
                <a:cubicBezTo>
                  <a:pt x="3135661" y="1421892"/>
                  <a:pt x="3013950" y="1384736"/>
                  <a:pt x="2911276" y="1394356"/>
                </a:cubicBezTo>
                <a:cubicBezTo>
                  <a:pt x="2808602" y="1403976"/>
                  <a:pt x="2720681" y="1390077"/>
                  <a:pt x="2549590" y="1394356"/>
                </a:cubicBezTo>
                <a:cubicBezTo>
                  <a:pt x="2378499" y="1398635"/>
                  <a:pt x="2193543" y="1343888"/>
                  <a:pt x="1956662" y="1394356"/>
                </a:cubicBezTo>
                <a:cubicBezTo>
                  <a:pt x="1719781" y="1444824"/>
                  <a:pt x="1731056" y="1379200"/>
                  <a:pt x="1517896" y="1394356"/>
                </a:cubicBezTo>
                <a:cubicBezTo>
                  <a:pt x="1304736" y="1409512"/>
                  <a:pt x="1003469" y="1377301"/>
                  <a:pt x="847887" y="1394356"/>
                </a:cubicBezTo>
                <a:cubicBezTo>
                  <a:pt x="692305" y="1411411"/>
                  <a:pt x="272339" y="1343646"/>
                  <a:pt x="0" y="1394356"/>
                </a:cubicBezTo>
                <a:cubicBezTo>
                  <a:pt x="-24708" y="1199810"/>
                  <a:pt x="47703" y="1073451"/>
                  <a:pt x="0" y="915627"/>
                </a:cubicBezTo>
                <a:cubicBezTo>
                  <a:pt x="-47703" y="757803"/>
                  <a:pt x="27743" y="640544"/>
                  <a:pt x="0" y="436898"/>
                </a:cubicBezTo>
                <a:cubicBezTo>
                  <a:pt x="-27743" y="233252"/>
                  <a:pt x="49214" y="133317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Khuyên người ta đoàn kết với nhau, đoàn kết tạo nên sức mạnh.</a:t>
            </a: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9F16CD6E-117E-454E-A706-8869DC016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707">
            <a:off x="7458799" y="1490566"/>
            <a:ext cx="1296206" cy="14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0340" y="1275606"/>
            <a:ext cx="426102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spc="50">
                <a:ln w="11430"/>
                <a:solidFill>
                  <a:srgbClr val="FF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kies" panose="02040603050506020204" pitchFamily="18" charset="0"/>
                <a:ea typeface="华康方圆体W7(P)" pitchFamily="82" charset="-122"/>
              </a:rPr>
              <a:t>CỦNG CỐ</a:t>
            </a:r>
            <a:endParaRPr lang="zh-CN" altLang="en-US" sz="5400" spc="50" dirty="0">
              <a:ln w="11430"/>
              <a:solidFill>
                <a:srgbClr val="FF66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okies" panose="02040603050506020204" pitchFamily="18" charset="0"/>
              <a:ea typeface="华康方圆体W7(P)" pitchFamily="82" charset="-122"/>
            </a:endParaRPr>
          </a:p>
        </p:txBody>
      </p:sp>
      <p:pic>
        <p:nvPicPr>
          <p:cNvPr id="3" name="图片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04" y="2559439"/>
            <a:ext cx="4387436" cy="26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3"/>
          <p:cNvSpPr>
            <a:spLocks noChangeAspect="1" noChangeArrowheads="1" noTextEdit="1"/>
          </p:cNvSpPr>
          <p:nvPr/>
        </p:nvSpPr>
        <p:spPr bwMode="auto">
          <a:xfrm>
            <a:off x="992982" y="1085850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1140619" y="1301354"/>
            <a:ext cx="1971675" cy="3286125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994173" y="1087041"/>
            <a:ext cx="2264569" cy="214313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994173" y="4587479"/>
            <a:ext cx="2264569" cy="216694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994173" y="4674394"/>
            <a:ext cx="2264569" cy="129779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" name="top sand"/>
          <p:cNvSpPr>
            <a:spLocks/>
          </p:cNvSpPr>
          <p:nvPr/>
        </p:nvSpPr>
        <p:spPr bwMode="auto">
          <a:xfrm>
            <a:off x="1228725" y="1787129"/>
            <a:ext cx="1796654" cy="1121569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" name="bottom sand"/>
          <p:cNvSpPr>
            <a:spLocks/>
          </p:cNvSpPr>
          <p:nvPr/>
        </p:nvSpPr>
        <p:spPr bwMode="auto">
          <a:xfrm>
            <a:off x="1219201" y="3793332"/>
            <a:ext cx="1813322" cy="79414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" name="straight connector"/>
          <p:cNvSpPr>
            <a:spLocks noChangeArrowheads="1"/>
          </p:cNvSpPr>
          <p:nvPr/>
        </p:nvSpPr>
        <p:spPr bwMode="auto">
          <a:xfrm>
            <a:off x="2094310" y="2891434"/>
            <a:ext cx="65485" cy="1694855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grpSp>
        <p:nvGrpSpPr>
          <p:cNvPr id="60" name="button: start timer"/>
          <p:cNvGrpSpPr/>
          <p:nvPr/>
        </p:nvGrpSpPr>
        <p:grpSpPr>
          <a:xfrm>
            <a:off x="1054894" y="418468"/>
            <a:ext cx="1977629" cy="599972"/>
            <a:chOff x="1332706" y="185859"/>
            <a:chExt cx="2636838" cy="799962"/>
          </a:xfrm>
          <a:solidFill>
            <a:srgbClr val="DF8894"/>
          </a:solidFill>
        </p:grpSpPr>
        <p:sp>
          <p:nvSpPr>
            <p:cNvPr id="61" name="Rounded Rectangle 6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>
                  <a:latin typeface="UTM Cookies" panose="02040603050506020204" pitchFamily="18" charset="0"/>
                  <a:cs typeface="Arial" panose="020B0604020202020204" pitchFamily="34" charset="0"/>
                </a:rPr>
                <a:t>Bắt đầu</a:t>
              </a:r>
              <a:endParaRPr lang="en-GB" sz="2100" dirty="0">
                <a:latin typeface="UTM 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times up"/>
          <p:cNvGrpSpPr/>
          <p:nvPr/>
        </p:nvGrpSpPr>
        <p:grpSpPr>
          <a:xfrm>
            <a:off x="1071022" y="420421"/>
            <a:ext cx="1977629" cy="599972"/>
            <a:chOff x="4321176" y="185859"/>
            <a:chExt cx="2636838" cy="799962"/>
          </a:xfrm>
        </p:grpSpPr>
        <p:sp>
          <p:nvSpPr>
            <p:cNvPr id="64" name="Rounded Rectangle 6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 dirty="0">
                <a:latin typeface="VNI-Cooper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100">
                  <a:latin typeface="UTM Cookies" panose="02040603050506020204" pitchFamily="18" charset="0"/>
                  <a:cs typeface="Arial" panose="020B0604020202020204" pitchFamily="34" charset="0"/>
                </a:rPr>
                <a:t>HếT giờ</a:t>
              </a:r>
              <a:endParaRPr lang="en-GB" sz="2100" dirty="0">
                <a:latin typeface="UTM Cookies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93" y="699868"/>
            <a:ext cx="5216836" cy="375790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4065985" y="1194197"/>
            <a:ext cx="40344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>
                <a:solidFill>
                  <a:srgbClr val="F7698B"/>
                </a:solidFill>
                <a:latin typeface="UTM Cooper Black" panose="02040603050506020204" pitchFamily="18" charset="0"/>
              </a:rPr>
              <a:t>Trong vòng 1 phút, em hãy nêu các </a:t>
            </a:r>
          </a:p>
          <a:p>
            <a:pPr algn="ctr">
              <a:lnSpc>
                <a:spcPct val="150000"/>
              </a:lnSpc>
            </a:pPr>
            <a:r>
              <a:rPr lang="en-US" altLang="en-US" sz="2800">
                <a:solidFill>
                  <a:srgbClr val="F7698B"/>
                </a:solidFill>
                <a:latin typeface="UTM Cooper Black" panose="02040603050506020204" pitchFamily="18" charset="0"/>
              </a:rPr>
              <a:t>từ ngữ thể hiện </a:t>
            </a:r>
            <a:br>
              <a:rPr lang="en-US" altLang="en-US" sz="2800">
                <a:solidFill>
                  <a:srgbClr val="F7698B"/>
                </a:solidFill>
                <a:latin typeface="UTM Cooper Black" panose="02040603050506020204" pitchFamily="18" charset="0"/>
              </a:rPr>
            </a:br>
            <a:r>
              <a:rPr lang="en-US" altLang="en-US" sz="2800">
                <a:solidFill>
                  <a:srgbClr val="F7698B"/>
                </a:solidFill>
                <a:latin typeface="UTM Cooper Black" panose="02040603050506020204" pitchFamily="18" charset="0"/>
              </a:rPr>
              <a:t>lòng nhân hậu.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8806" y="371773"/>
            <a:ext cx="3111008" cy="4786998"/>
          </a:xfrm>
          <a:prstGeom prst="roundRect">
            <a:avLst/>
          </a:prstGeom>
          <a:solidFill>
            <a:srgbClr val="FCE4D3"/>
          </a:solidFill>
          <a:ln>
            <a:solidFill>
              <a:srgbClr val="FCE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7" y="3622103"/>
            <a:ext cx="1194606" cy="1426148"/>
          </a:xfrm>
          <a:prstGeom prst="rect">
            <a:avLst/>
          </a:prstGeom>
        </p:spPr>
      </p:pic>
      <p:pic>
        <p:nvPicPr>
          <p:cNvPr id="5" name="Am-thanh-dong-ho-ch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73016" y="6028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0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01482 L -0.16336 0.023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6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0"/>
                            </p:stCondLst>
                            <p:childTnLst>
                              <p:par>
                                <p:cTn id="42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5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59" grpId="0" animBg="1"/>
      <p:bldP spid="59" grpId="1" animBg="1"/>
      <p:bldP spid="6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32" y="1995686"/>
            <a:ext cx="2880320" cy="2880320"/>
          </a:xfrm>
          <a:prstGeom prst="rect">
            <a:avLst/>
          </a:prstGeom>
        </p:spPr>
      </p:pic>
      <p:sp>
        <p:nvSpPr>
          <p:cNvPr id="14" name="TextBox 682"/>
          <p:cNvSpPr txBox="1"/>
          <p:nvPr/>
        </p:nvSpPr>
        <p:spPr>
          <a:xfrm>
            <a:off x="1835696" y="483518"/>
            <a:ext cx="4824536" cy="2139396"/>
          </a:xfrm>
          <a:prstGeom prst="cloudCallout">
            <a:avLst>
              <a:gd name="adj1" fmla="val 65757"/>
              <a:gd name="adj2" fmla="val 42147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3000">
                <a:solidFill>
                  <a:srgbClr val="069DB6"/>
                </a:solidFill>
                <a:latin typeface="UTM Aristote" panose="02040603050506020204" pitchFamily="18" charset="0"/>
              </a:rPr>
              <a:t>Nhớ chuẩn bị bài sau bạn nhé!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31" y="3041579"/>
            <a:ext cx="4092010" cy="2075412"/>
          </a:xfrm>
          <a:prstGeom prst="rect">
            <a:avLst/>
          </a:prstGeom>
        </p:spPr>
      </p:pic>
      <p:grpSp>
        <p:nvGrpSpPr>
          <p:cNvPr id="18" name="组合 2"/>
          <p:cNvGrpSpPr/>
          <p:nvPr/>
        </p:nvGrpSpPr>
        <p:grpSpPr>
          <a:xfrm rot="20200192">
            <a:off x="150680" y="2036096"/>
            <a:ext cx="3024336" cy="3024336"/>
            <a:chOff x="539552" y="1419622"/>
            <a:chExt cx="3024336" cy="3024336"/>
          </a:xfrm>
        </p:grpSpPr>
        <p:pic>
          <p:nvPicPr>
            <p:cNvPr id="19" name="图片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419622"/>
              <a:ext cx="3024336" cy="3024336"/>
            </a:xfrm>
            <a:prstGeom prst="rect">
              <a:avLst/>
            </a:prstGeom>
          </p:spPr>
        </p:pic>
        <p:sp>
          <p:nvSpPr>
            <p:cNvPr id="20" name="矩形 7"/>
            <p:cNvSpPr/>
            <p:nvPr/>
          </p:nvSpPr>
          <p:spPr>
            <a:xfrm rot="544169">
              <a:off x="1115615" y="2744731"/>
              <a:ext cx="1621910" cy="1015655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b="1">
                  <a:solidFill>
                    <a:srgbClr val="069DB6"/>
                  </a:solidFill>
                  <a:latin typeface="UTM Cooper Black" panose="02040603050506020204" pitchFamily="18" charset="0"/>
                  <a:ea typeface="微软雅黑" panose="020B0503020204020204" pitchFamily="34" charset="-122"/>
                </a:rPr>
                <a:t>DẤU HAI CHẤM</a:t>
              </a:r>
              <a:endParaRPr lang="zh-CN" altLang="en-US" sz="2000" b="1" dirty="0">
                <a:solidFill>
                  <a:srgbClr val="069DB6"/>
                </a:solidFill>
                <a:latin typeface="UTM Cooper Black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75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632" y="1995686"/>
            <a:ext cx="6246389" cy="2781578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3"/>
          <a:stretch>
            <a:fillRect/>
          </a:stretch>
        </p:blipFill>
        <p:spPr>
          <a:xfrm>
            <a:off x="0" y="3537022"/>
            <a:ext cx="9144000" cy="1814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271" y="913644"/>
            <a:ext cx="693972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6000" spc="50">
                <a:ln w="11430">
                  <a:solidFill>
                    <a:srgbClr val="AD4E35"/>
                  </a:solidFill>
                </a:ln>
                <a:solidFill>
                  <a:srgbClr val="F26E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anose="02040603050506020204" pitchFamily="18" charset="0"/>
                <a:ea typeface="华康方圆体W7(P)" pitchFamily="82" charset="-122"/>
              </a:rPr>
              <a:t>Tạm biệt các em!</a:t>
            </a:r>
            <a:endParaRPr lang="zh-CN" altLang="en-US" sz="6000" spc="50" dirty="0">
              <a:ln w="11430">
                <a:solidFill>
                  <a:srgbClr val="AD4E35"/>
                </a:solidFill>
              </a:ln>
              <a:solidFill>
                <a:srgbClr val="F26E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4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/>
        </p:nvSpPr>
        <p:spPr>
          <a:xfrm rot="21420000">
            <a:off x="344125" y="446222"/>
            <a:ext cx="1096963" cy="100647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7D9E4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K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9" name="Rectangle 19"/>
          <p:cNvSpPr/>
          <p:nvPr/>
        </p:nvSpPr>
        <p:spPr>
          <a:xfrm rot="286156">
            <a:off x="1193929" y="268785"/>
            <a:ext cx="1096962" cy="100488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2BCBD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H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10" name="Rectangle 19"/>
          <p:cNvSpPr/>
          <p:nvPr/>
        </p:nvSpPr>
        <p:spPr>
          <a:xfrm rot="21345731">
            <a:off x="2162940" y="687702"/>
            <a:ext cx="1098550" cy="100647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7D9E4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Ở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VNI-Hobo" pitchFamily="2" charset="0"/>
              <a:cs typeface="Arial" pitchFamily="34" charset="0"/>
            </a:endParaRPr>
          </a:p>
        </p:txBody>
      </p:sp>
      <p:sp>
        <p:nvSpPr>
          <p:cNvPr id="11" name="Rectangle 19"/>
          <p:cNvSpPr/>
          <p:nvPr/>
        </p:nvSpPr>
        <p:spPr>
          <a:xfrm rot="21540000">
            <a:off x="3023308" y="261422"/>
            <a:ext cx="1098550" cy="1004887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2BCBD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I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12" name="Rectangle 19"/>
          <p:cNvSpPr/>
          <p:nvPr/>
        </p:nvSpPr>
        <p:spPr>
          <a:xfrm rot="352731">
            <a:off x="4666911" y="785149"/>
            <a:ext cx="1098550" cy="1004887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7D9E4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đ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18" name="Rectangle 19"/>
          <p:cNvSpPr/>
          <p:nvPr/>
        </p:nvSpPr>
        <p:spPr>
          <a:xfrm rot="286156">
            <a:off x="5633797" y="525636"/>
            <a:ext cx="1096962" cy="100488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2BCBD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Ộ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19" name="Rectangle 19"/>
          <p:cNvSpPr/>
          <p:nvPr/>
        </p:nvSpPr>
        <p:spPr>
          <a:xfrm rot="21345731">
            <a:off x="6602808" y="944553"/>
            <a:ext cx="1098550" cy="100647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7D9E4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n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21540000">
            <a:off x="7534792" y="571783"/>
            <a:ext cx="1098550" cy="1004887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2BCBD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UTM Kona KT" panose="02040603050506020204" pitchFamily="18" charset="0"/>
                <a:cs typeface="Arial" pitchFamily="34" charset="0"/>
              </a:rPr>
              <a:t>G</a:t>
            </a:r>
            <a:endParaRPr lang="en-US" sz="4400" b="1" dirty="0">
              <a:solidFill>
                <a:schemeClr val="bg1"/>
              </a:solidFill>
              <a:latin typeface="UTM Kona KT" panose="02040603050506020204" pitchFamily="18" charset="0"/>
              <a:cs typeface="Arial" pitchFamily="34" charset="0"/>
            </a:endParaRPr>
          </a:p>
        </p:txBody>
      </p:sp>
      <p:sp>
        <p:nvSpPr>
          <p:cNvPr id="6" name="Heart 5">
            <a:hlinkClick r:id="rId5" action="ppaction://hlinksldjump"/>
          </p:cNvPr>
          <p:cNvSpPr/>
          <p:nvPr/>
        </p:nvSpPr>
        <p:spPr>
          <a:xfrm rot="17437930">
            <a:off x="2815508" y="2879611"/>
            <a:ext cx="1953201" cy="1953201"/>
          </a:xfrm>
          <a:prstGeom prst="heart">
            <a:avLst/>
          </a:prstGeom>
          <a:solidFill>
            <a:srgbClr val="F2BCBD"/>
          </a:solidFill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art 42">
            <a:hlinkClick r:id="rId6" action="ppaction://hlinksldjump"/>
          </p:cNvPr>
          <p:cNvSpPr/>
          <p:nvPr/>
        </p:nvSpPr>
        <p:spPr>
          <a:xfrm rot="4233481">
            <a:off x="4769370" y="2920922"/>
            <a:ext cx="1953201" cy="1953201"/>
          </a:xfrm>
          <a:prstGeom prst="heart">
            <a:avLst/>
          </a:prstGeom>
          <a:solidFill>
            <a:srgbClr val="97D9E4"/>
          </a:solidFill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>
            <a:off x="3175057" y="2648042"/>
            <a:ext cx="1603714" cy="2610500"/>
          </a:xfrm>
          <a:prstGeom prst="arc">
            <a:avLst>
              <a:gd name="adj1" fmla="val 16385589"/>
              <a:gd name="adj2" fmla="val 814322"/>
            </a:avLst>
          </a:prstGeom>
          <a:noFill/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Arc 44"/>
          <p:cNvSpPr/>
          <p:nvPr/>
        </p:nvSpPr>
        <p:spPr>
          <a:xfrm flipH="1">
            <a:off x="4786389" y="2645585"/>
            <a:ext cx="1603714" cy="2610500"/>
          </a:xfrm>
          <a:prstGeom prst="arc">
            <a:avLst>
              <a:gd name="adj1" fmla="val 16385589"/>
              <a:gd name="adj2" fmla="val 814322"/>
            </a:avLst>
          </a:prstGeom>
          <a:noFill/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15177" y="2061945"/>
            <a:ext cx="6287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2B95A7"/>
                </a:solidFill>
                <a:latin typeface="UTM Amerika Sans" panose="02040603050506020204" pitchFamily="18" charset="0"/>
              </a:rPr>
              <a:t>Hãy chọn trái tim mà em thích!</a:t>
            </a:r>
          </a:p>
        </p:txBody>
      </p:sp>
      <p:pic>
        <p:nvPicPr>
          <p:cNvPr id="47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5" b="24053"/>
          <a:stretch/>
        </p:blipFill>
        <p:spPr>
          <a:xfrm flipH="1">
            <a:off x="-11956" y="4000130"/>
            <a:ext cx="9144000" cy="15381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4687889">
            <a:off x="182939" y="4486331"/>
            <a:ext cx="818659" cy="61399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4028671">
            <a:off x="7134361" y="4003275"/>
            <a:ext cx="783490" cy="58761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19049472">
            <a:off x="7882501" y="3103222"/>
            <a:ext cx="676955" cy="5077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2911165">
            <a:off x="2085647" y="374258"/>
            <a:ext cx="680022" cy="51001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2911165">
            <a:off x="1771031" y="3242323"/>
            <a:ext cx="498134" cy="3736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4687889" flipV="1">
            <a:off x="6756553" y="446378"/>
            <a:ext cx="1095584" cy="82168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333" b="90000" l="10000" r="6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51750" r="53500" b="22000"/>
          <a:stretch/>
        </p:blipFill>
        <p:spPr>
          <a:xfrm rot="21194722">
            <a:off x="1316400" y="2990104"/>
            <a:ext cx="544549" cy="40841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546924" y="3108471"/>
            <a:ext cx="1689622" cy="1008112"/>
            <a:chOff x="178861" y="4114079"/>
            <a:chExt cx="1689622" cy="100811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703" b="100000" l="40575" r="66454">
                          <a14:foregroundMark x1="62780" y1="77938" x2="62780" y2="77938"/>
                          <a14:foregroundMark x1="63738" y1="82014" x2="63738" y2="82014"/>
                          <a14:foregroundMark x1="64537" y1="82734" x2="64537" y2="82734"/>
                          <a14:foregroundMark x1="64537" y1="83693" x2="64537" y2="83693"/>
                          <a14:foregroundMark x1="64696" y1="85851" x2="64696" y2="85851"/>
                          <a14:foregroundMark x1="64058" y1="86571" x2="64058" y2="86571"/>
                          <a14:foregroundMark x1="63898" y1="87050" x2="63898" y2="87050"/>
                          <a14:foregroundMark x1="39297" y1="92806" x2="39297" y2="92806"/>
                          <a14:foregroundMark x1="38658" y1="91127" x2="38658" y2="91127"/>
                          <a14:foregroundMark x1="38658" y1="89928" x2="38658" y2="89928"/>
                          <a14:foregroundMark x1="38498" y1="92806" x2="38498" y2="92806"/>
                          <a14:foregroundMark x1="38179" y1="92326" x2="38179" y2="92326"/>
                          <a14:foregroundMark x1="38658" y1="93765" x2="38658" y2="93765"/>
                          <a14:foregroundMark x1="38498" y1="95444" x2="38498" y2="95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8" t="73323" r="30965" b="1296"/>
            <a:stretch/>
          </p:blipFill>
          <p:spPr>
            <a:xfrm>
              <a:off x="178861" y="4114079"/>
              <a:ext cx="1689622" cy="1008112"/>
            </a:xfrm>
            <a:prstGeom prst="rect">
              <a:avLst/>
            </a:prstGeom>
          </p:spPr>
        </p:pic>
        <p:sp>
          <p:nvSpPr>
            <p:cNvPr id="25" name="TextBox 24">
              <a:hlinkClick r:id="rId14" action="ppaction://hlinksldjump"/>
            </p:cNvPr>
            <p:cNvSpPr txBox="1"/>
            <p:nvPr/>
          </p:nvSpPr>
          <p:spPr>
            <a:xfrm>
              <a:off x="350201" y="4618135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34B1C6"/>
                  </a:solidFill>
                  <a:latin typeface="UTM Androgyne" panose="02040603050506020204" pitchFamily="18" charset="0"/>
                </a:rPr>
                <a:t>Bài mới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8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9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00"/>
                            </p:stCondLst>
                            <p:childTnLst>
                              <p:par>
                                <p:cTn id="70" presetID="44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72222E-6 3.33333E-6 L -0.08229 0.06327 C -0.09947 0.07716 -0.12534 0.08518 -0.15208 0.08518 C -0.18281 0.08518 -0.20729 0.07716 -0.22447 0.06327 L -0.30659 3.33333E-6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425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3796 C 0.0125 -0.02716 0.05712 -0.01605 0.07257 -0.01605 C 0.17083 -0.01605 0.27205 -0.18642 0.27205 -0.35648 C 0.27205 -0.27099 0.32257 -0.18642 0.37048 -0.18642 C 0.421 -0.18642 0.46892 -0.27222 0.46892 -0.35648 C 0.46892 -0.31451 0.49409 -0.27099 0.51944 -0.27099 C 0.54479 -0.27099 0.56996 -0.31296 0.56996 -0.35648 C 0.56996 -0.33488 0.58264 -0.31451 0.59531 -0.31451 C 0.60798 -0.31451 0.62066 -0.33642 0.62066 -0.35648 C 0.62066 -0.34568 0.62725 -0.33488 0.63333 -0.33488 C 0.63663 -0.33488 0.64583 -0.34568 0.64583 -0.35648 C 0.64583 -0.35123 0.64913 -0.34568 0.65243 -0.34568 C 0.65243 -0.34444 0.65902 -0.35123 0.65902 -0.35648 C 0.65902 -0.35401 0.65902 -0.35123 0.66232 -0.35123 C 0.66232 -0.35247 0.66562 -0.3537 0.66562 -0.35648 C 0.66562 -0.35525 0.66562 -0.35401 0.66562 -0.35247 C 0.66892 -0.35247 0.66892 -0.3537 0.66892 -0.35494 C 0.67222 -0.35494 0.67222 -0.3537 0.67222 -0.35247 C 0.67569 -0.35247 0.67569 -0.3537 0.67569 -0.35494 " pathEditMode="relative" rAng="0" ptsTypes="AAAAAAAAAAAAAAAAAAA">
                                      <p:cBhvr>
                                        <p:cTn id="7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85" y="-1484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8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6" grpId="0" animBg="1"/>
      <p:bldP spid="43" grpId="0" animBg="1"/>
      <p:bldP spid="44" grpId="0" animBg="1"/>
      <p:bldP spid="45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3568" y="555526"/>
            <a:ext cx="2808312" cy="2059618"/>
            <a:chOff x="683568" y="555526"/>
            <a:chExt cx="2808312" cy="20596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0" b="28392" l="0" r="536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8" r="50000" b="66961"/>
            <a:stretch/>
          </p:blipFill>
          <p:spPr>
            <a:xfrm>
              <a:off x="683568" y="555526"/>
              <a:ext cx="2808312" cy="2059618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5656" y="1216003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797A7"/>
                  </a:solidFill>
                  <a:latin typeface="UTM Cooper Black" panose="02040603050506020204" pitchFamily="18" charset="0"/>
                </a:rPr>
                <a:t>Câu 1</a:t>
              </a:r>
            </a:p>
          </p:txBody>
        </p:sp>
      </p:grpSp>
      <p:sp>
        <p:nvSpPr>
          <p:cNvPr id="5" name="Heart 4"/>
          <p:cNvSpPr/>
          <p:nvPr/>
        </p:nvSpPr>
        <p:spPr>
          <a:xfrm rot="17437930">
            <a:off x="464851" y="744160"/>
            <a:ext cx="552069" cy="552069"/>
          </a:xfrm>
          <a:prstGeom prst="heart">
            <a:avLst/>
          </a:prstGeom>
          <a:solidFill>
            <a:srgbClr val="F2BCBD"/>
          </a:solidFill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328" l="10000" r="89844">
                        <a14:foregroundMark x1="42448" y1="81250" x2="42448" y2="81250"/>
                        <a14:foregroundMark x1="44740" y1="79766" x2="44740" y2="79766"/>
                        <a14:foregroundMark x1="46354" y1="79531" x2="46354" y2="7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1" t="16401" r="28533" b="12201"/>
          <a:stretch/>
        </p:blipFill>
        <p:spPr>
          <a:xfrm>
            <a:off x="1472176" y="2165098"/>
            <a:ext cx="2046846" cy="22210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07598" y="2517255"/>
            <a:ext cx="5544616" cy="2332870"/>
            <a:chOff x="3200299" y="3003798"/>
            <a:chExt cx="5544616" cy="23328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3" b="53355" l="9943" r="852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1" t="26921" r="29800" b="46480"/>
            <a:stretch/>
          </p:blipFill>
          <p:spPr>
            <a:xfrm>
              <a:off x="3243650" y="3003798"/>
              <a:ext cx="5258131" cy="23328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200299" y="3438942"/>
              <a:ext cx="55446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sz="3200">
                  <a:solidFill>
                    <a:srgbClr val="F35B74"/>
                  </a:solidFill>
                  <a:latin typeface="VNI-Cooper" pitchFamily="2" charset="0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en-US" altLang="en-US">
                  <a:latin typeface="UTM Cooper Black" panose="02040603050506020204" pitchFamily="18" charset="0"/>
                </a:rPr>
                <a:t>bố, mẹ, cô, </a:t>
              </a:r>
            </a:p>
            <a:p>
              <a:pPr>
                <a:spcBef>
                  <a:spcPts val="0"/>
                </a:spcBef>
              </a:pPr>
              <a:r>
                <a:rPr lang="en-US" altLang="en-US">
                  <a:latin typeface="UTM Cooper Black" panose="02040603050506020204" pitchFamily="18" charset="0"/>
                </a:rPr>
                <a:t>chú,  dì, cụ, ….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8861" y="4114079"/>
            <a:ext cx="1689622" cy="1008112"/>
            <a:chOff x="178861" y="4114079"/>
            <a:chExt cx="1689622" cy="10081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703" b="100000" l="40575" r="66454">
                          <a14:foregroundMark x1="62780" y1="77938" x2="62780" y2="77938"/>
                          <a14:foregroundMark x1="63738" y1="82014" x2="63738" y2="82014"/>
                          <a14:foregroundMark x1="64537" y1="82734" x2="64537" y2="82734"/>
                          <a14:foregroundMark x1="64537" y1="83693" x2="64537" y2="83693"/>
                          <a14:foregroundMark x1="64696" y1="85851" x2="64696" y2="85851"/>
                          <a14:foregroundMark x1="64058" y1="86571" x2="64058" y2="86571"/>
                          <a14:foregroundMark x1="63898" y1="87050" x2="63898" y2="87050"/>
                          <a14:foregroundMark x1="39297" y1="92806" x2="39297" y2="92806"/>
                          <a14:foregroundMark x1="38658" y1="91127" x2="38658" y2="91127"/>
                          <a14:foregroundMark x1="38658" y1="89928" x2="38658" y2="89928"/>
                          <a14:foregroundMark x1="38498" y1="92806" x2="38498" y2="92806"/>
                          <a14:foregroundMark x1="38179" y1="92326" x2="38179" y2="92326"/>
                          <a14:foregroundMark x1="38658" y1="93765" x2="38658" y2="93765"/>
                          <a14:foregroundMark x1="38498" y1="95444" x2="38498" y2="95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8" t="73323" r="30965" b="1296"/>
            <a:stretch/>
          </p:blipFill>
          <p:spPr>
            <a:xfrm>
              <a:off x="178861" y="4114079"/>
              <a:ext cx="1689622" cy="1008112"/>
            </a:xfrm>
            <a:prstGeom prst="rect">
              <a:avLst/>
            </a:prstGeom>
          </p:spPr>
        </p:pic>
        <p:sp>
          <p:nvSpPr>
            <p:cNvPr id="19" name="TextBox 18">
              <a:hlinkClick r:id="rId13" action="ppaction://hlinksldjump"/>
            </p:cNvPr>
            <p:cNvSpPr txBox="1"/>
            <p:nvPr/>
          </p:nvSpPr>
          <p:spPr>
            <a:xfrm>
              <a:off x="350201" y="4618135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797A7"/>
                  </a:solidFill>
                  <a:latin typeface="UTM Cooper Black" panose="02040603050506020204" pitchFamily="18" charset="0"/>
                </a:rPr>
                <a:t>Quay về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182956" y="929393"/>
            <a:ext cx="5736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35B74"/>
                </a:solidFill>
                <a:latin typeface="UTM Cooper Black" panose="02040603050506020204" pitchFamily="18" charset="0"/>
              </a:rPr>
              <a:t>Tìm các tiếng chỉ người </a:t>
            </a:r>
            <a:br>
              <a:rPr lang="en-US" altLang="en-US" sz="3200">
                <a:solidFill>
                  <a:srgbClr val="F35B74"/>
                </a:solidFill>
                <a:latin typeface="UTM Cooper Black" panose="02040603050506020204" pitchFamily="18" charset="0"/>
              </a:rPr>
            </a:br>
            <a:r>
              <a:rPr lang="en-US" altLang="en-US" sz="3200">
                <a:solidFill>
                  <a:srgbClr val="F35B74"/>
                </a:solidFill>
                <a:latin typeface="UTM Cooper Black" panose="02040603050506020204" pitchFamily="18" charset="0"/>
              </a:rPr>
              <a:t>trong gia đình mà </a:t>
            </a:r>
            <a:br>
              <a:rPr lang="en-US" altLang="en-US" sz="3200">
                <a:solidFill>
                  <a:srgbClr val="F35B74"/>
                </a:solidFill>
                <a:latin typeface="UTM Cooper Black" panose="02040603050506020204" pitchFamily="18" charset="0"/>
              </a:rPr>
            </a:br>
            <a:r>
              <a:rPr lang="en-US" altLang="en-US" sz="3200">
                <a:solidFill>
                  <a:srgbClr val="F35B74"/>
                </a:solidFill>
                <a:latin typeface="UTM Cooper Black" panose="02040603050506020204" pitchFamily="18" charset="0"/>
              </a:rPr>
              <a:t>phần vần có 1 âm?</a:t>
            </a:r>
          </a:p>
        </p:txBody>
      </p:sp>
      <p:pic>
        <p:nvPicPr>
          <p:cNvPr id="6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30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33256" y="9052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rt 4"/>
          <p:cNvSpPr/>
          <p:nvPr/>
        </p:nvSpPr>
        <p:spPr>
          <a:xfrm rot="17437930">
            <a:off x="464851" y="744160"/>
            <a:ext cx="552069" cy="552069"/>
          </a:xfrm>
          <a:prstGeom prst="heart">
            <a:avLst/>
          </a:prstGeom>
          <a:solidFill>
            <a:srgbClr val="97D9E4"/>
          </a:solidFill>
          <a:ln w="76200">
            <a:solidFill>
              <a:srgbClr val="FDA82D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81" y="2490812"/>
            <a:ext cx="6502101" cy="2677807"/>
            <a:chOff x="457281" y="2490812"/>
            <a:chExt cx="6502101" cy="26778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51" b="92551" l="4357" r="95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89" y="2490812"/>
              <a:ext cx="6057687" cy="267780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7281" y="3203922"/>
              <a:ext cx="650210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>
                  <a:solidFill>
                    <a:srgbClr val="4CBDD0"/>
                  </a:solidFill>
                  <a:latin typeface="UTM Cooper Black" panose="02040603050506020204" pitchFamily="18" charset="0"/>
                </a:rPr>
                <a:t>bác, thím, anh, </a:t>
              </a:r>
            </a:p>
            <a:p>
              <a:pPr algn="ctr"/>
              <a:r>
                <a:rPr lang="en-US" altLang="en-US" sz="3200">
                  <a:solidFill>
                    <a:srgbClr val="4CBDD0"/>
                  </a:solidFill>
                  <a:latin typeface="UTM Cooper Black" panose="02040603050506020204" pitchFamily="18" charset="0"/>
                </a:rPr>
                <a:t>em, ông, cậu, …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677" y="566444"/>
            <a:ext cx="2368454" cy="1924368"/>
            <a:chOff x="827677" y="566444"/>
            <a:chExt cx="2368454" cy="19243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713" b="89336" l="5070" r="56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" t="34856" r="46972" b="25770"/>
            <a:stretch/>
          </p:blipFill>
          <p:spPr>
            <a:xfrm flipH="1">
              <a:off x="827677" y="566444"/>
              <a:ext cx="2368454" cy="19243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75656" y="1216003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UTM Cooper Black" panose="02040603050506020204" pitchFamily="18" charset="0"/>
                </a:rPr>
                <a:t>Câu 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84" y="2688896"/>
            <a:ext cx="2393980" cy="167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16"/>
          <p:cNvGrpSpPr/>
          <p:nvPr/>
        </p:nvGrpSpPr>
        <p:grpSpPr>
          <a:xfrm>
            <a:off x="178861" y="4114079"/>
            <a:ext cx="1689622" cy="1008112"/>
            <a:chOff x="178861" y="4114079"/>
            <a:chExt cx="1689622" cy="10081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703" b="100000" l="40575" r="66454">
                          <a14:foregroundMark x1="62780" y1="77938" x2="62780" y2="77938"/>
                          <a14:foregroundMark x1="63738" y1="82014" x2="63738" y2="82014"/>
                          <a14:foregroundMark x1="64537" y1="82734" x2="64537" y2="82734"/>
                          <a14:foregroundMark x1="64537" y1="83693" x2="64537" y2="83693"/>
                          <a14:foregroundMark x1="64696" y1="85851" x2="64696" y2="85851"/>
                          <a14:foregroundMark x1="64058" y1="86571" x2="64058" y2="86571"/>
                          <a14:foregroundMark x1="63898" y1="87050" x2="63898" y2="87050"/>
                          <a14:foregroundMark x1="39297" y1="92806" x2="39297" y2="92806"/>
                          <a14:foregroundMark x1="38658" y1="91127" x2="38658" y2="91127"/>
                          <a14:foregroundMark x1="38658" y1="89928" x2="38658" y2="89928"/>
                          <a14:foregroundMark x1="38498" y1="92806" x2="38498" y2="92806"/>
                          <a14:foregroundMark x1="38179" y1="92326" x2="38179" y2="92326"/>
                          <a14:foregroundMark x1="38658" y1="93765" x2="38658" y2="93765"/>
                          <a14:foregroundMark x1="38498" y1="95444" x2="38498" y2="95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8" t="73323" r="30965" b="1296"/>
            <a:stretch/>
          </p:blipFill>
          <p:spPr>
            <a:xfrm>
              <a:off x="178861" y="4114079"/>
              <a:ext cx="1689622" cy="1008112"/>
            </a:xfrm>
            <a:prstGeom prst="rect">
              <a:avLst/>
            </a:prstGeom>
          </p:spPr>
        </p:pic>
        <p:sp>
          <p:nvSpPr>
            <p:cNvPr id="19" name="TextBox 18">
              <a:hlinkClick r:id="rId13" action="ppaction://hlinksldjump"/>
            </p:cNvPr>
            <p:cNvSpPr txBox="1"/>
            <p:nvPr/>
          </p:nvSpPr>
          <p:spPr>
            <a:xfrm>
              <a:off x="350201" y="4618135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7CCAD4"/>
                  </a:solidFill>
                  <a:latin typeface="UTM Cooper Black" panose="02040603050506020204" pitchFamily="18" charset="0"/>
                </a:rPr>
                <a:t>Quay về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843808" y="782241"/>
            <a:ext cx="5736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CBDD0"/>
                </a:solidFill>
                <a:latin typeface="UTM Cooper Black" panose="02040603050506020204" pitchFamily="18" charset="0"/>
              </a:rPr>
              <a:t>Tìm các tiếng chỉ người </a:t>
            </a:r>
            <a:br>
              <a:rPr lang="en-US" altLang="en-US" sz="3200">
                <a:solidFill>
                  <a:srgbClr val="4CBDD0"/>
                </a:solidFill>
                <a:latin typeface="UTM Cooper Black" panose="02040603050506020204" pitchFamily="18" charset="0"/>
              </a:rPr>
            </a:br>
            <a:r>
              <a:rPr lang="en-US" altLang="en-US" sz="3200">
                <a:solidFill>
                  <a:srgbClr val="4CBDD0"/>
                </a:solidFill>
                <a:latin typeface="UTM Cooper Black" panose="02040603050506020204" pitchFamily="18" charset="0"/>
              </a:rPr>
              <a:t>trong gia đình mà </a:t>
            </a:r>
            <a:br>
              <a:rPr lang="en-US" altLang="en-US" sz="3200">
                <a:solidFill>
                  <a:srgbClr val="4CBDD0"/>
                </a:solidFill>
                <a:latin typeface="UTM Cooper Black" panose="02040603050506020204" pitchFamily="18" charset="0"/>
              </a:rPr>
            </a:br>
            <a:r>
              <a:rPr lang="en-US" altLang="en-US" sz="3200">
                <a:solidFill>
                  <a:srgbClr val="4CBDD0"/>
                </a:solidFill>
                <a:latin typeface="UTM Cooper Black" panose="02040603050506020204" pitchFamily="18" charset="0"/>
              </a:rPr>
              <a:t>phần vần có 2 âm?</a:t>
            </a:r>
          </a:p>
        </p:txBody>
      </p:sp>
      <p:pic>
        <p:nvPicPr>
          <p:cNvPr id="15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830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61248" y="962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87300" y="987574"/>
            <a:ext cx="470994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anose="02040603050506020204" pitchFamily="18" charset="0"/>
                <a:ea typeface="华康方圆体W7(P)" pitchFamily="82" charset="-122"/>
              </a:rPr>
              <a:t>Mở rộng vốn từ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3828" y="1923678"/>
            <a:ext cx="633688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4800" spc="5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oper" pitchFamily="2" charset="0"/>
                <a:ea typeface="华康方圆体W7(P)" pitchFamily="82" charset="-122"/>
              </a:defRPr>
            </a:lvl1pPr>
          </a:lstStyle>
          <a:p>
            <a:r>
              <a:rPr lang="en-US" altLang="zh-CN" sz="5400" b="1">
                <a:ln w="11430">
                  <a:noFill/>
                </a:ln>
                <a:solidFill>
                  <a:srgbClr val="EA4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ung Dan" panose="03060902040502020204" pitchFamily="66" charset="0"/>
              </a:rPr>
              <a:t>Nhân hậu</a:t>
            </a:r>
          </a:p>
          <a:p>
            <a:r>
              <a:rPr lang="en-US" altLang="zh-CN" sz="5400" b="1">
                <a:ln w="11430">
                  <a:noFill/>
                </a:ln>
                <a:solidFill>
                  <a:srgbClr val="EA49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Dung Dan" panose="03060902040502020204" pitchFamily="66" charset="0"/>
              </a:rPr>
              <a:t>Đoàn kết</a:t>
            </a:r>
          </a:p>
        </p:txBody>
      </p:sp>
    </p:spTree>
    <p:extLst>
      <p:ext uri="{BB962C8B-B14F-4D97-AF65-F5344CB8AC3E}">
        <p14:creationId xmlns:p14="http://schemas.microsoft.com/office/powerpoint/2010/main" val="8686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2981198" y="1411923"/>
            <a:ext cx="1160119" cy="3528902"/>
            <a:chOff x="2102024" y="-1714093"/>
            <a:chExt cx="1143795" cy="3479248"/>
          </a:xfrm>
        </p:grpSpPr>
        <p:grpSp>
          <p:nvGrpSpPr>
            <p:cNvPr id="65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2919811" y="194119"/>
            <a:ext cx="1160119" cy="3528902"/>
            <a:chOff x="2102024" y="-1714093"/>
            <a:chExt cx="1143795" cy="3479248"/>
          </a:xfrm>
        </p:grpSpPr>
        <p:grpSp>
          <p:nvGrpSpPr>
            <p:cNvPr id="55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2889398" y="-957152"/>
            <a:ext cx="1160119" cy="3528902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292220" y="633165"/>
            <a:ext cx="4600260" cy="966112"/>
            <a:chOff x="2110311" y="1329732"/>
            <a:chExt cx="8165476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251990" y="1496152"/>
              <a:ext cx="8023797" cy="74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1900">
                  <a:solidFill>
                    <a:srgbClr val="2A91A2"/>
                  </a:solidFill>
                  <a:latin typeface="UTM Aristote" panose="02040603050506020204" pitchFamily="18" charset="0"/>
                </a:rPr>
                <a:t>Thể hiện lòng nhân hậu, </a:t>
              </a:r>
            </a:p>
            <a:p>
              <a:pPr algn="ctr"/>
              <a:r>
                <a:rPr lang="vi-VN" altLang="en-US" sz="1900">
                  <a:solidFill>
                    <a:srgbClr val="2A91A2"/>
                  </a:solidFill>
                  <a:latin typeface="UTM Aristote" panose="02040603050506020204" pitchFamily="18" charset="0"/>
                </a:rPr>
                <a:t>tình cảm yêu thương đồng loại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52566" y="-2068422"/>
            <a:ext cx="1160120" cy="3528902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294332" y="1729196"/>
            <a:ext cx="4510430" cy="966317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681015" y="1455020"/>
              <a:ext cx="7409934" cy="782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2000">
                  <a:solidFill>
                    <a:srgbClr val="F13B59"/>
                  </a:solidFill>
                  <a:latin typeface="UTM Aristote" panose="02040603050506020204" pitchFamily="18" charset="0"/>
                </a:rPr>
                <a:t>Trái nghĩa với nhân hậu </a:t>
              </a:r>
            </a:p>
            <a:p>
              <a:pPr algn="ctr"/>
              <a:r>
                <a:rPr lang="vi-VN" altLang="en-US" sz="2000">
                  <a:solidFill>
                    <a:srgbClr val="F13B59"/>
                  </a:solidFill>
                  <a:latin typeface="UTM Aristote" panose="02040603050506020204" pitchFamily="18" charset="0"/>
                </a:rPr>
                <a:t>hoặc yêu thương 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294332" y="2832341"/>
            <a:ext cx="4520588" cy="1069231"/>
            <a:chOff x="2110311" y="1329732"/>
            <a:chExt cx="8070685" cy="1067749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62879" y="1509087"/>
              <a:ext cx="7518117" cy="706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10000"/>
                </a:spcBef>
              </a:pPr>
              <a:r>
                <a:rPr lang="en-US" altLang="en-US" sz="2000">
                  <a:solidFill>
                    <a:srgbClr val="2A91A2"/>
                  </a:solidFill>
                  <a:latin typeface="UTM Aristote" panose="02040603050506020204" pitchFamily="18" charset="0"/>
                </a:rPr>
                <a:t>Thể hiện tinh thần </a:t>
              </a:r>
              <a:br>
                <a:rPr lang="en-US" altLang="en-US" sz="2000">
                  <a:solidFill>
                    <a:srgbClr val="2A91A2"/>
                  </a:solidFill>
                  <a:latin typeface="UTM Aristote" panose="02040603050506020204" pitchFamily="18" charset="0"/>
                </a:rPr>
              </a:br>
              <a:r>
                <a:rPr lang="en-US" altLang="en-US" sz="2000">
                  <a:solidFill>
                    <a:srgbClr val="2A91A2"/>
                  </a:solidFill>
                  <a:latin typeface="UTM Aristote" panose="02040603050506020204" pitchFamily="18" charset="0"/>
                </a:rPr>
                <a:t>đùm bọc, giúp đỡ đồng loại 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294332" y="4036264"/>
            <a:ext cx="4510430" cy="966317"/>
            <a:chOff x="2110311" y="1329732"/>
            <a:chExt cx="8052549" cy="1067749"/>
          </a:xfrm>
        </p:grpSpPr>
        <p:sp>
          <p:nvSpPr>
            <p:cNvPr id="7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681016" y="1433241"/>
              <a:ext cx="7481844" cy="884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10000"/>
                </a:spcBef>
              </a:pPr>
              <a:r>
                <a:rPr lang="en-US" altLang="en-US" sz="2000">
                  <a:solidFill>
                    <a:srgbClr val="F13B59"/>
                  </a:solidFill>
                  <a:latin typeface="UTM Aristote" panose="02040603050506020204" pitchFamily="18" charset="0"/>
                </a:rPr>
                <a:t>Trái nghĩa với </a:t>
              </a:r>
              <a:r>
                <a:rPr lang="en-US" altLang="en-US" sz="2300">
                  <a:solidFill>
                    <a:srgbClr val="F13B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istote" panose="02040603050506020204" pitchFamily="18" charset="0"/>
                </a:rPr>
                <a:t>đùm bọc </a:t>
              </a:r>
              <a:r>
                <a:rPr lang="en-US" altLang="en-US" sz="2000">
                  <a:solidFill>
                    <a:srgbClr val="F13B59"/>
                  </a:solidFill>
                  <a:latin typeface="UTM Aristote" panose="02040603050506020204" pitchFamily="18" charset="0"/>
                </a:rPr>
                <a:t>hoặc</a:t>
              </a:r>
              <a:r>
                <a:rPr lang="en-US" altLang="en-US" sz="2300">
                  <a:solidFill>
                    <a:srgbClr val="F13B59"/>
                  </a:solidFill>
                  <a:latin typeface="UTM Aristote" panose="02040603050506020204" pitchFamily="18" charset="0"/>
                </a:rPr>
                <a:t> </a:t>
              </a:r>
              <a:r>
                <a:rPr lang="en-US" altLang="en-US" sz="2300">
                  <a:solidFill>
                    <a:srgbClr val="F13B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istote" panose="02040603050506020204" pitchFamily="18" charset="0"/>
                </a:rPr>
                <a:t>giúp đỡ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5" b="89984" l="3069" r="95396">
                        <a14:foregroundMark x1="47738" y1="63247" x2="47738" y2="63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04" y="2371167"/>
            <a:ext cx="3201140" cy="320073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4909" y="1549969"/>
            <a:ext cx="3152359" cy="1092831"/>
            <a:chOff x="-24909" y="1549969"/>
            <a:chExt cx="3152359" cy="10928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856" b="100000" l="0" r="458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07" r="59661"/>
            <a:stretch/>
          </p:blipFill>
          <p:spPr>
            <a:xfrm>
              <a:off x="-24909" y="1549969"/>
              <a:ext cx="3152359" cy="109283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9895" y="1897752"/>
              <a:ext cx="2258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2A91A2"/>
                  </a:solidFill>
                  <a:latin typeface="UTM Aristote" panose="02040603050506020204" pitchFamily="18" charset="0"/>
                </a:rPr>
                <a:t>Tìm từ ngữ: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25576" y="300105"/>
            <a:ext cx="1462405" cy="1082828"/>
            <a:chOff x="254860" y="60327"/>
            <a:chExt cx="1462405" cy="108282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1105">
              <a:off x="254860" y="60327"/>
              <a:ext cx="1442356" cy="108282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 rot="20210300">
              <a:off x="395622" y="372742"/>
              <a:ext cx="1321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UTM Cooper Black" panose="02040603050506020204" pitchFamily="18" charset="0"/>
                </a:rPr>
                <a:t>Bài 1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4"/>
          <p:cNvGrpSpPr/>
          <p:nvPr/>
        </p:nvGrpSpPr>
        <p:grpSpPr>
          <a:xfrm>
            <a:off x="1691680" y="72533"/>
            <a:ext cx="7317301" cy="1123402"/>
            <a:chOff x="2110311" y="1329732"/>
            <a:chExt cx="8298272" cy="1067749"/>
          </a:xfrm>
        </p:grpSpPr>
        <p:sp>
          <p:nvSpPr>
            <p:cNvPr id="11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2" name="矩形 16"/>
            <p:cNvSpPr/>
            <p:nvPr/>
          </p:nvSpPr>
          <p:spPr>
            <a:xfrm>
              <a:off x="2511759" y="1432395"/>
              <a:ext cx="7896824" cy="789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2400">
                  <a:solidFill>
                    <a:srgbClr val="2A91A2"/>
                  </a:solidFill>
                  <a:latin typeface="UTM Aristote" panose="02040603050506020204" pitchFamily="18" charset="0"/>
                </a:rPr>
                <a:t>a) Một số từ ngữ thể hiện lòng nhân hậu, tình cảm yêu thương đồng loại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70384" y="3223134"/>
            <a:ext cx="2738773" cy="987479"/>
            <a:chOff x="470384" y="3223134"/>
            <a:chExt cx="2738773" cy="987479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84" y="3223134"/>
              <a:ext cx="2738773" cy="98747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832671" y="3411643"/>
              <a:ext cx="202491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lòng vị tha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82837" y="2269441"/>
            <a:ext cx="2738773" cy="987479"/>
            <a:chOff x="482837" y="2269441"/>
            <a:chExt cx="2738773" cy="98747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7" y="2269441"/>
              <a:ext cx="2738773" cy="987479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735894" y="2405992"/>
              <a:ext cx="219162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tình thân ái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89381" y="4184484"/>
            <a:ext cx="2738773" cy="987479"/>
            <a:chOff x="489381" y="4184484"/>
            <a:chExt cx="2738773" cy="98747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81" y="4184484"/>
              <a:ext cx="2738773" cy="987479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983353" y="4344835"/>
              <a:ext cx="16802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bao</a:t>
              </a:r>
              <a:r>
                <a:rPr lang="en-US"/>
                <a:t> </a:t>
              </a:r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dung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4860" y="60327"/>
            <a:ext cx="1462405" cy="1082828"/>
            <a:chOff x="254860" y="60327"/>
            <a:chExt cx="1462405" cy="10828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1105">
              <a:off x="254860" y="60327"/>
              <a:ext cx="1442356" cy="1082828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20210300">
              <a:off x="395622" y="372742"/>
              <a:ext cx="1321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UTM Cooper Black" panose="02040603050506020204" pitchFamily="18" charset="0"/>
                </a:rPr>
                <a:t>Bài 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9381" y="1341877"/>
            <a:ext cx="2738773" cy="987479"/>
            <a:chOff x="528060" y="1451988"/>
            <a:chExt cx="2738773" cy="9874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60" y="1451988"/>
              <a:ext cx="2738773" cy="987479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667345" y="1658746"/>
              <a:ext cx="235352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lòng nhân ái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5830" y="1423319"/>
            <a:ext cx="2946933" cy="759348"/>
            <a:chOff x="3335830" y="1423319"/>
            <a:chExt cx="2946933" cy="7593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30" y="1423319"/>
              <a:ext cx="2930123" cy="75934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3337726" y="1484653"/>
              <a:ext cx="294503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tình thương mến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35830" y="2337635"/>
            <a:ext cx="2930123" cy="759348"/>
            <a:chOff x="3335830" y="2337635"/>
            <a:chExt cx="2930123" cy="759348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30" y="2337635"/>
              <a:ext cx="2930123" cy="759348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3687479" y="2452631"/>
              <a:ext cx="20056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xót thương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335830" y="3251952"/>
            <a:ext cx="2930123" cy="759348"/>
            <a:chOff x="3335830" y="3251952"/>
            <a:chExt cx="2930123" cy="75934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30" y="3251952"/>
              <a:ext cx="2930123" cy="759348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3973219" y="3357177"/>
              <a:ext cx="15087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yêu quý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340971" y="4245384"/>
            <a:ext cx="2930123" cy="759348"/>
            <a:chOff x="3340971" y="4245384"/>
            <a:chExt cx="2930123" cy="75934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0971" y="4245384"/>
              <a:ext cx="2930123" cy="75934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3883813" y="4321510"/>
              <a:ext cx="19415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thông cảm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314452" y="2295563"/>
            <a:ext cx="2770371" cy="846123"/>
            <a:chOff x="6314452" y="2295563"/>
            <a:chExt cx="2770371" cy="846123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452" y="2295563"/>
              <a:ext cx="2770371" cy="846123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6909195" y="2483201"/>
              <a:ext cx="16914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độ lượng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279936" y="3251952"/>
            <a:ext cx="2770371" cy="846123"/>
            <a:chOff x="6279936" y="3251952"/>
            <a:chExt cx="2770371" cy="8461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936" y="3251952"/>
              <a:ext cx="2770371" cy="846123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7006978" y="3431702"/>
              <a:ext cx="1495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đau xót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294354" y="4183383"/>
            <a:ext cx="2770371" cy="846123"/>
            <a:chOff x="6294354" y="4183383"/>
            <a:chExt cx="2770371" cy="84612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354" y="4183383"/>
              <a:ext cx="2770371" cy="846123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6857578" y="4394225"/>
              <a:ext cx="18405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đồng cảm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265953" y="1386454"/>
            <a:ext cx="2770371" cy="846123"/>
            <a:chOff x="6265953" y="1386454"/>
            <a:chExt cx="2770371" cy="8461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953" y="1386454"/>
              <a:ext cx="2770371" cy="846123"/>
            </a:xfrm>
            <a:prstGeom prst="rect">
              <a:avLst/>
            </a:prstGeom>
          </p:spPr>
        </p:pic>
        <p:sp>
          <p:nvSpPr>
            <p:cNvPr id="78" name="Rectangle 77"/>
            <p:cNvSpPr/>
            <p:nvPr/>
          </p:nvSpPr>
          <p:spPr>
            <a:xfrm>
              <a:off x="7006978" y="1565359"/>
              <a:ext cx="14013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tha thứ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802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0"/>
          <p:cNvGrpSpPr/>
          <p:nvPr/>
        </p:nvGrpSpPr>
        <p:grpSpPr>
          <a:xfrm>
            <a:off x="2016927" y="169260"/>
            <a:ext cx="6443505" cy="1123200"/>
            <a:chOff x="2110311" y="1329732"/>
            <a:chExt cx="8016513" cy="1067749"/>
          </a:xfrm>
        </p:grpSpPr>
        <p:sp>
          <p:nvSpPr>
            <p:cNvPr id="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7" name="矩形 52"/>
            <p:cNvSpPr/>
            <p:nvPr/>
          </p:nvSpPr>
          <p:spPr>
            <a:xfrm>
              <a:off x="3115852" y="1407681"/>
              <a:ext cx="6683691" cy="789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b) Một số từ ngữ trái nghĩa với </a:t>
              </a:r>
              <a:b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</a:br>
              <a:r>
                <a:rPr lang="vi-VN" sz="2400">
                  <a:solidFill>
                    <a:srgbClr val="F13B59"/>
                  </a:solidFill>
                  <a:latin typeface="UTM Aristote" panose="02040603050506020204" pitchFamily="18" charset="0"/>
                </a:rPr>
                <a:t>nhân hậu hoặc yêu thương: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 rot="16200000">
            <a:off x="4163084" y="-653161"/>
            <a:ext cx="2176462" cy="6308724"/>
            <a:chOff x="5886979" y="2413021"/>
            <a:chExt cx="2004071" cy="3581087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 rot="5400000">
              <a:off x="6525859" y="1774141"/>
              <a:ext cx="726311" cy="2004071"/>
              <a:chOff x="6861694" y="2670769"/>
              <a:chExt cx="990914" cy="2004071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861694" y="2670769"/>
                <a:ext cx="990913" cy="1442756"/>
              </a:xfrm>
              <a:prstGeom prst="rect">
                <a:avLst/>
              </a:prstGeom>
              <a:solidFill>
                <a:srgbClr val="F797A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Pentagon 27"/>
              <p:cNvSpPr/>
              <p:nvPr/>
            </p:nvSpPr>
            <p:spPr>
              <a:xfrm rot="16200000" flipH="1" flipV="1">
                <a:off x="6395314" y="3217546"/>
                <a:ext cx="1923675" cy="990913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 rot="5400000">
              <a:off x="6525860" y="2750963"/>
              <a:ext cx="726310" cy="2004071"/>
              <a:chOff x="6862157" y="2670769"/>
              <a:chExt cx="990913" cy="200407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6862157" y="2670769"/>
                <a:ext cx="990913" cy="1442756"/>
              </a:xfrm>
              <a:prstGeom prst="rect">
                <a:avLst/>
              </a:prstGeom>
              <a:solidFill>
                <a:srgbClr val="97D9E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Pentagon 27"/>
              <p:cNvSpPr/>
              <p:nvPr/>
            </p:nvSpPr>
            <p:spPr>
              <a:xfrm rot="16200000" flipH="1" flipV="1">
                <a:off x="6395776" y="3217546"/>
                <a:ext cx="1923675" cy="990913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 rot="5400000">
              <a:off x="6525858" y="3652093"/>
              <a:ext cx="726314" cy="2004070"/>
              <a:chOff x="6861630" y="2670770"/>
              <a:chExt cx="990918" cy="200407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861630" y="2670770"/>
                <a:ext cx="990912" cy="1442756"/>
              </a:xfrm>
              <a:prstGeom prst="rect">
                <a:avLst/>
              </a:prstGeom>
              <a:solidFill>
                <a:srgbClr val="F797A7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4" name="Pentagon 27"/>
              <p:cNvSpPr/>
              <p:nvPr/>
            </p:nvSpPr>
            <p:spPr>
              <a:xfrm rot="16200000" flipH="1" flipV="1">
                <a:off x="6395254" y="3217546"/>
                <a:ext cx="1923675" cy="990913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 rot="5400000">
              <a:off x="6525859" y="4628917"/>
              <a:ext cx="726311" cy="2004071"/>
              <a:chOff x="6862096" y="2670769"/>
              <a:chExt cx="990914" cy="200407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862096" y="2670769"/>
                <a:ext cx="990913" cy="1442756"/>
              </a:xfrm>
              <a:prstGeom prst="rect">
                <a:avLst/>
              </a:prstGeom>
              <a:solidFill>
                <a:srgbClr val="97D9E4"/>
              </a:solidFill>
              <a:ln w="3175">
                <a:solidFill>
                  <a:srgbClr val="97D9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2" name="Pentagon 27"/>
              <p:cNvSpPr/>
              <p:nvPr/>
            </p:nvSpPr>
            <p:spPr>
              <a:xfrm rot="16200000" flipH="1" flipV="1">
                <a:off x="6395716" y="3217546"/>
                <a:ext cx="1923675" cy="990913"/>
              </a:xfrm>
              <a:custGeom>
                <a:avLst/>
                <a:gdLst>
                  <a:gd name="connsiteX0" fmla="*/ 0 w 1887538"/>
                  <a:gd name="connsiteY0" fmla="*/ 0 h 990600"/>
                  <a:gd name="connsiteX1" fmla="*/ 1392238 w 1887538"/>
                  <a:gd name="connsiteY1" fmla="*/ 0 h 990600"/>
                  <a:gd name="connsiteX2" fmla="*/ 1887538 w 1887538"/>
                  <a:gd name="connsiteY2" fmla="*/ 495300 h 990600"/>
                  <a:gd name="connsiteX3" fmla="*/ 1392238 w 1887538"/>
                  <a:gd name="connsiteY3" fmla="*/ 990600 h 990600"/>
                  <a:gd name="connsiteX4" fmla="*/ 0 w 1887538"/>
                  <a:gd name="connsiteY4" fmla="*/ 990600 h 990600"/>
                  <a:gd name="connsiteX5" fmla="*/ 0 w 1887538"/>
                  <a:gd name="connsiteY5" fmla="*/ 0 h 990600"/>
                  <a:gd name="connsiteX0" fmla="*/ 0 w 1887538"/>
                  <a:gd name="connsiteY0" fmla="*/ 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6" fmla="*/ 0 w 1887538"/>
                  <a:gd name="connsiteY6" fmla="*/ 0 h 990600"/>
                  <a:gd name="connsiteX0" fmla="*/ 0 w 1887538"/>
                  <a:gd name="connsiteY0" fmla="*/ 990600 h 990600"/>
                  <a:gd name="connsiteX1" fmla="*/ 807244 w 1887538"/>
                  <a:gd name="connsiteY1" fmla="*/ 794 h 990600"/>
                  <a:gd name="connsiteX2" fmla="*/ 1392238 w 1887538"/>
                  <a:gd name="connsiteY2" fmla="*/ 0 h 990600"/>
                  <a:gd name="connsiteX3" fmla="*/ 1887538 w 1887538"/>
                  <a:gd name="connsiteY3" fmla="*/ 495300 h 990600"/>
                  <a:gd name="connsiteX4" fmla="*/ 1392238 w 1887538"/>
                  <a:gd name="connsiteY4" fmla="*/ 990600 h 990600"/>
                  <a:gd name="connsiteX5" fmla="*/ 0 w 1887538"/>
                  <a:gd name="connsiteY5" fmla="*/ 990600 h 990600"/>
                  <a:gd name="connsiteX0" fmla="*/ 0 w 1894682"/>
                  <a:gd name="connsiteY0" fmla="*/ 992982 h 992982"/>
                  <a:gd name="connsiteX1" fmla="*/ 814388 w 1894682"/>
                  <a:gd name="connsiteY1" fmla="*/ 794 h 992982"/>
                  <a:gd name="connsiteX2" fmla="*/ 1399382 w 1894682"/>
                  <a:gd name="connsiteY2" fmla="*/ 0 h 992982"/>
                  <a:gd name="connsiteX3" fmla="*/ 1894682 w 1894682"/>
                  <a:gd name="connsiteY3" fmla="*/ 495300 h 992982"/>
                  <a:gd name="connsiteX4" fmla="*/ 1399382 w 1894682"/>
                  <a:gd name="connsiteY4" fmla="*/ 990600 h 992982"/>
                  <a:gd name="connsiteX5" fmla="*/ 0 w 1894682"/>
                  <a:gd name="connsiteY5" fmla="*/ 992982 h 992982"/>
                  <a:gd name="connsiteX0" fmla="*/ 0 w 1889920"/>
                  <a:gd name="connsiteY0" fmla="*/ 990601 h 990601"/>
                  <a:gd name="connsiteX1" fmla="*/ 809626 w 1889920"/>
                  <a:gd name="connsiteY1" fmla="*/ 794 h 990601"/>
                  <a:gd name="connsiteX2" fmla="*/ 1394620 w 1889920"/>
                  <a:gd name="connsiteY2" fmla="*/ 0 h 990601"/>
                  <a:gd name="connsiteX3" fmla="*/ 1889920 w 1889920"/>
                  <a:gd name="connsiteY3" fmla="*/ 495300 h 990601"/>
                  <a:gd name="connsiteX4" fmla="*/ 1394620 w 1889920"/>
                  <a:gd name="connsiteY4" fmla="*/ 990600 h 990601"/>
                  <a:gd name="connsiteX5" fmla="*/ 0 w 1889920"/>
                  <a:gd name="connsiteY5" fmla="*/ 990601 h 99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9920" h="990601">
                    <a:moveTo>
                      <a:pt x="0" y="990601"/>
                    </a:moveTo>
                    <a:lnTo>
                      <a:pt x="809626" y="794"/>
                    </a:lnTo>
                    <a:lnTo>
                      <a:pt x="1394620" y="0"/>
                    </a:lnTo>
                    <a:lnTo>
                      <a:pt x="1889920" y="495300"/>
                    </a:lnTo>
                    <a:lnTo>
                      <a:pt x="1394620" y="990600"/>
                    </a:lnTo>
                    <a:lnTo>
                      <a:pt x="0" y="99060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pic>
        <p:nvPicPr>
          <p:cNvPr id="36" name="Picture 35" descr="shadow_1_m"/>
          <p:cNvPicPr>
            <a:picLocks noChangeAspect="1" noChangeArrowheads="1"/>
          </p:cNvPicPr>
          <p:nvPr/>
        </p:nvPicPr>
        <p:blipFill>
          <a:blip r:embed="rId4"/>
          <a:srcRect t="61411"/>
          <a:stretch>
            <a:fillRect/>
          </a:stretch>
        </p:blipFill>
        <p:spPr bwMode="gray">
          <a:xfrm rot="10800000" flipH="1" flipV="1">
            <a:off x="445947" y="1412970"/>
            <a:ext cx="9504363" cy="11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48"/>
          <p:cNvGrpSpPr>
            <a:grpSpLocks/>
          </p:cNvGrpSpPr>
          <p:nvPr/>
        </p:nvGrpSpPr>
        <p:grpSpPr bwMode="auto">
          <a:xfrm rot="5400000" flipV="1">
            <a:off x="3280421" y="-704307"/>
            <a:ext cx="2176462" cy="9504363"/>
            <a:chOff x="5877003" y="1552756"/>
            <a:chExt cx="2004071" cy="4848044"/>
          </a:xfrm>
        </p:grpSpPr>
        <p:grpSp>
          <p:nvGrpSpPr>
            <p:cNvPr id="50" name="Group 49"/>
            <p:cNvGrpSpPr>
              <a:grpSpLocks/>
            </p:cNvGrpSpPr>
            <p:nvPr/>
          </p:nvGrpSpPr>
          <p:grpSpPr bwMode="auto">
            <a:xfrm>
              <a:off x="5877003" y="2394911"/>
              <a:ext cx="2004071" cy="3217993"/>
              <a:chOff x="5886979" y="2413021"/>
              <a:chExt cx="2004071" cy="3581087"/>
            </a:xfrm>
          </p:grpSpPr>
          <p:grpSp>
            <p:nvGrpSpPr>
              <p:cNvPr id="52" name="Group 51"/>
              <p:cNvGrpSpPr>
                <a:grpSpLocks/>
              </p:cNvGrpSpPr>
              <p:nvPr/>
            </p:nvGrpSpPr>
            <p:grpSpPr bwMode="auto">
              <a:xfrm rot="5400000">
                <a:off x="6525859" y="1774141"/>
                <a:ext cx="726311" cy="2004071"/>
                <a:chOff x="6861694" y="2670769"/>
                <a:chExt cx="990914" cy="2004071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6861694" y="2670769"/>
                  <a:ext cx="990913" cy="1442756"/>
                </a:xfrm>
                <a:prstGeom prst="rect">
                  <a:avLst/>
                </a:prstGeom>
                <a:solidFill>
                  <a:srgbClr val="97D9E4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3" name="Pentagon 27"/>
                <p:cNvSpPr/>
                <p:nvPr/>
              </p:nvSpPr>
              <p:spPr>
                <a:xfrm rot="16200000" flipH="1" flipV="1">
                  <a:off x="6395314" y="3217546"/>
                  <a:ext cx="1923675" cy="990913"/>
                </a:xfrm>
                <a:custGeom>
                  <a:avLst/>
                  <a:gdLst>
                    <a:gd name="connsiteX0" fmla="*/ 0 w 1887538"/>
                    <a:gd name="connsiteY0" fmla="*/ 0 h 990600"/>
                    <a:gd name="connsiteX1" fmla="*/ 1392238 w 1887538"/>
                    <a:gd name="connsiteY1" fmla="*/ 0 h 990600"/>
                    <a:gd name="connsiteX2" fmla="*/ 1887538 w 1887538"/>
                    <a:gd name="connsiteY2" fmla="*/ 495300 h 990600"/>
                    <a:gd name="connsiteX3" fmla="*/ 1392238 w 1887538"/>
                    <a:gd name="connsiteY3" fmla="*/ 990600 h 990600"/>
                    <a:gd name="connsiteX4" fmla="*/ 0 w 1887538"/>
                    <a:gd name="connsiteY4" fmla="*/ 990600 h 990600"/>
                    <a:gd name="connsiteX5" fmla="*/ 0 w 1887538"/>
                    <a:gd name="connsiteY5" fmla="*/ 0 h 990600"/>
                    <a:gd name="connsiteX0" fmla="*/ 0 w 1887538"/>
                    <a:gd name="connsiteY0" fmla="*/ 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6" fmla="*/ 0 w 1887538"/>
                    <a:gd name="connsiteY6" fmla="*/ 0 h 990600"/>
                    <a:gd name="connsiteX0" fmla="*/ 0 w 1887538"/>
                    <a:gd name="connsiteY0" fmla="*/ 99060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0" fmla="*/ 0 w 1894682"/>
                    <a:gd name="connsiteY0" fmla="*/ 992982 h 992982"/>
                    <a:gd name="connsiteX1" fmla="*/ 814388 w 1894682"/>
                    <a:gd name="connsiteY1" fmla="*/ 794 h 992982"/>
                    <a:gd name="connsiteX2" fmla="*/ 1399382 w 1894682"/>
                    <a:gd name="connsiteY2" fmla="*/ 0 h 992982"/>
                    <a:gd name="connsiteX3" fmla="*/ 1894682 w 1894682"/>
                    <a:gd name="connsiteY3" fmla="*/ 495300 h 992982"/>
                    <a:gd name="connsiteX4" fmla="*/ 1399382 w 1894682"/>
                    <a:gd name="connsiteY4" fmla="*/ 990600 h 992982"/>
                    <a:gd name="connsiteX5" fmla="*/ 0 w 1894682"/>
                    <a:gd name="connsiteY5" fmla="*/ 992982 h 992982"/>
                    <a:gd name="connsiteX0" fmla="*/ 0 w 1889920"/>
                    <a:gd name="connsiteY0" fmla="*/ 990601 h 990601"/>
                    <a:gd name="connsiteX1" fmla="*/ 809626 w 1889920"/>
                    <a:gd name="connsiteY1" fmla="*/ 794 h 990601"/>
                    <a:gd name="connsiteX2" fmla="*/ 1394620 w 1889920"/>
                    <a:gd name="connsiteY2" fmla="*/ 0 h 990601"/>
                    <a:gd name="connsiteX3" fmla="*/ 1889920 w 1889920"/>
                    <a:gd name="connsiteY3" fmla="*/ 495300 h 990601"/>
                    <a:gd name="connsiteX4" fmla="*/ 1394620 w 1889920"/>
                    <a:gd name="connsiteY4" fmla="*/ 990600 h 990601"/>
                    <a:gd name="connsiteX5" fmla="*/ 0 w 1889920"/>
                    <a:gd name="connsiteY5" fmla="*/ 990601 h 99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89920" h="990601">
                      <a:moveTo>
                        <a:pt x="0" y="990601"/>
                      </a:moveTo>
                      <a:lnTo>
                        <a:pt x="809626" y="794"/>
                      </a:lnTo>
                      <a:lnTo>
                        <a:pt x="1394620" y="0"/>
                      </a:lnTo>
                      <a:lnTo>
                        <a:pt x="1889920" y="495300"/>
                      </a:lnTo>
                      <a:lnTo>
                        <a:pt x="1394620" y="990600"/>
                      </a:lnTo>
                      <a:lnTo>
                        <a:pt x="0" y="99060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317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3" name="Group 52"/>
              <p:cNvGrpSpPr>
                <a:grpSpLocks/>
              </p:cNvGrpSpPr>
              <p:nvPr/>
            </p:nvGrpSpPr>
            <p:grpSpPr bwMode="auto">
              <a:xfrm rot="5400000">
                <a:off x="6525860" y="2750963"/>
                <a:ext cx="726310" cy="2004071"/>
                <a:chOff x="6862157" y="2670769"/>
                <a:chExt cx="990913" cy="2004071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6862157" y="2670769"/>
                  <a:ext cx="990913" cy="1442756"/>
                </a:xfrm>
                <a:prstGeom prst="rect">
                  <a:avLst/>
                </a:prstGeom>
                <a:solidFill>
                  <a:srgbClr val="F797A7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1" name="Pentagon 27"/>
                <p:cNvSpPr/>
                <p:nvPr/>
              </p:nvSpPr>
              <p:spPr>
                <a:xfrm rot="16200000" flipH="1" flipV="1">
                  <a:off x="6395776" y="3217546"/>
                  <a:ext cx="1923675" cy="990913"/>
                </a:xfrm>
                <a:custGeom>
                  <a:avLst/>
                  <a:gdLst>
                    <a:gd name="connsiteX0" fmla="*/ 0 w 1887538"/>
                    <a:gd name="connsiteY0" fmla="*/ 0 h 990600"/>
                    <a:gd name="connsiteX1" fmla="*/ 1392238 w 1887538"/>
                    <a:gd name="connsiteY1" fmla="*/ 0 h 990600"/>
                    <a:gd name="connsiteX2" fmla="*/ 1887538 w 1887538"/>
                    <a:gd name="connsiteY2" fmla="*/ 495300 h 990600"/>
                    <a:gd name="connsiteX3" fmla="*/ 1392238 w 1887538"/>
                    <a:gd name="connsiteY3" fmla="*/ 990600 h 990600"/>
                    <a:gd name="connsiteX4" fmla="*/ 0 w 1887538"/>
                    <a:gd name="connsiteY4" fmla="*/ 990600 h 990600"/>
                    <a:gd name="connsiteX5" fmla="*/ 0 w 1887538"/>
                    <a:gd name="connsiteY5" fmla="*/ 0 h 990600"/>
                    <a:gd name="connsiteX0" fmla="*/ 0 w 1887538"/>
                    <a:gd name="connsiteY0" fmla="*/ 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6" fmla="*/ 0 w 1887538"/>
                    <a:gd name="connsiteY6" fmla="*/ 0 h 990600"/>
                    <a:gd name="connsiteX0" fmla="*/ 0 w 1887538"/>
                    <a:gd name="connsiteY0" fmla="*/ 99060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0" fmla="*/ 0 w 1894682"/>
                    <a:gd name="connsiteY0" fmla="*/ 992982 h 992982"/>
                    <a:gd name="connsiteX1" fmla="*/ 814388 w 1894682"/>
                    <a:gd name="connsiteY1" fmla="*/ 794 h 992982"/>
                    <a:gd name="connsiteX2" fmla="*/ 1399382 w 1894682"/>
                    <a:gd name="connsiteY2" fmla="*/ 0 h 992982"/>
                    <a:gd name="connsiteX3" fmla="*/ 1894682 w 1894682"/>
                    <a:gd name="connsiteY3" fmla="*/ 495300 h 992982"/>
                    <a:gd name="connsiteX4" fmla="*/ 1399382 w 1894682"/>
                    <a:gd name="connsiteY4" fmla="*/ 990600 h 992982"/>
                    <a:gd name="connsiteX5" fmla="*/ 0 w 1894682"/>
                    <a:gd name="connsiteY5" fmla="*/ 992982 h 992982"/>
                    <a:gd name="connsiteX0" fmla="*/ 0 w 1889920"/>
                    <a:gd name="connsiteY0" fmla="*/ 990601 h 990601"/>
                    <a:gd name="connsiteX1" fmla="*/ 809626 w 1889920"/>
                    <a:gd name="connsiteY1" fmla="*/ 794 h 990601"/>
                    <a:gd name="connsiteX2" fmla="*/ 1394620 w 1889920"/>
                    <a:gd name="connsiteY2" fmla="*/ 0 h 990601"/>
                    <a:gd name="connsiteX3" fmla="*/ 1889920 w 1889920"/>
                    <a:gd name="connsiteY3" fmla="*/ 495300 h 990601"/>
                    <a:gd name="connsiteX4" fmla="*/ 1394620 w 1889920"/>
                    <a:gd name="connsiteY4" fmla="*/ 990600 h 990601"/>
                    <a:gd name="connsiteX5" fmla="*/ 0 w 1889920"/>
                    <a:gd name="connsiteY5" fmla="*/ 990601 h 99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89920" h="990601">
                      <a:moveTo>
                        <a:pt x="0" y="990601"/>
                      </a:moveTo>
                      <a:lnTo>
                        <a:pt x="809626" y="794"/>
                      </a:lnTo>
                      <a:lnTo>
                        <a:pt x="1394620" y="0"/>
                      </a:lnTo>
                      <a:lnTo>
                        <a:pt x="1889920" y="495300"/>
                      </a:lnTo>
                      <a:lnTo>
                        <a:pt x="1394620" y="990600"/>
                      </a:lnTo>
                      <a:lnTo>
                        <a:pt x="0" y="990601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4" name="Group 53"/>
              <p:cNvGrpSpPr>
                <a:grpSpLocks/>
              </p:cNvGrpSpPr>
              <p:nvPr/>
            </p:nvGrpSpPr>
            <p:grpSpPr bwMode="auto">
              <a:xfrm rot="5400000">
                <a:off x="6525858" y="3652093"/>
                <a:ext cx="726314" cy="2004070"/>
                <a:chOff x="6861630" y="2670770"/>
                <a:chExt cx="990918" cy="200407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6861630" y="2670770"/>
                  <a:ext cx="990912" cy="1442756"/>
                </a:xfrm>
                <a:prstGeom prst="rect">
                  <a:avLst/>
                </a:prstGeom>
                <a:solidFill>
                  <a:srgbClr val="97D9E4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9" name="Pentagon 27"/>
                <p:cNvSpPr/>
                <p:nvPr/>
              </p:nvSpPr>
              <p:spPr>
                <a:xfrm rot="16200000" flipH="1" flipV="1">
                  <a:off x="6395254" y="3217546"/>
                  <a:ext cx="1923675" cy="990913"/>
                </a:xfrm>
                <a:custGeom>
                  <a:avLst/>
                  <a:gdLst>
                    <a:gd name="connsiteX0" fmla="*/ 0 w 1887538"/>
                    <a:gd name="connsiteY0" fmla="*/ 0 h 990600"/>
                    <a:gd name="connsiteX1" fmla="*/ 1392238 w 1887538"/>
                    <a:gd name="connsiteY1" fmla="*/ 0 h 990600"/>
                    <a:gd name="connsiteX2" fmla="*/ 1887538 w 1887538"/>
                    <a:gd name="connsiteY2" fmla="*/ 495300 h 990600"/>
                    <a:gd name="connsiteX3" fmla="*/ 1392238 w 1887538"/>
                    <a:gd name="connsiteY3" fmla="*/ 990600 h 990600"/>
                    <a:gd name="connsiteX4" fmla="*/ 0 w 1887538"/>
                    <a:gd name="connsiteY4" fmla="*/ 990600 h 990600"/>
                    <a:gd name="connsiteX5" fmla="*/ 0 w 1887538"/>
                    <a:gd name="connsiteY5" fmla="*/ 0 h 990600"/>
                    <a:gd name="connsiteX0" fmla="*/ 0 w 1887538"/>
                    <a:gd name="connsiteY0" fmla="*/ 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6" fmla="*/ 0 w 1887538"/>
                    <a:gd name="connsiteY6" fmla="*/ 0 h 990600"/>
                    <a:gd name="connsiteX0" fmla="*/ 0 w 1887538"/>
                    <a:gd name="connsiteY0" fmla="*/ 99060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0" fmla="*/ 0 w 1894682"/>
                    <a:gd name="connsiteY0" fmla="*/ 992982 h 992982"/>
                    <a:gd name="connsiteX1" fmla="*/ 814388 w 1894682"/>
                    <a:gd name="connsiteY1" fmla="*/ 794 h 992982"/>
                    <a:gd name="connsiteX2" fmla="*/ 1399382 w 1894682"/>
                    <a:gd name="connsiteY2" fmla="*/ 0 h 992982"/>
                    <a:gd name="connsiteX3" fmla="*/ 1894682 w 1894682"/>
                    <a:gd name="connsiteY3" fmla="*/ 495300 h 992982"/>
                    <a:gd name="connsiteX4" fmla="*/ 1399382 w 1894682"/>
                    <a:gd name="connsiteY4" fmla="*/ 990600 h 992982"/>
                    <a:gd name="connsiteX5" fmla="*/ 0 w 1894682"/>
                    <a:gd name="connsiteY5" fmla="*/ 992982 h 992982"/>
                    <a:gd name="connsiteX0" fmla="*/ 0 w 1889920"/>
                    <a:gd name="connsiteY0" fmla="*/ 990601 h 990601"/>
                    <a:gd name="connsiteX1" fmla="*/ 809626 w 1889920"/>
                    <a:gd name="connsiteY1" fmla="*/ 794 h 990601"/>
                    <a:gd name="connsiteX2" fmla="*/ 1394620 w 1889920"/>
                    <a:gd name="connsiteY2" fmla="*/ 0 h 990601"/>
                    <a:gd name="connsiteX3" fmla="*/ 1889920 w 1889920"/>
                    <a:gd name="connsiteY3" fmla="*/ 495300 h 990601"/>
                    <a:gd name="connsiteX4" fmla="*/ 1394620 w 1889920"/>
                    <a:gd name="connsiteY4" fmla="*/ 990600 h 990601"/>
                    <a:gd name="connsiteX5" fmla="*/ 0 w 1889920"/>
                    <a:gd name="connsiteY5" fmla="*/ 990601 h 99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89920" h="990601">
                      <a:moveTo>
                        <a:pt x="0" y="990601"/>
                      </a:moveTo>
                      <a:lnTo>
                        <a:pt x="809626" y="794"/>
                      </a:lnTo>
                      <a:lnTo>
                        <a:pt x="1394620" y="0"/>
                      </a:lnTo>
                      <a:lnTo>
                        <a:pt x="1889920" y="495300"/>
                      </a:lnTo>
                      <a:lnTo>
                        <a:pt x="1394620" y="990600"/>
                      </a:lnTo>
                      <a:lnTo>
                        <a:pt x="0" y="99060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317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55" name="Group 54"/>
              <p:cNvGrpSpPr>
                <a:grpSpLocks/>
              </p:cNvGrpSpPr>
              <p:nvPr/>
            </p:nvGrpSpPr>
            <p:grpSpPr bwMode="auto">
              <a:xfrm rot="5400000">
                <a:off x="6525859" y="4628917"/>
                <a:ext cx="726311" cy="2004071"/>
                <a:chOff x="6862096" y="2670769"/>
                <a:chExt cx="990914" cy="2004071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6862096" y="2670769"/>
                  <a:ext cx="990913" cy="1442756"/>
                </a:xfrm>
                <a:prstGeom prst="rect">
                  <a:avLst/>
                </a:prstGeom>
                <a:solidFill>
                  <a:srgbClr val="F797A7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7" name="Pentagon 27"/>
                <p:cNvSpPr/>
                <p:nvPr/>
              </p:nvSpPr>
              <p:spPr>
                <a:xfrm rot="16200000" flipH="1" flipV="1">
                  <a:off x="6395716" y="3217546"/>
                  <a:ext cx="1923675" cy="990913"/>
                </a:xfrm>
                <a:custGeom>
                  <a:avLst/>
                  <a:gdLst>
                    <a:gd name="connsiteX0" fmla="*/ 0 w 1887538"/>
                    <a:gd name="connsiteY0" fmla="*/ 0 h 990600"/>
                    <a:gd name="connsiteX1" fmla="*/ 1392238 w 1887538"/>
                    <a:gd name="connsiteY1" fmla="*/ 0 h 990600"/>
                    <a:gd name="connsiteX2" fmla="*/ 1887538 w 1887538"/>
                    <a:gd name="connsiteY2" fmla="*/ 495300 h 990600"/>
                    <a:gd name="connsiteX3" fmla="*/ 1392238 w 1887538"/>
                    <a:gd name="connsiteY3" fmla="*/ 990600 h 990600"/>
                    <a:gd name="connsiteX4" fmla="*/ 0 w 1887538"/>
                    <a:gd name="connsiteY4" fmla="*/ 990600 h 990600"/>
                    <a:gd name="connsiteX5" fmla="*/ 0 w 1887538"/>
                    <a:gd name="connsiteY5" fmla="*/ 0 h 990600"/>
                    <a:gd name="connsiteX0" fmla="*/ 0 w 1887538"/>
                    <a:gd name="connsiteY0" fmla="*/ 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6" fmla="*/ 0 w 1887538"/>
                    <a:gd name="connsiteY6" fmla="*/ 0 h 990600"/>
                    <a:gd name="connsiteX0" fmla="*/ 0 w 1887538"/>
                    <a:gd name="connsiteY0" fmla="*/ 990600 h 990600"/>
                    <a:gd name="connsiteX1" fmla="*/ 807244 w 1887538"/>
                    <a:gd name="connsiteY1" fmla="*/ 794 h 990600"/>
                    <a:gd name="connsiteX2" fmla="*/ 1392238 w 1887538"/>
                    <a:gd name="connsiteY2" fmla="*/ 0 h 990600"/>
                    <a:gd name="connsiteX3" fmla="*/ 1887538 w 1887538"/>
                    <a:gd name="connsiteY3" fmla="*/ 495300 h 990600"/>
                    <a:gd name="connsiteX4" fmla="*/ 1392238 w 1887538"/>
                    <a:gd name="connsiteY4" fmla="*/ 990600 h 990600"/>
                    <a:gd name="connsiteX5" fmla="*/ 0 w 1887538"/>
                    <a:gd name="connsiteY5" fmla="*/ 990600 h 990600"/>
                    <a:gd name="connsiteX0" fmla="*/ 0 w 1894682"/>
                    <a:gd name="connsiteY0" fmla="*/ 992982 h 992982"/>
                    <a:gd name="connsiteX1" fmla="*/ 814388 w 1894682"/>
                    <a:gd name="connsiteY1" fmla="*/ 794 h 992982"/>
                    <a:gd name="connsiteX2" fmla="*/ 1399382 w 1894682"/>
                    <a:gd name="connsiteY2" fmla="*/ 0 h 992982"/>
                    <a:gd name="connsiteX3" fmla="*/ 1894682 w 1894682"/>
                    <a:gd name="connsiteY3" fmla="*/ 495300 h 992982"/>
                    <a:gd name="connsiteX4" fmla="*/ 1399382 w 1894682"/>
                    <a:gd name="connsiteY4" fmla="*/ 990600 h 992982"/>
                    <a:gd name="connsiteX5" fmla="*/ 0 w 1894682"/>
                    <a:gd name="connsiteY5" fmla="*/ 992982 h 992982"/>
                    <a:gd name="connsiteX0" fmla="*/ 0 w 1889920"/>
                    <a:gd name="connsiteY0" fmla="*/ 990601 h 990601"/>
                    <a:gd name="connsiteX1" fmla="*/ 809626 w 1889920"/>
                    <a:gd name="connsiteY1" fmla="*/ 794 h 990601"/>
                    <a:gd name="connsiteX2" fmla="*/ 1394620 w 1889920"/>
                    <a:gd name="connsiteY2" fmla="*/ 0 h 990601"/>
                    <a:gd name="connsiteX3" fmla="*/ 1889920 w 1889920"/>
                    <a:gd name="connsiteY3" fmla="*/ 495300 h 990601"/>
                    <a:gd name="connsiteX4" fmla="*/ 1394620 w 1889920"/>
                    <a:gd name="connsiteY4" fmla="*/ 990600 h 990601"/>
                    <a:gd name="connsiteX5" fmla="*/ 0 w 1889920"/>
                    <a:gd name="connsiteY5" fmla="*/ 990601 h 990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89920" h="990601">
                      <a:moveTo>
                        <a:pt x="0" y="990601"/>
                      </a:moveTo>
                      <a:lnTo>
                        <a:pt x="809626" y="794"/>
                      </a:lnTo>
                      <a:lnTo>
                        <a:pt x="1394620" y="0"/>
                      </a:lnTo>
                      <a:lnTo>
                        <a:pt x="1889920" y="495300"/>
                      </a:lnTo>
                      <a:lnTo>
                        <a:pt x="1394620" y="990600"/>
                      </a:lnTo>
                      <a:lnTo>
                        <a:pt x="0" y="990601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pic>
          <p:nvPicPr>
            <p:cNvPr id="51" name="Picture 50" descr="shadow_1_m"/>
            <p:cNvPicPr>
              <a:picLocks noChangeAspect="1" noChangeArrowheads="1"/>
            </p:cNvPicPr>
            <p:nvPr/>
          </p:nvPicPr>
          <p:blipFill>
            <a:blip r:embed="rId4"/>
            <a:srcRect t="61411"/>
            <a:stretch>
              <a:fillRect/>
            </a:stretch>
          </p:blipFill>
          <p:spPr bwMode="gray">
            <a:xfrm rot="-5400000" flipH="1" flipV="1">
              <a:off x="5405117" y="3924842"/>
              <a:ext cx="4848044" cy="103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Rectangle 64"/>
          <p:cNvSpPr/>
          <p:nvPr/>
        </p:nvSpPr>
        <p:spPr>
          <a:xfrm>
            <a:off x="2157392" y="2359614"/>
            <a:ext cx="1173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hung ác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843980" y="2390642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nanh ác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540352" y="2442919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tàn ác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225540" y="2470448"/>
            <a:ext cx="108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cay độc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77285" y="3640041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ác nghiệt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990122" y="3676742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hung dữ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752040" y="3717178"/>
            <a:ext cx="962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dữ tợn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437746" y="3728902"/>
            <a:ext cx="105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2A91A2"/>
                </a:solidFill>
                <a:latin typeface="UTM Flamenco" panose="02040603050506020204" pitchFamily="18" charset="0"/>
              </a:rPr>
              <a:t>dữ dằn</a:t>
            </a:r>
          </a:p>
        </p:txBody>
      </p:sp>
      <p:pic>
        <p:nvPicPr>
          <p:cNvPr id="1026" name="Picture 2" descr="Angry Images | Free Vectors, Stock Photos &amp;amp; PS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8" b="92012" l="1775" r="96450">
                        <a14:foregroundMark x1="21302" y1="60059" x2="21302" y2="60059"/>
                        <a14:foregroundMark x1="21893" y1="55325" x2="21893" y2="55325"/>
                        <a14:foregroundMark x1="21893" y1="55325" x2="21893" y2="55325"/>
                        <a14:foregroundMark x1="21302" y1="54142" x2="21302" y2="54142"/>
                        <a14:foregroundMark x1="20710" y1="53550" x2="19527" y2="53550"/>
                        <a14:foregroundMark x1="14793" y1="52367" x2="14793" y2="52367"/>
                        <a14:foregroundMark x1="75740" y1="52367" x2="75740" y2="52367"/>
                        <a14:foregroundMark x1="79882" y1="47041" x2="79882" y2="47041"/>
                        <a14:foregroundMark x1="80769" y1="46154" x2="80769" y2="46154"/>
                        <a14:foregroundMark x1="81953" y1="45858" x2="81953" y2="45858"/>
                        <a14:foregroundMark x1="85207" y1="45562" x2="85207" y2="45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" y="1412037"/>
            <a:ext cx="2041918" cy="204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254860" y="60327"/>
            <a:ext cx="1462405" cy="1082828"/>
            <a:chOff x="254860" y="60327"/>
            <a:chExt cx="1462405" cy="108282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11105">
              <a:off x="254860" y="60327"/>
              <a:ext cx="1442356" cy="1082828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 rot="20210300">
              <a:off x="395622" y="372742"/>
              <a:ext cx="1321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UTM Cooper Black" panose="02040603050506020204" pitchFamily="18" charset="0"/>
                </a:rPr>
                <a:t>Bài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55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0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1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2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3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4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15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2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3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4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5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6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7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8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ppt/theme/themeOverride9.xml><?xml version="1.0" encoding="utf-8"?>
<a:themeOverride xmlns:a="http://schemas.openxmlformats.org/drawingml/2006/main">
  <a:clrScheme name="自定义 59">
    <a:dk1>
      <a:srgbClr val="000000"/>
    </a:dk1>
    <a:lt1>
      <a:srgbClr val="FFFFFF"/>
    </a:lt1>
    <a:dk2>
      <a:srgbClr val="5E5E5E"/>
    </a:dk2>
    <a:lt2>
      <a:srgbClr val="DDDDDD"/>
    </a:lt2>
    <a:accent1>
      <a:srgbClr val="58CDD0"/>
    </a:accent1>
    <a:accent2>
      <a:srgbClr val="FFC305"/>
    </a:accent2>
    <a:accent3>
      <a:srgbClr val="EC7070"/>
    </a:accent3>
    <a:accent4>
      <a:srgbClr val="A5CB01"/>
    </a:accent4>
    <a:accent5>
      <a:srgbClr val="05BEFF"/>
    </a:accent5>
    <a:accent6>
      <a:srgbClr val="CC0066"/>
    </a:accent6>
    <a:hlink>
      <a:srgbClr val="F59E00"/>
    </a:hlink>
    <a:folHlink>
      <a:srgbClr val="42835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436</Words>
  <Application>Microsoft Office PowerPoint</Application>
  <PresentationFormat>On-screen Show (16:9)</PresentationFormat>
  <Paragraphs>125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UTM Aristote</vt:lpstr>
      <vt:lpstr>Arial</vt:lpstr>
      <vt:lpstr>宋体</vt:lpstr>
      <vt:lpstr>VNI-Ariston</vt:lpstr>
      <vt:lpstr>UVN Mang Cau Nang</vt:lpstr>
      <vt:lpstr>UTM Androgyne</vt:lpstr>
      <vt:lpstr>UTM Pierre</vt:lpstr>
      <vt:lpstr>VNI-Hobo</vt:lpstr>
      <vt:lpstr>UTM Amerika Sans</vt:lpstr>
      <vt:lpstr>UTM Diana</vt:lpstr>
      <vt:lpstr>UTM Cooper Black</vt:lpstr>
      <vt:lpstr>UTM Alba Matter</vt:lpstr>
      <vt:lpstr>UVN Dung Dan</vt:lpstr>
      <vt:lpstr>UVN Bai Sau Nang</vt:lpstr>
      <vt:lpstr>UTM Kona KT</vt:lpstr>
      <vt:lpstr>VNI-Cooper</vt:lpstr>
      <vt:lpstr>微软雅黑</vt:lpstr>
      <vt:lpstr>Calibri</vt:lpstr>
      <vt:lpstr>UTM Cookies</vt:lpstr>
      <vt:lpstr>华康方圆体W7(P)</vt:lpstr>
      <vt:lpstr>UTM Flamenco</vt:lpstr>
      <vt:lpstr>UTM Yen Tu</vt:lpstr>
      <vt:lpstr>Times New Roman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ThyTho</dc:title>
  <dc:creator>Administrator</dc:creator>
  <cp:lastModifiedBy>Admin</cp:lastModifiedBy>
  <cp:revision>122</cp:revision>
  <dcterms:created xsi:type="dcterms:W3CDTF">2015-10-27T02:40:00Z</dcterms:created>
  <dcterms:modified xsi:type="dcterms:W3CDTF">2021-09-13T12:14:23Z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