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3" r:id="rId2"/>
    <p:sldId id="284" r:id="rId3"/>
    <p:sldId id="258" r:id="rId4"/>
    <p:sldId id="259" r:id="rId5"/>
    <p:sldId id="285" r:id="rId6"/>
    <p:sldId id="297" r:id="rId7"/>
    <p:sldId id="261" r:id="rId8"/>
    <p:sldId id="290" r:id="rId9"/>
    <p:sldId id="263" r:id="rId10"/>
    <p:sldId id="264" r:id="rId11"/>
    <p:sldId id="291" r:id="rId12"/>
    <p:sldId id="265" r:id="rId13"/>
    <p:sldId id="296" r:id="rId14"/>
    <p:sldId id="266" r:id="rId15"/>
    <p:sldId id="286" r:id="rId16"/>
    <p:sldId id="288" r:id="rId17"/>
    <p:sldId id="289" r:id="rId18"/>
    <p:sldId id="272" r:id="rId19"/>
    <p:sldId id="295" r:id="rId20"/>
    <p:sldId id="274" r:id="rId21"/>
    <p:sldId id="29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0066FF"/>
    <a:srgbClr val="00FF00"/>
    <a:srgbClr val="000000"/>
    <a:srgbClr val="FF0066"/>
    <a:srgbClr val="CC0066"/>
    <a:srgbClr val="C7F8FD"/>
    <a:srgbClr val="043E07"/>
    <a:srgbClr val="CC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9167" autoAdjust="0"/>
  </p:normalViewPr>
  <p:slideViewPr>
    <p:cSldViewPr>
      <p:cViewPr varScale="1">
        <p:scale>
          <a:sx n="74" d="100"/>
          <a:sy n="74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F8DB7A0-8C11-4A96-9135-D4B126153110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1AFF5D3-7862-413B-8E13-0C88136319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75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63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21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92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00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79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59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36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81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08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9D7C-7FBE-49FF-8ADF-F5D27272F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54000" b="-5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8309C5A-1499-43DE-8A68-5E5881175AED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gi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6.png"/><Relationship Id="rId2" Type="http://schemas.openxmlformats.org/officeDocument/2006/relationships/audio" Target="file:///G:\MAI%20TRUONG%20MEN%20YEU.wma" TargetMode="External"/><Relationship Id="rId1" Type="http://schemas.openxmlformats.org/officeDocument/2006/relationships/audio" Target="file:///F:\PHONG%20CHONG%20MA%20TUY%20HIV%20-%20AIDS%20(%20Thanh%20pho)%202008-2009\TRUYEN%20THONG%20MA%20TUY\Mo%20uoc%20ngay%20mai.mp3" TargetMode="External"/><Relationship Id="rId6" Type="http://schemas.openxmlformats.org/officeDocument/2006/relationships/image" Target="../media/image25.gif"/><Relationship Id="rId5" Type="http://schemas.openxmlformats.org/officeDocument/2006/relationships/image" Target="../media/image24.gif"/><Relationship Id="rId4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.VnTime" pitchFamily="34" charset="0"/>
              </a:rPr>
              <a:t>%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endParaRPr lang="en-US" sz="2800" smtClean="0">
              <a:latin typeface=".VnTime" pitchFamily="34" charset="0"/>
            </a:endParaRPr>
          </a:p>
        </p:txBody>
      </p:sp>
      <p:pic>
        <p:nvPicPr>
          <p:cNvPr id="2052" name="Picture 4" descr="Pla019"/>
          <p:cNvPicPr>
            <a:picLocks noChangeAspect="1" noChangeArrowheads="1"/>
          </p:cNvPicPr>
          <p:nvPr/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1295400" y="3962400"/>
            <a:ext cx="381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.VnAristote" pitchFamily="34" charset="0"/>
            </a:endParaRPr>
          </a:p>
        </p:txBody>
      </p:sp>
      <p:sp>
        <p:nvSpPr>
          <p:cNvPr id="2054" name="WordArt 5"/>
          <p:cNvSpPr>
            <a:spLocks noChangeArrowheads="1" noChangeShapeType="1" noTextEdit="1"/>
          </p:cNvSpPr>
          <p:nvPr/>
        </p:nvSpPr>
        <p:spPr bwMode="auto">
          <a:xfrm>
            <a:off x="2133600" y="3352800"/>
            <a:ext cx="4572000" cy="895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TOÁN-LỚP 2</a:t>
            </a:r>
          </a:p>
        </p:txBody>
      </p:sp>
      <p:sp>
        <p:nvSpPr>
          <p:cNvPr id="2055" name="WordArt 13"/>
          <p:cNvSpPr>
            <a:spLocks noChangeArrowheads="1" noChangeShapeType="1" noTextEdit="1"/>
          </p:cNvSpPr>
          <p:nvPr/>
        </p:nvSpPr>
        <p:spPr bwMode="auto">
          <a:xfrm>
            <a:off x="762000" y="5715000"/>
            <a:ext cx="7391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800000"/>
                </a:solidFill>
                <a:latin typeface="Times New Roman"/>
                <a:cs typeface="Times New Roman"/>
              </a:rPr>
              <a:t>Người dạy: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solidFill>
                  <a:srgbClr val="800000"/>
                </a:solidFill>
                <a:latin typeface="Times New Roman"/>
                <a:cs typeface="Times New Roman"/>
              </a:rPr>
              <a:t>Nguyễn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800000"/>
                </a:solidFill>
                <a:latin typeface="Times New Roman"/>
                <a:cs typeface="Times New Roman"/>
              </a:rPr>
              <a:t> Thị Hồng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685800"/>
            <a:ext cx="9144000" cy="6324600"/>
          </a:xfrm>
          <a:prstGeom prst="rect">
            <a:avLst/>
          </a:prstGeom>
          <a:noFill/>
          <a:ln>
            <a:noFill/>
          </a:ln>
        </p:spPr>
        <p:txBody>
          <a:bodyPr wrap="none">
            <a:prstTxWarp prst="textArchUpPour">
              <a:avLst/>
            </a:prstTxWarp>
            <a:spAutoFit/>
          </a:bodyPr>
          <a:lstStyle/>
          <a:p>
            <a:pPr algn="ctr">
              <a:defRPr/>
            </a:pPr>
            <a:r>
              <a:rPr lang="en-US" sz="6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 </a:t>
            </a:r>
            <a:r>
              <a:rPr lang="en-US" sz="6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mừng các thầy cô </a:t>
            </a:r>
            <a:r>
              <a:rPr lang="en-US" sz="6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 đến</a:t>
            </a:r>
            <a:br>
              <a:rPr lang="en-US" sz="6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7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Dự giờ</a:t>
            </a:r>
            <a:endParaRPr lang="en-US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3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18D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bg_t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0" y="6858000"/>
            <a:ext cx="9144000" cy="4572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990600" y="2209800"/>
            <a:ext cx="7848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Ta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sz="3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FF0000"/>
                </a:solidFill>
                <a:latin typeface="Times New Roman" pitchFamily="18" charset="0"/>
              </a:rPr>
              <a:t>chia</a:t>
            </a:r>
            <a:r>
              <a:rPr lang="en-US" sz="3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để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tìm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số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phần,mỗi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phần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3 ô: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90800" y="3921204"/>
            <a:ext cx="4419600" cy="11079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0000"/>
                </a:solidFill>
                <a:latin typeface="Times New Roman" pitchFamily="18" charset="0"/>
              </a:rPr>
              <a:t>6 </a:t>
            </a:r>
            <a:r>
              <a:rPr lang="en-US" sz="6600" b="1" smtClean="0">
                <a:solidFill>
                  <a:srgbClr val="FF0000"/>
                </a:solidFill>
                <a:latin typeface="Times New Roman" pitchFamily="18" charset="0"/>
              </a:rPr>
              <a:t>: 3 = 2</a:t>
            </a:r>
            <a:endParaRPr lang="en-US" sz="6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76400" y="5276671"/>
            <a:ext cx="6629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“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sáu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err="1" smtClean="0">
                <a:solidFill>
                  <a:srgbClr val="FF0000"/>
                </a:solidFill>
                <a:latin typeface="Times New Roman" pitchFamily="18" charset="0"/>
              </a:rPr>
              <a:t>chia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 ba </a:t>
            </a:r>
            <a:r>
              <a:rPr lang="en-US" sz="4000" b="1" err="1" smtClean="0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 hai”  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Viết </a:t>
            </a:r>
            <a:r>
              <a:rPr lang="en-US" sz="4000" b="1" err="1" smtClean="0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 6 : 3 = 2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4000" b="1" dirty="0">
              <a:latin typeface="UNI Chu truyen thong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371600" y="3276600"/>
            <a:ext cx="2362200" cy="1143000"/>
          </a:xfrm>
          <a:prstGeom prst="rect">
            <a:avLst/>
          </a:prstGeom>
          <a:solidFill>
            <a:srgbClr val="66FF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3 x 2 = 6</a:t>
            </a:r>
            <a:endParaRPr lang="en-US" sz="4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353050" y="2133600"/>
            <a:ext cx="1733550" cy="1143000"/>
          </a:xfrm>
          <a:prstGeom prst="roundRect">
            <a:avLst>
              <a:gd name="adj" fmla="val 1299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2" name="Flowchart: Process 21"/>
          <p:cNvSpPr/>
          <p:nvPr/>
        </p:nvSpPr>
        <p:spPr>
          <a:xfrm>
            <a:off x="5295899" y="4635499"/>
            <a:ext cx="1866900" cy="1079500"/>
          </a:xfrm>
          <a:prstGeom prst="flowChartProcess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dirty="0">
              <a:latin typeface="Times New Roman" pitchFamily="18" charset="0"/>
            </a:endParaRPr>
          </a:p>
        </p:txBody>
      </p:sp>
      <p:cxnSp>
        <p:nvCxnSpPr>
          <p:cNvPr id="27" name="Straight Arrow Connector 26"/>
          <p:cNvCxnSpPr>
            <a:stCxn id="20" idx="3"/>
            <a:endCxn id="21" idx="1"/>
          </p:cNvCxnSpPr>
          <p:nvPr/>
        </p:nvCxnSpPr>
        <p:spPr>
          <a:xfrm flipV="1">
            <a:off x="3733800" y="2705100"/>
            <a:ext cx="161925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0" idx="3"/>
            <a:endCxn id="22" idx="1"/>
          </p:cNvCxnSpPr>
          <p:nvPr/>
        </p:nvCxnSpPr>
        <p:spPr>
          <a:xfrm>
            <a:off x="3733800" y="3848100"/>
            <a:ext cx="1562099" cy="13271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877424" y="2335628"/>
            <a:ext cx="2085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</a:rPr>
              <a:t>6:2=3</a:t>
            </a:r>
            <a:endParaRPr lang="en-US" sz="4400" dirty="0"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934574" y="4829446"/>
            <a:ext cx="180022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6:3=2</a:t>
            </a:r>
            <a:endParaRPr lang="en-US" sz="4400" dirty="0" smtClean="0">
              <a:latin typeface="Times New Roman" pitchFamily="18" charset="0"/>
            </a:endParaRPr>
          </a:p>
          <a:p>
            <a:endParaRPr lang="en-US" dirty="0">
              <a:latin typeface="Times New Roman" pitchFamily="18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4000" b="1" dirty="0">
              <a:latin typeface="UNI Chu truyen thong" pitchFamily="66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5780782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</a:rPr>
              <a:t>Từ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phép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</a:rPr>
              <a:t> ban </a:t>
            </a:r>
            <a:r>
              <a:rPr lang="en-US" sz="3200" b="1" dirty="0" err="1" smtClean="0">
                <a:latin typeface="Times New Roman" pitchFamily="18" charset="0"/>
              </a:rPr>
              <a:t>đầu,ta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thành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nên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phép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chia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tương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ứng</a:t>
            </a:r>
            <a:endParaRPr lang="en-US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045E-16 0 L -0.47917 0.0006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-0.47448 0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39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53975"/>
            <a:ext cx="9144000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4000" b="1" dirty="0">
              <a:latin typeface="UNI Chu truyen thong" pitchFamily="66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8600" y="1981200"/>
            <a:ext cx="845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smtClean="0">
                <a:latin typeface="Times New Roman" pitchFamily="18" charset="0"/>
                <a:cs typeface="Times New Roman" pitchFamily="18" charset="0"/>
              </a:rPr>
              <a:t>Bài 1. Cho phép nhân, viết hai phép chia (theo mẫu):</a:t>
            </a:r>
            <a:endParaRPr lang="en-US" sz="3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val 12"/>
          <p:cNvSpPr>
            <a:spLocks noChangeArrowheads="1"/>
          </p:cNvSpPr>
          <p:nvPr/>
        </p:nvSpPr>
        <p:spPr bwMode="auto">
          <a:xfrm>
            <a:off x="304800" y="3200400"/>
            <a:ext cx="2667000" cy="3429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16"/>
          <p:cNvSpPr>
            <a:spLocks noChangeArrowheads="1"/>
          </p:cNvSpPr>
          <p:nvPr/>
        </p:nvSpPr>
        <p:spPr bwMode="auto">
          <a:xfrm flipH="1">
            <a:off x="3276600" y="3200400"/>
            <a:ext cx="2743200" cy="3429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8" name="Picture 15" descr="D:\My Documents\Downloads\conv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505200"/>
            <a:ext cx="12509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15" descr="D:\My Documents\Downloads\convi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4419600"/>
            <a:ext cx="99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15" descr="D:\My Documents\Downloads\convi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2600" y="43434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15" descr="D:\My Documents\Downloads\convit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5410200"/>
            <a:ext cx="106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15" descr="D:\My Documents\Downloads\convit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4114800" y="3429000"/>
            <a:ext cx="117565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5" descr="D:\My Documents\Downloads\convit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3429000" y="4267200"/>
            <a:ext cx="1175657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5" descr="D:\My Documents\Downloads\convit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3967753" y="5410200"/>
            <a:ext cx="12115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15" descr="D:\My Documents\Downloads\convit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4572000" y="4343400"/>
            <a:ext cx="11756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6400800" y="3154501"/>
            <a:ext cx="2438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0066FF"/>
                </a:solidFill>
                <a:latin typeface="Times New Roman" pitchFamily="18" charset="0"/>
              </a:rPr>
              <a:t>Mẫu :</a:t>
            </a:r>
            <a:endParaRPr lang="en-US" sz="4000" b="1" smtClean="0">
              <a:solidFill>
                <a:srgbClr val="FF3300"/>
              </a:solidFill>
              <a:latin typeface="Times New Roman" pitchFamily="18" charset="0"/>
            </a:endParaRPr>
          </a:p>
          <a:p>
            <a:pPr algn="ctr"/>
            <a:r>
              <a:rPr lang="en-US" sz="4000" b="1" smtClean="0">
                <a:solidFill>
                  <a:srgbClr val="FF3300"/>
                </a:solidFill>
                <a:latin typeface="Times New Roman" pitchFamily="18" charset="0"/>
              </a:rPr>
              <a:t>4 x 2 = 8</a:t>
            </a:r>
          </a:p>
          <a:p>
            <a:pPr algn="ctr"/>
            <a:r>
              <a:rPr lang="en-US" sz="4000" b="1" smtClean="0">
                <a:solidFill>
                  <a:srgbClr val="FF3300"/>
                </a:solidFill>
                <a:latin typeface="Times New Roman" pitchFamily="18" charset="0"/>
              </a:rPr>
              <a:t>8 : 2 = 4</a:t>
            </a:r>
          </a:p>
          <a:p>
            <a:pPr algn="ctr"/>
            <a:r>
              <a:rPr lang="en-US" sz="4000" b="1" smtClean="0">
                <a:solidFill>
                  <a:srgbClr val="FF3300"/>
                </a:solidFill>
                <a:latin typeface="Times New Roman" pitchFamily="18" charset="0"/>
              </a:rPr>
              <a:t>8 : 4 = 2</a:t>
            </a:r>
          </a:p>
          <a:p>
            <a:endParaRPr lang="en-US" sz="40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 animBg="1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3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4150"/>
            <a:ext cx="9144000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4000" b="1" dirty="0">
              <a:latin typeface="UNI Chu truyen thong" pitchFamily="66" charset="0"/>
              <a:cs typeface="Times New Roman" pitchFamily="18" charset="0"/>
            </a:endParaRPr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 rot="-590108">
            <a:off x="214761" y="3764222"/>
            <a:ext cx="1256261" cy="1730440"/>
            <a:chOff x="0" y="0"/>
            <a:chExt cx="480" cy="960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17" name="Group 25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30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29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27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33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24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37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21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" name="Group 41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11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" name="Group 44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15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" name="Group 48"/>
          <p:cNvGrpSpPr>
            <a:grpSpLocks/>
          </p:cNvGrpSpPr>
          <p:nvPr/>
        </p:nvGrpSpPr>
        <p:grpSpPr bwMode="auto">
          <a:xfrm rot="-590108">
            <a:off x="1425823" y="3761887"/>
            <a:ext cx="1256261" cy="1747080"/>
            <a:chOff x="0" y="0"/>
            <a:chExt cx="480" cy="960"/>
          </a:xfrm>
        </p:grpSpPr>
        <p:grpSp>
          <p:nvGrpSpPr>
            <p:cNvPr id="34" name="Group 49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42" name="Group 50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55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" name="Group 54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52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4" name="Group 58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49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5" name="Group 62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46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5" name="Group 66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36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" name="Group 69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40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8" name="Group 73"/>
          <p:cNvGrpSpPr>
            <a:grpSpLocks/>
          </p:cNvGrpSpPr>
          <p:nvPr/>
        </p:nvGrpSpPr>
        <p:grpSpPr bwMode="auto">
          <a:xfrm rot="-590108">
            <a:off x="2570105" y="3844571"/>
            <a:ext cx="1256261" cy="1700860"/>
            <a:chOff x="0" y="0"/>
            <a:chExt cx="480" cy="960"/>
          </a:xfrm>
        </p:grpSpPr>
        <p:grpSp>
          <p:nvGrpSpPr>
            <p:cNvPr id="59" name="Group 74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67" name="Group 75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80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" name="Group 79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77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9" name="Group 83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74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0" name="Group 87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71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0" name="Group 91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61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3" name="Group 94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65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3" name="Group 98"/>
          <p:cNvGrpSpPr>
            <a:grpSpLocks/>
          </p:cNvGrpSpPr>
          <p:nvPr/>
        </p:nvGrpSpPr>
        <p:grpSpPr bwMode="auto">
          <a:xfrm rot="-590108">
            <a:off x="3855241" y="3751512"/>
            <a:ext cx="1256261" cy="1821032"/>
            <a:chOff x="0" y="0"/>
            <a:chExt cx="480" cy="960"/>
          </a:xfrm>
        </p:grpSpPr>
        <p:grpSp>
          <p:nvGrpSpPr>
            <p:cNvPr id="84" name="Group 99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92" name="Group 100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105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" name="Group 104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102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4" name="Group 108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99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5" name="Group 112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96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5" name="Group 116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86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8" name="Group 119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90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9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8" name="Group 123"/>
          <p:cNvGrpSpPr>
            <a:grpSpLocks/>
          </p:cNvGrpSpPr>
          <p:nvPr/>
        </p:nvGrpSpPr>
        <p:grpSpPr bwMode="auto">
          <a:xfrm rot="-590108">
            <a:off x="4998241" y="3827712"/>
            <a:ext cx="1256261" cy="1821031"/>
            <a:chOff x="0" y="0"/>
            <a:chExt cx="480" cy="960"/>
          </a:xfrm>
        </p:grpSpPr>
        <p:grpSp>
          <p:nvGrpSpPr>
            <p:cNvPr id="109" name="Group 124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117" name="Group 125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130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8" name="Group 129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127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9" name="Group 133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124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0" name="Group 137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121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0" name="Group 141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111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3" name="Group 144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115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4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6" name="Rectangle 135"/>
          <p:cNvSpPr/>
          <p:nvPr/>
        </p:nvSpPr>
        <p:spPr>
          <a:xfrm>
            <a:off x="457200" y="2340114"/>
            <a:ext cx="29562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Times New Roman" pitchFamily="18" charset="0"/>
              </a:rPr>
              <a:t>a ) 3 x 5 = 15</a:t>
            </a:r>
            <a:endParaRPr lang="en-US" sz="4000" b="1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37" name="Rectangle 20"/>
          <p:cNvSpPr>
            <a:spLocks noChangeArrowheads="1"/>
          </p:cNvSpPr>
          <p:nvPr/>
        </p:nvSpPr>
        <p:spPr bwMode="auto">
          <a:xfrm>
            <a:off x="6477000" y="3048000"/>
            <a:ext cx="2362200" cy="304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3 x 5 = 15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15 : 3 = 5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15 : 5 = 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2362200"/>
            <a:ext cx="2971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2060"/>
                </a:solidFill>
                <a:latin typeface="Times New Roman" pitchFamily="18" charset="0"/>
              </a:rPr>
              <a:t>b ) 4 x 3 = 12</a:t>
            </a: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6096000" y="2667000"/>
            <a:ext cx="2514600" cy="259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smtClean="0">
                <a:solidFill>
                  <a:srgbClr val="0066FF"/>
                </a:solidFill>
                <a:latin typeface="Times New Roman" pitchFamily="18" charset="0"/>
              </a:rPr>
              <a:t>4 x 3 = 12</a:t>
            </a:r>
          </a:p>
          <a:p>
            <a:pPr algn="ctr"/>
            <a:r>
              <a:rPr lang="en-US" sz="4000" b="1" smtClean="0">
                <a:solidFill>
                  <a:srgbClr val="0066FF"/>
                </a:solidFill>
                <a:latin typeface="Times New Roman" pitchFamily="18" charset="0"/>
              </a:rPr>
              <a:t>12 </a:t>
            </a:r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: 4 = 3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12 : 3 = 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3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84150"/>
            <a:ext cx="9144000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4000" b="1" dirty="0">
              <a:latin typeface="UNI Chu truyen thong" pitchFamily="66" charset="0"/>
              <a:cs typeface="Times New Roman" pitchFamily="18" charset="0"/>
            </a:endParaRPr>
          </a:p>
        </p:txBody>
      </p:sp>
      <p:sp>
        <p:nvSpPr>
          <p:cNvPr id="177" name="Oval 176"/>
          <p:cNvSpPr/>
          <p:nvPr/>
        </p:nvSpPr>
        <p:spPr>
          <a:xfrm>
            <a:off x="98425" y="5943600"/>
            <a:ext cx="28194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8" name="Picture 11" descr="vit xam 4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842963" y="5068888"/>
            <a:ext cx="887412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9" name="Picture 3" descr="vit con 3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 rot="20099703">
            <a:off x="409575" y="5575300"/>
            <a:ext cx="998538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" name="Picture 4" descr="v"/>
          <p:cNvPicPr>
            <a:picLocks noChangeAspect="1" noChangeArrowheads="1"/>
          </p:cNvPicPr>
          <p:nvPr/>
        </p:nvPicPr>
        <p:blipFill>
          <a:blip r:embed="rId4">
            <a:lum bright="-30000" contrast="40000"/>
          </a:blip>
          <a:srcRect/>
          <a:stretch>
            <a:fillRect/>
          </a:stretch>
        </p:blipFill>
        <p:spPr bwMode="auto">
          <a:xfrm rot="958434">
            <a:off x="1139825" y="5580063"/>
            <a:ext cx="830263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1" name="Picture 16" descr="vit xam 4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1760538" y="5527675"/>
            <a:ext cx="903287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2" name="Oval 181"/>
          <p:cNvSpPr/>
          <p:nvPr/>
        </p:nvSpPr>
        <p:spPr>
          <a:xfrm>
            <a:off x="784225" y="4876800"/>
            <a:ext cx="1600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3" name="Straight Connector 182"/>
          <p:cNvCxnSpPr>
            <a:endCxn id="182" idx="6"/>
          </p:cNvCxnSpPr>
          <p:nvPr/>
        </p:nvCxnSpPr>
        <p:spPr>
          <a:xfrm>
            <a:off x="819150" y="5048250"/>
            <a:ext cx="1565275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82" idx="1"/>
            <a:endCxn id="182" idx="4"/>
          </p:cNvCxnSpPr>
          <p:nvPr/>
        </p:nvCxnSpPr>
        <p:spPr>
          <a:xfrm rot="16200000" flipH="1">
            <a:off x="1139031" y="4812507"/>
            <a:ext cx="325437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flipV="1">
            <a:off x="1012825" y="4876800"/>
            <a:ext cx="685800" cy="28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rot="16200000" flipH="1">
            <a:off x="1361281" y="4756944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rot="16200000" flipH="1">
            <a:off x="1742281" y="4756944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rot="10800000" flipV="1">
            <a:off x="1546225" y="48768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rot="16200000" flipH="1">
            <a:off x="905668" y="5364957"/>
            <a:ext cx="1503363" cy="1136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endCxn id="177" idx="5"/>
          </p:cNvCxnSpPr>
          <p:nvPr/>
        </p:nvCxnSpPr>
        <p:spPr>
          <a:xfrm rot="16200000" flipH="1">
            <a:off x="1286668" y="5441157"/>
            <a:ext cx="1401763" cy="103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rot="16200000" flipH="1">
            <a:off x="1584325" y="5372100"/>
            <a:ext cx="13716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rot="16200000" flipH="1">
            <a:off x="593725" y="5372100"/>
            <a:ext cx="16002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16200000" flipH="1">
            <a:off x="365125" y="5448300"/>
            <a:ext cx="1524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rot="16200000" flipH="1">
            <a:off x="136525" y="5829300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rot="16200000" flipH="1">
            <a:off x="1992313" y="5421312"/>
            <a:ext cx="1087438" cy="760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rot="16200000" flipH="1">
            <a:off x="2193925" y="5219700"/>
            <a:ext cx="76200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rot="16200000" flipH="1">
            <a:off x="98425" y="6019800"/>
            <a:ext cx="685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16200000" flipH="1">
            <a:off x="212725" y="5676900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rot="5400000">
            <a:off x="860425" y="5105400"/>
            <a:ext cx="1600200" cy="160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rot="5400000">
            <a:off x="1089025" y="5257800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>
            <a:endCxn id="177" idx="3"/>
          </p:cNvCxnSpPr>
          <p:nvPr/>
        </p:nvCxnSpPr>
        <p:spPr>
          <a:xfrm rot="10800000" flipV="1">
            <a:off x="511175" y="5257800"/>
            <a:ext cx="1492250" cy="14017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 rot="5400000">
            <a:off x="1089025" y="5257800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rot="5400000">
            <a:off x="327025" y="5181600"/>
            <a:ext cx="1295400" cy="129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rot="10800000" flipV="1">
            <a:off x="76200" y="5257800"/>
            <a:ext cx="1165225" cy="114141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endCxn id="177" idx="4"/>
          </p:cNvCxnSpPr>
          <p:nvPr/>
        </p:nvCxnSpPr>
        <p:spPr>
          <a:xfrm rot="5400000">
            <a:off x="1450975" y="5543550"/>
            <a:ext cx="1295400" cy="11811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rot="5400000">
            <a:off x="1774825" y="5715000"/>
            <a:ext cx="1066800" cy="10668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rot="5400000">
            <a:off x="302418" y="5130007"/>
            <a:ext cx="741363" cy="844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rot="5400000">
            <a:off x="2155825" y="5973763"/>
            <a:ext cx="762000" cy="762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endCxn id="177" idx="5"/>
          </p:cNvCxnSpPr>
          <p:nvPr/>
        </p:nvCxnSpPr>
        <p:spPr>
          <a:xfrm rot="10800000" flipV="1">
            <a:off x="2505075" y="6248400"/>
            <a:ext cx="412750" cy="4111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rot="16200000" flipH="1">
            <a:off x="136525" y="63627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Oval 210"/>
          <p:cNvSpPr/>
          <p:nvPr/>
        </p:nvSpPr>
        <p:spPr>
          <a:xfrm>
            <a:off x="1828800" y="4038600"/>
            <a:ext cx="28194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12" name="Picture 11" descr="vit xam 4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2573338" y="3163888"/>
            <a:ext cx="887412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" name="Picture 3" descr="vit con 3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 rot="20099703">
            <a:off x="2139950" y="3670300"/>
            <a:ext cx="1000125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" name="Picture 4" descr="v"/>
          <p:cNvPicPr>
            <a:picLocks noChangeAspect="1" noChangeArrowheads="1"/>
          </p:cNvPicPr>
          <p:nvPr/>
        </p:nvPicPr>
        <p:blipFill>
          <a:blip r:embed="rId4">
            <a:lum bright="-30000" contrast="40000"/>
          </a:blip>
          <a:srcRect/>
          <a:stretch>
            <a:fillRect/>
          </a:stretch>
        </p:blipFill>
        <p:spPr bwMode="auto">
          <a:xfrm rot="958434">
            <a:off x="2870200" y="3675063"/>
            <a:ext cx="831850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" name="Picture 16" descr="vit xam 4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3490913" y="3622675"/>
            <a:ext cx="903287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7" name="Oval 216"/>
          <p:cNvSpPr/>
          <p:nvPr/>
        </p:nvSpPr>
        <p:spPr>
          <a:xfrm>
            <a:off x="2514600" y="2971800"/>
            <a:ext cx="1600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19" name="Straight Connector 218"/>
          <p:cNvCxnSpPr>
            <a:endCxn id="217" idx="6"/>
          </p:cNvCxnSpPr>
          <p:nvPr/>
        </p:nvCxnSpPr>
        <p:spPr>
          <a:xfrm>
            <a:off x="2549525" y="3143250"/>
            <a:ext cx="1565275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217" idx="1"/>
            <a:endCxn id="217" idx="4"/>
          </p:cNvCxnSpPr>
          <p:nvPr/>
        </p:nvCxnSpPr>
        <p:spPr>
          <a:xfrm rot="16200000" flipH="1">
            <a:off x="2869406" y="2907507"/>
            <a:ext cx="325437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 flipV="1">
            <a:off x="2743200" y="2971800"/>
            <a:ext cx="685800" cy="28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rot="16200000" flipH="1">
            <a:off x="3091656" y="2851944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 rot="16200000" flipH="1">
            <a:off x="3472656" y="2851944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rot="10800000" flipV="1">
            <a:off x="3276600" y="29718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rot="16200000" flipH="1">
            <a:off x="2636043" y="3459957"/>
            <a:ext cx="1503363" cy="1136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>
            <a:endCxn id="211" idx="5"/>
          </p:cNvCxnSpPr>
          <p:nvPr/>
        </p:nvCxnSpPr>
        <p:spPr>
          <a:xfrm rot="16200000" flipH="1">
            <a:off x="3017043" y="3536157"/>
            <a:ext cx="1401763" cy="103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rot="16200000" flipH="1">
            <a:off x="3314700" y="3467100"/>
            <a:ext cx="13716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rot="16200000" flipH="1">
            <a:off x="2324100" y="3467100"/>
            <a:ext cx="16002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rot="16200000" flipH="1">
            <a:off x="2095500" y="3543300"/>
            <a:ext cx="1524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rot="16200000" flipH="1">
            <a:off x="1866900" y="3924300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 rot="16200000" flipH="1">
            <a:off x="3722688" y="3516312"/>
            <a:ext cx="1087438" cy="760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rot="16200000" flipH="1">
            <a:off x="3924300" y="3314700"/>
            <a:ext cx="76200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rot="16200000" flipH="1">
            <a:off x="1828800" y="4191000"/>
            <a:ext cx="685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rot="16200000" flipH="1">
            <a:off x="1943100" y="3771900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 rot="5400000">
            <a:off x="2590800" y="3200400"/>
            <a:ext cx="1600200" cy="160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rot="5400000">
            <a:off x="2819400" y="3352800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>
            <a:endCxn id="211" idx="3"/>
          </p:cNvCxnSpPr>
          <p:nvPr/>
        </p:nvCxnSpPr>
        <p:spPr>
          <a:xfrm rot="10800000" flipV="1">
            <a:off x="2241550" y="3352800"/>
            <a:ext cx="1492250" cy="14017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rot="5400000">
            <a:off x="2819400" y="3352800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rot="5400000">
            <a:off x="1981200" y="3352800"/>
            <a:ext cx="1295400" cy="129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rot="10800000" flipV="1">
            <a:off x="1806575" y="3352800"/>
            <a:ext cx="1165225" cy="114141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>
            <a:endCxn id="211" idx="4"/>
          </p:cNvCxnSpPr>
          <p:nvPr/>
        </p:nvCxnSpPr>
        <p:spPr>
          <a:xfrm rot="5400000">
            <a:off x="3181350" y="3638550"/>
            <a:ext cx="1295400" cy="11811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rot="5400000">
            <a:off x="3505200" y="3810000"/>
            <a:ext cx="1066800" cy="10668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>
            <a:stCxn id="217" idx="3"/>
          </p:cNvCxnSpPr>
          <p:nvPr/>
        </p:nvCxnSpPr>
        <p:spPr>
          <a:xfrm rot="5400000">
            <a:off x="1956594" y="3245644"/>
            <a:ext cx="741362" cy="844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rot="5400000">
            <a:off x="3810000" y="3992563"/>
            <a:ext cx="838200" cy="838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>
            <a:endCxn id="211" idx="5"/>
          </p:cNvCxnSpPr>
          <p:nvPr/>
        </p:nvCxnSpPr>
        <p:spPr>
          <a:xfrm rot="10800000" flipV="1">
            <a:off x="4235450" y="4343400"/>
            <a:ext cx="412750" cy="4111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Oval 280"/>
          <p:cNvSpPr/>
          <p:nvPr/>
        </p:nvSpPr>
        <p:spPr>
          <a:xfrm>
            <a:off x="3810000" y="5867401"/>
            <a:ext cx="28194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82" name="Picture 11" descr="vit xam 4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4554538" y="4992689"/>
            <a:ext cx="887412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3" name="Picture 3" descr="vit con 3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 rot="20099703">
            <a:off x="4121150" y="5499101"/>
            <a:ext cx="998538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4" name="Picture 4" descr="v"/>
          <p:cNvPicPr>
            <a:picLocks noChangeAspect="1" noChangeArrowheads="1"/>
          </p:cNvPicPr>
          <p:nvPr/>
        </p:nvPicPr>
        <p:blipFill>
          <a:blip r:embed="rId4">
            <a:lum bright="-30000" contrast="40000"/>
          </a:blip>
          <a:srcRect/>
          <a:stretch>
            <a:fillRect/>
          </a:stretch>
        </p:blipFill>
        <p:spPr bwMode="auto">
          <a:xfrm rot="958434">
            <a:off x="4851400" y="5503864"/>
            <a:ext cx="830263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5" name="Picture 16" descr="vit xam 4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5472113" y="5451476"/>
            <a:ext cx="903287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" name="Oval 285"/>
          <p:cNvSpPr/>
          <p:nvPr/>
        </p:nvSpPr>
        <p:spPr>
          <a:xfrm>
            <a:off x="4495800" y="4800601"/>
            <a:ext cx="1600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87" name="Straight Connector 286"/>
          <p:cNvCxnSpPr>
            <a:endCxn id="286" idx="6"/>
          </p:cNvCxnSpPr>
          <p:nvPr/>
        </p:nvCxnSpPr>
        <p:spPr>
          <a:xfrm>
            <a:off x="4530725" y="4972051"/>
            <a:ext cx="1565275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stCxn id="286" idx="1"/>
            <a:endCxn id="286" idx="4"/>
          </p:cNvCxnSpPr>
          <p:nvPr/>
        </p:nvCxnSpPr>
        <p:spPr>
          <a:xfrm rot="16200000" flipH="1">
            <a:off x="4850606" y="4736308"/>
            <a:ext cx="325437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/>
          <p:nvPr/>
        </p:nvCxnSpPr>
        <p:spPr>
          <a:xfrm flipV="1">
            <a:off x="4724400" y="4800601"/>
            <a:ext cx="685800" cy="28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 rot="16200000" flipH="1">
            <a:off x="5072856" y="4680745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/>
          <p:cNvCxnSpPr/>
          <p:nvPr/>
        </p:nvCxnSpPr>
        <p:spPr>
          <a:xfrm rot="16200000" flipH="1">
            <a:off x="5453856" y="4680745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 rot="10800000" flipV="1">
            <a:off x="5257800" y="4800601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/>
          <p:nvPr/>
        </p:nvCxnSpPr>
        <p:spPr>
          <a:xfrm rot="16200000" flipH="1">
            <a:off x="4617243" y="5288758"/>
            <a:ext cx="1503363" cy="1136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>
            <a:endCxn id="281" idx="5"/>
          </p:cNvCxnSpPr>
          <p:nvPr/>
        </p:nvCxnSpPr>
        <p:spPr>
          <a:xfrm rot="16200000" flipH="1">
            <a:off x="4998243" y="5364958"/>
            <a:ext cx="1401763" cy="103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 rot="16200000" flipH="1">
            <a:off x="5295900" y="5295901"/>
            <a:ext cx="13716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/>
          <p:nvPr/>
        </p:nvCxnSpPr>
        <p:spPr>
          <a:xfrm rot="16200000" flipH="1">
            <a:off x="4305300" y="5295901"/>
            <a:ext cx="16002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/>
          <p:nvPr/>
        </p:nvCxnSpPr>
        <p:spPr>
          <a:xfrm rot="16200000" flipH="1">
            <a:off x="4076700" y="5372101"/>
            <a:ext cx="1524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 rot="16200000" flipH="1">
            <a:off x="3848100" y="5753101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/>
          <p:nvPr/>
        </p:nvCxnSpPr>
        <p:spPr>
          <a:xfrm rot="16200000" flipH="1">
            <a:off x="5703888" y="5345113"/>
            <a:ext cx="1087438" cy="760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/>
          <p:nvPr/>
        </p:nvCxnSpPr>
        <p:spPr>
          <a:xfrm rot="16200000" flipH="1">
            <a:off x="5905500" y="5143501"/>
            <a:ext cx="76200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/>
          <p:cNvCxnSpPr/>
          <p:nvPr/>
        </p:nvCxnSpPr>
        <p:spPr>
          <a:xfrm rot="16200000" flipH="1">
            <a:off x="3810000" y="5943601"/>
            <a:ext cx="685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/>
          <p:nvPr/>
        </p:nvCxnSpPr>
        <p:spPr>
          <a:xfrm rot="16200000" flipH="1">
            <a:off x="3924300" y="5600701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/>
          <p:nvPr/>
        </p:nvCxnSpPr>
        <p:spPr>
          <a:xfrm rot="5400000">
            <a:off x="4572000" y="5029201"/>
            <a:ext cx="1600200" cy="160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 rot="5400000">
            <a:off x="4800600" y="5181601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>
            <a:endCxn id="281" idx="3"/>
          </p:cNvCxnSpPr>
          <p:nvPr/>
        </p:nvCxnSpPr>
        <p:spPr>
          <a:xfrm rot="10800000" flipV="1">
            <a:off x="4222750" y="5181601"/>
            <a:ext cx="1492250" cy="14017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/>
          <p:nvPr/>
        </p:nvCxnSpPr>
        <p:spPr>
          <a:xfrm rot="5400000">
            <a:off x="4800600" y="5181601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/>
          <p:nvPr/>
        </p:nvCxnSpPr>
        <p:spPr>
          <a:xfrm rot="5400000">
            <a:off x="4038600" y="5105401"/>
            <a:ext cx="1295400" cy="129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/>
          <p:nvPr/>
        </p:nvCxnSpPr>
        <p:spPr>
          <a:xfrm rot="10800000" flipV="1">
            <a:off x="3787775" y="5181601"/>
            <a:ext cx="1165225" cy="114141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281" idx="4"/>
          </p:cNvCxnSpPr>
          <p:nvPr/>
        </p:nvCxnSpPr>
        <p:spPr>
          <a:xfrm rot="5400000">
            <a:off x="5162550" y="5467351"/>
            <a:ext cx="1295400" cy="11811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/>
          <p:nvPr/>
        </p:nvCxnSpPr>
        <p:spPr>
          <a:xfrm rot="5400000">
            <a:off x="5486400" y="5638801"/>
            <a:ext cx="1066800" cy="10668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/>
          <p:nvPr/>
        </p:nvCxnSpPr>
        <p:spPr>
          <a:xfrm rot="5400000">
            <a:off x="4013993" y="5053808"/>
            <a:ext cx="741363" cy="844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/>
          <p:nvPr/>
        </p:nvCxnSpPr>
        <p:spPr>
          <a:xfrm rot="5400000">
            <a:off x="5867400" y="5897564"/>
            <a:ext cx="762000" cy="762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>
            <a:endCxn id="281" idx="5"/>
          </p:cNvCxnSpPr>
          <p:nvPr/>
        </p:nvCxnSpPr>
        <p:spPr>
          <a:xfrm rot="10800000" flipV="1">
            <a:off x="6216650" y="6172201"/>
            <a:ext cx="412750" cy="4111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/>
          <p:nvPr/>
        </p:nvCxnSpPr>
        <p:spPr>
          <a:xfrm rot="16200000" flipH="1">
            <a:off x="3848100" y="6286501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2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2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2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2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2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2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2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2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2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2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2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2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2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2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2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2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2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2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2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2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2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2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2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2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2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2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2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1" animBg="1"/>
      <p:bldP spid="177" grpId="0" animBg="1"/>
      <p:bldP spid="182" grpId="0" animBg="1"/>
      <p:bldP spid="211" grpId="0" animBg="1"/>
      <p:bldP spid="217" grpId="0" animBg="1"/>
      <p:bldP spid="281" grpId="0" animBg="1"/>
      <p:bldP spid="28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0" y="53975"/>
            <a:ext cx="9144000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4000" b="1" dirty="0">
              <a:latin typeface="UNI Chu truyen thong" pitchFamily="66" charset="0"/>
              <a:cs typeface="Times New Roman" pitchFamily="18" charset="0"/>
            </a:endParaRP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76200" y="2362200"/>
            <a:ext cx="2971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c ) 2 x 5 = 10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6858000" y="3200400"/>
            <a:ext cx="1981200" cy="243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2 x 5 = 10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10 : 5 = 2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10 : 2 = 5</a:t>
            </a:r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304800" y="29718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32" name="Oval 15"/>
          <p:cNvSpPr>
            <a:spLocks noChangeArrowheads="1"/>
          </p:cNvSpPr>
          <p:nvPr/>
        </p:nvSpPr>
        <p:spPr bwMode="auto">
          <a:xfrm>
            <a:off x="1143000" y="3124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16"/>
          <p:cNvSpPr>
            <a:spLocks noChangeArrowheads="1"/>
          </p:cNvSpPr>
          <p:nvPr/>
        </p:nvSpPr>
        <p:spPr bwMode="auto">
          <a:xfrm>
            <a:off x="457200" y="3657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2514600" y="29718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35" name="Oval 18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19"/>
          <p:cNvSpPr>
            <a:spLocks noChangeArrowheads="1"/>
          </p:cNvSpPr>
          <p:nvPr/>
        </p:nvSpPr>
        <p:spPr bwMode="auto">
          <a:xfrm>
            <a:off x="2667000" y="3657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20"/>
          <p:cNvSpPr>
            <a:spLocks noChangeArrowheads="1"/>
          </p:cNvSpPr>
          <p:nvPr/>
        </p:nvSpPr>
        <p:spPr bwMode="auto">
          <a:xfrm>
            <a:off x="4724400" y="29718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5562600" y="3124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2"/>
          <p:cNvSpPr>
            <a:spLocks noChangeArrowheads="1"/>
          </p:cNvSpPr>
          <p:nvPr/>
        </p:nvSpPr>
        <p:spPr bwMode="auto">
          <a:xfrm>
            <a:off x="4876800" y="3657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23"/>
          <p:cNvSpPr>
            <a:spLocks noChangeArrowheads="1"/>
          </p:cNvSpPr>
          <p:nvPr/>
        </p:nvSpPr>
        <p:spPr bwMode="auto">
          <a:xfrm>
            <a:off x="3581400" y="48006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41" name="Oval 24"/>
          <p:cNvSpPr>
            <a:spLocks noChangeArrowheads="1"/>
          </p:cNvSpPr>
          <p:nvPr/>
        </p:nvSpPr>
        <p:spPr bwMode="auto">
          <a:xfrm>
            <a:off x="4419600" y="4953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25"/>
          <p:cNvSpPr>
            <a:spLocks noChangeArrowheads="1"/>
          </p:cNvSpPr>
          <p:nvPr/>
        </p:nvSpPr>
        <p:spPr bwMode="auto">
          <a:xfrm>
            <a:off x="3733800" y="5486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26"/>
          <p:cNvSpPr>
            <a:spLocks noChangeArrowheads="1"/>
          </p:cNvSpPr>
          <p:nvPr/>
        </p:nvSpPr>
        <p:spPr bwMode="auto">
          <a:xfrm>
            <a:off x="1295400" y="48006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44" name="Oval 27"/>
          <p:cNvSpPr>
            <a:spLocks noChangeArrowheads="1"/>
          </p:cNvSpPr>
          <p:nvPr/>
        </p:nvSpPr>
        <p:spPr bwMode="auto">
          <a:xfrm>
            <a:off x="2133600" y="4953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28"/>
          <p:cNvSpPr>
            <a:spLocks noChangeArrowheads="1"/>
          </p:cNvSpPr>
          <p:nvPr/>
        </p:nvSpPr>
        <p:spPr bwMode="auto">
          <a:xfrm>
            <a:off x="1447800" y="5486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0" y="53975"/>
            <a:ext cx="9144000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4000" b="1" dirty="0">
              <a:latin typeface="UNI Chu truyen thong" pitchFamily="66" charset="0"/>
              <a:cs typeface="Times New Roman" pitchFamily="18" charset="0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228600" y="2209800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u="sng">
                <a:latin typeface="Times New Roman" pitchFamily="18" charset="0"/>
              </a:rPr>
              <a:t>Bài 2 :</a:t>
            </a:r>
            <a:r>
              <a:rPr lang="en-US" sz="4000" b="1">
                <a:latin typeface="Times New Roman" pitchFamily="18" charset="0"/>
              </a:rPr>
              <a:t> Tính</a:t>
            </a: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914400" y="3048000"/>
            <a:ext cx="2514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3 x 4 </a:t>
            </a:r>
            <a:r>
              <a:rPr lang="en-US" sz="5000" b="1" smtClean="0">
                <a:solidFill>
                  <a:srgbClr val="0066FF"/>
                </a:solidFill>
                <a:latin typeface="Times New Roman" pitchFamily="18" charset="0"/>
              </a:rPr>
              <a:t> = </a:t>
            </a:r>
            <a:endParaRPr lang="en-US" sz="5000" b="1">
              <a:solidFill>
                <a:srgbClr val="0066FF"/>
              </a:solidFill>
              <a:latin typeface="Times New Roman" pitchFamily="18" charset="0"/>
            </a:endParaRPr>
          </a:p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12 : 3 = </a:t>
            </a:r>
          </a:p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12 : 4 =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152400" y="3276600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a )</a:t>
            </a: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5638800" y="3048000"/>
            <a:ext cx="2514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4 x 5 </a:t>
            </a:r>
            <a:r>
              <a:rPr lang="en-US" sz="5000" b="1" smtClean="0">
                <a:solidFill>
                  <a:srgbClr val="0066FF"/>
                </a:solidFill>
                <a:latin typeface="Times New Roman" pitchFamily="18" charset="0"/>
              </a:rPr>
              <a:t> = </a:t>
            </a:r>
            <a:endParaRPr lang="en-US" sz="5000" b="1">
              <a:solidFill>
                <a:srgbClr val="0066FF"/>
              </a:solidFill>
              <a:latin typeface="Times New Roman" pitchFamily="18" charset="0"/>
            </a:endParaRPr>
          </a:p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20 : 4 = </a:t>
            </a:r>
          </a:p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20 : 5 =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4876800" y="3352800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b )</a:t>
            </a: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7772400" y="3124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33" name="Rectangle 14"/>
          <p:cNvSpPr>
            <a:spLocks noChangeArrowheads="1"/>
          </p:cNvSpPr>
          <p:nvPr/>
        </p:nvSpPr>
        <p:spPr bwMode="auto">
          <a:xfrm>
            <a:off x="8001000" y="39624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8001000" y="48006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3124200" y="3124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3276600" y="39624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3276600" y="48006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khohinhnen.com/wp-content/uploads/2015/11/nen-powerpoint-2007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810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WordArt 183"/>
          <p:cNvSpPr>
            <a:spLocks noChangeArrowheads="1" noChangeShapeType="1" noTextEdit="1"/>
          </p:cNvSpPr>
          <p:nvPr/>
        </p:nvSpPr>
        <p:spPr bwMode="auto">
          <a:xfrm>
            <a:off x="1676400" y="2438400"/>
            <a:ext cx="61722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99"/>
                </a:solidFill>
                <a:latin typeface="Times New Roman"/>
                <a:cs typeface="Times New Roman"/>
              </a:rPr>
              <a:t>KẾT BẠN</a:t>
            </a:r>
            <a:endParaRPr lang="en-US" sz="14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CC0099"/>
              </a:solidFill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85800" y="609600"/>
            <a:ext cx="79248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6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TRÒ CHƠI</a:t>
            </a:r>
          </a:p>
          <a:p>
            <a:endParaRPr lang="en-US" sz="6600" b="1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1787151" y="2382694"/>
            <a:ext cx="5981067" cy="160970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7566" tIns="48783" rIns="97566" bIns="48783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8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8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8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38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100000">
                    <a:srgbClr val="3333FF"/>
                  </a:gs>
                </a:gsLst>
                <a:lin ang="5400000" scaled="1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 descr="bong bo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67813"/>
            <a:ext cx="1228986" cy="169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bong bo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811" y="2141239"/>
            <a:ext cx="983189" cy="120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bong bo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827" y="-1368246"/>
            <a:ext cx="1065121" cy="13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ngoi sao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990711">
            <a:off x="394300" y="1497358"/>
            <a:ext cx="771530" cy="83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ngoi sao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03507">
            <a:off x="371808" y="3773434"/>
            <a:ext cx="915518" cy="870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ngoi sao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03892">
            <a:off x="5310246" y="933963"/>
            <a:ext cx="773237" cy="72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451052"/>
            <a:chOff x="0" y="557"/>
            <a:chExt cx="5760" cy="234"/>
          </a:xfrm>
        </p:grpSpPr>
        <p:pic>
          <p:nvPicPr>
            <p:cNvPr id="7178" name="Picture 3" descr="!c_lite2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57"/>
              <a:ext cx="196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9" name="Picture 4" descr="!c_lite2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9" y="557"/>
              <a:ext cx="196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0" name="Picture 5" descr="!c_lite2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557"/>
              <a:ext cx="196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181" name="Picture 13" descr="bong bo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138" y="-1368246"/>
            <a:ext cx="1065121" cy="13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bong bo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313" y="-1368246"/>
            <a:ext cx="1065121" cy="13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3" name="Picture 15" descr="bong bo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692" y="-1963501"/>
            <a:ext cx="1065121" cy="13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bong bo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287" y="370568"/>
            <a:ext cx="1065121" cy="13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5" name="Picture 17" descr="bong bo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367" y="692508"/>
            <a:ext cx="1065121" cy="13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6" name="Picture 18" descr="bong bo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327" y="1014448"/>
            <a:ext cx="1065121" cy="13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9" descr="bong bo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232" y="4636277"/>
            <a:ext cx="1065121" cy="13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8" name="Picture 20" descr="bong bo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003" y="5489754"/>
            <a:ext cx="1065121" cy="136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9" name="Picture 21" descr="ngoi sao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03892">
            <a:off x="8014016" y="5360642"/>
            <a:ext cx="773237" cy="72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0" name="Picture 22" descr="ngoi sao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990711">
            <a:off x="5310246" y="4877732"/>
            <a:ext cx="771530" cy="83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92019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55" presetClass="entr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55" presetClass="entr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505200" y="838200"/>
            <a:ext cx="4876800" cy="2438400"/>
          </a:xfrm>
          <a:prstGeom prst="ellipse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i="1" smtClean="0">
                <a:latin typeface="Times New Roman" pitchFamily="18" charset="0"/>
              </a:rPr>
              <a:t>Củng cố , Dặn </a:t>
            </a:r>
            <a:r>
              <a:rPr lang="en-US" sz="6000" b="1" i="1" dirty="0" err="1" smtClean="0">
                <a:latin typeface="Times New Roman" pitchFamily="18" charset="0"/>
              </a:rPr>
              <a:t>dò</a:t>
            </a:r>
            <a:endParaRPr lang="en-US" sz="2800" b="1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37" name="Picture 25" descr=" 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6400800" y="-381000"/>
            <a:ext cx="3187700" cy="4525963"/>
          </a:xfrm>
          <a:noFill/>
        </p:spPr>
      </p:pic>
      <p:pic>
        <p:nvPicPr>
          <p:cNvPr id="13315" name="Picture 28" descr="doa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3962400" y="4191000"/>
            <a:ext cx="2133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30" descr="doa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77000" y="4495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31" descr="doa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96200" y="38100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38" descr="bóng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228600" y="1828800"/>
            <a:ext cx="106680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39" descr="bóng ba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703388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53" name="WordArt 41"/>
          <p:cNvSpPr>
            <a:spLocks noChangeArrowheads="1" noChangeShapeType="1" noTextEdit="1"/>
          </p:cNvSpPr>
          <p:nvPr/>
        </p:nvSpPr>
        <p:spPr bwMode="auto">
          <a:xfrm>
            <a:off x="2209800" y="685800"/>
            <a:ext cx="3657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5236"/>
              </a:avLst>
            </a:prstTxWarp>
          </a:bodyPr>
          <a:lstStyle/>
          <a:p>
            <a:pPr algn="ctr"/>
            <a:r>
              <a:rPr lang="en-US" sz="4800" b="1" kern="10">
                <a:ln w="19050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Brush"/>
              </a:rPr>
              <a:t>Tiết học</a:t>
            </a:r>
          </a:p>
        </p:txBody>
      </p:sp>
      <p:sp>
        <p:nvSpPr>
          <p:cNvPr id="38955" name="WordArt 43"/>
          <p:cNvSpPr>
            <a:spLocks noChangeArrowheads="1" noChangeShapeType="1" noTextEdit="1"/>
          </p:cNvSpPr>
          <p:nvPr/>
        </p:nvSpPr>
        <p:spPr bwMode="auto">
          <a:xfrm>
            <a:off x="1143000" y="1828800"/>
            <a:ext cx="60198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259"/>
              </a:avLst>
            </a:prstTxWarp>
          </a:bodyPr>
          <a:lstStyle/>
          <a:p>
            <a:pPr algn="ctr"/>
            <a:r>
              <a:rPr lang="vi-VN" sz="4800" b="1" kern="10">
                <a:ln w="19050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Brush"/>
              </a:rPr>
              <a:t>Đến đây là kết thúc.</a:t>
            </a:r>
            <a:endParaRPr lang="en-US" sz="4800" b="1" kern="10">
              <a:ln w="19050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VNI-Brush"/>
            </a:endParaRPr>
          </a:p>
        </p:txBody>
      </p:sp>
      <p:pic>
        <p:nvPicPr>
          <p:cNvPr id="13322" name="Picture 45" descr="doa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4267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46" descr="doa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43200" y="54864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47" descr="doa ho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381000" y="4191000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60" name="WordArt 48"/>
          <p:cNvSpPr>
            <a:spLocks noChangeArrowheads="1" noChangeShapeType="1" noTextEdit="1"/>
          </p:cNvSpPr>
          <p:nvPr/>
        </p:nvSpPr>
        <p:spPr bwMode="auto">
          <a:xfrm>
            <a:off x="1676400" y="3124200"/>
            <a:ext cx="4572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917"/>
              </a:avLst>
            </a:prstTxWarp>
          </a:bodyPr>
          <a:lstStyle/>
          <a:p>
            <a:pPr algn="ctr"/>
            <a:r>
              <a:rPr lang="en-US" sz="4800" b="1" kern="10">
                <a:ln w="19050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Brush"/>
              </a:rPr>
              <a:t>Hẹn gặp lại!</a:t>
            </a:r>
          </a:p>
        </p:txBody>
      </p:sp>
      <p:sp>
        <p:nvSpPr>
          <p:cNvPr id="13326" name="Rectangle 5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endParaRPr lang="vi-VN" b="1"/>
          </a:p>
        </p:txBody>
      </p:sp>
      <p:sp>
        <p:nvSpPr>
          <p:cNvPr id="38966" name="AutoShape 54"/>
          <p:cNvSpPr>
            <a:spLocks noChangeArrowheads="1"/>
          </p:cNvSpPr>
          <p:nvPr/>
        </p:nvSpPr>
        <p:spPr bwMode="auto">
          <a:xfrm>
            <a:off x="7315200" y="4876800"/>
            <a:ext cx="428625" cy="409575"/>
          </a:xfrm>
          <a:prstGeom prst="irregularSeal1">
            <a:avLst/>
          </a:prstGeom>
          <a:gradFill rotWithShape="1">
            <a:gsLst>
              <a:gs pos="0">
                <a:srgbClr val="E6F8A6">
                  <a:alpha val="62000"/>
                </a:srgbClr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67" name="AutoShape 55"/>
          <p:cNvSpPr>
            <a:spLocks noChangeArrowheads="1"/>
          </p:cNvSpPr>
          <p:nvPr/>
        </p:nvSpPr>
        <p:spPr bwMode="auto">
          <a:xfrm>
            <a:off x="0" y="35052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68" name="AutoShape 56"/>
          <p:cNvSpPr>
            <a:spLocks noChangeArrowheads="1"/>
          </p:cNvSpPr>
          <p:nvPr/>
        </p:nvSpPr>
        <p:spPr bwMode="auto">
          <a:xfrm>
            <a:off x="169863" y="55118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69" name="AutoShape 57"/>
          <p:cNvSpPr>
            <a:spLocks noChangeArrowheads="1"/>
          </p:cNvSpPr>
          <p:nvPr/>
        </p:nvSpPr>
        <p:spPr bwMode="auto">
          <a:xfrm>
            <a:off x="8001000" y="3810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70" name="AutoShape 58"/>
          <p:cNvSpPr>
            <a:spLocks noChangeArrowheads="1"/>
          </p:cNvSpPr>
          <p:nvPr/>
        </p:nvSpPr>
        <p:spPr bwMode="auto">
          <a:xfrm>
            <a:off x="4648200" y="3810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71" name="AutoShape 59"/>
          <p:cNvSpPr>
            <a:spLocks noChangeArrowheads="1"/>
          </p:cNvSpPr>
          <p:nvPr/>
        </p:nvSpPr>
        <p:spPr bwMode="auto">
          <a:xfrm>
            <a:off x="3048000" y="5334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72" name="AutoShape 60"/>
          <p:cNvSpPr>
            <a:spLocks noChangeArrowheads="1"/>
          </p:cNvSpPr>
          <p:nvPr/>
        </p:nvSpPr>
        <p:spPr bwMode="auto">
          <a:xfrm>
            <a:off x="1524000" y="1219200"/>
            <a:ext cx="5080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73" name="AutoShape 61"/>
          <p:cNvSpPr>
            <a:spLocks noChangeArrowheads="1"/>
          </p:cNvSpPr>
          <p:nvPr/>
        </p:nvSpPr>
        <p:spPr bwMode="auto">
          <a:xfrm>
            <a:off x="8458200" y="19812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74" name="AutoShape 62"/>
          <p:cNvSpPr>
            <a:spLocks noChangeArrowheads="1"/>
          </p:cNvSpPr>
          <p:nvPr/>
        </p:nvSpPr>
        <p:spPr bwMode="auto">
          <a:xfrm>
            <a:off x="3429000" y="601980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7999"/>
                </a:srgbClr>
              </a:gs>
              <a:gs pos="100000">
                <a:srgbClr val="FF0000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75" name="AutoShape 63"/>
          <p:cNvSpPr>
            <a:spLocks noChangeArrowheads="1"/>
          </p:cNvSpPr>
          <p:nvPr/>
        </p:nvSpPr>
        <p:spPr bwMode="auto">
          <a:xfrm>
            <a:off x="8305800" y="4038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76" name="AutoShape 64"/>
          <p:cNvSpPr>
            <a:spLocks noChangeArrowheads="1"/>
          </p:cNvSpPr>
          <p:nvPr/>
        </p:nvSpPr>
        <p:spPr bwMode="auto">
          <a:xfrm>
            <a:off x="2286000" y="51816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77" name="AutoShape 65"/>
          <p:cNvSpPr>
            <a:spLocks noChangeArrowheads="1"/>
          </p:cNvSpPr>
          <p:nvPr/>
        </p:nvSpPr>
        <p:spPr bwMode="auto">
          <a:xfrm>
            <a:off x="5562600" y="58674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78" name="AutoShape 66"/>
          <p:cNvSpPr>
            <a:spLocks noChangeArrowheads="1"/>
          </p:cNvSpPr>
          <p:nvPr/>
        </p:nvSpPr>
        <p:spPr bwMode="auto">
          <a:xfrm>
            <a:off x="7696200" y="5943600"/>
            <a:ext cx="533400" cy="5334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79" name="AutoShape 67"/>
          <p:cNvSpPr>
            <a:spLocks noChangeArrowheads="1"/>
          </p:cNvSpPr>
          <p:nvPr/>
        </p:nvSpPr>
        <p:spPr bwMode="auto">
          <a:xfrm>
            <a:off x="1447800" y="5943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6E81C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80" name="AutoShape 68"/>
          <p:cNvSpPr>
            <a:spLocks noChangeArrowheads="1"/>
          </p:cNvSpPr>
          <p:nvPr/>
        </p:nvSpPr>
        <p:spPr bwMode="auto">
          <a:xfrm>
            <a:off x="6400800" y="60198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81" name="AutoShape 69"/>
          <p:cNvSpPr>
            <a:spLocks noChangeArrowheads="1"/>
          </p:cNvSpPr>
          <p:nvPr/>
        </p:nvSpPr>
        <p:spPr bwMode="auto">
          <a:xfrm>
            <a:off x="8382000" y="51816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38982" name="Mo uoc ngay ma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0" y="67056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4" name="Picture 71" descr="BAR"/>
          <p:cNvPicPr preferRelativeResize="0"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-5400000">
            <a:off x="-3391693" y="3391693"/>
            <a:ext cx="6858000" cy="7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5" name="Picture 72" descr="BAR"/>
          <p:cNvPicPr preferRelativeResize="0"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85" name="Mo uoc ngay ma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3886200" y="-304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86" name="MAI TRUONG MEN YEU.wma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914400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1111E-6 -7.48035E-6 C -0.00157 -7.48035E-6 0.00624 -0.01781 0.00885 -0.01781 C 0.01145 -0.01781 0.01406 -7.48035E-6 0.01562 -7.48035E-6 C 0.01718 -7.48035E-6 0.01927 -0.01734 0.01788 -0.01781 C 0.01649 -0.01827 0.00156 -7.48035E-6 -8.61111E-6 -7.48035E-6 Z " pathEditMode="relative" ptsTypes="aaaaa">
                                      <p:cBhvr>
                                        <p:cTn id="6" dur="50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89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89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38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389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89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500"/>
                                        <p:tgtEl>
                                          <p:spTgt spid="38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1" fill="hold"/>
                                        <p:tgtEl>
                                          <p:spTgt spid="3898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2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8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8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8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8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8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528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8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8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8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8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8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8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8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8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8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1" presetClass="mediacall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9" dur="223412" fill="hold"/>
                                        <p:tgtEl>
                                          <p:spTgt spid="389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0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982"/>
                </p:tgtEl>
              </p:cMediaNode>
            </p:audio>
            <p:audio>
              <p:cMediaNode>
                <p:cTn id="14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985"/>
                </p:tgtEl>
              </p:cMediaNode>
            </p:audio>
            <p:audio>
              <p:cMediaNode>
                <p:cTn id="1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986"/>
                </p:tgtEl>
              </p:cMediaNode>
            </p:audio>
          </p:childTnLst>
        </p:cTn>
      </p:par>
    </p:tnLst>
    <p:bldLst>
      <p:bldP spid="38953" grpId="0" animBg="1"/>
      <p:bldP spid="38953" grpId="1" animBg="1"/>
      <p:bldP spid="38953" grpId="2" animBg="1"/>
      <p:bldP spid="38955" grpId="0" animBg="1"/>
      <p:bldP spid="38955" grpId="1" animBg="1"/>
      <p:bldP spid="38955" grpId="2" animBg="1"/>
      <p:bldP spid="38960" grpId="0" animBg="1"/>
      <p:bldP spid="38960" grpId="1" animBg="1"/>
      <p:bldP spid="38960" grpId="2" animBg="1"/>
      <p:bldP spid="38966" grpId="0" animBg="1"/>
      <p:bldP spid="38967" grpId="0" animBg="1"/>
      <p:bldP spid="38968" grpId="0" animBg="1"/>
      <p:bldP spid="38969" grpId="0" animBg="1"/>
      <p:bldP spid="38970" grpId="0" animBg="1"/>
      <p:bldP spid="38971" grpId="0" animBg="1"/>
      <p:bldP spid="38972" grpId="0" animBg="1"/>
      <p:bldP spid="38973" grpId="0" animBg="1"/>
      <p:bldP spid="38974" grpId="0" animBg="1"/>
      <p:bldP spid="38975" grpId="0" animBg="1"/>
      <p:bldP spid="38976" grpId="0" animBg="1"/>
      <p:bldP spid="38977" grpId="0" animBg="1"/>
      <p:bldP spid="38978" grpId="0" animBg="1"/>
      <p:bldP spid="38979" grpId="0" animBg="1"/>
      <p:bldP spid="38980" grpId="0" animBg="1"/>
      <p:bldP spid="389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304800" y="6858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err="1" smtClean="0"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smtClean="0">
                <a:effectLst/>
                <a:latin typeface="Times New Roman" pitchFamily="18" charset="0"/>
                <a:cs typeface="Times New Roman" pitchFamily="18" charset="0"/>
              </a:rPr>
              <a:t> toán: Mỗi học sinh được mượn 4 quyển sách. Hỏi 8 học sinh mượn được bao nhiêu quyển sách?</a:t>
            </a:r>
            <a:endParaRPr lang="en-US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286000" y="2133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itchFamily="18" charset="0"/>
              </a:rPr>
              <a:t>x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28956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 quyển sách 8 học sinh được mượn là:</a:t>
            </a:r>
          </a:p>
          <a:p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4 x 8 = 32 (quyển)</a:t>
            </a:r>
          </a:p>
          <a:p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Đáp số: 32 quyển sách</a:t>
            </a:r>
          </a:p>
          <a:p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981200" y="114300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86200" y="114300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15000" y="106680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981200" y="319915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886200" y="319915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15000" y="319915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43200" y="4953000"/>
            <a:ext cx="426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 = 6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13017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30" name="Minus 29"/>
          <p:cNvSpPr/>
          <p:nvPr/>
        </p:nvSpPr>
        <p:spPr>
          <a:xfrm>
            <a:off x="4168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1" name="Minus 30"/>
          <p:cNvSpPr/>
          <p:nvPr/>
        </p:nvSpPr>
        <p:spPr>
          <a:xfrm>
            <a:off x="46257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2" name="Minus 31"/>
          <p:cNvSpPr/>
          <p:nvPr/>
        </p:nvSpPr>
        <p:spPr>
          <a:xfrm>
            <a:off x="51591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3" name="Minus 32"/>
          <p:cNvSpPr/>
          <p:nvPr/>
        </p:nvSpPr>
        <p:spPr>
          <a:xfrm>
            <a:off x="5692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0" name="Minus 39"/>
          <p:cNvSpPr/>
          <p:nvPr/>
        </p:nvSpPr>
        <p:spPr>
          <a:xfrm>
            <a:off x="62259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6835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2" name="Minus 41"/>
          <p:cNvSpPr/>
          <p:nvPr/>
        </p:nvSpPr>
        <p:spPr>
          <a:xfrm>
            <a:off x="36351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3025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4" name="Minus 43"/>
          <p:cNvSpPr/>
          <p:nvPr/>
        </p:nvSpPr>
        <p:spPr>
          <a:xfrm>
            <a:off x="24159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5" name="Minus 44"/>
          <p:cNvSpPr/>
          <p:nvPr/>
        </p:nvSpPr>
        <p:spPr>
          <a:xfrm>
            <a:off x="18063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6" name="Minus 45"/>
          <p:cNvSpPr/>
          <p:nvPr/>
        </p:nvSpPr>
        <p:spPr>
          <a:xfrm>
            <a:off x="74451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7" name="Minus 46"/>
          <p:cNvSpPr/>
          <p:nvPr/>
        </p:nvSpPr>
        <p:spPr>
          <a:xfrm>
            <a:off x="12729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6200" y="4876800"/>
            <a:ext cx="906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6 ô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2 phần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 phần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3 ô.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39" grpId="1"/>
      <p:bldP spid="30" grpId="0" animBg="1"/>
      <p:bldP spid="31" grpId="0" animBg="1"/>
      <p:bldP spid="32" grpId="0" animBg="1"/>
      <p:bldP spid="33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endParaRPr lang="en-US" altLang="en-US" sz="1800" b="1">
              <a:solidFill>
                <a:srgbClr val="1E45B2"/>
              </a:solidFill>
              <a:latin typeface=".VnPresent" pitchFamily="34" charset="0"/>
            </a:endParaRPr>
          </a:p>
        </p:txBody>
      </p:sp>
      <p:sp>
        <p:nvSpPr>
          <p:cNvPr id="144387" name="WordArt 3"/>
          <p:cNvSpPr>
            <a:spLocks noChangeArrowheads="1" noChangeShapeType="1" noTextEdit="1"/>
          </p:cNvSpPr>
          <p:nvPr/>
        </p:nvSpPr>
        <p:spPr bwMode="auto">
          <a:xfrm>
            <a:off x="1828800" y="2819400"/>
            <a:ext cx="5867400" cy="1752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kern="1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Bauhaus-Heavy"/>
              </a:rPr>
              <a:t>Phép chia </a:t>
            </a:r>
            <a:endParaRPr lang="en-US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5400000" scaled="1"/>
              </a:gradFill>
              <a:latin typeface="Bauhaus-Heavy"/>
            </a:endParaRPr>
          </a:p>
        </p:txBody>
      </p:sp>
      <p:sp>
        <p:nvSpPr>
          <p:cNvPr id="144389" name="WordArt 5"/>
          <p:cNvSpPr>
            <a:spLocks noChangeArrowheads="1" noChangeShapeType="1" noTextEdit="1"/>
          </p:cNvSpPr>
          <p:nvPr/>
        </p:nvSpPr>
        <p:spPr bwMode="auto">
          <a:xfrm>
            <a:off x="990600" y="762000"/>
            <a:ext cx="3810000" cy="1219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 dirty="0" err="1">
                <a:ln w="1905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kern="10" dirty="0">
                <a:ln w="1905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0" dirty="0" err="1" smtClean="0">
                <a:ln w="1905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kern="10" dirty="0" smtClean="0">
                <a:ln w="1905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kern="10" dirty="0">
              <a:ln w="19050">
                <a:solidFill>
                  <a:srgbClr val="FF66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40702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animBg="1"/>
      <p:bldP spid="1443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981200" y="114300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86200" y="114300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15000" y="106680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981200" y="319915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886200" y="319915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15000" y="3199150"/>
            <a:ext cx="1447800" cy="129665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13017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30" name="Minus 29"/>
          <p:cNvSpPr/>
          <p:nvPr/>
        </p:nvSpPr>
        <p:spPr>
          <a:xfrm>
            <a:off x="4168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1" name="Minus 30"/>
          <p:cNvSpPr/>
          <p:nvPr/>
        </p:nvSpPr>
        <p:spPr>
          <a:xfrm>
            <a:off x="46257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2" name="Minus 31"/>
          <p:cNvSpPr/>
          <p:nvPr/>
        </p:nvSpPr>
        <p:spPr>
          <a:xfrm>
            <a:off x="51591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3" name="Minus 32"/>
          <p:cNvSpPr/>
          <p:nvPr/>
        </p:nvSpPr>
        <p:spPr>
          <a:xfrm>
            <a:off x="5692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0" name="Minus 39"/>
          <p:cNvSpPr/>
          <p:nvPr/>
        </p:nvSpPr>
        <p:spPr>
          <a:xfrm>
            <a:off x="62259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6835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2" name="Minus 41"/>
          <p:cNvSpPr/>
          <p:nvPr/>
        </p:nvSpPr>
        <p:spPr>
          <a:xfrm>
            <a:off x="36351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3025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4" name="Minus 43"/>
          <p:cNvSpPr/>
          <p:nvPr/>
        </p:nvSpPr>
        <p:spPr>
          <a:xfrm>
            <a:off x="24159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5" name="Minus 44"/>
          <p:cNvSpPr/>
          <p:nvPr/>
        </p:nvSpPr>
        <p:spPr>
          <a:xfrm>
            <a:off x="18063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6" name="Minus 45"/>
          <p:cNvSpPr/>
          <p:nvPr/>
        </p:nvSpPr>
        <p:spPr>
          <a:xfrm>
            <a:off x="74451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7" name="Minus 46"/>
          <p:cNvSpPr/>
          <p:nvPr/>
        </p:nvSpPr>
        <p:spPr>
          <a:xfrm>
            <a:off x="12729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6200" y="5105400"/>
            <a:ext cx="906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6 ô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2 phần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 phần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3 ô.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304800" y="2286000"/>
            <a:ext cx="960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14600" y="3352800"/>
            <a:ext cx="4495800" cy="101566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2 = 3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28800" y="4800600"/>
            <a:ext cx="64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 </a:t>
            </a:r>
          </a:p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 là 6 : 2 = 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4000" b="1" dirty="0">
              <a:latin typeface="UNI Chu truyen thong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882588" y="2636460"/>
            <a:ext cx="1143000" cy="102114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87588" y="2636460"/>
            <a:ext cx="1143000" cy="102114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692588" y="2636460"/>
            <a:ext cx="1143000" cy="102114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82588" y="4160460"/>
            <a:ext cx="1143000" cy="102114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787588" y="4160460"/>
            <a:ext cx="1143000" cy="102114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92588" y="4160460"/>
            <a:ext cx="1143000" cy="1021140"/>
          </a:xfrm>
          <a:prstGeom prst="rect">
            <a:avLst/>
          </a:prstGeom>
          <a:solidFill>
            <a:srgbClr val="00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5800" y="53340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6 ô chia mỗi phần 3 ô thì được 2 phần.</a:t>
            </a:r>
            <a:endParaRPr lang="en-US" sz="4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0" y="762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0" y="76200"/>
            <a:ext cx="9144000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4000" b="1" dirty="0">
              <a:latin typeface="UNI Chu truyen thong" pitchFamily="66" charset="0"/>
              <a:cs typeface="Times New Roman" pitchFamily="18" charset="0"/>
            </a:endParaRPr>
          </a:p>
        </p:txBody>
      </p:sp>
      <p:sp>
        <p:nvSpPr>
          <p:cNvPr id="23" name="Minus 22"/>
          <p:cNvSpPr/>
          <p:nvPr/>
        </p:nvSpPr>
        <p:spPr>
          <a:xfrm>
            <a:off x="40161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2" name="Minus 31"/>
          <p:cNvSpPr/>
          <p:nvPr/>
        </p:nvSpPr>
        <p:spPr>
          <a:xfrm>
            <a:off x="44733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3" name="Minus 32"/>
          <p:cNvSpPr/>
          <p:nvPr/>
        </p:nvSpPr>
        <p:spPr>
          <a:xfrm>
            <a:off x="50067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4" name="Minus 33"/>
          <p:cNvSpPr/>
          <p:nvPr/>
        </p:nvSpPr>
        <p:spPr>
          <a:xfrm>
            <a:off x="55401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5" name="Minus 34"/>
          <p:cNvSpPr/>
          <p:nvPr/>
        </p:nvSpPr>
        <p:spPr>
          <a:xfrm>
            <a:off x="60735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66831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7" name="Minus 36"/>
          <p:cNvSpPr/>
          <p:nvPr/>
        </p:nvSpPr>
        <p:spPr>
          <a:xfrm>
            <a:off x="34827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2" name="Minus 41"/>
          <p:cNvSpPr/>
          <p:nvPr/>
        </p:nvSpPr>
        <p:spPr>
          <a:xfrm>
            <a:off x="28731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22635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4" name="Minus 43"/>
          <p:cNvSpPr/>
          <p:nvPr/>
        </p:nvSpPr>
        <p:spPr>
          <a:xfrm>
            <a:off x="16539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5" name="Minus 44"/>
          <p:cNvSpPr/>
          <p:nvPr/>
        </p:nvSpPr>
        <p:spPr>
          <a:xfrm>
            <a:off x="72927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6" name="Minus 45"/>
          <p:cNvSpPr/>
          <p:nvPr/>
        </p:nvSpPr>
        <p:spPr>
          <a:xfrm>
            <a:off x="11205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40" grpId="0" animBg="1"/>
      <p:bldP spid="41" grpId="0" animBg="1"/>
      <p:bldP spid="38" grpId="0"/>
      <p:bldP spid="23" grpId="1" animBg="1"/>
      <p:bldP spid="32" grpId="1" animBg="1"/>
      <p:bldP spid="33" grpId="2" animBg="1"/>
      <p:bldP spid="34" grpId="2" animBg="1"/>
      <p:bldP spid="35" grpId="2" animBg="1"/>
      <p:bldP spid="36" grpId="2" animBg="1"/>
      <p:bldP spid="37" grpId="2" animBg="1"/>
      <p:bldP spid="42" grpId="2" animBg="1"/>
      <p:bldP spid="43" grpId="2" animBg="1"/>
      <p:bldP spid="44" grpId="1" animBg="1"/>
      <p:bldP spid="45" grpId="2" animBg="1"/>
      <p:bldP spid="46" grpId="2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1914</TotalTime>
  <Words>389</Words>
  <Application>Microsoft Office PowerPoint</Application>
  <PresentationFormat>On-screen Show (4:3)</PresentationFormat>
  <Paragraphs>78</Paragraphs>
  <Slides>21</Slides>
  <Notes>9</Notes>
  <HiddenSlides>0</HiddenSlides>
  <MMClips>3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.VnAristote</vt:lpstr>
      <vt:lpstr>.VnPresent</vt:lpstr>
      <vt:lpstr>.VnTime</vt:lpstr>
      <vt:lpstr>Arial</vt:lpstr>
      <vt:lpstr>Bauhaus-Heavy</vt:lpstr>
      <vt:lpstr>Calibri</vt:lpstr>
      <vt:lpstr>Times New Roman</vt:lpstr>
      <vt:lpstr>UNI Chu truyen thong</vt:lpstr>
      <vt:lpstr>VNI-Brush</vt:lpstr>
      <vt:lpstr>Office Theme</vt:lpstr>
      <vt:lpstr>%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AnNgo</dc:creator>
  <cp:lastModifiedBy>pc</cp:lastModifiedBy>
  <cp:revision>215</cp:revision>
  <dcterms:created xsi:type="dcterms:W3CDTF">2014-03-12T16:56:11Z</dcterms:created>
  <dcterms:modified xsi:type="dcterms:W3CDTF">2019-08-27T15:49:38Z</dcterms:modified>
</cp:coreProperties>
</file>