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73" r:id="rId2"/>
    <p:sldId id="277" r:id="rId3"/>
    <p:sldId id="267" r:id="rId4"/>
    <p:sldId id="279" r:id="rId5"/>
    <p:sldId id="259" r:id="rId6"/>
    <p:sldId id="289" r:id="rId7"/>
    <p:sldId id="260" r:id="rId8"/>
    <p:sldId id="290" r:id="rId9"/>
    <p:sldId id="281" r:id="rId10"/>
    <p:sldId id="271" r:id="rId11"/>
    <p:sldId id="268" r:id="rId12"/>
    <p:sldId id="287" r:id="rId13"/>
    <p:sldId id="283" r:id="rId14"/>
    <p:sldId id="269" r:id="rId15"/>
    <p:sldId id="285" r:id="rId16"/>
    <p:sldId id="270" r:id="rId17"/>
    <p:sldId id="265" r:id="rId18"/>
    <p:sldId id="28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4F"/>
    <a:srgbClr val="190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8FC59-996D-4A08-BC7C-D2AAB486BA1C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9CF68-1BCF-4BB1-AEB4-A1BA2EF485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9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1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6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93439-0537-46CD-AD3B-0729A0F318FB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cum\Bai%20ca%205%20tan%20-%20Thu%20hien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848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0" dirty="0" smtClean="0">
                <a:latin typeface=".VnArial" pitchFamily="34" charset="0"/>
              </a:rPr>
              <a:t/>
            </a:r>
            <a:br>
              <a:rPr lang="en-US" sz="4000" b="0" dirty="0" smtClean="0">
                <a:latin typeface=".VnArial" pitchFamily="34" charset="0"/>
              </a:rPr>
            </a:br>
            <a:r>
              <a:rPr lang="en-US" sz="4000" b="0" dirty="0" smtClean="0">
                <a:latin typeface=".VnArial" pitchFamily="34" charset="0"/>
              </a:rPr>
              <a:t/>
            </a:r>
            <a:br>
              <a:rPr lang="en-US" sz="4000" b="0" dirty="0" smtClean="0">
                <a:latin typeface=".VnArial" pitchFamily="34" charset="0"/>
              </a:rPr>
            </a:br>
            <a:r>
              <a:rPr lang="en-US" sz="4000" b="0" dirty="0" smtClean="0">
                <a:latin typeface=".VnArial" pitchFamily="34" charset="0"/>
              </a:rPr>
              <a:t/>
            </a:r>
            <a:br>
              <a:rPr lang="en-US" sz="4000" b="0" dirty="0" smtClean="0">
                <a:latin typeface=".VnArial" pitchFamily="34" charset="0"/>
              </a:rPr>
            </a:br>
            <a:r>
              <a:rPr lang="en-US" sz="4000" b="0" dirty="0" smtClean="0">
                <a:latin typeface=".VnArial" pitchFamily="34" charset="0"/>
              </a:rPr>
              <a:t/>
            </a:r>
            <a:br>
              <a:rPr lang="en-US" sz="4000" b="0" dirty="0" smtClean="0">
                <a:latin typeface=".VnArial" pitchFamily="34" charset="0"/>
              </a:rPr>
            </a:br>
            <a:endParaRPr lang="en-US" sz="4000" b="0" dirty="0" smtClean="0">
              <a:latin typeface=".VnAria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400800" y="2286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2590800" y="746125"/>
            <a:ext cx="41910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5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6500" b="1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152400" y="2286000"/>
            <a:ext cx="8991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1" name="Picture 7" descr="XMASCA~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5334000"/>
            <a:ext cx="2743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6" name="Bai ca 5 tan - Thu hie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1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05450" fill="hold"/>
                                        <p:tgtEl>
                                          <p:spTgt spid="1525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2586"/>
                </p:tgtEl>
              </p:cMediaNode>
            </p:audio>
          </p:childTnLst>
        </p:cTn>
      </p:par>
    </p:tnLst>
    <p:bldLst>
      <p:bldP spid="152581" grpId="0"/>
      <p:bldP spid="152582" grpId="0"/>
      <p:bldP spid="15258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523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18160"/>
          <a:ext cx="91440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762000"/>
                <a:gridCol w="1066800"/>
                <a:gridCol w="914400"/>
                <a:gridCol w="685800"/>
                <a:gridCol w="685800"/>
                <a:gridCol w="685800"/>
                <a:gridCol w="2895600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800" smtClean="0"/>
                        <a:t>Viết</a:t>
                      </a:r>
                      <a:r>
                        <a:rPr lang="en-US" sz="1800" baseline="0" smtClean="0"/>
                        <a:t> số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Trăm</a:t>
                      </a:r>
                      <a:r>
                        <a:rPr lang="en-US" sz="1800" baseline="0" smtClean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Chục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Trăm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Chục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Đơn</a:t>
                      </a:r>
                      <a:r>
                        <a:rPr lang="en-US" sz="1800" baseline="0" smtClean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Đọc</a:t>
                      </a:r>
                      <a:r>
                        <a:rPr lang="en-US" sz="1800" baseline="0" smtClean="0"/>
                        <a:t> số</a:t>
                      </a:r>
                      <a:endParaRPr lang="en-US" sz="1800"/>
                    </a:p>
                  </a:txBody>
                  <a:tcPr/>
                </a:tc>
              </a:tr>
              <a:tr h="1828800">
                <a:tc>
                  <a:txBody>
                    <a:bodyPr/>
                    <a:lstStyle/>
                    <a:p>
                      <a:endParaRPr lang="en-US" sz="2800" smtClean="0"/>
                    </a:p>
                    <a:p>
                      <a:r>
                        <a:rPr lang="en-US" sz="2800" smtClean="0"/>
                        <a:t>425 671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     4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   </a:t>
                      </a:r>
                    </a:p>
                    <a:p>
                      <a:r>
                        <a:rPr lang="en-US" sz="2800" smtClean="0"/>
                        <a:t>2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</a:t>
                      </a:r>
                    </a:p>
                    <a:p>
                      <a:r>
                        <a:rPr lang="en-US" sz="2800" smtClean="0"/>
                        <a:t>5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6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</a:t>
                      </a:r>
                    </a:p>
                    <a:p>
                      <a:r>
                        <a:rPr lang="en-US" sz="2800" smtClean="0"/>
                        <a:t>7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</a:t>
                      </a:r>
                    </a:p>
                    <a:p>
                      <a:r>
                        <a:rPr lang="en-US" sz="2800" smtClean="0"/>
                        <a:t> 1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2800" smtClean="0"/>
                        <a:t>369 815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   5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</a:t>
                      </a:r>
                    </a:p>
                    <a:p>
                      <a:r>
                        <a:rPr lang="en-US" sz="2800" smtClean="0"/>
                        <a:t>      7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</a:t>
                      </a:r>
                    </a:p>
                    <a:p>
                      <a:r>
                        <a:rPr lang="en-US" sz="2800" smtClean="0"/>
                        <a:t> 9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6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2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    3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"/>
          <a:ext cx="9144000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762000"/>
                <a:gridCol w="1066800"/>
                <a:gridCol w="914400"/>
                <a:gridCol w="685800"/>
                <a:gridCol w="685800"/>
                <a:gridCol w="685800"/>
                <a:gridCol w="2895600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Viết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số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Trăm</a:t>
                      </a:r>
                      <a:r>
                        <a:rPr lang="en-US" sz="1800" baseline="0" smtClean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Chục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Trăm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Chục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Đơn</a:t>
                      </a:r>
                      <a:r>
                        <a:rPr lang="en-US" sz="1800" baseline="0" smtClean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Đọc</a:t>
                      </a:r>
                      <a:r>
                        <a:rPr lang="en-US" sz="1800" baseline="0" smtClean="0"/>
                        <a:t> số</a:t>
                      </a:r>
                      <a:endParaRPr lang="en-US" sz="1800"/>
                    </a:p>
                  </a:txBody>
                  <a:tcPr/>
                </a:tc>
              </a:tr>
              <a:tr h="1828800">
                <a:tc>
                  <a:txBody>
                    <a:bodyPr/>
                    <a:lstStyle/>
                    <a:p>
                      <a:endParaRPr lang="en-US" sz="2400" smtClean="0"/>
                    </a:p>
                    <a:p>
                      <a:r>
                        <a:rPr lang="en-US" sz="2400" smtClean="0"/>
                        <a:t>425 671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      4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    </a:t>
                      </a:r>
                    </a:p>
                    <a:p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 </a:t>
                      </a:r>
                    </a:p>
                    <a:p>
                      <a:r>
                        <a:rPr lang="en-US" sz="2400" smtClean="0"/>
                        <a:t>5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</a:t>
                      </a:r>
                    </a:p>
                    <a:p>
                      <a:r>
                        <a:rPr lang="en-US" sz="2400" smtClean="0"/>
                        <a:t> 6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</a:t>
                      </a:r>
                    </a:p>
                    <a:p>
                      <a:r>
                        <a:rPr lang="en-US" sz="2400" smtClean="0"/>
                        <a:t>7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</a:t>
                      </a:r>
                    </a:p>
                    <a:p>
                      <a:r>
                        <a:rPr lang="en-US" sz="2400" smtClean="0"/>
                        <a:t> 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 smtClean="0"/>
                        <a:t>369 815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en-US" sz="2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en-US" sz="2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lang="en-US" sz="2400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trăm sáu mươi chín nghìn tám trăm mười lăm</a:t>
                      </a:r>
                      <a:endParaRPr lang="en-US" sz="240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7030A0"/>
                          </a:solidFill>
                        </a:rPr>
                        <a:t>579 623</a:t>
                      </a:r>
                      <a:endParaRPr lang="en-US" sz="240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 5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7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9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6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   3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trăm</a:t>
                      </a:r>
                      <a:r>
                        <a:rPr lang="en-US" sz="2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bảy mươi chín nghìn sáu trăm hai mươi ba</a:t>
                      </a:r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786 612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7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429000"/>
            <a:ext cx="89916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796 315: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106 315: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106 827: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9600" y="457200"/>
            <a:ext cx="1447800" cy="5334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smtClean="0">
                <a:solidFill>
                  <a:srgbClr val="FFFF00"/>
                </a:solidFill>
              </a:rPr>
              <a:t>Nhóm 2</a:t>
            </a:r>
            <a:endParaRPr lang="en-US" sz="2000" b="1" i="1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03531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96 315: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1" y="1981200"/>
            <a:ext cx="6553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796 315: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106 315: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lăm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106 827: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1054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63 115</a:t>
            </a: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723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943 103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860 372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791200" cy="1600200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Củng</a:t>
            </a:r>
            <a:r>
              <a:rPr lang="en-US" sz="4800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800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800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solidFill>
                <a:srgbClr val="111B4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057400" y="1447800"/>
            <a:ext cx="6096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 VBT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bị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276600"/>
            <a:ext cx="609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400" b="1" i="1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400" b="1" i="1" dirty="0">
              <a:solidFill>
                <a:srgbClr val="111B4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1"/>
            <a:ext cx="7467600" cy="228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KIỂM TRA BÀI CŨ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 + 5 x 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n=7</a:t>
            </a:r>
          </a:p>
          <a:p>
            <a:pPr marL="514350" indent="-514350">
              <a:buAutoNum type="alphaL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368 – m x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m=9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715000"/>
          </a:xfrm>
        </p:spPr>
        <p:txBody>
          <a:bodyPr/>
          <a:lstStyle/>
          <a:p>
            <a:pPr algn="ctr">
              <a:buNone/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</a:p>
          <a:p>
            <a:pPr marL="514350" indent="-514350" algn="ctr">
              <a:buAutoNum type="alphaLcParenR"/>
            </a:pP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số:1            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10    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100</a:t>
            </a:r>
          </a:p>
          <a:p>
            <a:pPr marL="514350" indent="-514350" algn="ctr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10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1000             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10 000</a:t>
            </a:r>
          </a:p>
          <a:p>
            <a:pPr marL="514350" indent="-514350" algn="ctr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100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100 000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an0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5673852"/>
            <a:ext cx="1723644" cy="118414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2"/>
          <a:ext cx="89916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524000"/>
                <a:gridCol w="1143000"/>
                <a:gridCol w="1524000"/>
                <a:gridCol w="1498600"/>
                <a:gridCol w="1549400"/>
              </a:tblGrid>
              <a:tr h="60049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Trăm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nghìn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Chục nghìn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Nghìn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Trăm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Chục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Đơn</a:t>
                      </a:r>
                      <a:r>
                        <a:rPr lang="en-US" sz="2400" baseline="0" smtClean="0"/>
                        <a:t> vị</a:t>
                      </a:r>
                      <a:endParaRPr lang="en-US" sz="2400"/>
                    </a:p>
                  </a:txBody>
                  <a:tcPr/>
                </a:tc>
              </a:tr>
              <a:tr h="7010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5486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248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1355993">
                <a:tc>
                  <a:txBody>
                    <a:bodyPr/>
                    <a:lstStyle/>
                    <a:p>
                      <a:pPr algn="ctr"/>
                      <a:endParaRPr lang="en-US" sz="48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772400" y="1981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0" name="Oval 9"/>
          <p:cNvSpPr/>
          <p:nvPr/>
        </p:nvSpPr>
        <p:spPr>
          <a:xfrm>
            <a:off x="7772400" y="2667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2" name="Oval 11"/>
          <p:cNvSpPr/>
          <p:nvPr/>
        </p:nvSpPr>
        <p:spPr>
          <a:xfrm>
            <a:off x="7772400" y="3352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3" name="Oval 12"/>
          <p:cNvSpPr/>
          <p:nvPr/>
        </p:nvSpPr>
        <p:spPr>
          <a:xfrm>
            <a:off x="7772400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4" name="Oval 13"/>
          <p:cNvSpPr/>
          <p:nvPr/>
        </p:nvSpPr>
        <p:spPr>
          <a:xfrm>
            <a:off x="7848600" y="4876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5" name="Oval 14"/>
          <p:cNvSpPr/>
          <p:nvPr/>
        </p:nvSpPr>
        <p:spPr>
          <a:xfrm>
            <a:off x="7772400" y="1219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6" name="Oval 15"/>
          <p:cNvSpPr/>
          <p:nvPr/>
        </p:nvSpPr>
        <p:spPr>
          <a:xfrm>
            <a:off x="5029200" y="1905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1" name="Oval 20"/>
          <p:cNvSpPr/>
          <p:nvPr/>
        </p:nvSpPr>
        <p:spPr>
          <a:xfrm>
            <a:off x="5029200" y="2667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2" name="Oval 21"/>
          <p:cNvSpPr/>
          <p:nvPr/>
        </p:nvSpPr>
        <p:spPr>
          <a:xfrm>
            <a:off x="5029200" y="3352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3" name="Oval 22"/>
          <p:cNvSpPr/>
          <p:nvPr/>
        </p:nvSpPr>
        <p:spPr>
          <a:xfrm>
            <a:off x="5029200" y="4114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4" name="Oval 23"/>
          <p:cNvSpPr/>
          <p:nvPr/>
        </p:nvSpPr>
        <p:spPr>
          <a:xfrm>
            <a:off x="5029200" y="4876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5" name="Rectangle 24"/>
          <p:cNvSpPr/>
          <p:nvPr/>
        </p:nvSpPr>
        <p:spPr>
          <a:xfrm>
            <a:off x="3429000" y="4114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29" name="Rectangle 28"/>
          <p:cNvSpPr/>
          <p:nvPr/>
        </p:nvSpPr>
        <p:spPr>
          <a:xfrm>
            <a:off x="1981200" y="3429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30" name="Oval 29"/>
          <p:cNvSpPr/>
          <p:nvPr/>
        </p:nvSpPr>
        <p:spPr>
          <a:xfrm>
            <a:off x="6553200" y="4876800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35" name="Rectangle 34"/>
          <p:cNvSpPr/>
          <p:nvPr/>
        </p:nvSpPr>
        <p:spPr>
          <a:xfrm>
            <a:off x="304800" y="26670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9" name="Rectangle 38"/>
          <p:cNvSpPr/>
          <p:nvPr/>
        </p:nvSpPr>
        <p:spPr>
          <a:xfrm>
            <a:off x="3429000" y="4876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40" name="Rectangle 39"/>
          <p:cNvSpPr/>
          <p:nvPr/>
        </p:nvSpPr>
        <p:spPr>
          <a:xfrm>
            <a:off x="1981200" y="4114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41" name="Rectangle 40"/>
          <p:cNvSpPr/>
          <p:nvPr/>
        </p:nvSpPr>
        <p:spPr>
          <a:xfrm>
            <a:off x="1981200" y="4876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42" name="Rectangle 41"/>
          <p:cNvSpPr/>
          <p:nvPr/>
        </p:nvSpPr>
        <p:spPr>
          <a:xfrm>
            <a:off x="304800" y="3352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43" name="Rectangle 42"/>
          <p:cNvSpPr/>
          <p:nvPr/>
        </p:nvSpPr>
        <p:spPr>
          <a:xfrm>
            <a:off x="381000" y="4114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44" name="Rectangle 43"/>
          <p:cNvSpPr/>
          <p:nvPr/>
        </p:nvSpPr>
        <p:spPr>
          <a:xfrm>
            <a:off x="304800" y="4876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an01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5673852"/>
            <a:ext cx="1723644" cy="118414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2"/>
          <a:ext cx="8991600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524000"/>
                <a:gridCol w="1143000"/>
                <a:gridCol w="1524000"/>
                <a:gridCol w="1498600"/>
                <a:gridCol w="1549400"/>
              </a:tblGrid>
              <a:tr h="60049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Trăm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nghìn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Chục nghìn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Nghìn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Trăm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Chục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Đơn</a:t>
                      </a:r>
                      <a:r>
                        <a:rPr lang="en-US" sz="2400" baseline="0" smtClean="0"/>
                        <a:t> vị</a:t>
                      </a:r>
                      <a:endParaRPr lang="en-US" sz="2400"/>
                    </a:p>
                  </a:txBody>
                  <a:tcPr/>
                </a:tc>
              </a:tr>
              <a:tr h="7010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5486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248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</a:tr>
              <a:tr h="1355993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en-US" sz="4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4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772400" y="1981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0" name="Oval 9"/>
          <p:cNvSpPr/>
          <p:nvPr/>
        </p:nvSpPr>
        <p:spPr>
          <a:xfrm>
            <a:off x="7772400" y="2667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2" name="Oval 11"/>
          <p:cNvSpPr/>
          <p:nvPr/>
        </p:nvSpPr>
        <p:spPr>
          <a:xfrm>
            <a:off x="7772400" y="3352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3" name="Oval 12"/>
          <p:cNvSpPr/>
          <p:nvPr/>
        </p:nvSpPr>
        <p:spPr>
          <a:xfrm>
            <a:off x="7772400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4" name="Oval 13"/>
          <p:cNvSpPr/>
          <p:nvPr/>
        </p:nvSpPr>
        <p:spPr>
          <a:xfrm>
            <a:off x="7848600" y="4876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5" name="Oval 14"/>
          <p:cNvSpPr/>
          <p:nvPr/>
        </p:nvSpPr>
        <p:spPr>
          <a:xfrm>
            <a:off x="7772400" y="1219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6" name="Oval 15"/>
          <p:cNvSpPr/>
          <p:nvPr/>
        </p:nvSpPr>
        <p:spPr>
          <a:xfrm>
            <a:off x="5029200" y="1905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1" name="Oval 20"/>
          <p:cNvSpPr/>
          <p:nvPr/>
        </p:nvSpPr>
        <p:spPr>
          <a:xfrm>
            <a:off x="5029200" y="2667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2" name="Oval 21"/>
          <p:cNvSpPr/>
          <p:nvPr/>
        </p:nvSpPr>
        <p:spPr>
          <a:xfrm>
            <a:off x="5029200" y="3352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3" name="Oval 22"/>
          <p:cNvSpPr/>
          <p:nvPr/>
        </p:nvSpPr>
        <p:spPr>
          <a:xfrm>
            <a:off x="5029200" y="4114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4" name="Oval 23"/>
          <p:cNvSpPr/>
          <p:nvPr/>
        </p:nvSpPr>
        <p:spPr>
          <a:xfrm>
            <a:off x="5029200" y="4876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5" name="Rectangle 24"/>
          <p:cNvSpPr/>
          <p:nvPr/>
        </p:nvSpPr>
        <p:spPr>
          <a:xfrm>
            <a:off x="3429000" y="4114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29" name="Rectangle 28"/>
          <p:cNvSpPr/>
          <p:nvPr/>
        </p:nvSpPr>
        <p:spPr>
          <a:xfrm>
            <a:off x="1981200" y="3429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30" name="Oval 29"/>
          <p:cNvSpPr/>
          <p:nvPr/>
        </p:nvSpPr>
        <p:spPr>
          <a:xfrm>
            <a:off x="6553200" y="4876800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35" name="Rectangle 34"/>
          <p:cNvSpPr/>
          <p:nvPr/>
        </p:nvSpPr>
        <p:spPr>
          <a:xfrm>
            <a:off x="304800" y="26670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7" name="TextBox 36"/>
          <p:cNvSpPr txBox="1"/>
          <p:nvPr/>
        </p:nvSpPr>
        <p:spPr>
          <a:xfrm>
            <a:off x="685800" y="6096000"/>
            <a:ext cx="6781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Viết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: 432 516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Đọc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: </a:t>
            </a:r>
            <a:r>
              <a:rPr lang="en-US" sz="3200" dirty="0" err="1" smtClean="0"/>
              <a:t>Bốn</a:t>
            </a:r>
            <a:r>
              <a:rPr lang="en-US" sz="3200" dirty="0" smtClean="0"/>
              <a:t> </a:t>
            </a:r>
            <a:r>
              <a:rPr lang="en-US" sz="3200" dirty="0" err="1" smtClean="0"/>
              <a:t>trăm</a:t>
            </a:r>
            <a:r>
              <a:rPr lang="en-US" sz="3200" dirty="0" smtClean="0"/>
              <a:t> </a:t>
            </a:r>
            <a:r>
              <a:rPr lang="en-US" sz="3200" dirty="0" err="1" smtClean="0"/>
              <a:t>ba</a:t>
            </a:r>
            <a:r>
              <a:rPr lang="en-US" sz="3200" dirty="0" smtClean="0"/>
              <a:t> </a:t>
            </a:r>
            <a:r>
              <a:rPr lang="en-US" sz="3200" dirty="0" err="1" smtClean="0"/>
              <a:t>mươi</a:t>
            </a:r>
            <a:r>
              <a:rPr lang="en-US" sz="3200" dirty="0" smtClean="0"/>
              <a:t> </a:t>
            </a:r>
            <a:r>
              <a:rPr lang="en-US" sz="3200" dirty="0" err="1" smtClean="0"/>
              <a:t>hai</a:t>
            </a:r>
            <a:r>
              <a:rPr lang="en-US" sz="3200" dirty="0" smtClean="0"/>
              <a:t> </a:t>
            </a:r>
            <a:r>
              <a:rPr lang="en-US" sz="3200" dirty="0" err="1" smtClean="0"/>
              <a:t>nghìn</a:t>
            </a:r>
            <a:r>
              <a:rPr lang="en-US" sz="3200" dirty="0" smtClean="0"/>
              <a:t> </a:t>
            </a:r>
            <a:r>
              <a:rPr lang="en-US" sz="3200" dirty="0" err="1" smtClean="0"/>
              <a:t>năm</a:t>
            </a:r>
            <a:r>
              <a:rPr lang="en-US" sz="3200" dirty="0" smtClean="0"/>
              <a:t> </a:t>
            </a:r>
            <a:r>
              <a:rPr lang="en-US" sz="3200" dirty="0" err="1" smtClean="0"/>
              <a:t>trăm</a:t>
            </a:r>
            <a:r>
              <a:rPr lang="en-US" sz="3200" dirty="0" smtClean="0"/>
              <a:t> </a:t>
            </a:r>
            <a:r>
              <a:rPr lang="en-US" sz="3200" dirty="0" err="1" smtClean="0"/>
              <a:t>mười</a:t>
            </a:r>
            <a:r>
              <a:rPr lang="en-US" sz="3200" dirty="0" smtClean="0"/>
              <a:t> </a:t>
            </a:r>
            <a:r>
              <a:rPr lang="en-US" sz="3200" dirty="0" err="1" smtClean="0"/>
              <a:t>sáu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9" name="Rectangle 38"/>
          <p:cNvSpPr/>
          <p:nvPr/>
        </p:nvSpPr>
        <p:spPr>
          <a:xfrm>
            <a:off x="3429000" y="4876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40" name="Rectangle 39"/>
          <p:cNvSpPr/>
          <p:nvPr/>
        </p:nvSpPr>
        <p:spPr>
          <a:xfrm>
            <a:off x="1981200" y="4114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41" name="Rectangle 40"/>
          <p:cNvSpPr/>
          <p:nvPr/>
        </p:nvSpPr>
        <p:spPr>
          <a:xfrm>
            <a:off x="1981200" y="4876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10 000</a:t>
            </a:r>
            <a:endParaRPr lang="en-US" sz="2800" dirty="0"/>
          </a:p>
        </p:txBody>
      </p:sp>
      <p:sp>
        <p:nvSpPr>
          <p:cNvPr id="42" name="Rectangle 41"/>
          <p:cNvSpPr/>
          <p:nvPr/>
        </p:nvSpPr>
        <p:spPr>
          <a:xfrm>
            <a:off x="304800" y="3352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43" name="Rectangle 42"/>
          <p:cNvSpPr/>
          <p:nvPr/>
        </p:nvSpPr>
        <p:spPr>
          <a:xfrm>
            <a:off x="381000" y="4114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44" name="Rectangle 43"/>
          <p:cNvSpPr/>
          <p:nvPr/>
        </p:nvSpPr>
        <p:spPr>
          <a:xfrm>
            <a:off x="304800" y="4876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432 516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tập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609601"/>
          <a:ext cx="8839199" cy="61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828800"/>
                <a:gridCol w="1524000"/>
                <a:gridCol w="1447800"/>
                <a:gridCol w="990600"/>
                <a:gridCol w="1295400"/>
              </a:tblGrid>
              <a:tr h="1142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</a:t>
                      </a:r>
                      <a:r>
                        <a:rPr lang="en-US" sz="2800" dirty="0" err="1" smtClean="0"/>
                        <a:t>Trăm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nghìn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   Chục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    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      Trăm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Chục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Đơn</a:t>
                      </a:r>
                      <a:r>
                        <a:rPr lang="en-US" sz="2800" baseline="0" smtClean="0"/>
                        <a:t> vị</a:t>
                      </a:r>
                      <a:endParaRPr lang="en-US" sz="2800" smtClean="0"/>
                    </a:p>
                    <a:p>
                      <a:endParaRPr lang="en-US" sz="2800"/>
                    </a:p>
                  </a:txBody>
                  <a:tcPr/>
                </a:tc>
              </a:tr>
              <a:tr h="8144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98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17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3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97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038599" y="36576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30" name="Oval 29"/>
          <p:cNvSpPr/>
          <p:nvPr/>
        </p:nvSpPr>
        <p:spPr>
          <a:xfrm>
            <a:off x="8077199" y="3505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5" name="Rectangle 34"/>
          <p:cNvSpPr/>
          <p:nvPr/>
        </p:nvSpPr>
        <p:spPr>
          <a:xfrm>
            <a:off x="304799" y="35814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6" name="Rectangle 35"/>
          <p:cNvSpPr/>
          <p:nvPr/>
        </p:nvSpPr>
        <p:spPr>
          <a:xfrm>
            <a:off x="304799" y="4191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7" name="Rectangle 36"/>
          <p:cNvSpPr/>
          <p:nvPr/>
        </p:nvSpPr>
        <p:spPr>
          <a:xfrm>
            <a:off x="304799" y="48768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8" name="Rectangle 37"/>
          <p:cNvSpPr/>
          <p:nvPr/>
        </p:nvSpPr>
        <p:spPr>
          <a:xfrm>
            <a:off x="2209799" y="49530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39" name="Rectangle 38"/>
          <p:cNvSpPr/>
          <p:nvPr/>
        </p:nvSpPr>
        <p:spPr>
          <a:xfrm>
            <a:off x="4038599" y="43434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40" name="Rectangle 39"/>
          <p:cNvSpPr/>
          <p:nvPr/>
        </p:nvSpPr>
        <p:spPr>
          <a:xfrm>
            <a:off x="4038599" y="49530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41" name="Oval 40"/>
          <p:cNvSpPr/>
          <p:nvPr/>
        </p:nvSpPr>
        <p:spPr>
          <a:xfrm>
            <a:off x="5486399" y="41148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42" name="Oval 41"/>
          <p:cNvSpPr/>
          <p:nvPr/>
        </p:nvSpPr>
        <p:spPr>
          <a:xfrm>
            <a:off x="5486400" y="47244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100</a:t>
            </a:r>
            <a:endParaRPr lang="en-US" sz="2800" dirty="0"/>
          </a:p>
        </p:txBody>
      </p:sp>
      <p:sp>
        <p:nvSpPr>
          <p:cNvPr id="46" name="Oval 45"/>
          <p:cNvSpPr/>
          <p:nvPr/>
        </p:nvSpPr>
        <p:spPr>
          <a:xfrm>
            <a:off x="6857999" y="48768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47" name="Oval 46"/>
          <p:cNvSpPr/>
          <p:nvPr/>
        </p:nvSpPr>
        <p:spPr>
          <a:xfrm>
            <a:off x="8077199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48" name="Oval 47"/>
          <p:cNvSpPr/>
          <p:nvPr/>
        </p:nvSpPr>
        <p:spPr>
          <a:xfrm>
            <a:off x="8077200" y="4800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7" name="Oval 26"/>
          <p:cNvSpPr/>
          <p:nvPr/>
        </p:nvSpPr>
        <p:spPr>
          <a:xfrm>
            <a:off x="8077200" y="2895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7150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384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91000" y="57150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150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0772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3" grpId="0"/>
      <p:bldP spid="49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313 214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377441"/>
              </p:ext>
            </p:extLst>
          </p:nvPr>
        </p:nvGraphicFramePr>
        <p:xfrm>
          <a:off x="152400" y="228600"/>
          <a:ext cx="8839199" cy="61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828800"/>
                <a:gridCol w="1524000"/>
                <a:gridCol w="1447800"/>
                <a:gridCol w="990600"/>
                <a:gridCol w="1295400"/>
              </a:tblGrid>
              <a:tr h="1142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</a:t>
                      </a:r>
                      <a:r>
                        <a:rPr lang="en-US" sz="2800" dirty="0" err="1" smtClean="0"/>
                        <a:t>Trăm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nghìn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   Chục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    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      Trăm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Chục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Đơn</a:t>
                      </a:r>
                      <a:r>
                        <a:rPr lang="en-US" sz="2800" baseline="0" smtClean="0"/>
                        <a:t> vị</a:t>
                      </a:r>
                      <a:endParaRPr lang="en-US" sz="2800" smtClean="0"/>
                    </a:p>
                    <a:p>
                      <a:endParaRPr lang="en-US" sz="2800"/>
                    </a:p>
                  </a:txBody>
                  <a:tcPr/>
                </a:tc>
              </a:tr>
              <a:tr h="8144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98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17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3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97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285999" y="40386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15" name="Rectangle 14"/>
          <p:cNvSpPr/>
          <p:nvPr/>
        </p:nvSpPr>
        <p:spPr>
          <a:xfrm>
            <a:off x="4038599" y="34290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18" name="Oval 17"/>
          <p:cNvSpPr/>
          <p:nvPr/>
        </p:nvSpPr>
        <p:spPr>
          <a:xfrm>
            <a:off x="5562599" y="3200400"/>
            <a:ext cx="1066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2" name="Oval 21"/>
          <p:cNvSpPr/>
          <p:nvPr/>
        </p:nvSpPr>
        <p:spPr>
          <a:xfrm>
            <a:off x="6858000" y="20574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10</a:t>
            </a:r>
            <a:endParaRPr lang="en-US" sz="2800" dirty="0"/>
          </a:p>
        </p:txBody>
      </p:sp>
      <p:sp>
        <p:nvSpPr>
          <p:cNvPr id="30" name="Oval 29"/>
          <p:cNvSpPr/>
          <p:nvPr/>
        </p:nvSpPr>
        <p:spPr>
          <a:xfrm>
            <a:off x="8077199" y="3276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32" name="Rectangle 31"/>
          <p:cNvSpPr/>
          <p:nvPr/>
        </p:nvSpPr>
        <p:spPr>
          <a:xfrm>
            <a:off x="304799" y="21336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100 000</a:t>
            </a:r>
            <a:endParaRPr lang="en-US" sz="2800" b="1"/>
          </a:p>
        </p:txBody>
      </p:sp>
      <p:sp>
        <p:nvSpPr>
          <p:cNvPr id="34" name="Rectangle 33"/>
          <p:cNvSpPr/>
          <p:nvPr/>
        </p:nvSpPr>
        <p:spPr>
          <a:xfrm>
            <a:off x="304799" y="27432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5" name="Rectangle 34"/>
          <p:cNvSpPr/>
          <p:nvPr/>
        </p:nvSpPr>
        <p:spPr>
          <a:xfrm>
            <a:off x="304799" y="33528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6" name="Rectangle 35"/>
          <p:cNvSpPr/>
          <p:nvPr/>
        </p:nvSpPr>
        <p:spPr>
          <a:xfrm>
            <a:off x="304799" y="39624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7" name="Rectangle 36"/>
          <p:cNvSpPr/>
          <p:nvPr/>
        </p:nvSpPr>
        <p:spPr>
          <a:xfrm>
            <a:off x="304799" y="46482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100 000</a:t>
            </a:r>
            <a:endParaRPr lang="en-US" sz="2800"/>
          </a:p>
        </p:txBody>
      </p:sp>
      <p:sp>
        <p:nvSpPr>
          <p:cNvPr id="38" name="Rectangle 37"/>
          <p:cNvSpPr/>
          <p:nvPr/>
        </p:nvSpPr>
        <p:spPr>
          <a:xfrm>
            <a:off x="2209799" y="47244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/>
              <a:t>10 000</a:t>
            </a:r>
            <a:endParaRPr lang="en-US" sz="2800"/>
          </a:p>
        </p:txBody>
      </p:sp>
      <p:sp>
        <p:nvSpPr>
          <p:cNvPr id="39" name="Rectangle 38"/>
          <p:cNvSpPr/>
          <p:nvPr/>
        </p:nvSpPr>
        <p:spPr>
          <a:xfrm>
            <a:off x="4038599" y="4114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40" name="Rectangle 39"/>
          <p:cNvSpPr/>
          <p:nvPr/>
        </p:nvSpPr>
        <p:spPr>
          <a:xfrm>
            <a:off x="4038599" y="47244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1000</a:t>
            </a:r>
            <a:endParaRPr lang="en-US" sz="2800"/>
          </a:p>
        </p:txBody>
      </p:sp>
      <p:sp>
        <p:nvSpPr>
          <p:cNvPr id="41" name="Oval 40"/>
          <p:cNvSpPr/>
          <p:nvPr/>
        </p:nvSpPr>
        <p:spPr>
          <a:xfrm>
            <a:off x="5486399" y="38862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42" name="Oval 41"/>
          <p:cNvSpPr/>
          <p:nvPr/>
        </p:nvSpPr>
        <p:spPr>
          <a:xfrm>
            <a:off x="5562599" y="44958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43" name="Oval 42"/>
          <p:cNvSpPr/>
          <p:nvPr/>
        </p:nvSpPr>
        <p:spPr>
          <a:xfrm>
            <a:off x="6857999" y="2743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44" name="Oval 43"/>
          <p:cNvSpPr/>
          <p:nvPr/>
        </p:nvSpPr>
        <p:spPr>
          <a:xfrm>
            <a:off x="6857999" y="32766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45" name="Oval 44"/>
          <p:cNvSpPr/>
          <p:nvPr/>
        </p:nvSpPr>
        <p:spPr>
          <a:xfrm>
            <a:off x="6857999" y="3886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46" name="Oval 45"/>
          <p:cNvSpPr/>
          <p:nvPr/>
        </p:nvSpPr>
        <p:spPr>
          <a:xfrm>
            <a:off x="6857999" y="4648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47" name="Oval 46"/>
          <p:cNvSpPr/>
          <p:nvPr/>
        </p:nvSpPr>
        <p:spPr>
          <a:xfrm>
            <a:off x="8077199" y="3886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48" name="Oval 47"/>
          <p:cNvSpPr/>
          <p:nvPr/>
        </p:nvSpPr>
        <p:spPr>
          <a:xfrm>
            <a:off x="8077200" y="4572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50" name="Oval 49"/>
          <p:cNvSpPr/>
          <p:nvPr/>
        </p:nvSpPr>
        <p:spPr>
          <a:xfrm>
            <a:off x="5562599" y="2590800"/>
            <a:ext cx="1066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100</a:t>
            </a:r>
            <a:endParaRPr lang="en-US" sz="2800"/>
          </a:p>
        </p:txBody>
      </p:sp>
      <p:sp>
        <p:nvSpPr>
          <p:cNvPr id="27" name="TextBox 26"/>
          <p:cNvSpPr txBox="1"/>
          <p:nvPr/>
        </p:nvSpPr>
        <p:spPr>
          <a:xfrm>
            <a:off x="457200" y="525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38400" y="525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148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7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10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53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33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709</Words>
  <Application>Microsoft Office PowerPoint</Application>
  <PresentationFormat>On-screen Show (4:3)</PresentationFormat>
  <Paragraphs>267</Paragraphs>
  <Slides>18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.VnArial</vt:lpstr>
      <vt:lpstr>Arial</vt:lpstr>
      <vt:lpstr>Calibri</vt:lpstr>
      <vt:lpstr>Times New Roman</vt:lpstr>
      <vt:lpstr>Office Theme</vt:lpstr>
      <vt:lpstr>    </vt:lpstr>
      <vt:lpstr>KIỂM TRA BÀI CŨ  </vt:lpstr>
      <vt:lpstr>PowerPoint Presentation</vt:lpstr>
      <vt:lpstr>PowerPoint Presentation</vt:lpstr>
      <vt:lpstr>PowerPoint Presentation</vt:lpstr>
      <vt:lpstr>PowerPoint Presentation</vt:lpstr>
      <vt:lpstr> Bài tập1. Viết theo mẫu: a </vt:lpstr>
      <vt:lpstr>PowerPoint Presentation</vt:lpstr>
      <vt:lpstr>PowerPoint Presentation</vt:lpstr>
      <vt:lpstr>Viết số: 523 453  Đọc số: Năm trăm hai mươi ba nghìn bốn trăm năm mươi ba.</vt:lpstr>
      <vt:lpstr>2) Viết theo mẫu: a) Mẫu: b) </vt:lpstr>
      <vt:lpstr>PowerPoint Presentation</vt:lpstr>
      <vt:lpstr>3. Đọc các số sau:  </vt:lpstr>
      <vt:lpstr>PowerPoint Presentation</vt:lpstr>
      <vt:lpstr>4. Viết các số sau: </vt:lpstr>
      <vt:lpstr>PowerPoint Presentation</vt:lpstr>
      <vt:lpstr>Củng cố - Dặn dò  </vt:lpstr>
      <vt:lpstr>PowerPoint Presentation</vt:lpstr>
    </vt:vector>
  </TitlesOfParts>
  <Company>Tu Tin Va Thanh Cong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KIỂM TRA BÀI CŨ Tính chu vi của hình tam giác biết: a = 10cm, b = 10cm, c = 6cm</dc:title>
  <dc:creator>Phuong Nam</dc:creator>
  <cp:lastModifiedBy>MyPC</cp:lastModifiedBy>
  <cp:revision>122</cp:revision>
  <dcterms:created xsi:type="dcterms:W3CDTF">2009-09-27T01:39:44Z</dcterms:created>
  <dcterms:modified xsi:type="dcterms:W3CDTF">2018-09-09T14:21:26Z</dcterms:modified>
</cp:coreProperties>
</file>