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9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1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theme/theme12.xml" ContentType="application/vnd.openxmlformats-officedocument.theme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3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3.xml" ContentType="application/vnd.openxmlformats-officedocument.presentationml.notesSlide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8" r:id="rId4"/>
    <p:sldMasterId id="2147483700" r:id="rId5"/>
    <p:sldMasterId id="2147483712" r:id="rId6"/>
    <p:sldMasterId id="2147483724" r:id="rId7"/>
    <p:sldMasterId id="2147483736" r:id="rId8"/>
    <p:sldMasterId id="2147483749" r:id="rId9"/>
    <p:sldMasterId id="2147483761" r:id="rId10"/>
    <p:sldMasterId id="2147483774" r:id="rId11"/>
    <p:sldMasterId id="2147483787" r:id="rId12"/>
    <p:sldMasterId id="2147483799" r:id="rId13"/>
    <p:sldMasterId id="2147483812" r:id="rId14"/>
  </p:sldMasterIdLst>
  <p:notesMasterIdLst>
    <p:notesMasterId r:id="rId39"/>
  </p:notesMasterIdLst>
  <p:sldIdLst>
    <p:sldId id="307" r:id="rId15"/>
    <p:sldId id="281" r:id="rId16"/>
    <p:sldId id="308" r:id="rId17"/>
    <p:sldId id="421" r:id="rId18"/>
    <p:sldId id="397" r:id="rId19"/>
    <p:sldId id="398" r:id="rId20"/>
    <p:sldId id="399" r:id="rId21"/>
    <p:sldId id="400" r:id="rId22"/>
    <p:sldId id="403" r:id="rId23"/>
    <p:sldId id="404" r:id="rId24"/>
    <p:sldId id="401" r:id="rId25"/>
    <p:sldId id="402" r:id="rId26"/>
    <p:sldId id="405" r:id="rId27"/>
    <p:sldId id="406" r:id="rId28"/>
    <p:sldId id="407" r:id="rId29"/>
    <p:sldId id="408" r:id="rId30"/>
    <p:sldId id="409" r:id="rId31"/>
    <p:sldId id="410" r:id="rId32"/>
    <p:sldId id="411" r:id="rId33"/>
    <p:sldId id="412" r:id="rId34"/>
    <p:sldId id="413" r:id="rId35"/>
    <p:sldId id="414" r:id="rId36"/>
    <p:sldId id="415" r:id="rId37"/>
    <p:sldId id="300" r:id="rId38"/>
  </p:sldIdLst>
  <p:sldSz cx="12192000" cy="6858000"/>
  <p:notesSz cx="6858000" cy="9144000"/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74">
          <p15:clr>
            <a:srgbClr val="A4A3A4"/>
          </p15:clr>
        </p15:guide>
        <p15:guide id="2" pos="385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AAB"/>
    <a:srgbClr val="FADADF"/>
    <a:srgbClr val="E2EBF8"/>
    <a:srgbClr val="FF8B5E"/>
    <a:srgbClr val="7DBDED"/>
    <a:srgbClr val="C8E0FA"/>
    <a:srgbClr val="F7C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24" autoAdjust="0"/>
    <p:restoredTop sz="88827" autoAdjust="0"/>
  </p:normalViewPr>
  <p:slideViewPr>
    <p:cSldViewPr snapToGrid="0" showGuides="1">
      <p:cViewPr>
        <p:scale>
          <a:sx n="88" d="100"/>
          <a:sy n="88" d="100"/>
        </p:scale>
        <p:origin x="-252" y="-72"/>
      </p:cViewPr>
      <p:guideLst>
        <p:guide orient="horz" pos="2074"/>
        <p:guide pos="38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00B239-95F5-4B87-84F9-5EE3B72B856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3BCEF-4473-48F1-9201-1E1C1865F0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4381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879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204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80F778-735D-46B2-8DE5-714A074A1A72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63715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183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2253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E61BDB-D7C6-4E6F-8741-156C0098E32D}" type="slidenum">
              <a:rPr kumimoji="0" lang="en-US" altLang="vi-V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144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F6A867-80AE-439A-ACAB-CDCD0D1CF20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99807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24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3BCEF-4473-48F1-9201-1E1C1865F08C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F43661-B6AF-4818-960E-E1703A3816E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252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F43661-B6AF-4818-960E-E1703A3816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443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091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9220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CE7A25D-CD4A-4C9A-B83B-12A421A60B48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75216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1536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DA6AE6-461A-44AD-AD46-0642EA9CBC2A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875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2291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vi-VN"/>
          </a:p>
        </p:txBody>
      </p:sp>
      <p:sp>
        <p:nvSpPr>
          <p:cNvPr id="12292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2A2BB4-0AF5-4CFD-A28D-2FE35E4570A2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ristote" panose="020B7200000000000000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ristote" panose="020B7200000000000000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854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43BCEF-4473-48F1-9201-1E1C1865F0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330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EEBEBF-1F35-4F10-86DD-FA864164F590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40136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F49417-FD58-4E40-8C32-93E88974E50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7081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1584EC-3D03-4541-8999-5306185D7875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7007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05C58C-84C5-4EC4-A802-E667659615CF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8261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DDACDD-FF92-4497-985E-E28332CF7C29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0107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2C276B-CD7D-4E0E-B6EA-92B7EFD9D97A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305606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5143D3-6B35-4609-8305-08D2EDD9BEB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0695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9C54F-E48B-4F1C-A52F-322FB501A6C7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510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9C54F-E48B-4F1C-A52F-322FB501A6C7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067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419D80-DE05-4990-B041-574DD701144A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5860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7B46AB-E678-42D7-AABE-1F7BEC467A0B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022707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144BF4-1920-4500-B634-931F42252C67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5108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AB1A8A-54F8-40FF-9EDF-796B3AE16F20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76955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3876E-CD02-4D2F-800B-8FC413766A27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40120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822597-9D8A-49CD-A88C-A3680B3BA943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2766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3B8AEE-AE07-41FF-8F9D-62F5249B31E9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13016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01DF72-4992-4D9B-B338-29945DDE2A16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6144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4F4FC9-0EAD-4483-85C2-A20565B1DFF4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72653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43AC81-DA09-4B3D-B485-CD1FDB06D593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8105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6F46A7-7E24-49EB-91E5-F224DF9050B1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102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E51231-6B29-4E41-8C3B-3565ACFAEF46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526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D60E53-C2F0-4A6D-9752-E22EA904F622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078188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A5DA1E-97E9-44DF-9646-90AD3A2D0263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50342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B9C9EF-DB2B-4393-B1FE-6D072E1E16D8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17527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EEBEBF-1F35-4F10-86DD-FA864164F590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31068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90ADED-8595-4252-BE5C-50DE54FE0B5B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849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F918DD-618C-4765-B3EE-B72FC2B9E17A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85239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373032-E14F-433F-9226-4A5635A07857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13624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AAD983-1F2A-47E9-BDB0-896A421201F3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48030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AE49D9-BD36-4FDF-B9D9-A65AC55E9A98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2793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4538083-EFBE-439F-969E-4F80C5011256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40338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A6BB64-84B5-4BE7-A398-0551CA217BDB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24506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128747-206C-4071-8A4D-C98EC349E41D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02647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647043-8BE0-4D39-9E66-023588995A5D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90025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516416-4777-4EC3-A1BE-78E926AA7B77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53500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382D50-332B-4441-A822-98F96009E09C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099511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F6CB5F-7C45-4F88-9950-134079F6FF5C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13232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D18409A-57F9-4965-ABA4-8D9D2A5BC37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6130454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0E9E52-80A8-4415-85FE-23C727E1D2A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601919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D6939E-5ABB-4DE2-90FE-1E83D1AEB0C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314476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E48B351-8E59-4E5E-ADAA-6AD05DA4724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903715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2E0E53-0E4C-47B5-B261-1A9E2BBD9BBC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43089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3483962-06E3-4BE0-AED9-FB5F8E007C6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649497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C6C4CB1-74D5-4251-AE11-AF300D6E951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6042598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E8076C-294D-419C-9F43-CEF78D769BE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911030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2CBB30-D838-49B0-B48F-B7572C59FD0F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896820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FDBFBB-F256-4F60-9F25-A7918820204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285223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08A450-855B-478E-AA3D-C306E062A3E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992960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A21D30-BE66-4526-8F8A-EA38FF4F1DE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2627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6CC61-7E8A-4F43-B8CF-FD075FD984E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2704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CEF542B-0854-4A92-80F1-E116E8F36C37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758408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D48C868-EE20-4F02-A31A-D4AF2E7F34E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7017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4235DF-0EB8-44BC-A5FB-F42DB7314BA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252771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08F70C6-ABDF-4456-B784-E6E6457C9D4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786862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68F5C7-955C-48D5-96A5-CA3424C39BC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0454095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8837A9-23D3-4B30-813D-7F4C3EDCDB7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78270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E24A54-1B76-4D75-98CF-67DC3AE390E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976327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97FC89-13FD-447F-A449-7123BBE17D21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257049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C3E06-FD8C-46EA-95FA-E8E5A5416C9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0352197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69C202-5DA7-4684-BFEA-8E6B94AD244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397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>
            <a:spLocks noGrp="1"/>
          </p:cNvSpPr>
          <p:nvPr userDrawn="1"/>
        </p:nvSpPr>
        <p:spPr>
          <a:xfrm>
            <a:off x="2056972" y="3271044"/>
            <a:ext cx="807805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1200" noProof="0" dirty="0">
                <a:ln>
                  <a:noFill/>
                </a:ln>
                <a:solidFill>
                  <a:srgbClr val="FF0000">
                    <a:alpha val="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>
                  <a:alpha val="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  <a:p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vi-VN"/>
              <a:t>Bấm &amp; sửa kiểu phụ đề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9A1F29F-3183-4DA2-90AD-947D30162F4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43987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5A515C-9406-4722-9A04-1AC9F63EA224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4201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02FB4B9-50E6-48C8-98D5-C16395618019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150525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22B8E2-5082-4B28-9E87-B8150371F8E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926998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183C63B-109A-4F4D-8F22-0F714FA786A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798900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E66888B-ED9D-429C-AE1E-9EE64799400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9361771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883C040-2CFF-4B40-8DC9-3282F410ADD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614454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A59C9C-64D0-42B4-9376-77F1DD207C2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710078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A0D7B5-CC25-4297-9F12-AFB6ECB54B1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332293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A28725-5FA6-4169-B41F-136E50D60A1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0517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4DC372-8A13-414C-8197-E553C5304A83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755958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Ngữ c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ội dung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245339-6363-432A-9B38-202BA1931D9B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83293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0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836F4-26FF-4706-ABAC-CF8EFC532E1E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F1D7F-9042-4CB5-8918-64645CA79C81}" type="datetimeFigureOut">
              <a:rPr lang="en-US" smtClean="0"/>
              <a:pPr>
                <a:defRPr/>
              </a:pPr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AF42F-BBDC-4E7E-82EE-63A67443CDE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3354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B314E-1104-4B68-A925-3765DBF29E45}" type="datetimeFigureOut">
              <a:rPr lang="en-US" smtClean="0"/>
              <a:pPr>
                <a:defRPr/>
              </a:pPr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E7BBAD-AA13-429B-BEA1-5D17C0A913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27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9486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40DAC-163A-4B81-88A1-4F1709F94916}" type="datetimeFigureOut">
              <a:rPr lang="en-US" smtClean="0"/>
              <a:pPr>
                <a:defRPr/>
              </a:pPr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79906-25EE-4398-B0FF-6432D556B3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558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3DC37-D8D5-476D-8190-08B65A4303C4}" type="datetimeFigureOut">
              <a:rPr lang="en-US" smtClean="0"/>
              <a:pPr>
                <a:defRPr/>
              </a:pPr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85569-6421-433E-8519-57FD903B3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833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A427BE-14BA-47FD-84D0-8C64267DDC65}" type="datetimeFigureOut">
              <a:rPr lang="en-US" smtClean="0"/>
              <a:pPr>
                <a:defRPr/>
              </a:pPr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C4DA3-27EE-4D7B-AC31-BF5C9242FD6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5922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F947A-83A7-40D0-8999-C4BA57335B99}" type="datetimeFigureOut">
              <a:rPr lang="en-US" smtClean="0"/>
              <a:pPr>
                <a:defRPr/>
              </a:pPr>
              <a:t>2/18/2022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2FEDD-9CFF-496C-A3C6-3C2BB7852E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414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35B78-C380-4E0A-A534-4A5D7F39AA55}" type="datetimeFigureOut">
              <a:rPr lang="en-US" smtClean="0"/>
              <a:pPr>
                <a:defRPr/>
              </a:pPr>
              <a:t>2/18/2022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FC1C0-0D1E-4891-824F-C8F60456DF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7793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32669-8E66-41AF-9A01-8C161E95437E}" type="datetimeFigureOut">
              <a:rPr lang="en-US" smtClean="0"/>
              <a:pPr>
                <a:defRPr/>
              </a:pPr>
              <a:t>2/18/2022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01F371-70A0-4A75-94A4-72BC29855E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5763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6475E-B650-4651-88B2-958B629BA4AA}" type="datetimeFigureOut">
              <a:rPr lang="en-US" smtClean="0"/>
              <a:pPr>
                <a:defRPr/>
              </a:pPr>
              <a:t>2/18/2022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F7A74-6799-4185-B6D0-0303A0FF832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3053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362DC-C2F1-4392-A914-6230C9E75708}" type="datetimeFigureOut">
              <a:rPr lang="en-US" smtClean="0"/>
              <a:pPr>
                <a:defRPr/>
              </a:pPr>
              <a:t>2/18/2022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FCB88-D40E-4D75-92F2-8A077811BB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957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08A1E-C411-489E-B5AE-B9CBEE035B70}" type="datetimeFigureOut">
              <a:rPr lang="en-US" smtClean="0"/>
              <a:pPr>
                <a:defRPr/>
              </a:pPr>
              <a:t>2/18/2022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FF86F-F5DE-435F-AB92-6EF741BB22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183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97368C-9B17-4E06-9D5E-726A385303F5}" type="datetimeFigureOut">
              <a:rPr lang="en-US" smtClean="0"/>
              <a:pPr>
                <a:defRPr/>
              </a:pPr>
              <a:t>2/18/2022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9F7072-EE97-4EC9-A0F1-9CCA08DD6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15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30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A17975-435E-483C-981B-47276D6EBCC2}" type="datetimeFigureOut">
              <a:rPr lang="en-US" smtClean="0"/>
              <a:pPr>
                <a:defRPr/>
              </a:pPr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5A026-F139-4617-AACB-022E5ACB93C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4300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FD539-477B-412B-99F2-1AD702C5680A}" type="datetimeFigureOut">
              <a:rPr lang="en-US" smtClean="0"/>
              <a:pPr>
                <a:defRPr/>
              </a:pPr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D256D-E059-40B2-A50B-F2A2FC61CA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9924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7D5751B4-D371-4CE6-B85E-9E468D3B749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617972-3AAE-48C9-B99A-865A0858B217}" type="datetime1">
              <a:rPr lang="en-US" altLang="zh-CN" smtClean="0"/>
              <a:pPr>
                <a:defRPr/>
              </a:pPr>
              <a:t>2/18/2022</a:t>
            </a:fld>
            <a:endParaRPr lang="vi-VN" altLang="zh-CN" sz="13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DFBADCBA-9778-49BA-9210-C27ECAB6F7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97FE4688-9F46-498E-803B-2643635EB3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D524D6D-34DD-48FC-8D46-DD7028C9566F}" type="slidenum">
              <a:rPr lang="vi-VN" altLang="zh-CN" smtClean="0"/>
              <a:pPr>
                <a:defRPr/>
              </a:pPr>
              <a:t>‹#›</a:t>
            </a:fld>
            <a:endParaRPr lang="vi-VN" altLang="zh-CN" sz="135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4353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F49417-FD58-4E40-8C32-93E88974E50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2902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1584EC-3D03-4541-8999-5306185D7875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94601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1584EC-3D03-4541-8999-5306185D7875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335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05C58C-84C5-4EC4-A802-E667659615CF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48623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DDACDD-FF92-4497-985E-E28332CF7C29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21078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2C276B-CD7D-4E0E-B6EA-92B7EFD9D97A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4130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5143D3-6B35-4609-8305-08D2EDD9BEB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23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10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9C54F-E48B-4F1C-A52F-322FB501A6C7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8796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419D80-DE05-4990-B041-574DD701144A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56737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7B46AB-E678-42D7-AABE-1F7BEC467A0B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6713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144BF4-1920-4500-B634-931F42252C67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54066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AB1A8A-54F8-40FF-9EDF-796B3AE16F20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9551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F49417-FD58-4E40-8C32-93E88974E50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91380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1584EC-3D03-4541-8999-5306185D7875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941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05C58C-84C5-4EC4-A802-E667659615CF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738140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DDACDD-FF92-4497-985E-E28332CF7C29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1903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2C276B-CD7D-4E0E-B6EA-92B7EFD9D97A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035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948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5143D3-6B35-4609-8305-08D2EDD9BEB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6220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9C54F-E48B-4F1C-A52F-322FB501A6C7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46660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419D80-DE05-4990-B041-574DD701144A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9133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7B46AB-E678-42D7-AABE-1F7BEC467A0B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92857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144BF4-1920-4500-B634-931F42252C67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2585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AB1A8A-54F8-40FF-9EDF-796B3AE16F20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9344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F49417-FD58-4E40-8C32-93E88974E50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4009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1584EC-3D03-4541-8999-5306185D7875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97144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05C58C-84C5-4EC4-A802-E667659615CF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99493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DDACDD-FF92-4497-985E-E28332CF7C29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71010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2C276B-CD7D-4E0E-B6EA-92B7EFD9D97A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5152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5143D3-6B35-4609-8305-08D2EDD9BEB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03005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9C54F-E48B-4F1C-A52F-322FB501A6C7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86038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419D80-DE05-4990-B041-574DD701144A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48474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7B46AB-E678-42D7-AABE-1F7BEC467A0B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6080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144BF4-1920-4500-B634-931F42252C67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4620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AB1A8A-54F8-40FF-9EDF-796B3AE16F20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104165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3F49417-FD58-4E40-8C32-93E88974E50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90010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1584EC-3D03-4541-8999-5306185D7875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7819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05C58C-84C5-4EC4-A802-E667659615CF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164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DDACDD-FF92-4497-985E-E28332CF7C29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95232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2C276B-CD7D-4E0E-B6EA-92B7EFD9D97A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71024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5143D3-6B35-4609-8305-08D2EDD9BEB8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77476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79C54F-E48B-4F1C-A52F-322FB501A6C7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6555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419D80-DE05-4990-B041-574DD701144A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401749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97B46AB-E678-42D7-AABE-1F7BEC467A0B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37155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D144BF4-1920-4500-B634-931F42252C67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64310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AB1A8A-54F8-40FF-9EDF-796B3AE16F20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915551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257175" indent="0" algn="ctr">
              <a:buNone/>
              <a:defRPr/>
            </a:lvl2pPr>
            <a:lvl3pPr marL="514350" indent="0" algn="ctr">
              <a:buNone/>
              <a:defRPr/>
            </a:lvl3pPr>
            <a:lvl4pPr marL="771525" indent="0" algn="ctr">
              <a:buNone/>
              <a:defRPr/>
            </a:lvl4pPr>
            <a:lvl5pPr marL="1028700" indent="0" algn="ctr">
              <a:buNone/>
              <a:defRPr/>
            </a:lvl5pPr>
            <a:lvl6pPr marL="1285875" indent="0" algn="ctr">
              <a:buNone/>
              <a:defRPr/>
            </a:lvl6pPr>
            <a:lvl7pPr marL="1543050" indent="0" algn="ctr">
              <a:buNone/>
              <a:defRPr/>
            </a:lvl7pPr>
            <a:lvl8pPr marL="1800225" indent="0" algn="ctr">
              <a:buNone/>
              <a:defRPr/>
            </a:lvl8pPr>
            <a:lvl9pPr marL="20574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63876E-CD02-4D2F-800B-8FC413766A27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7521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822597-9D8A-49CD-A88C-A3680B3BA943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897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D4C49-1110-4CC8-A922-15A2BAC40AF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22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125"/>
            </a:lvl1pPr>
            <a:lvl2pPr marL="257175" indent="0">
              <a:buNone/>
              <a:defRPr sz="1013"/>
            </a:lvl2pPr>
            <a:lvl3pPr marL="514350" indent="0">
              <a:buNone/>
              <a:defRPr sz="900"/>
            </a:lvl3pPr>
            <a:lvl4pPr marL="771525" indent="0">
              <a:buNone/>
              <a:defRPr sz="788"/>
            </a:lvl4pPr>
            <a:lvl5pPr marL="1028700" indent="0">
              <a:buNone/>
              <a:defRPr sz="788"/>
            </a:lvl5pPr>
            <a:lvl6pPr marL="1285875" indent="0">
              <a:buNone/>
              <a:defRPr sz="788"/>
            </a:lvl6pPr>
            <a:lvl7pPr marL="1543050" indent="0">
              <a:buNone/>
              <a:defRPr sz="788"/>
            </a:lvl7pPr>
            <a:lvl8pPr marL="1800225" indent="0">
              <a:buNone/>
              <a:defRPr sz="788"/>
            </a:lvl8pPr>
            <a:lvl9pPr marL="2057400" indent="0">
              <a:buNone/>
              <a:defRPr sz="78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3B8AEE-AE07-41FF-8F9D-62F5249B31E9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01699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125"/>
            </a:lvl3pPr>
            <a:lvl4pPr>
              <a:defRPr sz="1013"/>
            </a:lvl4pPr>
            <a:lvl5pPr>
              <a:defRPr sz="1013"/>
            </a:lvl5pPr>
            <a:lvl6pPr>
              <a:defRPr sz="1013"/>
            </a:lvl6pPr>
            <a:lvl7pPr>
              <a:defRPr sz="1013"/>
            </a:lvl7pPr>
            <a:lvl8pPr>
              <a:defRPr sz="1013"/>
            </a:lvl8pPr>
            <a:lvl9pPr>
              <a:defRPr sz="101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201DF72-4992-4D9B-B338-29945DDE2A16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8695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350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14F4FC9-0EAD-4483-85C2-A20565B1DFF4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015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943AC81-DA09-4B3D-B485-CD1FDB06D593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97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6F46A7-7E24-49EB-91E5-F224DF9050B1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431513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56F46A7-7E24-49EB-91E5-F224DF9050B1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6385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E51231-6B29-4E41-8C3B-3565ACFAEF46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20124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1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788"/>
            </a:lvl1pPr>
            <a:lvl2pPr marL="257175" indent="0">
              <a:buNone/>
              <a:defRPr sz="675"/>
            </a:lvl2pPr>
            <a:lvl3pPr marL="514350" indent="0">
              <a:buNone/>
              <a:defRPr sz="563"/>
            </a:lvl3pPr>
            <a:lvl4pPr marL="771525" indent="0">
              <a:buNone/>
              <a:defRPr sz="506"/>
            </a:lvl4pPr>
            <a:lvl5pPr marL="1028700" indent="0">
              <a:buNone/>
              <a:defRPr sz="506"/>
            </a:lvl5pPr>
            <a:lvl6pPr marL="1285875" indent="0">
              <a:buNone/>
              <a:defRPr sz="506"/>
            </a:lvl6pPr>
            <a:lvl7pPr marL="1543050" indent="0">
              <a:buNone/>
              <a:defRPr sz="506"/>
            </a:lvl7pPr>
            <a:lvl8pPr marL="1800225" indent="0">
              <a:buNone/>
              <a:defRPr sz="506"/>
            </a:lvl8pPr>
            <a:lvl9pPr marL="2057400" indent="0">
              <a:buNone/>
              <a:defRPr sz="506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DD60E53-C2F0-4A6D-9752-E22EA904F622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54337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EA5DA1E-97E9-44DF-9646-90AD3A2D0263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44591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3B9C9EF-DB2B-4393-B1FE-6D072E1E16D8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172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5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50.xml"/><Relationship Id="rId7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9.xml"/><Relationship Id="rId2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theme" Target="../theme/theme14.xml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D4C49-1110-4CC8-A922-15A2BAC40AF1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ED944-1594-4967-9A69-A5CD89AF994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31" r:id="rId2"/>
    <p:sldLayoutId id="2147483830" r:id="rId3"/>
    <p:sldLayoutId id="2147483829" r:id="rId4"/>
    <p:sldLayoutId id="2147483828" r:id="rId5"/>
    <p:sldLayoutId id="2147483827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C9E53-CCAB-491A-84B0-C3222A5472E0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11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088" indent="-1920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ECC3C4-5281-4D52-A8A4-0D771F05AF23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04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088" indent="-1920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AF2C78-B39B-48B9-A06F-922669293E2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076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18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18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18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D37B6-C21F-4B44-8D07-35E2E6640D68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7277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184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184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  <a:cs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184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788A78-9AB0-429F-B27F-5D6410DBCFC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986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836F4-26FF-4706-ABAC-CF8EFC532E1E}" type="datetimeFigureOut">
              <a:rPr lang="zh-CN" altLang="en-US" smtClean="0"/>
              <a:t>2022/2/18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04AF4D-372C-49F8-B50F-9C9837B2F27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3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62EF6DB5-A45F-42A5-ADF4-85C0ECA1C922}" type="datetimeFigureOut">
              <a:rPr lang="en-US" smtClean="0"/>
              <a:pPr>
                <a:defRPr/>
              </a:pPr>
              <a:t>2/18/2022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685800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525DDC18-8B0A-43D9-9CEB-3689B02F398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87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0A8022-0EBA-4354-84FB-3E7DA6CB4DC2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022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825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0A8022-0EBA-4354-84FB-3E7DA6CB4DC2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803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0A8022-0EBA-4354-84FB-3E7DA6CB4DC2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6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0A8022-0EBA-4354-84FB-3E7DA6CB4DC2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081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514350">
              <a:defRPr sz="788" i="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6C9E53-CCAB-491A-84B0-C3222A5472E0}" type="slidenum">
              <a:rPr kumimoji="0" lang="en-US" sz="788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5143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88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095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826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5pPr>
      <a:lvl6pPr marL="25717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6pPr>
      <a:lvl7pPr marL="51435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7pPr>
      <a:lvl8pPr marL="771525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8pPr>
      <a:lvl9pPr marL="1028700" algn="ctr" rtl="0" fontAlgn="base">
        <a:spcBef>
          <a:spcPct val="0"/>
        </a:spcBef>
        <a:spcAft>
          <a:spcPct val="0"/>
        </a:spcAft>
        <a:defRPr sz="2475">
          <a:solidFill>
            <a:schemeClr val="tx2"/>
          </a:solidFill>
          <a:latin typeface="Arial" charset="0"/>
        </a:defRPr>
      </a:lvl9pPr>
    </p:titleStyle>
    <p:bodyStyle>
      <a:lvl1pPr marL="192088" indent="-1920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17513" indent="-160338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2pPr>
      <a:lvl3pPr marL="642938" indent="-128588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900113" indent="-128588" algn="l" rtl="0" eaLnBrk="0" fontAlgn="base" hangingPunct="0">
        <a:spcBef>
          <a:spcPct val="20000"/>
        </a:spcBef>
        <a:spcAft>
          <a:spcPct val="0"/>
        </a:spcAft>
        <a:buChar char="–"/>
        <a:defRPr sz="1100">
          <a:solidFill>
            <a:schemeClr val="tx1"/>
          </a:solidFill>
          <a:latin typeface="+mn-lt"/>
        </a:defRPr>
      </a:lvl4pPr>
      <a:lvl5pPr marL="1157288" indent="-128588" algn="l" rtl="0" eaLnBrk="0" fontAlgn="base" hangingPunct="0">
        <a:spcBef>
          <a:spcPct val="20000"/>
        </a:spcBef>
        <a:spcAft>
          <a:spcPct val="0"/>
        </a:spcAft>
        <a:buChar char="»"/>
        <a:defRPr sz="1100">
          <a:solidFill>
            <a:schemeClr val="tx1"/>
          </a:solidFill>
          <a:latin typeface="+mn-lt"/>
        </a:defRPr>
      </a:lvl5pPr>
      <a:lvl6pPr marL="141446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6pPr>
      <a:lvl7pPr marL="167163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7pPr>
      <a:lvl8pPr marL="1928813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8pPr>
      <a:lvl9pPr marL="2185988" indent="-128588" algn="l" rtl="0" fontAlgn="base">
        <a:spcBef>
          <a:spcPct val="20000"/>
        </a:spcBef>
        <a:spcAft>
          <a:spcPct val="0"/>
        </a:spcAft>
        <a:buChar char="»"/>
        <a:defRPr sz="1125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E0CB3C9E-0C4D-4528-8647-0F09E4220BA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i="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7FE3C38F-560D-41A3-AC4E-C8CD26F78F7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i="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5AE22127-68FC-4FF8-84AC-EC303B22585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i="0"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0A8022-0EBA-4354-84FB-3E7DA6CB4DC2}" type="slidenum">
              <a:rPr kumimoji="0" lang="en-US" altLang="vi-VN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09574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832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4.xml"/><Relationship Id="rId7" Type="http://schemas.openxmlformats.org/officeDocument/2006/relationships/image" Target="../media/image1.jpe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8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1.jpeg"/><Relationship Id="rId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8.xml"/><Relationship Id="rId7" Type="http://schemas.openxmlformats.org/officeDocument/2006/relationships/image" Target="../media/image1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3.xml"/><Relationship Id="rId4" Type="http://schemas.openxmlformats.org/officeDocument/2006/relationships/tags" Target="../tags/tag9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0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3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r="5415"/>
          <a:stretch>
            <a:fillRect/>
          </a:stretch>
        </p:blipFill>
        <p:spPr>
          <a:xfrm>
            <a:off x="12032" y="0"/>
            <a:ext cx="12200021" cy="6858000"/>
          </a:xfrm>
          <a:prstGeom prst="rect">
            <a:avLst/>
          </a:prstGeom>
        </p:spPr>
      </p:pic>
      <p:sp>
        <p:nvSpPr>
          <p:cNvPr id="8" name="PA_库_椭圆 7"/>
          <p:cNvSpPr/>
          <p:nvPr>
            <p:custDataLst>
              <p:tags r:id="rId2"/>
            </p:custDataLst>
          </p:nvPr>
        </p:nvSpPr>
        <p:spPr>
          <a:xfrm>
            <a:off x="2540635" y="2414872"/>
            <a:ext cx="4608095" cy="4608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A_库_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52" y="2541204"/>
            <a:ext cx="4481763" cy="4481763"/>
          </a:xfrm>
          <a:prstGeom prst="rect">
            <a:avLst/>
          </a:prstGeom>
        </p:spPr>
      </p:pic>
      <p:sp>
        <p:nvSpPr>
          <p:cNvPr id="11" name="PA_库_任意多边形 10"/>
          <p:cNvSpPr/>
          <p:nvPr>
            <p:custDataLst>
              <p:tags r:id="rId4"/>
            </p:custDataLst>
          </p:nvPr>
        </p:nvSpPr>
        <p:spPr>
          <a:xfrm>
            <a:off x="2033337" y="3307864"/>
            <a:ext cx="3886200" cy="169262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95" y="1061720"/>
            <a:ext cx="5637530" cy="27489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860540" y="1278890"/>
            <a:ext cx="453834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Chào</a:t>
            </a:r>
            <a:r>
              <a:rPr lang="en-US" sz="4000" b="1" dirty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mừng</a:t>
            </a:r>
            <a:r>
              <a:rPr lang="en-US" sz="4000" b="1" dirty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các</a:t>
            </a:r>
            <a:r>
              <a:rPr lang="en-US" sz="4000" b="1" dirty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r>
              <a:rPr lang="vi-VN" altLang="en-US" sz="4000" b="1" dirty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đến với tiết học hôm nay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28918" y="170564"/>
            <a:ext cx="5331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878014" y="230188"/>
            <a:ext cx="8789987" cy="4619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Chúng ta cùng xem video hướng dẫn viết chữ hoa </a:t>
            </a:r>
            <a:r>
              <a:rPr lang="en-US" altLang="en-US" sz="2200" b="1" noProof="0" dirty="0">
                <a:solidFill>
                  <a:srgbClr val="0000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nhé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Hướng dẫn viết - 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0895" y="898902"/>
            <a:ext cx="10304651" cy="579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02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B2640720-FDF0-473E-8D08-BBF2287A1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6201" y="152400"/>
            <a:ext cx="549633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Q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5422900" y="3265489"/>
            <a:ext cx="4732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 </a:t>
            </a: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4571768" y="1680439"/>
            <a:ext cx="7415005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Gồm</a:t>
            </a:r>
            <a:r>
              <a:rPr lang="en-US" altLang="en-US" sz="40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2 </a:t>
            </a:r>
            <a:r>
              <a:rPr lang="en-US" altLang="en-US" sz="40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nét</a:t>
            </a:r>
            <a:r>
              <a:rPr lang="en-US" altLang="en-US" sz="40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 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-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Nét</a:t>
            </a: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1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là</a:t>
            </a: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nét</a:t>
            </a: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cong</a:t>
            </a: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kín</a:t>
            </a: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phần</a:t>
            </a: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cuối</a:t>
            </a: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lượn</a:t>
            </a: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vào</a:t>
            </a: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trong</a:t>
            </a: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bụng</a:t>
            </a:r>
            <a:r>
              <a:rPr lang="en-US" altLang="en-US" sz="4000" b="1" dirty="0">
                <a:solidFill>
                  <a:srgbClr val="0070C0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70C0"/>
                </a:solidFill>
                <a:latin typeface="HP001 4 hàng" panose="020B0603050302020204" pitchFamily="34" charset="0"/>
              </a:rPr>
              <a:t>chữ</a:t>
            </a:r>
            <a:endParaRPr lang="en-US" altLang="en-US" sz="4000" b="1" dirty="0">
              <a:solidFill>
                <a:srgbClr val="0070C0"/>
              </a:solidFill>
              <a:latin typeface="HP001 4 hàng" panose="020B0603050302020204" pitchFamily="34" charset="0"/>
            </a:endParaRP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</a:pPr>
            <a:r>
              <a:rPr lang="en-US" altLang="en-US" sz="40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Nét</a:t>
            </a:r>
            <a:r>
              <a:rPr lang="en-US" altLang="en-US" sz="40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2 </a:t>
            </a:r>
            <a:r>
              <a:rPr lang="en-US" altLang="en-US" sz="40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là</a:t>
            </a:r>
            <a:r>
              <a:rPr lang="en-US" altLang="en-US" sz="40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nét</a:t>
            </a:r>
            <a:r>
              <a:rPr lang="en-US" altLang="en-US" sz="40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lượn</a:t>
            </a:r>
            <a:r>
              <a:rPr lang="en-US" altLang="en-US" sz="40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ngang</a:t>
            </a:r>
            <a:r>
              <a:rPr lang="en-US" altLang="en-US" sz="4000" b="1" dirty="0">
                <a:solidFill>
                  <a:srgbClr val="0066FF"/>
                </a:solidFill>
                <a:latin typeface="HP001 4 hàng" panose="020B0603050302020204" pitchFamily="34" charset="0"/>
              </a:rPr>
              <a:t>.</a:t>
            </a:r>
          </a:p>
        </p:txBody>
      </p:sp>
      <p:pic>
        <p:nvPicPr>
          <p:cNvPr id="3074" name="Picture 2" descr="CẤU TẠO CHỮ Q - LUYÊN VIẾT CHỮ ĐẸP - Diệu Trang - BLOG ĐOÁ SEN H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77" y="1450705"/>
            <a:ext cx="4050339" cy="458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2612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878014" y="230188"/>
            <a:ext cx="8789987" cy="4619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Chúng ta cùng xem video hướng dẫn viết chữ hoa 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Q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nhé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HƯỚNG DẪN VIẾT CHỮ HOA Q - CỠ CHỮ 2,5 LY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9368" y="893646"/>
            <a:ext cx="10341103" cy="581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0403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2286001" y="990600"/>
            <a:ext cx="2917825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</a:rPr>
              <a:t>Luyện viết chữ: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591147" y="2375453"/>
            <a:ext cx="8242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lang="en-US" alt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Ô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2591147" y="3746041"/>
            <a:ext cx="8034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lang="en-US" alt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559888" y="5103377"/>
            <a:ext cx="84991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lang="en-US" alt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Q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08797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" name="PA_库_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156" y="2204733"/>
            <a:ext cx="4359442" cy="4359442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2386759" y="194557"/>
            <a:ext cx="10063397" cy="3387725"/>
          </a:xfrm>
          <a:prstGeom prst="cloudCallout">
            <a:avLst>
              <a:gd name="adj1" fmla="val -50512"/>
              <a:gd name="adj2" fmla="val 56822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charset="0"/>
                <a:ea typeface="微软雅黑"/>
                <a:cs typeface="HP001 4 hàng" panose="020B0603050302020204" charset="0"/>
              </a:rPr>
              <a:t>Tìm hiểu từ ứng dụng: </a:t>
            </a:r>
            <a:r>
              <a:rPr lang="en-US" altLang="en-US" sz="4400" b="1" dirty="0" err="1">
                <a:solidFill>
                  <a:srgbClr val="FF0000"/>
                </a:solidFill>
                <a:latin typeface="HP001 4 hàng" panose="020B0603050302020204" charset="0"/>
                <a:ea typeface="微软雅黑"/>
                <a:cs typeface="HP001 4 hàng" panose="020B0603050302020204" charset="0"/>
              </a:rPr>
              <a:t>Lãn</a:t>
            </a:r>
            <a:r>
              <a:rPr lang="en-US" altLang="en-US" sz="4400" b="1" dirty="0">
                <a:solidFill>
                  <a:srgbClr val="FF0000"/>
                </a:solidFill>
                <a:latin typeface="HP001 4 hàng" panose="020B0603050302020204" charset="0"/>
                <a:ea typeface="微软雅黑"/>
                <a:cs typeface="HP001 4 hàng" panose="020B060305030202020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HP001 4 hàng" panose="020B0603050302020204" charset="0"/>
                <a:ea typeface="微软雅黑"/>
                <a:cs typeface="HP001 4 hàng" panose="020B0603050302020204" charset="0"/>
              </a:rPr>
              <a:t>Ông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charset="0"/>
                <a:ea typeface="微软雅黑"/>
                <a:cs typeface="HP001 4 hàng" panose="020B06030503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29347552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6" y="89276"/>
            <a:ext cx="12192000" cy="540594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23" y="692646"/>
            <a:ext cx="12192000" cy="4870138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7516" y="4960544"/>
            <a:ext cx="12192000" cy="1699703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819" y="1194908"/>
            <a:ext cx="2200859" cy="111918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>
            <a:fillRect/>
          </a:stretch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86" y="2799376"/>
            <a:ext cx="1157288" cy="875385"/>
          </a:xfrm>
          <a:prstGeom prst="rect">
            <a:avLst/>
          </a:prstGeom>
        </p:spPr>
      </p:pic>
      <p:sp>
        <p:nvSpPr>
          <p:cNvPr id="26" name="矩形: 圆角 17"/>
          <p:cNvSpPr/>
          <p:nvPr/>
        </p:nvSpPr>
        <p:spPr>
          <a:xfrm>
            <a:off x="5147305" y="21715"/>
            <a:ext cx="7052211" cy="4157751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17" name="矩形: 圆角 17"/>
          <p:cNvSpPr/>
          <p:nvPr/>
        </p:nvSpPr>
        <p:spPr>
          <a:xfrm>
            <a:off x="565408" y="5852230"/>
            <a:ext cx="4139328" cy="790730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47" name="图片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8858" y="4401519"/>
            <a:ext cx="2277617" cy="2277617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109186" y="5811963"/>
            <a:ext cx="448298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vi-VN" sz="3200" b="1" dirty="0" err="1">
                <a:latin typeface="HP001 4 hàng" panose="020B0603050302020204" pitchFamily="34" charset="0"/>
              </a:rPr>
              <a:t>Lãn</a:t>
            </a:r>
            <a:r>
              <a:rPr lang="en-US" altLang="vi-VN" sz="3200" b="1" dirty="0">
                <a:latin typeface="HP001 4 hàng" panose="020B0603050302020204" pitchFamily="34" charset="0"/>
              </a:rPr>
              <a:t> </a:t>
            </a:r>
            <a:r>
              <a:rPr lang="en-US" altLang="vi-VN" sz="3200" b="1" dirty="0" err="1">
                <a:latin typeface="HP001 4 hàng" panose="020B0603050302020204" pitchFamily="34" charset="0"/>
              </a:rPr>
              <a:t>Ông</a:t>
            </a:r>
            <a:endParaRPr lang="en-US" altLang="vi-VN" sz="3200" b="1" dirty="0">
              <a:latin typeface="HP001 4 hàng" panose="020B0603050302020204" pitchFamily="34" charset="0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5422652" y="1725098"/>
            <a:ext cx="6445014" cy="222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Hải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Thượng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Lãn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Lê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Hữu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Trác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(1720-1792)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lương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y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nổi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sống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vào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cuối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đời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nhà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Lê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Hiện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nay,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phố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cổ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thủ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đô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Hà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Nội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mang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tên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Lãn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Ông</a:t>
            </a: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  <a:endParaRPr lang="vi-VN" altLang="en-US" dirty="0">
              <a:solidFill>
                <a:srgbClr val="FF00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2" name="Picture 3" descr="lãn1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407" y="-1647"/>
            <a:ext cx="4016491" cy="563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2873747"/>
      </p:ext>
    </p:extLst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9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01" name="Rectangle 25"/>
          <p:cNvSpPr>
            <a:spLocks noChangeArrowheads="1"/>
          </p:cNvSpPr>
          <p:nvPr/>
        </p:nvSpPr>
        <p:spPr bwMode="auto">
          <a:xfrm>
            <a:off x="458622" y="1975252"/>
            <a:ext cx="62287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-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Từ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“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Lãn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Ông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”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gồm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mấy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118789" name="Rectangle 5"/>
          <p:cNvSpPr>
            <a:spLocks noChangeArrowheads="1"/>
          </p:cNvSpPr>
          <p:nvPr/>
        </p:nvSpPr>
        <p:spPr bwMode="auto">
          <a:xfrm>
            <a:off x="1400349" y="4201772"/>
            <a:ext cx="101611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 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altLang="vi-VN" b="1" noProof="0" dirty="0">
                <a:solidFill>
                  <a:srgbClr val="000000"/>
                </a:solidFill>
                <a:latin typeface="HP001 4 hàng" panose="020B0603050302020204" pitchFamily="34" charset="0"/>
              </a:rPr>
              <a:t>Ô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g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cao 2 li rưỡi, các chữ còn lại cao 1 li.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ectangle 25"/>
          <p:cNvSpPr>
            <a:spLocks noChangeArrowheads="1"/>
          </p:cNvSpPr>
          <p:nvPr/>
        </p:nvSpPr>
        <p:spPr bwMode="auto">
          <a:xfrm>
            <a:off x="477079" y="3672819"/>
            <a:ext cx="58953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-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Nhận xét độ cao các con chữ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26646" name="Rectangle 22"/>
          <p:cNvSpPr>
            <a:spLocks noChangeArrowheads="1"/>
          </p:cNvSpPr>
          <p:nvPr/>
        </p:nvSpPr>
        <p:spPr bwMode="auto">
          <a:xfrm>
            <a:off x="288712" y="5312452"/>
            <a:ext cx="108166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-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Khoảng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cách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giữa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được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như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thế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nào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?</a:t>
            </a:r>
          </a:p>
        </p:txBody>
      </p:sp>
      <p:sp>
        <p:nvSpPr>
          <p:cNvPr id="7" name="Rectangle 25"/>
          <p:cNvSpPr>
            <a:spLocks noChangeArrowheads="1"/>
          </p:cNvSpPr>
          <p:nvPr/>
        </p:nvSpPr>
        <p:spPr bwMode="auto">
          <a:xfrm>
            <a:off x="1264672" y="2783535"/>
            <a:ext cx="73765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Từ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“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Lãn</a:t>
            </a:r>
            <a:r>
              <a:rPr lang="en-US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Ông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”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gồm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vi-VN" altLang="vi-VN" b="1" dirty="0">
                <a:solidFill>
                  <a:srgbClr val="000000"/>
                </a:solidFill>
                <a:latin typeface="HP001 4 hàng" panose="020B0603050302020204" pitchFamily="34" charset="0"/>
              </a:rPr>
              <a:t>2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Lãn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lang="en-US" altLang="vi-VN" b="1" dirty="0" err="1">
                <a:solidFill>
                  <a:srgbClr val="000000"/>
                </a:solidFill>
                <a:latin typeface="HP001 4 hàng" panose="020B0603050302020204" pitchFamily="34" charset="0"/>
              </a:rPr>
              <a:t>Ông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719703" y="5921670"/>
            <a:ext cx="995462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 chữ cách nhau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khoảng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bằng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độ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rộng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1 con </a:t>
            </a:r>
            <a:r>
              <a:rPr kumimoji="0" lang="vi-VN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o.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9" name="Picture 6" descr="lã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619" y="103277"/>
            <a:ext cx="5804851" cy="1842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862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1000"/>
                                        <p:tgtEl>
                                          <p:spTgt spid="266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01" grpId="0"/>
      <p:bldP spid="118789" grpId="0"/>
      <p:bldP spid="2" grpId="0"/>
      <p:bldP spid="26646" grpId="0" build="allAtOnce"/>
      <p:bldP spid="7" grpId="0"/>
      <p:bldP spid="8" grpId="0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3"/>
          <p:cNvSpPr txBox="1">
            <a:spLocks noChangeArrowheads="1"/>
          </p:cNvSpPr>
          <p:nvPr/>
        </p:nvSpPr>
        <p:spPr bwMode="auto">
          <a:xfrm>
            <a:off x="2286001" y="990600"/>
            <a:ext cx="264848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</a:rPr>
              <a:t>Luyện viết từ: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2591147" y="2375453"/>
            <a:ext cx="22573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lang="en-US" alt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Lãn</a:t>
            </a:r>
            <a:r>
              <a:rPr lang="en-US" altLang="en-US" sz="3200" b="1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Ông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62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-121667" y="9601253"/>
            <a:ext cx="12192000" cy="2600781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23" b="72145"/>
          <a:stretch>
            <a:fillRect/>
          </a:stretch>
        </p:blipFill>
        <p:spPr>
          <a:xfrm>
            <a:off x="-358633" y="-115"/>
            <a:ext cx="1566864" cy="111965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3123816" y="440621"/>
            <a:ext cx="57246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Tìm hiểu câu ứng dụng: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13" name="Rectangle 104"/>
          <p:cNvSpPr>
            <a:spLocks noChangeArrowheads="1"/>
          </p:cNvSpPr>
          <p:nvPr/>
        </p:nvSpPr>
        <p:spPr bwMode="auto">
          <a:xfrm>
            <a:off x="1772246" y="1190653"/>
            <a:ext cx="9328728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80000"/>
              </a:lnSpc>
              <a:spcBef>
                <a:spcPct val="50000"/>
              </a:spcBef>
              <a:buFontTx/>
              <a:buNone/>
            </a:pPr>
            <a:r>
              <a:rPr lang="en-US" altLang="en-US" sz="48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Ổi</a:t>
            </a:r>
            <a:r>
              <a:rPr lang="en-US" altLang="en-US" sz="48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Quảng</a:t>
            </a:r>
            <a:r>
              <a:rPr lang="en-US" altLang="en-US" sz="48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Bá</a:t>
            </a:r>
            <a:r>
              <a:rPr lang="en-US" altLang="en-US" sz="48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48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cá</a:t>
            </a:r>
            <a:r>
              <a:rPr lang="en-US" altLang="en-US" sz="48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Hồ</a:t>
            </a:r>
            <a:r>
              <a:rPr lang="en-US" altLang="en-US" sz="48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Tây</a:t>
            </a:r>
            <a:endParaRPr lang="en-US" altLang="en-US" sz="4800" b="1" dirty="0">
              <a:solidFill>
                <a:schemeClr val="hlink"/>
              </a:solidFill>
              <a:latin typeface="HP001 4 hàng" panose="020B0603050302020204" pitchFamily="34" charset="0"/>
            </a:endParaRPr>
          </a:p>
        </p:txBody>
      </p:sp>
      <p:sp>
        <p:nvSpPr>
          <p:cNvPr id="14" name="Rectangle 104"/>
          <p:cNvSpPr>
            <a:spLocks noChangeArrowheads="1"/>
          </p:cNvSpPr>
          <p:nvPr/>
        </p:nvSpPr>
        <p:spPr bwMode="auto">
          <a:xfrm>
            <a:off x="555087" y="2104968"/>
            <a:ext cx="10862102" cy="127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80000"/>
              </a:lnSpc>
              <a:spcBef>
                <a:spcPct val="50000"/>
              </a:spcBef>
              <a:buFontTx/>
              <a:buNone/>
            </a:pPr>
            <a:r>
              <a:rPr lang="en-US" altLang="en-US" sz="48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Hàng</a:t>
            </a:r>
            <a:r>
              <a:rPr lang="en-US" altLang="en-US" sz="48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Đào</a:t>
            </a:r>
            <a:r>
              <a:rPr lang="en-US" altLang="en-US" sz="48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tơ</a:t>
            </a:r>
            <a:r>
              <a:rPr lang="en-US" altLang="en-US" sz="48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lụa</a:t>
            </a:r>
            <a:r>
              <a:rPr lang="en-US" altLang="en-US" sz="48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làm</a:t>
            </a:r>
            <a:r>
              <a:rPr lang="en-US" altLang="en-US" sz="48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 say </a:t>
            </a:r>
            <a:r>
              <a:rPr lang="en-US" altLang="en-US" sz="48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lòng</a:t>
            </a:r>
            <a:r>
              <a:rPr lang="en-US" altLang="en-US" sz="48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8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người</a:t>
            </a:r>
            <a:r>
              <a:rPr lang="en-US" altLang="en-US" sz="48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. </a:t>
            </a:r>
          </a:p>
        </p:txBody>
      </p:sp>
      <p:grpSp>
        <p:nvGrpSpPr>
          <p:cNvPr id="15" name="组合 24"/>
          <p:cNvGrpSpPr/>
          <p:nvPr/>
        </p:nvGrpSpPr>
        <p:grpSpPr>
          <a:xfrm>
            <a:off x="0" y="4753802"/>
            <a:ext cx="12192000" cy="1733494"/>
            <a:chOff x="0" y="5158297"/>
            <a:chExt cx="12192000" cy="1699703"/>
          </a:xfrm>
        </p:grpSpPr>
        <p:pic>
          <p:nvPicPr>
            <p:cNvPr id="16" name="图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17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/>
                <a:cs typeface="+mn-cs"/>
              </a:endParaRPr>
            </a:p>
          </p:txBody>
        </p:sp>
      </p:grpSp>
      <p:sp>
        <p:nvSpPr>
          <p:cNvPr id="18" name="矩形: 圆角 17"/>
          <p:cNvSpPr/>
          <p:nvPr/>
        </p:nvSpPr>
        <p:spPr>
          <a:xfrm>
            <a:off x="202664" y="4569816"/>
            <a:ext cx="11543337" cy="1909236"/>
          </a:xfrm>
          <a:prstGeom prst="roundRect">
            <a:avLst>
              <a:gd name="adj" fmla="val 11805"/>
            </a:avLst>
          </a:prstGeom>
          <a:solidFill>
            <a:schemeClr val="bg1">
              <a:alpha val="92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1513166" y="4842912"/>
            <a:ext cx="1286313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Ca </a:t>
            </a:r>
            <a:r>
              <a:rPr lang="en-US" altLang="en-US" sz="4000" b="1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ngợi</a:t>
            </a:r>
            <a:r>
              <a:rPr lang="en-US" altLang="en-US" sz="4000" b="1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sản</a:t>
            </a:r>
            <a:r>
              <a:rPr lang="en-US" altLang="en-US" sz="4000" b="1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vật</a:t>
            </a:r>
            <a:r>
              <a:rPr lang="en-US" altLang="en-US" sz="4000" b="1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quý</a:t>
            </a:r>
            <a:r>
              <a:rPr lang="en-US" altLang="en-US" sz="4000" b="1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nổi</a:t>
            </a:r>
            <a:r>
              <a:rPr lang="en-US" altLang="en-US" sz="4000" b="1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tiếng</a:t>
            </a:r>
            <a:r>
              <a:rPr lang="en-US" altLang="en-US" sz="4000" b="1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 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ở </a:t>
            </a:r>
            <a:r>
              <a:rPr lang="en-US" altLang="en-US" sz="4000" b="1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Hà</a:t>
            </a:r>
            <a:r>
              <a:rPr lang="en-US" altLang="en-US" sz="4000" b="1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Nội</a:t>
            </a:r>
            <a:r>
              <a:rPr lang="en-US" altLang="en-US" sz="4000" b="1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842" y="4320640"/>
            <a:ext cx="2339514" cy="233951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244" y="2880966"/>
            <a:ext cx="3957513" cy="272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28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45" name="Rectangle 21"/>
          <p:cNvSpPr>
            <a:spLocks noChangeArrowheads="1"/>
          </p:cNvSpPr>
          <p:nvPr/>
        </p:nvSpPr>
        <p:spPr bwMode="auto">
          <a:xfrm>
            <a:off x="410265" y="3806515"/>
            <a:ext cx="63246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-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Nh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ận xét độ cao các con chữ?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2" name="Rectangle 21"/>
          <p:cNvSpPr>
            <a:spLocks noChangeArrowheads="1"/>
          </p:cNvSpPr>
          <p:nvPr/>
        </p:nvSpPr>
        <p:spPr bwMode="auto">
          <a:xfrm>
            <a:off x="304247" y="2453452"/>
            <a:ext cx="6324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Những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chữ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nào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được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viết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hoa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?</a:t>
            </a:r>
          </a:p>
        </p:txBody>
      </p:sp>
      <p:sp>
        <p:nvSpPr>
          <p:cNvPr id="5" name="Rectangle 21"/>
          <p:cNvSpPr>
            <a:spLocks noChangeArrowheads="1"/>
          </p:cNvSpPr>
          <p:nvPr/>
        </p:nvSpPr>
        <p:spPr bwMode="auto">
          <a:xfrm>
            <a:off x="1046368" y="3274843"/>
            <a:ext cx="1096010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Chữ </a:t>
            </a:r>
            <a:r>
              <a:rPr lang="en-US" altLang="vi-VN" b="1" noProof="0" dirty="0" err="1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Ổi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,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Quảng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Bá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,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Hồ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Tây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,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Hàng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Đào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được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viết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hoa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6" name="Rectangle 21"/>
          <p:cNvSpPr>
            <a:spLocks noChangeArrowheads="1"/>
          </p:cNvSpPr>
          <p:nvPr/>
        </p:nvSpPr>
        <p:spPr bwMode="auto">
          <a:xfrm>
            <a:off x="1046368" y="4340552"/>
            <a:ext cx="104426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+ Cao 2 li rưỡi: chữ </a:t>
            </a:r>
            <a:r>
              <a:rPr lang="en-US" altLang="vi-VN" b="1" noProof="0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Ô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, </a:t>
            </a:r>
            <a:r>
              <a:rPr lang="en-US" altLang="vi-VN" b="1" noProof="0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Q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,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lang="en-US" altLang="vi-VN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B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, H, </a:t>
            </a:r>
            <a:r>
              <a:rPr lang="en-US" altLang="vi-VN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T, Đ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,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g,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y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, </a:t>
            </a:r>
            <a:r>
              <a:rPr lang="en-US" altLang="vi-VN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l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.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7" name="Rectangle 21"/>
          <p:cNvSpPr>
            <a:spLocks noChangeArrowheads="1"/>
          </p:cNvSpPr>
          <p:nvPr/>
        </p:nvSpPr>
        <p:spPr bwMode="auto">
          <a:xfrm>
            <a:off x="1045434" y="6161469"/>
            <a:ext cx="88530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+ Cao 1 li : chữ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a, â,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o</a:t>
            </a:r>
            <a:r>
              <a:rPr lang="en-US" altLang="vi-VN" b="1" dirty="0">
                <a:solidFill>
                  <a:prstClr val="black"/>
                </a:solidFill>
                <a:latin typeface="HP001 4 hàng" panose="020B0603050302020204" pitchFamily="34" charset="0"/>
                <a:ea typeface="微软雅黑"/>
              </a:rPr>
              <a:t>, </a:t>
            </a:r>
            <a:r>
              <a:rPr kumimoji="0" lang="vi-VN" alt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ơ, n,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u, m, </a:t>
            </a:r>
            <a:r>
              <a:rPr kumimoji="0" lang="en-US" altLang="vi-V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i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.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微软雅黑"/>
              <a:cs typeface="+mn-cs"/>
            </a:endParaRPr>
          </a:p>
        </p:txBody>
      </p:sp>
      <p:sp>
        <p:nvSpPr>
          <p:cNvPr id="8" name="Rectangle 21"/>
          <p:cNvSpPr>
            <a:spLocks noChangeArrowheads="1"/>
          </p:cNvSpPr>
          <p:nvPr/>
        </p:nvSpPr>
        <p:spPr bwMode="auto">
          <a:xfrm>
            <a:off x="1045434" y="5004024"/>
            <a:ext cx="43616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+ Cao 1 li rưỡi: chữ 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,</a:t>
            </a:r>
          </a:p>
        </p:txBody>
      </p:sp>
      <p:graphicFrame>
        <p:nvGraphicFramePr>
          <p:cNvPr id="11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18512"/>
              </p:ext>
            </p:extLst>
          </p:nvPr>
        </p:nvGraphicFramePr>
        <p:xfrm>
          <a:off x="619424" y="246345"/>
          <a:ext cx="11002304" cy="1511300"/>
        </p:xfrm>
        <a:graphic>
          <a:graphicData uri="http://schemas.openxmlformats.org/drawingml/2006/table">
            <a:tbl>
              <a:tblPr/>
              <a:tblGrid>
                <a:gridCol w="7324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0081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7107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341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3770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341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73243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73243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73243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732434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  <a:gridCol w="732434">
                  <a:extLst>
                    <a:ext uri="{9D8B030D-6E8A-4147-A177-3AD203B41FA5}">
                      <a16:colId xmlns:a16="http://schemas.microsoft.com/office/drawing/2014/main" xmlns="" val="20010"/>
                    </a:ext>
                  </a:extLst>
                </a:gridCol>
                <a:gridCol w="732434">
                  <a:extLst>
                    <a:ext uri="{9D8B030D-6E8A-4147-A177-3AD203B41FA5}">
                      <a16:colId xmlns:a16="http://schemas.microsoft.com/office/drawing/2014/main" xmlns="" val="20011"/>
                    </a:ext>
                  </a:extLst>
                </a:gridCol>
                <a:gridCol w="732434">
                  <a:extLst>
                    <a:ext uri="{9D8B030D-6E8A-4147-A177-3AD203B41FA5}">
                      <a16:colId xmlns:a16="http://schemas.microsoft.com/office/drawing/2014/main" xmlns="" val="20012"/>
                    </a:ext>
                  </a:extLst>
                </a:gridCol>
                <a:gridCol w="732434">
                  <a:extLst>
                    <a:ext uri="{9D8B030D-6E8A-4147-A177-3AD203B41FA5}">
                      <a16:colId xmlns:a16="http://schemas.microsoft.com/office/drawing/2014/main" xmlns="" val="20013"/>
                    </a:ext>
                  </a:extLst>
                </a:gridCol>
                <a:gridCol w="732434">
                  <a:extLst>
                    <a:ext uri="{9D8B030D-6E8A-4147-A177-3AD203B41FA5}">
                      <a16:colId xmlns:a16="http://schemas.microsoft.com/office/drawing/2014/main" xmlns="" val="2001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41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Arial" charset="0"/>
                      </a:endParaRPr>
                    </a:p>
                  </a:txBody>
                  <a:tcPr marL="91439" marR="9143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2" name="Rectangle 104"/>
          <p:cNvSpPr>
            <a:spLocks noChangeArrowheads="1"/>
          </p:cNvSpPr>
          <p:nvPr/>
        </p:nvSpPr>
        <p:spPr bwMode="auto">
          <a:xfrm>
            <a:off x="2764467" y="293843"/>
            <a:ext cx="5637825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8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Ổi</a:t>
            </a:r>
            <a:r>
              <a:rPr lang="en-US" altLang="en-US" sz="36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Quảng</a:t>
            </a:r>
            <a:r>
              <a:rPr lang="en-US" altLang="en-US" sz="36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Bá</a:t>
            </a:r>
            <a:r>
              <a:rPr lang="en-US" altLang="en-US" sz="36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36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cá</a:t>
            </a:r>
            <a:r>
              <a:rPr lang="en-US" altLang="en-US" sz="36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Hồ</a:t>
            </a:r>
            <a:r>
              <a:rPr lang="en-US" altLang="en-US" sz="36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Tây</a:t>
            </a:r>
            <a:endParaRPr lang="en-US" altLang="en-US" sz="3600" b="1" dirty="0">
              <a:solidFill>
                <a:schemeClr val="hlink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Rectangle 104"/>
          <p:cNvSpPr>
            <a:spLocks noChangeArrowheads="1"/>
          </p:cNvSpPr>
          <p:nvPr/>
        </p:nvSpPr>
        <p:spPr bwMode="auto">
          <a:xfrm>
            <a:off x="1968518" y="1018624"/>
            <a:ext cx="8510587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8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Hàng</a:t>
            </a:r>
            <a:r>
              <a:rPr lang="en-US" altLang="en-US" sz="36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Đào</a:t>
            </a:r>
            <a:r>
              <a:rPr lang="en-US" altLang="en-US" sz="36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tơ</a:t>
            </a:r>
            <a:r>
              <a:rPr lang="en-US" altLang="en-US" sz="36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lụa</a:t>
            </a:r>
            <a:r>
              <a:rPr lang="en-US" altLang="en-US" sz="36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làm</a:t>
            </a:r>
            <a:r>
              <a:rPr lang="en-US" altLang="en-US" sz="36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 say </a:t>
            </a:r>
            <a:r>
              <a:rPr lang="en-US" altLang="en-US" sz="36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lòng</a:t>
            </a:r>
            <a:r>
              <a:rPr lang="en-US" altLang="en-US" sz="36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solidFill>
                  <a:schemeClr val="hlink"/>
                </a:solidFill>
                <a:latin typeface="HP001 4 hàng" panose="020B0603050302020204" pitchFamily="34" charset="0"/>
              </a:rPr>
              <a:t>người</a:t>
            </a:r>
            <a:r>
              <a:rPr lang="en-US" altLang="en-US" sz="3600" b="1" dirty="0">
                <a:solidFill>
                  <a:schemeClr val="hlink"/>
                </a:solidFill>
                <a:latin typeface="HP001 4 hàng" panose="020B0603050302020204" pitchFamily="34" charset="0"/>
              </a:rPr>
              <a:t>. </a:t>
            </a:r>
          </a:p>
        </p:txBody>
      </p:sp>
      <p:sp>
        <p:nvSpPr>
          <p:cNvPr id="14" name="Rectangle 21"/>
          <p:cNvSpPr>
            <a:spLocks noChangeArrowheads="1"/>
          </p:cNvSpPr>
          <p:nvPr/>
        </p:nvSpPr>
        <p:spPr bwMode="auto">
          <a:xfrm>
            <a:off x="1045434" y="5592599"/>
            <a:ext cx="88530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+ Cao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hơn</a:t>
            </a:r>
            <a:r>
              <a:rPr kumimoji="0" lang="en-US" altLang="vi-V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 </a:t>
            </a:r>
            <a:r>
              <a:rPr kumimoji="0" lang="vi-VN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1 li : 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微软雅黑"/>
                <a:cs typeface="+mn-cs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220567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266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45" grpId="0" build="allAtOnce"/>
      <p:bldP spid="2" grpId="0" build="allAtOnce"/>
      <p:bldP spid="5" grpId="0" build="allAtOnce"/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>
            <a:fillRect/>
          </a:stretch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21733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3" name="Picture 2" descr="Letters and numbers on a screen&#10;&#10;Description automatically generated with medium confidenc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124" y="2511824"/>
            <a:ext cx="5847888" cy="1097789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3"/>
          <p:cNvSpPr txBox="1">
            <a:spLocks noChangeArrowheads="1"/>
          </p:cNvSpPr>
          <p:nvPr/>
        </p:nvSpPr>
        <p:spPr bwMode="auto">
          <a:xfrm>
            <a:off x="2286001" y="990600"/>
            <a:ext cx="28813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Calibri" panose="020F0502020204030204" pitchFamily="34" charset="0"/>
              </a:rPr>
              <a:t>Luyện viết câu:</a:t>
            </a:r>
            <a:endParaRPr kumimoji="0" lang="en-US" alt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1993209" y="2349499"/>
            <a:ext cx="50320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200" b="1" noProof="0" dirty="0" err="1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Ổi</a:t>
            </a:r>
            <a:r>
              <a:rPr lang="en-US" altLang="en-US" sz="3200" b="1" noProof="0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noProof="0" dirty="0" err="1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Quảng</a:t>
            </a:r>
            <a:r>
              <a:rPr lang="en-US" altLang="en-US" sz="3200" b="1" noProof="0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noProof="0" dirty="0" err="1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Bá</a:t>
            </a:r>
            <a:r>
              <a:rPr lang="en-US" altLang="en-US" sz="3200" b="1" noProof="0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3200" b="1" noProof="0" dirty="0" err="1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cá</a:t>
            </a:r>
            <a:r>
              <a:rPr lang="en-US" altLang="en-US" sz="3200" b="1" noProof="0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noProof="0" dirty="0" err="1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Hồ</a:t>
            </a:r>
            <a:r>
              <a:rPr lang="en-US" altLang="en-US" sz="3200" b="1" noProof="0" dirty="0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noProof="0" dirty="0" err="1">
                <a:solidFill>
                  <a:srgbClr val="FFFF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Tây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973699" y="3056442"/>
            <a:ext cx="69557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51435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51435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514350">
              <a:spcBef>
                <a:spcPct val="20000"/>
              </a:spcBef>
              <a:buChar char="–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514350">
              <a:spcBef>
                <a:spcPct val="20000"/>
              </a:spcBef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1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Hàng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Đào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tơ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lụa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say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lòng</a:t>
            </a:r>
            <a:r>
              <a:rPr kumimoji="0" lang="en-US" alt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người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8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765176"/>
            <a:ext cx="9144001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 Box 19"/>
          <p:cNvSpPr txBox="1">
            <a:spLocks noChangeArrowheads="1"/>
          </p:cNvSpPr>
          <p:nvPr/>
        </p:nvSpPr>
        <p:spPr bwMode="auto">
          <a:xfrm>
            <a:off x="1524000" y="119064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 thế ngồi viết và cách cầm bút</a:t>
            </a:r>
          </a:p>
        </p:txBody>
      </p:sp>
    </p:spTree>
    <p:extLst>
      <p:ext uri="{BB962C8B-B14F-4D97-AF65-F5344CB8AC3E}">
        <p14:creationId xmlns:p14="http://schemas.microsoft.com/office/powerpoint/2010/main" val="592944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5" name="TextBox 15"/>
          <p:cNvSpPr txBox="1">
            <a:spLocks noChangeArrowheads="1"/>
          </p:cNvSpPr>
          <p:nvPr/>
        </p:nvSpPr>
        <p:spPr bwMode="auto">
          <a:xfrm>
            <a:off x="6477000" y="533401"/>
            <a:ext cx="2047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2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284" y="857674"/>
            <a:ext cx="8760542" cy="482160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06877" y="2523191"/>
            <a:ext cx="709397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vi-VN" altLang="en-US" sz="6600" b="1" dirty="0">
                <a:solidFill>
                  <a:srgbClr val="FF0000"/>
                </a:solidFill>
                <a:latin typeface="HP001 4 hàng" panose="020B0603050302020204" pitchFamily="34" charset="0"/>
              </a:rPr>
              <a:t>Thực hành viết vở</a:t>
            </a:r>
            <a:endParaRPr lang="en-US" altLang="en-US" sz="66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33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 with medium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703"/>
            <a:ext cx="2508767" cy="1886315"/>
          </a:xfrm>
          <a:prstGeom prst="rect">
            <a:avLst/>
          </a:prstGeom>
        </p:spPr>
      </p:pic>
      <p:pic>
        <p:nvPicPr>
          <p:cNvPr id="11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099" y="3147245"/>
            <a:ext cx="6354399" cy="2315404"/>
          </a:xfrm>
          <a:prstGeom prst="rect">
            <a:avLst/>
          </a:prstGeom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1090559" y="3921515"/>
            <a:ext cx="4887877" cy="58477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- Hoàn thành 2 trang vở.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360" y="1558627"/>
            <a:ext cx="3403832" cy="2269221"/>
          </a:xfrm>
          <a:prstGeom prst="rect">
            <a:avLst/>
          </a:prstGeom>
        </p:spPr>
      </p:pic>
      <p:pic>
        <p:nvPicPr>
          <p:cNvPr id="8" name="Picture 4" descr="t21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020" y="796413"/>
            <a:ext cx="551098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7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B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405947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"/>
            <a:ext cx="12192000" cy="4870138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0" y="5158297"/>
            <a:ext cx="12192000" cy="1699703"/>
            <a:chOff x="0" y="5158297"/>
            <a:chExt cx="12192000" cy="1699703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58297"/>
              <a:ext cx="12192000" cy="495300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0" y="5405947"/>
              <a:ext cx="12192000" cy="1452053"/>
            </a:xfrm>
            <a:prstGeom prst="rect">
              <a:avLst/>
            </a:prstGeom>
            <a:solidFill>
              <a:srgbClr val="7DBD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7550" y="0"/>
            <a:ext cx="1009650" cy="2143125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0"/>
            <a:ext cx="1657350" cy="3352800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06"/>
          <a:stretch>
            <a:fillRect/>
          </a:stretch>
        </p:blipFill>
        <p:spPr>
          <a:xfrm>
            <a:off x="2266950" y="-1"/>
            <a:ext cx="1343025" cy="186264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061" y="1452053"/>
            <a:ext cx="6326824" cy="3953894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2" y="2956165"/>
            <a:ext cx="5822622" cy="3881748"/>
          </a:xfrm>
          <a:prstGeom prst="rect">
            <a:avLst/>
          </a:prstGeom>
        </p:spPr>
      </p:pic>
      <p:pic>
        <p:nvPicPr>
          <p:cNvPr id="13" name="Picture 12" descr="Text&#10;&#10;Description automatically generated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697" y="2206390"/>
            <a:ext cx="7021552" cy="1754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_Bé chung tay phòng _Cô Vy_ cùng Karofi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2806" y="288656"/>
            <a:ext cx="11566902" cy="65063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_图片 5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r="5415"/>
          <a:stretch>
            <a:fillRect/>
          </a:stretch>
        </p:blipFill>
        <p:spPr>
          <a:xfrm>
            <a:off x="12032" y="0"/>
            <a:ext cx="12200021" cy="6858000"/>
          </a:xfrm>
          <a:prstGeom prst="rect">
            <a:avLst/>
          </a:prstGeom>
        </p:spPr>
      </p:pic>
      <p:sp>
        <p:nvSpPr>
          <p:cNvPr id="8" name="PA_库_椭圆 7"/>
          <p:cNvSpPr/>
          <p:nvPr>
            <p:custDataLst>
              <p:tags r:id="rId2"/>
            </p:custDataLst>
          </p:nvPr>
        </p:nvSpPr>
        <p:spPr>
          <a:xfrm>
            <a:off x="2540635" y="2414872"/>
            <a:ext cx="4608095" cy="460809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PA_库_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252" y="2541204"/>
            <a:ext cx="4481763" cy="4481763"/>
          </a:xfrm>
          <a:prstGeom prst="rect">
            <a:avLst/>
          </a:prstGeom>
        </p:spPr>
      </p:pic>
      <p:sp>
        <p:nvSpPr>
          <p:cNvPr id="11" name="PA_库_任意多边形 10"/>
          <p:cNvSpPr/>
          <p:nvPr>
            <p:custDataLst>
              <p:tags r:id="rId4"/>
            </p:custDataLst>
          </p:nvPr>
        </p:nvSpPr>
        <p:spPr>
          <a:xfrm>
            <a:off x="2033337" y="3307864"/>
            <a:ext cx="3886200" cy="169262"/>
          </a:xfrm>
          <a:custGeom>
            <a:avLst/>
            <a:gdLst>
              <a:gd name="connsiteX0" fmla="*/ 0 w 3886200"/>
              <a:gd name="connsiteY0" fmla="*/ 169262 h 169262"/>
              <a:gd name="connsiteX1" fmla="*/ 1106905 w 3886200"/>
              <a:gd name="connsiteY1" fmla="*/ 133168 h 169262"/>
              <a:gd name="connsiteX2" fmla="*/ 2731168 w 3886200"/>
              <a:gd name="connsiteY2" fmla="*/ 145199 h 169262"/>
              <a:gd name="connsiteX3" fmla="*/ 3693695 w 3886200"/>
              <a:gd name="connsiteY3" fmla="*/ 820 h 169262"/>
              <a:gd name="connsiteX4" fmla="*/ 3886200 w 3886200"/>
              <a:gd name="connsiteY4" fmla="*/ 97073 h 169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86200" h="169262">
                <a:moveTo>
                  <a:pt x="0" y="169262"/>
                </a:moveTo>
                <a:cubicBezTo>
                  <a:pt x="325855" y="153220"/>
                  <a:pt x="1106905" y="133168"/>
                  <a:pt x="1106905" y="133168"/>
                </a:cubicBezTo>
                <a:cubicBezTo>
                  <a:pt x="1562100" y="129157"/>
                  <a:pt x="2300036" y="167257"/>
                  <a:pt x="2731168" y="145199"/>
                </a:cubicBezTo>
                <a:cubicBezTo>
                  <a:pt x="3162300" y="123141"/>
                  <a:pt x="3501190" y="8841"/>
                  <a:pt x="3693695" y="820"/>
                </a:cubicBezTo>
                <a:cubicBezTo>
                  <a:pt x="3886200" y="-7201"/>
                  <a:pt x="3886200" y="44936"/>
                  <a:pt x="3886200" y="97073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795" y="1061720"/>
            <a:ext cx="5637530" cy="27489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98307" y="1368872"/>
            <a:ext cx="45383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Ôn</a:t>
            </a:r>
            <a:r>
              <a:rPr lang="en-US" altLang="en-US" sz="4000" b="1" dirty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chữ</a:t>
            </a:r>
            <a:r>
              <a:rPr lang="en-US" altLang="en-US" sz="4000" b="1" dirty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hoa</a:t>
            </a:r>
            <a:r>
              <a:rPr lang="en-US" altLang="en-US" sz="4000" b="1" dirty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altLang="en-US" sz="4000" b="1" dirty="0">
                <a:solidFill>
                  <a:srgbClr val="C00000"/>
                </a:solidFill>
                <a:latin typeface="HP001 4 hàng" panose="020B0603050302020204" charset="0"/>
                <a:cs typeface="HP001 4 hàng" panose="020B0603050302020204" charset="0"/>
              </a:rPr>
              <a:t>O, Ô, Ơ</a:t>
            </a:r>
            <a:endParaRPr lang="vi-VN" altLang="en-US" sz="4000" b="1" dirty="0">
              <a:solidFill>
                <a:srgbClr val="C00000"/>
              </a:solidFill>
              <a:latin typeface="HP001 4 hàng" panose="020B0603050302020204" charset="0"/>
              <a:cs typeface="HP001 4 hàng" panose="020B060305030202020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B90BFF0-F95B-4218-B85F-AF30F17ADC1F}"/>
              </a:ext>
            </a:extLst>
          </p:cNvPr>
          <p:cNvSpPr txBox="1"/>
          <p:nvPr/>
        </p:nvSpPr>
        <p:spPr>
          <a:xfrm>
            <a:off x="628918" y="170564"/>
            <a:ext cx="5331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vi-VN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13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_库_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3525078"/>
            <a:ext cx="3438111" cy="3219892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-19050" y="260489"/>
            <a:ext cx="50901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</a:rPr>
              <a:t>- Bài viết có những chữ hoa nào?</a:t>
            </a:r>
          </a:p>
        </p:txBody>
      </p:sp>
      <p:sp>
        <p:nvSpPr>
          <p:cNvPr id="8" name="Text Box 2"/>
          <p:cNvSpPr txBox="1"/>
          <p:nvPr/>
        </p:nvSpPr>
        <p:spPr>
          <a:xfrm>
            <a:off x="-19050" y="1707039"/>
            <a:ext cx="56723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</a:rPr>
              <a:t>Chữ </a:t>
            </a:r>
            <a:r>
              <a:rPr lang="en-US" altLang="en-US" sz="4400" b="1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Ô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</a:rPr>
              <a:t>, </a:t>
            </a:r>
            <a:r>
              <a:rPr lang="en-US" altLang="en-US" sz="4400" b="1" dirty="0">
                <a:solidFill>
                  <a:srgbClr val="0070C0"/>
                </a:solidFill>
                <a:latin typeface="HP001 4 hàng" panose="020B0603050302020204" charset="0"/>
                <a:cs typeface="HP001 4 hàng" panose="020B0603050302020204" charset="0"/>
              </a:rPr>
              <a:t>L, Q, H, Đ, T, B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</a:rPr>
              <a:t> được viết hoa</a:t>
            </a:r>
          </a:p>
        </p:txBody>
      </p:sp>
      <p:pic>
        <p:nvPicPr>
          <p:cNvPr id="6" name="Picture 4" descr="t2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102" y="0"/>
            <a:ext cx="627789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50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3" name="Rectangle 47"/>
          <p:cNvSpPr>
            <a:spLocks noChangeArrowheads="1"/>
          </p:cNvSpPr>
          <p:nvPr/>
        </p:nvSpPr>
        <p:spPr bwMode="auto">
          <a:xfrm>
            <a:off x="197588" y="1173117"/>
            <a:ext cx="11539710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altLang="vi-VN" b="1" dirty="0">
                <a:solidFill>
                  <a:srgbClr val="FF0000"/>
                </a:solidFill>
                <a:latin typeface="HP001 4 hàng" panose="020B0603050302020204" pitchFamily="34" charset="0"/>
              </a:rPr>
              <a:t>Ô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được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tạo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bởi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mấy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nét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Đó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là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những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nét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alt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nào</a:t>
            </a: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</a:t>
            </a:r>
          </a:p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4124" name="Rectangle 28">
            <a:extLst>
              <a:ext uri="{FF2B5EF4-FFF2-40B4-BE49-F238E27FC236}">
                <a16:creationId xmlns:a16="http://schemas.microsoft.com/office/drawing/2014/main" xmlns="" id="{C61EDA8C-DDD5-4255-8A06-B6374363B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94845" y="1754188"/>
            <a:ext cx="265855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</a:p>
        </p:txBody>
      </p:sp>
      <p:sp>
        <p:nvSpPr>
          <p:cNvPr id="4125" name="Rectangle 29">
            <a:extLst>
              <a:ext uri="{FF2B5EF4-FFF2-40B4-BE49-F238E27FC236}">
                <a16:creationId xmlns:a16="http://schemas.microsoft.com/office/drawing/2014/main" xmlns="" id="{442A487C-3D4C-44E2-98F4-B799F60E6A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417" y="3167816"/>
            <a:ext cx="656556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</a:rPr>
              <a:t>-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2,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3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hai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xiên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ngắn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nối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nhau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gẫy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nhọn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phía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dấu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mũ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).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P001 4 hàng" panose="020B0603050302020204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4133" name="Rectangle 37">
            <a:extLst>
              <a:ext uri="{FF2B5EF4-FFF2-40B4-BE49-F238E27FC236}">
                <a16:creationId xmlns:a16="http://schemas.microsoft.com/office/drawing/2014/main" xmlns="" id="{540BE2DD-F7E6-4EE7-B110-D5243D234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417" y="2461002"/>
            <a:ext cx="572041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-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giống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ectangle 47">
            <a:extLst>
              <a:ext uri="{FF2B5EF4-FFF2-40B4-BE49-F238E27FC236}">
                <a16:creationId xmlns:a16="http://schemas.microsoft.com/office/drawing/2014/main" xmlns="" id="{44A64FE0-3804-465C-9909-20F21BEB6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417" y="4814420"/>
            <a:ext cx="503050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2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mấy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l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xmlns="" id="{F67484EC-F58A-4281-BC97-A72C970FF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2674" y="77926"/>
            <a:ext cx="7298635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6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. </a:t>
            </a:r>
          </a:p>
        </p:txBody>
      </p:sp>
      <p:sp>
        <p:nvSpPr>
          <p:cNvPr id="7177" name="Rectangle 25"/>
          <p:cNvSpPr>
            <a:spLocks noChangeArrowheads="1"/>
          </p:cNvSpPr>
          <p:nvPr/>
        </p:nvSpPr>
        <p:spPr bwMode="auto">
          <a:xfrm>
            <a:off x="1930534" y="3937000"/>
            <a:ext cx="3222491" cy="1524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4" name="Rectangle 47">
            <a:extLst>
              <a:ext uri="{FF2B5EF4-FFF2-40B4-BE49-F238E27FC236}">
                <a16:creationId xmlns:a16="http://schemas.microsoft.com/office/drawing/2014/main" xmlns="" id="{44A64FE0-3804-465C-9909-20F21BEB6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1417" y="5645417"/>
            <a:ext cx="503050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200" b="1" noProof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P001 4 hàng" panose="020B0603050302020204" pitchFamily="34" charset="0"/>
              </a:rPr>
              <a:t>Ô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cao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l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i rưỡi.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7" b="19765"/>
          <a:stretch/>
        </p:blipFill>
        <p:spPr bwMode="auto">
          <a:xfrm>
            <a:off x="0" y="1985344"/>
            <a:ext cx="4570731" cy="414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7147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3" grpId="0"/>
      <p:bldP spid="4124" grpId="0"/>
      <p:bldP spid="4133" grpId="0"/>
      <p:bldP spid="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F04BE7FD-0B80-4521-ABBB-63EB5FDAA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3882" y="169863"/>
            <a:ext cx="5084763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600" b="1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4505739" y="2697160"/>
            <a:ext cx="768626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- </a:t>
            </a:r>
            <a:r>
              <a:rPr kumimoji="0" lang="en-US" alt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Nét</a:t>
            </a:r>
            <a:r>
              <a: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 2</a:t>
            </a:r>
            <a:r>
              <a:rPr lang="en-US" altLang="vi-VN" sz="3600" b="1" dirty="0">
                <a:solidFill>
                  <a:srgbClr val="000000"/>
                </a:solidFill>
                <a:latin typeface="HP001 4 hàng" panose="020B0603050302020204" pitchFamily="34" charset="0"/>
              </a:rPr>
              <a:t>,3: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Viết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nét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thẳng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xiên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ngắn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trái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nối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với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nét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thẳng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xiên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ngắn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phải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để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tạo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dấu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mũ</a:t>
            </a:r>
            <a:r>
              <a:rPr lang="en-US" altLang="en-US" sz="3600" b="1" dirty="0">
                <a:latin typeface="HP001 4 hàng" panose="020B0603050302020204" pitchFamily="34" charset="0"/>
              </a:rPr>
              <a:t> ,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đặt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cân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đối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trên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đầu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chữ</a:t>
            </a:r>
            <a:r>
              <a:rPr lang="en-US" altLang="en-US" sz="3600" b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dirty="0" err="1">
                <a:latin typeface="HP001 4 hàng" panose="020B0603050302020204" pitchFamily="34" charset="0"/>
              </a:rPr>
              <a:t>hoa</a:t>
            </a:r>
            <a:r>
              <a:rPr lang="en-US" altLang="en-US" sz="3600" b="1" dirty="0">
                <a:latin typeface="HP001 4 hàng" panose="020B0603050302020204" pitchFamily="34" charset="0"/>
              </a:rPr>
              <a:t>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5155" name="Rectangle 35"/>
          <p:cNvSpPr>
            <a:spLocks noChangeArrowheads="1"/>
          </p:cNvSpPr>
          <p:nvPr/>
        </p:nvSpPr>
        <p:spPr bwMode="auto">
          <a:xfrm>
            <a:off x="4505739" y="1402734"/>
            <a:ext cx="746570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-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Nét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 1:</a:t>
            </a:r>
            <a:r>
              <a:rPr kumimoji="0" lang="en-US" altLang="vi-VN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latin typeface="HP001 4 hàng" panose="020B0603050302020204" pitchFamily="34" charset="0"/>
              </a:rPr>
              <a:t>Viết</a:t>
            </a:r>
            <a:r>
              <a:rPr lang="en-US" altLang="en-US" sz="4000" b="1" dirty="0"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latin typeface="HP001 4 hàng" panose="020B0603050302020204" pitchFamily="34" charset="0"/>
              </a:rPr>
              <a:t>như</a:t>
            </a:r>
            <a:r>
              <a:rPr lang="en-US" altLang="en-US" sz="4000" b="1" dirty="0"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latin typeface="HP001 4 hàng" panose="020B0603050302020204" pitchFamily="34" charset="0"/>
              </a:rPr>
              <a:t>chữ</a:t>
            </a:r>
            <a:r>
              <a:rPr lang="en-US" altLang="en-US" sz="4000" b="1" dirty="0"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latin typeface="HP001 4 hàng" panose="020B0603050302020204" pitchFamily="34" charset="0"/>
              </a:rPr>
              <a:t>hoa</a:t>
            </a:r>
            <a:r>
              <a:rPr lang="en-US" altLang="en-US" sz="4000" b="1" dirty="0">
                <a:latin typeface="HP001 4 hàng" panose="020B0603050302020204" pitchFamily="34" charset="0"/>
              </a:rPr>
              <a:t> O.</a:t>
            </a:r>
            <a:endParaRPr lang="en-US" altLang="en-US" sz="4000" b="1" dirty="0">
              <a:solidFill>
                <a:srgbClr val="009900"/>
              </a:solidFill>
              <a:latin typeface="HP001 4 hàng" panose="020B0603050302020204" pitchFamily="34" charset="0"/>
            </a:endParaRPr>
          </a:p>
        </p:txBody>
      </p:sp>
      <p:sp>
        <p:nvSpPr>
          <p:cNvPr id="8199" name="Rectangle 61"/>
          <p:cNvSpPr>
            <a:spLocks noChangeArrowheads="1"/>
          </p:cNvSpPr>
          <p:nvPr/>
        </p:nvSpPr>
        <p:spPr bwMode="auto">
          <a:xfrm>
            <a:off x="3200400" y="1141125"/>
            <a:ext cx="609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8" name="Picture 2" descr="Bản mềm bộ mẫu chữ cao 2,5 ô ly dành cho học sinh tiểu học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8" t="16117" r="6749" b="19765"/>
          <a:stretch/>
        </p:blipFill>
        <p:spPr bwMode="auto">
          <a:xfrm>
            <a:off x="0" y="1466084"/>
            <a:ext cx="4203290" cy="4359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0580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5" grpId="0"/>
      <p:bldP spid="51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1878014" y="112201"/>
            <a:ext cx="8789987" cy="4619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51435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Chúng ta cùng xem video hướng dẫn viết chữ hoa </a:t>
            </a:r>
            <a:r>
              <a:rPr lang="en-US" altLang="en-US" sz="2200" b="1" dirty="0">
                <a:solidFill>
                  <a:srgbClr val="0000FF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Ô</a:t>
            </a: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 panose="020B0604020202020204" pitchFamily="34" charset="0"/>
              </a:rPr>
              <a:t> nhé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HƯỚNG DẪN QUY TRÌNH VIẾT CHỮ Ô HOA CỠ NHỎ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2133" end="6420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249" y="692150"/>
            <a:ext cx="10961511" cy="616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02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BD670731-DB87-41E0-A79E-FAFE938D86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0125" y="150567"/>
            <a:ext cx="444203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3600" noProof="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P001 4 hàng" panose="020B0603050302020204" pitchFamily="34" charset="0"/>
              </a:rPr>
              <a:t>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0" r="11291" b="5985"/>
          <a:stretch/>
        </p:blipFill>
        <p:spPr>
          <a:xfrm>
            <a:off x="604433" y="862601"/>
            <a:ext cx="3843581" cy="5398714"/>
          </a:xfrm>
          <a:prstGeom prst="rect">
            <a:avLst/>
          </a:prstGeom>
        </p:spPr>
      </p:pic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4858283" y="2106331"/>
            <a:ext cx="6967747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Là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kết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hợp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của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3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nét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cơ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bản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: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nét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cong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dưới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,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nét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lượn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dọc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với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nét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lượn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ngang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nối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liền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nhau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tạo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vòng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xoắn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to ở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đầu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và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vòng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xoắn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nhỏ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ở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chân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400" b="1" dirty="0" err="1">
                <a:solidFill>
                  <a:srgbClr val="0066FF"/>
                </a:solidFill>
                <a:latin typeface="HP001 4 hàng" panose="020B0603050302020204" pitchFamily="34" charset="0"/>
              </a:rPr>
              <a:t>chữ</a:t>
            </a:r>
            <a:r>
              <a:rPr lang="en-US" altLang="en-US" sz="4400" b="1" dirty="0">
                <a:solidFill>
                  <a:srgbClr val="0066FF"/>
                </a:solidFill>
                <a:latin typeface="HP001 4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141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628308"/>
  <p:tag name="INKNOELEADERBOARD" val="113972940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638</Words>
  <Application>Microsoft Office PowerPoint</Application>
  <PresentationFormat>Custom</PresentationFormat>
  <Paragraphs>79</Paragraphs>
  <Slides>24</Slides>
  <Notes>15</Notes>
  <HiddenSlides>0</HiddenSlides>
  <MMClips>4</MMClips>
  <ScaleCrop>false</ScaleCrop>
  <HeadingPairs>
    <vt:vector size="4" baseType="variant">
      <vt:variant>
        <vt:lpstr>Theme</vt:lpstr>
      </vt:variant>
      <vt:variant>
        <vt:i4>14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Office 主题​​</vt:lpstr>
      <vt:lpstr>1_Office 主题​​</vt:lpstr>
      <vt:lpstr>Office Theme</vt:lpstr>
      <vt:lpstr>Default Design</vt:lpstr>
      <vt:lpstr>1_Default Design</vt:lpstr>
      <vt:lpstr>2_Default Design</vt:lpstr>
      <vt:lpstr>3_Default Design</vt:lpstr>
      <vt:lpstr>6_Default Design</vt:lpstr>
      <vt:lpstr>4_Default Design</vt:lpstr>
      <vt:lpstr>7_Default Design</vt:lpstr>
      <vt:lpstr>8_Default Design</vt:lpstr>
      <vt:lpstr>5_Default Design</vt:lpstr>
      <vt:lpstr>9_Default Design</vt:lpstr>
      <vt:lpstr>10_Default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628308</dc:title>
  <dc:creator>zhoulingyun</dc:creator>
  <cp:lastModifiedBy>Nothing1010</cp:lastModifiedBy>
  <cp:revision>130</cp:revision>
  <dcterms:created xsi:type="dcterms:W3CDTF">2018-03-15T05:31:00Z</dcterms:created>
  <dcterms:modified xsi:type="dcterms:W3CDTF">2022-02-18T04:12:56Z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F4355625F1634EA48264A71FEC676972</vt:lpwstr>
  </property>
  <property fmtid="{D5CDD505-2E9C-101B-9397-08002B2CF9AE}" pid="3" name="KSOProductBuildVer">
    <vt:lpwstr>1033-11.2.0.10382</vt:lpwstr>
  </property>
</Properties>
</file>