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274" r:id="rId3"/>
    <p:sldId id="275" r:id="rId4"/>
    <p:sldId id="276" r:id="rId5"/>
    <p:sldId id="277" r:id="rId6"/>
    <p:sldId id="278" r:id="rId7"/>
    <p:sldId id="273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A77A1-B6C2-42AC-9C13-06D104124D7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49C18-41E3-4890-B06C-39972ED4A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8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fld id="{DB35ECD3-CD3F-40F9-9790-029B07DF63B8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fld id="{324B7C6D-A74F-4502-A680-A7B726113739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fld id="{FEE40460-3500-4A7B-892A-D59BB1C598F0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fld id="{0BAC4460-5273-4337-855C-E9A94B7161AB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fld id="{C86AA636-4377-4BB4-8EDC-DE6BD74B5264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3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9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2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6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6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3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4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4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88E49-C4D1-4A0C-A7BC-F94F3BCE173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7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gb-on-white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4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0" descr="Animated Nature - Flower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7620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5088" y="1828800"/>
            <a:ext cx="4125912" cy="18288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X</a:t>
            </a: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-11906" y="2743994"/>
            <a:ext cx="18303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824706" y="2745582"/>
            <a:ext cx="18335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670050" y="2728913"/>
            <a:ext cx="18573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65088" y="2768600"/>
            <a:ext cx="2514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ight Bracket 35"/>
          <p:cNvSpPr/>
          <p:nvPr/>
        </p:nvSpPr>
        <p:spPr>
          <a:xfrm rot="5400000">
            <a:off x="1937544" y="1785144"/>
            <a:ext cx="381000" cy="4125912"/>
          </a:xfrm>
          <a:prstGeom prst="rightBracket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ight Bracket 36"/>
          <p:cNvSpPr/>
          <p:nvPr/>
        </p:nvSpPr>
        <p:spPr>
          <a:xfrm rot="16200000">
            <a:off x="1266826" y="360362"/>
            <a:ext cx="190500" cy="2593975"/>
          </a:xfrm>
          <a:prstGeom prst="rightBracket">
            <a:avLst/>
          </a:prstGeom>
          <a:ln w="317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7" name="TextBox 37"/>
          <p:cNvSpPr txBox="1">
            <a:spLocks noChangeArrowheads="1"/>
          </p:cNvSpPr>
          <p:nvPr/>
        </p:nvSpPr>
        <p:spPr bwMode="auto">
          <a:xfrm>
            <a:off x="1131888" y="838200"/>
            <a:ext cx="469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4000" b="1"/>
              <a:t>6</a:t>
            </a:r>
          </a:p>
        </p:txBody>
      </p:sp>
      <p:sp>
        <p:nvSpPr>
          <p:cNvPr id="4108" name="TextBox 38"/>
          <p:cNvSpPr txBox="1">
            <a:spLocks noChangeArrowheads="1"/>
          </p:cNvSpPr>
          <p:nvPr/>
        </p:nvSpPr>
        <p:spPr bwMode="auto">
          <a:xfrm>
            <a:off x="1512888" y="4114800"/>
            <a:ext cx="755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4000" b="1"/>
              <a:t>1</a:t>
            </a:r>
            <a:r>
              <a:rPr lang="en-US" sz="4000" b="1" smtClean="0"/>
              <a:t>0</a:t>
            </a:r>
            <a:endParaRPr lang="en-US" sz="4000" b="1"/>
          </a:p>
        </p:txBody>
      </p:sp>
      <p:sp>
        <p:nvSpPr>
          <p:cNvPr id="4110" name="TextBox 40"/>
          <p:cNvSpPr txBox="1">
            <a:spLocks noChangeArrowheads="1"/>
          </p:cNvSpPr>
          <p:nvPr/>
        </p:nvSpPr>
        <p:spPr bwMode="auto">
          <a:xfrm>
            <a:off x="5029200" y="2011363"/>
            <a:ext cx="3124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200" dirty="0" err="1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bị</a:t>
            </a:r>
            <a:r>
              <a:rPr lang="en-US" sz="3200" dirty="0" smtClean="0"/>
              <a:t> </a:t>
            </a:r>
            <a:r>
              <a:rPr lang="en-US" sz="3200" dirty="0" err="1" smtClean="0"/>
              <a:t>trừ</a:t>
            </a:r>
            <a:r>
              <a:rPr lang="en-US" sz="3200" dirty="0" smtClean="0"/>
              <a:t> : 10</a:t>
            </a:r>
            <a:endParaRPr lang="en-US" sz="3200" dirty="0"/>
          </a:p>
          <a:p>
            <a:pPr eaLnBrk="1" hangingPunct="1"/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trừ</a:t>
            </a:r>
            <a:r>
              <a:rPr lang="en-US" sz="3200" dirty="0" smtClean="0"/>
              <a:t>     : x</a:t>
            </a:r>
            <a:endParaRPr lang="en-US" sz="3200" dirty="0"/>
          </a:p>
          <a:p>
            <a:pPr eaLnBrk="1" hangingPunct="1"/>
            <a:r>
              <a:rPr lang="en-US" sz="3200" dirty="0" err="1" smtClean="0"/>
              <a:t>Hiệu</a:t>
            </a:r>
            <a:r>
              <a:rPr lang="en-US" sz="3200" dirty="0" smtClean="0"/>
              <a:t>        : 6</a:t>
            </a:r>
            <a:endParaRPr lang="en-US" sz="3200" dirty="0"/>
          </a:p>
        </p:txBody>
      </p:sp>
      <p:sp>
        <p:nvSpPr>
          <p:cNvPr id="4112" name="TextBox 42"/>
          <p:cNvSpPr txBox="1">
            <a:spLocks noChangeArrowheads="1"/>
          </p:cNvSpPr>
          <p:nvPr/>
        </p:nvSpPr>
        <p:spPr bwMode="auto">
          <a:xfrm>
            <a:off x="457200" y="5486400"/>
            <a:ext cx="88985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+mj-lt"/>
              </a:rPr>
              <a:t>Mu</a:t>
            </a:r>
            <a:r>
              <a:rPr lang="en-US" sz="3600" b="1" dirty="0" err="1" smtClean="0">
                <a:solidFill>
                  <a:srgbClr val="0000FF"/>
                </a:solidFill>
                <a:latin typeface="+mj-lt"/>
              </a:rPr>
              <a:t>ốn</a:t>
            </a:r>
            <a:r>
              <a:rPr lang="en-US" sz="36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j-lt"/>
              </a:rPr>
              <a:t>tìm</a:t>
            </a:r>
            <a:r>
              <a:rPr lang="en-US" sz="36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j-lt"/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j-lt"/>
              </a:rPr>
              <a:t>trừ</a:t>
            </a:r>
            <a:r>
              <a:rPr lang="en-US" sz="3600" b="1" dirty="0" smtClean="0">
                <a:solidFill>
                  <a:srgbClr val="0000FF"/>
                </a:solidFill>
                <a:latin typeface="+mj-lt"/>
              </a:rPr>
              <a:t> /ta </a:t>
            </a:r>
            <a:r>
              <a:rPr lang="en-US" sz="3600" b="1" dirty="0" err="1" smtClean="0">
                <a:solidFill>
                  <a:srgbClr val="0000FF"/>
                </a:solidFill>
                <a:latin typeface="+mj-lt"/>
              </a:rPr>
              <a:t>lấy</a:t>
            </a:r>
            <a:r>
              <a:rPr lang="en-US" sz="36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j-lt"/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j-lt"/>
              </a:rPr>
              <a:t>bị</a:t>
            </a:r>
            <a:r>
              <a:rPr lang="en-US" sz="36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j-lt"/>
              </a:rPr>
              <a:t>trừ</a:t>
            </a:r>
            <a:r>
              <a:rPr lang="en-US" sz="3600" b="1" dirty="0" smtClean="0">
                <a:solidFill>
                  <a:srgbClr val="0000FF"/>
                </a:solidFill>
                <a:latin typeface="+mj-lt"/>
              </a:rPr>
              <a:t> /</a:t>
            </a:r>
            <a:r>
              <a:rPr lang="en-US" sz="3600" b="1" dirty="0" err="1" smtClean="0">
                <a:solidFill>
                  <a:srgbClr val="0000FF"/>
                </a:solidFill>
                <a:latin typeface="+mj-lt"/>
              </a:rPr>
              <a:t>trừ</a:t>
            </a:r>
            <a:r>
              <a:rPr lang="en-US" sz="36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j-lt"/>
              </a:rPr>
              <a:t>đi</a:t>
            </a:r>
            <a:r>
              <a:rPr lang="en-US" sz="36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j-lt"/>
              </a:rPr>
              <a:t>hiệu</a:t>
            </a:r>
            <a:r>
              <a:rPr lang="en-US" sz="3600" b="1" dirty="0" smtClean="0">
                <a:solidFill>
                  <a:srgbClr val="0000FF"/>
                </a:solidFill>
                <a:latin typeface="+mj-lt"/>
              </a:rPr>
              <a:t>.</a:t>
            </a:r>
            <a:endParaRPr lang="en-US" sz="36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89275" y="2362200"/>
            <a:ext cx="6318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5400" b="1">
                <a:latin typeface="French Script MT" pitchFamily="66" charset="0"/>
              </a:rPr>
              <a:t>X</a:t>
            </a:r>
          </a:p>
        </p:txBody>
      </p:sp>
      <p:pic>
        <p:nvPicPr>
          <p:cNvPr id="4114" name="Picture 10" descr="Animated Nature - Flower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5513"/>
            <a:ext cx="76200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0" descr="Animated Nature - Flower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0"/>
            <a:ext cx="7620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7847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6" grpId="0" animBg="1"/>
      <p:bldP spid="37" grpId="0" animBg="1"/>
      <p:bldP spid="4108" grpId="0"/>
      <p:bldP spid="4110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rgb-on-white-01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28679" name="Picture 7" descr="Animated Nature - Flower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114925"/>
            <a:ext cx="15049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eft Arrow 6">
            <a:hlinkClick r:id="" action="ppaction://noaction"/>
          </p:cNvPr>
          <p:cNvSpPr/>
          <p:nvPr/>
        </p:nvSpPr>
        <p:spPr>
          <a:xfrm>
            <a:off x="8382000" y="6096000"/>
            <a:ext cx="457200" cy="48418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228600"/>
            <a:ext cx="6629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 b="1" i="1">
                <a:solidFill>
                  <a:srgbClr val="FF0000"/>
                </a:solidFill>
                <a:latin typeface="+mj-lt"/>
              </a:rPr>
              <a:t>Bà</a:t>
            </a:r>
            <a:r>
              <a:rPr lang="en-US" sz="3600" b="1" i="1" smtClean="0">
                <a:solidFill>
                  <a:srgbClr val="FF0000"/>
                </a:solidFill>
                <a:latin typeface="+mj-lt"/>
              </a:rPr>
              <a:t>i 1: Tìm x:</a:t>
            </a:r>
            <a:endParaRPr lang="en-US" sz="3600" b="1" i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76200" y="1066800"/>
            <a:ext cx="350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>
                <a:latin typeface="+mj-lt"/>
              </a:rPr>
              <a:t>a)</a:t>
            </a:r>
            <a:r>
              <a:rPr lang="en-US" sz="3600" smtClean="0">
                <a:latin typeface="+mj-lt"/>
              </a:rPr>
              <a:t> 15 – x = 10</a:t>
            </a:r>
            <a:endParaRPr lang="en-US" sz="3600">
              <a:latin typeface="+mj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2057400"/>
            <a:ext cx="350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>
                <a:latin typeface="+mj-lt"/>
              </a:rPr>
              <a:t> </a:t>
            </a:r>
            <a:r>
              <a:rPr lang="en-US" sz="3600" smtClean="0">
                <a:latin typeface="+mj-lt"/>
              </a:rPr>
              <a:t>   15 – x = 8</a:t>
            </a:r>
            <a:endParaRPr lang="en-US" sz="3600">
              <a:latin typeface="+mj-lt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3352800"/>
            <a:ext cx="350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>
                <a:latin typeface="+mj-lt"/>
              </a:rPr>
              <a:t> </a:t>
            </a:r>
            <a:r>
              <a:rPr lang="en-US" sz="3600" smtClean="0">
                <a:latin typeface="+mj-lt"/>
              </a:rPr>
              <a:t>   42 – x = 5</a:t>
            </a:r>
            <a:endParaRPr lang="en-US" sz="3600">
              <a:latin typeface="+mj-lt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81600" y="2133600"/>
            <a:ext cx="350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>
                <a:latin typeface="+mj-lt"/>
              </a:rPr>
              <a:t> </a:t>
            </a:r>
            <a:r>
              <a:rPr lang="en-US" sz="3600" smtClean="0">
                <a:latin typeface="+mj-lt"/>
              </a:rPr>
              <a:t>   32 – x = 18</a:t>
            </a:r>
            <a:endParaRPr lang="en-US" sz="3600">
              <a:latin typeface="+mj-lt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105400" y="914400"/>
            <a:ext cx="350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>
                <a:latin typeface="+mj-lt"/>
              </a:rPr>
              <a:t>b</a:t>
            </a:r>
            <a:r>
              <a:rPr lang="en-US" sz="3600" smtClean="0">
                <a:latin typeface="+mj-lt"/>
              </a:rPr>
              <a:t>) 32 – x = 14</a:t>
            </a:r>
            <a:endParaRPr lang="en-US" sz="3600">
              <a:latin typeface="+mj-lt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57800" y="3429000"/>
            <a:ext cx="350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>
                <a:latin typeface="+mj-lt"/>
              </a:rPr>
              <a:t> </a:t>
            </a:r>
            <a:r>
              <a:rPr lang="en-US" sz="3600" smtClean="0">
                <a:latin typeface="+mj-lt"/>
              </a:rPr>
              <a:t>   x - 14 = 18</a:t>
            </a:r>
            <a:endParaRPr lang="en-US" sz="36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2156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rgb-on-white-01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6147" name="Picture 7" descr="Animated Nature - Flower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988" y="0"/>
            <a:ext cx="93821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228600"/>
            <a:ext cx="6629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 b="1" i="1">
                <a:solidFill>
                  <a:srgbClr val="FF0000"/>
                </a:solidFill>
                <a:latin typeface="+mj-lt"/>
              </a:rPr>
              <a:t>Bà</a:t>
            </a:r>
            <a:r>
              <a:rPr lang="en-US" sz="3600" b="1" i="1" smtClean="0">
                <a:solidFill>
                  <a:srgbClr val="FF0000"/>
                </a:solidFill>
                <a:latin typeface="+mj-lt"/>
              </a:rPr>
              <a:t>i 1: Tìm x :</a:t>
            </a:r>
            <a:endParaRPr lang="en-US" sz="3600" b="1" i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3200" y="914400"/>
            <a:ext cx="4292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en-US" sz="3600">
                <a:latin typeface="+mj-lt"/>
              </a:rPr>
              <a:t>15</a:t>
            </a:r>
            <a:r>
              <a:rPr lang="en-US" sz="3600" smtClean="0">
                <a:latin typeface="+mj-lt"/>
              </a:rPr>
              <a:t> – </a:t>
            </a:r>
            <a:r>
              <a:rPr lang="en-US" sz="3600" smtClean="0">
                <a:solidFill>
                  <a:srgbClr val="FF0000"/>
                </a:solidFill>
                <a:latin typeface="+mj-lt"/>
              </a:rPr>
              <a:t>x</a:t>
            </a:r>
            <a:r>
              <a:rPr lang="en-US" sz="3600" smtClean="0">
                <a:latin typeface="+mj-lt"/>
              </a:rPr>
              <a:t> </a:t>
            </a:r>
            <a:r>
              <a:rPr lang="en-US" sz="3600">
                <a:latin typeface="+mj-lt"/>
              </a:rPr>
              <a:t>=</a:t>
            </a:r>
            <a:r>
              <a:rPr lang="en-US" sz="3600" smtClean="0">
                <a:latin typeface="+mj-lt"/>
              </a:rPr>
              <a:t> </a:t>
            </a:r>
            <a:r>
              <a:rPr lang="en-US" sz="3600">
                <a:latin typeface="+mj-lt"/>
              </a:rPr>
              <a:t>1</a:t>
            </a:r>
            <a:r>
              <a:rPr lang="en-US" sz="3600" smtClean="0">
                <a:latin typeface="+mj-lt"/>
              </a:rPr>
              <a:t>0</a:t>
            </a:r>
            <a:r>
              <a:rPr lang="en-US" sz="3600" smtClean="0">
                <a:solidFill>
                  <a:srgbClr val="FF0000"/>
                </a:solidFill>
                <a:latin typeface="+mj-lt"/>
              </a:rPr>
              <a:t>      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+mj-lt"/>
              </a:rPr>
              <a:t>              x = 15 – 10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+mj-lt"/>
              </a:rPr>
              <a:t>              x = 5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endParaRPr lang="en-US" sz="3600">
              <a:latin typeface="+mj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53000" y="914400"/>
            <a:ext cx="4191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>
                <a:latin typeface="+mj-lt"/>
              </a:rPr>
              <a:t>b)</a:t>
            </a:r>
            <a:r>
              <a:rPr lang="en-US" sz="3600" smtClean="0">
                <a:latin typeface="+mj-lt"/>
              </a:rPr>
              <a:t> 32 – x = 14</a:t>
            </a:r>
            <a:endParaRPr lang="en-US" sz="3600">
              <a:latin typeface="+mj-lt"/>
            </a:endParaRPr>
          </a:p>
          <a:p>
            <a:pPr eaLnBrk="1" hangingPunct="1"/>
            <a:r>
              <a:rPr lang="en-US" sz="3600" smtClean="0">
                <a:latin typeface="+mj-lt"/>
              </a:rPr>
              <a:t>      </a:t>
            </a:r>
            <a:r>
              <a:rPr lang="en-US" sz="3600" smtClean="0">
                <a:solidFill>
                  <a:srgbClr val="FF0000"/>
                </a:solidFill>
                <a:latin typeface="+mj-lt"/>
              </a:rPr>
              <a:t>      x = 32 - 14              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+mj-lt"/>
              </a:rPr>
              <a:t>            x = 18</a:t>
            </a:r>
            <a:endParaRPr lang="en-US" sz="36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562600" y="2590800"/>
            <a:ext cx="4114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>
                <a:latin typeface="+mj-lt"/>
              </a:rPr>
              <a:t>32</a:t>
            </a:r>
            <a:r>
              <a:rPr lang="en-US" sz="3600" smtClean="0">
                <a:latin typeface="+mj-lt"/>
              </a:rPr>
              <a:t> - x = 18</a:t>
            </a:r>
            <a:r>
              <a:rPr lang="en-US" sz="3600" smtClean="0">
                <a:solidFill>
                  <a:srgbClr val="FF0000"/>
                </a:solidFill>
                <a:latin typeface="+mj-lt"/>
              </a:rPr>
              <a:t>                 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+mj-lt"/>
              </a:rPr>
              <a:t>       x = 32 - 18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+mj-lt"/>
              </a:rPr>
              <a:t>       x = 14</a:t>
            </a:r>
            <a:endParaRPr lang="en-US" sz="36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6200" y="2590800"/>
            <a:ext cx="4445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>
                <a:latin typeface="+mj-lt"/>
              </a:rPr>
              <a:t>  </a:t>
            </a:r>
            <a:r>
              <a:rPr lang="en-US" sz="3600" smtClean="0">
                <a:latin typeface="+mj-lt"/>
              </a:rPr>
              <a:t>    15 – </a:t>
            </a:r>
            <a:r>
              <a:rPr lang="en-US" sz="3600" smtClean="0">
                <a:solidFill>
                  <a:srgbClr val="FF0000"/>
                </a:solidFill>
                <a:latin typeface="+mj-lt"/>
              </a:rPr>
              <a:t>x</a:t>
            </a:r>
            <a:r>
              <a:rPr lang="en-US" sz="3600" smtClean="0">
                <a:latin typeface="+mj-lt"/>
              </a:rPr>
              <a:t> </a:t>
            </a:r>
            <a:r>
              <a:rPr lang="en-US" sz="3600">
                <a:latin typeface="+mj-lt"/>
              </a:rPr>
              <a:t>=</a:t>
            </a:r>
            <a:r>
              <a:rPr lang="en-US" sz="3600" smtClean="0">
                <a:latin typeface="+mj-lt"/>
              </a:rPr>
              <a:t> </a:t>
            </a:r>
            <a:r>
              <a:rPr lang="en-US" sz="3600">
                <a:latin typeface="+mj-lt"/>
              </a:rPr>
              <a:t>8</a:t>
            </a:r>
            <a:r>
              <a:rPr lang="en-US" sz="3600" smtClean="0">
                <a:solidFill>
                  <a:srgbClr val="FF0000"/>
                </a:solidFill>
                <a:latin typeface="+mj-lt"/>
              </a:rPr>
              <a:t>      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+mj-lt"/>
              </a:rPr>
              <a:t>              x = 15 – 8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+mj-lt"/>
              </a:rPr>
              <a:t>              x = 7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endParaRPr lang="en-US" sz="3600">
              <a:latin typeface="+mj-lt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4343400"/>
            <a:ext cx="4445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>
                <a:latin typeface="+mj-lt"/>
              </a:rPr>
              <a:t>  </a:t>
            </a:r>
            <a:r>
              <a:rPr lang="en-US" sz="3600" smtClean="0">
                <a:latin typeface="+mj-lt"/>
              </a:rPr>
              <a:t>    42 – </a:t>
            </a:r>
            <a:r>
              <a:rPr lang="en-US" sz="3600" smtClean="0">
                <a:solidFill>
                  <a:srgbClr val="FF0000"/>
                </a:solidFill>
                <a:latin typeface="+mj-lt"/>
              </a:rPr>
              <a:t>x</a:t>
            </a:r>
            <a:r>
              <a:rPr lang="en-US" sz="3600" smtClean="0">
                <a:latin typeface="+mj-lt"/>
              </a:rPr>
              <a:t> </a:t>
            </a:r>
            <a:r>
              <a:rPr lang="en-US" sz="3600">
                <a:latin typeface="+mj-lt"/>
              </a:rPr>
              <a:t>=</a:t>
            </a:r>
            <a:r>
              <a:rPr lang="en-US" sz="3600" smtClean="0">
                <a:latin typeface="+mj-lt"/>
              </a:rPr>
              <a:t> </a:t>
            </a:r>
            <a:r>
              <a:rPr lang="en-US" sz="3600">
                <a:latin typeface="+mj-lt"/>
              </a:rPr>
              <a:t>5</a:t>
            </a:r>
            <a:r>
              <a:rPr lang="en-US" sz="3600" smtClean="0">
                <a:solidFill>
                  <a:srgbClr val="FF0000"/>
                </a:solidFill>
                <a:latin typeface="+mj-lt"/>
              </a:rPr>
              <a:t>      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+mj-lt"/>
              </a:rPr>
              <a:t>              x = 42 – 5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+mj-lt"/>
              </a:rPr>
              <a:t>              x = 37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endParaRPr lang="en-US" sz="3600">
              <a:latin typeface="+mj-lt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86400" y="4343400"/>
            <a:ext cx="4114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>
                <a:latin typeface="+mj-lt"/>
              </a:rPr>
              <a:t>X </a:t>
            </a:r>
            <a:r>
              <a:rPr lang="en-US" sz="3600" smtClean="0">
                <a:latin typeface="+mj-lt"/>
              </a:rPr>
              <a:t>- 14 = 18</a:t>
            </a:r>
            <a:r>
              <a:rPr lang="en-US" sz="3600" smtClean="0">
                <a:solidFill>
                  <a:srgbClr val="FF0000"/>
                </a:solidFill>
                <a:latin typeface="+mj-lt"/>
              </a:rPr>
              <a:t>                 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+mj-lt"/>
              </a:rPr>
              <a:t>       x = 18 + 14</a:t>
            </a:r>
            <a:endParaRPr lang="en-US" sz="360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+mj-lt"/>
              </a:rPr>
              <a:t>       x = 32</a:t>
            </a:r>
            <a:endParaRPr lang="en-US" sz="360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578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rgb-on-white-01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28679" name="Picture 7" descr="Animated Nature - Flower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288" y="5715000"/>
            <a:ext cx="105568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eft Arrow 7">
            <a:hlinkClick r:id="" action="ppaction://noaction"/>
          </p:cNvPr>
          <p:cNvSpPr/>
          <p:nvPr/>
        </p:nvSpPr>
        <p:spPr>
          <a:xfrm>
            <a:off x="8382000" y="6096000"/>
            <a:ext cx="457200" cy="48418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304800"/>
            <a:ext cx="845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 b="1" i="1">
                <a:solidFill>
                  <a:srgbClr val="FF0000"/>
                </a:solidFill>
                <a:latin typeface="+mj-lt"/>
              </a:rPr>
              <a:t>B</a:t>
            </a:r>
            <a:r>
              <a:rPr lang="en-US" sz="3600" b="1" i="1" smtClean="0">
                <a:solidFill>
                  <a:srgbClr val="FF0000"/>
                </a:solidFill>
                <a:latin typeface="+mj-lt"/>
              </a:rPr>
              <a:t>ài 2 : Viết số thích hợp vào ô trống:</a:t>
            </a:r>
            <a:endParaRPr lang="en-US" sz="3600" b="1" i="1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179473"/>
              </p:ext>
            </p:extLst>
          </p:nvPr>
        </p:nvGraphicFramePr>
        <p:xfrm>
          <a:off x="457200" y="1676400"/>
          <a:ext cx="8178801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573"/>
                <a:gridCol w="1180446"/>
                <a:gridCol w="1264763"/>
                <a:gridCol w="1145617"/>
                <a:gridCol w="1215275"/>
                <a:gridCol w="1096127"/>
              </a:tblGrid>
              <a:tr h="1295400">
                <a:tc>
                  <a:txBody>
                    <a:bodyPr/>
                    <a:lstStyle/>
                    <a:p>
                      <a:r>
                        <a:rPr lang="en-US" sz="3600" smtClean="0"/>
                        <a:t>Số</a:t>
                      </a:r>
                      <a:r>
                        <a:rPr lang="en-US" sz="3600" baseline="0" smtClean="0"/>
                        <a:t> bị trừ</a:t>
                      </a:r>
                      <a:endParaRPr lang="en-US" sz="360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FF00FF"/>
                          </a:solidFill>
                        </a:rPr>
                        <a:t>75</a:t>
                      </a:r>
                      <a:endParaRPr lang="en-US" sz="3600" b="1">
                        <a:solidFill>
                          <a:srgbClr val="FF00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rgbClr val="FF00FF"/>
                          </a:solidFill>
                        </a:rPr>
                        <a:t>84</a:t>
                      </a:r>
                      <a:endParaRPr lang="en-US" sz="3600">
                        <a:solidFill>
                          <a:srgbClr val="FF00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rgbClr val="FF00FF"/>
                          </a:solidFill>
                        </a:rPr>
                        <a:t>58</a:t>
                      </a:r>
                      <a:endParaRPr lang="en-US" sz="3600">
                        <a:solidFill>
                          <a:srgbClr val="FF00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rgbClr val="FF00FF"/>
                          </a:solidFill>
                        </a:rPr>
                        <a:t>72</a:t>
                      </a:r>
                      <a:endParaRPr lang="en-US" sz="3600">
                        <a:solidFill>
                          <a:srgbClr val="FF00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3600" b="1" smtClean="0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3600" b="1" baseline="0" smtClean="0">
                          <a:solidFill>
                            <a:schemeClr val="bg1"/>
                          </a:solidFill>
                        </a:rPr>
                        <a:t> trừ</a:t>
                      </a:r>
                      <a:endParaRPr lang="en-US" sz="36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FF00FF"/>
                          </a:solidFill>
                        </a:rPr>
                        <a:t>36</a:t>
                      </a:r>
                      <a:endParaRPr lang="en-US" sz="3600" b="1">
                        <a:solidFill>
                          <a:srgbClr val="FF00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FF00FF"/>
                          </a:solidFill>
                        </a:rPr>
                        <a:t>37</a:t>
                      </a:r>
                      <a:endParaRPr lang="en-US" sz="3600" b="1">
                        <a:solidFill>
                          <a:srgbClr val="FF00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3600" b="1" smtClean="0">
                          <a:solidFill>
                            <a:schemeClr val="bg1"/>
                          </a:solidFill>
                        </a:rPr>
                        <a:t>Hiệu</a:t>
                      </a:r>
                      <a:endParaRPr lang="en-US" sz="36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FF00FF"/>
                          </a:solidFill>
                        </a:rPr>
                        <a:t>60</a:t>
                      </a:r>
                      <a:endParaRPr lang="en-US" sz="3600" b="1">
                        <a:solidFill>
                          <a:srgbClr val="FF00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FF00FF"/>
                          </a:solidFill>
                        </a:rPr>
                        <a:t>34</a:t>
                      </a:r>
                      <a:endParaRPr lang="en-US" sz="3600" b="1">
                        <a:solidFill>
                          <a:srgbClr val="FF00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FF00FF"/>
                          </a:solidFill>
                        </a:rPr>
                        <a:t>19</a:t>
                      </a:r>
                      <a:endParaRPr lang="en-US" sz="3600" b="1">
                        <a:solidFill>
                          <a:srgbClr val="FF00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FF00FF"/>
                          </a:solidFill>
                        </a:rPr>
                        <a:t>18</a:t>
                      </a:r>
                      <a:endParaRPr lang="en-US" sz="3600" b="1">
                        <a:solidFill>
                          <a:srgbClr val="FF00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36888" y="4267200"/>
            <a:ext cx="6969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+mj-lt"/>
              </a:rPr>
              <a:t>3</a:t>
            </a:r>
            <a:r>
              <a:rPr lang="en-US" sz="3600" b="1" smtClean="0">
                <a:solidFill>
                  <a:srgbClr val="FF0000"/>
                </a:solidFill>
                <a:latin typeface="+mj-lt"/>
              </a:rPr>
              <a:t>9</a:t>
            </a:r>
            <a:endParaRPr lang="en-US" sz="36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91000" y="2971800"/>
            <a:ext cx="69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+mj-lt"/>
              </a:rPr>
              <a:t>2</a:t>
            </a:r>
            <a:r>
              <a:rPr lang="en-US" sz="3600" b="1" smtClean="0">
                <a:solidFill>
                  <a:srgbClr val="FF0000"/>
                </a:solidFill>
                <a:latin typeface="+mj-lt"/>
              </a:rPr>
              <a:t>4</a:t>
            </a:r>
            <a:endParaRPr lang="en-US" sz="36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80038" y="2954338"/>
            <a:ext cx="698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+mj-lt"/>
              </a:rPr>
              <a:t>2</a:t>
            </a:r>
            <a:r>
              <a:rPr lang="en-US" sz="3600" b="1" smtClean="0">
                <a:solidFill>
                  <a:srgbClr val="FF0000"/>
                </a:solidFill>
                <a:latin typeface="+mj-lt"/>
              </a:rPr>
              <a:t>4</a:t>
            </a:r>
            <a:endParaRPr lang="en-US" sz="36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564313" y="2971800"/>
            <a:ext cx="827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+mj-lt"/>
              </a:rPr>
              <a:t>5</a:t>
            </a:r>
            <a:r>
              <a:rPr lang="en-US" sz="3600" b="1" smtClean="0">
                <a:solidFill>
                  <a:srgbClr val="FF0000"/>
                </a:solidFill>
                <a:latin typeface="+mj-lt"/>
              </a:rPr>
              <a:t>3</a:t>
            </a:r>
            <a:endParaRPr lang="en-US" sz="36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772400" y="17526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+mj-lt"/>
              </a:rPr>
              <a:t>5</a:t>
            </a:r>
            <a:r>
              <a:rPr lang="en-US" sz="3600" b="1" smtClean="0">
                <a:solidFill>
                  <a:srgbClr val="FF0000"/>
                </a:solidFill>
                <a:latin typeface="+mj-lt"/>
              </a:rPr>
              <a:t>5</a:t>
            </a:r>
            <a:endParaRPr lang="en-US" sz="3600" b="1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826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rgb-on-white-01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8195" name="Picture 7" descr="Animated Nature - Flower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5511800"/>
            <a:ext cx="129540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124200" y="2438400"/>
            <a:ext cx="243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+mj-lt"/>
              </a:rPr>
              <a:t>B</a:t>
            </a:r>
            <a:r>
              <a:rPr lang="en-US" sz="3600" b="1" smtClean="0">
                <a:solidFill>
                  <a:srgbClr val="FF0000"/>
                </a:solidFill>
                <a:latin typeface="+mj-lt"/>
              </a:rPr>
              <a:t>ài giải</a:t>
            </a:r>
            <a:endParaRPr lang="en-US" sz="36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28600" y="3127375"/>
            <a:ext cx="8915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FF00FF"/>
                </a:solidFill>
                <a:latin typeface="+mj-lt"/>
              </a:rPr>
              <a:t>  </a:t>
            </a:r>
            <a:r>
              <a:rPr lang="en-US" sz="4000" b="1" dirty="0" smtClean="0">
                <a:solidFill>
                  <a:srgbClr val="FF00FF"/>
                </a:solidFill>
                <a:latin typeface="+mj-lt"/>
              </a:rPr>
              <a:t>   </a:t>
            </a:r>
            <a:r>
              <a:rPr lang="en-US" sz="4000" b="1" dirty="0" err="1" smtClean="0">
                <a:solidFill>
                  <a:srgbClr val="FF00FF"/>
                </a:solidFill>
                <a:latin typeface="+mj-lt"/>
              </a:rPr>
              <a:t>Số</a:t>
            </a:r>
            <a:r>
              <a:rPr lang="en-US" sz="4000" b="1" dirty="0" smtClean="0">
                <a:solidFill>
                  <a:srgbClr val="FF00FF"/>
                </a:solidFill>
                <a:latin typeface="+mj-lt"/>
              </a:rPr>
              <a:t> ô </a:t>
            </a:r>
            <a:r>
              <a:rPr lang="en-US" sz="4000" b="1" dirty="0" err="1" smtClean="0">
                <a:solidFill>
                  <a:srgbClr val="FF00FF"/>
                </a:solidFill>
                <a:latin typeface="+mj-lt"/>
              </a:rPr>
              <a:t>tô</a:t>
            </a:r>
            <a:r>
              <a:rPr lang="en-US" sz="4000" b="1" dirty="0" smtClean="0">
                <a:solidFill>
                  <a:srgbClr val="FF00FF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+mj-lt"/>
              </a:rPr>
              <a:t>đã</a:t>
            </a:r>
            <a:r>
              <a:rPr lang="en-US" sz="4000" b="1" dirty="0" smtClean="0">
                <a:solidFill>
                  <a:srgbClr val="FF00FF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+mj-lt"/>
              </a:rPr>
              <a:t>rời</a:t>
            </a:r>
            <a:r>
              <a:rPr lang="en-US" sz="4000" b="1" dirty="0" smtClean="0">
                <a:solidFill>
                  <a:srgbClr val="FF00FF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+mj-lt"/>
              </a:rPr>
              <a:t>bến</a:t>
            </a:r>
            <a:r>
              <a:rPr lang="en-US" sz="4000" b="1" dirty="0" smtClean="0">
                <a:solidFill>
                  <a:srgbClr val="FF00FF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+mj-lt"/>
              </a:rPr>
              <a:t>là</a:t>
            </a:r>
            <a:r>
              <a:rPr lang="en-US" sz="4000" b="1" dirty="0" smtClean="0">
                <a:solidFill>
                  <a:srgbClr val="FF00FF"/>
                </a:solidFill>
                <a:latin typeface="+mj-lt"/>
              </a:rPr>
              <a:t>:</a:t>
            </a:r>
            <a:endParaRPr lang="en-US" sz="4000" b="1" dirty="0">
              <a:solidFill>
                <a:srgbClr val="FF00FF"/>
              </a:solidFill>
              <a:latin typeface="+mj-lt"/>
            </a:endParaRPr>
          </a:p>
          <a:p>
            <a:pPr eaLnBrk="1" hangingPunct="1"/>
            <a:r>
              <a:rPr lang="en-US" sz="4000" b="1" dirty="0" smtClean="0">
                <a:solidFill>
                  <a:srgbClr val="FF00FF"/>
                </a:solidFill>
                <a:latin typeface="+mj-lt"/>
              </a:rPr>
              <a:t>                35 – 10 = 25 ( ô </a:t>
            </a:r>
            <a:r>
              <a:rPr lang="en-US" sz="4000" b="1" dirty="0" err="1" smtClean="0">
                <a:solidFill>
                  <a:srgbClr val="FF00FF"/>
                </a:solidFill>
                <a:latin typeface="+mj-lt"/>
              </a:rPr>
              <a:t>tô</a:t>
            </a:r>
            <a:r>
              <a:rPr lang="en-US" sz="4000" b="1" dirty="0" smtClean="0">
                <a:solidFill>
                  <a:srgbClr val="FF00FF"/>
                </a:solidFill>
                <a:latin typeface="+mj-lt"/>
              </a:rPr>
              <a:t> )</a:t>
            </a:r>
            <a:endParaRPr lang="en-US" sz="4000" b="1" dirty="0">
              <a:solidFill>
                <a:srgbClr val="FF00FF"/>
              </a:solidFill>
              <a:latin typeface="+mj-lt"/>
            </a:endParaRPr>
          </a:p>
          <a:p>
            <a:pPr eaLnBrk="1" hangingPunct="1"/>
            <a:r>
              <a:rPr lang="en-US" sz="4000" b="1" dirty="0" smtClean="0">
                <a:solidFill>
                  <a:srgbClr val="FF00FF"/>
                </a:solidFill>
                <a:latin typeface="+mj-lt"/>
              </a:rPr>
              <a:t>                             </a:t>
            </a:r>
            <a:r>
              <a:rPr lang="en-US" sz="4000" b="1" dirty="0" err="1" smtClean="0">
                <a:solidFill>
                  <a:srgbClr val="FF00FF"/>
                </a:solidFill>
                <a:latin typeface="+mj-lt"/>
              </a:rPr>
              <a:t>Đáp</a:t>
            </a:r>
            <a:r>
              <a:rPr lang="en-US" sz="4000" b="1" dirty="0" smtClean="0">
                <a:solidFill>
                  <a:srgbClr val="FF00FF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+mj-lt"/>
              </a:rPr>
              <a:t>số</a:t>
            </a:r>
            <a:r>
              <a:rPr lang="en-US" sz="4000" b="1" dirty="0" smtClean="0">
                <a:solidFill>
                  <a:srgbClr val="FF00FF"/>
                </a:solidFill>
                <a:latin typeface="+mj-lt"/>
              </a:rPr>
              <a:t> : 25 ô </a:t>
            </a:r>
            <a:r>
              <a:rPr lang="en-US" sz="4000" b="1" dirty="0" err="1" smtClean="0">
                <a:solidFill>
                  <a:srgbClr val="FF00FF"/>
                </a:solidFill>
                <a:latin typeface="+mj-lt"/>
              </a:rPr>
              <a:t>tô</a:t>
            </a:r>
            <a:endParaRPr lang="en-US" sz="4000" b="1" dirty="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0" y="457200"/>
            <a:ext cx="9144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3600" b="1" i="1" dirty="0" err="1">
                <a:solidFill>
                  <a:srgbClr val="FF0000"/>
                </a:solidFill>
                <a:latin typeface="+mj-lt"/>
              </a:rPr>
              <a:t>Bà</a:t>
            </a:r>
            <a:r>
              <a:rPr lang="en-US" sz="3600" b="1" i="1" dirty="0" err="1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3600" b="1" i="1" dirty="0" smtClean="0">
                <a:solidFill>
                  <a:srgbClr val="FF0000"/>
                </a:solidFill>
                <a:latin typeface="+mj-lt"/>
              </a:rPr>
              <a:t> 3: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Một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bến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xe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có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35 ô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tô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,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sau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khi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một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số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</a:p>
          <a:p>
            <a:pPr eaLnBrk="1" hangingPunct="1"/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ô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tô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rời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bến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,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trong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bến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còn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lại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10 ô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tô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.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Hỏi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có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bao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nhiêu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ô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tô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đã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rời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+mj-lt"/>
              </a:rPr>
              <a:t>bến</a:t>
            </a:r>
            <a:r>
              <a:rPr lang="en-US" sz="3600" b="1" i="1" dirty="0" smtClean="0">
                <a:solidFill>
                  <a:srgbClr val="0000FF"/>
                </a:solidFill>
                <a:latin typeface="+mj-lt"/>
              </a:rPr>
              <a:t> ?</a:t>
            </a:r>
            <a:endParaRPr lang="en-US" sz="3600" b="1" i="1" dirty="0">
              <a:solidFill>
                <a:srgbClr val="0000FF"/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581400" y="990600"/>
            <a:ext cx="17173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10400" y="990600"/>
            <a:ext cx="14859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81384" y="1524000"/>
            <a:ext cx="252901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1524000"/>
            <a:ext cx="233945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39450" y="2057400"/>
            <a:ext cx="2483899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87132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3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NHIỆT LIỆT CHÀO MỪNG CÁC THẦY CÔ GIÁO VỀ DỰ GIỜ LỚP 2A&amp;quot;&quot;/&gt;&lt;property id=&quot;20307&quot; value=&quot;256&quot;/&gt;&lt;/object&gt;&lt;object type=&quot;3&quot; unique_id=&quot;10026&quot;&gt;&lt;property id=&quot;20148&quot; value=&quot;5&quot;/&gt;&lt;property id=&quot;20300&quot; value=&quot;Slide 2&quot;/&gt;&lt;property id=&quot;20307&quot; value=&quot;257&quot;/&gt;&lt;/object&gt;&lt;object type=&quot;3&quot; unique_id=&quot;10091&quot;&gt;&lt;property id=&quot;20148&quot; value=&quot;5&quot;/&gt;&lt;property id=&quot;20300&quot; value=&quot;Slide 4&quot;/&gt;&lt;property id=&quot;20307&quot; value=&quot;258&quot;/&gt;&lt;/object&gt;&lt;object type=&quot;3&quot; unique_id=&quot;10097&quot;&gt;&lt;property id=&quot;20148&quot; value=&quot;5&quot;/&gt;&lt;property id=&quot;20300&quot; value=&quot;Slide 3&quot;/&gt;&lt;property id=&quot;20307&quot; value=&quot;259&quot;/&gt;&lt;/object&gt;&lt;object type=&quot;3&quot; unique_id=&quot;10104&quot;&gt;&lt;property id=&quot;20148&quot; value=&quot;5&quot;/&gt;&lt;property id=&quot;20300&quot; value=&quot;Slide 5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278</Words>
  <Application>Microsoft Office PowerPoint</Application>
  <PresentationFormat>On-screen Show (4:3)</PresentationFormat>
  <Paragraphs>64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NHIỆT LIỆT CHÀO MỪNG CÁC THẦY CÔ GIÁO VỀ DỰ GIỜ LỚP 2A</dc:title>
  <dc:creator>W7</dc:creator>
  <cp:lastModifiedBy>ADMIN</cp:lastModifiedBy>
  <cp:revision>57</cp:revision>
  <dcterms:created xsi:type="dcterms:W3CDTF">2013-10-29T12:42:29Z</dcterms:created>
  <dcterms:modified xsi:type="dcterms:W3CDTF">2016-12-12T22:12:46Z</dcterms:modified>
</cp:coreProperties>
</file>