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96" r:id="rId3"/>
    <p:sldId id="286" r:id="rId4"/>
    <p:sldId id="288" r:id="rId5"/>
    <p:sldId id="274" r:id="rId6"/>
    <p:sldId id="291" r:id="rId7"/>
    <p:sldId id="293" r:id="rId8"/>
    <p:sldId id="294" r:id="rId9"/>
    <p:sldId id="270" r:id="rId10"/>
    <p:sldId id="284" r:id="rId11"/>
  </p:sldIdLst>
  <p:sldSz cx="16778288" cy="9475788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85">
          <p15:clr>
            <a:srgbClr val="A4A3A4"/>
          </p15:clr>
        </p15:guide>
        <p15:guide id="2" pos="52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663300"/>
    <a:srgbClr val="FFEB71"/>
    <a:srgbClr val="FFEFAB"/>
    <a:srgbClr val="FFD937"/>
    <a:srgbClr val="FFFF00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54"/>
    <p:restoredTop sz="95025"/>
  </p:normalViewPr>
  <p:slideViewPr>
    <p:cSldViewPr showGuides="1">
      <p:cViewPr varScale="1">
        <p:scale>
          <a:sx n="49" d="100"/>
          <a:sy n="49" d="100"/>
        </p:scale>
        <p:origin x="-954" y="-102"/>
      </p:cViewPr>
      <p:guideLst>
        <p:guide orient="horz" pos="2985"/>
        <p:guide pos="52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页眉占位符 1638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sz="1200" dirty="0"/>
          </a:p>
        </p:txBody>
      </p:sp>
      <p:sp>
        <p:nvSpPr>
          <p:cNvPr id="16387" name="日期占位符 1638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zh-CN" altLang="en-US" sz="1200" dirty="0"/>
          </a:p>
        </p:txBody>
      </p:sp>
      <p:sp>
        <p:nvSpPr>
          <p:cNvPr id="16388" name="幻灯片图像占位符 16387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93700" y="685800"/>
            <a:ext cx="60706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389" name="文本占位符 1638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6390" name="页脚占位符 1638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zh-CN" sz="1200" dirty="0"/>
          </a:p>
        </p:txBody>
      </p:sp>
      <p:sp>
        <p:nvSpPr>
          <p:cNvPr id="16391" name="灯片编号占位符 1639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‹#›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14245353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7409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文本占位符 1741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1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49371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7987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文本占位符 798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3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2023423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幻灯片图像占位符 8192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文本占位符 819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4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596387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6041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文本占位符 604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5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270433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幻灯片图像占位符 8499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文本占位符 849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6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1660202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幻灯片图像占位符 8192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文本占位符 819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7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59638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6041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文本占位符 604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8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2704336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5017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文本占位符 5017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9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2827826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7065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文本占位符 7065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10</a:t>
            </a:fld>
            <a:endParaRPr lang="zh-CN" sz="1200" dirty="0"/>
          </a:p>
        </p:txBody>
      </p:sp>
    </p:spTree>
    <p:extLst>
      <p:ext uri="{BB962C8B-B14F-4D97-AF65-F5344CB8AC3E}">
        <p14:creationId xmlns="" xmlns:p14="http://schemas.microsoft.com/office/powerpoint/2010/main" val="282053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7326" y="1550835"/>
            <a:ext cx="12583954" cy="3299088"/>
          </a:xfrm>
          <a:prstGeom prst="rect">
            <a:avLst/>
          </a:prstGeom>
        </p:spPr>
        <p:txBody>
          <a:bodyPr anchor="b"/>
          <a:lstStyle>
            <a:lvl1pPr algn="ctr">
              <a:defRPr sz="825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97326" y="4977149"/>
            <a:ext cx="12583954" cy="22878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305"/>
            </a:lvl1pPr>
            <a:lvl2pPr marL="629285" indent="0" algn="ctr">
              <a:buNone/>
              <a:defRPr sz="2750"/>
            </a:lvl2pPr>
            <a:lvl3pPr marL="1258570" indent="0" algn="ctr">
              <a:buNone/>
              <a:defRPr sz="2475"/>
            </a:lvl3pPr>
            <a:lvl4pPr marL="1887855" indent="0" algn="ctr">
              <a:buNone/>
              <a:defRPr sz="2200"/>
            </a:lvl4pPr>
            <a:lvl5pPr marL="2516505" indent="0" algn="ctr">
              <a:buNone/>
              <a:defRPr sz="2200"/>
            </a:lvl5pPr>
            <a:lvl6pPr marL="3145790" indent="0" algn="ctr">
              <a:buNone/>
              <a:defRPr sz="2200"/>
            </a:lvl6pPr>
            <a:lvl7pPr marL="3775075" indent="0" algn="ctr">
              <a:buNone/>
              <a:defRPr sz="2200"/>
            </a:lvl7pPr>
            <a:lvl8pPr marL="4404360" indent="0" algn="ctr">
              <a:buNone/>
              <a:defRPr sz="2200"/>
            </a:lvl8pPr>
            <a:lvl9pPr marL="5033645" indent="0" algn="ctr">
              <a:buNone/>
              <a:defRPr sz="2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2007189" y="504515"/>
            <a:ext cx="3617887" cy="803056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3529" y="504515"/>
            <a:ext cx="10643928" cy="803056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53529" y="2522574"/>
            <a:ext cx="7130907" cy="601250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8494169" y="2522574"/>
            <a:ext cx="7130907" cy="289986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494169" y="5633018"/>
            <a:ext cx="7130907" cy="290205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4790" y="2362446"/>
            <a:ext cx="14471547" cy="3941796"/>
          </a:xfrm>
          <a:prstGeom prst="rect">
            <a:avLst/>
          </a:prstGeom>
        </p:spPr>
        <p:txBody>
          <a:bodyPr anchor="b"/>
          <a:lstStyle>
            <a:lvl1pPr>
              <a:defRPr sz="825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44790" y="6341533"/>
            <a:ext cx="14471547" cy="2072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5">
                <a:solidFill>
                  <a:schemeClr val="tx1">
                    <a:tint val="75000"/>
                  </a:schemeClr>
                </a:solidFill>
              </a:defRPr>
            </a:lvl1pPr>
            <a:lvl2pPr marL="629285" indent="0">
              <a:buNone/>
              <a:defRPr sz="2750">
                <a:solidFill>
                  <a:schemeClr val="tx1">
                    <a:tint val="75000"/>
                  </a:schemeClr>
                </a:solidFill>
              </a:defRPr>
            </a:lvl2pPr>
            <a:lvl3pPr marL="1258570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3pPr>
            <a:lvl4pPr marL="188785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1650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14579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77507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043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0336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53529" y="2522574"/>
            <a:ext cx="7130907" cy="6012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94169" y="2522574"/>
            <a:ext cx="7130907" cy="6012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5714" y="504515"/>
            <a:ext cx="14471547" cy="183160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33236" y="2457373"/>
            <a:ext cx="6707002" cy="1138448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855"/>
            </a:lvl1pPr>
            <a:lvl2pPr marL="629285" indent="0">
              <a:buNone/>
              <a:defRPr sz="3305"/>
            </a:lvl2pPr>
            <a:lvl3pPr marL="1258570" indent="0">
              <a:buNone/>
              <a:defRPr sz="2750"/>
            </a:lvl3pPr>
            <a:lvl4pPr marL="1887855" indent="0">
              <a:buNone/>
              <a:defRPr sz="2475"/>
            </a:lvl4pPr>
            <a:lvl5pPr marL="2516505" indent="0">
              <a:buNone/>
              <a:defRPr sz="2475"/>
            </a:lvl5pPr>
            <a:lvl6pPr marL="3145790" indent="0">
              <a:buNone/>
              <a:defRPr sz="2475"/>
            </a:lvl6pPr>
            <a:lvl7pPr marL="3775075" indent="0">
              <a:buNone/>
              <a:defRPr sz="2475"/>
            </a:lvl7pPr>
            <a:lvl8pPr marL="4404360" indent="0">
              <a:buNone/>
              <a:defRPr sz="2475"/>
            </a:lvl8pPr>
            <a:lvl9pPr marL="5033645" indent="0">
              <a:buNone/>
              <a:defRPr sz="24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33236" y="3682912"/>
            <a:ext cx="6707002" cy="4869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8610785" y="2457373"/>
            <a:ext cx="6740034" cy="1138448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855"/>
            </a:lvl1pPr>
            <a:lvl2pPr marL="629285" indent="0">
              <a:buNone/>
              <a:defRPr sz="3305"/>
            </a:lvl2pPr>
            <a:lvl3pPr marL="1258570" indent="0">
              <a:buNone/>
              <a:defRPr sz="2750"/>
            </a:lvl3pPr>
            <a:lvl4pPr marL="1887855" indent="0">
              <a:buNone/>
              <a:defRPr sz="2475"/>
            </a:lvl4pPr>
            <a:lvl5pPr marL="2516505" indent="0">
              <a:buNone/>
              <a:defRPr sz="2475"/>
            </a:lvl5pPr>
            <a:lvl6pPr marL="3145790" indent="0">
              <a:buNone/>
              <a:defRPr sz="2475"/>
            </a:lvl6pPr>
            <a:lvl7pPr marL="3775075" indent="0">
              <a:buNone/>
              <a:defRPr sz="2475"/>
            </a:lvl7pPr>
            <a:lvl8pPr marL="4404360" indent="0">
              <a:buNone/>
              <a:defRPr sz="2475"/>
            </a:lvl8pPr>
            <a:lvl9pPr marL="5033645" indent="0">
              <a:buNone/>
              <a:defRPr sz="24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8610785" y="3682912"/>
            <a:ext cx="6740034" cy="4869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5714" y="631740"/>
            <a:ext cx="5411536" cy="2211091"/>
          </a:xfrm>
          <a:prstGeom prst="rect">
            <a:avLst/>
          </a:prstGeom>
        </p:spPr>
        <p:txBody>
          <a:bodyPr anchor="b"/>
          <a:lstStyle>
            <a:lvl1pPr>
              <a:defRPr sz="440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33093" y="1364384"/>
            <a:ext cx="8494169" cy="6734176"/>
          </a:xfrm>
          <a:prstGeom prst="rect">
            <a:avLst/>
          </a:prstGeom>
        </p:spPr>
        <p:txBody>
          <a:bodyPr/>
          <a:lstStyle>
            <a:lvl1pPr>
              <a:defRPr sz="4405"/>
            </a:lvl1pPr>
            <a:lvl2pPr>
              <a:defRPr sz="3855"/>
            </a:lvl2pPr>
            <a:lvl3pPr>
              <a:defRPr sz="3305"/>
            </a:lvl3pPr>
            <a:lvl4pPr>
              <a:defRPr sz="2750"/>
            </a:lvl4pPr>
            <a:lvl5pPr>
              <a:defRPr sz="2750"/>
            </a:lvl5pPr>
            <a:lvl6pPr>
              <a:defRPr sz="2750"/>
            </a:lvl6pPr>
            <a:lvl7pPr>
              <a:defRPr sz="2750"/>
            </a:lvl7pPr>
            <a:lvl8pPr>
              <a:defRPr sz="2750"/>
            </a:lvl8pPr>
            <a:lvl9pPr>
              <a:defRPr sz="27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55714" y="2842832"/>
            <a:ext cx="5411536" cy="52666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629285" indent="0">
              <a:buNone/>
              <a:defRPr sz="1925"/>
            </a:lvl2pPr>
            <a:lvl3pPr marL="1258570" indent="0">
              <a:buNone/>
              <a:defRPr sz="1650"/>
            </a:lvl3pPr>
            <a:lvl4pPr marL="1887855" indent="0">
              <a:buNone/>
              <a:defRPr sz="1375"/>
            </a:lvl4pPr>
            <a:lvl5pPr marL="2516505" indent="0">
              <a:buNone/>
              <a:defRPr sz="1375"/>
            </a:lvl5pPr>
            <a:lvl6pPr marL="3145790" indent="0">
              <a:buNone/>
              <a:defRPr sz="1375"/>
            </a:lvl6pPr>
            <a:lvl7pPr marL="3775075" indent="0">
              <a:buNone/>
              <a:defRPr sz="1375"/>
            </a:lvl7pPr>
            <a:lvl8pPr marL="4404360" indent="0">
              <a:buNone/>
              <a:defRPr sz="1375"/>
            </a:lvl8pPr>
            <a:lvl9pPr marL="5033645" indent="0">
              <a:buNone/>
              <a:defRPr sz="13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5714" y="631740"/>
            <a:ext cx="5732345" cy="2211091"/>
          </a:xfrm>
          <a:prstGeom prst="rect">
            <a:avLst/>
          </a:prstGeom>
        </p:spPr>
        <p:txBody>
          <a:bodyPr anchor="b"/>
          <a:lstStyle>
            <a:lvl1pPr>
              <a:defRPr sz="440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133093" y="631742"/>
            <a:ext cx="8494169" cy="74668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5"/>
            </a:lvl1pPr>
            <a:lvl2pPr marL="629285" indent="0">
              <a:buNone/>
              <a:defRPr sz="3855"/>
            </a:lvl2pPr>
            <a:lvl3pPr marL="1258570" indent="0">
              <a:buNone/>
              <a:defRPr sz="3305"/>
            </a:lvl3pPr>
            <a:lvl4pPr marL="1887855" indent="0">
              <a:buNone/>
              <a:defRPr sz="2750"/>
            </a:lvl4pPr>
            <a:lvl5pPr marL="2516505" indent="0">
              <a:buNone/>
              <a:defRPr sz="2750"/>
            </a:lvl5pPr>
            <a:lvl6pPr marL="3145790" indent="0">
              <a:buNone/>
              <a:defRPr sz="2750"/>
            </a:lvl6pPr>
            <a:lvl7pPr marL="3775075" indent="0">
              <a:buNone/>
              <a:defRPr sz="2750"/>
            </a:lvl7pPr>
            <a:lvl8pPr marL="4404360" indent="0">
              <a:buNone/>
              <a:defRPr sz="2750"/>
            </a:lvl8pPr>
            <a:lvl9pPr marL="5033645" indent="0">
              <a:buNone/>
              <a:defRPr sz="275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55714" y="2842832"/>
            <a:ext cx="5732345" cy="52666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50"/>
            </a:lvl1pPr>
            <a:lvl2pPr marL="629285" indent="0">
              <a:buNone/>
              <a:defRPr sz="2475"/>
            </a:lvl2pPr>
            <a:lvl3pPr marL="1258570" indent="0">
              <a:buNone/>
              <a:defRPr sz="2200"/>
            </a:lvl3pPr>
            <a:lvl4pPr marL="1887855" indent="0">
              <a:buNone/>
              <a:defRPr sz="1925"/>
            </a:lvl4pPr>
            <a:lvl5pPr marL="2516505" indent="0">
              <a:buNone/>
              <a:defRPr sz="1925"/>
            </a:lvl5pPr>
            <a:lvl6pPr marL="3145790" indent="0">
              <a:buNone/>
              <a:defRPr sz="1925"/>
            </a:lvl6pPr>
            <a:lvl7pPr marL="3775075" indent="0">
              <a:buNone/>
              <a:defRPr sz="1925"/>
            </a:lvl7pPr>
            <a:lvl8pPr marL="4404360" indent="0">
              <a:buNone/>
              <a:defRPr sz="1925"/>
            </a:lvl8pPr>
            <a:lvl9pPr marL="5033645" indent="0">
              <a:buNone/>
              <a:defRPr sz="192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图片 1033" descr="PPT素材-0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588" y="1588"/>
            <a:ext cx="16775112" cy="9472612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3000">
    <p:random/>
  </p:transition>
  <p:hf sldNum="0" hdr="0"/>
  <p:txStyles>
    <p:titleStyle>
      <a:lvl1pPr marL="0" lvl="0" indent="0" algn="ctr" defTabSz="150050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7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61975" lvl="0" indent="-561975" algn="l" defTabSz="150050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5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219200" lvl="1" indent="-469900" algn="l" defTabSz="150050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4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875155" lvl="2" indent="-374650" algn="l" defTabSz="150050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625725" lvl="3" indent="-375920" algn="l" defTabSz="150050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3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3375025" lvl="4" indent="-374650" algn="l" defTabSz="150050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150050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150050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150050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150050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huong\Downloads\TimBanThan-V.A-4165957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5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5" name="图片 2084" descr="封面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" y="6350"/>
            <a:ext cx="16751300" cy="9461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4" name="图片 2083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4" y="0"/>
            <a:ext cx="16542544" cy="1592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8" name="图片 2077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675" y="488950"/>
            <a:ext cx="3086100" cy="1031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8" name="图片 2087" descr="1-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25425" y="417513"/>
            <a:ext cx="3457575" cy="1609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13"/>
          <p:cNvSpPr/>
          <p:nvPr/>
        </p:nvSpPr>
        <p:spPr>
          <a:xfrm>
            <a:off x="3817144" y="4737894"/>
            <a:ext cx="10287000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CHÀO M</a:t>
            </a:r>
            <a:r>
              <a:rPr lang="vi-VN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THẦY CÔ T</a:t>
            </a:r>
            <a:r>
              <a:rPr lang="vi-VN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GI</a:t>
            </a:r>
            <a:r>
              <a:rPr lang="vi-VN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ỚP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2D</a:t>
            </a:r>
            <a:endParaRPr lang="vi-VN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GV: Nguyễn Hồng Hạnh</a:t>
            </a:r>
            <a:endParaRPr lang="en-US" sz="4000" b="1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6944" y="6261894"/>
            <a:ext cx="571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42" name="图片 64541" descr="封面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" y="6350"/>
            <a:ext cx="16751300" cy="9461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5" name="图片 64544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65063" y="2217738"/>
            <a:ext cx="3086100" cy="1031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6" name="图片 64545" descr="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13" y="1512888"/>
            <a:ext cx="15986125" cy="1592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7" name="图片 64546" descr="1-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25425" y="417513"/>
            <a:ext cx="3457575" cy="1609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8" name="图片 64547" descr="1-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17513"/>
            <a:ext cx="2339975" cy="1089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534" name="文本框 64533"/>
          <p:cNvSpPr txBox="1"/>
          <p:nvPr/>
        </p:nvSpPr>
        <p:spPr>
          <a:xfrm>
            <a:off x="4426744" y="5241924"/>
            <a:ext cx="9372600" cy="21236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defTabSz="1500505">
              <a:spcBef>
                <a:spcPct val="50000"/>
              </a:spcBef>
            </a:pPr>
            <a:r>
              <a:rPr lang="vi-VN" altLang="zh-CN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Cảm ơn thầy cô đã tới dự giờ lớp 2D</a:t>
            </a:r>
            <a:endParaRPr lang="zh-CN" alt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/>
              <a:latin typeface="Times New Roman" pitchFamily="18" charset="0"/>
              <a:ea typeface="黑体" panose="02010609060101010101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50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50016" tIns="75008" rIns="150016" bIns="75008"/>
          <a:lstStyle/>
          <a:p>
            <a:endParaRPr lang="en-US"/>
          </a:p>
        </p:txBody>
      </p:sp>
      <p:pic>
        <p:nvPicPr>
          <p:cNvPr id="4" name="TimBanThan-V.A-4165957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09506" y="4704993"/>
            <a:ext cx="1118553" cy="842292"/>
          </a:xfrm>
          <a:prstGeom prst="rect">
            <a:avLst/>
          </a:prstGeom>
        </p:spPr>
      </p:pic>
      <p:pic>
        <p:nvPicPr>
          <p:cNvPr id="5" name="Picture 4" descr="t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6778288" cy="9475787"/>
          </a:xfrm>
          <a:prstGeom prst="rect">
            <a:avLst/>
          </a:prstGeom>
        </p:spPr>
      </p:pic>
      <p:pic>
        <p:nvPicPr>
          <p:cNvPr id="6" name="TimBanThan-V.A-416595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35950" y="45847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6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463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46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7" name="图片 71696" descr="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3575"/>
            <a:ext cx="16776700" cy="8826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684" name="图片 71683" descr="PPT素材-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6256" y="4890294"/>
            <a:ext cx="7123113" cy="533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687" name="图片 71686" descr="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9089" y="6719094"/>
            <a:ext cx="12649199" cy="3276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688" name="图片 71687" descr="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215106"/>
            <a:ext cx="9684543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689" name="图片 71688" descr="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4344" y="2147094"/>
            <a:ext cx="12503944" cy="411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690" name="图片 71689" descr="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042694"/>
            <a:ext cx="11628366" cy="2362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1" name="文本框 71690"/>
          <p:cNvSpPr txBox="1"/>
          <p:nvPr/>
        </p:nvSpPr>
        <p:spPr>
          <a:xfrm>
            <a:off x="235744" y="0"/>
            <a:ext cx="9220200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defTabSz="1500505">
              <a:spcBef>
                <a:spcPct val="50000"/>
              </a:spcBef>
            </a:pPr>
            <a:r>
              <a:rPr lang="vi-VN" altLang="zh-CN" sz="3600" dirty="0" smtClean="0">
                <a:solidFill>
                  <a:srgbClr val="002060"/>
                </a:solidFill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Bài 5: Viết số thích hợp vào chỗ trống</a:t>
            </a:r>
          </a:p>
          <a:p>
            <a:pPr lvl="0" defTabSz="1500505">
              <a:spcBef>
                <a:spcPct val="50000"/>
              </a:spcBef>
            </a:pPr>
            <a:r>
              <a:rPr lang="vi-VN" altLang="zh-CN" sz="3600" dirty="0" smtClean="0"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30+5=...	47+6=...	15+5=...</a:t>
            </a:r>
          </a:p>
          <a:p>
            <a:pPr lvl="0" defTabSz="1500505">
              <a:spcBef>
                <a:spcPct val="50000"/>
              </a:spcBef>
            </a:pPr>
            <a:r>
              <a:rPr lang="vi-VN" altLang="zh-CN" sz="3600" dirty="0" smtClean="0"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9+40=...	54+8=...	4+26=...</a:t>
            </a:r>
          </a:p>
        </p:txBody>
      </p:sp>
      <p:sp>
        <p:nvSpPr>
          <p:cNvPr id="71692" name="文本框 71691"/>
          <p:cNvSpPr txBox="1"/>
          <p:nvPr/>
        </p:nvSpPr>
        <p:spPr>
          <a:xfrm>
            <a:off x="4807744" y="2299494"/>
            <a:ext cx="85344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defTabSz="1500505">
              <a:spcBef>
                <a:spcPct val="50000"/>
              </a:spcBef>
            </a:pPr>
            <a:r>
              <a:rPr lang="vi-VN" altLang="zh-CN" sz="3600" dirty="0" smtClean="0">
                <a:solidFill>
                  <a:srgbClr val="002060"/>
                </a:solidFill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Bài 6: Viết số thích hợp vào ô trống</a:t>
            </a:r>
            <a:endParaRPr lang="zh-CN" altLang="en-US" sz="3600" dirty="0">
              <a:solidFill>
                <a:srgbClr val="002060"/>
              </a:solidFill>
              <a:latin typeface="Times New Roman" pitchFamily="18" charset="0"/>
              <a:ea typeface="黑体" panose="02010609060101010101" pitchFamily="2" charset="-122"/>
              <a:cs typeface="Times New Roman" pitchFamily="18" charset="0"/>
            </a:endParaRPr>
          </a:p>
        </p:txBody>
      </p:sp>
      <p:sp>
        <p:nvSpPr>
          <p:cNvPr id="71693" name="文本框 71692"/>
          <p:cNvSpPr txBox="1"/>
          <p:nvPr/>
        </p:nvSpPr>
        <p:spPr>
          <a:xfrm>
            <a:off x="845344" y="5118894"/>
            <a:ext cx="8458200" cy="16312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defTabSz="1500505">
              <a:spcBef>
                <a:spcPct val="50000"/>
              </a:spcBef>
            </a:pPr>
            <a:r>
              <a:rPr lang="vi-VN" altLang="zh-CN" sz="4000" dirty="0" smtClean="0">
                <a:solidFill>
                  <a:srgbClr val="002060"/>
                </a:solidFill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Bài 7: Tìm</a:t>
            </a:r>
            <a:r>
              <a:rPr lang="vi-VN" altLang="zh-CN" sz="4000" i="1" dirty="0" smtClean="0">
                <a:solidFill>
                  <a:srgbClr val="002060"/>
                </a:solidFill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 x</a:t>
            </a:r>
          </a:p>
          <a:p>
            <a:pPr lvl="0" defTabSz="1500505">
              <a:spcBef>
                <a:spcPct val="50000"/>
              </a:spcBef>
            </a:pPr>
            <a:r>
              <a:rPr lang="vi-VN" altLang="zh-CN" sz="4000" i="1" dirty="0" smtClean="0"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x+5=8		x+7=10	x+6=18</a:t>
            </a:r>
            <a:endParaRPr lang="zh-CN" altLang="en-US" sz="4400" i="1" dirty="0">
              <a:latin typeface="Times New Roman" pitchFamily="18" charset="0"/>
              <a:ea typeface="黑体" panose="02010609060101010101" pitchFamily="2" charset="-122"/>
              <a:cs typeface="Times New Roman" pitchFamily="18" charset="0"/>
            </a:endParaRPr>
          </a:p>
        </p:txBody>
      </p:sp>
      <p:sp>
        <p:nvSpPr>
          <p:cNvPr id="71694" name="文本框 71693"/>
          <p:cNvSpPr txBox="1"/>
          <p:nvPr/>
        </p:nvSpPr>
        <p:spPr>
          <a:xfrm>
            <a:off x="4883944" y="6947694"/>
            <a:ext cx="11277600" cy="224676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500505">
              <a:spcBef>
                <a:spcPct val="50000"/>
              </a:spcBef>
            </a:pPr>
            <a:r>
              <a:rPr lang="vi-VN" altLang="zh-CN" sz="4000" dirty="0" smtClean="0">
                <a:solidFill>
                  <a:srgbClr val="002060"/>
                </a:solidFill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Bài 8: Giải bài toán</a:t>
            </a:r>
          </a:p>
          <a:p>
            <a:pPr defTabSz="1500505">
              <a:spcBef>
                <a:spcPct val="50000"/>
              </a:spcBef>
            </a:pPr>
            <a:r>
              <a:rPr lang="vi-VN" altLang="zh-CN" sz="4000" dirty="0" smtClean="0"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Nhà Ba có 25kg gạo, đã ăn hết 12kg. Hỏi nhà Ba còn lại bao nhiêu ki-lô-gam gạo?</a:t>
            </a:r>
            <a:endParaRPr lang="zh-CN" altLang="en-US" sz="4000" dirty="0">
              <a:latin typeface="Times New Roman" pitchFamily="18" charset="0"/>
              <a:ea typeface="黑体" panose="02010609060101010101" pitchFamily="2" charset="-122"/>
              <a:cs typeface="Times New Roman" pitchFamily="18" charset="0"/>
            </a:endParaRPr>
          </a:p>
        </p:txBody>
      </p:sp>
      <p:pic>
        <p:nvPicPr>
          <p:cNvPr id="71696" name="图片 71695" descr="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42144" y="242094"/>
            <a:ext cx="3095625" cy="1785938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036344" y="2909094"/>
          <a:ext cx="10668000" cy="2133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33600"/>
                <a:gridCol w="2133600"/>
                <a:gridCol w="2133600"/>
                <a:gridCol w="2133600"/>
                <a:gridCol w="213360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vi-VN" sz="3200" dirty="0" smtClean="0"/>
                        <a:t>Số hạng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vi-VN" sz="3200" b="1" dirty="0" smtClean="0"/>
                        <a:t>Số hạng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vi-VN" sz="3200" b="1" dirty="0" smtClean="0"/>
                        <a:t>Tổng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1" grpId="0"/>
      <p:bldP spid="71692" grpId="0"/>
      <p:bldP spid="71693" grpId="0"/>
      <p:bldP spid="716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图片 73732" descr="PPT素材-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094"/>
            <a:ext cx="16094075" cy="9950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3735" name="图片 73734" descr="PPT素材-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6744" y="5347494"/>
            <a:ext cx="5148263" cy="4429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302544" y="2985294"/>
            <a:ext cx="1303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endParaRPr lang="en-US" sz="4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 x+5=8			 x+7=10		   x+6=18</a:t>
            </a:r>
          </a:p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	x=					x=				  x=</a:t>
            </a:r>
          </a:p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	x=					x=				  x=</a:t>
            </a:r>
            <a:endParaRPr lang="en-US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图片 39941" descr="1-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298450"/>
            <a:ext cx="16792575" cy="9264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1" name="图片 39940" descr="1-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03350" y="5818188"/>
            <a:ext cx="6808788" cy="3968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71693"/>
          <p:cNvSpPr txBox="1"/>
          <p:nvPr/>
        </p:nvSpPr>
        <p:spPr>
          <a:xfrm>
            <a:off x="1073944" y="242094"/>
            <a:ext cx="14706600" cy="224676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500505">
              <a:spcBef>
                <a:spcPct val="50000"/>
              </a:spcBef>
            </a:pPr>
            <a:r>
              <a:rPr lang="vi-VN" altLang="zh-CN" sz="4000" u="sng" dirty="0" smtClean="0">
                <a:solidFill>
                  <a:srgbClr val="002060"/>
                </a:solidFill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Bài 8: Giải bài toán</a:t>
            </a:r>
          </a:p>
          <a:p>
            <a:pPr defTabSz="1500505">
              <a:spcBef>
                <a:spcPct val="50000"/>
              </a:spcBef>
            </a:pPr>
            <a:r>
              <a:rPr lang="vi-VN" altLang="zh-CN" sz="4000" dirty="0" smtClean="0"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Nhà Ba có 25kg gạo, đã ăn hết 12kg. Hỏi nhà Ba còn lại bao nhiêu ki-lô-gam gạo?</a:t>
            </a:r>
            <a:endParaRPr lang="zh-CN" altLang="en-US" sz="4000" dirty="0">
              <a:latin typeface="Times New Roman" pitchFamily="18" charset="0"/>
              <a:ea typeface="黑体" panose="02010609060101010101" pitchFamily="2" charset="-122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8744" y="3518694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4800" b="1" u="sng" dirty="0" smtClean="0">
                <a:latin typeface="Times New Roman" pitchFamily="18" charset="0"/>
                <a:cs typeface="Times New Roman" pitchFamily="18" charset="0"/>
              </a:rPr>
              <a:t>ắt</a:t>
            </a:r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n:</a:t>
            </a: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6744" y="4204494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25kg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12kg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.?. kg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图片 76803" descr="PPT素材-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" y="0"/>
            <a:ext cx="16775112" cy="946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902744" y="1766094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07544" y="3518694"/>
          <a:ext cx="11430000" cy="3810000"/>
        </p:xfrm>
        <a:graphic>
          <a:graphicData uri="http://schemas.openxmlformats.org/drawingml/2006/table">
            <a:tbl>
              <a:tblPr firstRow="1" lastRow="1" lastCol="1" bandRow="1">
                <a:tableStyleId>{16D9F66E-5EB9-4882-86FB-DCBF35E3C3E4}</a:tableStyleId>
              </a:tblPr>
              <a:tblGrid>
                <a:gridCol w="2286000"/>
                <a:gridCol w="2286000"/>
                <a:gridCol w="2286000"/>
                <a:gridCol w="2286000"/>
                <a:gridCol w="2286000"/>
              </a:tblGrid>
              <a:tr h="1270000"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Số hạng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70000">
                <a:tc>
                  <a:txBody>
                    <a:bodyPr/>
                    <a:lstStyle/>
                    <a:p>
                      <a:pPr algn="ctr"/>
                      <a:r>
                        <a:rPr lang="vi-VN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Số hạng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70000">
                <a:tc>
                  <a:txBody>
                    <a:bodyPr/>
                    <a:lstStyle/>
                    <a:p>
                      <a:pPr algn="ctr"/>
                      <a:r>
                        <a:rPr lang="vi-VN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74544" y="641429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0544" y="641429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46544" y="511889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32544" y="374729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图片 73732" descr="PPT素材-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094"/>
            <a:ext cx="16094075" cy="9950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3735" name="图片 73734" descr="PPT素材-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6744" y="5347494"/>
            <a:ext cx="5148263" cy="4429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302544" y="2985294"/>
            <a:ext cx="1303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endParaRPr lang="en-US" sz="4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x+5 =8		 x+7=10		   x+6=18</a:t>
            </a:r>
          </a:p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	x=				 x=			  x=</a:t>
            </a:r>
          </a:p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	x=				 x=			  x=</a:t>
            </a:r>
            <a:endParaRPr lang="en-US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9544" y="5499894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8-5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9544" y="5499894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10-7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144" y="5423694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18-6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图片 39941" descr="1-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1138"/>
            <a:ext cx="16792575" cy="9264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1" name="图片 39940" descr="1-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03350" y="5818188"/>
            <a:ext cx="6808788" cy="3968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71693"/>
          <p:cNvSpPr txBox="1"/>
          <p:nvPr/>
        </p:nvSpPr>
        <p:spPr>
          <a:xfrm>
            <a:off x="1073944" y="242094"/>
            <a:ext cx="14706600" cy="24622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500505">
              <a:spcBef>
                <a:spcPct val="50000"/>
              </a:spcBef>
            </a:pPr>
            <a:r>
              <a:rPr lang="vi-VN" altLang="zh-CN" sz="4400" u="sng" dirty="0" smtClean="0">
                <a:solidFill>
                  <a:srgbClr val="002060"/>
                </a:solidFill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Bài 8: Giải bài toán</a:t>
            </a:r>
          </a:p>
          <a:p>
            <a:pPr defTabSz="1500505">
              <a:spcBef>
                <a:spcPct val="50000"/>
              </a:spcBef>
            </a:pPr>
            <a:r>
              <a:rPr lang="vi-VN" altLang="zh-CN" sz="4400" dirty="0" smtClean="0"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Nhà Ba có 25kg gạo, đã ăn hết 12kg. Hỏi nhà Ba còn lại bao nhiêu ki-lô-gam gạo?</a:t>
            </a:r>
            <a:endParaRPr lang="zh-CN" altLang="en-US" sz="4400" dirty="0">
              <a:latin typeface="Times New Roman" pitchFamily="18" charset="0"/>
              <a:ea typeface="黑体" panose="02010609060101010101" pitchFamily="2" charset="-122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5344" y="2909094"/>
            <a:ext cx="929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5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25-12=13 (kg)</a:t>
            </a:r>
          </a:p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: 13 kg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图片 31749" descr="1-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75" y="2617788"/>
            <a:ext cx="15695613" cy="6729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9" name="图片 31748" descr="1-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6512" y="-12700"/>
            <a:ext cx="4394200" cy="9502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1" name="图片 31750" descr="1-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85788" y="1138238"/>
            <a:ext cx="1951037" cy="908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2" name="图片 31751" descr="1-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525" y="346075"/>
            <a:ext cx="4321175" cy="2011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5" name="图片 31754" descr="1-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3138" y="3833813"/>
            <a:ext cx="7972425" cy="1408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6" name="图片 31755" descr="1-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1563" y="5584825"/>
            <a:ext cx="7972425" cy="1408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7" name="图片 31756" descr="1-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1563" y="7129463"/>
            <a:ext cx="7972425" cy="1408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9" name="图片 31758" descr="封面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608763"/>
            <a:ext cx="4319588" cy="2867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60" name="图片 31759" descr="封面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61825" y="0"/>
            <a:ext cx="3198813" cy="3600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6103144" y="3518694"/>
            <a:ext cx="9448800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môt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ớ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0744" y="5880894"/>
            <a:ext cx="101346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ìm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một số hạng trong một tổng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03144" y="7404894"/>
            <a:ext cx="94488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Giải bài toán có lời văn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allAtOnce" animBg="1"/>
      <p:bldP spid="13" grpId="0" build="allAtOnce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266</Words>
  <Application>Microsoft Office PowerPoint</Application>
  <PresentationFormat>Custom</PresentationFormat>
  <Paragraphs>82</Paragraphs>
  <Slides>10</Slides>
  <Notes>9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默认设计模板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Windows User</cp:lastModifiedBy>
  <cp:revision>47</cp:revision>
  <dcterms:created xsi:type="dcterms:W3CDTF">2015-09-14T06:10:05Z</dcterms:created>
  <dcterms:modified xsi:type="dcterms:W3CDTF">2019-11-07T05:02:17Z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