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88" r:id="rId5"/>
    <p:sldId id="305" r:id="rId6"/>
    <p:sldId id="291" r:id="rId7"/>
    <p:sldId id="259" r:id="rId8"/>
    <p:sldId id="303" r:id="rId9"/>
    <p:sldId id="294" r:id="rId10"/>
    <p:sldId id="283" r:id="rId11"/>
    <p:sldId id="292" r:id="rId12"/>
    <p:sldId id="278" r:id="rId13"/>
    <p:sldId id="299" r:id="rId14"/>
    <p:sldId id="302" r:id="rId15"/>
    <p:sldId id="297" r:id="rId16"/>
    <p:sldId id="301" r:id="rId17"/>
    <p:sldId id="304" r:id="rId18"/>
    <p:sldId id="293" r:id="rId19"/>
    <p:sldId id="289" r:id="rId20"/>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D60093"/>
    <a:srgbClr val="669900"/>
    <a:srgbClr val="99CC00"/>
    <a:srgbClr val="3333FF"/>
    <a:srgbClr val="008000"/>
    <a:srgbClr val="FF99FF"/>
    <a:srgbClr val="FFFF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p:scale>
          <a:sx n="100" d="100"/>
          <a:sy n="100" d="100"/>
        </p:scale>
        <p:origin x="-558" y="10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25777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110271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264982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04393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5825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505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62357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294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20605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059383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909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3701807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44564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72542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56228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447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6900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696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54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009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395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683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774E9-30C0-4F8B-BCE6-AA32354D734A}"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2819286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47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883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62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333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671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1794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847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03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96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50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A774E9-30C0-4F8B-BCE6-AA32354D734A}"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2137289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664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243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581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278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8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A774E9-30C0-4F8B-BCE6-AA32354D734A}" type="datetimeFigureOut">
              <a:rPr lang="en-US" smtClean="0"/>
              <a:pPr/>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171145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A774E9-30C0-4F8B-BCE6-AA32354D734A}" type="datetimeFigureOut">
              <a:rPr lang="en-US" smtClean="0"/>
              <a:pPr/>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111042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774E9-30C0-4F8B-BCE6-AA32354D734A}" type="datetimeFigureOut">
              <a:rPr lang="en-US" smtClean="0"/>
              <a:pPr/>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3038933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774E9-30C0-4F8B-BCE6-AA32354D734A}"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201576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774E9-30C0-4F8B-BCE6-AA32354D734A}"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03B02-D3E9-4D0A-9E86-B1921D7353D7}" type="slidenum">
              <a:rPr lang="en-US" smtClean="0"/>
              <a:pPr/>
              <a:t>‹#›</a:t>
            </a:fld>
            <a:endParaRPr lang="en-US"/>
          </a:p>
        </p:txBody>
      </p:sp>
    </p:spTree>
    <p:extLst>
      <p:ext uri="{BB962C8B-B14F-4D97-AF65-F5344CB8AC3E}">
        <p14:creationId xmlns:p14="http://schemas.microsoft.com/office/powerpoint/2010/main" val="211889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774E9-30C0-4F8B-BCE6-AA32354D734A}" type="datetimeFigureOut">
              <a:rPr lang="en-US" smtClean="0"/>
              <a:pPr/>
              <a:t>3/13/2020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03B02-D3E9-4D0A-9E86-B1921D7353D7}" type="slidenum">
              <a:rPr lang="en-US" smtClean="0"/>
              <a:pPr/>
              <a:t>‹#›</a:t>
            </a:fld>
            <a:endParaRPr lang="en-US"/>
          </a:p>
        </p:txBody>
      </p:sp>
    </p:spTree>
    <p:extLst>
      <p:ext uri="{BB962C8B-B14F-4D97-AF65-F5344CB8AC3E}">
        <p14:creationId xmlns:p14="http://schemas.microsoft.com/office/powerpoint/2010/main" val="2611286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65643-55E0-4629-8A96-4CCE97C437FD}" type="datetimeFigureOut">
              <a:rPr lang="vi-VN" smtClean="0">
                <a:solidFill>
                  <a:prstClr val="black">
                    <a:tint val="75000"/>
                  </a:prstClr>
                </a:solidFill>
              </a:rPr>
              <a:pPr/>
              <a:t>13/03/2020</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C526C-F2F4-4C71-80A0-ABCC7794091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29974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979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774E9-30C0-4F8B-BCE6-AA32354D734A}" type="datetimeFigureOut">
              <a:rPr lang="en-US" smtClean="0">
                <a:solidFill>
                  <a:prstClr val="black">
                    <a:tint val="75000"/>
                  </a:prstClr>
                </a:solidFill>
              </a:rPr>
              <a:pPr/>
              <a:t>3/13/2020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03B02-D3E9-4D0A-9E86-B1921D7353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416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6" y="0"/>
            <a:ext cx="9125857"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WordArt 3"/>
          <p:cNvSpPr>
            <a:spLocks noChangeArrowheads="1" noChangeShapeType="1" noTextEdit="1"/>
          </p:cNvSpPr>
          <p:nvPr/>
        </p:nvSpPr>
        <p:spPr bwMode="auto">
          <a:xfrm>
            <a:off x="308430" y="1219200"/>
            <a:ext cx="8553450" cy="4546600"/>
          </a:xfrm>
          <a:prstGeom prst="rect">
            <a:avLst/>
          </a:prstGeom>
        </p:spPr>
        <p:txBody>
          <a:bodyPr spcFirstLastPara="1" wrap="none" fromWordArt="1">
            <a:prstTxWarp prst="textArchUp">
              <a:avLst>
                <a:gd name="adj" fmla="val 11042492"/>
              </a:avLst>
            </a:prstTxWarp>
          </a:bodyPr>
          <a:lstStyle/>
          <a:p>
            <a:pPr algn="ctr"/>
            <a:r>
              <a:rPr lang="en-US" sz="5400" b="1" kern="10" dirty="0">
                <a:ln w="9525">
                  <a:solidFill>
                    <a:srgbClr val="000000"/>
                  </a:solidFill>
                  <a:round/>
                  <a:headEnd/>
                  <a:tailEnd/>
                </a:ln>
                <a:solidFill>
                  <a:srgbClr val="0000FF"/>
                </a:solidFill>
                <a:latin typeface="Arial"/>
                <a:cs typeface="Arial"/>
              </a:rPr>
              <a:t>NHIỆT LIỆT CHÀO MỪNG CÁC THẦY CÔ GIÁO!</a:t>
            </a:r>
          </a:p>
        </p:txBody>
      </p:sp>
      <p:sp>
        <p:nvSpPr>
          <p:cNvPr id="8196" name="WordArt 4"/>
          <p:cNvSpPr>
            <a:spLocks noChangeArrowheads="1" noChangeShapeType="1" noTextEdit="1"/>
          </p:cNvSpPr>
          <p:nvPr/>
        </p:nvSpPr>
        <p:spPr bwMode="auto">
          <a:xfrm>
            <a:off x="1400631" y="2908549"/>
            <a:ext cx="6723743" cy="637598"/>
          </a:xfrm>
          <a:prstGeom prst="rect">
            <a:avLst/>
          </a:prstGeom>
        </p:spPr>
        <p:txBody>
          <a:bodyPr wrap="none" fromWordArt="1">
            <a:prstTxWarp prst="textPlain">
              <a:avLst>
                <a:gd name="adj" fmla="val 50000"/>
              </a:avLst>
            </a:prstTxWarp>
          </a:bodyPr>
          <a:lstStyle/>
          <a:p>
            <a:pPr algn="ctr"/>
            <a:r>
              <a:rPr lang="en-US" sz="3200" b="1" kern="10" dirty="0">
                <a:ln w="9525">
                  <a:solidFill>
                    <a:srgbClr val="000000"/>
                  </a:solidFill>
                  <a:round/>
                  <a:headEnd/>
                  <a:tailEnd/>
                </a:ln>
                <a:solidFill>
                  <a:srgbClr val="993366"/>
                </a:solidFill>
                <a:latin typeface="Arial"/>
                <a:cs typeface="Arial"/>
              </a:rPr>
              <a:t>VỀ </a:t>
            </a:r>
            <a:r>
              <a:rPr lang="en-US" sz="3200" b="1" kern="10">
                <a:ln w="9525">
                  <a:solidFill>
                    <a:srgbClr val="000000"/>
                  </a:solidFill>
                  <a:round/>
                  <a:headEnd/>
                  <a:tailEnd/>
                </a:ln>
                <a:solidFill>
                  <a:srgbClr val="993366"/>
                </a:solidFill>
                <a:latin typeface="Arial"/>
                <a:cs typeface="Arial"/>
              </a:rPr>
              <a:t>DỰ </a:t>
            </a:r>
            <a:r>
              <a:rPr lang="en-US" sz="3200" b="1" kern="10" smtClean="0">
                <a:ln w="9525">
                  <a:solidFill>
                    <a:srgbClr val="000000"/>
                  </a:solidFill>
                  <a:round/>
                  <a:headEnd/>
                  <a:tailEnd/>
                </a:ln>
                <a:solidFill>
                  <a:srgbClr val="993366"/>
                </a:solidFill>
                <a:latin typeface="Arial"/>
                <a:cs typeface="Arial"/>
              </a:rPr>
              <a:t>HỘI GIẢNG</a:t>
            </a:r>
            <a:endParaRPr lang="en-US" sz="3200" b="1" kern="10" dirty="0">
              <a:ln w="9525">
                <a:solidFill>
                  <a:srgbClr val="000000"/>
                </a:solidFill>
                <a:round/>
                <a:headEnd/>
                <a:tailEnd/>
              </a:ln>
              <a:solidFill>
                <a:srgbClr val="993366"/>
              </a:solidFill>
              <a:latin typeface="Arial"/>
              <a:cs typeface="Arial"/>
            </a:endParaRPr>
          </a:p>
        </p:txBody>
      </p:sp>
      <p:sp>
        <p:nvSpPr>
          <p:cNvPr id="8197" name="WordArt 5"/>
          <p:cNvSpPr>
            <a:spLocks noChangeArrowheads="1" noChangeShapeType="1" noTextEdit="1"/>
          </p:cNvSpPr>
          <p:nvPr/>
        </p:nvSpPr>
        <p:spPr bwMode="auto">
          <a:xfrm>
            <a:off x="2608943" y="3882824"/>
            <a:ext cx="4267200" cy="1066800"/>
          </a:xfrm>
          <a:prstGeom prst="rect">
            <a:avLst/>
          </a:prstGeom>
        </p:spPr>
        <p:txBody>
          <a:bodyPr wrap="none" fromWordArt="1">
            <a:prstTxWarp prst="textWave1">
              <a:avLst>
                <a:gd name="adj1" fmla="val 13005"/>
                <a:gd name="adj2" fmla="val 0"/>
              </a:avLst>
            </a:prstTxWarp>
            <a:scene3d>
              <a:camera prst="legacyPerspectiveBottomLeft"/>
              <a:lightRig rig="legacyFlat3" dir="t"/>
            </a:scene3d>
            <a:sp3d extrusionH="887400" prstMaterial="legacyMatte">
              <a:extrusionClr>
                <a:srgbClr val="CCFFCC"/>
              </a:extrusionClr>
            </a:sp3d>
          </a:bodyPr>
          <a:lstStyle/>
          <a:p>
            <a:pPr algn="ctr"/>
            <a:r>
              <a:rPr lang="en-US" sz="3600" b="1" kern="10" dirty="0">
                <a:ln w="9525">
                  <a:round/>
                  <a:headEnd/>
                  <a:tailEnd/>
                </a:ln>
                <a:gradFill rotWithShape="1">
                  <a:gsLst>
                    <a:gs pos="0">
                      <a:srgbClr val="D20000"/>
                    </a:gs>
                    <a:gs pos="100000">
                      <a:srgbClr val="610000"/>
                    </a:gs>
                  </a:gsLst>
                  <a:lin ang="5400000" scaled="1"/>
                </a:gradFill>
                <a:latin typeface="Arial"/>
                <a:cs typeface="Arial"/>
              </a:rPr>
              <a:t>MÔN </a:t>
            </a:r>
            <a:r>
              <a:rPr lang="en-US" sz="3600" b="1" kern="10" dirty="0" smtClean="0">
                <a:ln w="9525">
                  <a:round/>
                  <a:headEnd/>
                  <a:tailEnd/>
                </a:ln>
                <a:gradFill rotWithShape="1">
                  <a:gsLst>
                    <a:gs pos="0">
                      <a:srgbClr val="D20000"/>
                    </a:gs>
                    <a:gs pos="100000">
                      <a:srgbClr val="610000"/>
                    </a:gs>
                  </a:gsLst>
                  <a:lin ang="5400000" scaled="1"/>
                </a:gradFill>
                <a:latin typeface="Arial"/>
                <a:cs typeface="Arial"/>
              </a:rPr>
              <a:t>ĐẠO ĐỨC</a:t>
            </a:r>
            <a:endParaRPr lang="en-US" sz="3600" b="1" kern="10" dirty="0">
              <a:ln w="9525">
                <a:round/>
                <a:headEnd/>
                <a:tailEnd/>
              </a:ln>
              <a:gradFill rotWithShape="1">
                <a:gsLst>
                  <a:gs pos="0">
                    <a:srgbClr val="D20000"/>
                  </a:gs>
                  <a:gs pos="100000">
                    <a:srgbClr val="610000"/>
                  </a:gs>
                </a:gsLst>
                <a:lin ang="5400000" scaled="1"/>
              </a:gradFill>
              <a:latin typeface="Arial"/>
              <a:cs typeface="Arial"/>
            </a:endParaRPr>
          </a:p>
        </p:txBody>
      </p:sp>
      <p:sp>
        <p:nvSpPr>
          <p:cNvPr id="8198" name="WordArt 6"/>
          <p:cNvSpPr>
            <a:spLocks noChangeArrowheads="1" noChangeShapeType="1" noTextEdit="1"/>
          </p:cNvSpPr>
          <p:nvPr/>
        </p:nvSpPr>
        <p:spPr bwMode="auto">
          <a:xfrm>
            <a:off x="1694543" y="174168"/>
            <a:ext cx="6017821" cy="480105"/>
          </a:xfrm>
          <a:prstGeom prst="rect">
            <a:avLst/>
          </a:prstGeom>
        </p:spPr>
        <p:txBody>
          <a:bodyPr wrap="none" fromWordArt="1">
            <a:prstTxWarp prst="textPlain">
              <a:avLst>
                <a:gd name="adj" fmla="val 50000"/>
              </a:avLst>
            </a:prstTxWarp>
          </a:bodyPr>
          <a:lstStyle/>
          <a:p>
            <a:pPr algn="ctr"/>
            <a:r>
              <a:rPr lang="en-US" sz="3600" kern="10" smtClean="0">
                <a:ln w="9525">
                  <a:solidFill>
                    <a:srgbClr val="BF4D07"/>
                  </a:solidFill>
                  <a:round/>
                  <a:headEnd/>
                  <a:tailEnd/>
                </a:ln>
                <a:solidFill>
                  <a:srgbClr val="FF0000"/>
                </a:solidFill>
                <a:cs typeface="Arial"/>
              </a:rPr>
              <a:t>LỚP 3C</a:t>
            </a:r>
            <a:endParaRPr lang="en-US" sz="3600" kern="10" dirty="0">
              <a:ln w="9525">
                <a:solidFill>
                  <a:srgbClr val="BF4D07"/>
                </a:solidFill>
                <a:round/>
                <a:headEnd/>
                <a:tailEnd/>
              </a:ln>
              <a:solidFill>
                <a:srgbClr val="FF0000"/>
              </a:solidFill>
              <a:cs typeface="Arial"/>
            </a:endParaRPr>
          </a:p>
        </p:txBody>
      </p:sp>
      <p:sp>
        <p:nvSpPr>
          <p:cNvPr id="8199" name="WordArt 7"/>
          <p:cNvSpPr>
            <a:spLocks noChangeArrowheads="1" noChangeShapeType="1" noTextEdit="1"/>
          </p:cNvSpPr>
          <p:nvPr/>
        </p:nvSpPr>
        <p:spPr bwMode="auto">
          <a:xfrm rot="316412">
            <a:off x="880869" y="4459934"/>
            <a:ext cx="4171950" cy="1357312"/>
          </a:xfrm>
          <a:prstGeom prst="rect">
            <a:avLst/>
          </a:prstGeom>
        </p:spPr>
        <p:txBody>
          <a:bodyPr wrap="none" fromWordArt="1">
            <a:prstTxWarp prst="textSlantUp">
              <a:avLst>
                <a:gd name="adj" fmla="val 32056"/>
              </a:avLst>
            </a:prstTxWarp>
          </a:bodyPr>
          <a:lstStyle/>
          <a:p>
            <a:pPr algn="ctr"/>
            <a:endParaRPr lang="vi-VN" sz="3600" b="1" i="1" kern="10" dirty="0">
              <a:ln w="9525">
                <a:solidFill>
                  <a:srgbClr val="CC99FF"/>
                </a:solidFill>
                <a:round/>
                <a:headEnd/>
                <a:tailEnd/>
              </a:ln>
              <a:gradFill rotWithShape="1">
                <a:gsLst>
                  <a:gs pos="0">
                    <a:srgbClr val="6600CC"/>
                  </a:gs>
                  <a:gs pos="100000">
                    <a:srgbClr val="CC00CC"/>
                  </a:gs>
                </a:gsLst>
                <a:lin ang="5040000" scaled="1"/>
              </a:gradFill>
              <a:effectLst>
                <a:outerShdw dist="53882" dir="2700000" algn="ctr" rotWithShape="0">
                  <a:srgbClr val="9999FF">
                    <a:alpha val="79999"/>
                  </a:srgbClr>
                </a:outerShdw>
              </a:effectLst>
              <a:latin typeface="Arial"/>
              <a:cs typeface="Arial"/>
            </a:endParaRPr>
          </a:p>
          <a:p>
            <a:pPr algn="ctr"/>
            <a:r>
              <a:rPr lang="vi-VN" sz="3600" b="1" i="1" kern="10" dirty="0">
                <a:ln w="9525">
                  <a:solidFill>
                    <a:srgbClr val="CC99FF"/>
                  </a:solidFill>
                  <a:round/>
                  <a:headEnd/>
                  <a:tailEnd/>
                </a:ln>
                <a:gradFill rotWithShape="1">
                  <a:gsLst>
                    <a:gs pos="0">
                      <a:srgbClr val="6600CC"/>
                    </a:gs>
                    <a:gs pos="100000">
                      <a:srgbClr val="CC00CC"/>
                    </a:gs>
                  </a:gsLst>
                  <a:lin ang="5040000" scaled="1"/>
                </a:gradFill>
                <a:effectLst>
                  <a:outerShdw dist="53882" dir="2700000" algn="ctr" rotWithShape="0">
                    <a:srgbClr val="9999FF">
                      <a:alpha val="79999"/>
                    </a:srgbClr>
                  </a:outerShdw>
                </a:effectLst>
                <a:latin typeface="Arial"/>
                <a:cs typeface="Arial"/>
              </a:rPr>
              <a:t>GV</a:t>
            </a:r>
            <a:r>
              <a:rPr lang="vi-VN" sz="3600" b="1" i="1" kern="10" smtClean="0">
                <a:ln w="9525">
                  <a:solidFill>
                    <a:srgbClr val="CC99FF"/>
                  </a:solidFill>
                  <a:round/>
                  <a:headEnd/>
                  <a:tailEnd/>
                </a:ln>
                <a:gradFill rotWithShape="1">
                  <a:gsLst>
                    <a:gs pos="0">
                      <a:srgbClr val="6600CC"/>
                    </a:gs>
                    <a:gs pos="100000">
                      <a:srgbClr val="CC00CC"/>
                    </a:gs>
                  </a:gsLst>
                  <a:lin ang="5040000" scaled="1"/>
                </a:gradFill>
                <a:effectLst>
                  <a:outerShdw dist="53882" dir="2700000" algn="ctr" rotWithShape="0">
                    <a:srgbClr val="9999FF">
                      <a:alpha val="79999"/>
                    </a:srgbClr>
                  </a:outerShdw>
                </a:effectLst>
                <a:latin typeface="Arial"/>
                <a:cs typeface="Arial"/>
              </a:rPr>
              <a:t>:</a:t>
            </a:r>
            <a:r>
              <a:rPr lang="en-US" sz="3600" b="1" i="1" kern="10" smtClean="0">
                <a:ln w="9525">
                  <a:solidFill>
                    <a:srgbClr val="CC99FF"/>
                  </a:solidFill>
                  <a:round/>
                  <a:headEnd/>
                  <a:tailEnd/>
                </a:ln>
                <a:gradFill rotWithShape="1">
                  <a:gsLst>
                    <a:gs pos="0">
                      <a:srgbClr val="6600CC"/>
                    </a:gs>
                    <a:gs pos="100000">
                      <a:srgbClr val="CC00CC"/>
                    </a:gs>
                  </a:gsLst>
                  <a:lin ang="5040000" scaled="1"/>
                </a:gradFill>
                <a:effectLst>
                  <a:outerShdw dist="53882" dir="2700000" algn="ctr" rotWithShape="0">
                    <a:srgbClr val="9999FF">
                      <a:alpha val="79999"/>
                    </a:srgbClr>
                  </a:outerShdw>
                </a:effectLst>
                <a:latin typeface="Arial"/>
                <a:cs typeface="Arial"/>
              </a:rPr>
              <a:t> Nguyễn Thị Tươi</a:t>
            </a:r>
            <a:endParaRPr lang="en-US" sz="3600" b="1" i="1" kern="10" dirty="0">
              <a:ln w="9525">
                <a:solidFill>
                  <a:srgbClr val="CC99FF"/>
                </a:solidFill>
                <a:round/>
                <a:headEnd/>
                <a:tailEnd/>
              </a:ln>
              <a:gradFill rotWithShape="1">
                <a:gsLst>
                  <a:gs pos="0">
                    <a:srgbClr val="6600CC"/>
                  </a:gs>
                  <a:gs pos="100000">
                    <a:srgbClr val="CC00CC"/>
                  </a:gs>
                </a:gsLst>
                <a:lin ang="5040000" scaled="1"/>
              </a:gradFill>
              <a:effectLst>
                <a:outerShdw dist="53882" dir="2700000" algn="ctr" rotWithShape="0">
                  <a:srgbClr val="9999FF">
                    <a:alpha val="79999"/>
                  </a:srgbClr>
                </a:outerShdw>
              </a:effectLst>
              <a:latin typeface="Arial"/>
              <a:cs typeface="Arial"/>
            </a:endParaRPr>
          </a:p>
        </p:txBody>
      </p:sp>
      <p:sp>
        <p:nvSpPr>
          <p:cNvPr id="2" name="Oval 1"/>
          <p:cNvSpPr/>
          <p:nvPr/>
        </p:nvSpPr>
        <p:spPr>
          <a:xfrm>
            <a:off x="7495310" y="655414"/>
            <a:ext cx="47707"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603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378913" y="172161"/>
            <a:ext cx="4481788" cy="2062725"/>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rgbClr val="008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Freeform 2"/>
          <p:cNvSpPr/>
          <p:nvPr/>
        </p:nvSpPr>
        <p:spPr>
          <a:xfrm>
            <a:off x="3925888" y="2304580"/>
            <a:ext cx="4939816" cy="178799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rgbClr val="0033CC"/>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a:off x="149690" y="3522355"/>
            <a:ext cx="3982935" cy="200428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p:nvPr/>
        </p:nvSpPr>
        <p:spPr>
          <a:xfrm>
            <a:off x="4689309" y="4699138"/>
            <a:ext cx="3894754" cy="193026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rgbClr val="D6009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endParaRPr>
          </a:p>
        </p:txBody>
      </p:sp>
      <p:grpSp>
        <p:nvGrpSpPr>
          <p:cNvPr id="8199" name="Group 11"/>
          <p:cNvGrpSpPr>
            <a:grpSpLocks/>
          </p:cNvGrpSpPr>
          <p:nvPr/>
        </p:nvGrpSpPr>
        <p:grpSpPr bwMode="auto">
          <a:xfrm rot="342159">
            <a:off x="5658093" y="1529624"/>
            <a:ext cx="369888" cy="647700"/>
            <a:chOff x="2057400" y="2332412"/>
            <a:chExt cx="324766" cy="568896"/>
          </a:xfrm>
          <a:solidFill>
            <a:srgbClr val="008000"/>
          </a:solidFill>
        </p:grpSpPr>
        <p:sp>
          <p:nvSpPr>
            <p:cNvPr id="11" name="Oval 10"/>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 name="Oval 45"/>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7" name="Oval 46"/>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63" name="Group 62"/>
          <p:cNvGrpSpPr/>
          <p:nvPr/>
        </p:nvGrpSpPr>
        <p:grpSpPr>
          <a:xfrm rot="20620448">
            <a:off x="8779346" y="3374983"/>
            <a:ext cx="369802" cy="647785"/>
            <a:chOff x="2057400" y="2332412"/>
            <a:chExt cx="324766" cy="568896"/>
          </a:xfrm>
          <a:solidFill>
            <a:srgbClr val="0033CC"/>
          </a:solidFill>
        </p:grpSpPr>
        <p:sp>
          <p:nvSpPr>
            <p:cNvPr id="64" name="Oval 6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8" name="Oval 6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9" name="Oval 6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74" name="Group 73"/>
          <p:cNvGrpSpPr/>
          <p:nvPr/>
        </p:nvGrpSpPr>
        <p:grpSpPr>
          <a:xfrm rot="21303425">
            <a:off x="8485538" y="6048717"/>
            <a:ext cx="369802" cy="647785"/>
            <a:chOff x="2057400" y="2332412"/>
            <a:chExt cx="324766" cy="568896"/>
          </a:xfrm>
          <a:solidFill>
            <a:srgbClr val="D60093"/>
          </a:solidFill>
        </p:grpSpPr>
        <p:sp>
          <p:nvSpPr>
            <p:cNvPr id="79" name="Oval 7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2" name="Oval 81"/>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5" name="Oval 8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86" name="Group 85"/>
          <p:cNvGrpSpPr/>
          <p:nvPr/>
        </p:nvGrpSpPr>
        <p:grpSpPr>
          <a:xfrm rot="21164505">
            <a:off x="4083523" y="4841713"/>
            <a:ext cx="369802" cy="647785"/>
            <a:chOff x="2057400" y="2332412"/>
            <a:chExt cx="324766" cy="568896"/>
          </a:xfrm>
          <a:solidFill>
            <a:schemeClr val="accent2"/>
          </a:solidFill>
        </p:grpSpPr>
        <p:sp>
          <p:nvSpPr>
            <p:cNvPr id="87" name="Oval 86"/>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8203" name="Rectangle 31"/>
          <p:cNvSpPr>
            <a:spLocks noChangeArrowheads="1"/>
          </p:cNvSpPr>
          <p:nvPr/>
        </p:nvSpPr>
        <p:spPr bwMode="auto">
          <a:xfrm>
            <a:off x="1815548" y="920913"/>
            <a:ext cx="3710609" cy="1323439"/>
          </a:xfrm>
          <a:prstGeom prst="rect">
            <a:avLst/>
          </a:prstGeom>
          <a:noFill/>
          <a:ln w="9525">
            <a:noFill/>
            <a:miter lim="800000"/>
            <a:headEnd/>
            <a:tailEnd/>
          </a:ln>
        </p:spPr>
        <p:txBody>
          <a:bodyPr wrap="square" anchor="ctr">
            <a:spAutoFit/>
          </a:bodyPr>
          <a:lstStyle/>
          <a:p>
            <a:r>
              <a:rPr lang="vi-VN" sz="2000" b="1" dirty="0">
                <a:solidFill>
                  <a:prstClr val="white"/>
                </a:solidFill>
              </a:rPr>
              <a:t>Em hãy kể một trường hợp em từng được bạn bè chia sẻ vui buồn. Khi đó em cảm thấy thế nào?</a:t>
            </a:r>
          </a:p>
        </p:txBody>
      </p:sp>
      <p:sp>
        <p:nvSpPr>
          <p:cNvPr id="8204" name="Rectangle 31"/>
          <p:cNvSpPr>
            <a:spLocks noChangeArrowheads="1"/>
          </p:cNvSpPr>
          <p:nvPr/>
        </p:nvSpPr>
        <p:spPr bwMode="auto">
          <a:xfrm>
            <a:off x="4916488" y="2744262"/>
            <a:ext cx="3555884" cy="1323439"/>
          </a:xfrm>
          <a:prstGeom prst="rect">
            <a:avLst/>
          </a:prstGeom>
          <a:noFill/>
          <a:ln w="9525">
            <a:noFill/>
            <a:miter lim="800000"/>
            <a:headEnd/>
            <a:tailEnd/>
          </a:ln>
        </p:spPr>
        <p:txBody>
          <a:bodyPr wrap="square" anchor="ctr">
            <a:spAutoFit/>
          </a:bodyPr>
          <a:lstStyle/>
          <a:p>
            <a:r>
              <a:rPr lang="vi-VN" sz="1600" b="1" dirty="0">
                <a:solidFill>
                  <a:prstClr val="white"/>
                </a:solidFill>
              </a:rPr>
              <a:t>Em hãy kể một trường hợp thể hiện em đã biết chia sẻ vui buồn với các bạn trong tổ, trong lớp. Em cảm thấy thế nào sau khi làm việc đó?</a:t>
            </a:r>
          </a:p>
        </p:txBody>
      </p:sp>
      <p:sp>
        <p:nvSpPr>
          <p:cNvPr id="8205" name="Rectangle 31"/>
          <p:cNvSpPr>
            <a:spLocks noChangeArrowheads="1"/>
          </p:cNvSpPr>
          <p:nvPr/>
        </p:nvSpPr>
        <p:spPr bwMode="auto">
          <a:xfrm>
            <a:off x="5327378" y="5338480"/>
            <a:ext cx="2965520" cy="1015663"/>
          </a:xfrm>
          <a:prstGeom prst="rect">
            <a:avLst/>
          </a:prstGeom>
          <a:noFill/>
          <a:ln w="9525">
            <a:noFill/>
            <a:miter lim="800000"/>
            <a:headEnd/>
            <a:tailEnd/>
          </a:ln>
        </p:spPr>
        <p:txBody>
          <a:bodyPr wrap="square" anchor="ctr">
            <a:spAutoFit/>
          </a:bodyPr>
          <a:lstStyle/>
          <a:p>
            <a:r>
              <a:rPr lang="vi-VN" sz="2000" b="1" dirty="0">
                <a:solidFill>
                  <a:prstClr val="white"/>
                </a:solidFill>
              </a:rPr>
              <a:t>Em hãy kể một câu chuyện mà em đã đọc nói về sự chia sẻ.</a:t>
            </a:r>
          </a:p>
        </p:txBody>
      </p:sp>
      <p:sp>
        <p:nvSpPr>
          <p:cNvPr id="8206" name="Rectangle 31"/>
          <p:cNvSpPr>
            <a:spLocks noChangeArrowheads="1"/>
          </p:cNvSpPr>
          <p:nvPr/>
        </p:nvSpPr>
        <p:spPr bwMode="auto">
          <a:xfrm>
            <a:off x="662607" y="4084444"/>
            <a:ext cx="2881994" cy="1323439"/>
          </a:xfrm>
          <a:prstGeom prst="rect">
            <a:avLst/>
          </a:prstGeom>
          <a:noFill/>
          <a:ln w="9525">
            <a:noFill/>
            <a:miter lim="800000"/>
            <a:headEnd/>
            <a:tailEnd/>
          </a:ln>
        </p:spPr>
        <p:txBody>
          <a:bodyPr wrap="square" anchor="ctr">
            <a:spAutoFit/>
          </a:bodyPr>
          <a:lstStyle/>
          <a:p>
            <a:r>
              <a:rPr lang="vi-VN" sz="2000" b="1" dirty="0">
                <a:solidFill>
                  <a:prstClr val="white"/>
                </a:solidFill>
              </a:rPr>
              <a:t>Em hãy hát một bài hát, đọc một bài thơ (ca dao, tục ngữ) về chủ đề tình bạn.</a:t>
            </a:r>
          </a:p>
        </p:txBody>
      </p:sp>
      <p:sp>
        <p:nvSpPr>
          <p:cNvPr id="4" name="Oval 3"/>
          <p:cNvSpPr/>
          <p:nvPr/>
        </p:nvSpPr>
        <p:spPr>
          <a:xfrm>
            <a:off x="1339744" y="172161"/>
            <a:ext cx="1602826" cy="788508"/>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a:r>
              <a:rPr lang="en-US" b="1" dirty="0" smtClean="0">
                <a:solidFill>
                  <a:schemeClr val="tx1">
                    <a:lumMod val="95000"/>
                    <a:lumOff val="5000"/>
                  </a:schemeClr>
                </a:solidFill>
              </a:rPr>
              <a:t>Nhóm </a:t>
            </a:r>
            <a:r>
              <a:rPr lang="en-US" b="1" dirty="0" err="1" smtClean="0">
                <a:solidFill>
                  <a:schemeClr val="tx1">
                    <a:lumMod val="95000"/>
                    <a:lumOff val="5000"/>
                  </a:schemeClr>
                </a:solidFill>
              </a:rPr>
              <a:t>Đoàn</a:t>
            </a:r>
            <a:r>
              <a:rPr lang="en-US" b="1" dirty="0" smtClean="0">
                <a:solidFill>
                  <a:schemeClr val="tx1">
                    <a:lumMod val="95000"/>
                    <a:lumOff val="5000"/>
                  </a:schemeClr>
                </a:solidFill>
              </a:rPr>
              <a:t> </a:t>
            </a:r>
            <a:r>
              <a:rPr lang="en-US" b="1" dirty="0" err="1" smtClean="0">
                <a:solidFill>
                  <a:schemeClr val="tx1">
                    <a:lumMod val="95000"/>
                    <a:lumOff val="5000"/>
                  </a:schemeClr>
                </a:solidFill>
              </a:rPr>
              <a:t>Kết</a:t>
            </a:r>
            <a:endParaRPr lang="en-US" b="1" dirty="0">
              <a:solidFill>
                <a:schemeClr val="tx1">
                  <a:lumMod val="95000"/>
                  <a:lumOff val="5000"/>
                </a:schemeClr>
              </a:solidFill>
            </a:endParaRPr>
          </a:p>
        </p:txBody>
      </p:sp>
      <p:sp>
        <p:nvSpPr>
          <p:cNvPr id="28" name="Oval 27"/>
          <p:cNvSpPr/>
          <p:nvPr/>
        </p:nvSpPr>
        <p:spPr>
          <a:xfrm>
            <a:off x="4682806" y="4532257"/>
            <a:ext cx="1340933" cy="719775"/>
          </a:xfrm>
          <a:prstGeom prst="ellipse">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en-US" b="1" dirty="0" err="1">
                <a:solidFill>
                  <a:schemeClr val="tx1">
                    <a:lumMod val="95000"/>
                    <a:lumOff val="5000"/>
                  </a:schemeClr>
                </a:solidFill>
              </a:rPr>
              <a:t>Nhóm</a:t>
            </a:r>
            <a:r>
              <a:rPr lang="en-US" b="1" dirty="0">
                <a:solidFill>
                  <a:schemeClr val="tx1">
                    <a:lumMod val="95000"/>
                    <a:lumOff val="5000"/>
                  </a:schemeClr>
                </a:solidFill>
              </a:rPr>
              <a:t> </a:t>
            </a:r>
            <a:r>
              <a:rPr lang="en-US" b="1" dirty="0" err="1" smtClean="0">
                <a:solidFill>
                  <a:schemeClr val="tx1">
                    <a:lumMod val="95000"/>
                    <a:lumOff val="5000"/>
                  </a:schemeClr>
                </a:solidFill>
              </a:rPr>
              <a:t>Sẻ</a:t>
            </a:r>
            <a:r>
              <a:rPr lang="en-US" b="1" dirty="0" smtClean="0">
                <a:solidFill>
                  <a:schemeClr val="tx1">
                    <a:lumMod val="95000"/>
                    <a:lumOff val="5000"/>
                  </a:schemeClr>
                </a:solidFill>
              </a:rPr>
              <a:t> Chia</a:t>
            </a:r>
            <a:endParaRPr lang="en-US" b="1" dirty="0">
              <a:solidFill>
                <a:schemeClr val="tx1">
                  <a:lumMod val="95000"/>
                  <a:lumOff val="5000"/>
                </a:schemeClr>
              </a:solidFill>
            </a:endParaRPr>
          </a:p>
        </p:txBody>
      </p:sp>
      <p:sp>
        <p:nvSpPr>
          <p:cNvPr id="29" name="Oval 28"/>
          <p:cNvSpPr/>
          <p:nvPr/>
        </p:nvSpPr>
        <p:spPr>
          <a:xfrm>
            <a:off x="296485" y="3283058"/>
            <a:ext cx="1492555" cy="690717"/>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a:r>
              <a:rPr lang="en-US" b="1" dirty="0">
                <a:solidFill>
                  <a:schemeClr val="tx1">
                    <a:lumMod val="95000"/>
                    <a:lumOff val="5000"/>
                  </a:schemeClr>
                </a:solidFill>
              </a:rPr>
              <a:t>Nhóm </a:t>
            </a:r>
            <a:r>
              <a:rPr lang="en-US" b="1" dirty="0" err="1">
                <a:solidFill>
                  <a:schemeClr val="tx1">
                    <a:lumMod val="95000"/>
                    <a:lumOff val="5000"/>
                  </a:schemeClr>
                </a:solidFill>
              </a:rPr>
              <a:t>Tình</a:t>
            </a:r>
            <a:r>
              <a:rPr lang="en-US" b="1" dirty="0">
                <a:solidFill>
                  <a:schemeClr val="tx1">
                    <a:lumMod val="95000"/>
                    <a:lumOff val="5000"/>
                  </a:schemeClr>
                </a:solidFill>
              </a:rPr>
              <a:t> </a:t>
            </a:r>
            <a:r>
              <a:rPr lang="en-US" b="1" dirty="0" err="1" smtClean="0">
                <a:solidFill>
                  <a:schemeClr val="tx1">
                    <a:lumMod val="95000"/>
                    <a:lumOff val="5000"/>
                  </a:schemeClr>
                </a:solidFill>
              </a:rPr>
              <a:t>Bạn</a:t>
            </a:r>
            <a:endParaRPr lang="en-US" b="1" dirty="0" smtClean="0">
              <a:solidFill>
                <a:schemeClr val="tx1">
                  <a:lumMod val="95000"/>
                  <a:lumOff val="5000"/>
                </a:schemeClr>
              </a:solidFill>
            </a:endParaRPr>
          </a:p>
        </p:txBody>
      </p:sp>
      <p:sp>
        <p:nvSpPr>
          <p:cNvPr id="30" name="Oval 29"/>
          <p:cNvSpPr/>
          <p:nvPr/>
        </p:nvSpPr>
        <p:spPr>
          <a:xfrm>
            <a:off x="7341707" y="1960690"/>
            <a:ext cx="1510135" cy="754770"/>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algn="ctr"/>
            <a:r>
              <a:rPr lang="en-US" b="1" dirty="0">
                <a:solidFill>
                  <a:schemeClr val="tx1">
                    <a:lumMod val="95000"/>
                    <a:lumOff val="5000"/>
                  </a:schemeClr>
                </a:solidFill>
              </a:rPr>
              <a:t>Nhóm </a:t>
            </a:r>
            <a:r>
              <a:rPr lang="en-US" b="1" dirty="0" err="1">
                <a:solidFill>
                  <a:schemeClr val="tx1">
                    <a:lumMod val="95000"/>
                    <a:lumOff val="5000"/>
                  </a:schemeClr>
                </a:solidFill>
              </a:rPr>
              <a:t>Gắn</a:t>
            </a:r>
            <a:r>
              <a:rPr lang="en-US" b="1" dirty="0">
                <a:solidFill>
                  <a:schemeClr val="tx1">
                    <a:lumMod val="95000"/>
                    <a:lumOff val="5000"/>
                  </a:schemeClr>
                </a:solidFill>
              </a:rPr>
              <a:t> </a:t>
            </a:r>
            <a:r>
              <a:rPr lang="en-US" b="1" dirty="0" err="1" smtClean="0">
                <a:solidFill>
                  <a:schemeClr val="tx1">
                    <a:lumMod val="95000"/>
                    <a:lumOff val="5000"/>
                  </a:schemeClr>
                </a:solidFill>
              </a:rPr>
              <a:t>Bó</a:t>
            </a:r>
            <a:endParaRPr lang="en-US" b="1" dirty="0">
              <a:solidFill>
                <a:schemeClr val="tx1">
                  <a:lumMod val="95000"/>
                  <a:lumOff val="5000"/>
                </a:schemeClr>
              </a:solidFill>
            </a:endParaRPr>
          </a:p>
        </p:txBody>
      </p:sp>
      <p:sp>
        <p:nvSpPr>
          <p:cNvPr id="5" name="TextBox 4"/>
          <p:cNvSpPr txBox="1"/>
          <p:nvPr/>
        </p:nvSpPr>
        <p:spPr>
          <a:xfrm>
            <a:off x="3872007" y="516511"/>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1</a:t>
            </a:r>
            <a:endParaRPr lang="en-US" sz="2000" b="1" dirty="0">
              <a:solidFill>
                <a:srgbClr val="FFFF00"/>
              </a:solidFill>
            </a:endParaRPr>
          </a:p>
        </p:txBody>
      </p:sp>
      <p:sp>
        <p:nvSpPr>
          <p:cNvPr id="32" name="TextBox 31"/>
          <p:cNvSpPr txBox="1"/>
          <p:nvPr/>
        </p:nvSpPr>
        <p:spPr>
          <a:xfrm>
            <a:off x="5724991" y="2394808"/>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2</a:t>
            </a:r>
            <a:endParaRPr lang="en-US" sz="2000" b="1" dirty="0">
              <a:solidFill>
                <a:srgbClr val="FFFF00"/>
              </a:solidFill>
            </a:endParaRPr>
          </a:p>
        </p:txBody>
      </p:sp>
      <p:sp>
        <p:nvSpPr>
          <p:cNvPr id="33" name="TextBox 32"/>
          <p:cNvSpPr txBox="1"/>
          <p:nvPr/>
        </p:nvSpPr>
        <p:spPr>
          <a:xfrm>
            <a:off x="6922513" y="5004426"/>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4</a:t>
            </a:r>
            <a:endParaRPr lang="en-US" sz="2000" b="1" dirty="0">
              <a:solidFill>
                <a:srgbClr val="FFFF00"/>
              </a:solidFill>
            </a:endParaRPr>
          </a:p>
        </p:txBody>
      </p:sp>
      <p:sp>
        <p:nvSpPr>
          <p:cNvPr id="34" name="TextBox 33"/>
          <p:cNvSpPr txBox="1"/>
          <p:nvPr/>
        </p:nvSpPr>
        <p:spPr>
          <a:xfrm>
            <a:off x="1626596" y="3771828"/>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3</a:t>
            </a:r>
            <a:endParaRPr lang="en-US" sz="2000" b="1" dirty="0">
              <a:solidFill>
                <a:srgbClr val="FFFF00"/>
              </a:solidFill>
            </a:endParaRPr>
          </a:p>
        </p:txBody>
      </p:sp>
    </p:spTree>
    <p:extLst>
      <p:ext uri="{BB962C8B-B14F-4D97-AF65-F5344CB8AC3E}">
        <p14:creationId xmlns:p14="http://schemas.microsoft.com/office/powerpoint/2010/main" val="129838048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378913" y="172161"/>
            <a:ext cx="4481788" cy="2062725"/>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rgbClr val="008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Freeform 2"/>
          <p:cNvSpPr/>
          <p:nvPr/>
        </p:nvSpPr>
        <p:spPr>
          <a:xfrm>
            <a:off x="3925888" y="2304580"/>
            <a:ext cx="4939816" cy="178799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rgbClr val="0033CC"/>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a:off x="149690" y="3522355"/>
            <a:ext cx="3982935" cy="200428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p:nvPr/>
        </p:nvSpPr>
        <p:spPr>
          <a:xfrm>
            <a:off x="4689309" y="4699138"/>
            <a:ext cx="3894754" cy="193026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rgbClr val="D6009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endParaRPr>
          </a:p>
        </p:txBody>
      </p:sp>
      <p:grpSp>
        <p:nvGrpSpPr>
          <p:cNvPr id="8199" name="Group 11"/>
          <p:cNvGrpSpPr>
            <a:grpSpLocks/>
          </p:cNvGrpSpPr>
          <p:nvPr/>
        </p:nvGrpSpPr>
        <p:grpSpPr bwMode="auto">
          <a:xfrm rot="342159">
            <a:off x="5658093" y="1529624"/>
            <a:ext cx="369888" cy="647700"/>
            <a:chOff x="2057400" y="2332412"/>
            <a:chExt cx="324766" cy="568896"/>
          </a:xfrm>
          <a:solidFill>
            <a:srgbClr val="008000"/>
          </a:solidFill>
        </p:grpSpPr>
        <p:sp>
          <p:nvSpPr>
            <p:cNvPr id="11" name="Oval 10"/>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 name="Oval 45"/>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7" name="Oval 46"/>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63" name="Group 62"/>
          <p:cNvGrpSpPr/>
          <p:nvPr/>
        </p:nvGrpSpPr>
        <p:grpSpPr>
          <a:xfrm rot="20620448">
            <a:off x="8779346" y="3374983"/>
            <a:ext cx="369802" cy="647785"/>
            <a:chOff x="2057400" y="2332412"/>
            <a:chExt cx="324766" cy="568896"/>
          </a:xfrm>
          <a:solidFill>
            <a:srgbClr val="0033CC"/>
          </a:solidFill>
        </p:grpSpPr>
        <p:sp>
          <p:nvSpPr>
            <p:cNvPr id="64" name="Oval 6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8" name="Oval 6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9" name="Oval 6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74" name="Group 73"/>
          <p:cNvGrpSpPr/>
          <p:nvPr/>
        </p:nvGrpSpPr>
        <p:grpSpPr>
          <a:xfrm rot="21303425">
            <a:off x="8485538" y="6048717"/>
            <a:ext cx="369802" cy="647785"/>
            <a:chOff x="2057400" y="2332412"/>
            <a:chExt cx="324766" cy="568896"/>
          </a:xfrm>
          <a:solidFill>
            <a:srgbClr val="D60093"/>
          </a:solidFill>
        </p:grpSpPr>
        <p:sp>
          <p:nvSpPr>
            <p:cNvPr id="79" name="Oval 7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2" name="Oval 81"/>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5" name="Oval 8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86" name="Group 85"/>
          <p:cNvGrpSpPr/>
          <p:nvPr/>
        </p:nvGrpSpPr>
        <p:grpSpPr>
          <a:xfrm rot="21164505">
            <a:off x="4083523" y="4841713"/>
            <a:ext cx="369802" cy="647785"/>
            <a:chOff x="2057400" y="2332412"/>
            <a:chExt cx="324766" cy="568896"/>
          </a:xfrm>
          <a:solidFill>
            <a:schemeClr val="accent2"/>
          </a:solidFill>
        </p:grpSpPr>
        <p:sp>
          <p:nvSpPr>
            <p:cNvPr id="87" name="Oval 86"/>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8203" name="Rectangle 31"/>
          <p:cNvSpPr>
            <a:spLocks noChangeArrowheads="1"/>
          </p:cNvSpPr>
          <p:nvPr/>
        </p:nvSpPr>
        <p:spPr bwMode="auto">
          <a:xfrm>
            <a:off x="1815548" y="920913"/>
            <a:ext cx="3710609" cy="1323439"/>
          </a:xfrm>
          <a:prstGeom prst="rect">
            <a:avLst/>
          </a:prstGeom>
          <a:noFill/>
          <a:ln w="9525">
            <a:noFill/>
            <a:miter lim="800000"/>
            <a:headEnd/>
            <a:tailEnd/>
          </a:ln>
        </p:spPr>
        <p:txBody>
          <a:bodyPr wrap="square" anchor="ctr">
            <a:spAutoFit/>
          </a:bodyPr>
          <a:lstStyle/>
          <a:p>
            <a:r>
              <a:rPr lang="vi-VN" sz="2000" b="1" dirty="0">
                <a:solidFill>
                  <a:prstClr val="white"/>
                </a:solidFill>
              </a:rPr>
              <a:t>Em hãy kể một trường hợp em từng được bạn bè chia sẻ vui buồn. Khi đó em cảm thấy thế nào?</a:t>
            </a:r>
          </a:p>
        </p:txBody>
      </p:sp>
      <p:sp>
        <p:nvSpPr>
          <p:cNvPr id="8204" name="Rectangle 31"/>
          <p:cNvSpPr>
            <a:spLocks noChangeArrowheads="1"/>
          </p:cNvSpPr>
          <p:nvPr/>
        </p:nvSpPr>
        <p:spPr bwMode="auto">
          <a:xfrm>
            <a:off x="4916488" y="2744262"/>
            <a:ext cx="3555884" cy="1323439"/>
          </a:xfrm>
          <a:prstGeom prst="rect">
            <a:avLst/>
          </a:prstGeom>
          <a:noFill/>
          <a:ln w="9525">
            <a:noFill/>
            <a:miter lim="800000"/>
            <a:headEnd/>
            <a:tailEnd/>
          </a:ln>
        </p:spPr>
        <p:txBody>
          <a:bodyPr wrap="square" anchor="ctr">
            <a:spAutoFit/>
          </a:bodyPr>
          <a:lstStyle/>
          <a:p>
            <a:r>
              <a:rPr lang="vi-VN" sz="1600" b="1" dirty="0">
                <a:solidFill>
                  <a:prstClr val="white"/>
                </a:solidFill>
              </a:rPr>
              <a:t>Em hãy kể một trường hợp thể hiện em đã biết chia sẻ vui buồn với các bạn trong tổ, trong lớp. Em cảm thấy thế nào sau khi làm việc đó?</a:t>
            </a:r>
          </a:p>
        </p:txBody>
      </p:sp>
      <p:sp>
        <p:nvSpPr>
          <p:cNvPr id="8205" name="Rectangle 31"/>
          <p:cNvSpPr>
            <a:spLocks noChangeArrowheads="1"/>
          </p:cNvSpPr>
          <p:nvPr/>
        </p:nvSpPr>
        <p:spPr bwMode="auto">
          <a:xfrm>
            <a:off x="5327378" y="5338480"/>
            <a:ext cx="2965520" cy="1015663"/>
          </a:xfrm>
          <a:prstGeom prst="rect">
            <a:avLst/>
          </a:prstGeom>
          <a:noFill/>
          <a:ln w="9525">
            <a:noFill/>
            <a:miter lim="800000"/>
            <a:headEnd/>
            <a:tailEnd/>
          </a:ln>
        </p:spPr>
        <p:txBody>
          <a:bodyPr wrap="square" anchor="ctr">
            <a:spAutoFit/>
          </a:bodyPr>
          <a:lstStyle/>
          <a:p>
            <a:r>
              <a:rPr lang="vi-VN" sz="2000" b="1" dirty="0">
                <a:solidFill>
                  <a:prstClr val="white"/>
                </a:solidFill>
              </a:rPr>
              <a:t>Em hãy kể một câu chuyện mà em đã đọc nói về sự chia sẻ.</a:t>
            </a:r>
          </a:p>
        </p:txBody>
      </p:sp>
      <p:sp>
        <p:nvSpPr>
          <p:cNvPr id="8206" name="Rectangle 31"/>
          <p:cNvSpPr>
            <a:spLocks noChangeArrowheads="1"/>
          </p:cNvSpPr>
          <p:nvPr/>
        </p:nvSpPr>
        <p:spPr bwMode="auto">
          <a:xfrm>
            <a:off x="662607" y="4084444"/>
            <a:ext cx="2881994" cy="1323439"/>
          </a:xfrm>
          <a:prstGeom prst="rect">
            <a:avLst/>
          </a:prstGeom>
          <a:noFill/>
          <a:ln w="9525">
            <a:noFill/>
            <a:miter lim="800000"/>
            <a:headEnd/>
            <a:tailEnd/>
          </a:ln>
        </p:spPr>
        <p:txBody>
          <a:bodyPr wrap="square" anchor="ctr">
            <a:spAutoFit/>
          </a:bodyPr>
          <a:lstStyle/>
          <a:p>
            <a:r>
              <a:rPr lang="vi-VN" sz="2000" b="1" dirty="0">
                <a:solidFill>
                  <a:prstClr val="white"/>
                </a:solidFill>
              </a:rPr>
              <a:t>Em hãy hát một bài hát, đọc một bài thơ (ca dao, tục ngữ) về chủ đề tình bạn.</a:t>
            </a:r>
          </a:p>
        </p:txBody>
      </p:sp>
      <p:sp>
        <p:nvSpPr>
          <p:cNvPr id="4" name="Oval 3"/>
          <p:cNvSpPr/>
          <p:nvPr/>
        </p:nvSpPr>
        <p:spPr>
          <a:xfrm>
            <a:off x="1339744" y="172161"/>
            <a:ext cx="1602826" cy="788508"/>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a:r>
              <a:rPr lang="en-US" b="1" dirty="0" smtClean="0">
                <a:solidFill>
                  <a:schemeClr val="tx1">
                    <a:lumMod val="95000"/>
                    <a:lumOff val="5000"/>
                  </a:schemeClr>
                </a:solidFill>
              </a:rPr>
              <a:t>Nhóm </a:t>
            </a:r>
            <a:r>
              <a:rPr lang="en-US" b="1" dirty="0" err="1" smtClean="0">
                <a:solidFill>
                  <a:schemeClr val="tx1">
                    <a:lumMod val="95000"/>
                    <a:lumOff val="5000"/>
                  </a:schemeClr>
                </a:solidFill>
              </a:rPr>
              <a:t>Đoàn</a:t>
            </a:r>
            <a:r>
              <a:rPr lang="en-US" b="1" dirty="0" smtClean="0">
                <a:solidFill>
                  <a:schemeClr val="tx1">
                    <a:lumMod val="95000"/>
                    <a:lumOff val="5000"/>
                  </a:schemeClr>
                </a:solidFill>
              </a:rPr>
              <a:t> </a:t>
            </a:r>
            <a:r>
              <a:rPr lang="en-US" b="1" dirty="0" err="1" smtClean="0">
                <a:solidFill>
                  <a:schemeClr val="tx1">
                    <a:lumMod val="95000"/>
                    <a:lumOff val="5000"/>
                  </a:schemeClr>
                </a:solidFill>
              </a:rPr>
              <a:t>Kết</a:t>
            </a:r>
            <a:endParaRPr lang="en-US" b="1" dirty="0">
              <a:solidFill>
                <a:schemeClr val="tx1">
                  <a:lumMod val="95000"/>
                  <a:lumOff val="5000"/>
                </a:schemeClr>
              </a:solidFill>
            </a:endParaRPr>
          </a:p>
        </p:txBody>
      </p:sp>
      <p:sp>
        <p:nvSpPr>
          <p:cNvPr id="28" name="Oval 27"/>
          <p:cNvSpPr/>
          <p:nvPr/>
        </p:nvSpPr>
        <p:spPr>
          <a:xfrm>
            <a:off x="4682806" y="4532257"/>
            <a:ext cx="1340933" cy="719775"/>
          </a:xfrm>
          <a:prstGeom prst="ellipse">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en-US" b="1" dirty="0" err="1">
                <a:solidFill>
                  <a:schemeClr val="tx1">
                    <a:lumMod val="95000"/>
                    <a:lumOff val="5000"/>
                  </a:schemeClr>
                </a:solidFill>
              </a:rPr>
              <a:t>Nhóm</a:t>
            </a:r>
            <a:r>
              <a:rPr lang="en-US" b="1" dirty="0">
                <a:solidFill>
                  <a:schemeClr val="tx1">
                    <a:lumMod val="95000"/>
                    <a:lumOff val="5000"/>
                  </a:schemeClr>
                </a:solidFill>
              </a:rPr>
              <a:t> </a:t>
            </a:r>
            <a:r>
              <a:rPr lang="en-US" b="1" dirty="0" err="1" smtClean="0">
                <a:solidFill>
                  <a:schemeClr val="tx1">
                    <a:lumMod val="95000"/>
                    <a:lumOff val="5000"/>
                  </a:schemeClr>
                </a:solidFill>
              </a:rPr>
              <a:t>Sẻ</a:t>
            </a:r>
            <a:r>
              <a:rPr lang="en-US" b="1" dirty="0" smtClean="0">
                <a:solidFill>
                  <a:schemeClr val="tx1">
                    <a:lumMod val="95000"/>
                    <a:lumOff val="5000"/>
                  </a:schemeClr>
                </a:solidFill>
              </a:rPr>
              <a:t> Chia</a:t>
            </a:r>
            <a:endParaRPr lang="en-US" b="1" dirty="0">
              <a:solidFill>
                <a:schemeClr val="tx1">
                  <a:lumMod val="95000"/>
                  <a:lumOff val="5000"/>
                </a:schemeClr>
              </a:solidFill>
            </a:endParaRPr>
          </a:p>
        </p:txBody>
      </p:sp>
      <p:sp>
        <p:nvSpPr>
          <p:cNvPr id="29" name="Oval 28"/>
          <p:cNvSpPr/>
          <p:nvPr/>
        </p:nvSpPr>
        <p:spPr>
          <a:xfrm>
            <a:off x="296485" y="3283058"/>
            <a:ext cx="1492555" cy="690717"/>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a:r>
              <a:rPr lang="en-US" b="1" dirty="0">
                <a:solidFill>
                  <a:schemeClr val="tx1">
                    <a:lumMod val="95000"/>
                    <a:lumOff val="5000"/>
                  </a:schemeClr>
                </a:solidFill>
              </a:rPr>
              <a:t>Nhóm </a:t>
            </a:r>
            <a:r>
              <a:rPr lang="en-US" b="1" dirty="0" err="1">
                <a:solidFill>
                  <a:schemeClr val="tx1">
                    <a:lumMod val="95000"/>
                    <a:lumOff val="5000"/>
                  </a:schemeClr>
                </a:solidFill>
              </a:rPr>
              <a:t>Tình</a:t>
            </a:r>
            <a:r>
              <a:rPr lang="en-US" b="1" dirty="0">
                <a:solidFill>
                  <a:schemeClr val="tx1">
                    <a:lumMod val="95000"/>
                    <a:lumOff val="5000"/>
                  </a:schemeClr>
                </a:solidFill>
              </a:rPr>
              <a:t> </a:t>
            </a:r>
            <a:r>
              <a:rPr lang="en-US" b="1" dirty="0" err="1" smtClean="0">
                <a:solidFill>
                  <a:schemeClr val="tx1">
                    <a:lumMod val="95000"/>
                    <a:lumOff val="5000"/>
                  </a:schemeClr>
                </a:solidFill>
              </a:rPr>
              <a:t>Bạn</a:t>
            </a:r>
            <a:endParaRPr lang="en-US" b="1" dirty="0" smtClean="0">
              <a:solidFill>
                <a:schemeClr val="tx1">
                  <a:lumMod val="95000"/>
                  <a:lumOff val="5000"/>
                </a:schemeClr>
              </a:solidFill>
            </a:endParaRPr>
          </a:p>
        </p:txBody>
      </p:sp>
      <p:sp>
        <p:nvSpPr>
          <p:cNvPr id="30" name="Oval 29"/>
          <p:cNvSpPr/>
          <p:nvPr/>
        </p:nvSpPr>
        <p:spPr>
          <a:xfrm>
            <a:off x="7341707" y="1960690"/>
            <a:ext cx="1510135" cy="754770"/>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algn="ctr"/>
            <a:r>
              <a:rPr lang="en-US" b="1" dirty="0">
                <a:solidFill>
                  <a:schemeClr val="tx1">
                    <a:lumMod val="95000"/>
                    <a:lumOff val="5000"/>
                  </a:schemeClr>
                </a:solidFill>
              </a:rPr>
              <a:t>Nhóm </a:t>
            </a:r>
            <a:r>
              <a:rPr lang="en-US" b="1" dirty="0" err="1">
                <a:solidFill>
                  <a:schemeClr val="tx1">
                    <a:lumMod val="95000"/>
                    <a:lumOff val="5000"/>
                  </a:schemeClr>
                </a:solidFill>
              </a:rPr>
              <a:t>Gắn</a:t>
            </a:r>
            <a:r>
              <a:rPr lang="en-US" b="1" dirty="0">
                <a:solidFill>
                  <a:schemeClr val="tx1">
                    <a:lumMod val="95000"/>
                    <a:lumOff val="5000"/>
                  </a:schemeClr>
                </a:solidFill>
              </a:rPr>
              <a:t> </a:t>
            </a:r>
            <a:r>
              <a:rPr lang="en-US" b="1" dirty="0" err="1" smtClean="0">
                <a:solidFill>
                  <a:schemeClr val="tx1">
                    <a:lumMod val="95000"/>
                    <a:lumOff val="5000"/>
                  </a:schemeClr>
                </a:solidFill>
              </a:rPr>
              <a:t>Bó</a:t>
            </a:r>
            <a:endParaRPr lang="en-US" b="1" dirty="0">
              <a:solidFill>
                <a:schemeClr val="tx1">
                  <a:lumMod val="95000"/>
                  <a:lumOff val="5000"/>
                </a:schemeClr>
              </a:solidFill>
            </a:endParaRPr>
          </a:p>
        </p:txBody>
      </p:sp>
      <p:sp>
        <p:nvSpPr>
          <p:cNvPr id="5" name="TextBox 4"/>
          <p:cNvSpPr txBox="1"/>
          <p:nvPr/>
        </p:nvSpPr>
        <p:spPr>
          <a:xfrm>
            <a:off x="3872007" y="516511"/>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1</a:t>
            </a:r>
            <a:endParaRPr lang="en-US" sz="2000" b="1" dirty="0">
              <a:solidFill>
                <a:srgbClr val="FFFF00"/>
              </a:solidFill>
            </a:endParaRPr>
          </a:p>
        </p:txBody>
      </p:sp>
      <p:sp>
        <p:nvSpPr>
          <p:cNvPr id="32" name="TextBox 31"/>
          <p:cNvSpPr txBox="1"/>
          <p:nvPr/>
        </p:nvSpPr>
        <p:spPr>
          <a:xfrm>
            <a:off x="5724991" y="2394808"/>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2</a:t>
            </a:r>
            <a:endParaRPr lang="en-US" sz="2000" b="1" dirty="0">
              <a:solidFill>
                <a:srgbClr val="FFFF00"/>
              </a:solidFill>
            </a:endParaRPr>
          </a:p>
        </p:txBody>
      </p:sp>
      <p:sp>
        <p:nvSpPr>
          <p:cNvPr id="33" name="TextBox 32"/>
          <p:cNvSpPr txBox="1"/>
          <p:nvPr/>
        </p:nvSpPr>
        <p:spPr>
          <a:xfrm>
            <a:off x="6922513" y="5004426"/>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4</a:t>
            </a:r>
            <a:endParaRPr lang="en-US" sz="2000" b="1" dirty="0">
              <a:solidFill>
                <a:srgbClr val="FFFF00"/>
              </a:solidFill>
            </a:endParaRPr>
          </a:p>
        </p:txBody>
      </p:sp>
      <p:sp>
        <p:nvSpPr>
          <p:cNvPr id="34" name="TextBox 33"/>
          <p:cNvSpPr txBox="1"/>
          <p:nvPr/>
        </p:nvSpPr>
        <p:spPr>
          <a:xfrm>
            <a:off x="1626596" y="3771828"/>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3</a:t>
            </a:r>
            <a:endParaRPr lang="en-US" sz="2000" b="1" dirty="0">
              <a:solidFill>
                <a:srgbClr val="FFFF00"/>
              </a:solidFill>
            </a:endParaRPr>
          </a:p>
        </p:txBody>
      </p:sp>
    </p:spTree>
    <p:extLst>
      <p:ext uri="{BB962C8B-B14F-4D97-AF65-F5344CB8AC3E}">
        <p14:creationId xmlns:p14="http://schemas.microsoft.com/office/powerpoint/2010/main" val="175752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378913" y="172161"/>
            <a:ext cx="4481788" cy="2062725"/>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rgbClr val="008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Freeform 2"/>
          <p:cNvSpPr/>
          <p:nvPr/>
        </p:nvSpPr>
        <p:spPr>
          <a:xfrm>
            <a:off x="3925888" y="2304580"/>
            <a:ext cx="4939816" cy="178799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rgbClr val="0033CC"/>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Freeform 5"/>
          <p:cNvSpPr/>
          <p:nvPr/>
        </p:nvSpPr>
        <p:spPr>
          <a:xfrm>
            <a:off x="149690" y="3522355"/>
            <a:ext cx="3982935" cy="200428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p:nvPr/>
        </p:nvSpPr>
        <p:spPr>
          <a:xfrm>
            <a:off x="4689309" y="4699138"/>
            <a:ext cx="3894754" cy="193026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rgbClr val="D6009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endParaRPr>
          </a:p>
        </p:txBody>
      </p:sp>
      <p:grpSp>
        <p:nvGrpSpPr>
          <p:cNvPr id="8199" name="Group 11"/>
          <p:cNvGrpSpPr>
            <a:grpSpLocks/>
          </p:cNvGrpSpPr>
          <p:nvPr/>
        </p:nvGrpSpPr>
        <p:grpSpPr bwMode="auto">
          <a:xfrm rot="342159">
            <a:off x="5658093" y="1529624"/>
            <a:ext cx="369888" cy="647700"/>
            <a:chOff x="2057400" y="2332412"/>
            <a:chExt cx="324766" cy="568896"/>
          </a:xfrm>
          <a:solidFill>
            <a:srgbClr val="008000"/>
          </a:solidFill>
        </p:grpSpPr>
        <p:sp>
          <p:nvSpPr>
            <p:cNvPr id="11" name="Oval 10"/>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 name="Oval 45"/>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7" name="Oval 46"/>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63" name="Group 62"/>
          <p:cNvGrpSpPr/>
          <p:nvPr/>
        </p:nvGrpSpPr>
        <p:grpSpPr>
          <a:xfrm rot="20620448">
            <a:off x="8779346" y="3374983"/>
            <a:ext cx="369802" cy="647785"/>
            <a:chOff x="2057400" y="2332412"/>
            <a:chExt cx="324766" cy="568896"/>
          </a:xfrm>
          <a:solidFill>
            <a:srgbClr val="0033CC"/>
          </a:solidFill>
        </p:grpSpPr>
        <p:sp>
          <p:nvSpPr>
            <p:cNvPr id="64" name="Oval 6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8" name="Oval 6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9" name="Oval 6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74" name="Group 73"/>
          <p:cNvGrpSpPr/>
          <p:nvPr/>
        </p:nvGrpSpPr>
        <p:grpSpPr>
          <a:xfrm rot="21303425">
            <a:off x="8485538" y="6048717"/>
            <a:ext cx="369802" cy="647785"/>
            <a:chOff x="2057400" y="2332412"/>
            <a:chExt cx="324766" cy="568896"/>
          </a:xfrm>
          <a:solidFill>
            <a:srgbClr val="D60093"/>
          </a:solidFill>
        </p:grpSpPr>
        <p:sp>
          <p:nvSpPr>
            <p:cNvPr id="79" name="Oval 7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2" name="Oval 81"/>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5" name="Oval 8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86" name="Group 85"/>
          <p:cNvGrpSpPr/>
          <p:nvPr/>
        </p:nvGrpSpPr>
        <p:grpSpPr>
          <a:xfrm rot="21164505">
            <a:off x="4083523" y="4841713"/>
            <a:ext cx="369802" cy="647785"/>
            <a:chOff x="2057400" y="2332412"/>
            <a:chExt cx="324766" cy="568896"/>
          </a:xfrm>
          <a:solidFill>
            <a:schemeClr val="accent2"/>
          </a:solidFill>
        </p:grpSpPr>
        <p:sp>
          <p:nvSpPr>
            <p:cNvPr id="87" name="Oval 86"/>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Oval 87"/>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Oval 88"/>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8203" name="Rectangle 31"/>
          <p:cNvSpPr>
            <a:spLocks noChangeArrowheads="1"/>
          </p:cNvSpPr>
          <p:nvPr/>
        </p:nvSpPr>
        <p:spPr bwMode="auto">
          <a:xfrm>
            <a:off x="1815548" y="920913"/>
            <a:ext cx="3710609" cy="1323439"/>
          </a:xfrm>
          <a:prstGeom prst="rect">
            <a:avLst/>
          </a:prstGeom>
          <a:noFill/>
          <a:ln w="9525">
            <a:noFill/>
            <a:miter lim="800000"/>
            <a:headEnd/>
            <a:tailEnd/>
          </a:ln>
        </p:spPr>
        <p:txBody>
          <a:bodyPr wrap="square" anchor="ctr">
            <a:spAutoFit/>
          </a:bodyPr>
          <a:lstStyle/>
          <a:p>
            <a:r>
              <a:rPr lang="vi-VN" sz="2000" b="1" dirty="0">
                <a:solidFill>
                  <a:prstClr val="white"/>
                </a:solidFill>
              </a:rPr>
              <a:t>Em hãy kể một trường hợp em từng được bạn bè chia sẻ vui buồn. Khi đó em cảm thấy thế nào?</a:t>
            </a:r>
          </a:p>
        </p:txBody>
      </p:sp>
      <p:sp>
        <p:nvSpPr>
          <p:cNvPr id="8204" name="Rectangle 31"/>
          <p:cNvSpPr>
            <a:spLocks noChangeArrowheads="1"/>
          </p:cNvSpPr>
          <p:nvPr/>
        </p:nvSpPr>
        <p:spPr bwMode="auto">
          <a:xfrm>
            <a:off x="4916488" y="2744262"/>
            <a:ext cx="3555884" cy="1323439"/>
          </a:xfrm>
          <a:prstGeom prst="rect">
            <a:avLst/>
          </a:prstGeom>
          <a:noFill/>
          <a:ln w="9525">
            <a:noFill/>
            <a:miter lim="800000"/>
            <a:headEnd/>
            <a:tailEnd/>
          </a:ln>
        </p:spPr>
        <p:txBody>
          <a:bodyPr wrap="square" anchor="ctr">
            <a:spAutoFit/>
          </a:bodyPr>
          <a:lstStyle/>
          <a:p>
            <a:r>
              <a:rPr lang="vi-VN" sz="1600" b="1" dirty="0">
                <a:solidFill>
                  <a:prstClr val="white"/>
                </a:solidFill>
              </a:rPr>
              <a:t>Em hãy kể một trường hợp thể hiện em đã biết chia sẻ vui buồn với các bạn trong tổ, trong lớp. Em cảm thấy thế nào sau khi làm việc đó?</a:t>
            </a:r>
          </a:p>
        </p:txBody>
      </p:sp>
      <p:sp>
        <p:nvSpPr>
          <p:cNvPr id="8205" name="Rectangle 31"/>
          <p:cNvSpPr>
            <a:spLocks noChangeArrowheads="1"/>
          </p:cNvSpPr>
          <p:nvPr/>
        </p:nvSpPr>
        <p:spPr bwMode="auto">
          <a:xfrm>
            <a:off x="5327378" y="5338480"/>
            <a:ext cx="2965520" cy="1015663"/>
          </a:xfrm>
          <a:prstGeom prst="rect">
            <a:avLst/>
          </a:prstGeom>
          <a:noFill/>
          <a:ln w="9525">
            <a:noFill/>
            <a:miter lim="800000"/>
            <a:headEnd/>
            <a:tailEnd/>
          </a:ln>
        </p:spPr>
        <p:txBody>
          <a:bodyPr wrap="square" anchor="ctr">
            <a:spAutoFit/>
          </a:bodyPr>
          <a:lstStyle/>
          <a:p>
            <a:r>
              <a:rPr lang="vi-VN" sz="2000" b="1" dirty="0">
                <a:solidFill>
                  <a:prstClr val="white"/>
                </a:solidFill>
              </a:rPr>
              <a:t>Em hãy kể một câu chuyện mà em đã đọc nói về sự chia sẻ.</a:t>
            </a:r>
          </a:p>
        </p:txBody>
      </p:sp>
      <p:sp>
        <p:nvSpPr>
          <p:cNvPr id="8206" name="Rectangle 31"/>
          <p:cNvSpPr>
            <a:spLocks noChangeArrowheads="1"/>
          </p:cNvSpPr>
          <p:nvPr/>
        </p:nvSpPr>
        <p:spPr bwMode="auto">
          <a:xfrm>
            <a:off x="662607" y="4084444"/>
            <a:ext cx="2881994" cy="1323439"/>
          </a:xfrm>
          <a:prstGeom prst="rect">
            <a:avLst/>
          </a:prstGeom>
          <a:noFill/>
          <a:ln w="9525">
            <a:noFill/>
            <a:miter lim="800000"/>
            <a:headEnd/>
            <a:tailEnd/>
          </a:ln>
        </p:spPr>
        <p:txBody>
          <a:bodyPr wrap="square" anchor="ctr">
            <a:spAutoFit/>
          </a:bodyPr>
          <a:lstStyle/>
          <a:p>
            <a:r>
              <a:rPr lang="vi-VN" sz="2000" b="1" dirty="0">
                <a:solidFill>
                  <a:prstClr val="white"/>
                </a:solidFill>
              </a:rPr>
              <a:t>Em hãy hát một bài hát, đọc một bài thơ (ca dao, tục ngữ) về chủ đề tình bạn.</a:t>
            </a:r>
          </a:p>
        </p:txBody>
      </p:sp>
      <p:sp>
        <p:nvSpPr>
          <p:cNvPr id="4" name="Oval 3"/>
          <p:cNvSpPr/>
          <p:nvPr/>
        </p:nvSpPr>
        <p:spPr>
          <a:xfrm>
            <a:off x="1339744" y="172161"/>
            <a:ext cx="1602826" cy="788508"/>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a:r>
              <a:rPr lang="en-US" b="1" dirty="0" smtClean="0">
                <a:solidFill>
                  <a:schemeClr val="tx1">
                    <a:lumMod val="95000"/>
                    <a:lumOff val="5000"/>
                  </a:schemeClr>
                </a:solidFill>
              </a:rPr>
              <a:t>Nhóm </a:t>
            </a:r>
            <a:r>
              <a:rPr lang="en-US" b="1" dirty="0" err="1" smtClean="0">
                <a:solidFill>
                  <a:schemeClr val="tx1">
                    <a:lumMod val="95000"/>
                    <a:lumOff val="5000"/>
                  </a:schemeClr>
                </a:solidFill>
              </a:rPr>
              <a:t>Đoàn</a:t>
            </a:r>
            <a:r>
              <a:rPr lang="en-US" b="1" dirty="0" smtClean="0">
                <a:solidFill>
                  <a:schemeClr val="tx1">
                    <a:lumMod val="95000"/>
                    <a:lumOff val="5000"/>
                  </a:schemeClr>
                </a:solidFill>
              </a:rPr>
              <a:t> </a:t>
            </a:r>
            <a:r>
              <a:rPr lang="en-US" b="1" dirty="0" err="1" smtClean="0">
                <a:solidFill>
                  <a:schemeClr val="tx1">
                    <a:lumMod val="95000"/>
                    <a:lumOff val="5000"/>
                  </a:schemeClr>
                </a:solidFill>
              </a:rPr>
              <a:t>Kết</a:t>
            </a:r>
            <a:r>
              <a:rPr lang="en-US" b="1" dirty="0" smtClean="0">
                <a:solidFill>
                  <a:schemeClr val="tx1">
                    <a:lumMod val="95000"/>
                    <a:lumOff val="5000"/>
                  </a:schemeClr>
                </a:solidFill>
              </a:rPr>
              <a:t> 1+2</a:t>
            </a:r>
            <a:endParaRPr lang="en-US" b="1" dirty="0">
              <a:solidFill>
                <a:schemeClr val="tx1">
                  <a:lumMod val="95000"/>
                  <a:lumOff val="5000"/>
                </a:schemeClr>
              </a:solidFill>
            </a:endParaRPr>
          </a:p>
        </p:txBody>
      </p:sp>
      <p:sp>
        <p:nvSpPr>
          <p:cNvPr id="28" name="Oval 27"/>
          <p:cNvSpPr/>
          <p:nvPr/>
        </p:nvSpPr>
        <p:spPr>
          <a:xfrm>
            <a:off x="4682806" y="4532257"/>
            <a:ext cx="1340933" cy="719775"/>
          </a:xfrm>
          <a:prstGeom prst="ellipse">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en-US" b="1" dirty="0" err="1">
                <a:solidFill>
                  <a:schemeClr val="tx1">
                    <a:lumMod val="95000"/>
                    <a:lumOff val="5000"/>
                  </a:schemeClr>
                </a:solidFill>
              </a:rPr>
              <a:t>Nhóm</a:t>
            </a:r>
            <a:r>
              <a:rPr lang="en-US" b="1" dirty="0">
                <a:solidFill>
                  <a:schemeClr val="tx1">
                    <a:lumMod val="95000"/>
                    <a:lumOff val="5000"/>
                  </a:schemeClr>
                </a:solidFill>
              </a:rPr>
              <a:t> </a:t>
            </a:r>
            <a:r>
              <a:rPr lang="en-US" b="1" dirty="0" err="1" smtClean="0">
                <a:solidFill>
                  <a:schemeClr val="tx1">
                    <a:lumMod val="95000"/>
                    <a:lumOff val="5000"/>
                  </a:schemeClr>
                </a:solidFill>
              </a:rPr>
              <a:t>Sẻ</a:t>
            </a:r>
            <a:r>
              <a:rPr lang="en-US" b="1" dirty="0" smtClean="0">
                <a:solidFill>
                  <a:schemeClr val="tx1">
                    <a:lumMod val="95000"/>
                    <a:lumOff val="5000"/>
                  </a:schemeClr>
                </a:solidFill>
              </a:rPr>
              <a:t> Chia 1+ 2</a:t>
            </a:r>
            <a:endParaRPr lang="en-US" b="1" dirty="0">
              <a:solidFill>
                <a:schemeClr val="tx1">
                  <a:lumMod val="95000"/>
                  <a:lumOff val="5000"/>
                </a:schemeClr>
              </a:solidFill>
            </a:endParaRPr>
          </a:p>
        </p:txBody>
      </p:sp>
      <p:sp>
        <p:nvSpPr>
          <p:cNvPr id="29" name="Oval 28"/>
          <p:cNvSpPr/>
          <p:nvPr/>
        </p:nvSpPr>
        <p:spPr>
          <a:xfrm>
            <a:off x="296485" y="3283058"/>
            <a:ext cx="1492555" cy="690717"/>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a:r>
              <a:rPr lang="en-US" b="1" dirty="0">
                <a:solidFill>
                  <a:schemeClr val="tx1">
                    <a:lumMod val="95000"/>
                    <a:lumOff val="5000"/>
                  </a:schemeClr>
                </a:solidFill>
              </a:rPr>
              <a:t>Nhóm </a:t>
            </a:r>
            <a:r>
              <a:rPr lang="en-US" b="1" dirty="0" err="1">
                <a:solidFill>
                  <a:schemeClr val="tx1">
                    <a:lumMod val="95000"/>
                    <a:lumOff val="5000"/>
                  </a:schemeClr>
                </a:solidFill>
              </a:rPr>
              <a:t>Tình</a:t>
            </a:r>
            <a:r>
              <a:rPr lang="en-US" b="1" dirty="0">
                <a:solidFill>
                  <a:schemeClr val="tx1">
                    <a:lumMod val="95000"/>
                    <a:lumOff val="5000"/>
                  </a:schemeClr>
                </a:solidFill>
              </a:rPr>
              <a:t> </a:t>
            </a:r>
            <a:r>
              <a:rPr lang="en-US" b="1" dirty="0" err="1" smtClean="0">
                <a:solidFill>
                  <a:schemeClr val="tx1">
                    <a:lumMod val="95000"/>
                    <a:lumOff val="5000"/>
                  </a:schemeClr>
                </a:solidFill>
              </a:rPr>
              <a:t>Bạn</a:t>
            </a:r>
            <a:endParaRPr lang="en-US" b="1" dirty="0" smtClean="0">
              <a:solidFill>
                <a:schemeClr val="tx1">
                  <a:lumMod val="95000"/>
                  <a:lumOff val="5000"/>
                </a:schemeClr>
              </a:solidFill>
            </a:endParaRPr>
          </a:p>
          <a:p>
            <a:pPr algn="ctr"/>
            <a:r>
              <a:rPr lang="en-US" b="1" dirty="0" smtClean="0">
                <a:solidFill>
                  <a:schemeClr val="tx1">
                    <a:lumMod val="95000"/>
                    <a:lumOff val="5000"/>
                  </a:schemeClr>
                </a:solidFill>
              </a:rPr>
              <a:t>1+2</a:t>
            </a:r>
            <a:endParaRPr lang="en-US" b="1" dirty="0">
              <a:solidFill>
                <a:schemeClr val="tx1">
                  <a:lumMod val="95000"/>
                  <a:lumOff val="5000"/>
                </a:schemeClr>
              </a:solidFill>
            </a:endParaRPr>
          </a:p>
        </p:txBody>
      </p:sp>
      <p:sp>
        <p:nvSpPr>
          <p:cNvPr id="30" name="Oval 29"/>
          <p:cNvSpPr/>
          <p:nvPr/>
        </p:nvSpPr>
        <p:spPr>
          <a:xfrm>
            <a:off x="7341707" y="1960690"/>
            <a:ext cx="1510135" cy="754770"/>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algn="ctr"/>
            <a:r>
              <a:rPr lang="en-US" b="1" dirty="0">
                <a:solidFill>
                  <a:schemeClr val="tx1">
                    <a:lumMod val="95000"/>
                    <a:lumOff val="5000"/>
                  </a:schemeClr>
                </a:solidFill>
              </a:rPr>
              <a:t>Nhóm </a:t>
            </a:r>
            <a:r>
              <a:rPr lang="en-US" b="1" dirty="0" err="1">
                <a:solidFill>
                  <a:schemeClr val="tx1">
                    <a:lumMod val="95000"/>
                    <a:lumOff val="5000"/>
                  </a:schemeClr>
                </a:solidFill>
              </a:rPr>
              <a:t>Gắn</a:t>
            </a:r>
            <a:r>
              <a:rPr lang="en-US" b="1" dirty="0">
                <a:solidFill>
                  <a:schemeClr val="tx1">
                    <a:lumMod val="95000"/>
                    <a:lumOff val="5000"/>
                  </a:schemeClr>
                </a:solidFill>
              </a:rPr>
              <a:t> </a:t>
            </a:r>
            <a:r>
              <a:rPr lang="en-US" b="1" dirty="0" err="1" smtClean="0">
                <a:solidFill>
                  <a:schemeClr val="tx1">
                    <a:lumMod val="95000"/>
                    <a:lumOff val="5000"/>
                  </a:schemeClr>
                </a:solidFill>
              </a:rPr>
              <a:t>Bó</a:t>
            </a:r>
            <a:r>
              <a:rPr lang="en-US" b="1" dirty="0" smtClean="0">
                <a:solidFill>
                  <a:schemeClr val="tx1">
                    <a:lumMod val="95000"/>
                    <a:lumOff val="5000"/>
                  </a:schemeClr>
                </a:solidFill>
              </a:rPr>
              <a:t> 1+2</a:t>
            </a:r>
            <a:endParaRPr lang="en-US" b="1" dirty="0">
              <a:solidFill>
                <a:schemeClr val="tx1">
                  <a:lumMod val="95000"/>
                  <a:lumOff val="5000"/>
                </a:schemeClr>
              </a:solidFill>
            </a:endParaRPr>
          </a:p>
        </p:txBody>
      </p:sp>
      <p:sp>
        <p:nvSpPr>
          <p:cNvPr id="5" name="TextBox 4"/>
          <p:cNvSpPr txBox="1"/>
          <p:nvPr/>
        </p:nvSpPr>
        <p:spPr>
          <a:xfrm>
            <a:off x="3872007" y="516511"/>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1</a:t>
            </a:r>
            <a:endParaRPr lang="en-US" sz="2000" b="1" dirty="0">
              <a:solidFill>
                <a:srgbClr val="FFFF00"/>
              </a:solidFill>
            </a:endParaRPr>
          </a:p>
        </p:txBody>
      </p:sp>
      <p:sp>
        <p:nvSpPr>
          <p:cNvPr id="32" name="TextBox 31"/>
          <p:cNvSpPr txBox="1"/>
          <p:nvPr/>
        </p:nvSpPr>
        <p:spPr>
          <a:xfrm>
            <a:off x="5724991" y="2394808"/>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2</a:t>
            </a:r>
            <a:endParaRPr lang="en-US" sz="2000" b="1" dirty="0">
              <a:solidFill>
                <a:srgbClr val="FFFF00"/>
              </a:solidFill>
            </a:endParaRPr>
          </a:p>
        </p:txBody>
      </p:sp>
      <p:sp>
        <p:nvSpPr>
          <p:cNvPr id="33" name="TextBox 32"/>
          <p:cNvSpPr txBox="1"/>
          <p:nvPr/>
        </p:nvSpPr>
        <p:spPr>
          <a:xfrm>
            <a:off x="6922513" y="5004426"/>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4</a:t>
            </a:r>
            <a:endParaRPr lang="en-US" sz="2000" b="1" dirty="0">
              <a:solidFill>
                <a:srgbClr val="FFFF00"/>
              </a:solidFill>
            </a:endParaRPr>
          </a:p>
        </p:txBody>
      </p:sp>
      <p:sp>
        <p:nvSpPr>
          <p:cNvPr id="34" name="TextBox 33"/>
          <p:cNvSpPr txBox="1"/>
          <p:nvPr/>
        </p:nvSpPr>
        <p:spPr>
          <a:xfrm>
            <a:off x="1626596" y="3771828"/>
            <a:ext cx="1174261" cy="400110"/>
          </a:xfrm>
          <a:prstGeom prst="rect">
            <a:avLst/>
          </a:prstGeom>
          <a:noFill/>
        </p:spPr>
        <p:txBody>
          <a:bodyPr wrap="square" rtlCol="0">
            <a:spAutoFit/>
          </a:bodyPr>
          <a:lstStyle/>
          <a:p>
            <a:r>
              <a:rPr lang="en-US" sz="2000" b="1" dirty="0" err="1" smtClean="0">
                <a:solidFill>
                  <a:srgbClr val="FFFF00"/>
                </a:solidFill>
              </a:rPr>
              <a:t>Chủ</a:t>
            </a:r>
            <a:r>
              <a:rPr lang="en-US" sz="2000" b="1" dirty="0" smtClean="0">
                <a:solidFill>
                  <a:srgbClr val="FFFF00"/>
                </a:solidFill>
              </a:rPr>
              <a:t> </a:t>
            </a:r>
            <a:r>
              <a:rPr lang="vi-VN" sz="2000" b="1" dirty="0" smtClean="0">
                <a:solidFill>
                  <a:srgbClr val="FFFF00"/>
                </a:solidFill>
              </a:rPr>
              <a:t>đề</a:t>
            </a:r>
            <a:r>
              <a:rPr lang="en-US" sz="2000" b="1" dirty="0" smtClean="0">
                <a:solidFill>
                  <a:srgbClr val="FFFF00"/>
                </a:solidFill>
              </a:rPr>
              <a:t> 3</a:t>
            </a:r>
            <a:endParaRPr lang="en-US" sz="2000" b="1" dirty="0">
              <a:solidFill>
                <a:srgbClr val="FFFF00"/>
              </a:solidFill>
            </a:endParaRPr>
          </a:p>
        </p:txBody>
      </p:sp>
    </p:spTree>
    <p:extLst>
      <p:ext uri="{BB962C8B-B14F-4D97-AF65-F5344CB8AC3E}">
        <p14:creationId xmlns:p14="http://schemas.microsoft.com/office/powerpoint/2010/main" val="1757869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7" name="Rectangle 6"/>
          <p:cNvSpPr/>
          <p:nvPr/>
        </p:nvSpPr>
        <p:spPr>
          <a:xfrm>
            <a:off x="1089891" y="2225501"/>
            <a:ext cx="7897091" cy="2677656"/>
          </a:xfrm>
          <a:prstGeom prst="rect">
            <a:avLst/>
          </a:prstGeom>
        </p:spPr>
        <p:txBody>
          <a:bodyPr wrap="square">
            <a:spAutoFit/>
          </a:bodyPr>
          <a:lstStyle/>
          <a:p>
            <a:pPr marL="457200" indent="-457200">
              <a:buFontTx/>
              <a:buChar char="-"/>
            </a:pPr>
            <a:r>
              <a:rPr lang="en-US" sz="2800" dirty="0" err="1" smtClean="0">
                <a:solidFill>
                  <a:srgbClr val="0000FF"/>
                </a:solidFill>
                <a:latin typeface="Arial" panose="020B0604020202020204" pitchFamily="34" charset="0"/>
                <a:cs typeface="Arial" panose="020B0604020202020204" pitchFamily="34" charset="0"/>
              </a:rPr>
              <a:t>Thương</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người</a:t>
            </a:r>
            <a:r>
              <a:rPr lang="en-US" sz="2800" dirty="0" smtClean="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như</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thể</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thương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thân</a:t>
            </a:r>
            <a:r>
              <a:rPr lang="en-US" sz="2800" dirty="0" smtClean="0">
                <a:solidFill>
                  <a:srgbClr val="0000FF"/>
                </a:solidFill>
                <a:latin typeface="Arial" panose="020B0604020202020204" pitchFamily="34" charset="0"/>
                <a:cs typeface="Arial" panose="020B0604020202020204" pitchFamily="34" charset="0"/>
              </a:rPr>
              <a:t>.</a:t>
            </a:r>
          </a:p>
          <a:p>
            <a:endParaRPr lang="en-US" sz="2800" dirty="0">
              <a:solidFill>
                <a:srgbClr val="0000FF"/>
              </a:solidFill>
              <a:latin typeface="Arial" panose="020B0604020202020204" pitchFamily="34" charset="0"/>
              <a:cs typeface="Arial" panose="020B0604020202020204" pitchFamily="34" charset="0"/>
            </a:endParaRPr>
          </a:p>
          <a:p>
            <a:pPr marL="457200" indent="-457200">
              <a:buFontTx/>
              <a:buChar char="-"/>
            </a:pPr>
            <a:r>
              <a:rPr lang="en-US" sz="2800" dirty="0" err="1" smtClean="0">
                <a:solidFill>
                  <a:srgbClr val="0000FF"/>
                </a:solidFill>
                <a:latin typeface="Arial" panose="020B0604020202020204" pitchFamily="34" charset="0"/>
                <a:cs typeface="Arial" panose="020B0604020202020204" pitchFamily="34" charset="0"/>
              </a:rPr>
              <a:t>Lá</a:t>
            </a:r>
            <a:r>
              <a:rPr lang="en-US" sz="2800" dirty="0" smtClean="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lành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đùm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lá</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rách</a:t>
            </a:r>
            <a:r>
              <a:rPr lang="en-US" sz="2800" dirty="0" smtClean="0">
                <a:solidFill>
                  <a:srgbClr val="0000FF"/>
                </a:solidFill>
                <a:latin typeface="Arial" panose="020B0604020202020204" pitchFamily="34" charset="0"/>
                <a:cs typeface="Arial" panose="020B0604020202020204" pitchFamily="34" charset="0"/>
              </a:rPr>
              <a:t>.</a:t>
            </a:r>
          </a:p>
          <a:p>
            <a:endParaRPr lang="vi-VN" sz="2800" dirty="0">
              <a:solidFill>
                <a:srgbClr val="0000FF"/>
              </a:solidFill>
              <a:latin typeface="Arial" panose="020B0604020202020204" pitchFamily="34" charset="0"/>
              <a:cs typeface="Arial" panose="020B0604020202020204" pitchFamily="34" charset="0"/>
            </a:endParaRPr>
          </a:p>
          <a:p>
            <a:r>
              <a:rPr lang="en-US" sz="2800" dirty="0" smtClean="0">
                <a:solidFill>
                  <a:srgbClr val="0000FF"/>
                </a:solidFill>
                <a:latin typeface="Arial" panose="020B0604020202020204" pitchFamily="34" charset="0"/>
                <a:cs typeface="Arial" panose="020B0604020202020204" pitchFamily="34" charset="0"/>
              </a:rPr>
              <a:t>-     </a:t>
            </a:r>
            <a:r>
              <a:rPr lang="vi-VN" sz="2800" dirty="0" smtClean="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Bầu</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ơi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thương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lấy</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bí</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cùng</a:t>
            </a:r>
            <a:endParaRPr lang="vi-VN" sz="2800" dirty="0">
              <a:solidFill>
                <a:srgbClr val="0000FF"/>
              </a:solidFill>
              <a:latin typeface="Arial" panose="020B0604020202020204" pitchFamily="34" charset="0"/>
              <a:cs typeface="Arial" panose="020B0604020202020204" pitchFamily="34" charset="0"/>
            </a:endParaRPr>
          </a:p>
          <a:p>
            <a:r>
              <a:rPr lang="vi-VN"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Tuy</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rằng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khác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giống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nhưng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chung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một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giàn</a:t>
            </a:r>
            <a:r>
              <a:rPr lang="en-US" sz="2800" dirty="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46742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15" t="17187" r="12665" b="23698"/>
          <a:stretch/>
        </p:blipFill>
        <p:spPr bwMode="auto">
          <a:xfrm>
            <a:off x="409575" y="1171575"/>
            <a:ext cx="799147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881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147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 y="-522514"/>
            <a:ext cx="9125857" cy="738051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7495310" y="495760"/>
            <a:ext cx="47707"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WordArt 8"/>
          <p:cNvSpPr>
            <a:spLocks noChangeArrowheads="1" noChangeShapeType="1" noTextEdit="1"/>
          </p:cNvSpPr>
          <p:nvPr/>
        </p:nvSpPr>
        <p:spPr bwMode="auto">
          <a:xfrm>
            <a:off x="454365" y="1935865"/>
            <a:ext cx="8253412" cy="16668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KÍNH CHÚC QUÝ THẦY CÔ GIÁO MẠNH KHỎE</a:t>
            </a:r>
          </a:p>
          <a:p>
            <a:pPr algn="ct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CÁC EM HỌC SINH CHĂM NGOAN HỌC </a:t>
            </a:r>
            <a:r>
              <a:rPr lang="en-US" sz="3600"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GIỎI!</a:t>
            </a:r>
            <a:endPar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894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18" t="31120" r="13398" b="7812"/>
          <a:stretch/>
        </p:blipFill>
        <p:spPr bwMode="auto">
          <a:xfrm>
            <a:off x="390525" y="1133475"/>
            <a:ext cx="81819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074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445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vi-VN" altLang="en-US" smtClean="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12"/>
            <a:ext cx="9144000" cy="6861412"/>
          </a:xfrm>
        </p:spPr>
      </p:pic>
      <p:sp>
        <p:nvSpPr>
          <p:cNvPr id="4" name="Rounded Rectangle 3"/>
          <p:cNvSpPr/>
          <p:nvPr/>
        </p:nvSpPr>
        <p:spPr>
          <a:xfrm>
            <a:off x="626659" y="307076"/>
            <a:ext cx="8305800"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3200" b="1" dirty="0">
                <a:solidFill>
                  <a:srgbClr val="C00000"/>
                </a:solidFill>
                <a:cs typeface="Times New Roman" pitchFamily="18" charset="0"/>
              </a:rPr>
              <a:t>Khoanh </a:t>
            </a:r>
            <a:r>
              <a:rPr lang="vi-VN" sz="3200" b="1" dirty="0" smtClean="0">
                <a:solidFill>
                  <a:srgbClr val="C00000"/>
                </a:solidFill>
                <a:cs typeface="Times New Roman" pitchFamily="18" charset="0"/>
              </a:rPr>
              <a:t>vào </a:t>
            </a:r>
            <a:r>
              <a:rPr lang="vi-VN" sz="3200" b="1" dirty="0">
                <a:solidFill>
                  <a:srgbClr val="C00000"/>
                </a:solidFill>
                <a:cs typeface="Times New Roman" pitchFamily="18" charset="0"/>
              </a:rPr>
              <a:t>chữ cái đặt trước </a:t>
            </a:r>
            <a:endParaRPr lang="en-US" sz="3200" b="1" dirty="0" smtClean="0">
              <a:solidFill>
                <a:srgbClr val="C00000"/>
              </a:solidFill>
              <a:cs typeface="Times New Roman" pitchFamily="18" charset="0"/>
            </a:endParaRPr>
          </a:p>
          <a:p>
            <a:pPr algn="ctr" eaLnBrk="0" hangingPunct="0">
              <a:defRPr/>
            </a:pPr>
            <a:r>
              <a:rPr lang="vi-VN" sz="3200" b="1" dirty="0" smtClean="0">
                <a:solidFill>
                  <a:srgbClr val="C00000"/>
                </a:solidFill>
                <a:cs typeface="Times New Roman" pitchFamily="18" charset="0"/>
              </a:rPr>
              <a:t>việc </a:t>
            </a:r>
            <a:r>
              <a:rPr lang="vi-VN" sz="3200" b="1" dirty="0">
                <a:solidFill>
                  <a:srgbClr val="C00000"/>
                </a:solidFill>
                <a:cs typeface="Times New Roman" pitchFamily="18" charset="0"/>
              </a:rPr>
              <a:t>làm đúng đối với bạn </a:t>
            </a:r>
            <a:r>
              <a:rPr lang="vi-VN" sz="3200" b="1" dirty="0" smtClean="0">
                <a:solidFill>
                  <a:srgbClr val="C00000"/>
                </a:solidFill>
                <a:cs typeface="Times New Roman" pitchFamily="18" charset="0"/>
              </a:rPr>
              <a:t>bè</a:t>
            </a:r>
            <a:r>
              <a:rPr lang="en-US" sz="3200" b="1" dirty="0" smtClean="0">
                <a:solidFill>
                  <a:srgbClr val="C00000"/>
                </a:solidFill>
                <a:cs typeface="Times New Roman" pitchFamily="18" charset="0"/>
              </a:rPr>
              <a:t>.</a:t>
            </a:r>
            <a:endParaRPr lang="en-US" sz="3200" b="1" dirty="0">
              <a:solidFill>
                <a:srgbClr val="C00000"/>
              </a:solidFill>
              <a:cs typeface="Times New Roman" pitchFamily="18" charset="0"/>
            </a:endParaRPr>
          </a:p>
        </p:txBody>
      </p:sp>
      <p:sp>
        <p:nvSpPr>
          <p:cNvPr id="8198" name="Rectangle 5"/>
          <p:cNvSpPr>
            <a:spLocks noChangeArrowheads="1"/>
          </p:cNvSpPr>
          <p:nvPr/>
        </p:nvSpPr>
        <p:spPr bwMode="auto">
          <a:xfrm>
            <a:off x="419100" y="1716311"/>
            <a:ext cx="8305800"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50000"/>
              </a:lnSpc>
            </a:pPr>
            <a:r>
              <a:rPr lang="vi-VN" altLang="en-US" sz="2300" smtClean="0">
                <a:solidFill>
                  <a:srgbClr val="1212BA"/>
                </a:solidFill>
                <a:latin typeface="+mn-lt"/>
                <a:cs typeface="Times New Roman" panose="02020603050405020304" pitchFamily="18" charset="0"/>
              </a:rPr>
              <a:t>a/ </a:t>
            </a:r>
            <a:r>
              <a:rPr lang="vi-VN" altLang="en-US" sz="2300" smtClean="0">
                <a:solidFill>
                  <a:srgbClr val="1212BA"/>
                </a:solidFill>
                <a:cs typeface="Times New Roman" panose="02020603050405020304" pitchFamily="18" charset="0"/>
              </a:rPr>
              <a:t>Hỏi </a:t>
            </a:r>
            <a:r>
              <a:rPr lang="vi-VN" altLang="en-US" sz="2300">
                <a:solidFill>
                  <a:srgbClr val="1212BA"/>
                </a:solidFill>
                <a:cs typeface="Times New Roman" panose="02020603050405020304" pitchFamily="18" charset="0"/>
              </a:rPr>
              <a:t>thăm, an ủi khi bạn có chuyện buồn.</a:t>
            </a:r>
          </a:p>
          <a:p>
            <a:pPr algn="just">
              <a:lnSpc>
                <a:spcPct val="150000"/>
              </a:lnSpc>
            </a:pPr>
            <a:r>
              <a:rPr lang="vi-VN" altLang="en-US" sz="2300">
                <a:solidFill>
                  <a:srgbClr val="1212BA"/>
                </a:solidFill>
                <a:cs typeface="Times New Roman" panose="02020603050405020304" pitchFamily="18" charset="0"/>
              </a:rPr>
              <a:t>b/ Động viên, giúp đỡ khi bạn chưa hiểu bài.</a:t>
            </a:r>
          </a:p>
          <a:p>
            <a:pPr algn="just">
              <a:lnSpc>
                <a:spcPct val="150000"/>
              </a:lnSpc>
            </a:pPr>
            <a:r>
              <a:rPr lang="vi-VN" altLang="en-US" sz="2300">
                <a:solidFill>
                  <a:srgbClr val="1212BA"/>
                </a:solidFill>
                <a:cs typeface="Times New Roman" panose="02020603050405020304" pitchFamily="18" charset="0"/>
              </a:rPr>
              <a:t>c/ Chúc mừng khi bạn có sự tiến bộ.</a:t>
            </a:r>
          </a:p>
          <a:p>
            <a:pPr algn="just">
              <a:lnSpc>
                <a:spcPct val="150000"/>
              </a:lnSpc>
            </a:pPr>
            <a:r>
              <a:rPr lang="vi-VN" altLang="en-US" sz="2300">
                <a:solidFill>
                  <a:srgbClr val="1212BA"/>
                </a:solidFill>
                <a:cs typeface="Times New Roman" panose="02020603050405020304" pitchFamily="18" charset="0"/>
              </a:rPr>
              <a:t>d/ Vui vẻ khi giúp đỡ bạn học kém.</a:t>
            </a:r>
          </a:p>
          <a:p>
            <a:pPr algn="just">
              <a:lnSpc>
                <a:spcPct val="150000"/>
              </a:lnSpc>
            </a:pPr>
            <a:r>
              <a:rPr lang="vi-VN" altLang="en-US" sz="2300">
                <a:solidFill>
                  <a:srgbClr val="1212BA"/>
                </a:solidFill>
                <a:cs typeface="Times New Roman" panose="02020603050405020304" pitchFamily="18" charset="0"/>
              </a:rPr>
              <a:t>đ/ Quyên góp sách vở, quần áo cũ để giúp các bạn nghèo.</a:t>
            </a:r>
          </a:p>
          <a:p>
            <a:pPr algn="just">
              <a:lnSpc>
                <a:spcPct val="150000"/>
              </a:lnSpc>
            </a:pPr>
            <a:r>
              <a:rPr lang="vi-VN" altLang="en-US" sz="2300">
                <a:solidFill>
                  <a:srgbClr val="1212BA"/>
                </a:solidFill>
                <a:cs typeface="Times New Roman" panose="02020603050405020304" pitchFamily="18" charset="0"/>
              </a:rPr>
              <a:t>e/ Thờ ơ cười nói khi bạn đang có chuyện buồn.</a:t>
            </a:r>
          </a:p>
          <a:p>
            <a:pPr algn="just">
              <a:lnSpc>
                <a:spcPct val="150000"/>
              </a:lnSpc>
            </a:pPr>
            <a:r>
              <a:rPr lang="vi-VN" altLang="en-US" sz="2300">
                <a:solidFill>
                  <a:srgbClr val="1212BA"/>
                </a:solidFill>
                <a:cs typeface="Times New Roman" panose="02020603050405020304" pitchFamily="18" charset="0"/>
              </a:rPr>
              <a:t>g/ Kết bạn với các bạn bị khuyết tật, các bạn nhà nghèo.</a:t>
            </a:r>
          </a:p>
          <a:p>
            <a:pPr algn="just">
              <a:lnSpc>
                <a:spcPct val="150000"/>
              </a:lnSpc>
            </a:pPr>
            <a:r>
              <a:rPr lang="vi-VN" altLang="en-US" sz="2300">
                <a:solidFill>
                  <a:srgbClr val="1212BA"/>
                </a:solidFill>
                <a:cs typeface="Times New Roman" panose="02020603050405020304" pitchFamily="18" charset="0"/>
              </a:rPr>
              <a:t>h/ Ghen tức khi thấy bạn học giỏi hơn mình.</a:t>
            </a:r>
          </a:p>
          <a:p>
            <a:pPr algn="just">
              <a:lnSpc>
                <a:spcPct val="150000"/>
              </a:lnSpc>
            </a:pPr>
            <a:endParaRPr lang="vi-VN" altLang="en-US" sz="2300" dirty="0" smtClean="0">
              <a:solidFill>
                <a:srgbClr val="1212BA"/>
              </a:solidFill>
              <a:latin typeface="+mn-lt"/>
              <a:cs typeface="Times New Roman" panose="02020603050405020304" pitchFamily="18" charset="0"/>
            </a:endParaRPr>
          </a:p>
        </p:txBody>
      </p:sp>
    </p:spTree>
    <p:extLst>
      <p:ext uri="{BB962C8B-B14F-4D97-AF65-F5344CB8AC3E}">
        <p14:creationId xmlns:p14="http://schemas.microsoft.com/office/powerpoint/2010/main" val="107281968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vi-VN" altLang="en-US" smtClean="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12"/>
            <a:ext cx="9144000" cy="6861412"/>
          </a:xfrm>
        </p:spPr>
      </p:pic>
      <p:sp>
        <p:nvSpPr>
          <p:cNvPr id="4" name="Rounded Rectangle 3"/>
          <p:cNvSpPr/>
          <p:nvPr/>
        </p:nvSpPr>
        <p:spPr>
          <a:xfrm>
            <a:off x="626659" y="307076"/>
            <a:ext cx="8305800"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3200" b="1" dirty="0">
                <a:solidFill>
                  <a:srgbClr val="C00000"/>
                </a:solidFill>
                <a:cs typeface="Times New Roman" pitchFamily="18" charset="0"/>
              </a:rPr>
              <a:t>Khoanh </a:t>
            </a:r>
            <a:r>
              <a:rPr lang="vi-VN" sz="3200" b="1" dirty="0" smtClean="0">
                <a:solidFill>
                  <a:srgbClr val="C00000"/>
                </a:solidFill>
                <a:cs typeface="Times New Roman" pitchFamily="18" charset="0"/>
              </a:rPr>
              <a:t>vào </a:t>
            </a:r>
            <a:r>
              <a:rPr lang="vi-VN" sz="3200" b="1" dirty="0">
                <a:solidFill>
                  <a:srgbClr val="C00000"/>
                </a:solidFill>
                <a:cs typeface="Times New Roman" pitchFamily="18" charset="0"/>
              </a:rPr>
              <a:t>chữ cái đặt trước </a:t>
            </a:r>
            <a:endParaRPr lang="en-US" sz="3200" b="1" dirty="0" smtClean="0">
              <a:solidFill>
                <a:srgbClr val="C00000"/>
              </a:solidFill>
              <a:cs typeface="Times New Roman" pitchFamily="18" charset="0"/>
            </a:endParaRPr>
          </a:p>
          <a:p>
            <a:pPr algn="ctr" eaLnBrk="0" hangingPunct="0">
              <a:defRPr/>
            </a:pPr>
            <a:r>
              <a:rPr lang="vi-VN" sz="3200" b="1" dirty="0" smtClean="0">
                <a:solidFill>
                  <a:srgbClr val="C00000"/>
                </a:solidFill>
                <a:cs typeface="Times New Roman" pitchFamily="18" charset="0"/>
              </a:rPr>
              <a:t>việc </a:t>
            </a:r>
            <a:r>
              <a:rPr lang="vi-VN" sz="3200" b="1" dirty="0">
                <a:solidFill>
                  <a:srgbClr val="C00000"/>
                </a:solidFill>
                <a:cs typeface="Times New Roman" pitchFamily="18" charset="0"/>
              </a:rPr>
              <a:t>làm đúng đối với bạn </a:t>
            </a:r>
            <a:r>
              <a:rPr lang="vi-VN" sz="3200" b="1" dirty="0" smtClean="0">
                <a:solidFill>
                  <a:srgbClr val="C00000"/>
                </a:solidFill>
                <a:cs typeface="Times New Roman" pitchFamily="18" charset="0"/>
              </a:rPr>
              <a:t>bè</a:t>
            </a:r>
            <a:r>
              <a:rPr lang="en-US" sz="3200" b="1" dirty="0" smtClean="0">
                <a:solidFill>
                  <a:srgbClr val="C00000"/>
                </a:solidFill>
                <a:cs typeface="Times New Roman" pitchFamily="18" charset="0"/>
              </a:rPr>
              <a:t>.</a:t>
            </a:r>
            <a:endParaRPr lang="en-US" sz="3200" b="1" dirty="0">
              <a:solidFill>
                <a:srgbClr val="C00000"/>
              </a:solidFill>
              <a:cs typeface="Times New Roman" pitchFamily="18" charset="0"/>
            </a:endParaRPr>
          </a:p>
        </p:txBody>
      </p:sp>
      <p:sp>
        <p:nvSpPr>
          <p:cNvPr id="8198" name="Rectangle 5"/>
          <p:cNvSpPr>
            <a:spLocks noChangeArrowheads="1"/>
          </p:cNvSpPr>
          <p:nvPr/>
        </p:nvSpPr>
        <p:spPr bwMode="auto">
          <a:xfrm>
            <a:off x="419100" y="1716311"/>
            <a:ext cx="8305800"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50000"/>
              </a:lnSpc>
            </a:pPr>
            <a:r>
              <a:rPr lang="vi-VN" altLang="en-US" sz="2300" smtClean="0">
                <a:solidFill>
                  <a:srgbClr val="1212BA"/>
                </a:solidFill>
                <a:latin typeface="Arial"/>
                <a:cs typeface="Times New Roman" panose="02020603050405020304" pitchFamily="18" charset="0"/>
              </a:rPr>
              <a:t>a/ </a:t>
            </a:r>
            <a:r>
              <a:rPr lang="vi-VN" altLang="en-US" sz="2300" smtClean="0">
                <a:solidFill>
                  <a:srgbClr val="1212BA"/>
                </a:solidFill>
                <a:cs typeface="Times New Roman" panose="02020603050405020304" pitchFamily="18" charset="0"/>
              </a:rPr>
              <a:t>Hỏi </a:t>
            </a:r>
            <a:r>
              <a:rPr lang="vi-VN" altLang="en-US" sz="2300">
                <a:solidFill>
                  <a:srgbClr val="1212BA"/>
                </a:solidFill>
                <a:cs typeface="Times New Roman" panose="02020603050405020304" pitchFamily="18" charset="0"/>
              </a:rPr>
              <a:t>thăm, an ủi khi bạn có chuyện buồn.</a:t>
            </a:r>
          </a:p>
          <a:p>
            <a:pPr algn="just">
              <a:lnSpc>
                <a:spcPct val="150000"/>
              </a:lnSpc>
            </a:pPr>
            <a:r>
              <a:rPr lang="vi-VN" altLang="en-US" sz="2300">
                <a:solidFill>
                  <a:srgbClr val="1212BA"/>
                </a:solidFill>
                <a:cs typeface="Times New Roman" panose="02020603050405020304" pitchFamily="18" charset="0"/>
              </a:rPr>
              <a:t>b/ Động viên, giúp đỡ khi bạn chưa hiểu bài.</a:t>
            </a:r>
          </a:p>
          <a:p>
            <a:pPr algn="just">
              <a:lnSpc>
                <a:spcPct val="150000"/>
              </a:lnSpc>
            </a:pPr>
            <a:r>
              <a:rPr lang="vi-VN" altLang="en-US" sz="2300">
                <a:solidFill>
                  <a:srgbClr val="1212BA"/>
                </a:solidFill>
                <a:cs typeface="Times New Roman" panose="02020603050405020304" pitchFamily="18" charset="0"/>
              </a:rPr>
              <a:t>c/ Chúc mừng khi bạn có sự tiến bộ.</a:t>
            </a:r>
          </a:p>
          <a:p>
            <a:pPr algn="just">
              <a:lnSpc>
                <a:spcPct val="150000"/>
              </a:lnSpc>
            </a:pPr>
            <a:r>
              <a:rPr lang="vi-VN" altLang="en-US" sz="2300">
                <a:solidFill>
                  <a:srgbClr val="1212BA"/>
                </a:solidFill>
                <a:cs typeface="Times New Roman" panose="02020603050405020304" pitchFamily="18" charset="0"/>
              </a:rPr>
              <a:t>d/ Vui vẻ khi giúp đỡ bạn học kém.</a:t>
            </a:r>
          </a:p>
          <a:p>
            <a:pPr algn="just">
              <a:lnSpc>
                <a:spcPct val="150000"/>
              </a:lnSpc>
            </a:pPr>
            <a:r>
              <a:rPr lang="vi-VN" altLang="en-US" sz="2300">
                <a:solidFill>
                  <a:srgbClr val="1212BA"/>
                </a:solidFill>
                <a:cs typeface="Times New Roman" panose="02020603050405020304" pitchFamily="18" charset="0"/>
              </a:rPr>
              <a:t>đ/ Quyên góp sách vở, quần áo cũ để giúp các bạn nghèo.</a:t>
            </a:r>
          </a:p>
          <a:p>
            <a:pPr algn="just">
              <a:lnSpc>
                <a:spcPct val="150000"/>
              </a:lnSpc>
            </a:pPr>
            <a:r>
              <a:rPr lang="vi-VN" altLang="en-US" sz="2300">
                <a:solidFill>
                  <a:srgbClr val="1212BA"/>
                </a:solidFill>
                <a:cs typeface="Times New Roman" panose="02020603050405020304" pitchFamily="18" charset="0"/>
              </a:rPr>
              <a:t>e/ Thờ ơ cười nói khi bạn đang có chuyện buồn.</a:t>
            </a:r>
          </a:p>
          <a:p>
            <a:pPr algn="just">
              <a:lnSpc>
                <a:spcPct val="150000"/>
              </a:lnSpc>
            </a:pPr>
            <a:r>
              <a:rPr lang="vi-VN" altLang="en-US" sz="2300">
                <a:solidFill>
                  <a:srgbClr val="1212BA"/>
                </a:solidFill>
                <a:cs typeface="Times New Roman" panose="02020603050405020304" pitchFamily="18" charset="0"/>
              </a:rPr>
              <a:t>g/ Kết bạn với các bạn bị khuyết tật, các bạn nhà nghèo.</a:t>
            </a:r>
          </a:p>
          <a:p>
            <a:pPr algn="just">
              <a:lnSpc>
                <a:spcPct val="150000"/>
              </a:lnSpc>
            </a:pPr>
            <a:r>
              <a:rPr lang="vi-VN" altLang="en-US" sz="2300">
                <a:solidFill>
                  <a:srgbClr val="1212BA"/>
                </a:solidFill>
                <a:cs typeface="Times New Roman" panose="02020603050405020304" pitchFamily="18" charset="0"/>
              </a:rPr>
              <a:t>h/ Ghen tức khi thấy bạn học giỏi hơn mình.</a:t>
            </a:r>
          </a:p>
          <a:p>
            <a:pPr algn="just">
              <a:lnSpc>
                <a:spcPct val="150000"/>
              </a:lnSpc>
            </a:pPr>
            <a:endParaRPr lang="vi-VN" altLang="en-US" sz="2300" dirty="0" smtClean="0">
              <a:solidFill>
                <a:srgbClr val="1212BA"/>
              </a:solidFill>
              <a:latin typeface="Arial"/>
              <a:cs typeface="Times New Roman" panose="02020603050405020304" pitchFamily="18" charset="0"/>
            </a:endParaRPr>
          </a:p>
        </p:txBody>
      </p:sp>
    </p:spTree>
    <p:extLst>
      <p:ext uri="{BB962C8B-B14F-4D97-AF65-F5344CB8AC3E}">
        <p14:creationId xmlns:p14="http://schemas.microsoft.com/office/powerpoint/2010/main" val="29386552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vi-VN" altLang="en-US" smtClean="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12"/>
            <a:ext cx="9144000" cy="6861412"/>
          </a:xfrm>
        </p:spPr>
      </p:pic>
      <p:sp>
        <p:nvSpPr>
          <p:cNvPr id="4" name="Rounded Rectangle 3"/>
          <p:cNvSpPr/>
          <p:nvPr/>
        </p:nvSpPr>
        <p:spPr>
          <a:xfrm>
            <a:off x="626659" y="307076"/>
            <a:ext cx="8305800"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sz="3200" b="1" dirty="0">
                <a:solidFill>
                  <a:srgbClr val="C00000"/>
                </a:solidFill>
                <a:cs typeface="Times New Roman" pitchFamily="18" charset="0"/>
              </a:rPr>
              <a:t>Khoanh </a:t>
            </a:r>
            <a:r>
              <a:rPr lang="vi-VN" sz="3200" b="1" dirty="0" smtClean="0">
                <a:solidFill>
                  <a:srgbClr val="C00000"/>
                </a:solidFill>
                <a:cs typeface="Times New Roman" pitchFamily="18" charset="0"/>
              </a:rPr>
              <a:t>vào </a:t>
            </a:r>
            <a:r>
              <a:rPr lang="vi-VN" sz="3200" b="1" dirty="0">
                <a:solidFill>
                  <a:srgbClr val="C00000"/>
                </a:solidFill>
                <a:cs typeface="Times New Roman" pitchFamily="18" charset="0"/>
              </a:rPr>
              <a:t>chữ cái đặt trước </a:t>
            </a:r>
            <a:endParaRPr lang="en-US" sz="3200" b="1" dirty="0" smtClean="0">
              <a:solidFill>
                <a:srgbClr val="C00000"/>
              </a:solidFill>
              <a:cs typeface="Times New Roman" pitchFamily="18" charset="0"/>
            </a:endParaRPr>
          </a:p>
          <a:p>
            <a:pPr algn="ctr" eaLnBrk="0" hangingPunct="0">
              <a:defRPr/>
            </a:pPr>
            <a:r>
              <a:rPr lang="vi-VN" sz="3200" b="1" dirty="0" smtClean="0">
                <a:solidFill>
                  <a:srgbClr val="C00000"/>
                </a:solidFill>
                <a:cs typeface="Times New Roman" pitchFamily="18" charset="0"/>
              </a:rPr>
              <a:t>việc </a:t>
            </a:r>
            <a:r>
              <a:rPr lang="vi-VN" sz="3200" b="1" dirty="0">
                <a:solidFill>
                  <a:srgbClr val="C00000"/>
                </a:solidFill>
                <a:cs typeface="Times New Roman" pitchFamily="18" charset="0"/>
              </a:rPr>
              <a:t>làm đúng đối với bạn </a:t>
            </a:r>
            <a:r>
              <a:rPr lang="vi-VN" sz="3200" b="1" dirty="0" smtClean="0">
                <a:solidFill>
                  <a:srgbClr val="C00000"/>
                </a:solidFill>
                <a:cs typeface="Times New Roman" pitchFamily="18" charset="0"/>
              </a:rPr>
              <a:t>bè</a:t>
            </a:r>
            <a:r>
              <a:rPr lang="en-US" sz="3200" b="1" dirty="0" smtClean="0">
                <a:solidFill>
                  <a:srgbClr val="C00000"/>
                </a:solidFill>
                <a:cs typeface="Times New Roman" pitchFamily="18" charset="0"/>
              </a:rPr>
              <a:t>.</a:t>
            </a:r>
            <a:endParaRPr lang="en-US" sz="3200" b="1" dirty="0">
              <a:solidFill>
                <a:srgbClr val="C00000"/>
              </a:solidFill>
              <a:cs typeface="Times New Roman" pitchFamily="18" charset="0"/>
            </a:endParaRPr>
          </a:p>
        </p:txBody>
      </p:sp>
      <p:sp>
        <p:nvSpPr>
          <p:cNvPr id="8198" name="Rectangle 5"/>
          <p:cNvSpPr>
            <a:spLocks noChangeArrowheads="1"/>
          </p:cNvSpPr>
          <p:nvPr/>
        </p:nvSpPr>
        <p:spPr bwMode="auto">
          <a:xfrm>
            <a:off x="491670" y="1716311"/>
            <a:ext cx="8305800" cy="427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50000"/>
              </a:lnSpc>
            </a:pPr>
            <a:r>
              <a:rPr lang="vi-VN" altLang="en-US" sz="2300" dirty="0" smtClean="0">
                <a:solidFill>
                  <a:srgbClr val="1212BA"/>
                </a:solidFill>
                <a:latin typeface="+mn-lt"/>
                <a:cs typeface="Times New Roman" panose="02020603050405020304" pitchFamily="18" charset="0"/>
              </a:rPr>
              <a:t>a/ Hỏi thăm, an ủi khi bạn có chuyện buồn.</a:t>
            </a:r>
          </a:p>
          <a:p>
            <a:pPr algn="just">
              <a:lnSpc>
                <a:spcPct val="150000"/>
              </a:lnSpc>
            </a:pPr>
            <a:r>
              <a:rPr lang="vi-VN" altLang="en-US" sz="2300" dirty="0" smtClean="0">
                <a:solidFill>
                  <a:srgbClr val="1212BA"/>
                </a:solidFill>
                <a:latin typeface="+mn-lt"/>
                <a:cs typeface="Times New Roman" panose="02020603050405020304" pitchFamily="18" charset="0"/>
              </a:rPr>
              <a:t>b/ Động viên, giúp đỡ khi bạn chưa hiểu bài.</a:t>
            </a:r>
          </a:p>
          <a:p>
            <a:pPr algn="just">
              <a:lnSpc>
                <a:spcPct val="150000"/>
              </a:lnSpc>
            </a:pPr>
            <a:r>
              <a:rPr lang="vi-VN" altLang="en-US" sz="2300" dirty="0" smtClean="0">
                <a:solidFill>
                  <a:srgbClr val="1212BA"/>
                </a:solidFill>
                <a:latin typeface="+mn-lt"/>
                <a:cs typeface="Times New Roman" panose="02020603050405020304" pitchFamily="18" charset="0"/>
              </a:rPr>
              <a:t>c/ Chúc mừng khi bạn có sự tiến bộ.</a:t>
            </a:r>
          </a:p>
          <a:p>
            <a:pPr algn="just">
              <a:lnSpc>
                <a:spcPct val="150000"/>
              </a:lnSpc>
            </a:pPr>
            <a:r>
              <a:rPr lang="vi-VN" altLang="en-US" sz="2300" dirty="0" smtClean="0">
                <a:solidFill>
                  <a:srgbClr val="1212BA"/>
                </a:solidFill>
                <a:latin typeface="+mn-lt"/>
                <a:cs typeface="Times New Roman" panose="02020603050405020304" pitchFamily="18" charset="0"/>
              </a:rPr>
              <a:t>d/ Vui vẻ khi giúp đỡ bạn học kém.</a:t>
            </a:r>
          </a:p>
          <a:p>
            <a:pPr algn="just">
              <a:lnSpc>
                <a:spcPct val="150000"/>
              </a:lnSpc>
            </a:pPr>
            <a:r>
              <a:rPr lang="vi-VN" altLang="en-US" sz="2300" dirty="0" smtClean="0">
                <a:solidFill>
                  <a:srgbClr val="1212BA"/>
                </a:solidFill>
                <a:latin typeface="+mn-lt"/>
                <a:cs typeface="Times New Roman" panose="02020603050405020304" pitchFamily="18" charset="0"/>
              </a:rPr>
              <a:t>đ/ Quyên góp sách vở, quần áo cũ để giúp các bạn nghèo.</a:t>
            </a:r>
          </a:p>
          <a:p>
            <a:pPr algn="just">
              <a:lnSpc>
                <a:spcPct val="150000"/>
              </a:lnSpc>
            </a:pPr>
            <a:r>
              <a:rPr lang="vi-VN" altLang="en-US" sz="2300" dirty="0" smtClean="0">
                <a:solidFill>
                  <a:srgbClr val="1212BA"/>
                </a:solidFill>
                <a:latin typeface="+mn-lt"/>
                <a:cs typeface="Times New Roman" panose="02020603050405020304" pitchFamily="18" charset="0"/>
              </a:rPr>
              <a:t>e/ Thờ ơ cười nói khi bạn đang có chuyện buồn.</a:t>
            </a:r>
          </a:p>
          <a:p>
            <a:pPr algn="just">
              <a:lnSpc>
                <a:spcPct val="150000"/>
              </a:lnSpc>
            </a:pPr>
            <a:r>
              <a:rPr lang="vi-VN" altLang="en-US" sz="2300" dirty="0" smtClean="0">
                <a:solidFill>
                  <a:srgbClr val="1212BA"/>
                </a:solidFill>
                <a:latin typeface="+mn-lt"/>
                <a:cs typeface="Times New Roman" panose="02020603050405020304" pitchFamily="18" charset="0"/>
              </a:rPr>
              <a:t>g/ Kết bạn với các bạn bị khuyết tật, các bạn nhà nghèo.</a:t>
            </a:r>
          </a:p>
          <a:p>
            <a:pPr algn="just">
              <a:lnSpc>
                <a:spcPct val="150000"/>
              </a:lnSpc>
            </a:pPr>
            <a:r>
              <a:rPr lang="vi-VN" altLang="en-US" sz="2300" dirty="0" smtClean="0">
                <a:solidFill>
                  <a:srgbClr val="1212BA"/>
                </a:solidFill>
                <a:latin typeface="+mn-lt"/>
                <a:cs typeface="Times New Roman" panose="02020603050405020304" pitchFamily="18" charset="0"/>
              </a:rPr>
              <a:t>h/ Ghen tức khi thấy bạn học giỏi hơn mình.</a:t>
            </a:r>
          </a:p>
        </p:txBody>
      </p:sp>
      <p:sp>
        <p:nvSpPr>
          <p:cNvPr id="2" name="Oval 1"/>
          <p:cNvSpPr/>
          <p:nvPr/>
        </p:nvSpPr>
        <p:spPr>
          <a:xfrm>
            <a:off x="491670" y="2372404"/>
            <a:ext cx="393701" cy="4222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98930" y="1849220"/>
            <a:ext cx="393701" cy="4222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91669" y="2886987"/>
            <a:ext cx="393701" cy="4222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98018" y="3939276"/>
            <a:ext cx="393701" cy="4222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91670" y="3429716"/>
            <a:ext cx="393701" cy="4222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91669" y="5013331"/>
            <a:ext cx="393701" cy="4222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490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circle(in)">
                                      <p:cBhvr>
                                        <p:cTn id="13" dur="2000"/>
                                        <p:tgtEl>
                                          <p:spTgt spid="4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circle(in)">
                                      <p:cBhvr>
                                        <p:cTn id="16" dur="2000"/>
                                        <p:tgtEl>
                                          <p:spTgt spid="4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circle(in)">
                                      <p:cBhvr>
                                        <p:cTn id="19" dur="2000"/>
                                        <p:tgtEl>
                                          <p:spTgt spid="4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circle(in)">
                                      <p:cBhvr>
                                        <p:cTn id="2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 grpId="0" animBg="1"/>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ng-gay-lo-x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08"/>
            <a:ext cx="9144000" cy="6806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7958" y="283464"/>
            <a:ext cx="3821614" cy="6024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371061" y="283464"/>
            <a:ext cx="3828425" cy="6024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7" name="Picture 345" descr="shadow_1_m"/>
          <p:cNvPicPr>
            <a:picLocks noChangeAspect="1" noChangeArrowheads="1"/>
          </p:cNvPicPr>
          <p:nvPr/>
        </p:nvPicPr>
        <p:blipFill>
          <a:blip r:embed="rId3"/>
          <a:srcRect r="61411"/>
          <a:stretch>
            <a:fillRect/>
          </a:stretch>
        </p:blipFill>
        <p:spPr bwMode="gray">
          <a:xfrm flipH="1">
            <a:off x="4204036" y="296716"/>
            <a:ext cx="91463" cy="6011320"/>
          </a:xfrm>
          <a:prstGeom prst="rect">
            <a:avLst/>
          </a:prstGeom>
          <a:solidFill>
            <a:schemeClr val="bg1">
              <a:lumMod val="85000"/>
            </a:schemeClr>
          </a:solidFill>
          <a:ln w="9525">
            <a:noFill/>
            <a:miter lim="800000"/>
            <a:headEnd/>
            <a:tailEnd/>
          </a:ln>
        </p:spPr>
      </p:pic>
      <p:sp>
        <p:nvSpPr>
          <p:cNvPr id="25" name="Rectangle 5"/>
          <p:cNvSpPr>
            <a:spLocks noChangeArrowheads="1"/>
          </p:cNvSpPr>
          <p:nvPr/>
        </p:nvSpPr>
        <p:spPr bwMode="auto">
          <a:xfrm>
            <a:off x="447817" y="323220"/>
            <a:ext cx="3709229" cy="539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40000"/>
              </a:lnSpc>
            </a:pPr>
            <a:r>
              <a:rPr lang="vi-VN" altLang="en-US" dirty="0" smtClean="0">
                <a:solidFill>
                  <a:srgbClr val="1212BA"/>
                </a:solidFill>
                <a:latin typeface="Arial"/>
                <a:cs typeface="Times New Roman" panose="02020603050405020304" pitchFamily="18" charset="0"/>
              </a:rPr>
              <a:t>a/ Hỏi thăm, an ủi khi bạn có chuyện buồn.</a:t>
            </a:r>
          </a:p>
          <a:p>
            <a:pPr algn="just">
              <a:lnSpc>
                <a:spcPct val="140000"/>
              </a:lnSpc>
            </a:pPr>
            <a:r>
              <a:rPr lang="vi-VN" altLang="en-US" dirty="0" smtClean="0">
                <a:solidFill>
                  <a:srgbClr val="1212BA"/>
                </a:solidFill>
                <a:latin typeface="Arial"/>
                <a:cs typeface="Times New Roman" panose="02020603050405020304" pitchFamily="18" charset="0"/>
              </a:rPr>
              <a:t>b/ Động viên, giúp đỡ khi bạn chưa hiểu bài.</a:t>
            </a:r>
          </a:p>
          <a:p>
            <a:pPr algn="just">
              <a:lnSpc>
                <a:spcPct val="140000"/>
              </a:lnSpc>
            </a:pPr>
            <a:r>
              <a:rPr lang="vi-VN" altLang="en-US" dirty="0" smtClean="0">
                <a:solidFill>
                  <a:srgbClr val="1212BA"/>
                </a:solidFill>
                <a:latin typeface="Arial"/>
                <a:cs typeface="Times New Roman" panose="02020603050405020304" pitchFamily="18" charset="0"/>
              </a:rPr>
              <a:t>c/ Chúc mừng khi bạn có sự tiến bộ.</a:t>
            </a:r>
          </a:p>
          <a:p>
            <a:pPr algn="just">
              <a:lnSpc>
                <a:spcPct val="140000"/>
              </a:lnSpc>
            </a:pPr>
            <a:r>
              <a:rPr lang="vi-VN" altLang="en-US" dirty="0" smtClean="0">
                <a:solidFill>
                  <a:srgbClr val="1212BA"/>
                </a:solidFill>
                <a:latin typeface="Arial"/>
                <a:cs typeface="Times New Roman" panose="02020603050405020304" pitchFamily="18" charset="0"/>
              </a:rPr>
              <a:t>d/ Vui vẻ khi giúp đỡ bạn học kém.</a:t>
            </a:r>
          </a:p>
          <a:p>
            <a:pPr algn="just">
              <a:lnSpc>
                <a:spcPct val="140000"/>
              </a:lnSpc>
            </a:pPr>
            <a:r>
              <a:rPr lang="vi-VN" altLang="en-US" dirty="0" smtClean="0">
                <a:solidFill>
                  <a:srgbClr val="1212BA"/>
                </a:solidFill>
                <a:latin typeface="Arial"/>
                <a:cs typeface="Times New Roman" panose="02020603050405020304" pitchFamily="18" charset="0"/>
              </a:rPr>
              <a:t>đ/ Quyên góp sách vở, quần áo cũ để giúp các bạn nghèo.</a:t>
            </a:r>
            <a:endParaRPr lang="en-US" altLang="en-US" dirty="0" smtClean="0">
              <a:solidFill>
                <a:srgbClr val="1212BA"/>
              </a:solidFill>
              <a:latin typeface="Calibri"/>
              <a:cs typeface="Times New Roman" panose="02020603050405020304" pitchFamily="18" charset="0"/>
            </a:endParaRPr>
          </a:p>
          <a:p>
            <a:pPr algn="just">
              <a:lnSpc>
                <a:spcPct val="140000"/>
              </a:lnSpc>
            </a:pPr>
            <a:endParaRPr lang="en-US" altLang="en-US" dirty="0">
              <a:solidFill>
                <a:srgbClr val="1212BA"/>
              </a:solidFill>
              <a:latin typeface="Calibri"/>
              <a:cs typeface="Times New Roman" panose="02020603050405020304" pitchFamily="18" charset="0"/>
            </a:endParaRPr>
          </a:p>
          <a:p>
            <a:pPr algn="just">
              <a:lnSpc>
                <a:spcPct val="140000"/>
              </a:lnSpc>
            </a:pPr>
            <a:endParaRPr lang="en-US" altLang="en-US" sz="1400" dirty="0">
              <a:solidFill>
                <a:srgbClr val="1212BA"/>
              </a:solidFill>
              <a:latin typeface="Calibri"/>
              <a:cs typeface="Times New Roman" panose="02020603050405020304" pitchFamily="18" charset="0"/>
            </a:endParaRPr>
          </a:p>
          <a:p>
            <a:pPr algn="just">
              <a:lnSpc>
                <a:spcPct val="140000"/>
              </a:lnSpc>
            </a:pPr>
            <a:r>
              <a:rPr lang="vi-VN" altLang="en-US" dirty="0" smtClean="0">
                <a:solidFill>
                  <a:srgbClr val="1212BA"/>
                </a:solidFill>
                <a:latin typeface="Arial"/>
                <a:cs typeface="Times New Roman" panose="02020603050405020304" pitchFamily="18" charset="0"/>
              </a:rPr>
              <a:t>g/ Kết bạn với các bạn bị khuyết tật, các bạn nhà nghèo.</a:t>
            </a:r>
          </a:p>
        </p:txBody>
      </p:sp>
      <p:sp>
        <p:nvSpPr>
          <p:cNvPr id="29" name="Rectangle 28"/>
          <p:cNvSpPr/>
          <p:nvPr/>
        </p:nvSpPr>
        <p:spPr>
          <a:xfrm>
            <a:off x="447817" y="4088327"/>
            <a:ext cx="3709229" cy="867930"/>
          </a:xfrm>
          <a:prstGeom prst="rect">
            <a:avLst/>
          </a:prstGeom>
        </p:spPr>
        <p:txBody>
          <a:bodyPr wrap="square">
            <a:spAutoFit/>
          </a:bodyPr>
          <a:lstStyle/>
          <a:p>
            <a:pPr>
              <a:lnSpc>
                <a:spcPct val="140000"/>
              </a:lnSpc>
            </a:pPr>
            <a:r>
              <a:rPr lang="vi-VN" altLang="en-US" b="1" dirty="0" smtClean="0">
                <a:solidFill>
                  <a:srgbClr val="1212BA"/>
                </a:solidFill>
                <a:cs typeface="Times New Roman" panose="02020603050405020304" pitchFamily="18" charset="0"/>
              </a:rPr>
              <a:t>e/</a:t>
            </a:r>
            <a:r>
              <a:rPr lang="en-US" altLang="en-US" b="1" dirty="0" smtClean="0">
                <a:solidFill>
                  <a:srgbClr val="1212BA"/>
                </a:solidFill>
                <a:cs typeface="Times New Roman" panose="02020603050405020304" pitchFamily="18" charset="0"/>
              </a:rPr>
              <a:t> </a:t>
            </a:r>
            <a:r>
              <a:rPr lang="vi-VN" altLang="en-US" b="1" dirty="0" smtClean="0">
                <a:solidFill>
                  <a:srgbClr val="1212BA"/>
                </a:solidFill>
                <a:cs typeface="Times New Roman" panose="02020603050405020304" pitchFamily="18" charset="0"/>
              </a:rPr>
              <a:t>Thờ </a:t>
            </a:r>
            <a:r>
              <a:rPr lang="vi-VN" altLang="en-US" b="1" dirty="0">
                <a:solidFill>
                  <a:srgbClr val="1212BA"/>
                </a:solidFill>
                <a:cs typeface="Times New Roman" panose="02020603050405020304" pitchFamily="18" charset="0"/>
              </a:rPr>
              <a:t>ơ cười nói khi bạn đang có chuyện buồn.</a:t>
            </a:r>
          </a:p>
        </p:txBody>
      </p:sp>
      <p:sp>
        <p:nvSpPr>
          <p:cNvPr id="30" name="Rectangle 29"/>
          <p:cNvSpPr/>
          <p:nvPr/>
        </p:nvSpPr>
        <p:spPr>
          <a:xfrm>
            <a:off x="467075" y="5519454"/>
            <a:ext cx="3721843" cy="867930"/>
          </a:xfrm>
          <a:prstGeom prst="rect">
            <a:avLst/>
          </a:prstGeom>
        </p:spPr>
        <p:txBody>
          <a:bodyPr wrap="square">
            <a:spAutoFit/>
          </a:bodyPr>
          <a:lstStyle/>
          <a:p>
            <a:pPr>
              <a:lnSpc>
                <a:spcPct val="140000"/>
              </a:lnSpc>
            </a:pPr>
            <a:r>
              <a:rPr lang="vi-VN" altLang="en-US" b="1" dirty="0">
                <a:solidFill>
                  <a:srgbClr val="1212BA"/>
                </a:solidFill>
                <a:cs typeface="Times New Roman" panose="02020603050405020304" pitchFamily="18" charset="0"/>
              </a:rPr>
              <a:t>h/ Ghen tức khi thấy bạn học giỏi hơn mình.</a:t>
            </a:r>
          </a:p>
        </p:txBody>
      </p:sp>
      <p:sp>
        <p:nvSpPr>
          <p:cNvPr id="31" name="Rectangle 30"/>
          <p:cNvSpPr/>
          <p:nvPr/>
        </p:nvSpPr>
        <p:spPr>
          <a:xfrm>
            <a:off x="415788" y="1348827"/>
            <a:ext cx="3862580" cy="5078313"/>
          </a:xfrm>
          <a:prstGeom prst="rect">
            <a:avLst/>
          </a:prstGeom>
        </p:spPr>
        <p:txBody>
          <a:bodyPr wrap="square">
            <a:spAutoFit/>
          </a:bodyPr>
          <a:lstStyle/>
          <a:p>
            <a:pPr algn="just">
              <a:lnSpc>
                <a:spcPct val="150000"/>
              </a:lnSpc>
            </a:pPr>
            <a:r>
              <a:rPr lang="vi-VN" altLang="en-US" b="1" dirty="0">
                <a:solidFill>
                  <a:srgbClr val="1212BA"/>
                </a:solidFill>
                <a:cs typeface="Times New Roman" panose="02020603050405020304" pitchFamily="18" charset="0"/>
              </a:rPr>
              <a:t>a/ Hỏi thăm, an ủi khi bạn có chuyện buồn.</a:t>
            </a:r>
          </a:p>
          <a:p>
            <a:pPr algn="just">
              <a:lnSpc>
                <a:spcPct val="150000"/>
              </a:lnSpc>
            </a:pPr>
            <a:r>
              <a:rPr lang="vi-VN" altLang="en-US" b="1" dirty="0">
                <a:solidFill>
                  <a:srgbClr val="1212BA"/>
                </a:solidFill>
                <a:cs typeface="Times New Roman" panose="02020603050405020304" pitchFamily="18" charset="0"/>
              </a:rPr>
              <a:t>b/ Động viên, giúp đỡ khi bạn chưa hiểu bài.</a:t>
            </a:r>
          </a:p>
          <a:p>
            <a:pPr algn="just">
              <a:lnSpc>
                <a:spcPct val="150000"/>
              </a:lnSpc>
            </a:pPr>
            <a:r>
              <a:rPr lang="vi-VN" altLang="en-US" b="1" dirty="0">
                <a:solidFill>
                  <a:srgbClr val="1212BA"/>
                </a:solidFill>
                <a:cs typeface="Times New Roman" panose="02020603050405020304" pitchFamily="18" charset="0"/>
              </a:rPr>
              <a:t>c/ Chúc mừng khi bạn có sự tiến bộ.</a:t>
            </a:r>
          </a:p>
          <a:p>
            <a:pPr algn="just">
              <a:lnSpc>
                <a:spcPct val="150000"/>
              </a:lnSpc>
            </a:pPr>
            <a:r>
              <a:rPr lang="vi-VN" altLang="en-US" b="1" dirty="0">
                <a:solidFill>
                  <a:srgbClr val="1212BA"/>
                </a:solidFill>
                <a:cs typeface="Times New Roman" panose="02020603050405020304" pitchFamily="18" charset="0"/>
              </a:rPr>
              <a:t>d/ Vui vẻ khi giúp đỡ bạn học kém.</a:t>
            </a:r>
          </a:p>
          <a:p>
            <a:pPr algn="just">
              <a:lnSpc>
                <a:spcPct val="150000"/>
              </a:lnSpc>
            </a:pPr>
            <a:r>
              <a:rPr lang="vi-VN" altLang="en-US" b="1" dirty="0">
                <a:solidFill>
                  <a:srgbClr val="1212BA"/>
                </a:solidFill>
                <a:cs typeface="Times New Roman" panose="02020603050405020304" pitchFamily="18" charset="0"/>
              </a:rPr>
              <a:t>đ/ Quyên góp sách vở, quần áo cũ để giúp các bạn nghèo</a:t>
            </a:r>
            <a:r>
              <a:rPr lang="vi-VN" altLang="en-US" b="1" dirty="0" smtClean="0">
                <a:solidFill>
                  <a:srgbClr val="1212BA"/>
                </a:solidFill>
                <a:cs typeface="Times New Roman" panose="02020603050405020304" pitchFamily="18" charset="0"/>
              </a:rPr>
              <a:t>.</a:t>
            </a:r>
            <a:endParaRPr lang="en-US" altLang="en-US" b="1" dirty="0">
              <a:solidFill>
                <a:srgbClr val="1212BA"/>
              </a:solidFill>
              <a:cs typeface="Times New Roman" panose="02020603050405020304" pitchFamily="18" charset="0"/>
            </a:endParaRPr>
          </a:p>
          <a:p>
            <a:pPr algn="just">
              <a:lnSpc>
                <a:spcPct val="150000"/>
              </a:lnSpc>
            </a:pPr>
            <a:r>
              <a:rPr lang="vi-VN" altLang="en-US" b="1" dirty="0">
                <a:solidFill>
                  <a:srgbClr val="1212BA"/>
                </a:solidFill>
                <a:cs typeface="Times New Roman" panose="02020603050405020304" pitchFamily="18" charset="0"/>
              </a:rPr>
              <a:t>g/ Kết bạn với các bạn bị khuyết tật, các bạn nhà nghèo.</a:t>
            </a:r>
          </a:p>
        </p:txBody>
      </p:sp>
      <p:pic>
        <p:nvPicPr>
          <p:cNvPr id="16" name="Picture 345" descr="shadow_1_m"/>
          <p:cNvPicPr>
            <a:picLocks noChangeAspect="1" noChangeArrowheads="1"/>
          </p:cNvPicPr>
          <p:nvPr/>
        </p:nvPicPr>
        <p:blipFill>
          <a:blip r:embed="rId3"/>
          <a:srcRect r="61411"/>
          <a:stretch>
            <a:fillRect/>
          </a:stretch>
        </p:blipFill>
        <p:spPr bwMode="gray">
          <a:xfrm flipH="1">
            <a:off x="4863811" y="283464"/>
            <a:ext cx="91463" cy="6011320"/>
          </a:xfrm>
          <a:prstGeom prst="rect">
            <a:avLst/>
          </a:prstGeom>
          <a:solidFill>
            <a:schemeClr val="bg1">
              <a:lumMod val="85000"/>
            </a:schemeClr>
          </a:solidFill>
          <a:ln w="9525">
            <a:noFill/>
            <a:miter lim="800000"/>
            <a:headEnd/>
            <a:tailEnd/>
          </a:ln>
        </p:spPr>
      </p:pic>
      <p:grpSp>
        <p:nvGrpSpPr>
          <p:cNvPr id="13" name="Group 12"/>
          <p:cNvGrpSpPr/>
          <p:nvPr/>
        </p:nvGrpSpPr>
        <p:grpSpPr>
          <a:xfrm>
            <a:off x="869586" y="286588"/>
            <a:ext cx="2916820" cy="747874"/>
            <a:chOff x="5370653" y="-844993"/>
            <a:chExt cx="1944547" cy="868101"/>
          </a:xfrm>
        </p:grpSpPr>
        <p:sp>
          <p:nvSpPr>
            <p:cNvPr id="14" name="Rounded Rectangle 13"/>
            <p:cNvSpPr/>
            <p:nvPr/>
          </p:nvSpPr>
          <p:spPr>
            <a:xfrm>
              <a:off x="5370653" y="-844993"/>
              <a:ext cx="1944547" cy="8681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ed Rectangle 14"/>
            <p:cNvSpPr/>
            <p:nvPr/>
          </p:nvSpPr>
          <p:spPr>
            <a:xfrm>
              <a:off x="5439526" y="-740781"/>
              <a:ext cx="1806224" cy="677009"/>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 NÊN</a:t>
              </a:r>
              <a:endParaRPr lang="en-US" sz="2400" b="1" dirty="0">
                <a:solidFill>
                  <a:prstClr val="white"/>
                </a:solidFill>
              </a:endParaRPr>
            </a:p>
          </p:txBody>
        </p:sp>
      </p:grpSp>
      <p:grpSp>
        <p:nvGrpSpPr>
          <p:cNvPr id="19" name="Group 18"/>
          <p:cNvGrpSpPr/>
          <p:nvPr/>
        </p:nvGrpSpPr>
        <p:grpSpPr>
          <a:xfrm>
            <a:off x="5230494" y="283464"/>
            <a:ext cx="3276541" cy="781221"/>
            <a:chOff x="5370653" y="-844993"/>
            <a:chExt cx="1944547" cy="868101"/>
          </a:xfrm>
        </p:grpSpPr>
        <p:sp>
          <p:nvSpPr>
            <p:cNvPr id="20" name="Rounded Rectangle 19"/>
            <p:cNvSpPr/>
            <p:nvPr/>
          </p:nvSpPr>
          <p:spPr>
            <a:xfrm>
              <a:off x="5370653" y="-844993"/>
              <a:ext cx="1944547" cy="8681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439526" y="-740781"/>
              <a:ext cx="1806224" cy="67700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KHÔNG NÊN</a:t>
              </a:r>
              <a:endParaRPr lang="en-US" sz="2400" b="1" dirty="0">
                <a:solidFill>
                  <a:prstClr val="white"/>
                </a:solidFill>
              </a:endParaRPr>
            </a:p>
          </p:txBody>
        </p:sp>
      </p:grpSp>
    </p:spTree>
    <p:extLst>
      <p:ext uri="{BB962C8B-B14F-4D97-AF65-F5344CB8AC3E}">
        <p14:creationId xmlns:p14="http://schemas.microsoft.com/office/powerpoint/2010/main" val="3754662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iterate type="lt">
                                    <p:tmPct val="0"/>
                                  </p:iterate>
                                  <p:childTnLst>
                                    <p:animMotion origin="layout" path="M 0.00156 -1.48148E-6 L 0.50521 -0.38102 " pathEditMode="relative" rAng="0" ptsTypes="AA">
                                      <p:cBhvr>
                                        <p:cTn id="6" dur="2000" fill="hold"/>
                                        <p:tgtEl>
                                          <p:spTgt spid="29"/>
                                        </p:tgtEl>
                                        <p:attrNameLst>
                                          <p:attrName>ppt_x</p:attrName>
                                          <p:attrName>ppt_y</p:attrName>
                                        </p:attrNameLst>
                                      </p:cBhvr>
                                      <p:rCtr x="25174" y="-19051"/>
                                    </p:animMotion>
                                  </p:childTnLst>
                                </p:cTn>
                              </p:par>
                              <p:par>
                                <p:cTn id="7" presetID="56" presetClass="path" presetSubtype="0" accel="50000" decel="50000" fill="hold" grpId="0" nodeType="withEffect">
                                  <p:stCondLst>
                                    <p:cond delay="0"/>
                                  </p:stCondLst>
                                  <p:iterate type="lt">
                                    <p:tmPct val="0"/>
                                  </p:iterate>
                                  <p:childTnLst>
                                    <p:animMotion origin="layout" path="M -3.88889E-6 4.44444E-6 L 0.50487 -0.46621 " pathEditMode="relative" rAng="0" ptsTypes="AA">
                                      <p:cBhvr>
                                        <p:cTn id="8" dur="2000" fill="hold"/>
                                        <p:tgtEl>
                                          <p:spTgt spid="30"/>
                                        </p:tgtEl>
                                        <p:attrNameLst>
                                          <p:attrName>ppt_x</p:attrName>
                                          <p:attrName>ppt_y</p:attrName>
                                        </p:attrNameLst>
                                      </p:cBhvr>
                                      <p:rCtr x="25243" y="-23310"/>
                                    </p:animMotion>
                                  </p:childTnLst>
                                </p:cTn>
                              </p:par>
                              <p:par>
                                <p:cTn id="9" presetID="1" presetClass="exit"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4"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grpId="1" nodeType="clickEffect">
                                  <p:stCondLst>
                                    <p:cond delay="0"/>
                                  </p:stCondLst>
                                  <p:iterate type="lt">
                                    <p:tmPct val="4000"/>
                                  </p:iterate>
                                  <p:childTnLst>
                                    <p:set>
                                      <p:cBhvr override="childStyle">
                                        <p:cTn id="23" dur="500" fill="hold"/>
                                        <p:tgtEl>
                                          <p:spTgt spid="29"/>
                                        </p:tgtEl>
                                        <p:attrNameLst>
                                          <p:attrName>style.color</p:attrName>
                                        </p:attrNameLst>
                                      </p:cBhvr>
                                      <p:to>
                                        <p:clrVal>
                                          <a:srgbClr val="FF0000"/>
                                        </p:clrVal>
                                      </p:to>
                                    </p:set>
                                    <p:set>
                                      <p:cBhvr>
                                        <p:cTn id="24" dur="500" fill="hold"/>
                                        <p:tgtEl>
                                          <p:spTgt spid="29"/>
                                        </p:tgtEl>
                                        <p:attrNameLst>
                                          <p:attrName>fillcolor</p:attrName>
                                        </p:attrNameLst>
                                      </p:cBhvr>
                                      <p:to>
                                        <p:clrVal>
                                          <a:srgbClr val="FF0000"/>
                                        </p:clrVal>
                                      </p:to>
                                    </p:set>
                                    <p:set>
                                      <p:cBhvr>
                                        <p:cTn id="25" dur="500" fill="hold"/>
                                        <p:tgtEl>
                                          <p:spTgt spid="29"/>
                                        </p:tgtEl>
                                        <p:attrNameLst>
                                          <p:attrName>fill.type</p:attrName>
                                        </p:attrNameLst>
                                      </p:cBhvr>
                                      <p:to>
                                        <p:strVal val="solid"/>
                                      </p:to>
                                    </p:set>
                                  </p:childTnLst>
                                </p:cTn>
                              </p:par>
                              <p:par>
                                <p:cTn id="26" presetID="16" presetClass="emph" presetSubtype="0" fill="hold" grpId="1" nodeType="withEffect">
                                  <p:stCondLst>
                                    <p:cond delay="0"/>
                                  </p:stCondLst>
                                  <p:iterate type="lt">
                                    <p:tmPct val="4000"/>
                                  </p:iterate>
                                  <p:childTnLst>
                                    <p:set>
                                      <p:cBhvr override="childStyle">
                                        <p:cTn id="27" dur="500" fill="hold"/>
                                        <p:tgtEl>
                                          <p:spTgt spid="30"/>
                                        </p:tgtEl>
                                        <p:attrNameLst>
                                          <p:attrName>style.color</p:attrName>
                                        </p:attrNameLst>
                                      </p:cBhvr>
                                      <p:to>
                                        <p:clrVal>
                                          <a:srgbClr val="FF0000"/>
                                        </p:clrVal>
                                      </p:to>
                                    </p:set>
                                    <p:set>
                                      <p:cBhvr>
                                        <p:cTn id="28" dur="500" fill="hold"/>
                                        <p:tgtEl>
                                          <p:spTgt spid="30"/>
                                        </p:tgtEl>
                                        <p:attrNameLst>
                                          <p:attrName>fillcolor</p:attrName>
                                        </p:attrNameLst>
                                      </p:cBhvr>
                                      <p:to>
                                        <p:clrVal>
                                          <a:srgbClr val="FF0000"/>
                                        </p:clrVal>
                                      </p:to>
                                    </p:set>
                                    <p:set>
                                      <p:cBhvr>
                                        <p:cTn id="29" dur="500" fill="hold"/>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29" grpId="1"/>
      <p:bldP spid="30" grpId="0"/>
      <p:bldP spid="30" grpId="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208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rot="5400000">
            <a:off x="4502302" y="-1382315"/>
            <a:ext cx="1178789" cy="7017923"/>
          </a:xfrm>
          <a:prstGeom prst="round2SameRect">
            <a:avLst>
              <a:gd name="adj1" fmla="val 23321"/>
              <a:gd name="adj2" fmla="val 0"/>
            </a:avLst>
          </a:prstGeom>
          <a:solidFill>
            <a:srgbClr val="00800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a:p>
        </p:txBody>
      </p:sp>
      <p:sp>
        <p:nvSpPr>
          <p:cNvPr id="7" name="Round Same Side Corner Rectangle 6"/>
          <p:cNvSpPr/>
          <p:nvPr/>
        </p:nvSpPr>
        <p:spPr>
          <a:xfrm rot="16200000" flipH="1">
            <a:off x="373800" y="1490028"/>
            <a:ext cx="1178790" cy="1273241"/>
          </a:xfrm>
          <a:prstGeom prst="round2SameRect">
            <a:avLst>
              <a:gd name="adj1" fmla="val 34679"/>
              <a:gd name="adj2" fmla="val 0"/>
            </a:avLst>
          </a:prstGeom>
          <a:solidFill>
            <a:srgbClr val="00800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a:p>
        </p:txBody>
      </p:sp>
      <p:sp>
        <p:nvSpPr>
          <p:cNvPr id="27" name="Round Same Side Corner Rectangle 26"/>
          <p:cNvSpPr/>
          <p:nvPr/>
        </p:nvSpPr>
        <p:spPr>
          <a:xfrm rot="5400000">
            <a:off x="4382377" y="9163"/>
            <a:ext cx="1418637" cy="7017923"/>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a:p>
        </p:txBody>
      </p:sp>
      <p:sp>
        <p:nvSpPr>
          <p:cNvPr id="28" name="Round Same Side Corner Rectangle 27"/>
          <p:cNvSpPr/>
          <p:nvPr/>
        </p:nvSpPr>
        <p:spPr>
          <a:xfrm rot="16200000" flipH="1">
            <a:off x="272538" y="2881506"/>
            <a:ext cx="1418637" cy="1273237"/>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a:p>
        </p:txBody>
      </p:sp>
      <p:sp>
        <p:nvSpPr>
          <p:cNvPr id="29" name="Round Same Side Corner Rectangle 28"/>
          <p:cNvSpPr/>
          <p:nvPr/>
        </p:nvSpPr>
        <p:spPr>
          <a:xfrm rot="5400000">
            <a:off x="4453750" y="1461891"/>
            <a:ext cx="1301287" cy="7017923"/>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a:p>
        </p:txBody>
      </p:sp>
      <p:sp>
        <p:nvSpPr>
          <p:cNvPr id="30" name="Round Same Side Corner Rectangle 29"/>
          <p:cNvSpPr/>
          <p:nvPr/>
        </p:nvSpPr>
        <p:spPr>
          <a:xfrm rot="16200000" flipH="1">
            <a:off x="327763" y="4337685"/>
            <a:ext cx="1301289" cy="1258497"/>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a:p>
        </p:txBody>
      </p:sp>
      <p:sp>
        <p:nvSpPr>
          <p:cNvPr id="31" name="Round Same Side Corner Rectangle 30"/>
          <p:cNvSpPr/>
          <p:nvPr/>
        </p:nvSpPr>
        <p:spPr>
          <a:xfrm rot="5400000">
            <a:off x="4601864" y="2756438"/>
            <a:ext cx="1113183" cy="7017923"/>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a:p>
        </p:txBody>
      </p:sp>
      <p:sp>
        <p:nvSpPr>
          <p:cNvPr id="32" name="Round Same Side Corner Rectangle 31"/>
          <p:cNvSpPr/>
          <p:nvPr/>
        </p:nvSpPr>
        <p:spPr>
          <a:xfrm rot="16200000" flipH="1">
            <a:off x="464292" y="5621267"/>
            <a:ext cx="1119499" cy="130460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200"/>
          </a:p>
        </p:txBody>
      </p:sp>
      <p:sp>
        <p:nvSpPr>
          <p:cNvPr id="10252" name="TextBox 8"/>
          <p:cNvSpPr txBox="1">
            <a:spLocks noChangeArrowheads="1"/>
          </p:cNvSpPr>
          <p:nvPr/>
        </p:nvSpPr>
        <p:spPr bwMode="auto">
          <a:xfrm>
            <a:off x="335904" y="1833526"/>
            <a:ext cx="1353158" cy="461665"/>
          </a:xfrm>
          <a:prstGeom prst="rect">
            <a:avLst/>
          </a:prstGeom>
          <a:noFill/>
          <a:ln w="9525">
            <a:noFill/>
            <a:miter lim="800000"/>
            <a:headEnd/>
            <a:tailEnd/>
          </a:ln>
        </p:spPr>
        <p:txBody>
          <a:bodyPr wrap="square" anchor="ctr">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Chủ</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đề</a:t>
            </a:r>
            <a:r>
              <a:rPr lang="en-US" sz="2400" b="1" dirty="0" smtClean="0">
                <a:solidFill>
                  <a:schemeClr val="bg1"/>
                </a:solidFill>
                <a:latin typeface="Times New Roman" panose="02020603050405020304" pitchFamily="18" charset="0"/>
                <a:cs typeface="Times New Roman" panose="02020603050405020304" pitchFamily="18" charset="0"/>
              </a:rPr>
              <a:t> 1</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69683" y="1558008"/>
            <a:ext cx="6300530" cy="1107996"/>
          </a:xfrm>
          <a:prstGeom prst="rect">
            <a:avLst/>
          </a:prstGeom>
        </p:spPr>
        <p:txBody>
          <a:bodyPr wrap="square">
            <a:spAutoFit/>
          </a:bodyPr>
          <a:lstStyle/>
          <a:p>
            <a:r>
              <a:rPr lang="vi-VN" sz="2200" b="1" dirty="0">
                <a:solidFill>
                  <a:schemeClr val="bg1"/>
                </a:solidFill>
              </a:rPr>
              <a:t>Em hãy kể một trường hợp em từng được bạn bè chia sẻ vui buồn. Khi đó em cảm thấy thế nào?</a:t>
            </a:r>
          </a:p>
        </p:txBody>
      </p:sp>
      <p:sp>
        <p:nvSpPr>
          <p:cNvPr id="3" name="Rectangle 2"/>
          <p:cNvSpPr/>
          <p:nvPr/>
        </p:nvSpPr>
        <p:spPr>
          <a:xfrm>
            <a:off x="1857820" y="2883137"/>
            <a:ext cx="6742838" cy="1107996"/>
          </a:xfrm>
          <a:prstGeom prst="rect">
            <a:avLst/>
          </a:prstGeom>
        </p:spPr>
        <p:txBody>
          <a:bodyPr wrap="square">
            <a:spAutoFit/>
          </a:bodyPr>
          <a:lstStyle/>
          <a:p>
            <a:r>
              <a:rPr lang="vi-VN" sz="2200" b="1" dirty="0">
                <a:solidFill>
                  <a:schemeClr val="bg1"/>
                </a:solidFill>
              </a:rPr>
              <a:t>Em hãy kể một trường hợp thể hiện em đã biết chia sẻ vui buồn với các bạn trong tổ, trong lớp. Em cảm thấy thế nào sau khi làm việc đó?</a:t>
            </a:r>
          </a:p>
        </p:txBody>
      </p:sp>
      <p:sp>
        <p:nvSpPr>
          <p:cNvPr id="5" name="Rectangle 4"/>
          <p:cNvSpPr/>
          <p:nvPr/>
        </p:nvSpPr>
        <p:spPr>
          <a:xfrm>
            <a:off x="1869267" y="4571406"/>
            <a:ext cx="6259653" cy="769441"/>
          </a:xfrm>
          <a:prstGeom prst="rect">
            <a:avLst/>
          </a:prstGeom>
        </p:spPr>
        <p:txBody>
          <a:bodyPr wrap="square">
            <a:spAutoFit/>
          </a:bodyPr>
          <a:lstStyle/>
          <a:p>
            <a:r>
              <a:rPr lang="vi-VN" sz="2200" b="1" dirty="0">
                <a:solidFill>
                  <a:schemeClr val="bg1"/>
                </a:solidFill>
              </a:rPr>
              <a:t>Em hãy hát một bài hát, đọc một bài thơ </a:t>
            </a:r>
            <a:r>
              <a:rPr lang="vi-VN" sz="2200" b="1" dirty="0" smtClean="0">
                <a:solidFill>
                  <a:schemeClr val="bg1"/>
                </a:solidFill>
              </a:rPr>
              <a:t>về </a:t>
            </a:r>
            <a:r>
              <a:rPr lang="vi-VN" sz="2200" b="1" dirty="0">
                <a:solidFill>
                  <a:schemeClr val="bg1"/>
                </a:solidFill>
              </a:rPr>
              <a:t>chủ đề tình bạn.</a:t>
            </a:r>
          </a:p>
        </p:txBody>
      </p:sp>
      <p:sp>
        <p:nvSpPr>
          <p:cNvPr id="6" name="Rectangle 5"/>
          <p:cNvSpPr/>
          <p:nvPr/>
        </p:nvSpPr>
        <p:spPr>
          <a:xfrm>
            <a:off x="1876441" y="5914648"/>
            <a:ext cx="5937645" cy="769441"/>
          </a:xfrm>
          <a:prstGeom prst="rect">
            <a:avLst/>
          </a:prstGeom>
        </p:spPr>
        <p:txBody>
          <a:bodyPr wrap="square">
            <a:spAutoFit/>
          </a:bodyPr>
          <a:lstStyle/>
          <a:p>
            <a:r>
              <a:rPr lang="vi-VN" sz="2200" b="1" dirty="0">
                <a:solidFill>
                  <a:schemeClr val="bg1"/>
                </a:solidFill>
              </a:rPr>
              <a:t>Em hãy kể một câu chuyện mà em đã đọc nói về sự chia sẻ.</a:t>
            </a:r>
          </a:p>
        </p:txBody>
      </p:sp>
      <p:pic>
        <p:nvPicPr>
          <p:cNvPr id="24" name="Picture 345" descr="shadow_1_m"/>
          <p:cNvPicPr>
            <a:picLocks noChangeAspect="1" noChangeArrowheads="1"/>
          </p:cNvPicPr>
          <p:nvPr/>
        </p:nvPicPr>
        <p:blipFill>
          <a:blip r:embed="rId2"/>
          <a:srcRect r="61411"/>
          <a:stretch>
            <a:fillRect/>
          </a:stretch>
        </p:blipFill>
        <p:spPr bwMode="gray">
          <a:xfrm>
            <a:off x="1567344" y="-847928"/>
            <a:ext cx="181388" cy="11921616"/>
          </a:xfrm>
          <a:prstGeom prst="rect">
            <a:avLst/>
          </a:prstGeom>
          <a:noFill/>
          <a:ln w="9525">
            <a:noFill/>
            <a:miter lim="800000"/>
            <a:headEnd/>
            <a:tailEnd/>
          </a:ln>
        </p:spPr>
      </p:pic>
      <p:sp>
        <p:nvSpPr>
          <p:cNvPr id="9" name="Cloud 8"/>
          <p:cNvSpPr/>
          <p:nvPr/>
        </p:nvSpPr>
        <p:spPr>
          <a:xfrm>
            <a:off x="708781" y="-2008"/>
            <a:ext cx="8011149" cy="1382640"/>
          </a:xfrm>
          <a:prstGeom prst="cloud">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8" name="Rectangle 7"/>
          <p:cNvSpPr/>
          <p:nvPr/>
        </p:nvSpPr>
        <p:spPr>
          <a:xfrm>
            <a:off x="1448630" y="257738"/>
            <a:ext cx="6955319" cy="769441"/>
          </a:xfrm>
          <a:prstGeom prst="rect">
            <a:avLst/>
          </a:prstGeom>
        </p:spPr>
        <p:txBody>
          <a:bodyPr wrap="square">
            <a:spAutoFit/>
          </a:bodyPr>
          <a:lstStyle/>
          <a:p>
            <a:pPr algn="ctr"/>
            <a:r>
              <a:rPr lang="vi-VN" sz="2200" b="1" dirty="0">
                <a:solidFill>
                  <a:srgbClr val="C00000"/>
                </a:solidFill>
              </a:rPr>
              <a:t>Hãy thảo luận để lựa chọn trình bày </a:t>
            </a:r>
            <a:endParaRPr lang="en-US" sz="2200" b="1" dirty="0">
              <a:solidFill>
                <a:srgbClr val="C00000"/>
              </a:solidFill>
            </a:endParaRPr>
          </a:p>
          <a:p>
            <a:pPr algn="ctr"/>
            <a:r>
              <a:rPr lang="vi-VN" sz="2200" b="1" dirty="0">
                <a:solidFill>
                  <a:srgbClr val="C00000"/>
                </a:solidFill>
              </a:rPr>
              <a:t>một trong các chủ đề sau:</a:t>
            </a:r>
            <a:endParaRPr lang="en-US" sz="2200" b="1" dirty="0">
              <a:solidFill>
                <a:srgbClr val="C00000"/>
              </a:solidFill>
            </a:endParaRPr>
          </a:p>
        </p:txBody>
      </p:sp>
      <p:sp>
        <p:nvSpPr>
          <p:cNvPr id="21" name="TextBox 8"/>
          <p:cNvSpPr txBox="1">
            <a:spLocks noChangeArrowheads="1"/>
          </p:cNvSpPr>
          <p:nvPr/>
        </p:nvSpPr>
        <p:spPr bwMode="auto">
          <a:xfrm>
            <a:off x="300833" y="3287291"/>
            <a:ext cx="1353158" cy="461665"/>
          </a:xfrm>
          <a:prstGeom prst="rect">
            <a:avLst/>
          </a:prstGeom>
          <a:noFill/>
          <a:ln w="9525">
            <a:noFill/>
            <a:miter lim="800000"/>
            <a:headEnd/>
            <a:tailEnd/>
          </a:ln>
        </p:spPr>
        <p:txBody>
          <a:bodyPr wrap="square" anchor="ctr">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Chủ</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đề</a:t>
            </a:r>
            <a:r>
              <a:rPr lang="en-US" sz="2400" b="1" dirty="0" smtClean="0">
                <a:solidFill>
                  <a:schemeClr val="bg1"/>
                </a:solidFill>
                <a:latin typeface="Times New Roman" panose="02020603050405020304" pitchFamily="18" charset="0"/>
                <a:cs typeface="Times New Roman" panose="02020603050405020304" pitchFamily="18" charset="0"/>
              </a:rPr>
              <a:t> 2</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2" name="TextBox 8"/>
          <p:cNvSpPr txBox="1">
            <a:spLocks noChangeArrowheads="1"/>
          </p:cNvSpPr>
          <p:nvPr/>
        </p:nvSpPr>
        <p:spPr bwMode="auto">
          <a:xfrm>
            <a:off x="335905" y="4740020"/>
            <a:ext cx="1353158" cy="461665"/>
          </a:xfrm>
          <a:prstGeom prst="rect">
            <a:avLst/>
          </a:prstGeom>
          <a:noFill/>
          <a:ln w="9525">
            <a:noFill/>
            <a:miter lim="800000"/>
            <a:headEnd/>
            <a:tailEnd/>
          </a:ln>
        </p:spPr>
        <p:txBody>
          <a:bodyPr wrap="square" anchor="ctr">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Chủ</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đề</a:t>
            </a:r>
            <a:r>
              <a:rPr lang="en-US" sz="2400" b="1" dirty="0" smtClean="0">
                <a:solidFill>
                  <a:schemeClr val="bg1"/>
                </a:solidFill>
                <a:latin typeface="Times New Roman" panose="02020603050405020304" pitchFamily="18" charset="0"/>
                <a:cs typeface="Times New Roman" panose="02020603050405020304" pitchFamily="18" charset="0"/>
              </a:rPr>
              <a:t> 3</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3" name="TextBox 8"/>
          <p:cNvSpPr txBox="1">
            <a:spLocks noChangeArrowheads="1"/>
          </p:cNvSpPr>
          <p:nvPr/>
        </p:nvSpPr>
        <p:spPr bwMode="auto">
          <a:xfrm>
            <a:off x="317244" y="6068537"/>
            <a:ext cx="1353158" cy="461665"/>
          </a:xfrm>
          <a:prstGeom prst="rect">
            <a:avLst/>
          </a:prstGeom>
          <a:noFill/>
          <a:ln w="9525">
            <a:noFill/>
            <a:miter lim="800000"/>
            <a:headEnd/>
            <a:tailEnd/>
          </a:ln>
        </p:spPr>
        <p:txBody>
          <a:bodyPr wrap="square" anchor="ctr">
            <a:spAutoFit/>
          </a:bodyP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Chủ</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đề</a:t>
            </a:r>
            <a:r>
              <a:rPr lang="en-US" sz="2400" b="1" dirty="0" smtClean="0">
                <a:solidFill>
                  <a:schemeClr val="bg1"/>
                </a:solidFill>
                <a:latin typeface="Times New Roman" panose="02020603050405020304" pitchFamily="18" charset="0"/>
                <a:cs typeface="Times New Roman" panose="02020603050405020304" pitchFamily="18" charset="0"/>
              </a:rPr>
              <a:t> 4</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359345"/>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6c6f3dcba8a27adff37e03c0553bd3d25c0bb"/>
  <p:tag name="MMPROD_UIDATA" val="&lt;database version=&quot;10.0&quot;&gt;&lt;object type=&quot;1&quot; unique_id=&quot;10001&quot;&gt;&lt;object type=&quot;8&quot; unique_id=&quot;10002&quot;&gt;&lt;/object&gt;&lt;object type=&quot;2&quot; unique_id=&quot;10003&quot;&gt;&lt;object type=&quot;3&quot; unique_id=&quot;10007&quot;&gt;&lt;property id=&quot;20148&quot; value=&quot;5&quot;/&gt;&lt;property id=&quot;20300&quot; value=&quot;Slide 4&quot;/&gt;&lt;property id=&quot;20307&quot; value=&quot;259&quot;/&gt;&lt;/object&gt;&lt;object type=&quot;3&quot; unique_id=&quot;10011&quot;&gt;&lt;property id=&quot;20148&quot; value=&quot;5&quot;/&gt;&lt;property id=&quot;20300&quot; value=&quot;Slide 8&quot;/&gt;&lt;property id=&quot;20307&quot; value=&quot;278&quot;/&gt;&lt;/object&gt;&lt;object type=&quot;3&quot; unique_id=&quot;10054&quot;&gt;&lt;property id=&quot;20148&quot; value=&quot;5&quot;/&gt;&lt;property id=&quot;20300&quot; value=&quot;Slide 9&quot;/&gt;&lt;property id=&quot;20307&quot; value=&quot;281&quot;/&gt;&lt;/object&gt;&lt;object type=&quot;3&quot; unique_id=&quot;10081&quot;&gt;&lt;property id=&quot;20148&quot; value=&quot;5&quot;/&gt;&lt;property id=&quot;20300&quot; value=&quot;Slide 6&quot;/&gt;&lt;property id=&quot;20307&quot; value=&quot;283&quot;/&gt;&lt;/object&gt;&lt;object type=&quot;3&quot; unique_id=&quot;10320&quot;&gt;&lt;property id=&quot;20148&quot; value=&quot;5&quot;/&gt;&lt;property id=&quot;20300&quot; value=&quot;Slide 1&quot;/&gt;&lt;property id=&quot;20307&quot; value=&quot;288&quot;/&gt;&lt;/object&gt;&lt;object type=&quot;3&quot; unique_id=&quot;10321&quot;&gt;&lt;property id=&quot;20148&quot; value=&quot;5&quot;/&gt;&lt;property id=&quot;20300&quot; value=&quot;Slide 2&quot;/&gt;&lt;property id=&quot;20307&quot; value=&quot;286&quot;/&gt;&lt;/object&gt;&lt;object type=&quot;3&quot; unique_id=&quot;10323&quot;&gt;&lt;property id=&quot;20148&quot; value=&quot;5&quot;/&gt;&lt;property id=&quot;20300&quot; value=&quot;Slide 12&quot;/&gt;&lt;property id=&quot;20307&quot; value=&quot;289&quot;/&gt;&lt;/object&gt;&lt;object type=&quot;3&quot; unique_id=&quot;10366&quot;&gt;&lt;property id=&quot;20148&quot; value=&quot;5&quot;/&gt;&lt;property id=&quot;20300&quot; value=&quot;Slide 10&quot;/&gt;&lt;property id=&quot;20307&quot; value=&quot;290&quot;/&gt;&lt;/object&gt;&lt;object type=&quot;3&quot; unique_id=&quot;10463&quot;&gt;&lt;property id=&quot;20148&quot; value=&quot;5&quot;/&gt;&lt;property id=&quot;20300&quot; value=&quot;Slide 3&quot;/&gt;&lt;property id=&quot;20307&quot; value=&quot;291&quot;/&gt;&lt;/object&gt;&lt;object type=&quot;3&quot; unique_id=&quot;10464&quot;&gt;&lt;property id=&quot;20148&quot; value=&quot;5&quot;/&gt;&lt;property id=&quot;20300&quot; value=&quot;Slide 7&quot;/&gt;&lt;property id=&quot;20307&quot; value=&quot;292&quot;/&gt;&lt;/object&gt;&lt;object type=&quot;3&quot; unique_id=&quot;10465&quot;&gt;&lt;property id=&quot;20148&quot; value=&quot;5&quot;/&gt;&lt;property id=&quot;20300&quot; value=&quot;Slide 11&quot;/&gt;&lt;property id=&quot;20307&quot; value=&quot;293&quot;/&gt;&lt;/object&gt;&lt;object type=&quot;3&quot; unique_id=&quot;10544&quot;&gt;&lt;property id=&quot;20148&quot; value=&quot;5&quot;/&gt;&lt;property id=&quot;20300&quot; value=&quot;Slide 5&quot;/&gt;&lt;property id=&quot;20307&quot; value=&quot;294&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1757</TotalTime>
  <Words>1110</Words>
  <Application>Microsoft Office PowerPoint</Application>
  <PresentationFormat>On-screen Show (4:3)</PresentationFormat>
  <Paragraphs>109</Paragraphs>
  <Slides>16</Slides>
  <Notes>0</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nghia</dc:creator>
  <cp:lastModifiedBy>A</cp:lastModifiedBy>
  <cp:revision>133</cp:revision>
  <dcterms:created xsi:type="dcterms:W3CDTF">2018-10-22T14:20:11Z</dcterms:created>
  <dcterms:modified xsi:type="dcterms:W3CDTF">2020-03-13T01:54:16Z</dcterms:modified>
</cp:coreProperties>
</file>