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2" r:id="rId2"/>
    <p:sldId id="313" r:id="rId3"/>
    <p:sldId id="314" r:id="rId4"/>
    <p:sldId id="31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ED07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hinhanhdep.pro/content/uploads/2015/02/hinh-anh-mat-cuoi-ngo-nghinh-741-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209800" y="304800"/>
            <a:ext cx="42672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3 ®­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ưîc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lÊy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 1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lÇn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, ta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viết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>             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3 x 1 = 3</a:t>
            </a:r>
          </a:p>
        </p:txBody>
      </p:sp>
      <p:sp>
        <p:nvSpPr>
          <p:cNvPr id="64515" name="AutoShape 3"/>
          <p:cNvSpPr>
            <a:spLocks/>
          </p:cNvSpPr>
          <p:nvPr/>
        </p:nvSpPr>
        <p:spPr bwMode="auto">
          <a:xfrm>
            <a:off x="2057400" y="285750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4516" name="AutoShape 4"/>
          <p:cNvSpPr>
            <a:spLocks/>
          </p:cNvSpPr>
          <p:nvPr/>
        </p:nvSpPr>
        <p:spPr bwMode="auto">
          <a:xfrm>
            <a:off x="2019300" y="1447800"/>
            <a:ext cx="152400" cy="19050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/>
          </p:cNvSpPr>
          <p:nvPr/>
        </p:nvSpPr>
        <p:spPr bwMode="auto">
          <a:xfrm>
            <a:off x="1957388" y="3505200"/>
            <a:ext cx="257175" cy="2971800"/>
          </a:xfrm>
          <a:prstGeom prst="rightBrace">
            <a:avLst>
              <a:gd name="adj1" fmla="val 96296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891338" y="1828800"/>
            <a:ext cx="1981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4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6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8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 9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x 10 =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8253413" y="29352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153400" y="12096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8153400" y="21240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153400" y="16668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8153400" y="31908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5400000">
            <a:off x="723900" y="114300"/>
            <a:ext cx="838200" cy="1371600"/>
            <a:chOff x="285" y="930"/>
            <a:chExt cx="432" cy="654"/>
          </a:xfrm>
        </p:grpSpPr>
        <p:sp>
          <p:nvSpPr>
            <p:cNvPr id="3123" name="Rectangle 17"/>
            <p:cNvSpPr>
              <a:spLocks noChangeArrowheads="1"/>
            </p:cNvSpPr>
            <p:nvPr/>
          </p:nvSpPr>
          <p:spPr bwMode="auto">
            <a:xfrm>
              <a:off x="285" y="930"/>
              <a:ext cx="432" cy="6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Oval 18"/>
            <p:cNvSpPr>
              <a:spLocks noChangeArrowheads="1"/>
            </p:cNvSpPr>
            <p:nvPr/>
          </p:nvSpPr>
          <p:spPr bwMode="auto">
            <a:xfrm>
              <a:off x="432" y="100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Oval 19"/>
            <p:cNvSpPr>
              <a:spLocks noChangeArrowheads="1"/>
            </p:cNvSpPr>
            <p:nvPr/>
          </p:nvSpPr>
          <p:spPr bwMode="auto">
            <a:xfrm>
              <a:off x="432" y="139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Oval 20"/>
            <p:cNvSpPr>
              <a:spLocks noChangeArrowheads="1"/>
            </p:cNvSpPr>
            <p:nvPr/>
          </p:nvSpPr>
          <p:spPr bwMode="auto">
            <a:xfrm>
              <a:off x="432" y="120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8239125" y="3606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8239125" y="42306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8267700" y="48641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8267700" y="55070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281988" y="61880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8239125" y="23399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 rot="5400000">
            <a:off x="723900" y="1257300"/>
            <a:ext cx="838200" cy="1371600"/>
            <a:chOff x="285" y="930"/>
            <a:chExt cx="432" cy="654"/>
          </a:xfrm>
        </p:grpSpPr>
        <p:sp>
          <p:nvSpPr>
            <p:cNvPr id="3119" name="Rectangle 28"/>
            <p:cNvSpPr>
              <a:spLocks noChangeArrowheads="1"/>
            </p:cNvSpPr>
            <p:nvPr/>
          </p:nvSpPr>
          <p:spPr bwMode="auto">
            <a:xfrm>
              <a:off x="285" y="930"/>
              <a:ext cx="432" cy="6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Oval 29"/>
            <p:cNvSpPr>
              <a:spLocks noChangeArrowheads="1"/>
            </p:cNvSpPr>
            <p:nvPr/>
          </p:nvSpPr>
          <p:spPr bwMode="auto">
            <a:xfrm>
              <a:off x="432" y="100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Oval 30"/>
            <p:cNvSpPr>
              <a:spLocks noChangeArrowheads="1"/>
            </p:cNvSpPr>
            <p:nvPr/>
          </p:nvSpPr>
          <p:spPr bwMode="auto">
            <a:xfrm>
              <a:off x="432" y="139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Oval 31"/>
            <p:cNvSpPr>
              <a:spLocks noChangeArrowheads="1"/>
            </p:cNvSpPr>
            <p:nvPr/>
          </p:nvSpPr>
          <p:spPr bwMode="auto">
            <a:xfrm>
              <a:off x="432" y="120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 rot="5400000">
            <a:off x="723900" y="4305300"/>
            <a:ext cx="838200" cy="1371600"/>
            <a:chOff x="285" y="930"/>
            <a:chExt cx="432" cy="654"/>
          </a:xfrm>
        </p:grpSpPr>
        <p:sp>
          <p:nvSpPr>
            <p:cNvPr id="3115" name="Rectangle 33"/>
            <p:cNvSpPr>
              <a:spLocks noChangeArrowheads="1"/>
            </p:cNvSpPr>
            <p:nvPr/>
          </p:nvSpPr>
          <p:spPr bwMode="auto">
            <a:xfrm>
              <a:off x="285" y="930"/>
              <a:ext cx="432" cy="6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Oval 34"/>
            <p:cNvSpPr>
              <a:spLocks noChangeArrowheads="1"/>
            </p:cNvSpPr>
            <p:nvPr/>
          </p:nvSpPr>
          <p:spPr bwMode="auto">
            <a:xfrm>
              <a:off x="432" y="100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35"/>
            <p:cNvSpPr>
              <a:spLocks noChangeArrowheads="1"/>
            </p:cNvSpPr>
            <p:nvPr/>
          </p:nvSpPr>
          <p:spPr bwMode="auto">
            <a:xfrm>
              <a:off x="432" y="139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Oval 36"/>
            <p:cNvSpPr>
              <a:spLocks noChangeArrowheads="1"/>
            </p:cNvSpPr>
            <p:nvPr/>
          </p:nvSpPr>
          <p:spPr bwMode="auto">
            <a:xfrm>
              <a:off x="432" y="120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23900" y="3314700"/>
            <a:ext cx="838200" cy="1371600"/>
            <a:chOff x="285" y="930"/>
            <a:chExt cx="432" cy="654"/>
          </a:xfrm>
        </p:grpSpPr>
        <p:sp>
          <p:nvSpPr>
            <p:cNvPr id="3111" name="Rectangle 38"/>
            <p:cNvSpPr>
              <a:spLocks noChangeArrowheads="1"/>
            </p:cNvSpPr>
            <p:nvPr/>
          </p:nvSpPr>
          <p:spPr bwMode="auto">
            <a:xfrm>
              <a:off x="285" y="930"/>
              <a:ext cx="432" cy="6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Oval 39"/>
            <p:cNvSpPr>
              <a:spLocks noChangeArrowheads="1"/>
            </p:cNvSpPr>
            <p:nvPr/>
          </p:nvSpPr>
          <p:spPr bwMode="auto">
            <a:xfrm>
              <a:off x="432" y="100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Oval 40"/>
            <p:cNvSpPr>
              <a:spLocks noChangeArrowheads="1"/>
            </p:cNvSpPr>
            <p:nvPr/>
          </p:nvSpPr>
          <p:spPr bwMode="auto">
            <a:xfrm>
              <a:off x="432" y="139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Oval 41"/>
            <p:cNvSpPr>
              <a:spLocks noChangeArrowheads="1"/>
            </p:cNvSpPr>
            <p:nvPr/>
          </p:nvSpPr>
          <p:spPr bwMode="auto">
            <a:xfrm>
              <a:off x="432" y="120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 rot="5400000">
            <a:off x="723900" y="2171700"/>
            <a:ext cx="838200" cy="1371600"/>
            <a:chOff x="285" y="930"/>
            <a:chExt cx="432" cy="654"/>
          </a:xfrm>
        </p:grpSpPr>
        <p:sp>
          <p:nvSpPr>
            <p:cNvPr id="3107" name="Rectangle 43"/>
            <p:cNvSpPr>
              <a:spLocks noChangeArrowheads="1"/>
            </p:cNvSpPr>
            <p:nvPr/>
          </p:nvSpPr>
          <p:spPr bwMode="auto">
            <a:xfrm>
              <a:off x="285" y="930"/>
              <a:ext cx="432" cy="6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Oval 44"/>
            <p:cNvSpPr>
              <a:spLocks noChangeArrowheads="1"/>
            </p:cNvSpPr>
            <p:nvPr/>
          </p:nvSpPr>
          <p:spPr bwMode="auto">
            <a:xfrm>
              <a:off x="432" y="100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45"/>
            <p:cNvSpPr>
              <a:spLocks noChangeArrowheads="1"/>
            </p:cNvSpPr>
            <p:nvPr/>
          </p:nvSpPr>
          <p:spPr bwMode="auto">
            <a:xfrm>
              <a:off x="432" y="139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Oval 46"/>
            <p:cNvSpPr>
              <a:spLocks noChangeArrowheads="1"/>
            </p:cNvSpPr>
            <p:nvPr/>
          </p:nvSpPr>
          <p:spPr bwMode="auto">
            <a:xfrm>
              <a:off x="432" y="120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 rot="5400000">
            <a:off x="723900" y="5295900"/>
            <a:ext cx="838200" cy="1371600"/>
            <a:chOff x="285" y="930"/>
            <a:chExt cx="432" cy="654"/>
          </a:xfrm>
        </p:grpSpPr>
        <p:sp>
          <p:nvSpPr>
            <p:cNvPr id="3103" name="Rectangle 48"/>
            <p:cNvSpPr>
              <a:spLocks noChangeArrowheads="1"/>
            </p:cNvSpPr>
            <p:nvPr/>
          </p:nvSpPr>
          <p:spPr bwMode="auto">
            <a:xfrm>
              <a:off x="285" y="930"/>
              <a:ext cx="432" cy="6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Oval 49"/>
            <p:cNvSpPr>
              <a:spLocks noChangeArrowheads="1"/>
            </p:cNvSpPr>
            <p:nvPr/>
          </p:nvSpPr>
          <p:spPr bwMode="auto">
            <a:xfrm>
              <a:off x="432" y="100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50"/>
            <p:cNvSpPr>
              <a:spLocks noChangeArrowheads="1"/>
            </p:cNvSpPr>
            <p:nvPr/>
          </p:nvSpPr>
          <p:spPr bwMode="auto">
            <a:xfrm>
              <a:off x="432" y="139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51"/>
            <p:cNvSpPr>
              <a:spLocks noChangeArrowheads="1"/>
            </p:cNvSpPr>
            <p:nvPr/>
          </p:nvSpPr>
          <p:spPr bwMode="auto">
            <a:xfrm>
              <a:off x="432" y="120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3186113" y="7889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3 x 1 =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3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3258600" y="3008312"/>
            <a:ext cx="218955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3 x 2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6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3124200" y="5180807"/>
            <a:ext cx="2209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3 x 3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9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214562" y="1638011"/>
            <a:ext cx="47196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B050"/>
                </a:solidFill>
                <a:latin typeface="VNI-Times" pitchFamily="2" charset="0"/>
              </a:rPr>
              <a:t>3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2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, ta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   </a:t>
            </a:r>
            <a:r>
              <a:rPr lang="en-US" sz="3200" b="1" dirty="0" smtClean="0">
                <a:solidFill>
                  <a:srgbClr val="00B050"/>
                </a:solidFill>
                <a:latin typeface="VNI-Helve-Condense" pitchFamily="2" charset="0"/>
              </a:rPr>
              <a:t>3 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x 2 </a:t>
            </a:r>
            <a:r>
              <a:rPr lang="en-US" sz="3200" b="1" dirty="0" smtClean="0">
                <a:solidFill>
                  <a:srgbClr val="00B050"/>
                </a:solidFill>
                <a:latin typeface="VNI-Helve-Condense" pitchFamily="2" charset="0"/>
              </a:rPr>
              <a:t>=</a:t>
            </a:r>
            <a:endParaRPr lang="en-US" sz="3200" b="1" dirty="0">
              <a:solidFill>
                <a:srgbClr val="00B050"/>
              </a:solidFill>
              <a:latin typeface="VNI-Helve-Condense" pitchFamily="2" charset="0"/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2171700" y="3599873"/>
            <a:ext cx="473693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B050"/>
                </a:solidFill>
                <a:latin typeface="VNI-Times" pitchFamily="2" charset="0"/>
              </a:rPr>
              <a:t>  3 </a:t>
            </a:r>
            <a:r>
              <a:rPr lang="en-US" sz="3200" b="1" dirty="0" err="1" smtClean="0">
                <a:solidFill>
                  <a:srgbClr val="00B050"/>
                </a:solidFill>
                <a:latin typeface="VNI-Times" pitchFamily="2" charset="0"/>
              </a:rPr>
              <a:t>ñöôïc</a:t>
            </a:r>
            <a:r>
              <a:rPr lang="en-US" sz="3200" b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3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, ta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   </a:t>
            </a:r>
            <a:r>
              <a:rPr lang="en-US" sz="3200" b="1" dirty="0" smtClean="0">
                <a:solidFill>
                  <a:srgbClr val="00B050"/>
                </a:solidFill>
                <a:latin typeface="VNI-Helve-Condense" pitchFamily="2" charset="0"/>
              </a:rPr>
              <a:t>3 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x 3 = </a:t>
            </a: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4145826" y="2373313"/>
            <a:ext cx="187397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latin typeface="VNI-Helve-Condense" pitchFamily="2" charset="0"/>
              </a:rPr>
              <a:t>3 </a:t>
            </a:r>
            <a:r>
              <a:rPr lang="en-US" sz="3200" dirty="0">
                <a:latin typeface="VNI-Helve-Condense" pitchFamily="2" charset="0"/>
              </a:rPr>
              <a:t>+ </a:t>
            </a:r>
            <a:r>
              <a:rPr lang="en-US" sz="3200" dirty="0" smtClean="0">
                <a:latin typeface="VNI-Helve-Condense" pitchFamily="2" charset="0"/>
              </a:rPr>
              <a:t>3 </a:t>
            </a:r>
            <a:r>
              <a:rPr lang="en-US" sz="3200" dirty="0">
                <a:latin typeface="VNI-Helve-Condense" pitchFamily="2" charset="0"/>
              </a:rPr>
              <a:t>= </a:t>
            </a:r>
            <a:r>
              <a:rPr lang="en-US" sz="3200" dirty="0" smtClean="0">
                <a:latin typeface="VNI-Helve-Condense" pitchFamily="2" charset="0"/>
              </a:rPr>
              <a:t>6</a:t>
            </a:r>
            <a:endParaRPr lang="en-US" sz="3200" dirty="0">
              <a:latin typeface="VNI-Helve-Condense" pitchFamily="2" charset="0"/>
            </a:endParaRP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4152753" y="4373563"/>
            <a:ext cx="2590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latin typeface="VNI-Helve-Condense" pitchFamily="2" charset="0"/>
              </a:rPr>
              <a:t>3 </a:t>
            </a:r>
            <a:r>
              <a:rPr lang="en-US" sz="3200" dirty="0">
                <a:latin typeface="VNI-Helve-Condense" pitchFamily="2" charset="0"/>
              </a:rPr>
              <a:t>+ </a:t>
            </a:r>
            <a:r>
              <a:rPr lang="en-US" sz="3200" dirty="0" smtClean="0">
                <a:latin typeface="VNI-Helve-Condense" pitchFamily="2" charset="0"/>
              </a:rPr>
              <a:t>3 </a:t>
            </a:r>
            <a:r>
              <a:rPr lang="en-US" sz="3200" dirty="0">
                <a:latin typeface="VNI-Helve-Condense" pitchFamily="2" charset="0"/>
              </a:rPr>
              <a:t>+ </a:t>
            </a:r>
            <a:r>
              <a:rPr lang="en-US" sz="3200" dirty="0" smtClean="0">
                <a:latin typeface="VNI-Helve-Condense" pitchFamily="2" charset="0"/>
              </a:rPr>
              <a:t>3 </a:t>
            </a:r>
            <a:r>
              <a:rPr lang="en-US" sz="3200" dirty="0">
                <a:latin typeface="VNI-Helve-Condense" pitchFamily="2" charset="0"/>
              </a:rPr>
              <a:t>= </a:t>
            </a:r>
            <a:r>
              <a:rPr lang="en-US" sz="3200" dirty="0" smtClean="0">
                <a:latin typeface="VNI-Helve-Condense" pitchFamily="2" charset="0"/>
              </a:rPr>
              <a:t>9</a:t>
            </a:r>
            <a:endParaRPr lang="en-US" sz="3200" dirty="0">
              <a:latin typeface="VNI-Helve-Condense" pitchFamily="2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8320954" y="1828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55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40989 -0.0972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86" y="-486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39063 -0.33357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1669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3875 -0.5981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2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nimBg="1"/>
      <p:bldP spid="64516" grpId="0" animBg="1"/>
      <p:bldP spid="64517" grpId="0" animBg="1"/>
      <p:bldP spid="64520" grpId="0"/>
      <p:bldP spid="64521" grpId="0" autoUpdateAnimBg="0"/>
      <p:bldP spid="64533" grpId="0" autoUpdateAnimBg="0"/>
      <p:bldP spid="64534" grpId="0" autoUpdateAnimBg="0"/>
      <p:bldP spid="64535" grpId="0" autoUpdateAnimBg="0"/>
      <p:bldP spid="64536" grpId="0" autoUpdateAnimBg="0"/>
      <p:bldP spid="64537" grpId="0" autoUpdateAnimBg="0"/>
      <p:bldP spid="64538" grpId="0" autoUpdateAnimBg="0"/>
      <p:bldP spid="64564" grpId="0"/>
      <p:bldP spid="64564" grpId="1"/>
      <p:bldP spid="64565" grpId="0"/>
      <p:bldP spid="64565" grpId="1"/>
      <p:bldP spid="64566" grpId="0"/>
      <p:bldP spid="64566" grpId="1"/>
      <p:bldP spid="56" grpId="0"/>
      <p:bldP spid="57" grpId="0"/>
      <p:bldP spid="58" grpId="0"/>
      <p:bldP spid="60" grpId="0"/>
      <p:bldP spid="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810000" y="1779284"/>
            <a:ext cx="2667000" cy="500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x  4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x  5  =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x  6  =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x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7  =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x  8  =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x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9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=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x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10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=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5167313" y="10556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3948112" y="76200"/>
            <a:ext cx="2300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.VnTime" pitchFamily="34" charset="0"/>
              </a:rPr>
              <a:t>3   x  1  =</a:t>
            </a:r>
            <a:r>
              <a:rPr lang="en-US" sz="2800" b="1" dirty="0" smtClean="0">
                <a:solidFill>
                  <a:srgbClr val="FF0066"/>
                </a:solidFill>
                <a:latin typeface=".VnTime" pitchFamily="34" charset="0"/>
              </a:rPr>
              <a:t>    3</a:t>
            </a:r>
            <a:endParaRPr lang="en-US" sz="2800" b="1" dirty="0">
              <a:solidFill>
                <a:srgbClr val="FF0066"/>
              </a:solidFill>
              <a:latin typeface=".VnTime" pitchFamily="34" charset="0"/>
            </a:endParaRP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3886200" y="761999"/>
            <a:ext cx="2590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.VnTime" pitchFamily="34" charset="0"/>
              </a:rPr>
              <a:t>3  x   2  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b="1" dirty="0" smtClean="0">
                <a:solidFill>
                  <a:srgbClr val="FF0066"/>
                </a:solidFill>
                <a:latin typeface=".VnTime" pitchFamily="34" charset="0"/>
              </a:rPr>
              <a:t>  6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4104" name="Text Box 54"/>
          <p:cNvSpPr txBox="1">
            <a:spLocks noChangeArrowheads="1"/>
          </p:cNvSpPr>
          <p:nvPr/>
        </p:nvSpPr>
        <p:spPr bwMode="auto">
          <a:xfrm>
            <a:off x="3886200" y="126365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3 </a:t>
            </a:r>
            <a:r>
              <a:rPr lang="en-US" sz="3200" b="1" dirty="0" smtClean="0">
                <a:solidFill>
                  <a:srgbClr val="0000FF"/>
                </a:solidFill>
                <a:latin typeface=".VnTime" pitchFamily="34" charset="0"/>
              </a:rPr>
              <a:t> x  3  =</a:t>
            </a:r>
            <a:r>
              <a:rPr lang="en-US" sz="3200" b="1" dirty="0" smtClean="0">
                <a:solidFill>
                  <a:srgbClr val="FF0066"/>
                </a:solidFill>
                <a:latin typeface=".VnTime" pitchFamily="34" charset="0"/>
              </a:rPr>
              <a:t>   9</a:t>
            </a:r>
            <a:endParaRPr lang="en-US" sz="3200" b="1" dirty="0">
              <a:solidFill>
                <a:srgbClr val="FF0066"/>
              </a:solidFill>
              <a:latin typeface=".VnTime" pitchFamily="34" charset="0"/>
            </a:endParaRPr>
          </a:p>
        </p:txBody>
      </p:sp>
      <p:sp>
        <p:nvSpPr>
          <p:cNvPr id="4105" name="Text Box 70"/>
          <p:cNvSpPr txBox="1">
            <a:spLocks noChangeArrowheads="1"/>
          </p:cNvSpPr>
          <p:nvPr/>
        </p:nvSpPr>
        <p:spPr bwMode="auto">
          <a:xfrm>
            <a:off x="457200" y="1824097"/>
            <a:ext cx="1752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6600"/>
                </a:solidFill>
                <a:latin typeface=".VnBlack" pitchFamily="34" charset="0"/>
              </a:rPr>
              <a:t>B¶ng</a:t>
            </a: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 </a:t>
            </a:r>
            <a:endParaRPr lang="en-US" sz="3200" b="1" dirty="0" smtClean="0">
              <a:solidFill>
                <a:srgbClr val="FF6600"/>
              </a:solidFill>
              <a:latin typeface=".VnBlack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6600"/>
                </a:solidFill>
                <a:latin typeface=".VnBlack" pitchFamily="34" charset="0"/>
              </a:rPr>
              <a:t>nh©n</a:t>
            </a:r>
            <a:r>
              <a:rPr lang="en-US" sz="3200" b="1" dirty="0" smtClean="0">
                <a:solidFill>
                  <a:srgbClr val="FF6600"/>
                </a:solidFill>
                <a:latin typeface=".VnBlack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6600"/>
                </a:solidFill>
                <a:latin typeface=".VnBlack" pitchFamily="34" charset="0"/>
              </a:rPr>
              <a:t>3</a:t>
            </a:r>
            <a:endParaRPr lang="en-US" sz="3200" b="1" dirty="0">
              <a:solidFill>
                <a:srgbClr val="FF6600"/>
              </a:solidFill>
              <a:latin typeface=".VnBlack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86400" y="1765042"/>
            <a:ext cx="762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27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558635" y="76200"/>
            <a:ext cx="537365" cy="611394"/>
            <a:chOff x="545" y="540"/>
            <a:chExt cx="2289" cy="2340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5558635" y="1186783"/>
            <a:ext cx="537365" cy="611394"/>
            <a:chOff x="545" y="540"/>
            <a:chExt cx="2289" cy="2340"/>
          </a:xfrm>
        </p:grpSpPr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5612875" y="2514600"/>
            <a:ext cx="537365" cy="611394"/>
            <a:chOff x="545" y="540"/>
            <a:chExt cx="2289" cy="2340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2"/>
          <p:cNvGrpSpPr>
            <a:grpSpLocks/>
          </p:cNvGrpSpPr>
          <p:nvPr/>
        </p:nvGrpSpPr>
        <p:grpSpPr bwMode="auto">
          <a:xfrm>
            <a:off x="5598672" y="3962400"/>
            <a:ext cx="537365" cy="611394"/>
            <a:chOff x="545" y="540"/>
            <a:chExt cx="2289" cy="234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5634835" y="5410200"/>
            <a:ext cx="537365" cy="611394"/>
            <a:chOff x="545" y="540"/>
            <a:chExt cx="2289" cy="2340"/>
          </a:xfrm>
        </p:grpSpPr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8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99420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599" y="1752590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06" y="3216132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70" y="4654368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70" y="6156390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93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4100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B50EA6-0FF0-44A1-A635-D44D2347864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295400" y="914400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.VnArial Narrow" pitchFamily="34" charset="0"/>
              </a:rPr>
              <a:t>TÝnh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 Narrow" pitchFamily="34" charset="0"/>
              </a:rPr>
              <a:t>nhÈm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: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09600" y="2286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3 =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09600" y="3200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5 =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09600" y="41148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9 =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3581400" y="2286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8 =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3581400" y="3200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4 =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581400" y="41148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2 =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6553200" y="2286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1 =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6553200" y="3200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x10 =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553200" y="41148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6 =</a:t>
            </a: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6553200" y="5029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</a:rPr>
              <a:t>3 x 7 =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828800" y="2362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828800" y="32766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828800" y="41910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800600" y="2362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800600" y="32766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800600" y="41910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772400" y="2362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848600" y="3200400"/>
            <a:ext cx="6096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7772400" y="41910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772400" y="5105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540327" y="843409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/>
              <a:t>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634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 animBg="1"/>
      <p:bldP spid="10257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72F79A5-6BA0-426F-BE4F-B1625D46670F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§Õm thªm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råi viÕt sè thÝch hîp vµo « trèng: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295400" y="1727200"/>
          <a:ext cx="7086600" cy="635000"/>
        </p:xfrm>
        <a:graphic>
          <a:graphicData uri="http://schemas.openxmlformats.org/drawingml/2006/table">
            <a:tbl>
              <a:tblPr/>
              <a:tblGrid>
                <a:gridCol w="708025"/>
                <a:gridCol w="709613"/>
                <a:gridCol w="708025"/>
                <a:gridCol w="709612"/>
                <a:gridCol w="708025"/>
                <a:gridCol w="708025"/>
                <a:gridCol w="709613"/>
                <a:gridCol w="708025"/>
                <a:gridCol w="709612"/>
                <a:gridCol w="70802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sp>
        <p:nvSpPr>
          <p:cNvPr id="7196" name="Rectangle 27"/>
          <p:cNvSpPr>
            <a:spLocks noChangeArrowheads="1"/>
          </p:cNvSpPr>
          <p:nvPr/>
        </p:nvSpPr>
        <p:spPr bwMode="auto">
          <a:xfrm>
            <a:off x="1447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197" name="Oval 28"/>
          <p:cNvSpPr>
            <a:spLocks noChangeArrowheads="1"/>
          </p:cNvSpPr>
          <p:nvPr/>
        </p:nvSpPr>
        <p:spPr bwMode="auto">
          <a:xfrm>
            <a:off x="8382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3</a:t>
            </a:r>
            <a:endParaRPr lang="en-GB" sz="3600" b="1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133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895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715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7848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5814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2672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953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6400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162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35814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42672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4953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400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7162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1875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7" grpId="0" animBg="1"/>
      <p:bldP spid="12358" grpId="0" animBg="1"/>
      <p:bldP spid="12359" grpId="0" animBg="1"/>
      <p:bldP spid="12360" grpId="0" animBg="1"/>
      <p:bldP spid="123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266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90</cp:revision>
  <dcterms:created xsi:type="dcterms:W3CDTF">2015-08-23T07:55:17Z</dcterms:created>
  <dcterms:modified xsi:type="dcterms:W3CDTF">2017-01-15T14:16:43Z</dcterms:modified>
</cp:coreProperties>
</file>