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7" r:id="rId2"/>
    <p:sldId id="321" r:id="rId3"/>
    <p:sldId id="324" r:id="rId4"/>
    <p:sldId id="322" r:id="rId5"/>
    <p:sldId id="325" r:id="rId6"/>
    <p:sldId id="330" r:id="rId7"/>
    <p:sldId id="326" r:id="rId8"/>
    <p:sldId id="331" r:id="rId9"/>
    <p:sldId id="332" r:id="rId10"/>
    <p:sldId id="327" r:id="rId11"/>
    <p:sldId id="328" r:id="rId12"/>
    <p:sldId id="333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F9ED07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3321" autoAdjust="0"/>
  </p:normalViewPr>
  <p:slideViewPr>
    <p:cSldViewPr>
      <p:cViewPr varScale="1">
        <p:scale>
          <a:sx n="67" d="100"/>
          <a:sy n="67" d="100"/>
        </p:scale>
        <p:origin x="14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3AA87-A0A6-4321-899A-E1AA17E479C5}" type="datetimeFigureOut">
              <a:rPr lang="en-US" smtClean="0"/>
              <a:t>1/24/2018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063D1-E145-4143-9CCD-A100097CC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7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5E2E79A3-32CF-4BB5-9AA2-B3D6D659DA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05B31541-7FB3-44EC-AFA3-7CC48304F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72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E6DC3DFC-8A33-4414-B190-35A14A1091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E84E2572-FB10-4A3C-A8C8-0056E35FF4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26FAF7E2-46D3-49FA-85C5-C34FBE9DA5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011A66-C8DF-4D49-8343-8EABC22C3C7D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78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E6DC3DFC-8A33-4414-B190-35A14A1091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E84E2572-FB10-4A3C-A8C8-0056E35FF4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26FAF7E2-46D3-49FA-85C5-C34FBE9DA5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011A66-C8DF-4D49-8343-8EABC22C3C7D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35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E48CB-7D0E-41FE-B63D-63E7A46AAC35}" type="datetimeFigureOut">
              <a:rPr lang="en-US" smtClean="0"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88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1" name="Line 21">
            <a:extLst>
              <a:ext uri="{FF2B5EF4-FFF2-40B4-BE49-F238E27FC236}">
                <a16:creationId xmlns:a16="http://schemas.microsoft.com/office/drawing/2014/main" id="{A00751D7-5255-421E-A2F4-9B42D0A7EE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1524000"/>
            <a:ext cx="28194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Line 22">
            <a:extLst>
              <a:ext uri="{FF2B5EF4-FFF2-40B4-BE49-F238E27FC236}">
                <a16:creationId xmlns:a16="http://schemas.microsoft.com/office/drawing/2014/main" id="{B634E6B3-A5C5-4B29-A7CA-C90BC6967C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524000"/>
            <a:ext cx="25908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Text Box 23">
            <a:extLst>
              <a:ext uri="{FF2B5EF4-FFF2-40B4-BE49-F238E27FC236}">
                <a16:creationId xmlns:a16="http://schemas.microsoft.com/office/drawing/2014/main" id="{29B8E936-1B75-4DA4-822F-274C2D03E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413000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0264" name="Text Box 24">
            <a:extLst>
              <a:ext uri="{FF2B5EF4-FFF2-40B4-BE49-F238E27FC236}">
                <a16:creationId xmlns:a16="http://schemas.microsoft.com/office/drawing/2014/main" id="{9EFE5C4D-2FB9-4C18-AC35-65219DB31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990600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0266" name="Text Box 26">
            <a:extLst>
              <a:ext uri="{FF2B5EF4-FFF2-40B4-BE49-F238E27FC236}">
                <a16:creationId xmlns:a16="http://schemas.microsoft.com/office/drawing/2014/main" id="{179D9292-BD6A-47AB-9067-E15D2005B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2" y="471487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10267" name="Text Box 27">
            <a:extLst>
              <a:ext uri="{FF2B5EF4-FFF2-40B4-BE49-F238E27FC236}">
                <a16:creationId xmlns:a16="http://schemas.microsoft.com/office/drawing/2014/main" id="{942A4152-676D-48D3-9C4A-892E46C14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2" y="2884487"/>
            <a:ext cx="666273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                      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khúc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ABC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		5 + 4 = 9 ( cm 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 9 cm.</a:t>
            </a: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id="{11A633E7-D2CA-4FF9-998F-CDC6C46E2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025" y="2057400"/>
            <a:ext cx="561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5638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/>
      <p:bldP spid="10264" grpId="0"/>
      <p:bldP spid="10266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" name="AutoShape 20">
            <a:extLst>
              <a:ext uri="{FF2B5EF4-FFF2-40B4-BE49-F238E27FC236}">
                <a16:creationId xmlns:a16="http://schemas.microsoft.com/office/drawing/2014/main" id="{8E5E871D-A68A-4413-A203-F7F4E2264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0"/>
            <a:ext cx="8915400" cy="1905000"/>
          </a:xfrm>
          <a:prstGeom prst="horizontalScrol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9" name="Text Box 21">
            <a:extLst>
              <a:ext uri="{FF2B5EF4-FFF2-40B4-BE49-F238E27FC236}">
                <a16:creationId xmlns:a16="http://schemas.microsoft.com/office/drawing/2014/main" id="{317ABC4B-85CD-4EE2-BB0D-A4EF9ECC0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3813"/>
            <a:ext cx="876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3. Một đoạn dây đồng được uốn thành hình tam giác như hình vẽ. Tính độ dài đoạn dây đồng đó.</a:t>
            </a:r>
          </a:p>
        </p:txBody>
      </p:sp>
      <p:sp>
        <p:nvSpPr>
          <p:cNvPr id="12310" name="AutoShape 22">
            <a:extLst>
              <a:ext uri="{FF2B5EF4-FFF2-40B4-BE49-F238E27FC236}">
                <a16:creationId xmlns:a16="http://schemas.microsoft.com/office/drawing/2014/main" id="{836ED547-F282-4FA7-A6CB-5C4D30592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429000"/>
            <a:ext cx="3200400" cy="1752600"/>
          </a:xfrm>
          <a:prstGeom prst="flowChartExtract">
            <a:avLst/>
          </a:prstGeom>
          <a:noFill/>
          <a:ln w="412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1" name="Text Box 23">
            <a:extLst>
              <a:ext uri="{FF2B5EF4-FFF2-40B4-BE49-F238E27FC236}">
                <a16:creationId xmlns:a16="http://schemas.microsoft.com/office/drawing/2014/main" id="{BAD35FAB-76C8-4952-8521-07F80FCC2C19}"/>
              </a:ext>
            </a:extLst>
          </p:cNvPr>
          <p:cNvSpPr txBox="1">
            <a:spLocks noChangeArrowheads="1"/>
          </p:cNvSpPr>
          <p:nvPr/>
        </p:nvSpPr>
        <p:spPr bwMode="auto">
          <a:xfrm rot="18678853">
            <a:off x="380207" y="3817143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4cm</a:t>
            </a:r>
          </a:p>
        </p:txBody>
      </p:sp>
      <p:sp>
        <p:nvSpPr>
          <p:cNvPr id="12313" name="Text Box 25">
            <a:extLst>
              <a:ext uri="{FF2B5EF4-FFF2-40B4-BE49-F238E27FC236}">
                <a16:creationId xmlns:a16="http://schemas.microsoft.com/office/drawing/2014/main" id="{421CD544-0294-4E62-83CF-15C889080BDA}"/>
              </a:ext>
            </a:extLst>
          </p:cNvPr>
          <p:cNvSpPr txBox="1">
            <a:spLocks noChangeArrowheads="1"/>
          </p:cNvSpPr>
          <p:nvPr/>
        </p:nvSpPr>
        <p:spPr bwMode="auto">
          <a:xfrm rot="3045029">
            <a:off x="2583657" y="4350543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4cm</a:t>
            </a:r>
          </a:p>
        </p:txBody>
      </p:sp>
      <p:sp>
        <p:nvSpPr>
          <p:cNvPr id="12314" name="Text Box 26">
            <a:extLst>
              <a:ext uri="{FF2B5EF4-FFF2-40B4-BE49-F238E27FC236}">
                <a16:creationId xmlns:a16="http://schemas.microsoft.com/office/drawing/2014/main" id="{7BFC9204-891C-428E-B04C-4D04992A9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1196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4cm</a:t>
            </a:r>
          </a:p>
        </p:txBody>
      </p:sp>
      <p:sp>
        <p:nvSpPr>
          <p:cNvPr id="12315" name="Text Box 27">
            <a:extLst>
              <a:ext uri="{FF2B5EF4-FFF2-40B4-BE49-F238E27FC236}">
                <a16:creationId xmlns:a16="http://schemas.microsoft.com/office/drawing/2014/main" id="{C7DE9169-E12E-4BF5-9B0C-486C3CD0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514600"/>
            <a:ext cx="41148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06600"/>
                </a:solidFill>
                <a:latin typeface="Times New Roman" panose="02020603050405020304" pitchFamily="18" charset="0"/>
              </a:rPr>
              <a:t>Cách 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Bài giải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Độ dài đoạn dây đồng là: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 4 + 4 + 4 = 12 (cm)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Đáp số: 12 cm.</a:t>
            </a:r>
          </a:p>
        </p:txBody>
      </p:sp>
      <p:sp>
        <p:nvSpPr>
          <p:cNvPr id="12316" name="Text Box 28">
            <a:extLst>
              <a:ext uri="{FF2B5EF4-FFF2-40B4-BE49-F238E27FC236}">
                <a16:creationId xmlns:a16="http://schemas.microsoft.com/office/drawing/2014/main" id="{2F16AA32-CF8A-4AFD-8643-917B3FA06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554288"/>
            <a:ext cx="4114800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06600"/>
                </a:solidFill>
                <a:latin typeface="Times New Roman" panose="02020603050405020304" pitchFamily="18" charset="0"/>
              </a:rPr>
              <a:t>Cách 2: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Bài giải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Độ dài đoạn dây đồng là: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 4 x 3 = 12 (cm)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Đáp số: 12 cm.</a:t>
            </a:r>
          </a:p>
        </p:txBody>
      </p:sp>
    </p:spTree>
    <p:extLst>
      <p:ext uri="{BB962C8B-B14F-4D97-AF65-F5344CB8AC3E}">
        <p14:creationId xmlns:p14="http://schemas.microsoft.com/office/powerpoint/2010/main" val="12878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2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2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2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2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2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2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2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2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2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2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2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2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2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2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2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2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2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2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2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2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2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2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2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2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2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2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2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2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" grpId="0" animBg="1"/>
      <p:bldP spid="12309" grpId="0"/>
      <p:bldP spid="12310" grpId="0" animBg="1"/>
      <p:bldP spid="12311" grpId="0"/>
      <p:bldP spid="12313" grpId="0"/>
      <p:bldP spid="12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9573-AC96-4909-ABDB-1E8CB8E8B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    1. </a:t>
            </a:r>
            <a:r>
              <a:rPr lang="en-US" sz="3600" b="1" dirty="0" err="1">
                <a:solidFill>
                  <a:srgbClr val="FF0000"/>
                </a:solidFill>
              </a:rPr>
              <a:t>Đường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gấp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khúc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gồm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hai</a:t>
            </a:r>
            <a:r>
              <a:rPr lang="en-US" sz="3600" b="1" dirty="0">
                <a:solidFill>
                  <a:srgbClr val="FF0000"/>
                </a:solidFill>
              </a:rPr>
              <a:t> hay </a:t>
            </a:r>
            <a:r>
              <a:rPr lang="en-US" sz="3600" b="1" dirty="0" err="1">
                <a:solidFill>
                  <a:srgbClr val="FF0000"/>
                </a:solidFill>
              </a:rPr>
              <a:t>nhiều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đoạn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thẳng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tạo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thành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480D07-1D56-465D-A7A3-E928BD55C98F}"/>
              </a:ext>
            </a:extLst>
          </p:cNvPr>
          <p:cNvSpPr txBox="1">
            <a:spLocks/>
          </p:cNvSpPr>
          <p:nvPr/>
        </p:nvSpPr>
        <p:spPr>
          <a:xfrm>
            <a:off x="457200" y="1900236"/>
            <a:ext cx="8229600" cy="16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00FF"/>
                </a:solidFill>
              </a:rPr>
              <a:t>    2. </a:t>
            </a:r>
            <a:r>
              <a:rPr lang="en-US" sz="3600" b="1" dirty="0" err="1">
                <a:solidFill>
                  <a:srgbClr val="0000FF"/>
                </a:solidFill>
              </a:rPr>
              <a:t>Có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đường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gấp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khúc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khép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kín</a:t>
            </a:r>
            <a:r>
              <a:rPr lang="en-US" sz="3600" b="1" dirty="0">
                <a:solidFill>
                  <a:srgbClr val="0000FF"/>
                </a:solidFill>
              </a:rPr>
              <a:t>. </a:t>
            </a:r>
            <a:r>
              <a:rPr lang="en-US" sz="3600" b="1" dirty="0" err="1">
                <a:solidFill>
                  <a:srgbClr val="0000FF"/>
                </a:solidFill>
              </a:rPr>
              <a:t>Có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đường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gấp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khúc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hở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4AA458-D1BC-4B67-AE5D-3A0076E17D7C}"/>
              </a:ext>
            </a:extLst>
          </p:cNvPr>
          <p:cNvSpPr txBox="1">
            <a:spLocks/>
          </p:cNvSpPr>
          <p:nvPr/>
        </p:nvSpPr>
        <p:spPr>
          <a:xfrm>
            <a:off x="457200" y="3429000"/>
            <a:ext cx="8229600" cy="2513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B050"/>
                </a:solidFill>
              </a:rPr>
              <a:t>    3. </a:t>
            </a:r>
            <a:r>
              <a:rPr lang="en-US" sz="3600" b="1" dirty="0" err="1">
                <a:solidFill>
                  <a:srgbClr val="00B050"/>
                </a:solidFill>
              </a:rPr>
              <a:t>Muốn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tính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độ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dài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đường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gấp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khúc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chúng</a:t>
            </a:r>
            <a:r>
              <a:rPr lang="en-US" sz="3600" b="1" dirty="0">
                <a:solidFill>
                  <a:srgbClr val="00B050"/>
                </a:solidFill>
              </a:rPr>
              <a:t> ta </a:t>
            </a:r>
            <a:r>
              <a:rPr lang="en-US" sz="3600" b="1" dirty="0" err="1">
                <a:solidFill>
                  <a:srgbClr val="00B050"/>
                </a:solidFill>
              </a:rPr>
              <a:t>tính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tổng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độ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dài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các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đoạn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thẳng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tạo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thành</a:t>
            </a:r>
            <a:r>
              <a:rPr lang="en-US" sz="3600" b="1" dirty="0">
                <a:solidFill>
                  <a:srgbClr val="00B050"/>
                </a:solidFill>
              </a:rPr>
              <a:t> đ</a:t>
            </a:r>
            <a:r>
              <a:rPr lang="vi-VN" sz="3600" b="1" dirty="0">
                <a:solidFill>
                  <a:srgbClr val="00B050"/>
                </a:solidFill>
              </a:rPr>
              <a:t>ư</a:t>
            </a:r>
            <a:r>
              <a:rPr lang="en-US" sz="3600" b="1" dirty="0" err="1">
                <a:solidFill>
                  <a:srgbClr val="00B050"/>
                </a:solidFill>
              </a:rPr>
              <a:t>ờng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gấp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khúc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đó</a:t>
            </a:r>
            <a:r>
              <a:rPr lang="en-US" sz="3600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30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0" name="Text Box 30">
            <a:extLst>
              <a:ext uri="{FF2B5EF4-FFF2-40B4-BE49-F238E27FC236}">
                <a16:creationId xmlns:a16="http://schemas.microsoft.com/office/drawing/2014/main" id="{4A29C776-E91C-4FC7-8BB3-8A6E1DEB5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8763000" cy="149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>
              <a:tabLst>
                <a:tab pos="2914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914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914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914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914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14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14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14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14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954" b="1" dirty="0" err="1">
                <a:latin typeface="Times New Roman" panose="02020603050405020304" pitchFamily="18" charset="0"/>
              </a:rPr>
              <a:t>Toán</a:t>
            </a:r>
            <a:endParaRPr lang="en-US" altLang="en-US" sz="2954" b="1" dirty="0">
              <a:latin typeface="Times New Roman" panose="02020603050405020304" pitchFamily="18" charset="0"/>
            </a:endParaRPr>
          </a:p>
          <a:p>
            <a:pPr algn="ctr"/>
            <a:r>
              <a:rPr lang="en-US" altLang="en-US" sz="2954" b="1" dirty="0">
                <a:latin typeface="Times New Roman" panose="02020603050405020304" pitchFamily="18" charset="0"/>
              </a:rPr>
              <a:t>        </a:t>
            </a:r>
          </a:p>
          <a:p>
            <a:pPr algn="ctr"/>
            <a:r>
              <a:rPr lang="en-US" altLang="en-US" sz="3200" b="1" dirty="0">
                <a:solidFill>
                  <a:srgbClr val="FF0000"/>
                </a:solidFill>
              </a:rPr>
              <a:t>Đ</a:t>
            </a:r>
            <a:r>
              <a:rPr lang="vi-VN" altLang="en-US" sz="3200" b="1" dirty="0">
                <a:solidFill>
                  <a:srgbClr val="FF0000"/>
                </a:solidFill>
              </a:rPr>
              <a:t>ư</a:t>
            </a:r>
            <a:r>
              <a:rPr lang="en-US" altLang="en-US" sz="3200" b="1" dirty="0" err="1">
                <a:solidFill>
                  <a:srgbClr val="FF0000"/>
                </a:solidFill>
              </a:rPr>
              <a:t>ờng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gấp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khúc</a:t>
            </a:r>
            <a:r>
              <a:rPr lang="en-US" altLang="en-US" sz="3200" b="1" dirty="0">
                <a:solidFill>
                  <a:srgbClr val="FF0000"/>
                </a:solidFill>
              </a:rPr>
              <a:t> – </a:t>
            </a:r>
            <a:r>
              <a:rPr lang="en-US" altLang="en-US" sz="3200" b="1" dirty="0" err="1">
                <a:solidFill>
                  <a:srgbClr val="FF0000"/>
                </a:solidFill>
              </a:rPr>
              <a:t>Độ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dài</a:t>
            </a:r>
            <a:r>
              <a:rPr lang="en-US" altLang="en-US" sz="3200" b="1" dirty="0">
                <a:solidFill>
                  <a:srgbClr val="FF0000"/>
                </a:solidFill>
              </a:rPr>
              <a:t> đ</a:t>
            </a:r>
            <a:r>
              <a:rPr lang="vi-VN" altLang="en-US" sz="3200" b="1" dirty="0">
                <a:solidFill>
                  <a:srgbClr val="FF0000"/>
                </a:solidFill>
              </a:rPr>
              <a:t>ư</a:t>
            </a:r>
            <a:r>
              <a:rPr lang="en-US" altLang="en-US" sz="3200" b="1" dirty="0" err="1">
                <a:solidFill>
                  <a:srgbClr val="FF0000"/>
                </a:solidFill>
              </a:rPr>
              <a:t>ờng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gấp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khúc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E2812-89AF-4DDE-ACA1-1CE24508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i cu duong gap khuc">
            <a:hlinkClick r:id="" action="ppaction://media"/>
            <a:extLst>
              <a:ext uri="{FF2B5EF4-FFF2-40B4-BE49-F238E27FC236}">
                <a16:creationId xmlns:a16="http://schemas.microsoft.com/office/drawing/2014/main" id="{88F68443-F362-44E2-A365-809CF8145C7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153599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4537D-8ADA-4AE4-96C1-CC172806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ai moi">
            <a:hlinkClick r:id="" action="ppaction://media"/>
            <a:extLst>
              <a:ext uri="{FF2B5EF4-FFF2-40B4-BE49-F238E27FC236}">
                <a16:creationId xmlns:a16="http://schemas.microsoft.com/office/drawing/2014/main" id="{5DBEDB17-F63E-4EEA-9232-E4FE1529A36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421374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Line 13">
            <a:extLst>
              <a:ext uri="{FF2B5EF4-FFF2-40B4-BE49-F238E27FC236}">
                <a16:creationId xmlns:a16="http://schemas.microsoft.com/office/drawing/2014/main" id="{1D9C45BF-56A8-4EC5-9E56-04A5A4B7F6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" y="2057400"/>
            <a:ext cx="5334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4">
            <a:extLst>
              <a:ext uri="{FF2B5EF4-FFF2-40B4-BE49-F238E27FC236}">
                <a16:creationId xmlns:a16="http://schemas.microsoft.com/office/drawing/2014/main" id="{98828F6F-8DE4-455D-81E8-B2E80F2814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2362200"/>
            <a:ext cx="5334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Text Box 18">
            <a:extLst>
              <a:ext uri="{FF2B5EF4-FFF2-40B4-BE49-F238E27FC236}">
                <a16:creationId xmlns:a16="http://schemas.microsoft.com/office/drawing/2014/main" id="{E6C03EDC-1878-4517-98B8-E95BFF4B9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163" name="Text Box 19">
            <a:extLst>
              <a:ext uri="{FF2B5EF4-FFF2-40B4-BE49-F238E27FC236}">
                <a16:creationId xmlns:a16="http://schemas.microsoft.com/office/drawing/2014/main" id="{CBC75F0C-D72D-4648-B73E-E3940DFDC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0528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6164" name="Line 20">
            <a:extLst>
              <a:ext uri="{FF2B5EF4-FFF2-40B4-BE49-F238E27FC236}">
                <a16:creationId xmlns:a16="http://schemas.microsoft.com/office/drawing/2014/main" id="{75C75172-2FD6-4865-ADB2-194439AB125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6800" y="2057400"/>
            <a:ext cx="1981200" cy="205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Text Box 21">
            <a:extLst>
              <a:ext uri="{FF2B5EF4-FFF2-40B4-BE49-F238E27FC236}">
                <a16:creationId xmlns:a16="http://schemas.microsoft.com/office/drawing/2014/main" id="{0555DD2E-FEFF-413E-BEA5-4E2A135A1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432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166" name="Text Box 22">
            <a:extLst>
              <a:ext uri="{FF2B5EF4-FFF2-40B4-BE49-F238E27FC236}">
                <a16:creationId xmlns:a16="http://schemas.microsoft.com/office/drawing/2014/main" id="{25DAD3BB-E503-4D5D-9BC9-744CE5116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828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6168" name="Text Box 24">
            <a:extLst>
              <a:ext uri="{FF2B5EF4-FFF2-40B4-BE49-F238E27FC236}">
                <a16:creationId xmlns:a16="http://schemas.microsoft.com/office/drawing/2014/main" id="{68ECC3CE-C608-4706-AF9B-F6A75E45F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419600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Đường gấp khúc ABCD</a:t>
            </a:r>
          </a:p>
        </p:txBody>
      </p:sp>
      <p:sp>
        <p:nvSpPr>
          <p:cNvPr id="6169" name="Text Box 25">
            <a:extLst>
              <a:ext uri="{FF2B5EF4-FFF2-40B4-BE49-F238E27FC236}">
                <a16:creationId xmlns:a16="http://schemas.microsoft.com/office/drawing/2014/main" id="{462D93B5-7ED1-4374-86F0-BBA777859966}"/>
              </a:ext>
            </a:extLst>
          </p:cNvPr>
          <p:cNvSpPr txBox="1">
            <a:spLocks noChangeArrowheads="1"/>
          </p:cNvSpPr>
          <p:nvPr/>
        </p:nvSpPr>
        <p:spPr bwMode="auto">
          <a:xfrm rot="-4354785">
            <a:off x="30957" y="2255043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2cm</a:t>
            </a:r>
          </a:p>
        </p:txBody>
      </p:sp>
      <p:sp>
        <p:nvSpPr>
          <p:cNvPr id="6170" name="Text Box 26">
            <a:extLst>
              <a:ext uri="{FF2B5EF4-FFF2-40B4-BE49-F238E27FC236}">
                <a16:creationId xmlns:a16="http://schemas.microsoft.com/office/drawing/2014/main" id="{0FB50731-E53C-4480-B5BE-9DB00E8EDFC5}"/>
              </a:ext>
            </a:extLst>
          </p:cNvPr>
          <p:cNvSpPr txBox="1">
            <a:spLocks noChangeArrowheads="1"/>
          </p:cNvSpPr>
          <p:nvPr/>
        </p:nvSpPr>
        <p:spPr bwMode="auto">
          <a:xfrm rot="2729298">
            <a:off x="1523207" y="2559843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4cm</a:t>
            </a:r>
          </a:p>
        </p:txBody>
      </p:sp>
      <p:sp>
        <p:nvSpPr>
          <p:cNvPr id="6171" name="Text Box 27">
            <a:extLst>
              <a:ext uri="{FF2B5EF4-FFF2-40B4-BE49-F238E27FC236}">
                <a16:creationId xmlns:a16="http://schemas.microsoft.com/office/drawing/2014/main" id="{9D16E406-54F6-4874-BC83-31FA82184AEB}"/>
              </a:ext>
            </a:extLst>
          </p:cNvPr>
          <p:cNvSpPr txBox="1">
            <a:spLocks noChangeArrowheads="1"/>
          </p:cNvSpPr>
          <p:nvPr/>
        </p:nvSpPr>
        <p:spPr bwMode="auto">
          <a:xfrm rot="-4593966">
            <a:off x="2926557" y="2712243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3cm</a:t>
            </a:r>
          </a:p>
        </p:txBody>
      </p:sp>
      <p:sp>
        <p:nvSpPr>
          <p:cNvPr id="6172" name="Text Box 28">
            <a:extLst>
              <a:ext uri="{FF2B5EF4-FFF2-40B4-BE49-F238E27FC236}">
                <a16:creationId xmlns:a16="http://schemas.microsoft.com/office/drawing/2014/main" id="{BCB3192F-2290-49EC-A73E-FE60CAECF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057400"/>
            <a:ext cx="518160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Đường gấp khúc ABCD gồm 3 đoạn thẳng: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Độ dài đường gấp khúc ABCD là tổng độ dài các đoạn thẳng AB, BC, CD: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      2cm + 4cm + 3cm = 9cm.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                   </a:t>
            </a:r>
          </a:p>
        </p:txBody>
      </p:sp>
      <p:sp>
        <p:nvSpPr>
          <p:cNvPr id="6174" name="Oval 30">
            <a:extLst>
              <a:ext uri="{FF2B5EF4-FFF2-40B4-BE49-F238E27FC236}">
                <a16:creationId xmlns:a16="http://schemas.microsoft.com/office/drawing/2014/main" id="{779D088B-2B80-44B6-BB06-78B3F175505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038600" y="22860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5" name="Text Box 31">
            <a:extLst>
              <a:ext uri="{FF2B5EF4-FFF2-40B4-BE49-F238E27FC236}">
                <a16:creationId xmlns:a16="http://schemas.microsoft.com/office/drawing/2014/main" id="{A6153697-332A-467D-94EB-E3D323EEA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AB,</a:t>
            </a:r>
          </a:p>
        </p:txBody>
      </p:sp>
      <p:sp>
        <p:nvSpPr>
          <p:cNvPr id="6176" name="Text Box 32">
            <a:extLst>
              <a:ext uri="{FF2B5EF4-FFF2-40B4-BE49-F238E27FC236}">
                <a16:creationId xmlns:a16="http://schemas.microsoft.com/office/drawing/2014/main" id="{6EA4CAF8-80DB-4316-A4D2-CC283EAAE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0622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BC</a:t>
            </a:r>
          </a:p>
        </p:txBody>
      </p:sp>
      <p:sp>
        <p:nvSpPr>
          <p:cNvPr id="6177" name="Text Box 33">
            <a:extLst>
              <a:ext uri="{FF2B5EF4-FFF2-40B4-BE49-F238E27FC236}">
                <a16:creationId xmlns:a16="http://schemas.microsoft.com/office/drawing/2014/main" id="{41A845F8-AB36-4E4C-BB83-2F63BC055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0622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 và CD</a:t>
            </a:r>
          </a:p>
        </p:txBody>
      </p:sp>
      <p:sp>
        <p:nvSpPr>
          <p:cNvPr id="6178" name="Oval 34">
            <a:extLst>
              <a:ext uri="{FF2B5EF4-FFF2-40B4-BE49-F238E27FC236}">
                <a16:creationId xmlns:a16="http://schemas.microsoft.com/office/drawing/2014/main" id="{14A4C90E-D806-4B1A-A273-A701ADC6F95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038600" y="4038600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7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6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6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6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6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6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/>
      <p:bldP spid="6163" grpId="0"/>
      <p:bldP spid="6165" grpId="0"/>
      <p:bldP spid="6166" grpId="0"/>
      <p:bldP spid="6169" grpId="0"/>
      <p:bldP spid="6170" grpId="0"/>
      <p:bldP spid="6171" grpId="0"/>
      <p:bldP spid="6174" grpId="0" animBg="1"/>
      <p:bldP spid="6175" grpId="0"/>
      <p:bldP spid="6176" grpId="0"/>
      <p:bldP spid="6177" grpId="0"/>
      <p:bldP spid="61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0" name="AutoShape 24">
            <a:extLst>
              <a:ext uri="{FF2B5EF4-FFF2-40B4-BE49-F238E27FC236}">
                <a16:creationId xmlns:a16="http://schemas.microsoft.com/office/drawing/2014/main" id="{B7C32BEA-031B-4B49-8E35-04CBE9AAC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81000"/>
            <a:ext cx="7543800" cy="6858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1. Nối các điểm để được đường gấp khúc gồm:</a:t>
            </a:r>
          </a:p>
        </p:txBody>
      </p:sp>
      <p:sp>
        <p:nvSpPr>
          <p:cNvPr id="9274" name="Line 58">
            <a:extLst>
              <a:ext uri="{FF2B5EF4-FFF2-40B4-BE49-F238E27FC236}">
                <a16:creationId xmlns:a16="http://schemas.microsoft.com/office/drawing/2014/main" id="{61F71E3D-0610-49DC-8B33-493F5EABFE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9144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5" name="Line 59">
            <a:extLst>
              <a:ext uri="{FF2B5EF4-FFF2-40B4-BE49-F238E27FC236}">
                <a16:creationId xmlns:a16="http://schemas.microsoft.com/office/drawing/2014/main" id="{941E907C-F670-4022-8346-1642AC9AD8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914400"/>
            <a:ext cx="2667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116543AF-AF5F-4A01-A1CA-3F3DC8592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52600"/>
            <a:ext cx="46085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/>
              <a:t>a</a:t>
            </a:r>
            <a:r>
              <a:rPr lang="en-US" altLang="en-US" sz="3000" b="1" dirty="0">
                <a:latin typeface=".VnArial" panose="020B7200000000000000" pitchFamily="34" charset="0"/>
              </a:rPr>
              <a:t>) Hai ®o¹n th¼ng</a:t>
            </a: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2F5F1B22-22DA-4FA6-8CE8-E80563564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825625"/>
            <a:ext cx="3851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>
                <a:latin typeface=".VnArial" panose="020B7200000000000000" pitchFamily="34" charset="0"/>
              </a:rPr>
              <a:t>b) Ba ®o¹n th¼ng</a:t>
            </a:r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id="{03541806-64A1-4210-8226-C07C6A6F6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150" y="2765425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9C0E31DD-16D4-4FBF-A7C6-380910444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974975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B</a:t>
            </a:r>
          </a:p>
        </p:txBody>
      </p:sp>
      <p:sp>
        <p:nvSpPr>
          <p:cNvPr id="27" name="Text Box 33">
            <a:extLst>
              <a:ext uri="{FF2B5EF4-FFF2-40B4-BE49-F238E27FC236}">
                <a16:creationId xmlns:a16="http://schemas.microsoft.com/office/drawing/2014/main" id="{F5E06C86-C054-4BD8-8698-FB96DDF4D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089525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A</a:t>
            </a:r>
          </a:p>
        </p:txBody>
      </p:sp>
      <p:sp>
        <p:nvSpPr>
          <p:cNvPr id="28" name="Text Box 34">
            <a:extLst>
              <a:ext uri="{FF2B5EF4-FFF2-40B4-BE49-F238E27FC236}">
                <a16:creationId xmlns:a16="http://schemas.microsoft.com/office/drawing/2014/main" id="{A1FDDD94-64C2-4DE6-B5E7-FCC046DC3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4949825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C</a:t>
            </a:r>
          </a:p>
        </p:txBody>
      </p:sp>
      <p:sp>
        <p:nvSpPr>
          <p:cNvPr id="29" name="Text Box 39">
            <a:extLst>
              <a:ext uri="{FF2B5EF4-FFF2-40B4-BE49-F238E27FC236}">
                <a16:creationId xmlns:a16="http://schemas.microsoft.com/office/drawing/2014/main" id="{44888825-B1D2-447F-A1F9-1210D576D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23373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A</a:t>
            </a:r>
          </a:p>
        </p:txBody>
      </p:sp>
      <p:sp>
        <p:nvSpPr>
          <p:cNvPr id="30" name="Text Box 40">
            <a:extLst>
              <a:ext uri="{FF2B5EF4-FFF2-40B4-BE49-F238E27FC236}">
                <a16:creationId xmlns:a16="http://schemas.microsoft.com/office/drawing/2014/main" id="{174E7C2C-8B27-45A6-BEDD-A2F2B8884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975" y="3230563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B</a:t>
            </a:r>
          </a:p>
        </p:txBody>
      </p:sp>
      <p:sp>
        <p:nvSpPr>
          <p:cNvPr id="31" name="Text Box 42">
            <a:extLst>
              <a:ext uri="{FF2B5EF4-FFF2-40B4-BE49-F238E27FC236}">
                <a16:creationId xmlns:a16="http://schemas.microsoft.com/office/drawing/2014/main" id="{78F35B0A-1CE8-4853-9DEC-53D53EED9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5089525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C</a:t>
            </a:r>
          </a:p>
        </p:txBody>
      </p:sp>
      <p:sp>
        <p:nvSpPr>
          <p:cNvPr id="32" name="Text Box 43">
            <a:extLst>
              <a:ext uri="{FF2B5EF4-FFF2-40B4-BE49-F238E27FC236}">
                <a16:creationId xmlns:a16="http://schemas.microsoft.com/office/drawing/2014/main" id="{BF87A641-A0B8-45F8-9D5A-DF9C70FE9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4175" y="4914900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D</a:t>
            </a:r>
          </a:p>
        </p:txBody>
      </p:sp>
      <p:sp>
        <p:nvSpPr>
          <p:cNvPr id="33" name="Text Box 52">
            <a:extLst>
              <a:ext uri="{FF2B5EF4-FFF2-40B4-BE49-F238E27FC236}">
                <a16:creationId xmlns:a16="http://schemas.microsoft.com/office/drawing/2014/main" id="{9C30C366-C720-4EA6-9BB2-AE41BDB3E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606925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4" name="Text Box 54">
            <a:extLst>
              <a:ext uri="{FF2B5EF4-FFF2-40B4-BE49-F238E27FC236}">
                <a16:creationId xmlns:a16="http://schemas.microsoft.com/office/drawing/2014/main" id="{30510B4D-DDC5-46DE-806A-5C511A88B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462463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5" name="Text Box 55">
            <a:extLst>
              <a:ext uri="{FF2B5EF4-FFF2-40B4-BE49-F238E27FC236}">
                <a16:creationId xmlns:a16="http://schemas.microsoft.com/office/drawing/2014/main" id="{EC3C7899-7FC5-4DED-ADBF-0374C3FBC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022600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6" name="Text Box 58">
            <a:extLst>
              <a:ext uri="{FF2B5EF4-FFF2-40B4-BE49-F238E27FC236}">
                <a16:creationId xmlns:a16="http://schemas.microsoft.com/office/drawing/2014/main" id="{04FC1566-E130-4436-989A-27F5CA23A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4637088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7" name="Text Box 59">
            <a:extLst>
              <a:ext uri="{FF2B5EF4-FFF2-40B4-BE49-F238E27FC236}">
                <a16:creationId xmlns:a16="http://schemas.microsoft.com/office/drawing/2014/main" id="{D366D256-24CE-4B85-8CC6-CDD2BC850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4565650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8" name="Text Box 60">
            <a:extLst>
              <a:ext uri="{FF2B5EF4-FFF2-40B4-BE49-F238E27FC236}">
                <a16:creationId xmlns:a16="http://schemas.microsoft.com/office/drawing/2014/main" id="{86327C2B-E9C2-451B-92BB-744D310AE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981325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395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0" grpId="0" animBg="1"/>
      <p:bldP spid="24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>
            <a:extLst>
              <a:ext uri="{FF2B5EF4-FFF2-40B4-BE49-F238E27FC236}">
                <a16:creationId xmlns:a16="http://schemas.microsoft.com/office/drawing/2014/main" id="{B675A51D-B146-46CF-A00E-A1D59FC47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1196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B6E65ADE-F159-4304-B087-1B85298B2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0292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242" name="Oval 26">
            <a:extLst>
              <a:ext uri="{FF2B5EF4-FFF2-40B4-BE49-F238E27FC236}">
                <a16:creationId xmlns:a16="http://schemas.microsoft.com/office/drawing/2014/main" id="{9BFC2161-48D3-48D5-85CD-3C5ED44C484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81200" y="3810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800">
              <a:solidFill>
                <a:srgbClr val="FF0000"/>
              </a:solidFill>
            </a:endParaRPr>
          </a:p>
        </p:txBody>
      </p:sp>
      <p:sp>
        <p:nvSpPr>
          <p:cNvPr id="9243" name="Oval 27">
            <a:extLst>
              <a:ext uri="{FF2B5EF4-FFF2-40B4-BE49-F238E27FC236}">
                <a16:creationId xmlns:a16="http://schemas.microsoft.com/office/drawing/2014/main" id="{62BC75BC-DF08-4B64-8898-32E6BA645ED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90800" y="5029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800">
              <a:solidFill>
                <a:srgbClr val="FF0000"/>
              </a:solidFill>
            </a:endParaRPr>
          </a:p>
        </p:txBody>
      </p:sp>
      <p:sp>
        <p:nvSpPr>
          <p:cNvPr id="9247" name="Oval 31">
            <a:extLst>
              <a:ext uri="{FF2B5EF4-FFF2-40B4-BE49-F238E27FC236}">
                <a16:creationId xmlns:a16="http://schemas.microsoft.com/office/drawing/2014/main" id="{6E47ACF8-DD62-4F03-AFAE-D88519F7C7C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1000" y="4953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800">
              <a:solidFill>
                <a:srgbClr val="FF0000"/>
              </a:solidFill>
            </a:endParaRPr>
          </a:p>
        </p:txBody>
      </p:sp>
      <p:sp>
        <p:nvSpPr>
          <p:cNvPr id="9248" name="Text Box 32">
            <a:extLst>
              <a:ext uri="{FF2B5EF4-FFF2-40B4-BE49-F238E27FC236}">
                <a16:creationId xmlns:a16="http://schemas.microsoft.com/office/drawing/2014/main" id="{0E050E13-5BB8-4B1F-83AE-3BDC1CD3C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146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249" name="Line 33">
            <a:extLst>
              <a:ext uri="{FF2B5EF4-FFF2-40B4-BE49-F238E27FC236}">
                <a16:creationId xmlns:a16="http://schemas.microsoft.com/office/drawing/2014/main" id="{2EC11468-F390-46A8-851E-1064FC6D7F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3810000"/>
            <a:ext cx="16002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Line 34">
            <a:extLst>
              <a:ext uri="{FF2B5EF4-FFF2-40B4-BE49-F238E27FC236}">
                <a16:creationId xmlns:a16="http://schemas.microsoft.com/office/drawing/2014/main" id="{5AA631FC-2259-488A-93AF-669CF4D76C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810000"/>
            <a:ext cx="6096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3" name="Text Box 47">
            <a:extLst>
              <a:ext uri="{FF2B5EF4-FFF2-40B4-BE49-F238E27FC236}">
                <a16:creationId xmlns:a16="http://schemas.microsoft.com/office/drawing/2014/main" id="{92A99CF7-9E23-4FAC-9357-508E6B868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0434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265" name="Line 49">
            <a:extLst>
              <a:ext uri="{FF2B5EF4-FFF2-40B4-BE49-F238E27FC236}">
                <a16:creationId xmlns:a16="http://schemas.microsoft.com/office/drawing/2014/main" id="{268E00D9-7820-43DD-957C-96F9E44587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5105400"/>
            <a:ext cx="228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6" name="Line 50">
            <a:extLst>
              <a:ext uri="{FF2B5EF4-FFF2-40B4-BE49-F238E27FC236}">
                <a16:creationId xmlns:a16="http://schemas.microsoft.com/office/drawing/2014/main" id="{F4C78A0B-FCC9-4A62-8448-3D0C3E6253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3886200"/>
            <a:ext cx="16002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" name="Text Box 51">
            <a:extLst>
              <a:ext uri="{FF2B5EF4-FFF2-40B4-BE49-F238E27FC236}">
                <a16:creationId xmlns:a16="http://schemas.microsoft.com/office/drawing/2014/main" id="{629C2BBF-184D-43E8-BE05-D16F3C3B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352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268" name="Text Box 52">
            <a:extLst>
              <a:ext uri="{FF2B5EF4-FFF2-40B4-BE49-F238E27FC236}">
                <a16:creationId xmlns:a16="http://schemas.microsoft.com/office/drawing/2014/main" id="{08DDEDD0-C9C4-4BA4-8824-165824484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52720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9269" name="Line 53">
            <a:extLst>
              <a:ext uri="{FF2B5EF4-FFF2-40B4-BE49-F238E27FC236}">
                <a16:creationId xmlns:a16="http://schemas.microsoft.com/office/drawing/2014/main" id="{9F2EA833-201B-4699-99F4-A2DF82F0C9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5105400"/>
            <a:ext cx="228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0" name="Line 54">
            <a:extLst>
              <a:ext uri="{FF2B5EF4-FFF2-40B4-BE49-F238E27FC236}">
                <a16:creationId xmlns:a16="http://schemas.microsoft.com/office/drawing/2014/main" id="{ED0E753A-BE12-468B-87BC-124037CAB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3886200"/>
            <a:ext cx="7620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1" name="Text Box 55">
            <a:extLst>
              <a:ext uri="{FF2B5EF4-FFF2-40B4-BE49-F238E27FC236}">
                <a16:creationId xmlns:a16="http://schemas.microsoft.com/office/drawing/2014/main" id="{FDA7783C-3BF8-4481-95E2-06476F195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3670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272" name="Text Box 56">
            <a:extLst>
              <a:ext uri="{FF2B5EF4-FFF2-40B4-BE49-F238E27FC236}">
                <a16:creationId xmlns:a16="http://schemas.microsoft.com/office/drawing/2014/main" id="{35ADC478-ECBB-45D8-95ED-85239DD74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5720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273" name="Text Box 57">
            <a:extLst>
              <a:ext uri="{FF2B5EF4-FFF2-40B4-BE49-F238E27FC236}">
                <a16:creationId xmlns:a16="http://schemas.microsoft.com/office/drawing/2014/main" id="{E49E0417-C7DC-4DDD-90CA-FC9FAAA4B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1054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7F9FB7DC-B57F-4203-A53E-30F505A22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52600"/>
            <a:ext cx="46085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/>
              <a:t>a</a:t>
            </a:r>
            <a:r>
              <a:rPr lang="en-US" altLang="en-US" sz="3000" b="1" dirty="0">
                <a:latin typeface=".VnArial" panose="020B7200000000000000" pitchFamily="34" charset="0"/>
              </a:rPr>
              <a:t>) Hai ®o¹n th¼ng</a:t>
            </a:r>
          </a:p>
        </p:txBody>
      </p:sp>
    </p:spTree>
    <p:extLst>
      <p:ext uri="{BB962C8B-B14F-4D97-AF65-F5344CB8AC3E}">
        <p14:creationId xmlns:p14="http://schemas.microsoft.com/office/powerpoint/2010/main" val="303914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20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4" grpId="0"/>
      <p:bldP spid="9242" grpId="0" animBg="1"/>
      <p:bldP spid="9243" grpId="0" animBg="1"/>
      <p:bldP spid="9243" grpId="1" animBg="1"/>
      <p:bldP spid="9247" grpId="0" animBg="1"/>
      <p:bldP spid="9248" grpId="0"/>
      <p:bldP spid="9263" grpId="0"/>
      <p:bldP spid="9267" grpId="0"/>
      <p:bldP spid="9268" grpId="0"/>
      <p:bldP spid="9271" grpId="0"/>
      <p:bldP spid="9272" grpId="0"/>
      <p:bldP spid="92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BEC1C279-8E70-417C-9931-0B1C98518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143000"/>
            <a:ext cx="3851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>
                <a:latin typeface=".VnArial" panose="020B7200000000000000" pitchFamily="34" charset="0"/>
              </a:rPr>
              <a:t>b) Ba ®o¹n th¼ng</a:t>
            </a:r>
          </a:p>
        </p:txBody>
      </p:sp>
      <p:sp>
        <p:nvSpPr>
          <p:cNvPr id="5" name="Text Box 39">
            <a:extLst>
              <a:ext uri="{FF2B5EF4-FFF2-40B4-BE49-F238E27FC236}">
                <a16:creationId xmlns:a16="http://schemas.microsoft.com/office/drawing/2014/main" id="{5B6AFF4F-D1AA-46F6-8865-983F68C8A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51113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A</a:t>
            </a:r>
          </a:p>
        </p:txBody>
      </p:sp>
      <p:sp>
        <p:nvSpPr>
          <p:cNvPr id="6" name="Text Box 40">
            <a:extLst>
              <a:ext uri="{FF2B5EF4-FFF2-40B4-BE49-F238E27FC236}">
                <a16:creationId xmlns:a16="http://schemas.microsoft.com/office/drawing/2014/main" id="{E4857150-6E11-47AC-8D91-334CD95E6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50" y="254793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B</a:t>
            </a:r>
          </a:p>
        </p:txBody>
      </p:sp>
      <p:sp>
        <p:nvSpPr>
          <p:cNvPr id="7" name="Text Box 42">
            <a:extLst>
              <a:ext uri="{FF2B5EF4-FFF2-40B4-BE49-F238E27FC236}">
                <a16:creationId xmlns:a16="http://schemas.microsoft.com/office/drawing/2014/main" id="{D0491A4D-D443-4793-B3F0-94723DB8D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440690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C</a:t>
            </a:r>
          </a:p>
        </p:txBody>
      </p:sp>
      <p:sp>
        <p:nvSpPr>
          <p:cNvPr id="8" name="Text Box 43">
            <a:extLst>
              <a:ext uri="{FF2B5EF4-FFF2-40B4-BE49-F238E27FC236}">
                <a16:creationId xmlns:a16="http://schemas.microsoft.com/office/drawing/2014/main" id="{6BE8666D-5494-4133-B8B9-4FD5B7B41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232275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D</a:t>
            </a:r>
          </a:p>
        </p:txBody>
      </p:sp>
      <p:sp>
        <p:nvSpPr>
          <p:cNvPr id="9" name="Text Box 55">
            <a:extLst>
              <a:ext uri="{FF2B5EF4-FFF2-40B4-BE49-F238E27FC236}">
                <a16:creationId xmlns:a16="http://schemas.microsoft.com/office/drawing/2014/main" id="{448B8A47-7E79-4CB1-A522-912691597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339975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ext Box 58">
            <a:extLst>
              <a:ext uri="{FF2B5EF4-FFF2-40B4-BE49-F238E27FC236}">
                <a16:creationId xmlns:a16="http://schemas.microsoft.com/office/drawing/2014/main" id="{A4202337-7E9A-43F9-B775-D54A9BCCF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3954463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xt Box 59">
            <a:extLst>
              <a:ext uri="{FF2B5EF4-FFF2-40B4-BE49-F238E27FC236}">
                <a16:creationId xmlns:a16="http://schemas.microsoft.com/office/drawing/2014/main" id="{C0ECE6D9-30F8-4938-83F3-769E3F2A3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063" y="3883025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Text Box 60">
            <a:extLst>
              <a:ext uri="{FF2B5EF4-FFF2-40B4-BE49-F238E27FC236}">
                <a16:creationId xmlns:a16="http://schemas.microsoft.com/office/drawing/2014/main" id="{2E4E2E5E-0033-4F67-AB33-81E9E6F78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2298700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Line 33">
            <a:extLst>
              <a:ext uri="{FF2B5EF4-FFF2-40B4-BE49-F238E27FC236}">
                <a16:creationId xmlns:a16="http://schemas.microsoft.com/office/drawing/2014/main" id="{18DE4C97-FF11-4992-BEF8-A2E6EDBA9B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6744" y="2819399"/>
            <a:ext cx="1650205" cy="3810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3">
            <a:extLst>
              <a:ext uri="{FF2B5EF4-FFF2-40B4-BE49-F238E27FC236}">
                <a16:creationId xmlns:a16="http://schemas.microsoft.com/office/drawing/2014/main" id="{8654D4C4-3833-4D2F-BA94-6E6832F4BA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01726" y="4422774"/>
            <a:ext cx="1650205" cy="3810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33">
            <a:extLst>
              <a:ext uri="{FF2B5EF4-FFF2-40B4-BE49-F238E27FC236}">
                <a16:creationId xmlns:a16="http://schemas.microsoft.com/office/drawing/2014/main" id="{71D0F792-30F4-46E3-989A-DAD15B6C9F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01726" y="2841625"/>
            <a:ext cx="1187448" cy="1619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39">
            <a:extLst>
              <a:ext uri="{FF2B5EF4-FFF2-40B4-BE49-F238E27FC236}">
                <a16:creationId xmlns:a16="http://schemas.microsoft.com/office/drawing/2014/main" id="{63212C4C-5403-4BD6-846E-0305163B0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2" y="2703513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A</a:t>
            </a:r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58111FFC-6349-4784-A216-3178E37AA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2" y="270033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B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A7FCE6D3-5584-41BA-AF13-EA8C555C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475" y="455930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C</a:t>
            </a:r>
          </a:p>
        </p:txBody>
      </p:sp>
      <p:sp>
        <p:nvSpPr>
          <p:cNvPr id="19" name="Text Box 43">
            <a:extLst>
              <a:ext uri="{FF2B5EF4-FFF2-40B4-BE49-F238E27FC236}">
                <a16:creationId xmlns:a16="http://schemas.microsoft.com/office/drawing/2014/main" id="{73A48093-1569-48DB-B9E8-E3EB5BCC8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812" y="4384675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D</a:t>
            </a:r>
          </a:p>
        </p:txBody>
      </p:sp>
      <p:sp>
        <p:nvSpPr>
          <p:cNvPr id="20" name="Text Box 55">
            <a:extLst>
              <a:ext uri="{FF2B5EF4-FFF2-40B4-BE49-F238E27FC236}">
                <a16:creationId xmlns:a16="http://schemas.microsoft.com/office/drawing/2014/main" id="{FC0A44A1-49B1-416A-B37A-0E5D3821B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162" y="2492375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1" name="Text Box 58">
            <a:extLst>
              <a:ext uri="{FF2B5EF4-FFF2-40B4-BE49-F238E27FC236}">
                <a16:creationId xmlns:a16="http://schemas.microsoft.com/office/drawing/2014/main" id="{DE7B54BF-1B6D-4AFA-A1B8-2B92A0D88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62" y="4106863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2" name="Text Box 59">
            <a:extLst>
              <a:ext uri="{FF2B5EF4-FFF2-40B4-BE49-F238E27FC236}">
                <a16:creationId xmlns:a16="http://schemas.microsoft.com/office/drawing/2014/main" id="{411E426C-6346-494E-81E1-14B43FFA3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725" y="4035425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3" name="Text Box 60">
            <a:extLst>
              <a:ext uri="{FF2B5EF4-FFF2-40B4-BE49-F238E27FC236}">
                <a16:creationId xmlns:a16="http://schemas.microsoft.com/office/drawing/2014/main" id="{130FEF35-12C1-4B91-B8DA-8A5FFBCD9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925" y="2451100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id="{64E77F49-8FB1-4AB9-A355-392FC3F8F2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4406" y="2971799"/>
            <a:ext cx="1650205" cy="3810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714064BE-E974-4C19-824D-901D28695B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89388" y="4575174"/>
            <a:ext cx="1650205" cy="3810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3">
            <a:extLst>
              <a:ext uri="{FF2B5EF4-FFF2-40B4-BE49-F238E27FC236}">
                <a16:creationId xmlns:a16="http://schemas.microsoft.com/office/drawing/2014/main" id="{E58ECDA4-D217-4223-9674-15359588D3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6835" y="2994025"/>
            <a:ext cx="462757" cy="15811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39">
            <a:extLst>
              <a:ext uri="{FF2B5EF4-FFF2-40B4-BE49-F238E27FC236}">
                <a16:creationId xmlns:a16="http://schemas.microsoft.com/office/drawing/2014/main" id="{76C417C4-DD56-460B-BC3D-49774776A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462" y="2703513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A</a:t>
            </a:r>
          </a:p>
        </p:txBody>
      </p:sp>
      <p:sp>
        <p:nvSpPr>
          <p:cNvPr id="28" name="Text Box 40">
            <a:extLst>
              <a:ext uri="{FF2B5EF4-FFF2-40B4-BE49-F238E27FC236}">
                <a16:creationId xmlns:a16="http://schemas.microsoft.com/office/drawing/2014/main" id="{B1020DE1-183B-4FC3-BA05-8AAAEBF57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7812" y="270033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B</a:t>
            </a:r>
          </a:p>
        </p:txBody>
      </p:sp>
      <p:sp>
        <p:nvSpPr>
          <p:cNvPr id="29" name="Text Box 42">
            <a:extLst>
              <a:ext uri="{FF2B5EF4-FFF2-40B4-BE49-F238E27FC236}">
                <a16:creationId xmlns:a16="http://schemas.microsoft.com/office/drawing/2014/main" id="{B98D35B9-DC09-4606-A586-2BB23F3B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75" y="455930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C</a:t>
            </a:r>
          </a:p>
        </p:txBody>
      </p:sp>
      <p:sp>
        <p:nvSpPr>
          <p:cNvPr id="30" name="Text Box 43">
            <a:extLst>
              <a:ext uri="{FF2B5EF4-FFF2-40B4-BE49-F238E27FC236}">
                <a16:creationId xmlns:a16="http://schemas.microsoft.com/office/drawing/2014/main" id="{38C7B990-7644-404B-9826-2CE32AFC9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5012" y="4384675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D</a:t>
            </a:r>
          </a:p>
        </p:txBody>
      </p:sp>
      <p:sp>
        <p:nvSpPr>
          <p:cNvPr id="31" name="Text Box 55">
            <a:extLst>
              <a:ext uri="{FF2B5EF4-FFF2-40B4-BE49-F238E27FC236}">
                <a16:creationId xmlns:a16="http://schemas.microsoft.com/office/drawing/2014/main" id="{8DC9AF0C-A05F-4252-A04F-7BB2B6988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362" y="2492375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2" name="Text Box 58">
            <a:extLst>
              <a:ext uri="{FF2B5EF4-FFF2-40B4-BE49-F238E27FC236}">
                <a16:creationId xmlns:a16="http://schemas.microsoft.com/office/drawing/2014/main" id="{CB534245-20C9-4601-A6DB-9AFF682E7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162" y="4106863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3" name="Text Box 59">
            <a:extLst>
              <a:ext uri="{FF2B5EF4-FFF2-40B4-BE49-F238E27FC236}">
                <a16:creationId xmlns:a16="http://schemas.microsoft.com/office/drawing/2014/main" id="{8DD357A1-7EA0-4B32-80E9-5C6768B98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2925" y="4035425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4" name="Text Box 60">
            <a:extLst>
              <a:ext uri="{FF2B5EF4-FFF2-40B4-BE49-F238E27FC236}">
                <a16:creationId xmlns:a16="http://schemas.microsoft.com/office/drawing/2014/main" id="{7561C701-ECC5-4D8B-9436-F87BA7A3C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25" y="2451100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5" name="Line 33">
            <a:extLst>
              <a:ext uri="{FF2B5EF4-FFF2-40B4-BE49-F238E27FC236}">
                <a16:creationId xmlns:a16="http://schemas.microsoft.com/office/drawing/2014/main" id="{A5DC2FE9-3546-4C02-9C14-9E1108EF90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7606" y="2971799"/>
            <a:ext cx="1650205" cy="3810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3">
            <a:extLst>
              <a:ext uri="{FF2B5EF4-FFF2-40B4-BE49-F238E27FC236}">
                <a16:creationId xmlns:a16="http://schemas.microsoft.com/office/drawing/2014/main" id="{9DD3C4EE-E82A-4EAD-9ED9-3B426DBF5F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32588" y="4575174"/>
            <a:ext cx="1650205" cy="3810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3">
            <a:extLst>
              <a:ext uri="{FF2B5EF4-FFF2-40B4-BE49-F238E27FC236}">
                <a16:creationId xmlns:a16="http://schemas.microsoft.com/office/drawing/2014/main" id="{7505C1ED-63EB-4860-88CE-6E4BC5BCC6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7606" y="3044825"/>
            <a:ext cx="400843" cy="15811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4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6" grpId="0"/>
      <p:bldP spid="17" grpId="0"/>
      <p:bldP spid="18" grpId="0"/>
      <p:bldP spid="19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extLst>
              <a:ext uri="{FF2B5EF4-FFF2-40B4-BE49-F238E27FC236}">
                <a16:creationId xmlns:a16="http://schemas.microsoft.com/office/drawing/2014/main" id="{493B1702-21D7-4A0F-AF2D-9576F4463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D7D8612C-B137-4B6B-9F82-E834F6B5A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814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10245" name="AutoShape 5">
            <a:extLst>
              <a:ext uri="{FF2B5EF4-FFF2-40B4-BE49-F238E27FC236}">
                <a16:creationId xmlns:a16="http://schemas.microsoft.com/office/drawing/2014/main" id="{01C6CCAD-5E1F-4E37-B0C9-86C177674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914400"/>
            <a:ext cx="7543800" cy="685800"/>
          </a:xfrm>
          <a:prstGeom prst="flowChartTerminator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2. Tính độ dài đường gấp khúc ( theo mẫu)</a:t>
            </a: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766F8627-B3BC-4A5F-8FC6-95ED83440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8430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0251" name="Line 11">
            <a:extLst>
              <a:ext uri="{FF2B5EF4-FFF2-40B4-BE49-F238E27FC236}">
                <a16:creationId xmlns:a16="http://schemas.microsoft.com/office/drawing/2014/main" id="{00D63022-2448-4EFE-89C4-FD3B594080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8200" y="2438400"/>
            <a:ext cx="14478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2">
            <a:extLst>
              <a:ext uri="{FF2B5EF4-FFF2-40B4-BE49-F238E27FC236}">
                <a16:creationId xmlns:a16="http://schemas.microsoft.com/office/drawing/2014/main" id="{2E5F238C-CDC1-4A98-AB7D-D8AF87B1EA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438400"/>
            <a:ext cx="838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3">
            <a:extLst>
              <a:ext uri="{FF2B5EF4-FFF2-40B4-BE49-F238E27FC236}">
                <a16:creationId xmlns:a16="http://schemas.microsoft.com/office/drawing/2014/main" id="{BBFCBBEA-5F12-4E2E-8D57-376941EBB4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1981200"/>
            <a:ext cx="16764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Text Box 14">
            <a:extLst>
              <a:ext uri="{FF2B5EF4-FFF2-40B4-BE49-F238E27FC236}">
                <a16:creationId xmlns:a16="http://schemas.microsoft.com/office/drawing/2014/main" id="{94FD409D-4E39-40DC-9DFE-8B644C809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447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10255" name="Text Box 15">
            <a:extLst>
              <a:ext uri="{FF2B5EF4-FFF2-40B4-BE49-F238E27FC236}">
                <a16:creationId xmlns:a16="http://schemas.microsoft.com/office/drawing/2014/main" id="{E80D6BBA-6A17-42A5-862A-8424FBE0912D}"/>
              </a:ext>
            </a:extLst>
          </p:cNvPr>
          <p:cNvSpPr txBox="1">
            <a:spLocks noChangeArrowheads="1"/>
          </p:cNvSpPr>
          <p:nvPr/>
        </p:nvSpPr>
        <p:spPr bwMode="auto">
          <a:xfrm rot="19262702">
            <a:off x="1066800" y="23622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3cm</a:t>
            </a:r>
          </a:p>
        </p:txBody>
      </p:sp>
      <p:sp>
        <p:nvSpPr>
          <p:cNvPr id="10256" name="Text Box 16">
            <a:extLst>
              <a:ext uri="{FF2B5EF4-FFF2-40B4-BE49-F238E27FC236}">
                <a16:creationId xmlns:a16="http://schemas.microsoft.com/office/drawing/2014/main" id="{8E2D28E9-6639-449B-9437-9513A3715E95}"/>
              </a:ext>
            </a:extLst>
          </p:cNvPr>
          <p:cNvSpPr txBox="1">
            <a:spLocks noChangeArrowheads="1"/>
          </p:cNvSpPr>
          <p:nvPr/>
        </p:nvSpPr>
        <p:spPr bwMode="auto">
          <a:xfrm rot="3030433">
            <a:off x="2437607" y="2597943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2cm</a:t>
            </a:r>
          </a:p>
        </p:txBody>
      </p:sp>
      <p:sp>
        <p:nvSpPr>
          <p:cNvPr id="10257" name="Text Box 17">
            <a:extLst>
              <a:ext uri="{FF2B5EF4-FFF2-40B4-BE49-F238E27FC236}">
                <a16:creationId xmlns:a16="http://schemas.microsoft.com/office/drawing/2014/main" id="{B5076BD3-3B10-4706-97C2-4C63A02E5379}"/>
              </a:ext>
            </a:extLst>
          </p:cNvPr>
          <p:cNvSpPr txBox="1">
            <a:spLocks noChangeArrowheads="1"/>
          </p:cNvSpPr>
          <p:nvPr/>
        </p:nvSpPr>
        <p:spPr bwMode="auto">
          <a:xfrm rot="19136711">
            <a:off x="3581400" y="23764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4cm</a:t>
            </a:r>
          </a:p>
        </p:txBody>
      </p:sp>
      <p:sp>
        <p:nvSpPr>
          <p:cNvPr id="10258" name="Text Box 18">
            <a:extLst>
              <a:ext uri="{FF2B5EF4-FFF2-40B4-BE49-F238E27FC236}">
                <a16:creationId xmlns:a16="http://schemas.microsoft.com/office/drawing/2014/main" id="{93EC3C56-99B4-4769-B500-4E78776C1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10259" name="Text Box 19">
            <a:extLst>
              <a:ext uri="{FF2B5EF4-FFF2-40B4-BE49-F238E27FC236}">
                <a16:creationId xmlns:a16="http://schemas.microsoft.com/office/drawing/2014/main" id="{90CFABF4-4A4B-49D4-B020-8C7BEB961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14787"/>
            <a:ext cx="809636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khúc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MNPQ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              3 + 2 + 4 = 9 ( cm 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                            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 9 cm.</a:t>
            </a:r>
          </a:p>
        </p:txBody>
      </p:sp>
      <p:sp>
        <p:nvSpPr>
          <p:cNvPr id="10260" name="Line 20">
            <a:extLst>
              <a:ext uri="{FF2B5EF4-FFF2-40B4-BE49-F238E27FC236}">
                <a16:creationId xmlns:a16="http://schemas.microsoft.com/office/drawing/2014/main" id="{85828AC6-45EC-45FB-8A1A-DC75F8EECE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447800"/>
            <a:ext cx="3581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4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 animBg="1"/>
      <p:bldP spid="10250" grpId="0"/>
      <p:bldP spid="10254" grpId="0"/>
      <p:bldP spid="10255" grpId="0"/>
      <p:bldP spid="10256" grpId="0"/>
      <p:bldP spid="10257" grpId="0"/>
      <p:bldP spid="102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53&quot;&gt;&lt;property id=&quot;20148&quot; value=&quot;5&quot;/&gt;&lt;property id=&quot;20300&quot; value=&quot;Slide 1&quot;/&gt;&lt;property id=&quot;20307&quot; value=&quot;259&quot;/&gt;&lt;/object&gt;&lt;object type=&quot;3&quot; unique_id=&quot;10996&quot;&gt;&lt;property id=&quot;20148&quot; value=&quot;5&quot;/&gt;&lt;property id=&quot;20300&quot; value=&quot;Slide 2&quot;/&gt;&lt;property id=&quot;20307&quot; value=&quot;274&quot;/&gt;&lt;/object&gt;&lt;object type=&quot;3&quot; unique_id=&quot;11076&quot;&gt;&lt;property id=&quot;20148&quot; value=&quot;5&quot;/&gt;&lt;property id=&quot;20300&quot; value=&quot;Slide 4&quot;/&gt;&lt;property id=&quot;20307&quot; value=&quot;275&quot;/&gt;&lt;/object&gt;&lt;object type=&quot;3&quot; unique_id=&quot;11122&quot;&gt;&lt;property id=&quot;20148&quot; value=&quot;5&quot;/&gt;&lt;property id=&quot;20300&quot; value=&quot;Slide 3&quot;/&gt;&lt;property id=&quot;20307&quot; value=&quot;282&quot;/&gt;&lt;/object&gt;&lt;object type=&quot;3&quot; unique_id=&quot;11123&quot;&gt;&lt;property id=&quot;20148&quot; value=&quot;5&quot;/&gt;&lt;property id=&quot;20300&quot; value=&quot;Slide 5&quot;/&gt;&lt;property id=&quot;20307&quot; value=&quot;283&quot;/&gt;&lt;/object&gt;&lt;object type=&quot;3&quot; unique_id=&quot;11124&quot;&gt;&lt;property id=&quot;20148&quot; value=&quot;5&quot;/&gt;&lt;property id=&quot;20300&quot; value=&quot;Slide 6&quot;/&gt;&lt;property id=&quot;20307&quot; value=&quot;277&quot;/&gt;&lt;/object&gt;&lt;object type=&quot;3&quot; unique_id=&quot;11125&quot;&gt;&lt;property id=&quot;20148&quot; value=&quot;5&quot;/&gt;&lt;property id=&quot;20300&quot; value=&quot;Slide 7&quot;/&gt;&lt;property id=&quot;20307&quot; value=&quot;280&quot;/&gt;&lt;/object&gt;&lt;object type=&quot;3&quot; unique_id=&quot;11126&quot;&gt;&lt;property id=&quot;20148&quot; value=&quot;5&quot;/&gt;&lt;property id=&quot;20300&quot; value=&quot;Slide 8&quot;/&gt;&lt;property id=&quot;20307&quot; value=&quot;279&quot;/&gt;&lt;/object&gt;&lt;object type=&quot;3&quot; unique_id=&quot;11128&quot;&gt;&lt;property id=&quot;20148&quot; value=&quot;5&quot;/&gt;&lt;property id=&quot;20300&quot; value=&quot;Slide 9&quot;/&gt;&lt;property id=&quot;20307&quot; value=&quot;276&quot;/&gt;&lt;/object&gt;&lt;object type=&quot;3&quot; unique_id=&quot;11141&quot;&gt;&lt;property id=&quot;20148&quot; value=&quot;5&quot;/&gt;&lt;property id=&quot;20300&quot; value=&quot;Slide 10&quot;/&gt;&lt;property id=&quot;20307&quot; value=&quot;284&quot;/&gt;&lt;/object&gt;&lt;object type=&quot;3&quot; unique_id=&quot;11298&quot;&gt;&lt;property id=&quot;20148&quot; value=&quot;5&quot;/&gt;&lt;property id=&quot;20300&quot; value=&quot;Slide 11&quot;/&gt;&lt;property id=&quot;20307&quot; value=&quot;287&quot;/&gt;&lt;/object&gt;&lt;object type=&quot;3&quot; unique_id=&quot;11299&quot;&gt;&lt;property id=&quot;20148&quot; value=&quot;5&quot;/&gt;&lt;property id=&quot;20300&quot; value=&quot;Slide 12&quot;/&gt;&lt;property id=&quot;20307&quot; value=&quot;288&quot;/&gt;&lt;/object&gt;&lt;object type=&quot;3&quot; unique_id=&quot;11300&quot;&gt;&lt;property id=&quot;20148&quot; value=&quot;5&quot;/&gt;&lt;property id=&quot;20300&quot; value=&quot;Slide 13&quot;/&gt;&lt;property id=&quot;20307&quot; value=&quot;289&quot;/&gt;&lt;/object&gt;&lt;object type=&quot;3&quot; unique_id=&quot;11301&quot;&gt;&lt;property id=&quot;20148&quot; value=&quot;5&quot;/&gt;&lt;property id=&quot;20300&quot; value=&quot;Slide 14&quot;/&gt;&lt;property id=&quot;20307&quot; value=&quot;290&quot;/&gt;&lt;/object&gt;&lt;object type=&quot;3&quot; unique_id=&quot;11302&quot;&gt;&lt;property id=&quot;20148&quot; value=&quot;5&quot;/&gt;&lt;property id=&quot;20300&quot; value=&quot;Slide 15&quot;/&gt;&lt;property id=&quot;20307&quot; value=&quot;291&quot;/&gt;&lt;/object&gt;&lt;object type=&quot;3&quot; unique_id=&quot;11303&quot;&gt;&lt;property id=&quot;20148&quot; value=&quot;5&quot;/&gt;&lt;property id=&quot;20300&quot; value=&quot;Slide 16&quot;/&gt;&lt;property id=&quot;20307&quot; value=&quot;292&quot;/&gt;&lt;/object&gt;&lt;object type=&quot;3&quot; unique_id=&quot;11304&quot;&gt;&lt;property id=&quot;20148&quot; value=&quot;5&quot;/&gt;&lt;property id=&quot;20300&quot; value=&quot;Slide 17&quot;/&gt;&lt;property id=&quot;20307&quot; value=&quot;293&quot;/&gt;&lt;/object&gt;&lt;object type=&quot;3&quot; unique_id=&quot;11305&quot;&gt;&lt;property id=&quot;20148&quot; value=&quot;5&quot;/&gt;&lt;property id=&quot;20300&quot; value=&quot;Slide 18&quot;/&gt;&lt;property id=&quot;20307&quot; value=&quot;294&quot;/&gt;&lt;/object&gt;&lt;object type=&quot;3&quot; unique_id=&quot;11306&quot;&gt;&lt;property id=&quot;20148&quot; value=&quot;5&quot;/&gt;&lt;property id=&quot;20300&quot; value=&quot;Slide 19&quot;/&gt;&lt;property id=&quot;20307&quot; value=&quot;295&quot;/&gt;&lt;/object&gt;&lt;object type=&quot;3&quot; unique_id=&quot;11307&quot;&gt;&lt;property id=&quot;20148&quot; value=&quot;5&quot;/&gt;&lt;property id=&quot;20300&quot; value=&quot;Slide 20&quot;/&gt;&lt;property id=&quot;20307&quot; value=&quot;296&quot;/&gt;&lt;/object&gt;&lt;object type=&quot;3&quot; unique_id=&quot;11308&quot;&gt;&lt;property id=&quot;20148&quot; value=&quot;5&quot;/&gt;&lt;property id=&quot;20300&quot; value=&quot;Slide 21&quot;/&gt;&lt;property id=&quot;20307&quot; value=&quot;285&quot;/&gt;&lt;/object&gt;&lt;object type=&quot;3&quot; unique_id=&quot;11309&quot;&gt;&lt;property id=&quot;20148&quot; value=&quot;5&quot;/&gt;&lt;property id=&quot;20300&quot; value=&quot;Slide 22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371</Words>
  <Application>Microsoft Office PowerPoint</Application>
  <PresentationFormat>On-screen Show (4:3)</PresentationFormat>
  <Paragraphs>114</Paragraphs>
  <Slides>12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.VnArial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1. Đường gấp khúc gồm hai hay nhiều đoạn thẳng tạo thành.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FPTSHOP</cp:lastModifiedBy>
  <cp:revision>93</cp:revision>
  <dcterms:created xsi:type="dcterms:W3CDTF">2015-08-23T07:55:17Z</dcterms:created>
  <dcterms:modified xsi:type="dcterms:W3CDTF">2018-01-24T02:06:42Z</dcterms:modified>
</cp:coreProperties>
</file>