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7" r:id="rId2"/>
    <p:sldId id="339" r:id="rId3"/>
    <p:sldId id="338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00FFFF"/>
    <a:srgbClr val="33CCFF"/>
    <a:srgbClr val="FF66FF"/>
    <a:srgbClr val="88E8D8"/>
    <a:srgbClr val="65E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85080" autoAdjust="0"/>
  </p:normalViewPr>
  <p:slideViewPr>
    <p:cSldViewPr>
      <p:cViewPr>
        <p:scale>
          <a:sx n="87" d="100"/>
          <a:sy n="87" d="100"/>
        </p:scale>
        <p:origin x="44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F3-D68B-4AA8-904D-109ADA49DDF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0A51-8A2B-4D73-AAE6-679B338BF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3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7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8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2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464A-7887-42EC-89BA-B9EEE7688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49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228600"/>
            <a:ext cx="55626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HP001" pitchFamily="34" charset="0"/>
              </a:rPr>
              <a:t>Kiểm</a:t>
            </a:r>
            <a:r>
              <a:rPr lang="en-US" altLang="en-US" sz="4800" b="1" dirty="0">
                <a:solidFill>
                  <a:srgbClr val="FF0000"/>
                </a:solidFill>
                <a:latin typeface="HP001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pitchFamily="34" charset="0"/>
              </a:rPr>
              <a:t>tra</a:t>
            </a:r>
            <a:r>
              <a:rPr lang="en-US" altLang="en-US" sz="4800" b="1" dirty="0">
                <a:solidFill>
                  <a:srgbClr val="FF0000"/>
                </a:solidFill>
                <a:latin typeface="HP001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pitchFamily="34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HP001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pitchFamily="34" charset="0"/>
              </a:rPr>
              <a:t>cũ</a:t>
            </a:r>
            <a:endParaRPr lang="en-US" altLang="en-US" sz="4800" b="1" dirty="0">
              <a:solidFill>
                <a:srgbClr val="FF0000"/>
              </a:solidFill>
              <a:latin typeface="HP001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5646003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1/ </a:t>
            </a:r>
            <a:r>
              <a:rPr lang="en-US" altLang="en-US" sz="3200" b="1" dirty="0" err="1">
                <a:solidFill>
                  <a:srgbClr val="0000FF"/>
                </a:solidFill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</a:rPr>
              <a:t> 3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</a:rPr>
              <a:t> ca </a:t>
            </a:r>
            <a:r>
              <a:rPr lang="en-US" altLang="en-US" sz="3200" b="1" dirty="0" err="1">
                <a:solidFill>
                  <a:srgbClr val="0000FF"/>
                </a:solidFill>
              </a:rPr>
              <a:t>ngợi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Bác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Hồ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101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ac%20ho%20voi%20thieu%20nh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220315" cy="41220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ac%20h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5020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456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291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buoi s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5668963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          Ngày                  -          Đêm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3329" name="Picture 12" descr="Hbins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AutoShape 13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AutoShape 14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AutoShape 16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79517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7943850" y="2476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7931150" y="2508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79517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7948613" y="2587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7937500" y="2381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7958138" y="2286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931150" y="2397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927975" y="2413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7950200" y="2143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7924800" y="2286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70759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13332" grpId="0" animBg="1"/>
      <p:bldP spid="13332" grpId="1" animBg="1"/>
      <p:bldP spid="13333" grpId="0" animBg="1"/>
      <p:bldP spid="13333" grpId="1" animBg="1"/>
      <p:bldP spid="13334" grpId="0" animBg="1"/>
      <p:bldP spid="13334" grpId="1" animBg="1"/>
      <p:bldP spid="13335" grpId="0" animBg="1"/>
      <p:bldP spid="13335" grpId="1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          Vuông                -          Tròn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4353" name="Picture 12" descr="Hbins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AutoShape 13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5" name="AutoShape 14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6" name="AutoShape 1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AutoShape 16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8" name="AutoShape 17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9" name="AutoShape 18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AutoShape 19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1" name="AutoShape 20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AutoShape 21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3" name="AutoShape 22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81000" y="1219200"/>
            <a:ext cx="4114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1143000"/>
            <a:ext cx="4343400" cy="403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7723188" y="1936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7715250" y="1714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7702550" y="1746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7723188" y="1936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7720013" y="1825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7708900" y="1619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7729538" y="1524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7702550" y="1635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7699375" y="1651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7721600" y="1381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7696200" y="1524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4964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4" grpId="0" animBg="1"/>
      <p:bldP spid="5" grpId="0" animBg="1"/>
      <p:bldP spid="37908" grpId="0" animBg="1"/>
      <p:bldP spid="37908" grpId="1" animBg="1"/>
      <p:bldP spid="37909" grpId="0" animBg="1"/>
      <p:bldP spid="37909" grpId="1" animBg="1"/>
      <p:bldP spid="37910" grpId="0" animBg="1"/>
      <p:bldP spid="37910" grpId="1" animBg="1"/>
      <p:bldP spid="37911" grpId="0" animBg="1"/>
      <p:bldP spid="37911" grpId="1" animBg="1"/>
      <p:bldP spid="37912" grpId="0" animBg="1"/>
      <p:bldP spid="37912" grpId="1" animBg="1"/>
      <p:bldP spid="37913" grpId="0" animBg="1"/>
      <p:bldP spid="37913" grpId="1" animBg="1"/>
      <p:bldP spid="37914" grpId="0" animBg="1"/>
      <p:bldP spid="37914" grpId="1" animBg="1"/>
      <p:bldP spid="37915" grpId="0" animBg="1"/>
      <p:bldP spid="37915" grpId="1" animBg="1"/>
      <p:bldP spid="37916" grpId="0" animBg="1"/>
      <p:bldP spid="37916" grpId="1" animBg="1"/>
      <p:bldP spid="37917" grpId="0" animBg="1"/>
      <p:bldP spid="37917" grpId="1" animBg="1"/>
      <p:bldP spid="37918" grpId="0" animBg="1"/>
      <p:bldP spid="379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          Vuông                -          Tròn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5378" name="Picture 12" descr="Hbinsc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AutoShape 13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0" name="AutoShape 14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1" name="AutoShape 1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2" name="AutoShape 16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3" name="AutoShape 17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4" name="AutoShape 18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5" name="AutoShape 19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6" name="AutoShape 20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AutoShape 21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8" name="AutoShape 22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1524000"/>
            <a:ext cx="3886200" cy="4114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1524000"/>
            <a:ext cx="3886200" cy="4114800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791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  </a:t>
            </a:r>
            <a:r>
              <a:rPr lang="en-US" altLang="en-US" sz="3200" b="1">
                <a:solidFill>
                  <a:srgbClr val="FF0000"/>
                </a:solidFill>
              </a:rPr>
              <a:t>Trắng                  -         Đen</a:t>
            </a:r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7796213" y="4095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7788275" y="3873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>
            <a:off x="7775575" y="3905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948" name="Oval 36"/>
          <p:cNvSpPr>
            <a:spLocks noChangeArrowheads="1"/>
          </p:cNvSpPr>
          <p:nvPr/>
        </p:nvSpPr>
        <p:spPr bwMode="auto">
          <a:xfrm>
            <a:off x="7796213" y="4095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8949" name="Oval 37"/>
          <p:cNvSpPr>
            <a:spLocks noChangeArrowheads="1"/>
          </p:cNvSpPr>
          <p:nvPr/>
        </p:nvSpPr>
        <p:spPr bwMode="auto">
          <a:xfrm>
            <a:off x="7793038" y="3984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8950" name="Oval 38"/>
          <p:cNvSpPr>
            <a:spLocks noChangeArrowheads="1"/>
          </p:cNvSpPr>
          <p:nvPr/>
        </p:nvSpPr>
        <p:spPr bwMode="auto">
          <a:xfrm>
            <a:off x="7781925" y="3778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7802563" y="3683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8952" name="Oval 40"/>
          <p:cNvSpPr>
            <a:spLocks noChangeArrowheads="1"/>
          </p:cNvSpPr>
          <p:nvPr/>
        </p:nvSpPr>
        <p:spPr bwMode="auto">
          <a:xfrm>
            <a:off x="7775575" y="3794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>
            <a:off x="7772400" y="3810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8954" name="Oval 42"/>
          <p:cNvSpPr>
            <a:spLocks noChangeArrowheads="1"/>
          </p:cNvSpPr>
          <p:nvPr/>
        </p:nvSpPr>
        <p:spPr bwMode="auto">
          <a:xfrm>
            <a:off x="7794625" y="3540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8955" name="Oval 43"/>
          <p:cNvSpPr>
            <a:spLocks noChangeArrowheads="1"/>
          </p:cNvSpPr>
          <p:nvPr/>
        </p:nvSpPr>
        <p:spPr bwMode="auto">
          <a:xfrm>
            <a:off x="7769225" y="3683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868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4" grpId="0" animBg="1"/>
      <p:bldP spid="5" grpId="0" animBg="1"/>
      <p:bldP spid="38945" grpId="0" animBg="1"/>
      <p:bldP spid="38945" grpId="1" animBg="1"/>
      <p:bldP spid="38946" grpId="0" animBg="1"/>
      <p:bldP spid="38946" grpId="1" animBg="1"/>
      <p:bldP spid="38947" grpId="0" animBg="1"/>
      <p:bldP spid="38947" grpId="1" animBg="1"/>
      <p:bldP spid="38948" grpId="0" animBg="1"/>
      <p:bldP spid="38948" grpId="1" animBg="1"/>
      <p:bldP spid="38949" grpId="0" animBg="1"/>
      <p:bldP spid="38949" grpId="1" animBg="1"/>
      <p:bldP spid="38950" grpId="0" animBg="1"/>
      <p:bldP spid="38950" grpId="1" animBg="1"/>
      <p:bldP spid="38951" grpId="0" animBg="1"/>
      <p:bldP spid="38951" grpId="1" animBg="1"/>
      <p:bldP spid="38952" grpId="0" animBg="1"/>
      <p:bldP spid="38952" grpId="1" animBg="1"/>
      <p:bldP spid="38953" grpId="0" animBg="1"/>
      <p:bldP spid="38953" grpId="1" animBg="1"/>
      <p:bldP spid="38954" grpId="0" animBg="1"/>
      <p:bldP spid="38954" grpId="1" animBg="1"/>
      <p:bldP spid="38955" grpId="0" animBg="1"/>
      <p:bldP spid="389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6401" name="Picture 12" descr="Hbins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AutoShape 13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3" name="AutoShape 14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4" name="AutoShape 1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5" name="AutoShape 16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6" name="AutoShape 17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7" name="AutoShape 18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8" name="AutoShape 19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9" name="AutoShape 20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0" name="AutoShape 21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1" name="AutoShape 22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791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  </a:t>
            </a:r>
            <a:r>
              <a:rPr lang="en-US" altLang="en-US" sz="3200" b="1">
                <a:solidFill>
                  <a:srgbClr val="FF3300"/>
                </a:solidFill>
              </a:rPr>
              <a:t>D</a:t>
            </a:r>
            <a:r>
              <a:rPr lang="en-US" altLang="en-US" sz="3200" b="1">
                <a:solidFill>
                  <a:srgbClr val="FF0000"/>
                </a:solidFill>
              </a:rPr>
              <a:t>ày                 -         Mỏng</a:t>
            </a:r>
          </a:p>
        </p:txBody>
      </p:sp>
      <p:pic>
        <p:nvPicPr>
          <p:cNvPr id="39955" name="Picture 19" descr="yeah1_teens_GoldenBookClu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5988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yeah1_teens_GoldenBookClu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3926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791450" y="2476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78750" y="2508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7796213" y="2587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7785100" y="2381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7805738" y="2286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7778750" y="2397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7775575" y="2413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7797800" y="2143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7772400" y="2286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2654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957" grpId="0" animBg="1"/>
      <p:bldP spid="39957" grpId="1" animBg="1"/>
      <p:bldP spid="39958" grpId="0" animBg="1"/>
      <p:bldP spid="39958" grpId="1" animBg="1"/>
      <p:bldP spid="39959" grpId="0" animBg="1"/>
      <p:bldP spid="39959" grpId="1" animBg="1"/>
      <p:bldP spid="39960" grpId="0" animBg="1"/>
      <p:bldP spid="39960" grpId="1" animBg="1"/>
      <p:bldP spid="39961" grpId="0" animBg="1"/>
      <p:bldP spid="39961" grpId="1" animBg="1"/>
      <p:bldP spid="39962" grpId="0" animBg="1"/>
      <p:bldP spid="39962" grpId="1" animBg="1"/>
      <p:bldP spid="39963" grpId="0" animBg="1"/>
      <p:bldP spid="39963" grpId="1" animBg="1"/>
      <p:bldP spid="39964" grpId="0" animBg="1"/>
      <p:bldP spid="39964" grpId="1" animBg="1"/>
      <p:bldP spid="39965" grpId="0" animBg="1"/>
      <p:bldP spid="39965" grpId="1" animBg="1"/>
      <p:bldP spid="39966" grpId="0" animBg="1"/>
      <p:bldP spid="39966" grpId="1" animBg="1"/>
      <p:bldP spid="39967" grpId="0" animBg="1"/>
      <p:bldP spid="3996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7425" name="Picture 12" descr="Hbins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AutoShape 13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7" name="AutoShape 14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AutoShape 1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9" name="AutoShape 16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0" name="AutoShape 17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1" name="AutoShape 18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2" name="AutoShape 19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3" name="AutoShape 20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4" name="AutoShape 21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5" name="AutoShape 22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791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  </a:t>
            </a:r>
            <a:r>
              <a:rPr lang="en-US" altLang="en-US" sz="3200" b="1">
                <a:solidFill>
                  <a:srgbClr val="FF3300"/>
                </a:solidFill>
              </a:rPr>
              <a:t>D</a:t>
            </a:r>
            <a:r>
              <a:rPr lang="en-US" altLang="en-US" sz="3200" b="1">
                <a:solidFill>
                  <a:srgbClr val="FF0000"/>
                </a:solidFill>
              </a:rPr>
              <a:t>ài                 -         Ngắn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7791450" y="2476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7778750" y="2508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7796213" y="2587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7785100" y="2381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7805738" y="2286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7778750" y="2397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7775575" y="2413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7797800" y="2143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7772400" y="2286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7423" name="Picture 29" descr="caukylu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1" descr="ANd9GcSVQwp6h90TzZvoFznB5t3Deoo4uaMKGNrdH0Jhha9mF2nCLoj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0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78" grpId="0" animBg="1"/>
      <p:bldP spid="40978" grpId="1" animBg="1"/>
      <p:bldP spid="40979" grpId="0" animBg="1"/>
      <p:bldP spid="40979" grpId="1" animBg="1"/>
      <p:bldP spid="40980" grpId="0" animBg="1"/>
      <p:bldP spid="40980" grpId="1" animBg="1"/>
      <p:bldP spid="40981" grpId="0" animBg="1"/>
      <p:bldP spid="40981" grpId="1" animBg="1"/>
      <p:bldP spid="40982" grpId="0" animBg="1"/>
      <p:bldP spid="40982" grpId="1" animBg="1"/>
      <p:bldP spid="40983" grpId="0" animBg="1"/>
      <p:bldP spid="40983" grpId="1" animBg="1"/>
      <p:bldP spid="40984" grpId="0" animBg="1"/>
      <p:bldP spid="40984" grpId="1" animBg="1"/>
      <p:bldP spid="40985" grpId="0" animBg="1"/>
      <p:bldP spid="40985" grpId="1" animBg="1"/>
      <p:bldP spid="40986" grpId="0" animBg="1"/>
      <p:bldP spid="40986" grpId="1" animBg="1"/>
      <p:bldP spid="40987" grpId="0" animBg="1"/>
      <p:bldP spid="40987" grpId="1" animBg="1"/>
      <p:bldP spid="40988" grpId="0" animBg="1"/>
      <p:bldP spid="409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0" y="5943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Béo         -      Gầy</a:t>
            </a:r>
          </a:p>
        </p:txBody>
      </p:sp>
      <p:pic>
        <p:nvPicPr>
          <p:cNvPr id="12293" name="Picture 5" descr="beo - g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8448" name="Picture 7" descr="Hbinsc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AutoShape 8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0" name="AutoShape 9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1" name="AutoShape 10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2" name="AutoShape 11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3" name="AutoShape 12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4" name="AutoShape 13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5" name="AutoShape 14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AutoShape 15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7" name="AutoShape 16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AutoShape 17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7951788" y="3460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943850" y="3238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7931150" y="3270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7951788" y="3460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948613" y="3349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7937500" y="3143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7958138" y="3048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931150" y="3159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7927975" y="3175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950200" y="2905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7924800" y="3048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343474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6402" grpId="0" animBg="1"/>
      <p:bldP spid="16402" grpId="1" animBg="1"/>
      <p:bldP spid="16403" grpId="0" animBg="1"/>
      <p:bldP spid="16403" grpId="1" animBg="1"/>
      <p:bldP spid="16404" grpId="0" animBg="1"/>
      <p:bldP spid="16404" grpId="1" animBg="1"/>
      <p:bldP spid="16405" grpId="0" animBg="1"/>
      <p:bldP spid="16405" grpId="1" animBg="1"/>
      <p:bldP spid="16406" grpId="0" animBg="1"/>
      <p:bldP spid="16406" grpId="1" animBg="1"/>
      <p:bldP spid="16407" grpId="0" animBg="1"/>
      <p:bldP spid="16407" grpId="1" animBg="1"/>
      <p:bldP spid="16408" grpId="0" animBg="1"/>
      <p:bldP spid="16408" grpId="1" animBg="1"/>
      <p:bldP spid="16409" grpId="0" animBg="1"/>
      <p:bldP spid="16409" grpId="1" animBg="1"/>
      <p:bldP spid="16410" grpId="0" animBg="1"/>
      <p:bldP spid="16410" grpId="1" animBg="1"/>
      <p:bldP spid="16411" grpId="0" animBg="1"/>
      <p:bldP spid="16411" grpId="1" animBg="1"/>
      <p:bldP spid="16412" grpId="0" animBg="1"/>
      <p:bldP spid="164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19473" name="Picture 3" descr="Hbins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AutoShape 4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AutoShape 5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6" name="AutoShape 6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7" name="AutoShape 7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8" name="AutoShape 8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9" name="AutoShape 9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AutoShape 10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AutoShape 11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AutoShape 12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3" name="AutoShape 13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905000" y="597376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Vui            –          buồn</a:t>
            </a:r>
          </a:p>
        </p:txBody>
      </p:sp>
      <p:pic>
        <p:nvPicPr>
          <p:cNvPr id="13329" name="Picture 17" descr="ngoanh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04925"/>
            <a:ext cx="42608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bu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0973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7948613" y="2571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7940675" y="2349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7927975" y="2381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7948613" y="2571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7945438" y="2460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7934325" y="2254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7954963" y="2159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927975" y="2270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924800" y="2286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947025" y="2016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921625" y="2159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3415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7" grpId="1" animBg="1"/>
      <p:bldP spid="17428" grpId="0" animBg="1"/>
      <p:bldP spid="17428" grpId="1" animBg="1"/>
      <p:bldP spid="17429" grpId="0" animBg="1"/>
      <p:bldP spid="17429" grpId="1" animBg="1"/>
      <p:bldP spid="17430" grpId="0" animBg="1"/>
      <p:bldP spid="17430" grpId="1" animBg="1"/>
      <p:bldP spid="17431" grpId="0" animBg="1"/>
      <p:bldP spid="17431" grpId="1" animBg="1"/>
      <p:bldP spid="17432" grpId="0" animBg="1"/>
      <p:bldP spid="17432" grpId="1" animBg="1"/>
      <p:bldP spid="17433" grpId="0" animBg="1"/>
      <p:bldP spid="17433" grpId="1" animBg="1"/>
      <p:bldP spid="17434" grpId="0" animBg="1"/>
      <p:bldP spid="17434" grpId="1" animBg="1"/>
      <p:bldP spid="17435" grpId="0" animBg="1"/>
      <p:bldP spid="17435" grpId="1" animBg="1"/>
      <p:bldP spid="17436" grpId="0" animBg="1"/>
      <p:bldP spid="17436" grpId="1" animBg="1"/>
      <p:bldP spid="17437" grpId="0" animBg="1"/>
      <p:bldP spid="174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52600" y="5745163"/>
            <a:ext cx="579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Arial" panose="020B0604020202020204" pitchFamily="34" charset="0"/>
              </a:rPr>
              <a:t>Tươi         -          héo</a:t>
            </a:r>
          </a:p>
        </p:txBody>
      </p:sp>
      <p:pic>
        <p:nvPicPr>
          <p:cNvPr id="14340" name="Picture 4" descr="hoa hong h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343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oa hong t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7244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20497" name="Picture 7" descr="Hbins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AutoShape 8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9" name="AutoShape 9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0" name="AutoShape 10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1" name="AutoShape 11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2" name="AutoShape 12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3" name="AutoShape 13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4" name="AutoShape 14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5" name="AutoShape 15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6" name="AutoShape 16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AutoShape 17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7799388" y="555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7791450" y="33338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7778750" y="365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7799388" y="555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7796213" y="4445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7785100" y="238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7805738" y="14288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7778750" y="254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7775575" y="26988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7797800" y="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7772400" y="14288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787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8451" grpId="0" animBg="1"/>
      <p:bldP spid="18451" grpId="1" animBg="1"/>
      <p:bldP spid="18452" grpId="0" animBg="1"/>
      <p:bldP spid="18452" grpId="1" animBg="1"/>
      <p:bldP spid="18453" grpId="0" animBg="1"/>
      <p:bldP spid="18453" grpId="1" animBg="1"/>
      <p:bldP spid="18454" grpId="0" animBg="1"/>
      <p:bldP spid="18454" grpId="1" animBg="1"/>
      <p:bldP spid="18455" grpId="0" animBg="1"/>
      <p:bldP spid="18455" grpId="1" animBg="1"/>
      <p:bldP spid="18456" grpId="0" animBg="1"/>
      <p:bldP spid="18456" grpId="1" animBg="1"/>
      <p:bldP spid="18457" grpId="0" animBg="1"/>
      <p:bldP spid="18457" grpId="1" animBg="1"/>
      <p:bldP spid="18458" grpId="0" animBg="1"/>
      <p:bldP spid="18458" grpId="1" animBg="1"/>
      <p:bldP spid="18459" grpId="0" animBg="1"/>
      <p:bldP spid="18459" grpId="1" animBg="1"/>
      <p:bldP spid="18460" grpId="0" animBg="1"/>
      <p:bldP spid="18460" grpId="1" animBg="1"/>
      <p:bldP spid="18461" grpId="0" animBg="1"/>
      <p:bldP spid="184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53200" y="5105400"/>
            <a:ext cx="2590800" cy="1752600"/>
            <a:chOff x="1344" y="1872"/>
            <a:chExt cx="1283" cy="1296"/>
          </a:xfrm>
        </p:grpSpPr>
        <p:pic>
          <p:nvPicPr>
            <p:cNvPr id="21521" name="Picture 4" descr="Hbins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28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AutoShape 5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AutoShape 6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4" name="AutoShape 7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5" name="AutoShape 8"/>
            <p:cNvSpPr>
              <a:spLocks noChangeArrowheads="1"/>
            </p:cNvSpPr>
            <p:nvPr/>
          </p:nvSpPr>
          <p:spPr bwMode="auto">
            <a:xfrm rot="-4869801">
              <a:off x="1569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6" name="AutoShape 9"/>
            <p:cNvSpPr>
              <a:spLocks noChangeArrowheads="1"/>
            </p:cNvSpPr>
            <p:nvPr/>
          </p:nvSpPr>
          <p:spPr bwMode="auto">
            <a:xfrm rot="-7265782">
              <a:off x="2057" y="2592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7" name="AutoShape 10"/>
            <p:cNvSpPr>
              <a:spLocks noChangeArrowheads="1"/>
            </p:cNvSpPr>
            <p:nvPr/>
          </p:nvSpPr>
          <p:spPr bwMode="auto">
            <a:xfrm rot="-4869801">
              <a:off x="1617" y="2607"/>
              <a:ext cx="317" cy="480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8" name="AutoShape 11"/>
            <p:cNvSpPr>
              <a:spLocks noChangeArrowheads="1"/>
            </p:cNvSpPr>
            <p:nvPr/>
          </p:nvSpPr>
          <p:spPr bwMode="auto">
            <a:xfrm rot="-7265782">
              <a:off x="1967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AutoShape 12"/>
            <p:cNvSpPr>
              <a:spLocks noChangeArrowheads="1"/>
            </p:cNvSpPr>
            <p:nvPr/>
          </p:nvSpPr>
          <p:spPr bwMode="auto">
            <a:xfrm rot="-7265782">
              <a:off x="2063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0" name="AutoShape 13"/>
            <p:cNvSpPr>
              <a:spLocks noChangeArrowheads="1"/>
            </p:cNvSpPr>
            <p:nvPr/>
          </p:nvSpPr>
          <p:spPr bwMode="auto">
            <a:xfrm rot="-7265782">
              <a:off x="2015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1" name="AutoShape 14"/>
            <p:cNvSpPr>
              <a:spLocks noChangeArrowheads="1"/>
            </p:cNvSpPr>
            <p:nvPr/>
          </p:nvSpPr>
          <p:spPr bwMode="auto">
            <a:xfrm rot="-7265782">
              <a:off x="2111" y="2593"/>
              <a:ext cx="242" cy="528"/>
            </a:xfrm>
            <a:prstGeom prst="parallelogram">
              <a:avLst>
                <a:gd name="adj" fmla="val 25000"/>
              </a:avLst>
            </a:prstGeom>
            <a:solidFill>
              <a:srgbClr val="FFFF66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536" y="2592"/>
              <a:ext cx="816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ArabiaH" panose="020B7200000000000000" pitchFamily="34" charset="0"/>
                </a:rPr>
                <a:t>Chóc mõng !</a:t>
              </a:r>
            </a:p>
          </p:txBody>
        </p:sp>
      </p:grp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676400" y="6019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.VnVogueH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 Ngủ                      -           Thức</a:t>
            </a:r>
          </a:p>
        </p:txBody>
      </p:sp>
      <p:pic>
        <p:nvPicPr>
          <p:cNvPr id="15378" name="Picture 18" descr="th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385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be-ng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450"/>
            <a:ext cx="48006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7791450" y="24765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7778750" y="2508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7799388" y="269875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7796213" y="258763"/>
            <a:ext cx="1008062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785100" y="238125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7805738" y="228600"/>
            <a:ext cx="1008062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7778750" y="2397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7775575" y="2413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797800" y="214313"/>
            <a:ext cx="1008063" cy="865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7772400" y="228600"/>
            <a:ext cx="1008063" cy="865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0760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9475" grpId="0" animBg="1"/>
      <p:bldP spid="19475" grpId="1" animBg="1"/>
      <p:bldP spid="19476" grpId="0" animBg="1"/>
      <p:bldP spid="19476" grpId="1" animBg="1"/>
      <p:bldP spid="19477" grpId="0" animBg="1"/>
      <p:bldP spid="19477" grpId="1" animBg="1"/>
      <p:bldP spid="19478" grpId="0" animBg="1"/>
      <p:bldP spid="19478" grpId="1" animBg="1"/>
      <p:bldP spid="19479" grpId="0" animBg="1"/>
      <p:bldP spid="19479" grpId="1" animBg="1"/>
      <p:bldP spid="19480" grpId="0" animBg="1"/>
      <p:bldP spid="19480" grpId="1" animBg="1"/>
      <p:bldP spid="19481" grpId="0" animBg="1"/>
      <p:bldP spid="19481" grpId="1" animBg="1"/>
      <p:bldP spid="19482" grpId="0" animBg="1"/>
      <p:bldP spid="19482" grpId="1" animBg="1"/>
      <p:bldP spid="19483" grpId="0" animBg="1"/>
      <p:bldP spid="19483" grpId="1" animBg="1"/>
      <p:bldP spid="19484" grpId="0" animBg="1"/>
      <p:bldP spid="19484" grpId="1" animBg="1"/>
      <p:bldP spid="19485" grpId="0" animBg="1"/>
      <p:bldP spid="1948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>
            <a:extLst>
              <a:ext uri="{FF2B5EF4-FFF2-40B4-BE49-F238E27FC236}">
                <a16:creationId xmlns:a16="http://schemas.microsoft.com/office/drawing/2014/main" id="{ADCCB8ED-E032-40E1-BC8B-A50EEC9E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2296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smtClean="0"/>
              <a:t>  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4800" b="1" dirty="0" smtClean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66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dị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...............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.................. .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 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Sau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3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>
            <a:extLst>
              <a:ext uri="{FF2B5EF4-FFF2-40B4-BE49-F238E27FC236}">
                <a16:creationId xmlns:a16="http://schemas.microsoft.com/office/drawing/2014/main" id="{ADCCB8ED-E032-40E1-BC8B-A50EEC9E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2296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smtClean="0"/>
              <a:t>  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4800" b="1" dirty="0" smtClean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66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dị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...............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.................. .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............. 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Sau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............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                                                                              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98AD0E42-7F6C-4001-8C67-E69DFF86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82905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nhà sàn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DCBE7CFD-00F6-41B7-AF58-85ECACFC8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43053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râm bụt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99AC6190-278C-44E6-9BB7-0726E852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2445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tự tay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7CE0B8A6-A58A-483B-A058-944B9CEC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99085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đạm bạc  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19A7C90-7A56-437E-80E2-9C989916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429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tinh khiết</a:t>
            </a:r>
          </a:p>
        </p:txBody>
      </p:sp>
    </p:spTree>
    <p:extLst>
      <p:ext uri="{BB962C8B-B14F-4D97-AF65-F5344CB8AC3E}">
        <p14:creationId xmlns:p14="http://schemas.microsoft.com/office/powerpoint/2010/main" val="16822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[7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581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51-XoanNinhTh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72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90600" y="60198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.VnVogue" panose="020B7200000000000000" pitchFamily="34" charset="0"/>
              </a:rPr>
              <a:t>              </a:t>
            </a:r>
            <a:r>
              <a:rPr lang="en-US" altLang="en-US" sz="3200">
                <a:solidFill>
                  <a:srgbClr val="FF0000"/>
                </a:solidFill>
                <a:latin typeface=".VnVogue" panose="020B7200000000000000" pitchFamily="34" charset="0"/>
              </a:rPr>
              <a:t>Cao           -          thÊp</a:t>
            </a:r>
          </a:p>
        </p:txBody>
      </p:sp>
    </p:spTree>
    <p:extLst>
      <p:ext uri="{BB962C8B-B14F-4D97-AF65-F5344CB8AC3E}">
        <p14:creationId xmlns:p14="http://schemas.microsoft.com/office/powerpoint/2010/main" val="23430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8600" y="228600"/>
          <a:ext cx="5715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2877264" imgH="2877264" progId="CorelDRAW.Graphic.13">
                  <p:embed/>
                </p:oleObj>
              </mc:Choice>
              <mc:Fallback>
                <p:oleObj name="CorelDRAW" r:id="rId4" imgW="2877264" imgH="2877264" progId="CorelDRAW.Graphic.1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715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96000" y="2514600"/>
          <a:ext cx="2819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6" imgW="2877264" imgH="2877264" progId="CorelDRAW.Graphic.13">
                  <p:embed/>
                </p:oleObj>
              </mc:Choice>
              <mc:Fallback>
                <p:oleObj name="CorelDRAW" r:id="rId6" imgW="2877264" imgH="2877264" progId="CorelDRAW.Graphic.1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14600"/>
                        <a:ext cx="28194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58674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7912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57912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Nhỏ</a:t>
            </a:r>
          </a:p>
        </p:txBody>
      </p:sp>
    </p:spTree>
    <p:extLst>
      <p:ext uri="{BB962C8B-B14F-4D97-AF65-F5344CB8AC3E}">
        <p14:creationId xmlns:p14="http://schemas.microsoft.com/office/powerpoint/2010/main" val="3540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3400" y="12954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VogueH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Từ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trái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Dấu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chấm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dấu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phẩy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" pitchFamily="34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087438" y="342900"/>
            <a:ext cx="70231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i="1"/>
          </a:p>
          <a:p>
            <a:pPr algn="ctr" eaLnBrk="1" hangingPunct="1"/>
            <a:r>
              <a:rPr lang="en-US" altLang="en-US" sz="2800" b="1"/>
              <a:t>Luyện từ và câu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308451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3200" b="1" i="1" u="sng" dirty="0">
                <a:solidFill>
                  <a:srgbClr val="FF0000"/>
                </a:solidFill>
                <a:latin typeface=".VnTime" panose="020B7200000000000000" pitchFamily="34" charset="0"/>
              </a:rPr>
              <a:t> 1</a:t>
            </a:r>
            <a:r>
              <a:rPr lang="en-US" altLang="en-US" sz="32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XÕp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d­ưíi</a:t>
            </a:r>
            <a:r>
              <a:rPr lang="en-US" alt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®©y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thµnh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tõng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cÆp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tr¸i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ng­îc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i="1" dirty="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32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32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tr¸i</a:t>
            </a:r>
            <a:r>
              <a:rPr lang="en-US" altLang="en-US" sz="32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3200" b="1" i="1" dirty="0">
                <a:solidFill>
                  <a:srgbClr val="0000FF"/>
                </a:solidFill>
                <a:latin typeface=".VnTime" panose="020B7200000000000000" pitchFamily="34" charset="0"/>
              </a:rPr>
              <a:t>):</a:t>
            </a:r>
            <a:r>
              <a:rPr lang="en-US" altLang="en-US" sz="32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a) ®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Ñp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ng¾n,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nãng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thÊp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l¹nh,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xÊu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cao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dµi</a:t>
            </a:r>
            <a:endParaRPr lang="en-US" altLang="en-US" sz="3200" dirty="0">
              <a:solidFill>
                <a:schemeClr val="tx2"/>
              </a:solidFill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b)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lªn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yªu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xuèng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ª,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ghÐt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khen</a:t>
            </a:r>
            <a:endParaRPr lang="en-US" altLang="en-US" sz="3200" dirty="0">
              <a:solidFill>
                <a:schemeClr val="tx2"/>
              </a:solidFill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c)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trêi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trªn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®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Êt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.VnTime" panose="020B7200000000000000" pitchFamily="34" charset="0"/>
              </a:rPr>
              <a:t>ngµy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200" dirty="0" err="1" smtClean="0">
                <a:solidFill>
                  <a:schemeClr val="tx2"/>
                </a:solidFill>
                <a:latin typeface=".VnTime" panose="020B7200000000000000" pitchFamily="34" charset="0"/>
              </a:rPr>
              <a:t>dư­íi</a:t>
            </a:r>
            <a:r>
              <a:rPr lang="en-US" altLang="en-US" sz="3200" dirty="0">
                <a:solidFill>
                  <a:schemeClr val="tx2"/>
                </a:solidFill>
                <a:latin typeface=".VnTime" panose="020B7200000000000000" pitchFamily="34" charset="0"/>
              </a:rPr>
              <a:t>, ®ªm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4300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.VnVogue" panose="020B7200000000000000" pitchFamily="34" charset="0"/>
              </a:rPr>
              <a:t>MÉu: nãng  - l¹nh</a:t>
            </a:r>
          </a:p>
        </p:txBody>
      </p:sp>
      <p:pic>
        <p:nvPicPr>
          <p:cNvPr id="8198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>
          <a:xfrm>
            <a:off x="4724400" y="2057400"/>
            <a:ext cx="4038600" cy="838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21336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Thảo luận nhóm đôi</a:t>
            </a:r>
          </a:p>
          <a:p>
            <a:pPr eaLnBrk="1" hangingPunct="1"/>
            <a:r>
              <a:rPr lang="en-US" altLang="en-US" sz="2000" b="1"/>
              <a:t>Thời gian 2 phút</a:t>
            </a: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6096000" y="3581400"/>
            <a:ext cx="1905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304800" y="4114800"/>
            <a:ext cx="6248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3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a/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71600" y="2133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đẹp – xấu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95600" y="2133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</a:t>
            </a:r>
            <a:r>
              <a:rPr lang="en-US" altLang="en-US" sz="2400" b="1">
                <a:solidFill>
                  <a:srgbClr val="FF0000"/>
                </a:solidFill>
              </a:rPr>
              <a:t>ngắn - dài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2133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</a:t>
            </a:r>
            <a:r>
              <a:rPr lang="en-US" altLang="en-US" sz="2400" b="1">
                <a:solidFill>
                  <a:srgbClr val="FF0000"/>
                </a:solidFill>
              </a:rPr>
              <a:t>nóng - lạnh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24600" y="21336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</a:t>
            </a:r>
            <a:r>
              <a:rPr lang="en-US" altLang="en-US" sz="2400" b="1">
                <a:solidFill>
                  <a:srgbClr val="FF0000"/>
                </a:solidFill>
              </a:rPr>
              <a:t>thấp – cao.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667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b/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71600" y="2667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70C0"/>
                </a:solidFill>
              </a:rPr>
              <a:t>lên - xuống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0" y="2667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</a:t>
            </a:r>
            <a:r>
              <a:rPr lang="en-US" altLang="en-US" sz="2400" b="1">
                <a:solidFill>
                  <a:srgbClr val="0070C0"/>
                </a:solidFill>
              </a:rPr>
              <a:t>yêu - ghét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24400" y="2667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</a:t>
            </a:r>
            <a:r>
              <a:rPr lang="en-US" altLang="en-US" sz="2400" b="1">
                <a:solidFill>
                  <a:srgbClr val="0070C0"/>
                </a:solidFill>
              </a:rPr>
              <a:t>chê – khen.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4400" y="3124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c/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1600" y="3124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 trời – đất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19400" y="3124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trên - dưới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311943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, ngày – đêm.</a:t>
            </a:r>
          </a:p>
        </p:txBody>
      </p:sp>
    </p:spTree>
    <p:extLst>
      <p:ext uri="{BB962C8B-B14F-4D97-AF65-F5344CB8AC3E}">
        <p14:creationId xmlns:p14="http://schemas.microsoft.com/office/powerpoint/2010/main" val="3090108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77200" cy="5029200"/>
          </a:xfrm>
        </p:spPr>
        <p:txBody>
          <a:bodyPr/>
          <a:lstStyle/>
          <a:p>
            <a:pPr algn="l" eaLnBrk="1" hangingPunct="1"/>
            <a:r>
              <a:rPr lang="en-US" altLang="en-US" sz="3200" b="1" i="1" u="sng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3200" b="1" i="1" u="sng" dirty="0" smtClean="0">
                <a:solidFill>
                  <a:srgbClr val="CC3300"/>
                </a:solidFill>
                <a:latin typeface=".VnTime" panose="020B7200000000000000" pitchFamily="34" charset="0"/>
              </a:rPr>
              <a:t> 2 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chän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chÊm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hay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phÈy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®Ó ®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iÒn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mçi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«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trèng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 ®o¹n </a:t>
            </a:r>
            <a:r>
              <a:rPr lang="en-US" altLang="en-US" sz="3200" dirty="0" err="1" smtClean="0">
                <a:solidFill>
                  <a:srgbClr val="CC3300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3200" dirty="0" smtClean="0">
                <a:solidFill>
                  <a:srgbClr val="CC3300"/>
                </a:solidFill>
                <a:latin typeface=".VnTime" panose="020B7200000000000000" pitchFamily="34" charset="0"/>
              </a:rPr>
              <a:t>?</a:t>
            </a:r>
            <a:r>
              <a:rPr lang="en-US" altLang="en-US" sz="3200" dirty="0" smtClean="0">
                <a:latin typeface=".VnTime" panose="020B7200000000000000" pitchFamily="34" charset="0"/>
              </a:rPr>
              <a:t/>
            </a:r>
            <a:br>
              <a:rPr lang="en-US" altLang="en-US" sz="3200" dirty="0" smtClean="0">
                <a:latin typeface=".VnTime" panose="020B7200000000000000" pitchFamily="34" charset="0"/>
              </a:rPr>
            </a:br>
            <a:r>
              <a:rPr lang="en-US" altLang="en-US" sz="3200" dirty="0" smtClean="0">
                <a:latin typeface=".VnTime" panose="020B7200000000000000" pitchFamily="34" charset="0"/>
              </a:rPr>
              <a:t/>
            </a:r>
            <a:br>
              <a:rPr lang="en-US" altLang="en-US" sz="3200" dirty="0" smtClean="0">
                <a:latin typeface=".VnTime" panose="020B7200000000000000" pitchFamily="34" charset="0"/>
              </a:rPr>
            </a:br>
            <a:r>
              <a:rPr lang="en-US" altLang="en-US" sz="3200" dirty="0" smtClean="0">
                <a:latin typeface=".VnTime" panose="020B7200000000000000" pitchFamily="34" charset="0"/>
              </a:rPr>
              <a:t>  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Chñ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tÞch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Hå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ChÝ</a:t>
            </a:r>
            <a:r>
              <a:rPr lang="en-US" altLang="en-US" sz="3200" dirty="0" smtClean="0">
                <a:latin typeface=".VnTime" panose="020B7200000000000000" pitchFamily="34" charset="0"/>
              </a:rPr>
              <a:t> Minh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nãi</a:t>
            </a:r>
            <a:r>
              <a:rPr lang="en-US" altLang="en-US" sz="3200" dirty="0" smtClean="0">
                <a:latin typeface=".VnTime" panose="020B7200000000000000" pitchFamily="34" charset="0"/>
              </a:rPr>
              <a:t>: “§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ång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bµo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Kinh</a:t>
            </a:r>
            <a:r>
              <a:rPr lang="en-US" altLang="en-US" sz="3200" dirty="0" smtClean="0">
                <a:latin typeface=".VnTime" panose="020B7200000000000000" pitchFamily="34" charset="0"/>
              </a:rPr>
              <a:t> hay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Tµy</a:t>
            </a:r>
            <a:r>
              <a:rPr lang="en-US" altLang="en-US" sz="3200" dirty="0" smtClean="0">
                <a:latin typeface=".VnTime" panose="020B7200000000000000" pitchFamily="34" charset="0"/>
              </a:rPr>
              <a:t>      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Mư­êng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smtClean="0">
                <a:latin typeface=".VnTime" panose="020B7200000000000000" pitchFamily="34" charset="0"/>
              </a:rPr>
              <a:t>hay Dao    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Gia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smtClean="0">
                <a:latin typeface=".VnTime" panose="020B7200000000000000" pitchFamily="34" charset="0"/>
              </a:rPr>
              <a:t>– rai hay </a:t>
            </a:r>
            <a:r>
              <a:rPr lang="en-US" altLang="en-US" sz="3200" dirty="0" smtClean="0">
                <a:latin typeface=".VnTime" panose="020B7200000000000000" pitchFamily="34" charset="0"/>
              </a:rPr>
              <a:t/>
            </a:r>
            <a:br>
              <a:rPr lang="en-US" altLang="en-US" sz="3200" dirty="0" smtClean="0">
                <a:latin typeface=".VnTime" panose="020B7200000000000000" pitchFamily="34" charset="0"/>
              </a:rPr>
            </a:br>
            <a:r>
              <a:rPr lang="en-US" altLang="en-US" sz="3200" dirty="0" smtClean="0">
                <a:latin typeface=".VnTime" panose="020B7200000000000000" pitchFamily="34" charset="0"/>
              </a:rPr>
              <a:t>£-®</a:t>
            </a:r>
            <a:r>
              <a:rPr lang="en-US" altLang="en-US" sz="3200" dirty="0" smtClean="0">
                <a:latin typeface=".VnTime" panose="020B7200000000000000" pitchFamily="34" charset="0"/>
              </a:rPr>
              <a:t>ª     X¬-®¨ng hay Ba-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na</a:t>
            </a:r>
            <a:r>
              <a:rPr lang="en-US" altLang="en-US" sz="3200" dirty="0" smtClean="0">
                <a:latin typeface=".VnTime" panose="020B7200000000000000" pitchFamily="34" charset="0"/>
              </a:rPr>
              <a:t> vµ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c¸c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d©n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téc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Ýt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smtClean="0">
                <a:latin typeface=".VnTime" panose="020B7200000000000000" pitchFamily="34" charset="0"/>
              </a:rPr>
              <a:t/>
            </a:r>
            <a:br>
              <a:rPr lang="en-US" altLang="en-US" sz="3200" dirty="0" smtClean="0">
                <a:latin typeface=".VnTime" panose="020B7200000000000000" pitchFamily="34" charset="0"/>
              </a:rPr>
            </a:br>
            <a:r>
              <a:rPr lang="en-US" altLang="en-US" sz="3200" dirty="0" err="1" smtClean="0">
                <a:latin typeface=".VnTime" panose="020B7200000000000000" pitchFamily="34" charset="0"/>
              </a:rPr>
              <a:t>ngư­êi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kh¸c</a:t>
            </a:r>
            <a:r>
              <a:rPr lang="en-US" altLang="en-US" sz="3200" dirty="0" smtClean="0">
                <a:latin typeface=".VnTime" panose="020B7200000000000000" pitchFamily="34" charset="0"/>
              </a:rPr>
              <a:t> ®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Òu</a:t>
            </a:r>
            <a:r>
              <a:rPr lang="en-US" altLang="en-US" sz="3200" dirty="0" smtClean="0">
                <a:latin typeface=".VnTime" panose="020B7200000000000000" pitchFamily="34" charset="0"/>
              </a:rPr>
              <a:t> lµ con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ch¸u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ViÖt</a:t>
            </a:r>
            <a:r>
              <a:rPr lang="en-US" altLang="en-US" sz="3200" dirty="0" smtClean="0">
                <a:latin typeface=".VnTime" panose="020B7200000000000000" pitchFamily="34" charset="0"/>
              </a:rPr>
              <a:t> Nam      ®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Òu</a:t>
            </a:r>
            <a:r>
              <a:rPr lang="en-US" altLang="en-US" sz="3200" dirty="0" smtClean="0">
                <a:latin typeface=".VnTime" panose="020B7200000000000000" pitchFamily="34" charset="0"/>
              </a:rPr>
              <a:t> lµ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anh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em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ruét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thÞt</a:t>
            </a:r>
            <a:r>
              <a:rPr lang="en-US" altLang="en-US" sz="3200" dirty="0" smtClean="0">
                <a:latin typeface=".VnTime" panose="020B7200000000000000" pitchFamily="34" charset="0"/>
              </a:rPr>
              <a:t>     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Chóng</a:t>
            </a:r>
            <a:r>
              <a:rPr lang="en-US" altLang="en-US" sz="3200" dirty="0" smtClean="0">
                <a:latin typeface=".VnTime" panose="020B7200000000000000" pitchFamily="34" charset="0"/>
              </a:rPr>
              <a:t> ta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sèng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chÕt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cã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nhau</a:t>
            </a:r>
            <a:r>
              <a:rPr lang="en-US" altLang="en-US" sz="3200" dirty="0" smtClean="0">
                <a:latin typeface=".VnTime" panose="020B7200000000000000" pitchFamily="34" charset="0"/>
              </a:rPr>
              <a:t>       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s­ưíng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khæ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cïng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nhau</a:t>
            </a:r>
            <a:r>
              <a:rPr lang="en-US" altLang="en-US" sz="3200" dirty="0" smtClean="0">
                <a:latin typeface=".VnTime" panose="020B7200000000000000" pitchFamily="34" charset="0"/>
              </a:rPr>
              <a:t>     </a:t>
            </a:r>
            <a:r>
              <a:rPr lang="en-US" altLang="en-US" sz="3200" dirty="0" smtClean="0">
                <a:latin typeface=".VnTime" panose="020B7200000000000000" pitchFamily="34" charset="0"/>
              </a:rPr>
              <a:t>no </a:t>
            </a:r>
            <a:r>
              <a:rPr lang="en-US" altLang="en-US" sz="3200" dirty="0" smtClean="0">
                <a:latin typeface=".VnTime" panose="020B7200000000000000" pitchFamily="34" charset="0"/>
              </a:rPr>
              <a:t>®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ãi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gióp</a:t>
            </a:r>
            <a:r>
              <a:rPr lang="en-US" altLang="en-US" sz="3200" dirty="0" smtClean="0">
                <a:latin typeface=".VnTime" panose="020B7200000000000000" pitchFamily="34" charset="0"/>
              </a:rPr>
              <a:t> </a:t>
            </a:r>
            <a:r>
              <a:rPr lang="en-US" altLang="en-US" sz="3200" dirty="0" err="1" smtClean="0">
                <a:latin typeface=".VnTime" panose="020B7200000000000000" pitchFamily="34" charset="0"/>
              </a:rPr>
              <a:t>nhau</a:t>
            </a:r>
            <a:r>
              <a:rPr lang="en-US" altLang="en-US" sz="3200" dirty="0" smtClean="0">
                <a:latin typeface=".VnTime" panose="020B7200000000000000" pitchFamily="34" charset="0"/>
              </a:rPr>
              <a:t>.”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76600" y="4778566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781800" y="4267200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05000" y="3276600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971800" y="5029200"/>
            <a:ext cx="51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fani HeavyH" panose="020B7200000000000000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200400" y="3886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fani HeavyH" panose="020B7200000000000000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553200" y="4191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641558" y="1676400"/>
            <a:ext cx="16764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829300" y="1676400"/>
            <a:ext cx="15240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317958" y="3276600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013158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305800" y="4800600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8077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191000" y="5257800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9624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371600" y="3765884"/>
            <a:ext cx="381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143000" y="36896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676400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,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911642" y="470236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.VnTifani HeavyH" panose="020B7200000000000000" pitchFamily="34" charset="0"/>
              </a:rPr>
              <a:t>.</a:t>
            </a:r>
          </a:p>
        </p:txBody>
      </p:sp>
      <p:pic>
        <p:nvPicPr>
          <p:cNvPr id="11287" name="Picture 3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3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3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2578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2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 animBg="1"/>
      <p:bldP spid="10246" grpId="0" animBg="1"/>
      <p:bldP spid="10251" grpId="0"/>
      <p:bldP spid="10254" grpId="0" animBg="1"/>
      <p:bldP spid="10255" grpId="0"/>
      <p:bldP spid="10256" grpId="0" animBg="1"/>
      <p:bldP spid="10257" grpId="0"/>
      <p:bldP spid="10258" grpId="0" animBg="1"/>
      <p:bldP spid="10259" grpId="0"/>
      <p:bldP spid="10260" grpId="0" animBg="1"/>
      <p:bldP spid="10261" grpId="0"/>
      <p:bldP spid="10262" grpId="0"/>
      <p:bldP spid="10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00275"/>
            <a:ext cx="3810000" cy="1838325"/>
            <a:chOff x="144" y="192"/>
            <a:chExt cx="2400" cy="1158"/>
          </a:xfrm>
        </p:grpSpPr>
        <p:sp>
          <p:nvSpPr>
            <p:cNvPr id="3" name="Cloud"/>
            <p:cNvSpPr>
              <a:spLocks noChangeAspect="1" noEditPoints="1" noChangeArrowheads="1"/>
            </p:cNvSpPr>
            <p:nvPr/>
          </p:nvSpPr>
          <p:spPr bwMode="auto">
            <a:xfrm>
              <a:off x="144" y="192"/>
              <a:ext cx="2400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01" name="Text Box 4"/>
            <p:cNvSpPr txBox="1">
              <a:spLocks noChangeArrowheads="1"/>
            </p:cNvSpPr>
            <p:nvPr/>
          </p:nvSpPr>
          <p:spPr bwMode="auto">
            <a:xfrm>
              <a:off x="576" y="528"/>
              <a:ext cx="1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  <a:latin typeface=".VnRevueH" panose="020B7200000000000000" pitchFamily="34" charset="0"/>
                </a:rPr>
                <a:t>Trß ch¬i:</a:t>
              </a:r>
            </a:p>
          </p:txBody>
        </p:sp>
      </p:grp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2800" b="1" i="1" smtClean="0">
                <a:solidFill>
                  <a:srgbClr val="CC0000"/>
                </a:solidFill>
                <a:latin typeface=".VnAristote" panose="020B7200000000000000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9537" y="4334470"/>
            <a:ext cx="9163086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Xem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hình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đón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từ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trái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nghĩa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0287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VogueH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Từ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trái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Dấu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chấm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dấu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" pitchFamily="34" charset="0"/>
              </a:rPr>
              <a:t>phẩy</a:t>
            </a:r>
            <a:endParaRPr 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" pitchFamily="34" charset="0"/>
            </a:endParaRP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1087438" y="76200"/>
            <a:ext cx="702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Luyện từ và câu</a:t>
            </a:r>
          </a:p>
        </p:txBody>
      </p:sp>
      <p:pic>
        <p:nvPicPr>
          <p:cNvPr id="12295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943600" y="2514600"/>
            <a:ext cx="2514600" cy="6508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Luật chơi</a:t>
            </a:r>
          </a:p>
        </p:txBody>
      </p:sp>
    </p:spTree>
    <p:extLst>
      <p:ext uri="{BB962C8B-B14F-4D97-AF65-F5344CB8AC3E}">
        <p14:creationId xmlns:p14="http://schemas.microsoft.com/office/powerpoint/2010/main" val="426076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1825</TotalTime>
  <Words>447</Words>
  <Application>Microsoft Office PowerPoint</Application>
  <PresentationFormat>On-screen Show (4:3)</PresentationFormat>
  <Paragraphs>175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.VnArabiaH</vt:lpstr>
      <vt:lpstr>.VnAristote</vt:lpstr>
      <vt:lpstr>.VnRevueH</vt:lpstr>
      <vt:lpstr>.VnTifani HeavyH</vt:lpstr>
      <vt:lpstr>.VnTime</vt:lpstr>
      <vt:lpstr>.VnVogue</vt:lpstr>
      <vt:lpstr>.VnVogueH</vt:lpstr>
      <vt:lpstr>Arial</vt:lpstr>
      <vt:lpstr>Calibri</vt:lpstr>
      <vt:lpstr>HP001</vt:lpstr>
      <vt:lpstr>Times New Roman</vt:lpstr>
      <vt:lpstr>Office Theme</vt:lpstr>
      <vt:lpstr>CorelDRAW X3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2 : Em chän dÊu chÊm hay dÊu phÈy ®Ó ®iÒn vµo mçi « trèng trong ®o¹n sau?     Chñ tÞch Hå ChÝ Minh nãi: “§ång bµo Kinh hay Tµy       Mư­êng hay Dao     Gia – rai hay  £-®ª     X¬-®¨ng hay Ba-na vµ c¸c d©n téc Ýt  ngư­êi kh¸c ®Òu lµ con ch¸u ViÖt Nam      ®Òu lµ anh em ruét thÞt      Chóng ta sèng chÕt cã nhau        s­ưíng khæ cïng nhau     no ®ãi gióp nhau.”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28 tháng 11 năm 2012 Luyện từ và câu</dc:title>
  <dc:creator>W7</dc:creator>
  <cp:lastModifiedBy>Windows User</cp:lastModifiedBy>
  <cp:revision>139</cp:revision>
  <dcterms:created xsi:type="dcterms:W3CDTF">2006-08-16T00:00:00Z</dcterms:created>
  <dcterms:modified xsi:type="dcterms:W3CDTF">2018-04-18T12:49:15Z</dcterms:modified>
</cp:coreProperties>
</file>