
<file path=[Content_Types].xml><?xml version="1.0" encoding="utf-8"?>
<Types xmlns="http://schemas.openxmlformats.org/package/2006/content-types">
  <Default Extension="png" ContentType="image/png"/>
  <Default Extension="jpeg" ContentType="image/jpeg"/>
  <Default Extension="wmf" ContentType="image/x-wmf"/>
  <Default Extension="m4a" ContentType="audio/mp4"/>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20" r:id="rId2"/>
    <p:sldId id="306" r:id="rId3"/>
    <p:sldId id="308" r:id="rId4"/>
    <p:sldId id="310" r:id="rId5"/>
    <p:sldId id="309" r:id="rId6"/>
    <p:sldId id="311" r:id="rId7"/>
    <p:sldId id="259" r:id="rId8"/>
    <p:sldId id="312" r:id="rId9"/>
    <p:sldId id="263" r:id="rId10"/>
    <p:sldId id="301" r:id="rId11"/>
    <p:sldId id="323" r:id="rId12"/>
    <p:sldId id="295" r:id="rId13"/>
    <p:sldId id="296" r:id="rId14"/>
    <p:sldId id="297" r:id="rId15"/>
    <p:sldId id="313" r:id="rId16"/>
    <p:sldId id="314" r:id="rId17"/>
    <p:sldId id="299" r:id="rId18"/>
    <p:sldId id="294" r:id="rId19"/>
    <p:sldId id="325"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FF"/>
    <a:srgbClr val="FF3399"/>
    <a:srgbClr val="3333FF"/>
    <a:srgbClr val="99FF66"/>
    <a:srgbClr val="FFFF00"/>
    <a:srgbClr val="CC00CC"/>
    <a:srgbClr val="FF9900"/>
    <a:srgbClr val="CC00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41" autoAdjust="0"/>
    <p:restoredTop sz="88013" autoAdjust="0"/>
  </p:normalViewPr>
  <p:slideViewPr>
    <p:cSldViewPr>
      <p:cViewPr varScale="1">
        <p:scale>
          <a:sx n="91" d="100"/>
          <a:sy n="91" d="100"/>
        </p:scale>
        <p:origin x="396" y="6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FA2ABD-1027-464D-99E2-3CB94150056F}" type="datetimeFigureOut">
              <a:rPr lang="en-US" smtClean="0"/>
              <a:t>11/13/2022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AC1B56-9000-40CB-9A24-978F4ECF40BB}" type="slidenum">
              <a:rPr lang="en-US" smtClean="0"/>
              <a:t>‹#›</a:t>
            </a:fld>
            <a:endParaRPr lang="en-US"/>
          </a:p>
        </p:txBody>
      </p:sp>
    </p:spTree>
    <p:extLst>
      <p:ext uri="{BB962C8B-B14F-4D97-AF65-F5344CB8AC3E}">
        <p14:creationId xmlns:p14="http://schemas.microsoft.com/office/powerpoint/2010/main" val="899605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76D7AC-DC0B-4316-BF5E-F527F1202368}" type="slidenum">
              <a:rPr lang="zh-CN" altLang="en-US" smtClean="0"/>
              <a:t>10</a:t>
            </a:fld>
            <a:endParaRPr lang="zh-CN" altLang="en-US"/>
          </a:p>
        </p:txBody>
      </p:sp>
    </p:spTree>
    <p:extLst>
      <p:ext uri="{BB962C8B-B14F-4D97-AF65-F5344CB8AC3E}">
        <p14:creationId xmlns:p14="http://schemas.microsoft.com/office/powerpoint/2010/main" val="193656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EB290B-7F53-43CD-9DCD-AA65998864B6}"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37029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B290B-7F53-43CD-9DCD-AA65998864B6}"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390516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B290B-7F53-43CD-9DCD-AA65998864B6}"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1925512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7888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5" name="图片 4" descr="图片包含 树, 草&#10;&#10;描述已自动生成">
            <a:extLst>
              <a:ext uri="{FF2B5EF4-FFF2-40B4-BE49-F238E27FC236}">
                <a16:creationId xmlns:a16="http://schemas.microsoft.com/office/drawing/2014/main" id="{816985D0-E302-48E2-B607-3AF2FB25E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2"/>
            <a:ext cx="9144000" cy="5143016"/>
          </a:xfrm>
          <a:prstGeom prst="rect">
            <a:avLst/>
          </a:prstGeom>
        </p:spPr>
      </p:pic>
      <p:grpSp>
        <p:nvGrpSpPr>
          <p:cNvPr id="7" name="组合 6">
            <a:extLst>
              <a:ext uri="{FF2B5EF4-FFF2-40B4-BE49-F238E27FC236}">
                <a16:creationId xmlns:a16="http://schemas.microsoft.com/office/drawing/2014/main" id="{5A5B68E6-1EDF-47B5-80B9-BFA7BCBB5F1A}"/>
              </a:ext>
            </a:extLst>
          </p:cNvPr>
          <p:cNvGrpSpPr/>
          <p:nvPr userDrawn="1"/>
        </p:nvGrpSpPr>
        <p:grpSpPr>
          <a:xfrm>
            <a:off x="163286" y="228600"/>
            <a:ext cx="8763000" cy="4043363"/>
            <a:chOff x="1161424" y="1002082"/>
            <a:chExt cx="3757808" cy="3757808"/>
          </a:xfrm>
          <a:solidFill>
            <a:schemeClr val="bg1"/>
          </a:solidFill>
        </p:grpSpPr>
        <p:sp>
          <p:nvSpPr>
            <p:cNvPr id="8" name="椭圆 7">
              <a:extLst>
                <a:ext uri="{FF2B5EF4-FFF2-40B4-BE49-F238E27FC236}">
                  <a16:creationId xmlns:a16="http://schemas.microsoft.com/office/drawing/2014/main" id="{77199FD5-ACFD-4C2A-91F9-132F280BB235}"/>
                </a:ext>
              </a:extLst>
            </p:cNvPr>
            <p:cNvSpPr/>
            <p:nvPr userDrawn="1"/>
          </p:nvSpPr>
          <p:spPr>
            <a:xfrm>
              <a:off x="1161424" y="1002082"/>
              <a:ext cx="3757808" cy="3757808"/>
            </a:xfrm>
            <a:prstGeom prst="roundRect">
              <a:avLst/>
            </a:prstGeom>
            <a:grpFill/>
            <a:ln w="101600">
              <a:solidFill>
                <a:srgbClr val="FFC000"/>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sz="1350"/>
            </a:p>
          </p:txBody>
        </p:sp>
        <p:sp>
          <p:nvSpPr>
            <p:cNvPr id="9" name="椭圆 8">
              <a:extLst>
                <a:ext uri="{FF2B5EF4-FFF2-40B4-BE49-F238E27FC236}">
                  <a16:creationId xmlns:a16="http://schemas.microsoft.com/office/drawing/2014/main" id="{75889235-0C4B-4B3B-8E5F-E2CCF95FD8C1}"/>
                </a:ext>
              </a:extLst>
            </p:cNvPr>
            <p:cNvSpPr/>
            <p:nvPr userDrawn="1"/>
          </p:nvSpPr>
          <p:spPr>
            <a:xfrm>
              <a:off x="1349836" y="1190494"/>
              <a:ext cx="3380983" cy="3380983"/>
            </a:xfrm>
            <a:prstGeom prst="roundRect">
              <a:avLst/>
            </a:prstGeom>
            <a:grpFill/>
            <a:ln w="2540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sz="1350"/>
            </a:p>
          </p:txBody>
        </p:sp>
      </p:grpSp>
      <p:pic>
        <p:nvPicPr>
          <p:cNvPr id="2" name="Picture 1"/>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9981" b="100000" l="60719" r="100000">
                        <a14:foregroundMark x1="70095" y1="39050" x2="71458" y2="43508"/>
                        <a14:foregroundMark x1="65675" y1="41376" x2="67493" y2="46899"/>
                        <a14:foregroundMark x1="66832" y1="40019" x2="65469" y2="39438"/>
                        <a14:foregroundMark x1="65841" y1="40891" x2="65510" y2="46027"/>
                        <a14:foregroundMark x1="65386" y1="41376" x2="65014" y2="45155"/>
                        <a14:foregroundMark x1="71499" y1="38953" x2="70219" y2="45640"/>
                        <a14:foregroundMark x1="69682" y1="40310" x2="69765" y2="44283"/>
                        <a14:foregroundMark x1="72284" y1="42636" x2="70921" y2="45640"/>
                        <a14:foregroundMark x1="66914" y1="36240" x2="66914" y2="36240"/>
                        <a14:foregroundMark x1="71004" y1="34302" x2="71004" y2="34302"/>
                        <a14:foregroundMark x1="70838" y1="51163" x2="66501" y2="54942"/>
                        <a14:foregroundMark x1="70384" y1="53004" x2="69228" y2="56202"/>
                      </a14:backgroundRemoval>
                    </a14:imgEffect>
                  </a14:imgLayer>
                </a14:imgProps>
              </a:ext>
              <a:ext uri="{28A0092B-C50C-407E-A947-70E740481C1C}">
                <a14:useLocalDpi xmlns:a14="http://schemas.microsoft.com/office/drawing/2010/main" val="0"/>
              </a:ext>
            </a:extLst>
          </a:blip>
          <a:stretch>
            <a:fillRect/>
          </a:stretch>
        </p:blipFill>
        <p:spPr>
          <a:xfrm>
            <a:off x="1819885" y="1929326"/>
            <a:ext cx="7543800" cy="3213932"/>
          </a:xfrm>
          <a:prstGeom prst="rect">
            <a:avLst/>
          </a:prstGeom>
        </p:spPr>
      </p:pic>
      <p:pic>
        <p:nvPicPr>
          <p:cNvPr id="10" name="图片 5" descr="图片包含 植物, 仙人掌&#10;&#10;描述已自动生成">
            <a:extLst>
              <a:ext uri="{FF2B5EF4-FFF2-40B4-BE49-F238E27FC236}">
                <a16:creationId xmlns:a16="http://schemas.microsoft.com/office/drawing/2014/main" id="{DEFE4C47-F8A0-4827-9008-27E3A26ABD4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7924"/>
          <a:stretch/>
        </p:blipFill>
        <p:spPr>
          <a:xfrm flipH="1">
            <a:off x="0" y="3070545"/>
            <a:ext cx="9144000" cy="2063924"/>
          </a:xfrm>
          <a:prstGeom prst="rect">
            <a:avLst/>
          </a:prstGeom>
        </p:spPr>
      </p:pic>
      <p:sp>
        <p:nvSpPr>
          <p:cNvPr id="11" name="TextBox 10">
            <a:extLst>
              <a:ext uri="{FF2B5EF4-FFF2-40B4-BE49-F238E27FC236}">
                <a16:creationId xmlns:a16="http://schemas.microsoft.com/office/drawing/2014/main" id="{31D94893-89CE-4BF7-991D-53257612D39E}"/>
              </a:ext>
            </a:extLst>
          </p:cNvPr>
          <p:cNvSpPr txBox="1"/>
          <p:nvPr userDrawn="1"/>
        </p:nvSpPr>
        <p:spPr>
          <a:xfrm>
            <a:off x="328613" y="-28902"/>
            <a:ext cx="630301" cy="323165"/>
          </a:xfrm>
          <a:prstGeom prst="rect">
            <a:avLst/>
          </a:prstGeom>
          <a:noFill/>
        </p:spPr>
        <p:txBody>
          <a:bodyPr wrap="none" rtlCol="0">
            <a:spAutoFit/>
          </a:bodyPr>
          <a:lstStyle/>
          <a:p>
            <a:r>
              <a:rPr lang="en-US" sz="1500" dirty="0">
                <a:solidFill>
                  <a:schemeClr val="accent4">
                    <a:lumMod val="50000"/>
                  </a:schemeClr>
                </a:solidFill>
                <a:latin typeface="#9Slide03 AllRoundGothic" panose="020B0703020202020104" pitchFamily="34" charset="0"/>
              </a:rPr>
              <a:t>KTUTS</a:t>
            </a:r>
          </a:p>
        </p:txBody>
      </p:sp>
    </p:spTree>
    <p:extLst>
      <p:ext uri="{BB962C8B-B14F-4D97-AF65-F5344CB8AC3E}">
        <p14:creationId xmlns:p14="http://schemas.microsoft.com/office/powerpoint/2010/main" val="85973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91813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B290B-7F53-43CD-9DCD-AA65998864B6}"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417534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EB290B-7F53-43CD-9DCD-AA65998864B6}"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131210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EB290B-7F53-43CD-9DCD-AA65998864B6}"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389860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EB290B-7F53-43CD-9DCD-AA65998864B6}" type="datetimeFigureOut">
              <a:rPr lang="en-US" smtClean="0"/>
              <a:t>11/13/2022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111911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EB290B-7F53-43CD-9DCD-AA65998864B6}" type="datetimeFigureOut">
              <a:rPr lang="en-US" smtClean="0"/>
              <a:t>11/13/2022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140024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B290B-7F53-43CD-9DCD-AA65998864B6}" type="datetimeFigureOut">
              <a:rPr lang="en-US" smtClean="0"/>
              <a:t>11/13/2022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3731696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EB290B-7F53-43CD-9DCD-AA65998864B6}"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419537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EB290B-7F53-43CD-9DCD-AA65998864B6}"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290311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EB290B-7F53-43CD-9DCD-AA65998864B6}" type="datetimeFigureOut">
              <a:rPr lang="en-US" smtClean="0"/>
              <a:t>11/13/2022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A787354-AC9E-4372-A410-5A9CA7E2997A}" type="slidenum">
              <a:rPr lang="en-US" smtClean="0"/>
              <a:t>‹#›</a:t>
            </a:fld>
            <a:endParaRPr lang="en-US"/>
          </a:p>
        </p:txBody>
      </p:sp>
    </p:spTree>
    <p:extLst>
      <p:ext uri="{BB962C8B-B14F-4D97-AF65-F5344CB8AC3E}">
        <p14:creationId xmlns:p14="http://schemas.microsoft.com/office/powerpoint/2010/main" val="1396959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 id="2147483686" r:id="rId13"/>
    <p:sldLayoutId id="2147483687"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gif"/><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Layout" Target="../slideLayouts/slideLayout14.xml"/><Relationship Id="rId7" Type="http://schemas.openxmlformats.org/officeDocument/2006/relationships/image" Target="../media/image9.gif"/><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audio" Target="../media/audio2.wav"/><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audio" Target="../media/audio2.wav"/><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audio" Target="../media/audio2.wav"/><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1.png"/><Relationship Id="rId5" Type="http://schemas.openxmlformats.org/officeDocument/2006/relationships/image" Target="../media/image14.jpeg"/><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2108200" y="685800"/>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0000FF"/>
                </a:solidFill>
              </a:rPr>
              <a:t>Trường Tiểu học Nông Nghiệp</a:t>
            </a:r>
          </a:p>
        </p:txBody>
      </p:sp>
      <p:sp>
        <p:nvSpPr>
          <p:cNvPr id="6" name="Text Box 8"/>
          <p:cNvSpPr txBox="1">
            <a:spLocks noChangeArrowheads="1"/>
          </p:cNvSpPr>
          <p:nvPr/>
        </p:nvSpPr>
        <p:spPr bwMode="auto">
          <a:xfrm>
            <a:off x="622300" y="1779662"/>
            <a:ext cx="7924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smtClean="0">
                <a:solidFill>
                  <a:srgbClr val="FF0000"/>
                </a:solidFill>
                <a:latin typeface="+mn-lt"/>
              </a:rPr>
              <a:t>CHÀO MỪNG CÁC THẦY CÔ GIÁO </a:t>
            </a:r>
          </a:p>
          <a:p>
            <a:pPr algn="ctr" eaLnBrk="1" hangingPunct="1">
              <a:spcBef>
                <a:spcPct val="50000"/>
              </a:spcBef>
              <a:buFontTx/>
              <a:buNone/>
            </a:pPr>
            <a:r>
              <a:rPr lang="en-US" altLang="en-US" b="1" smtClean="0">
                <a:solidFill>
                  <a:srgbClr val="FF0000"/>
                </a:solidFill>
                <a:latin typeface="+mn-lt"/>
              </a:rPr>
              <a:t>VỀ DỰ GIỜ LỚP 4C</a:t>
            </a:r>
            <a:endParaRPr lang="en-US" altLang="en-US" b="1">
              <a:solidFill>
                <a:srgbClr val="FF0000"/>
              </a:solidFill>
              <a:latin typeface="+mn-lt"/>
            </a:endParaRPr>
          </a:p>
        </p:txBody>
      </p:sp>
      <p:pic>
        <p:nvPicPr>
          <p:cNvPr id="7" name="Picture 60" descr="BA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492" y="1143000"/>
            <a:ext cx="3744416" cy="6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3"/>
          <p:cNvSpPr txBox="1">
            <a:spLocks noChangeArrowheads="1"/>
          </p:cNvSpPr>
          <p:nvPr/>
        </p:nvSpPr>
        <p:spPr bwMode="auto">
          <a:xfrm>
            <a:off x="2812728" y="3671101"/>
            <a:ext cx="4248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3333FF"/>
                </a:solidFill>
                <a:latin typeface="Comic Sans MS" panose="030F0702030302020204" pitchFamily="66" charset="0"/>
                <a:cs typeface="Times New Roman" panose="02020603050405020304" pitchFamily="18" charset="0"/>
              </a:rPr>
              <a:t>Giáo viên: Vũ Bích Thủy</a:t>
            </a:r>
          </a:p>
        </p:txBody>
      </p:sp>
      <p:pic>
        <p:nvPicPr>
          <p:cNvPr id="9" name="Picture 60" descr="BA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22065" y="1000697"/>
            <a:ext cx="1969767" cy="12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0" descr="BA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6" y="336997"/>
            <a:ext cx="2226903" cy="10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0" descr="BA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1200" y="278862"/>
            <a:ext cx="2007863" cy="10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0" descr="BA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801365" y="992854"/>
            <a:ext cx="1923676" cy="9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7" descr="Firewrk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339502"/>
            <a:ext cx="1440161" cy="130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Firewrk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1411" y="339502"/>
            <a:ext cx="1397186" cy="12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208"/>
          <p:cNvGrpSpPr>
            <a:grpSpLocks noChangeAspect="1"/>
          </p:cNvGrpSpPr>
          <p:nvPr/>
        </p:nvGrpSpPr>
        <p:grpSpPr bwMode="auto">
          <a:xfrm rot="16200000">
            <a:off x="488309" y="3109383"/>
            <a:ext cx="1632538" cy="2358380"/>
            <a:chOff x="0" y="0"/>
            <a:chExt cx="2717" cy="3075"/>
          </a:xfrm>
        </p:grpSpPr>
        <p:sp>
          <p:nvSpPr>
            <p:cNvPr id="17" name="AutoShape 209"/>
            <p:cNvSpPr>
              <a:spLocks noChangeAspect="1" noChangeArrowheads="1" noTextEdit="1"/>
            </p:cNvSpPr>
            <p:nvPr/>
          </p:nvSpPr>
          <p:spPr bwMode="auto">
            <a:xfrm>
              <a:off x="0" y="0"/>
              <a:ext cx="2717" cy="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8" name="Group 210"/>
            <p:cNvGrpSpPr>
              <a:grpSpLocks/>
            </p:cNvGrpSpPr>
            <p:nvPr/>
          </p:nvGrpSpPr>
          <p:grpSpPr bwMode="auto">
            <a:xfrm>
              <a:off x="33" y="13"/>
              <a:ext cx="2682" cy="2548"/>
              <a:chOff x="33" y="13"/>
              <a:chExt cx="2682" cy="2548"/>
            </a:xfrm>
          </p:grpSpPr>
          <p:sp>
            <p:nvSpPr>
              <p:cNvPr id="139" name="Freeform 211"/>
              <p:cNvSpPr>
                <a:spLocks/>
              </p:cNvSpPr>
              <p:nvPr/>
            </p:nvSpPr>
            <p:spPr bwMode="auto">
              <a:xfrm>
                <a:off x="1473" y="82"/>
                <a:ext cx="377" cy="187"/>
              </a:xfrm>
              <a:custGeom>
                <a:avLst/>
                <a:gdLst>
                  <a:gd name="T0" fmla="*/ 0 w 377"/>
                  <a:gd name="T1" fmla="*/ 163 h 187"/>
                  <a:gd name="T2" fmla="*/ 0 w 377"/>
                  <a:gd name="T3" fmla="*/ 161 h 187"/>
                  <a:gd name="T4" fmla="*/ 6 w 377"/>
                  <a:gd name="T5" fmla="*/ 159 h 187"/>
                  <a:gd name="T6" fmla="*/ 10 w 377"/>
                  <a:gd name="T7" fmla="*/ 156 h 187"/>
                  <a:gd name="T8" fmla="*/ 10 w 377"/>
                  <a:gd name="T9" fmla="*/ 154 h 187"/>
                  <a:gd name="T10" fmla="*/ 41 w 377"/>
                  <a:gd name="T11" fmla="*/ 163 h 187"/>
                  <a:gd name="T12" fmla="*/ 72 w 377"/>
                  <a:gd name="T13" fmla="*/ 167 h 187"/>
                  <a:gd name="T14" fmla="*/ 101 w 377"/>
                  <a:gd name="T15" fmla="*/ 170 h 187"/>
                  <a:gd name="T16" fmla="*/ 128 w 377"/>
                  <a:gd name="T17" fmla="*/ 165 h 187"/>
                  <a:gd name="T18" fmla="*/ 156 w 377"/>
                  <a:gd name="T19" fmla="*/ 159 h 187"/>
                  <a:gd name="T20" fmla="*/ 183 w 377"/>
                  <a:gd name="T21" fmla="*/ 150 h 187"/>
                  <a:gd name="T22" fmla="*/ 208 w 377"/>
                  <a:gd name="T23" fmla="*/ 139 h 187"/>
                  <a:gd name="T24" fmla="*/ 231 w 377"/>
                  <a:gd name="T25" fmla="*/ 126 h 187"/>
                  <a:gd name="T26" fmla="*/ 255 w 377"/>
                  <a:gd name="T27" fmla="*/ 110 h 187"/>
                  <a:gd name="T28" fmla="*/ 276 w 377"/>
                  <a:gd name="T29" fmla="*/ 95 h 187"/>
                  <a:gd name="T30" fmla="*/ 296 w 377"/>
                  <a:gd name="T31" fmla="*/ 79 h 187"/>
                  <a:gd name="T32" fmla="*/ 315 w 377"/>
                  <a:gd name="T33" fmla="*/ 61 h 187"/>
                  <a:gd name="T34" fmla="*/ 333 w 377"/>
                  <a:gd name="T35" fmla="*/ 44 h 187"/>
                  <a:gd name="T36" fmla="*/ 348 w 377"/>
                  <a:gd name="T37" fmla="*/ 28 h 187"/>
                  <a:gd name="T38" fmla="*/ 364 w 377"/>
                  <a:gd name="T39" fmla="*/ 13 h 187"/>
                  <a:gd name="T40" fmla="*/ 377 w 377"/>
                  <a:gd name="T41" fmla="*/ 0 h 187"/>
                  <a:gd name="T42" fmla="*/ 373 w 377"/>
                  <a:gd name="T43" fmla="*/ 17 h 187"/>
                  <a:gd name="T44" fmla="*/ 364 w 377"/>
                  <a:gd name="T45" fmla="*/ 35 h 187"/>
                  <a:gd name="T46" fmla="*/ 350 w 377"/>
                  <a:gd name="T47" fmla="*/ 53 h 187"/>
                  <a:gd name="T48" fmla="*/ 331 w 377"/>
                  <a:gd name="T49" fmla="*/ 73 h 187"/>
                  <a:gd name="T50" fmla="*/ 309 w 377"/>
                  <a:gd name="T51" fmla="*/ 92 h 187"/>
                  <a:gd name="T52" fmla="*/ 286 w 377"/>
                  <a:gd name="T53" fmla="*/ 112 h 187"/>
                  <a:gd name="T54" fmla="*/ 259 w 377"/>
                  <a:gd name="T55" fmla="*/ 130 h 187"/>
                  <a:gd name="T56" fmla="*/ 229 w 377"/>
                  <a:gd name="T57" fmla="*/ 145 h 187"/>
                  <a:gd name="T58" fmla="*/ 200 w 377"/>
                  <a:gd name="T59" fmla="*/ 161 h 187"/>
                  <a:gd name="T60" fmla="*/ 169 w 377"/>
                  <a:gd name="T61" fmla="*/ 172 h 187"/>
                  <a:gd name="T62" fmla="*/ 138 w 377"/>
                  <a:gd name="T63" fmla="*/ 181 h 187"/>
                  <a:gd name="T64" fmla="*/ 109 w 377"/>
                  <a:gd name="T65" fmla="*/ 187 h 187"/>
                  <a:gd name="T66" fmla="*/ 78 w 377"/>
                  <a:gd name="T67" fmla="*/ 187 h 187"/>
                  <a:gd name="T68" fmla="*/ 51 w 377"/>
                  <a:gd name="T69" fmla="*/ 185 h 187"/>
                  <a:gd name="T70" fmla="*/ 23 w 377"/>
                  <a:gd name="T71" fmla="*/ 176 h 187"/>
                  <a:gd name="T72" fmla="*/ 0 w 377"/>
                  <a:gd name="T73" fmla="*/ 163 h 1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87"/>
                  <a:gd name="T113" fmla="*/ 377 w 377"/>
                  <a:gd name="T114" fmla="*/ 187 h 1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87">
                    <a:moveTo>
                      <a:pt x="0" y="163"/>
                    </a:moveTo>
                    <a:lnTo>
                      <a:pt x="0" y="161"/>
                    </a:lnTo>
                    <a:lnTo>
                      <a:pt x="6" y="159"/>
                    </a:lnTo>
                    <a:lnTo>
                      <a:pt x="10" y="156"/>
                    </a:lnTo>
                    <a:lnTo>
                      <a:pt x="10" y="154"/>
                    </a:lnTo>
                    <a:lnTo>
                      <a:pt x="41" y="163"/>
                    </a:lnTo>
                    <a:lnTo>
                      <a:pt x="72" y="167"/>
                    </a:lnTo>
                    <a:lnTo>
                      <a:pt x="101" y="170"/>
                    </a:lnTo>
                    <a:lnTo>
                      <a:pt x="128" y="165"/>
                    </a:lnTo>
                    <a:lnTo>
                      <a:pt x="156" y="159"/>
                    </a:lnTo>
                    <a:lnTo>
                      <a:pt x="183" y="150"/>
                    </a:lnTo>
                    <a:lnTo>
                      <a:pt x="208" y="139"/>
                    </a:lnTo>
                    <a:lnTo>
                      <a:pt x="231" y="126"/>
                    </a:lnTo>
                    <a:lnTo>
                      <a:pt x="255" y="110"/>
                    </a:lnTo>
                    <a:lnTo>
                      <a:pt x="276" y="95"/>
                    </a:lnTo>
                    <a:lnTo>
                      <a:pt x="296" y="79"/>
                    </a:lnTo>
                    <a:lnTo>
                      <a:pt x="315" y="61"/>
                    </a:lnTo>
                    <a:lnTo>
                      <a:pt x="333" y="44"/>
                    </a:lnTo>
                    <a:lnTo>
                      <a:pt x="348" y="28"/>
                    </a:lnTo>
                    <a:lnTo>
                      <a:pt x="364" y="13"/>
                    </a:lnTo>
                    <a:lnTo>
                      <a:pt x="377" y="0"/>
                    </a:lnTo>
                    <a:lnTo>
                      <a:pt x="373" y="17"/>
                    </a:lnTo>
                    <a:lnTo>
                      <a:pt x="364" y="35"/>
                    </a:lnTo>
                    <a:lnTo>
                      <a:pt x="350" y="53"/>
                    </a:lnTo>
                    <a:lnTo>
                      <a:pt x="331" y="73"/>
                    </a:lnTo>
                    <a:lnTo>
                      <a:pt x="309" y="92"/>
                    </a:lnTo>
                    <a:lnTo>
                      <a:pt x="286" y="112"/>
                    </a:lnTo>
                    <a:lnTo>
                      <a:pt x="259" y="130"/>
                    </a:lnTo>
                    <a:lnTo>
                      <a:pt x="229" y="145"/>
                    </a:lnTo>
                    <a:lnTo>
                      <a:pt x="200" y="161"/>
                    </a:lnTo>
                    <a:lnTo>
                      <a:pt x="169" y="172"/>
                    </a:lnTo>
                    <a:lnTo>
                      <a:pt x="138" y="181"/>
                    </a:lnTo>
                    <a:lnTo>
                      <a:pt x="109" y="187"/>
                    </a:lnTo>
                    <a:lnTo>
                      <a:pt x="78" y="187"/>
                    </a:lnTo>
                    <a:lnTo>
                      <a:pt x="51" y="185"/>
                    </a:lnTo>
                    <a:lnTo>
                      <a:pt x="23" y="176"/>
                    </a:lnTo>
                    <a:lnTo>
                      <a:pt x="0" y="1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212"/>
              <p:cNvSpPr>
                <a:spLocks/>
              </p:cNvSpPr>
              <p:nvPr/>
            </p:nvSpPr>
            <p:spPr bwMode="auto">
              <a:xfrm>
                <a:off x="1769" y="26"/>
                <a:ext cx="21" cy="146"/>
              </a:xfrm>
              <a:custGeom>
                <a:avLst/>
                <a:gdLst>
                  <a:gd name="T0" fmla="*/ 15 w 21"/>
                  <a:gd name="T1" fmla="*/ 0 h 146"/>
                  <a:gd name="T2" fmla="*/ 21 w 21"/>
                  <a:gd name="T3" fmla="*/ 18 h 146"/>
                  <a:gd name="T4" fmla="*/ 21 w 21"/>
                  <a:gd name="T5" fmla="*/ 60 h 146"/>
                  <a:gd name="T6" fmla="*/ 15 w 21"/>
                  <a:gd name="T7" fmla="*/ 109 h 146"/>
                  <a:gd name="T8" fmla="*/ 0 w 21"/>
                  <a:gd name="T9" fmla="*/ 146 h 146"/>
                  <a:gd name="T10" fmla="*/ 3 w 21"/>
                  <a:gd name="T11" fmla="*/ 109 h 146"/>
                  <a:gd name="T12" fmla="*/ 7 w 21"/>
                  <a:gd name="T13" fmla="*/ 60 h 146"/>
                  <a:gd name="T14" fmla="*/ 11 w 21"/>
                  <a:gd name="T15" fmla="*/ 18 h 146"/>
                  <a:gd name="T16" fmla="*/ 15 w 21"/>
                  <a:gd name="T17" fmla="*/ 0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46"/>
                  <a:gd name="T29" fmla="*/ 21 w 21"/>
                  <a:gd name="T30" fmla="*/ 146 h 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46">
                    <a:moveTo>
                      <a:pt x="15" y="0"/>
                    </a:moveTo>
                    <a:lnTo>
                      <a:pt x="21" y="18"/>
                    </a:lnTo>
                    <a:lnTo>
                      <a:pt x="21" y="60"/>
                    </a:lnTo>
                    <a:lnTo>
                      <a:pt x="15" y="109"/>
                    </a:lnTo>
                    <a:lnTo>
                      <a:pt x="0" y="146"/>
                    </a:lnTo>
                    <a:lnTo>
                      <a:pt x="3" y="109"/>
                    </a:lnTo>
                    <a:lnTo>
                      <a:pt x="7" y="60"/>
                    </a:lnTo>
                    <a:lnTo>
                      <a:pt x="11" y="18"/>
                    </a:lnTo>
                    <a:lnTo>
                      <a:pt x="1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213"/>
              <p:cNvSpPr>
                <a:spLocks/>
              </p:cNvSpPr>
              <p:nvPr/>
            </p:nvSpPr>
            <p:spPr bwMode="auto">
              <a:xfrm>
                <a:off x="1737" y="24"/>
                <a:ext cx="28" cy="175"/>
              </a:xfrm>
              <a:custGeom>
                <a:avLst/>
                <a:gdLst>
                  <a:gd name="T0" fmla="*/ 22 w 28"/>
                  <a:gd name="T1" fmla="*/ 0 h 175"/>
                  <a:gd name="T2" fmla="*/ 28 w 28"/>
                  <a:gd name="T3" fmla="*/ 22 h 175"/>
                  <a:gd name="T4" fmla="*/ 26 w 28"/>
                  <a:gd name="T5" fmla="*/ 73 h 175"/>
                  <a:gd name="T6" fmla="*/ 18 w 28"/>
                  <a:gd name="T7" fmla="*/ 131 h 175"/>
                  <a:gd name="T8" fmla="*/ 0 w 28"/>
                  <a:gd name="T9" fmla="*/ 175 h 175"/>
                  <a:gd name="T10" fmla="*/ 4 w 28"/>
                  <a:gd name="T11" fmla="*/ 139 h 175"/>
                  <a:gd name="T12" fmla="*/ 8 w 28"/>
                  <a:gd name="T13" fmla="*/ 80 h 175"/>
                  <a:gd name="T14" fmla="*/ 14 w 28"/>
                  <a:gd name="T15" fmla="*/ 25 h 175"/>
                  <a:gd name="T16" fmla="*/ 22 w 28"/>
                  <a:gd name="T17" fmla="*/ 0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75"/>
                  <a:gd name="T29" fmla="*/ 28 w 28"/>
                  <a:gd name="T30" fmla="*/ 175 h 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75">
                    <a:moveTo>
                      <a:pt x="22" y="0"/>
                    </a:moveTo>
                    <a:lnTo>
                      <a:pt x="28" y="22"/>
                    </a:lnTo>
                    <a:lnTo>
                      <a:pt x="26" y="73"/>
                    </a:lnTo>
                    <a:lnTo>
                      <a:pt x="18" y="131"/>
                    </a:lnTo>
                    <a:lnTo>
                      <a:pt x="0" y="175"/>
                    </a:lnTo>
                    <a:lnTo>
                      <a:pt x="4" y="139"/>
                    </a:lnTo>
                    <a:lnTo>
                      <a:pt x="8" y="80"/>
                    </a:lnTo>
                    <a:lnTo>
                      <a:pt x="14" y="25"/>
                    </a:lnTo>
                    <a:lnTo>
                      <a:pt x="2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214"/>
              <p:cNvSpPr>
                <a:spLocks/>
              </p:cNvSpPr>
              <p:nvPr/>
            </p:nvSpPr>
            <p:spPr bwMode="auto">
              <a:xfrm>
                <a:off x="1683" y="51"/>
                <a:ext cx="21" cy="183"/>
              </a:xfrm>
              <a:custGeom>
                <a:avLst/>
                <a:gdLst>
                  <a:gd name="T0" fmla="*/ 12 w 21"/>
                  <a:gd name="T1" fmla="*/ 0 h 183"/>
                  <a:gd name="T2" fmla="*/ 19 w 21"/>
                  <a:gd name="T3" fmla="*/ 24 h 183"/>
                  <a:gd name="T4" fmla="*/ 21 w 21"/>
                  <a:gd name="T5" fmla="*/ 79 h 183"/>
                  <a:gd name="T6" fmla="*/ 16 w 21"/>
                  <a:gd name="T7" fmla="*/ 141 h 183"/>
                  <a:gd name="T8" fmla="*/ 0 w 21"/>
                  <a:gd name="T9" fmla="*/ 183 h 183"/>
                  <a:gd name="T10" fmla="*/ 0 w 21"/>
                  <a:gd name="T11" fmla="*/ 145 h 183"/>
                  <a:gd name="T12" fmla="*/ 2 w 21"/>
                  <a:gd name="T13" fmla="*/ 84 h 183"/>
                  <a:gd name="T14" fmla="*/ 6 w 21"/>
                  <a:gd name="T15" fmla="*/ 26 h 183"/>
                  <a:gd name="T16" fmla="*/ 12 w 21"/>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83"/>
                  <a:gd name="T29" fmla="*/ 21 w 21"/>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83">
                    <a:moveTo>
                      <a:pt x="12" y="0"/>
                    </a:moveTo>
                    <a:lnTo>
                      <a:pt x="19" y="24"/>
                    </a:lnTo>
                    <a:lnTo>
                      <a:pt x="21" y="79"/>
                    </a:lnTo>
                    <a:lnTo>
                      <a:pt x="16" y="141"/>
                    </a:lnTo>
                    <a:lnTo>
                      <a:pt x="0" y="183"/>
                    </a:lnTo>
                    <a:lnTo>
                      <a:pt x="0" y="145"/>
                    </a:lnTo>
                    <a:lnTo>
                      <a:pt x="2" y="84"/>
                    </a:lnTo>
                    <a:lnTo>
                      <a:pt x="6" y="26"/>
                    </a:lnTo>
                    <a:lnTo>
                      <a:pt x="1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215"/>
              <p:cNvSpPr>
                <a:spLocks/>
              </p:cNvSpPr>
              <p:nvPr/>
            </p:nvSpPr>
            <p:spPr bwMode="auto">
              <a:xfrm>
                <a:off x="1648" y="84"/>
                <a:ext cx="18" cy="163"/>
              </a:xfrm>
              <a:custGeom>
                <a:avLst/>
                <a:gdLst>
                  <a:gd name="T0" fmla="*/ 10 w 18"/>
                  <a:gd name="T1" fmla="*/ 0 h 163"/>
                  <a:gd name="T2" fmla="*/ 16 w 18"/>
                  <a:gd name="T3" fmla="*/ 22 h 163"/>
                  <a:gd name="T4" fmla="*/ 18 w 18"/>
                  <a:gd name="T5" fmla="*/ 73 h 163"/>
                  <a:gd name="T6" fmla="*/ 14 w 18"/>
                  <a:gd name="T7" fmla="*/ 128 h 163"/>
                  <a:gd name="T8" fmla="*/ 2 w 18"/>
                  <a:gd name="T9" fmla="*/ 163 h 163"/>
                  <a:gd name="T10" fmla="*/ 2 w 18"/>
                  <a:gd name="T11" fmla="*/ 126 h 163"/>
                  <a:gd name="T12" fmla="*/ 0 w 18"/>
                  <a:gd name="T13" fmla="*/ 71 h 163"/>
                  <a:gd name="T14" fmla="*/ 2 w 18"/>
                  <a:gd name="T15" fmla="*/ 22 h 163"/>
                  <a:gd name="T16" fmla="*/ 10 w 18"/>
                  <a:gd name="T17" fmla="*/ 0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63"/>
                  <a:gd name="T29" fmla="*/ 18 w 18"/>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63">
                    <a:moveTo>
                      <a:pt x="10" y="0"/>
                    </a:moveTo>
                    <a:lnTo>
                      <a:pt x="16" y="22"/>
                    </a:lnTo>
                    <a:lnTo>
                      <a:pt x="18" y="73"/>
                    </a:lnTo>
                    <a:lnTo>
                      <a:pt x="14" y="128"/>
                    </a:lnTo>
                    <a:lnTo>
                      <a:pt x="2" y="163"/>
                    </a:lnTo>
                    <a:lnTo>
                      <a:pt x="2" y="126"/>
                    </a:lnTo>
                    <a:lnTo>
                      <a:pt x="0" y="71"/>
                    </a:lnTo>
                    <a:lnTo>
                      <a:pt x="2" y="22"/>
                    </a:lnTo>
                    <a:lnTo>
                      <a:pt x="1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216"/>
              <p:cNvSpPr>
                <a:spLocks/>
              </p:cNvSpPr>
              <p:nvPr/>
            </p:nvSpPr>
            <p:spPr bwMode="auto">
              <a:xfrm>
                <a:off x="1580" y="126"/>
                <a:ext cx="21" cy="137"/>
              </a:xfrm>
              <a:custGeom>
                <a:avLst/>
                <a:gdLst>
                  <a:gd name="T0" fmla="*/ 4 w 21"/>
                  <a:gd name="T1" fmla="*/ 0 h 137"/>
                  <a:gd name="T2" fmla="*/ 14 w 21"/>
                  <a:gd name="T3" fmla="*/ 15 h 137"/>
                  <a:gd name="T4" fmla="*/ 21 w 21"/>
                  <a:gd name="T5" fmla="*/ 55 h 137"/>
                  <a:gd name="T6" fmla="*/ 19 w 21"/>
                  <a:gd name="T7" fmla="*/ 99 h 137"/>
                  <a:gd name="T8" fmla="*/ 8 w 21"/>
                  <a:gd name="T9" fmla="*/ 137 h 137"/>
                  <a:gd name="T10" fmla="*/ 6 w 21"/>
                  <a:gd name="T11" fmla="*/ 104 h 137"/>
                  <a:gd name="T12" fmla="*/ 2 w 21"/>
                  <a:gd name="T13" fmla="*/ 57 h 137"/>
                  <a:gd name="T14" fmla="*/ 0 w 21"/>
                  <a:gd name="T15" fmla="*/ 17 h 137"/>
                  <a:gd name="T16" fmla="*/ 4 w 21"/>
                  <a:gd name="T17" fmla="*/ 0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37"/>
                  <a:gd name="T29" fmla="*/ 21 w 21"/>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37">
                    <a:moveTo>
                      <a:pt x="4" y="0"/>
                    </a:moveTo>
                    <a:lnTo>
                      <a:pt x="14" y="15"/>
                    </a:lnTo>
                    <a:lnTo>
                      <a:pt x="21" y="55"/>
                    </a:lnTo>
                    <a:lnTo>
                      <a:pt x="19" y="99"/>
                    </a:lnTo>
                    <a:lnTo>
                      <a:pt x="8" y="137"/>
                    </a:lnTo>
                    <a:lnTo>
                      <a:pt x="6" y="104"/>
                    </a:lnTo>
                    <a:lnTo>
                      <a:pt x="2" y="57"/>
                    </a:lnTo>
                    <a:lnTo>
                      <a:pt x="0" y="17"/>
                    </a:lnTo>
                    <a:lnTo>
                      <a:pt x="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217"/>
              <p:cNvSpPr>
                <a:spLocks/>
              </p:cNvSpPr>
              <p:nvPr/>
            </p:nvSpPr>
            <p:spPr bwMode="auto">
              <a:xfrm>
                <a:off x="1481" y="188"/>
                <a:ext cx="25" cy="66"/>
              </a:xfrm>
              <a:custGeom>
                <a:avLst/>
                <a:gdLst>
                  <a:gd name="T0" fmla="*/ 4 w 25"/>
                  <a:gd name="T1" fmla="*/ 0 h 66"/>
                  <a:gd name="T2" fmla="*/ 12 w 25"/>
                  <a:gd name="T3" fmla="*/ 6 h 66"/>
                  <a:gd name="T4" fmla="*/ 21 w 25"/>
                  <a:gd name="T5" fmla="*/ 26 h 66"/>
                  <a:gd name="T6" fmla="*/ 25 w 25"/>
                  <a:gd name="T7" fmla="*/ 50 h 66"/>
                  <a:gd name="T8" fmla="*/ 19 w 25"/>
                  <a:gd name="T9" fmla="*/ 66 h 66"/>
                  <a:gd name="T10" fmla="*/ 19 w 25"/>
                  <a:gd name="T11" fmla="*/ 44 h 66"/>
                  <a:gd name="T12" fmla="*/ 10 w 25"/>
                  <a:gd name="T13" fmla="*/ 22 h 66"/>
                  <a:gd name="T14" fmla="*/ 0 w 25"/>
                  <a:gd name="T15" fmla="*/ 6 h 66"/>
                  <a:gd name="T16" fmla="*/ 4 w 2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66"/>
                  <a:gd name="T29" fmla="*/ 25 w 2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66">
                    <a:moveTo>
                      <a:pt x="4" y="0"/>
                    </a:moveTo>
                    <a:lnTo>
                      <a:pt x="12" y="6"/>
                    </a:lnTo>
                    <a:lnTo>
                      <a:pt x="21" y="26"/>
                    </a:lnTo>
                    <a:lnTo>
                      <a:pt x="25" y="50"/>
                    </a:lnTo>
                    <a:lnTo>
                      <a:pt x="19" y="66"/>
                    </a:lnTo>
                    <a:lnTo>
                      <a:pt x="19" y="44"/>
                    </a:lnTo>
                    <a:lnTo>
                      <a:pt x="10" y="22"/>
                    </a:lnTo>
                    <a:lnTo>
                      <a:pt x="0" y="6"/>
                    </a:lnTo>
                    <a:lnTo>
                      <a:pt x="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218"/>
              <p:cNvSpPr>
                <a:spLocks/>
              </p:cNvSpPr>
              <p:nvPr/>
            </p:nvSpPr>
            <p:spPr bwMode="auto">
              <a:xfrm>
                <a:off x="1806" y="13"/>
                <a:ext cx="21" cy="126"/>
              </a:xfrm>
              <a:custGeom>
                <a:avLst/>
                <a:gdLst>
                  <a:gd name="T0" fmla="*/ 15 w 21"/>
                  <a:gd name="T1" fmla="*/ 0 h 126"/>
                  <a:gd name="T2" fmla="*/ 21 w 21"/>
                  <a:gd name="T3" fmla="*/ 13 h 126"/>
                  <a:gd name="T4" fmla="*/ 21 w 21"/>
                  <a:gd name="T5" fmla="*/ 49 h 126"/>
                  <a:gd name="T6" fmla="*/ 15 w 21"/>
                  <a:gd name="T7" fmla="*/ 89 h 126"/>
                  <a:gd name="T8" fmla="*/ 0 w 21"/>
                  <a:gd name="T9" fmla="*/ 126 h 126"/>
                  <a:gd name="T10" fmla="*/ 3 w 21"/>
                  <a:gd name="T11" fmla="*/ 91 h 126"/>
                  <a:gd name="T12" fmla="*/ 5 w 21"/>
                  <a:gd name="T13" fmla="*/ 49 h 126"/>
                  <a:gd name="T14" fmla="*/ 9 w 21"/>
                  <a:gd name="T15" fmla="*/ 16 h 126"/>
                  <a:gd name="T16" fmla="*/ 15 w 21"/>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26"/>
                  <a:gd name="T29" fmla="*/ 21 w 21"/>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26">
                    <a:moveTo>
                      <a:pt x="15" y="0"/>
                    </a:moveTo>
                    <a:lnTo>
                      <a:pt x="21" y="13"/>
                    </a:lnTo>
                    <a:lnTo>
                      <a:pt x="21" y="49"/>
                    </a:lnTo>
                    <a:lnTo>
                      <a:pt x="15" y="89"/>
                    </a:lnTo>
                    <a:lnTo>
                      <a:pt x="0" y="126"/>
                    </a:lnTo>
                    <a:lnTo>
                      <a:pt x="3" y="91"/>
                    </a:lnTo>
                    <a:lnTo>
                      <a:pt x="5" y="49"/>
                    </a:lnTo>
                    <a:lnTo>
                      <a:pt x="9" y="16"/>
                    </a:lnTo>
                    <a:lnTo>
                      <a:pt x="1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219"/>
              <p:cNvSpPr>
                <a:spLocks/>
              </p:cNvSpPr>
              <p:nvPr/>
            </p:nvSpPr>
            <p:spPr bwMode="auto">
              <a:xfrm>
                <a:off x="1714" y="38"/>
                <a:ext cx="22" cy="178"/>
              </a:xfrm>
              <a:custGeom>
                <a:avLst/>
                <a:gdLst>
                  <a:gd name="T0" fmla="*/ 12 w 22"/>
                  <a:gd name="T1" fmla="*/ 0 h 178"/>
                  <a:gd name="T2" fmla="*/ 20 w 22"/>
                  <a:gd name="T3" fmla="*/ 24 h 178"/>
                  <a:gd name="T4" fmla="*/ 22 w 22"/>
                  <a:gd name="T5" fmla="*/ 77 h 178"/>
                  <a:gd name="T6" fmla="*/ 16 w 22"/>
                  <a:gd name="T7" fmla="*/ 136 h 178"/>
                  <a:gd name="T8" fmla="*/ 0 w 22"/>
                  <a:gd name="T9" fmla="*/ 178 h 178"/>
                  <a:gd name="T10" fmla="*/ 0 w 22"/>
                  <a:gd name="T11" fmla="*/ 143 h 178"/>
                  <a:gd name="T12" fmla="*/ 2 w 22"/>
                  <a:gd name="T13" fmla="*/ 81 h 178"/>
                  <a:gd name="T14" fmla="*/ 6 w 22"/>
                  <a:gd name="T15" fmla="*/ 24 h 178"/>
                  <a:gd name="T16" fmla="*/ 12 w 22"/>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8"/>
                  <a:gd name="T29" fmla="*/ 22 w 22"/>
                  <a:gd name="T30" fmla="*/ 178 h 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8">
                    <a:moveTo>
                      <a:pt x="12" y="0"/>
                    </a:moveTo>
                    <a:lnTo>
                      <a:pt x="20" y="24"/>
                    </a:lnTo>
                    <a:lnTo>
                      <a:pt x="22" y="77"/>
                    </a:lnTo>
                    <a:lnTo>
                      <a:pt x="16" y="136"/>
                    </a:lnTo>
                    <a:lnTo>
                      <a:pt x="0" y="178"/>
                    </a:lnTo>
                    <a:lnTo>
                      <a:pt x="0" y="143"/>
                    </a:lnTo>
                    <a:lnTo>
                      <a:pt x="2" y="81"/>
                    </a:lnTo>
                    <a:lnTo>
                      <a:pt x="6" y="24"/>
                    </a:lnTo>
                    <a:lnTo>
                      <a:pt x="1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220"/>
              <p:cNvSpPr>
                <a:spLocks/>
              </p:cNvSpPr>
              <p:nvPr/>
            </p:nvSpPr>
            <p:spPr bwMode="auto">
              <a:xfrm>
                <a:off x="1607" y="99"/>
                <a:ext cx="22" cy="157"/>
              </a:xfrm>
              <a:custGeom>
                <a:avLst/>
                <a:gdLst>
                  <a:gd name="T0" fmla="*/ 4 w 22"/>
                  <a:gd name="T1" fmla="*/ 0 h 157"/>
                  <a:gd name="T2" fmla="*/ 14 w 22"/>
                  <a:gd name="T3" fmla="*/ 20 h 157"/>
                  <a:gd name="T4" fmla="*/ 22 w 22"/>
                  <a:gd name="T5" fmla="*/ 64 h 157"/>
                  <a:gd name="T6" fmla="*/ 22 w 22"/>
                  <a:gd name="T7" fmla="*/ 117 h 157"/>
                  <a:gd name="T8" fmla="*/ 10 w 22"/>
                  <a:gd name="T9" fmla="*/ 157 h 157"/>
                  <a:gd name="T10" fmla="*/ 8 w 22"/>
                  <a:gd name="T11" fmla="*/ 120 h 157"/>
                  <a:gd name="T12" fmla="*/ 4 w 22"/>
                  <a:gd name="T13" fmla="*/ 69 h 157"/>
                  <a:gd name="T14" fmla="*/ 0 w 22"/>
                  <a:gd name="T15" fmla="*/ 20 h 157"/>
                  <a:gd name="T16" fmla="*/ 4 w 22"/>
                  <a:gd name="T17" fmla="*/ 0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57"/>
                  <a:gd name="T29" fmla="*/ 22 w 22"/>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57">
                    <a:moveTo>
                      <a:pt x="4" y="0"/>
                    </a:moveTo>
                    <a:lnTo>
                      <a:pt x="14" y="20"/>
                    </a:lnTo>
                    <a:lnTo>
                      <a:pt x="22" y="64"/>
                    </a:lnTo>
                    <a:lnTo>
                      <a:pt x="22" y="117"/>
                    </a:lnTo>
                    <a:lnTo>
                      <a:pt x="10" y="157"/>
                    </a:lnTo>
                    <a:lnTo>
                      <a:pt x="8" y="120"/>
                    </a:lnTo>
                    <a:lnTo>
                      <a:pt x="4" y="69"/>
                    </a:lnTo>
                    <a:lnTo>
                      <a:pt x="0" y="20"/>
                    </a:lnTo>
                    <a:lnTo>
                      <a:pt x="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221"/>
              <p:cNvSpPr>
                <a:spLocks/>
              </p:cNvSpPr>
              <p:nvPr/>
            </p:nvSpPr>
            <p:spPr bwMode="auto">
              <a:xfrm>
                <a:off x="1557" y="132"/>
                <a:ext cx="11" cy="131"/>
              </a:xfrm>
              <a:custGeom>
                <a:avLst/>
                <a:gdLst>
                  <a:gd name="T0" fmla="*/ 4 w 11"/>
                  <a:gd name="T1" fmla="*/ 0 h 131"/>
                  <a:gd name="T2" fmla="*/ 9 w 11"/>
                  <a:gd name="T3" fmla="*/ 20 h 131"/>
                  <a:gd name="T4" fmla="*/ 11 w 11"/>
                  <a:gd name="T5" fmla="*/ 62 h 131"/>
                  <a:gd name="T6" fmla="*/ 9 w 11"/>
                  <a:gd name="T7" fmla="*/ 106 h 131"/>
                  <a:gd name="T8" fmla="*/ 2 w 11"/>
                  <a:gd name="T9" fmla="*/ 131 h 131"/>
                  <a:gd name="T10" fmla="*/ 2 w 11"/>
                  <a:gd name="T11" fmla="*/ 102 h 131"/>
                  <a:gd name="T12" fmla="*/ 0 w 11"/>
                  <a:gd name="T13" fmla="*/ 62 h 131"/>
                  <a:gd name="T14" fmla="*/ 0 w 11"/>
                  <a:gd name="T15" fmla="*/ 23 h 131"/>
                  <a:gd name="T16" fmla="*/ 4 w 11"/>
                  <a:gd name="T17" fmla="*/ 0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1"/>
                  <a:gd name="T29" fmla="*/ 11 w 11"/>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1">
                    <a:moveTo>
                      <a:pt x="4" y="0"/>
                    </a:moveTo>
                    <a:lnTo>
                      <a:pt x="9" y="20"/>
                    </a:lnTo>
                    <a:lnTo>
                      <a:pt x="11" y="62"/>
                    </a:lnTo>
                    <a:lnTo>
                      <a:pt x="9" y="106"/>
                    </a:lnTo>
                    <a:lnTo>
                      <a:pt x="2" y="131"/>
                    </a:lnTo>
                    <a:lnTo>
                      <a:pt x="2" y="102"/>
                    </a:lnTo>
                    <a:lnTo>
                      <a:pt x="0" y="62"/>
                    </a:lnTo>
                    <a:lnTo>
                      <a:pt x="0" y="23"/>
                    </a:lnTo>
                    <a:lnTo>
                      <a:pt x="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222"/>
              <p:cNvSpPr>
                <a:spLocks/>
              </p:cNvSpPr>
              <p:nvPr/>
            </p:nvSpPr>
            <p:spPr bwMode="auto">
              <a:xfrm>
                <a:off x="1516" y="181"/>
                <a:ext cx="23" cy="79"/>
              </a:xfrm>
              <a:custGeom>
                <a:avLst/>
                <a:gdLst>
                  <a:gd name="T0" fmla="*/ 4 w 23"/>
                  <a:gd name="T1" fmla="*/ 0 h 79"/>
                  <a:gd name="T2" fmla="*/ 12 w 23"/>
                  <a:gd name="T3" fmla="*/ 9 h 79"/>
                  <a:gd name="T4" fmla="*/ 19 w 23"/>
                  <a:gd name="T5" fmla="*/ 33 h 79"/>
                  <a:gd name="T6" fmla="*/ 23 w 23"/>
                  <a:gd name="T7" fmla="*/ 62 h 79"/>
                  <a:gd name="T8" fmla="*/ 15 w 23"/>
                  <a:gd name="T9" fmla="*/ 79 h 79"/>
                  <a:gd name="T10" fmla="*/ 15 w 23"/>
                  <a:gd name="T11" fmla="*/ 57 h 79"/>
                  <a:gd name="T12" fmla="*/ 8 w 23"/>
                  <a:gd name="T13" fmla="*/ 31 h 79"/>
                  <a:gd name="T14" fmla="*/ 0 w 23"/>
                  <a:gd name="T15" fmla="*/ 9 h 79"/>
                  <a:gd name="T16" fmla="*/ 4 w 23"/>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79"/>
                  <a:gd name="T29" fmla="*/ 23 w 23"/>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79">
                    <a:moveTo>
                      <a:pt x="4" y="0"/>
                    </a:moveTo>
                    <a:lnTo>
                      <a:pt x="12" y="9"/>
                    </a:lnTo>
                    <a:lnTo>
                      <a:pt x="19" y="33"/>
                    </a:lnTo>
                    <a:lnTo>
                      <a:pt x="23" y="62"/>
                    </a:lnTo>
                    <a:lnTo>
                      <a:pt x="15" y="79"/>
                    </a:lnTo>
                    <a:lnTo>
                      <a:pt x="15" y="57"/>
                    </a:lnTo>
                    <a:lnTo>
                      <a:pt x="8" y="31"/>
                    </a:lnTo>
                    <a:lnTo>
                      <a:pt x="0" y="9"/>
                    </a:lnTo>
                    <a:lnTo>
                      <a:pt x="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223"/>
              <p:cNvSpPr>
                <a:spLocks/>
              </p:cNvSpPr>
              <p:nvPr/>
            </p:nvSpPr>
            <p:spPr bwMode="auto">
              <a:xfrm>
                <a:off x="1835" y="29"/>
                <a:ext cx="23" cy="81"/>
              </a:xfrm>
              <a:custGeom>
                <a:avLst/>
                <a:gdLst>
                  <a:gd name="T0" fmla="*/ 0 w 23"/>
                  <a:gd name="T1" fmla="*/ 81 h 81"/>
                  <a:gd name="T2" fmla="*/ 0 w 23"/>
                  <a:gd name="T3" fmla="*/ 64 h 81"/>
                  <a:gd name="T4" fmla="*/ 2 w 23"/>
                  <a:gd name="T5" fmla="*/ 33 h 81"/>
                  <a:gd name="T6" fmla="*/ 7 w 23"/>
                  <a:gd name="T7" fmla="*/ 9 h 81"/>
                  <a:gd name="T8" fmla="*/ 17 w 23"/>
                  <a:gd name="T9" fmla="*/ 0 h 81"/>
                  <a:gd name="T10" fmla="*/ 23 w 23"/>
                  <a:gd name="T11" fmla="*/ 13 h 81"/>
                  <a:gd name="T12" fmla="*/ 17 w 23"/>
                  <a:gd name="T13" fmla="*/ 37 h 81"/>
                  <a:gd name="T14" fmla="*/ 7 w 23"/>
                  <a:gd name="T15" fmla="*/ 64 h 81"/>
                  <a:gd name="T16" fmla="*/ 0 w 23"/>
                  <a:gd name="T17" fmla="*/ 81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81"/>
                  <a:gd name="T29" fmla="*/ 23 w 23"/>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81">
                    <a:moveTo>
                      <a:pt x="0" y="81"/>
                    </a:moveTo>
                    <a:lnTo>
                      <a:pt x="0" y="64"/>
                    </a:lnTo>
                    <a:lnTo>
                      <a:pt x="2" y="33"/>
                    </a:lnTo>
                    <a:lnTo>
                      <a:pt x="7" y="9"/>
                    </a:lnTo>
                    <a:lnTo>
                      <a:pt x="17" y="0"/>
                    </a:lnTo>
                    <a:lnTo>
                      <a:pt x="23" y="13"/>
                    </a:lnTo>
                    <a:lnTo>
                      <a:pt x="17" y="37"/>
                    </a:lnTo>
                    <a:lnTo>
                      <a:pt x="7" y="64"/>
                    </a:lnTo>
                    <a:lnTo>
                      <a:pt x="0"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224"/>
              <p:cNvSpPr>
                <a:spLocks/>
              </p:cNvSpPr>
              <p:nvPr/>
            </p:nvSpPr>
            <p:spPr bwMode="auto">
              <a:xfrm>
                <a:off x="1831" y="97"/>
                <a:ext cx="66" cy="18"/>
              </a:xfrm>
              <a:custGeom>
                <a:avLst/>
                <a:gdLst>
                  <a:gd name="T0" fmla="*/ 0 w 66"/>
                  <a:gd name="T1" fmla="*/ 16 h 18"/>
                  <a:gd name="T2" fmla="*/ 4 w 66"/>
                  <a:gd name="T3" fmla="*/ 16 h 18"/>
                  <a:gd name="T4" fmla="*/ 11 w 66"/>
                  <a:gd name="T5" fmla="*/ 16 h 18"/>
                  <a:gd name="T6" fmla="*/ 23 w 66"/>
                  <a:gd name="T7" fmla="*/ 16 h 18"/>
                  <a:gd name="T8" fmla="*/ 35 w 66"/>
                  <a:gd name="T9" fmla="*/ 18 h 18"/>
                  <a:gd name="T10" fmla="*/ 46 w 66"/>
                  <a:gd name="T11" fmla="*/ 18 h 18"/>
                  <a:gd name="T12" fmla="*/ 56 w 66"/>
                  <a:gd name="T13" fmla="*/ 16 h 18"/>
                  <a:gd name="T14" fmla="*/ 62 w 66"/>
                  <a:gd name="T15" fmla="*/ 11 h 18"/>
                  <a:gd name="T16" fmla="*/ 66 w 66"/>
                  <a:gd name="T17" fmla="*/ 7 h 18"/>
                  <a:gd name="T18" fmla="*/ 64 w 66"/>
                  <a:gd name="T19" fmla="*/ 2 h 18"/>
                  <a:gd name="T20" fmla="*/ 58 w 66"/>
                  <a:gd name="T21" fmla="*/ 0 h 18"/>
                  <a:gd name="T22" fmla="*/ 50 w 66"/>
                  <a:gd name="T23" fmla="*/ 0 h 18"/>
                  <a:gd name="T24" fmla="*/ 39 w 66"/>
                  <a:gd name="T25" fmla="*/ 2 h 18"/>
                  <a:gd name="T26" fmla="*/ 27 w 66"/>
                  <a:gd name="T27" fmla="*/ 7 h 18"/>
                  <a:gd name="T28" fmla="*/ 15 w 66"/>
                  <a:gd name="T29" fmla="*/ 9 h 18"/>
                  <a:gd name="T30" fmla="*/ 8 w 66"/>
                  <a:gd name="T31" fmla="*/ 13 h 18"/>
                  <a:gd name="T32" fmla="*/ 0 w 66"/>
                  <a:gd name="T33" fmla="*/ 1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8"/>
                  <a:gd name="T53" fmla="*/ 66 w 6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8">
                    <a:moveTo>
                      <a:pt x="0" y="16"/>
                    </a:moveTo>
                    <a:lnTo>
                      <a:pt x="4" y="16"/>
                    </a:lnTo>
                    <a:lnTo>
                      <a:pt x="11" y="16"/>
                    </a:lnTo>
                    <a:lnTo>
                      <a:pt x="23" y="16"/>
                    </a:lnTo>
                    <a:lnTo>
                      <a:pt x="35" y="18"/>
                    </a:lnTo>
                    <a:lnTo>
                      <a:pt x="46" y="18"/>
                    </a:lnTo>
                    <a:lnTo>
                      <a:pt x="56" y="16"/>
                    </a:lnTo>
                    <a:lnTo>
                      <a:pt x="62" y="11"/>
                    </a:lnTo>
                    <a:lnTo>
                      <a:pt x="66" y="7"/>
                    </a:lnTo>
                    <a:lnTo>
                      <a:pt x="64" y="2"/>
                    </a:lnTo>
                    <a:lnTo>
                      <a:pt x="58" y="0"/>
                    </a:lnTo>
                    <a:lnTo>
                      <a:pt x="50" y="0"/>
                    </a:lnTo>
                    <a:lnTo>
                      <a:pt x="39" y="2"/>
                    </a:lnTo>
                    <a:lnTo>
                      <a:pt x="27" y="7"/>
                    </a:lnTo>
                    <a:lnTo>
                      <a:pt x="15" y="9"/>
                    </a:lnTo>
                    <a:lnTo>
                      <a:pt x="8" y="13"/>
                    </a:lnTo>
                    <a:lnTo>
                      <a:pt x="0"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225"/>
              <p:cNvSpPr>
                <a:spLocks/>
              </p:cNvSpPr>
              <p:nvPr/>
            </p:nvSpPr>
            <p:spPr bwMode="auto">
              <a:xfrm>
                <a:off x="1848" y="38"/>
                <a:ext cx="55" cy="46"/>
              </a:xfrm>
              <a:custGeom>
                <a:avLst/>
                <a:gdLst>
                  <a:gd name="T0" fmla="*/ 0 w 55"/>
                  <a:gd name="T1" fmla="*/ 46 h 46"/>
                  <a:gd name="T2" fmla="*/ 4 w 55"/>
                  <a:gd name="T3" fmla="*/ 44 h 46"/>
                  <a:gd name="T4" fmla="*/ 12 w 55"/>
                  <a:gd name="T5" fmla="*/ 39 h 46"/>
                  <a:gd name="T6" fmla="*/ 22 w 55"/>
                  <a:gd name="T7" fmla="*/ 33 h 46"/>
                  <a:gd name="T8" fmla="*/ 31 w 55"/>
                  <a:gd name="T9" fmla="*/ 26 h 46"/>
                  <a:gd name="T10" fmla="*/ 41 w 55"/>
                  <a:gd name="T11" fmla="*/ 19 h 46"/>
                  <a:gd name="T12" fmla="*/ 51 w 55"/>
                  <a:gd name="T13" fmla="*/ 13 h 46"/>
                  <a:gd name="T14" fmla="*/ 55 w 55"/>
                  <a:gd name="T15" fmla="*/ 6 h 46"/>
                  <a:gd name="T16" fmla="*/ 55 w 55"/>
                  <a:gd name="T17" fmla="*/ 0 h 46"/>
                  <a:gd name="T18" fmla="*/ 45 w 55"/>
                  <a:gd name="T19" fmla="*/ 0 h 46"/>
                  <a:gd name="T20" fmla="*/ 29 w 55"/>
                  <a:gd name="T21" fmla="*/ 13 h 46"/>
                  <a:gd name="T22" fmla="*/ 12 w 55"/>
                  <a:gd name="T23" fmla="*/ 33 h 46"/>
                  <a:gd name="T24" fmla="*/ 0 w 55"/>
                  <a:gd name="T25" fmla="*/ 46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46"/>
                  <a:gd name="T41" fmla="*/ 55 w 55"/>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46">
                    <a:moveTo>
                      <a:pt x="0" y="46"/>
                    </a:moveTo>
                    <a:lnTo>
                      <a:pt x="4" y="44"/>
                    </a:lnTo>
                    <a:lnTo>
                      <a:pt x="12" y="39"/>
                    </a:lnTo>
                    <a:lnTo>
                      <a:pt x="22" y="33"/>
                    </a:lnTo>
                    <a:lnTo>
                      <a:pt x="31" y="26"/>
                    </a:lnTo>
                    <a:lnTo>
                      <a:pt x="41" y="19"/>
                    </a:lnTo>
                    <a:lnTo>
                      <a:pt x="51" y="13"/>
                    </a:lnTo>
                    <a:lnTo>
                      <a:pt x="55" y="6"/>
                    </a:lnTo>
                    <a:lnTo>
                      <a:pt x="55" y="0"/>
                    </a:lnTo>
                    <a:lnTo>
                      <a:pt x="45" y="0"/>
                    </a:lnTo>
                    <a:lnTo>
                      <a:pt x="29" y="13"/>
                    </a:lnTo>
                    <a:lnTo>
                      <a:pt x="12" y="33"/>
                    </a:lnTo>
                    <a:lnTo>
                      <a:pt x="0"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226"/>
              <p:cNvSpPr>
                <a:spLocks/>
              </p:cNvSpPr>
              <p:nvPr/>
            </p:nvSpPr>
            <p:spPr bwMode="auto">
              <a:xfrm>
                <a:off x="1530" y="252"/>
                <a:ext cx="19" cy="99"/>
              </a:xfrm>
              <a:custGeom>
                <a:avLst/>
                <a:gdLst>
                  <a:gd name="T0" fmla="*/ 1 w 19"/>
                  <a:gd name="T1" fmla="*/ 0 h 99"/>
                  <a:gd name="T2" fmla="*/ 13 w 19"/>
                  <a:gd name="T3" fmla="*/ 24 h 99"/>
                  <a:gd name="T4" fmla="*/ 19 w 19"/>
                  <a:gd name="T5" fmla="*/ 55 h 99"/>
                  <a:gd name="T6" fmla="*/ 17 w 19"/>
                  <a:gd name="T7" fmla="*/ 84 h 99"/>
                  <a:gd name="T8" fmla="*/ 9 w 19"/>
                  <a:gd name="T9" fmla="*/ 99 h 99"/>
                  <a:gd name="T10" fmla="*/ 1 w 19"/>
                  <a:gd name="T11" fmla="*/ 90 h 99"/>
                  <a:gd name="T12" fmla="*/ 0 w 19"/>
                  <a:gd name="T13" fmla="*/ 61 h 99"/>
                  <a:gd name="T14" fmla="*/ 1 w 19"/>
                  <a:gd name="T15" fmla="*/ 28 h 99"/>
                  <a:gd name="T16" fmla="*/ 1 w 19"/>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99"/>
                  <a:gd name="T29" fmla="*/ 19 w 19"/>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99">
                    <a:moveTo>
                      <a:pt x="1" y="0"/>
                    </a:moveTo>
                    <a:lnTo>
                      <a:pt x="13" y="24"/>
                    </a:lnTo>
                    <a:lnTo>
                      <a:pt x="19" y="55"/>
                    </a:lnTo>
                    <a:lnTo>
                      <a:pt x="17" y="84"/>
                    </a:lnTo>
                    <a:lnTo>
                      <a:pt x="9" y="99"/>
                    </a:lnTo>
                    <a:lnTo>
                      <a:pt x="1" y="90"/>
                    </a:lnTo>
                    <a:lnTo>
                      <a:pt x="0" y="61"/>
                    </a:lnTo>
                    <a:lnTo>
                      <a:pt x="1" y="28"/>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227"/>
              <p:cNvSpPr>
                <a:spLocks/>
              </p:cNvSpPr>
              <p:nvPr/>
            </p:nvSpPr>
            <p:spPr bwMode="auto">
              <a:xfrm>
                <a:off x="1465" y="238"/>
                <a:ext cx="30" cy="95"/>
              </a:xfrm>
              <a:custGeom>
                <a:avLst/>
                <a:gdLst>
                  <a:gd name="T0" fmla="*/ 30 w 30"/>
                  <a:gd name="T1" fmla="*/ 0 h 95"/>
                  <a:gd name="T2" fmla="*/ 28 w 30"/>
                  <a:gd name="T3" fmla="*/ 22 h 95"/>
                  <a:gd name="T4" fmla="*/ 24 w 30"/>
                  <a:gd name="T5" fmla="*/ 53 h 95"/>
                  <a:gd name="T6" fmla="*/ 16 w 30"/>
                  <a:gd name="T7" fmla="*/ 82 h 95"/>
                  <a:gd name="T8" fmla="*/ 4 w 30"/>
                  <a:gd name="T9" fmla="*/ 95 h 95"/>
                  <a:gd name="T10" fmla="*/ 0 w 30"/>
                  <a:gd name="T11" fmla="*/ 82 h 95"/>
                  <a:gd name="T12" fmla="*/ 8 w 30"/>
                  <a:gd name="T13" fmla="*/ 53 h 95"/>
                  <a:gd name="T14" fmla="*/ 22 w 30"/>
                  <a:gd name="T15" fmla="*/ 20 h 95"/>
                  <a:gd name="T16" fmla="*/ 30 w 30"/>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95"/>
                  <a:gd name="T29" fmla="*/ 30 w 30"/>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95">
                    <a:moveTo>
                      <a:pt x="30" y="0"/>
                    </a:moveTo>
                    <a:lnTo>
                      <a:pt x="28" y="22"/>
                    </a:lnTo>
                    <a:lnTo>
                      <a:pt x="24" y="53"/>
                    </a:lnTo>
                    <a:lnTo>
                      <a:pt x="16" y="82"/>
                    </a:lnTo>
                    <a:lnTo>
                      <a:pt x="4" y="95"/>
                    </a:lnTo>
                    <a:lnTo>
                      <a:pt x="0" y="82"/>
                    </a:lnTo>
                    <a:lnTo>
                      <a:pt x="8" y="53"/>
                    </a:lnTo>
                    <a:lnTo>
                      <a:pt x="22" y="20"/>
                    </a:lnTo>
                    <a:lnTo>
                      <a:pt x="3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228"/>
              <p:cNvSpPr>
                <a:spLocks/>
              </p:cNvSpPr>
              <p:nvPr/>
            </p:nvSpPr>
            <p:spPr bwMode="auto">
              <a:xfrm>
                <a:off x="1559" y="258"/>
                <a:ext cx="21" cy="91"/>
              </a:xfrm>
              <a:custGeom>
                <a:avLst/>
                <a:gdLst>
                  <a:gd name="T0" fmla="*/ 0 w 21"/>
                  <a:gd name="T1" fmla="*/ 0 h 91"/>
                  <a:gd name="T2" fmla="*/ 11 w 21"/>
                  <a:gd name="T3" fmla="*/ 14 h 91"/>
                  <a:gd name="T4" fmla="*/ 19 w 21"/>
                  <a:gd name="T5" fmla="*/ 40 h 91"/>
                  <a:gd name="T6" fmla="*/ 21 w 21"/>
                  <a:gd name="T7" fmla="*/ 71 h 91"/>
                  <a:gd name="T8" fmla="*/ 15 w 21"/>
                  <a:gd name="T9" fmla="*/ 91 h 91"/>
                  <a:gd name="T10" fmla="*/ 7 w 21"/>
                  <a:gd name="T11" fmla="*/ 86 h 91"/>
                  <a:gd name="T12" fmla="*/ 6 w 21"/>
                  <a:gd name="T13" fmla="*/ 60 h 91"/>
                  <a:gd name="T14" fmla="*/ 4 w 21"/>
                  <a:gd name="T15" fmla="*/ 27 h 91"/>
                  <a:gd name="T16" fmla="*/ 0 w 21"/>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91"/>
                  <a:gd name="T29" fmla="*/ 21 w 21"/>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91">
                    <a:moveTo>
                      <a:pt x="0" y="0"/>
                    </a:moveTo>
                    <a:lnTo>
                      <a:pt x="11" y="14"/>
                    </a:lnTo>
                    <a:lnTo>
                      <a:pt x="19" y="40"/>
                    </a:lnTo>
                    <a:lnTo>
                      <a:pt x="21" y="71"/>
                    </a:lnTo>
                    <a:lnTo>
                      <a:pt x="15" y="91"/>
                    </a:lnTo>
                    <a:lnTo>
                      <a:pt x="7" y="86"/>
                    </a:lnTo>
                    <a:lnTo>
                      <a:pt x="6" y="60"/>
                    </a:lnTo>
                    <a:lnTo>
                      <a:pt x="4" y="2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229"/>
              <p:cNvSpPr>
                <a:spLocks/>
              </p:cNvSpPr>
              <p:nvPr/>
            </p:nvSpPr>
            <p:spPr bwMode="auto">
              <a:xfrm>
                <a:off x="1588" y="258"/>
                <a:ext cx="31" cy="95"/>
              </a:xfrm>
              <a:custGeom>
                <a:avLst/>
                <a:gdLst>
                  <a:gd name="T0" fmla="*/ 0 w 31"/>
                  <a:gd name="T1" fmla="*/ 0 h 95"/>
                  <a:gd name="T2" fmla="*/ 15 w 31"/>
                  <a:gd name="T3" fmla="*/ 16 h 95"/>
                  <a:gd name="T4" fmla="*/ 25 w 31"/>
                  <a:gd name="T5" fmla="*/ 47 h 95"/>
                  <a:gd name="T6" fmla="*/ 31 w 31"/>
                  <a:gd name="T7" fmla="*/ 78 h 95"/>
                  <a:gd name="T8" fmla="*/ 27 w 31"/>
                  <a:gd name="T9" fmla="*/ 95 h 95"/>
                  <a:gd name="T10" fmla="*/ 19 w 31"/>
                  <a:gd name="T11" fmla="*/ 89 h 95"/>
                  <a:gd name="T12" fmla="*/ 13 w 31"/>
                  <a:gd name="T13" fmla="*/ 64 h 95"/>
                  <a:gd name="T14" fmla="*/ 8 w 31"/>
                  <a:gd name="T15" fmla="*/ 31 h 95"/>
                  <a:gd name="T16" fmla="*/ 0 w 31"/>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95"/>
                  <a:gd name="T29" fmla="*/ 31 w 31"/>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95">
                    <a:moveTo>
                      <a:pt x="0" y="0"/>
                    </a:moveTo>
                    <a:lnTo>
                      <a:pt x="15" y="16"/>
                    </a:lnTo>
                    <a:lnTo>
                      <a:pt x="25" y="47"/>
                    </a:lnTo>
                    <a:lnTo>
                      <a:pt x="31" y="78"/>
                    </a:lnTo>
                    <a:lnTo>
                      <a:pt x="27" y="95"/>
                    </a:lnTo>
                    <a:lnTo>
                      <a:pt x="19" y="89"/>
                    </a:lnTo>
                    <a:lnTo>
                      <a:pt x="13" y="64"/>
                    </a:lnTo>
                    <a:lnTo>
                      <a:pt x="8" y="3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Freeform 230"/>
              <p:cNvSpPr>
                <a:spLocks/>
              </p:cNvSpPr>
              <p:nvPr/>
            </p:nvSpPr>
            <p:spPr bwMode="auto">
              <a:xfrm>
                <a:off x="1613" y="254"/>
                <a:ext cx="39" cy="88"/>
              </a:xfrm>
              <a:custGeom>
                <a:avLst/>
                <a:gdLst>
                  <a:gd name="T0" fmla="*/ 0 w 39"/>
                  <a:gd name="T1" fmla="*/ 0 h 88"/>
                  <a:gd name="T2" fmla="*/ 18 w 39"/>
                  <a:gd name="T3" fmla="*/ 18 h 88"/>
                  <a:gd name="T4" fmla="*/ 31 w 39"/>
                  <a:gd name="T5" fmla="*/ 46 h 88"/>
                  <a:gd name="T6" fmla="*/ 39 w 39"/>
                  <a:gd name="T7" fmla="*/ 75 h 88"/>
                  <a:gd name="T8" fmla="*/ 35 w 39"/>
                  <a:gd name="T9" fmla="*/ 88 h 88"/>
                  <a:gd name="T10" fmla="*/ 25 w 39"/>
                  <a:gd name="T11" fmla="*/ 82 h 88"/>
                  <a:gd name="T12" fmla="*/ 18 w 39"/>
                  <a:gd name="T13" fmla="*/ 55 h 88"/>
                  <a:gd name="T14" fmla="*/ 10 w 39"/>
                  <a:gd name="T15" fmla="*/ 24 h 88"/>
                  <a:gd name="T16" fmla="*/ 0 w 39"/>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88"/>
                  <a:gd name="T29" fmla="*/ 39 w 39"/>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88">
                    <a:moveTo>
                      <a:pt x="0" y="0"/>
                    </a:moveTo>
                    <a:lnTo>
                      <a:pt x="18" y="18"/>
                    </a:lnTo>
                    <a:lnTo>
                      <a:pt x="31" y="46"/>
                    </a:lnTo>
                    <a:lnTo>
                      <a:pt x="39" y="75"/>
                    </a:lnTo>
                    <a:lnTo>
                      <a:pt x="35" y="88"/>
                    </a:lnTo>
                    <a:lnTo>
                      <a:pt x="25" y="82"/>
                    </a:lnTo>
                    <a:lnTo>
                      <a:pt x="18" y="55"/>
                    </a:lnTo>
                    <a:lnTo>
                      <a:pt x="10" y="2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9" name="Freeform 231"/>
              <p:cNvSpPr>
                <a:spLocks/>
              </p:cNvSpPr>
              <p:nvPr/>
            </p:nvSpPr>
            <p:spPr bwMode="auto">
              <a:xfrm>
                <a:off x="1642" y="243"/>
                <a:ext cx="59" cy="93"/>
              </a:xfrm>
              <a:custGeom>
                <a:avLst/>
                <a:gdLst>
                  <a:gd name="T0" fmla="*/ 0 w 59"/>
                  <a:gd name="T1" fmla="*/ 0 h 93"/>
                  <a:gd name="T2" fmla="*/ 10 w 59"/>
                  <a:gd name="T3" fmla="*/ 9 h 93"/>
                  <a:gd name="T4" fmla="*/ 20 w 59"/>
                  <a:gd name="T5" fmla="*/ 22 h 93"/>
                  <a:gd name="T6" fmla="*/ 31 w 59"/>
                  <a:gd name="T7" fmla="*/ 35 h 93"/>
                  <a:gd name="T8" fmla="*/ 43 w 59"/>
                  <a:gd name="T9" fmla="*/ 48 h 93"/>
                  <a:gd name="T10" fmla="*/ 51 w 59"/>
                  <a:gd name="T11" fmla="*/ 64 h 93"/>
                  <a:gd name="T12" fmla="*/ 57 w 59"/>
                  <a:gd name="T13" fmla="*/ 77 h 93"/>
                  <a:gd name="T14" fmla="*/ 59 w 59"/>
                  <a:gd name="T15" fmla="*/ 86 h 93"/>
                  <a:gd name="T16" fmla="*/ 55 w 59"/>
                  <a:gd name="T17" fmla="*/ 93 h 93"/>
                  <a:gd name="T18" fmla="*/ 41 w 59"/>
                  <a:gd name="T19" fmla="*/ 86 h 93"/>
                  <a:gd name="T20" fmla="*/ 26 w 59"/>
                  <a:gd name="T21" fmla="*/ 57 h 93"/>
                  <a:gd name="T22" fmla="*/ 12 w 59"/>
                  <a:gd name="T23" fmla="*/ 24 h 93"/>
                  <a:gd name="T24" fmla="*/ 0 w 59"/>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93"/>
                  <a:gd name="T41" fmla="*/ 59 w 59"/>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93">
                    <a:moveTo>
                      <a:pt x="0" y="0"/>
                    </a:moveTo>
                    <a:lnTo>
                      <a:pt x="10" y="9"/>
                    </a:lnTo>
                    <a:lnTo>
                      <a:pt x="20" y="22"/>
                    </a:lnTo>
                    <a:lnTo>
                      <a:pt x="31" y="35"/>
                    </a:lnTo>
                    <a:lnTo>
                      <a:pt x="43" y="48"/>
                    </a:lnTo>
                    <a:lnTo>
                      <a:pt x="51" y="64"/>
                    </a:lnTo>
                    <a:lnTo>
                      <a:pt x="57" y="77"/>
                    </a:lnTo>
                    <a:lnTo>
                      <a:pt x="59" y="86"/>
                    </a:lnTo>
                    <a:lnTo>
                      <a:pt x="55" y="93"/>
                    </a:lnTo>
                    <a:lnTo>
                      <a:pt x="41" y="86"/>
                    </a:lnTo>
                    <a:lnTo>
                      <a:pt x="26" y="57"/>
                    </a:lnTo>
                    <a:lnTo>
                      <a:pt x="12" y="2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232"/>
              <p:cNvSpPr>
                <a:spLocks/>
              </p:cNvSpPr>
              <p:nvPr/>
            </p:nvSpPr>
            <p:spPr bwMode="auto">
              <a:xfrm>
                <a:off x="1677" y="225"/>
                <a:ext cx="76" cy="88"/>
              </a:xfrm>
              <a:custGeom>
                <a:avLst/>
                <a:gdLst>
                  <a:gd name="T0" fmla="*/ 0 w 76"/>
                  <a:gd name="T1" fmla="*/ 0 h 88"/>
                  <a:gd name="T2" fmla="*/ 10 w 76"/>
                  <a:gd name="T3" fmla="*/ 7 h 88"/>
                  <a:gd name="T4" fmla="*/ 22 w 76"/>
                  <a:gd name="T5" fmla="*/ 18 h 88"/>
                  <a:gd name="T6" fmla="*/ 35 w 76"/>
                  <a:gd name="T7" fmla="*/ 33 h 88"/>
                  <a:gd name="T8" fmla="*/ 51 w 76"/>
                  <a:gd name="T9" fmla="*/ 47 h 88"/>
                  <a:gd name="T10" fmla="*/ 62 w 76"/>
                  <a:gd name="T11" fmla="*/ 62 h 88"/>
                  <a:gd name="T12" fmla="*/ 72 w 76"/>
                  <a:gd name="T13" fmla="*/ 73 h 88"/>
                  <a:gd name="T14" fmla="*/ 76 w 76"/>
                  <a:gd name="T15" fmla="*/ 84 h 88"/>
                  <a:gd name="T16" fmla="*/ 74 w 76"/>
                  <a:gd name="T17" fmla="*/ 88 h 88"/>
                  <a:gd name="T18" fmla="*/ 66 w 76"/>
                  <a:gd name="T19" fmla="*/ 88 h 88"/>
                  <a:gd name="T20" fmla="*/ 57 w 76"/>
                  <a:gd name="T21" fmla="*/ 80 h 88"/>
                  <a:gd name="T22" fmla="*/ 45 w 76"/>
                  <a:gd name="T23" fmla="*/ 66 h 88"/>
                  <a:gd name="T24" fmla="*/ 33 w 76"/>
                  <a:gd name="T25" fmla="*/ 51 h 88"/>
                  <a:gd name="T26" fmla="*/ 24 w 76"/>
                  <a:gd name="T27" fmla="*/ 33 h 88"/>
                  <a:gd name="T28" fmla="*/ 14 w 76"/>
                  <a:gd name="T29" fmla="*/ 18 h 88"/>
                  <a:gd name="T30" fmla="*/ 6 w 76"/>
                  <a:gd name="T31" fmla="*/ 7 h 88"/>
                  <a:gd name="T32" fmla="*/ 0 w 76"/>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88"/>
                  <a:gd name="T53" fmla="*/ 76 w 76"/>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88">
                    <a:moveTo>
                      <a:pt x="0" y="0"/>
                    </a:moveTo>
                    <a:lnTo>
                      <a:pt x="10" y="7"/>
                    </a:lnTo>
                    <a:lnTo>
                      <a:pt x="22" y="18"/>
                    </a:lnTo>
                    <a:lnTo>
                      <a:pt x="35" y="33"/>
                    </a:lnTo>
                    <a:lnTo>
                      <a:pt x="51" y="47"/>
                    </a:lnTo>
                    <a:lnTo>
                      <a:pt x="62" y="62"/>
                    </a:lnTo>
                    <a:lnTo>
                      <a:pt x="72" y="73"/>
                    </a:lnTo>
                    <a:lnTo>
                      <a:pt x="76" y="84"/>
                    </a:lnTo>
                    <a:lnTo>
                      <a:pt x="74" y="88"/>
                    </a:lnTo>
                    <a:lnTo>
                      <a:pt x="66" y="88"/>
                    </a:lnTo>
                    <a:lnTo>
                      <a:pt x="57" y="80"/>
                    </a:lnTo>
                    <a:lnTo>
                      <a:pt x="45" y="66"/>
                    </a:lnTo>
                    <a:lnTo>
                      <a:pt x="33" y="51"/>
                    </a:lnTo>
                    <a:lnTo>
                      <a:pt x="24" y="33"/>
                    </a:lnTo>
                    <a:lnTo>
                      <a:pt x="14" y="18"/>
                    </a:lnTo>
                    <a:lnTo>
                      <a:pt x="6"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233"/>
              <p:cNvSpPr>
                <a:spLocks/>
              </p:cNvSpPr>
              <p:nvPr/>
            </p:nvSpPr>
            <p:spPr bwMode="auto">
              <a:xfrm>
                <a:off x="1718" y="205"/>
                <a:ext cx="86" cy="93"/>
              </a:xfrm>
              <a:custGeom>
                <a:avLst/>
                <a:gdLst>
                  <a:gd name="T0" fmla="*/ 0 w 86"/>
                  <a:gd name="T1" fmla="*/ 0 h 93"/>
                  <a:gd name="T2" fmla="*/ 10 w 86"/>
                  <a:gd name="T3" fmla="*/ 7 h 93"/>
                  <a:gd name="T4" fmla="*/ 23 w 86"/>
                  <a:gd name="T5" fmla="*/ 16 h 93"/>
                  <a:gd name="T6" fmla="*/ 39 w 86"/>
                  <a:gd name="T7" fmla="*/ 29 h 93"/>
                  <a:gd name="T8" fmla="*/ 54 w 86"/>
                  <a:gd name="T9" fmla="*/ 44 h 93"/>
                  <a:gd name="T10" fmla="*/ 70 w 86"/>
                  <a:gd name="T11" fmla="*/ 60 h 93"/>
                  <a:gd name="T12" fmla="*/ 80 w 86"/>
                  <a:gd name="T13" fmla="*/ 73 h 93"/>
                  <a:gd name="T14" fmla="*/ 86 w 86"/>
                  <a:gd name="T15" fmla="*/ 84 h 93"/>
                  <a:gd name="T16" fmla="*/ 84 w 86"/>
                  <a:gd name="T17" fmla="*/ 93 h 93"/>
                  <a:gd name="T18" fmla="*/ 76 w 86"/>
                  <a:gd name="T19" fmla="*/ 93 h 93"/>
                  <a:gd name="T20" fmla="*/ 66 w 86"/>
                  <a:gd name="T21" fmla="*/ 86 h 93"/>
                  <a:gd name="T22" fmla="*/ 54 w 86"/>
                  <a:gd name="T23" fmla="*/ 73 h 93"/>
                  <a:gd name="T24" fmla="*/ 43 w 86"/>
                  <a:gd name="T25" fmla="*/ 55 h 93"/>
                  <a:gd name="T26" fmla="*/ 29 w 86"/>
                  <a:gd name="T27" fmla="*/ 38 h 93"/>
                  <a:gd name="T28" fmla="*/ 18 w 86"/>
                  <a:gd name="T29" fmla="*/ 22 h 93"/>
                  <a:gd name="T30" fmla="*/ 8 w 86"/>
                  <a:gd name="T31" fmla="*/ 9 h 93"/>
                  <a:gd name="T32" fmla="*/ 0 w 86"/>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93"/>
                  <a:gd name="T53" fmla="*/ 86 w 86"/>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93">
                    <a:moveTo>
                      <a:pt x="0" y="0"/>
                    </a:moveTo>
                    <a:lnTo>
                      <a:pt x="10" y="7"/>
                    </a:lnTo>
                    <a:lnTo>
                      <a:pt x="23" y="16"/>
                    </a:lnTo>
                    <a:lnTo>
                      <a:pt x="39" y="29"/>
                    </a:lnTo>
                    <a:lnTo>
                      <a:pt x="54" y="44"/>
                    </a:lnTo>
                    <a:lnTo>
                      <a:pt x="70" y="60"/>
                    </a:lnTo>
                    <a:lnTo>
                      <a:pt x="80" y="73"/>
                    </a:lnTo>
                    <a:lnTo>
                      <a:pt x="86" y="84"/>
                    </a:lnTo>
                    <a:lnTo>
                      <a:pt x="84" y="93"/>
                    </a:lnTo>
                    <a:lnTo>
                      <a:pt x="76" y="93"/>
                    </a:lnTo>
                    <a:lnTo>
                      <a:pt x="66" y="86"/>
                    </a:lnTo>
                    <a:lnTo>
                      <a:pt x="54" y="73"/>
                    </a:lnTo>
                    <a:lnTo>
                      <a:pt x="43" y="55"/>
                    </a:lnTo>
                    <a:lnTo>
                      <a:pt x="29" y="38"/>
                    </a:lnTo>
                    <a:lnTo>
                      <a:pt x="18" y="22"/>
                    </a:lnTo>
                    <a:lnTo>
                      <a:pt x="8"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234"/>
              <p:cNvSpPr>
                <a:spLocks/>
              </p:cNvSpPr>
              <p:nvPr/>
            </p:nvSpPr>
            <p:spPr bwMode="auto">
              <a:xfrm>
                <a:off x="1747" y="183"/>
                <a:ext cx="97" cy="84"/>
              </a:xfrm>
              <a:custGeom>
                <a:avLst/>
                <a:gdLst>
                  <a:gd name="T0" fmla="*/ 0 w 97"/>
                  <a:gd name="T1" fmla="*/ 0 h 84"/>
                  <a:gd name="T2" fmla="*/ 12 w 97"/>
                  <a:gd name="T3" fmla="*/ 5 h 84"/>
                  <a:gd name="T4" fmla="*/ 27 w 97"/>
                  <a:gd name="T5" fmla="*/ 11 h 84"/>
                  <a:gd name="T6" fmla="*/ 43 w 97"/>
                  <a:gd name="T7" fmla="*/ 20 h 84"/>
                  <a:gd name="T8" fmla="*/ 59 w 97"/>
                  <a:gd name="T9" fmla="*/ 29 h 84"/>
                  <a:gd name="T10" fmla="*/ 74 w 97"/>
                  <a:gd name="T11" fmla="*/ 42 h 84"/>
                  <a:gd name="T12" fmla="*/ 86 w 97"/>
                  <a:gd name="T13" fmla="*/ 53 h 84"/>
                  <a:gd name="T14" fmla="*/ 93 w 97"/>
                  <a:gd name="T15" fmla="*/ 69 h 84"/>
                  <a:gd name="T16" fmla="*/ 97 w 97"/>
                  <a:gd name="T17" fmla="*/ 82 h 84"/>
                  <a:gd name="T18" fmla="*/ 93 w 97"/>
                  <a:gd name="T19" fmla="*/ 84 h 84"/>
                  <a:gd name="T20" fmla="*/ 86 w 97"/>
                  <a:gd name="T21" fmla="*/ 80 h 84"/>
                  <a:gd name="T22" fmla="*/ 70 w 97"/>
                  <a:gd name="T23" fmla="*/ 69 h 84"/>
                  <a:gd name="T24" fmla="*/ 55 w 97"/>
                  <a:gd name="T25" fmla="*/ 53 h 84"/>
                  <a:gd name="T26" fmla="*/ 37 w 97"/>
                  <a:gd name="T27" fmla="*/ 38 h 84"/>
                  <a:gd name="T28" fmla="*/ 22 w 97"/>
                  <a:gd name="T29" fmla="*/ 22 h 84"/>
                  <a:gd name="T30" fmla="*/ 8 w 97"/>
                  <a:gd name="T31" fmla="*/ 9 h 84"/>
                  <a:gd name="T32" fmla="*/ 0 w 97"/>
                  <a:gd name="T33" fmla="*/ 0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84"/>
                  <a:gd name="T53" fmla="*/ 97 w 97"/>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84">
                    <a:moveTo>
                      <a:pt x="0" y="0"/>
                    </a:moveTo>
                    <a:lnTo>
                      <a:pt x="12" y="5"/>
                    </a:lnTo>
                    <a:lnTo>
                      <a:pt x="27" y="11"/>
                    </a:lnTo>
                    <a:lnTo>
                      <a:pt x="43" y="20"/>
                    </a:lnTo>
                    <a:lnTo>
                      <a:pt x="59" y="29"/>
                    </a:lnTo>
                    <a:lnTo>
                      <a:pt x="74" y="42"/>
                    </a:lnTo>
                    <a:lnTo>
                      <a:pt x="86" y="53"/>
                    </a:lnTo>
                    <a:lnTo>
                      <a:pt x="93" y="69"/>
                    </a:lnTo>
                    <a:lnTo>
                      <a:pt x="97" y="82"/>
                    </a:lnTo>
                    <a:lnTo>
                      <a:pt x="93" y="84"/>
                    </a:lnTo>
                    <a:lnTo>
                      <a:pt x="86" y="80"/>
                    </a:lnTo>
                    <a:lnTo>
                      <a:pt x="70" y="69"/>
                    </a:lnTo>
                    <a:lnTo>
                      <a:pt x="55" y="53"/>
                    </a:lnTo>
                    <a:lnTo>
                      <a:pt x="37" y="38"/>
                    </a:lnTo>
                    <a:lnTo>
                      <a:pt x="22" y="22"/>
                    </a:lnTo>
                    <a:lnTo>
                      <a:pt x="8"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Freeform 235"/>
              <p:cNvSpPr>
                <a:spLocks/>
              </p:cNvSpPr>
              <p:nvPr/>
            </p:nvSpPr>
            <p:spPr bwMode="auto">
              <a:xfrm>
                <a:off x="1771" y="168"/>
                <a:ext cx="103" cy="40"/>
              </a:xfrm>
              <a:custGeom>
                <a:avLst/>
                <a:gdLst>
                  <a:gd name="T0" fmla="*/ 103 w 103"/>
                  <a:gd name="T1" fmla="*/ 37 h 40"/>
                  <a:gd name="T2" fmla="*/ 99 w 103"/>
                  <a:gd name="T3" fmla="*/ 40 h 40"/>
                  <a:gd name="T4" fmla="*/ 87 w 103"/>
                  <a:gd name="T5" fmla="*/ 37 h 40"/>
                  <a:gd name="T6" fmla="*/ 73 w 103"/>
                  <a:gd name="T7" fmla="*/ 33 h 40"/>
                  <a:gd name="T8" fmla="*/ 58 w 103"/>
                  <a:gd name="T9" fmla="*/ 26 h 40"/>
                  <a:gd name="T10" fmla="*/ 40 w 103"/>
                  <a:gd name="T11" fmla="*/ 20 h 40"/>
                  <a:gd name="T12" fmla="*/ 25 w 103"/>
                  <a:gd name="T13" fmla="*/ 13 h 40"/>
                  <a:gd name="T14" fmla="*/ 9 w 103"/>
                  <a:gd name="T15" fmla="*/ 6 h 40"/>
                  <a:gd name="T16" fmla="*/ 0 w 103"/>
                  <a:gd name="T17" fmla="*/ 4 h 40"/>
                  <a:gd name="T18" fmla="*/ 13 w 103"/>
                  <a:gd name="T19" fmla="*/ 0 h 40"/>
                  <a:gd name="T20" fmla="*/ 29 w 103"/>
                  <a:gd name="T21" fmla="*/ 0 h 40"/>
                  <a:gd name="T22" fmla="*/ 48 w 103"/>
                  <a:gd name="T23" fmla="*/ 2 h 40"/>
                  <a:gd name="T24" fmla="*/ 66 w 103"/>
                  <a:gd name="T25" fmla="*/ 6 h 40"/>
                  <a:gd name="T26" fmla="*/ 83 w 103"/>
                  <a:gd name="T27" fmla="*/ 11 h 40"/>
                  <a:gd name="T28" fmla="*/ 95 w 103"/>
                  <a:gd name="T29" fmla="*/ 20 h 40"/>
                  <a:gd name="T30" fmla="*/ 103 w 103"/>
                  <a:gd name="T31" fmla="*/ 28 h 40"/>
                  <a:gd name="T32" fmla="*/ 103 w 103"/>
                  <a:gd name="T33" fmla="*/ 3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40"/>
                  <a:gd name="T53" fmla="*/ 103 w 10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40">
                    <a:moveTo>
                      <a:pt x="103" y="37"/>
                    </a:moveTo>
                    <a:lnTo>
                      <a:pt x="99" y="40"/>
                    </a:lnTo>
                    <a:lnTo>
                      <a:pt x="87" y="37"/>
                    </a:lnTo>
                    <a:lnTo>
                      <a:pt x="73" y="33"/>
                    </a:lnTo>
                    <a:lnTo>
                      <a:pt x="58" y="26"/>
                    </a:lnTo>
                    <a:lnTo>
                      <a:pt x="40" y="20"/>
                    </a:lnTo>
                    <a:lnTo>
                      <a:pt x="25" y="13"/>
                    </a:lnTo>
                    <a:lnTo>
                      <a:pt x="9" y="6"/>
                    </a:lnTo>
                    <a:lnTo>
                      <a:pt x="0" y="4"/>
                    </a:lnTo>
                    <a:lnTo>
                      <a:pt x="13" y="0"/>
                    </a:lnTo>
                    <a:lnTo>
                      <a:pt x="29" y="0"/>
                    </a:lnTo>
                    <a:lnTo>
                      <a:pt x="48" y="2"/>
                    </a:lnTo>
                    <a:lnTo>
                      <a:pt x="66" y="6"/>
                    </a:lnTo>
                    <a:lnTo>
                      <a:pt x="83" y="11"/>
                    </a:lnTo>
                    <a:lnTo>
                      <a:pt x="95" y="20"/>
                    </a:lnTo>
                    <a:lnTo>
                      <a:pt x="103" y="28"/>
                    </a:lnTo>
                    <a:lnTo>
                      <a:pt x="103" y="3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236"/>
              <p:cNvSpPr>
                <a:spLocks/>
              </p:cNvSpPr>
              <p:nvPr/>
            </p:nvSpPr>
            <p:spPr bwMode="auto">
              <a:xfrm>
                <a:off x="1802" y="132"/>
                <a:ext cx="103" cy="38"/>
              </a:xfrm>
              <a:custGeom>
                <a:avLst/>
                <a:gdLst>
                  <a:gd name="T0" fmla="*/ 103 w 103"/>
                  <a:gd name="T1" fmla="*/ 38 h 38"/>
                  <a:gd name="T2" fmla="*/ 97 w 103"/>
                  <a:gd name="T3" fmla="*/ 38 h 38"/>
                  <a:gd name="T4" fmla="*/ 87 w 103"/>
                  <a:gd name="T5" fmla="*/ 36 h 38"/>
                  <a:gd name="T6" fmla="*/ 72 w 103"/>
                  <a:gd name="T7" fmla="*/ 31 h 38"/>
                  <a:gd name="T8" fmla="*/ 56 w 103"/>
                  <a:gd name="T9" fmla="*/ 27 h 38"/>
                  <a:gd name="T10" fmla="*/ 38 w 103"/>
                  <a:gd name="T11" fmla="*/ 20 h 38"/>
                  <a:gd name="T12" fmla="*/ 23 w 103"/>
                  <a:gd name="T13" fmla="*/ 14 h 38"/>
                  <a:gd name="T14" fmla="*/ 9 w 103"/>
                  <a:gd name="T15" fmla="*/ 9 h 38"/>
                  <a:gd name="T16" fmla="*/ 0 w 103"/>
                  <a:gd name="T17" fmla="*/ 5 h 38"/>
                  <a:gd name="T18" fmla="*/ 13 w 103"/>
                  <a:gd name="T19" fmla="*/ 0 h 38"/>
                  <a:gd name="T20" fmla="*/ 31 w 103"/>
                  <a:gd name="T21" fmla="*/ 0 h 38"/>
                  <a:gd name="T22" fmla="*/ 48 w 103"/>
                  <a:gd name="T23" fmla="*/ 3 h 38"/>
                  <a:gd name="T24" fmla="*/ 66 w 103"/>
                  <a:gd name="T25" fmla="*/ 7 h 38"/>
                  <a:gd name="T26" fmla="*/ 83 w 103"/>
                  <a:gd name="T27" fmla="*/ 11 h 38"/>
                  <a:gd name="T28" fmla="*/ 95 w 103"/>
                  <a:gd name="T29" fmla="*/ 20 h 38"/>
                  <a:gd name="T30" fmla="*/ 103 w 103"/>
                  <a:gd name="T31" fmla="*/ 29 h 38"/>
                  <a:gd name="T32" fmla="*/ 103 w 103"/>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38"/>
                  <a:gd name="T53" fmla="*/ 103 w 103"/>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38">
                    <a:moveTo>
                      <a:pt x="103" y="38"/>
                    </a:moveTo>
                    <a:lnTo>
                      <a:pt x="97" y="38"/>
                    </a:lnTo>
                    <a:lnTo>
                      <a:pt x="87" y="36"/>
                    </a:lnTo>
                    <a:lnTo>
                      <a:pt x="72" y="31"/>
                    </a:lnTo>
                    <a:lnTo>
                      <a:pt x="56" y="27"/>
                    </a:lnTo>
                    <a:lnTo>
                      <a:pt x="38" y="20"/>
                    </a:lnTo>
                    <a:lnTo>
                      <a:pt x="23" y="14"/>
                    </a:lnTo>
                    <a:lnTo>
                      <a:pt x="9" y="9"/>
                    </a:lnTo>
                    <a:lnTo>
                      <a:pt x="0" y="5"/>
                    </a:lnTo>
                    <a:lnTo>
                      <a:pt x="13" y="0"/>
                    </a:lnTo>
                    <a:lnTo>
                      <a:pt x="31" y="0"/>
                    </a:lnTo>
                    <a:lnTo>
                      <a:pt x="48" y="3"/>
                    </a:lnTo>
                    <a:lnTo>
                      <a:pt x="66" y="7"/>
                    </a:lnTo>
                    <a:lnTo>
                      <a:pt x="83" y="11"/>
                    </a:lnTo>
                    <a:lnTo>
                      <a:pt x="95" y="20"/>
                    </a:lnTo>
                    <a:lnTo>
                      <a:pt x="103" y="29"/>
                    </a:lnTo>
                    <a:lnTo>
                      <a:pt x="103" y="3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237"/>
              <p:cNvSpPr>
                <a:spLocks/>
              </p:cNvSpPr>
              <p:nvPr/>
            </p:nvSpPr>
            <p:spPr bwMode="auto">
              <a:xfrm>
                <a:off x="1714" y="205"/>
                <a:ext cx="496" cy="155"/>
              </a:xfrm>
              <a:custGeom>
                <a:avLst/>
                <a:gdLst>
                  <a:gd name="T0" fmla="*/ 6 w 496"/>
                  <a:gd name="T1" fmla="*/ 135 h 155"/>
                  <a:gd name="T2" fmla="*/ 4 w 496"/>
                  <a:gd name="T3" fmla="*/ 139 h 155"/>
                  <a:gd name="T4" fmla="*/ 2 w 496"/>
                  <a:gd name="T5" fmla="*/ 144 h 155"/>
                  <a:gd name="T6" fmla="*/ 2 w 496"/>
                  <a:gd name="T7" fmla="*/ 150 h 155"/>
                  <a:gd name="T8" fmla="*/ 0 w 496"/>
                  <a:gd name="T9" fmla="*/ 155 h 155"/>
                  <a:gd name="T10" fmla="*/ 35 w 496"/>
                  <a:gd name="T11" fmla="*/ 128 h 155"/>
                  <a:gd name="T12" fmla="*/ 72 w 496"/>
                  <a:gd name="T13" fmla="*/ 106 h 155"/>
                  <a:gd name="T14" fmla="*/ 107 w 496"/>
                  <a:gd name="T15" fmla="*/ 89 h 155"/>
                  <a:gd name="T16" fmla="*/ 142 w 496"/>
                  <a:gd name="T17" fmla="*/ 71 h 155"/>
                  <a:gd name="T18" fmla="*/ 177 w 496"/>
                  <a:gd name="T19" fmla="*/ 58 h 155"/>
                  <a:gd name="T20" fmla="*/ 210 w 496"/>
                  <a:gd name="T21" fmla="*/ 47 h 155"/>
                  <a:gd name="T22" fmla="*/ 243 w 496"/>
                  <a:gd name="T23" fmla="*/ 38 h 155"/>
                  <a:gd name="T24" fmla="*/ 274 w 496"/>
                  <a:gd name="T25" fmla="*/ 29 h 155"/>
                  <a:gd name="T26" fmla="*/ 307 w 496"/>
                  <a:gd name="T27" fmla="*/ 25 h 155"/>
                  <a:gd name="T28" fmla="*/ 336 w 496"/>
                  <a:gd name="T29" fmla="*/ 20 h 155"/>
                  <a:gd name="T30" fmla="*/ 366 w 496"/>
                  <a:gd name="T31" fmla="*/ 16 h 155"/>
                  <a:gd name="T32" fmla="*/ 395 w 496"/>
                  <a:gd name="T33" fmla="*/ 14 h 155"/>
                  <a:gd name="T34" fmla="*/ 422 w 496"/>
                  <a:gd name="T35" fmla="*/ 14 h 155"/>
                  <a:gd name="T36" fmla="*/ 447 w 496"/>
                  <a:gd name="T37" fmla="*/ 11 h 155"/>
                  <a:gd name="T38" fmla="*/ 472 w 496"/>
                  <a:gd name="T39" fmla="*/ 11 h 155"/>
                  <a:gd name="T40" fmla="*/ 496 w 496"/>
                  <a:gd name="T41" fmla="*/ 9 h 155"/>
                  <a:gd name="T42" fmla="*/ 480 w 496"/>
                  <a:gd name="T43" fmla="*/ 5 h 155"/>
                  <a:gd name="T44" fmla="*/ 459 w 496"/>
                  <a:gd name="T45" fmla="*/ 3 h 155"/>
                  <a:gd name="T46" fmla="*/ 436 w 496"/>
                  <a:gd name="T47" fmla="*/ 0 h 155"/>
                  <a:gd name="T48" fmla="*/ 406 w 496"/>
                  <a:gd name="T49" fmla="*/ 0 h 155"/>
                  <a:gd name="T50" fmla="*/ 373 w 496"/>
                  <a:gd name="T51" fmla="*/ 0 h 155"/>
                  <a:gd name="T52" fmla="*/ 340 w 496"/>
                  <a:gd name="T53" fmla="*/ 5 h 155"/>
                  <a:gd name="T54" fmla="*/ 303 w 496"/>
                  <a:gd name="T55" fmla="*/ 9 h 155"/>
                  <a:gd name="T56" fmla="*/ 266 w 496"/>
                  <a:gd name="T57" fmla="*/ 16 h 155"/>
                  <a:gd name="T58" fmla="*/ 228 w 496"/>
                  <a:gd name="T59" fmla="*/ 22 h 155"/>
                  <a:gd name="T60" fmla="*/ 191 w 496"/>
                  <a:gd name="T61" fmla="*/ 33 h 155"/>
                  <a:gd name="T62" fmla="*/ 154 w 496"/>
                  <a:gd name="T63" fmla="*/ 44 h 155"/>
                  <a:gd name="T64" fmla="*/ 119 w 496"/>
                  <a:gd name="T65" fmla="*/ 58 h 155"/>
                  <a:gd name="T66" fmla="*/ 86 w 496"/>
                  <a:gd name="T67" fmla="*/ 75 h 155"/>
                  <a:gd name="T68" fmla="*/ 55 w 496"/>
                  <a:gd name="T69" fmla="*/ 93 h 155"/>
                  <a:gd name="T70" fmla="*/ 29 w 496"/>
                  <a:gd name="T71" fmla="*/ 113 h 155"/>
                  <a:gd name="T72" fmla="*/ 6 w 496"/>
                  <a:gd name="T73" fmla="*/ 135 h 1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6"/>
                  <a:gd name="T112" fmla="*/ 0 h 155"/>
                  <a:gd name="T113" fmla="*/ 496 w 496"/>
                  <a:gd name="T114" fmla="*/ 155 h 1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6" h="155">
                    <a:moveTo>
                      <a:pt x="6" y="135"/>
                    </a:moveTo>
                    <a:lnTo>
                      <a:pt x="4" y="139"/>
                    </a:lnTo>
                    <a:lnTo>
                      <a:pt x="2" y="144"/>
                    </a:lnTo>
                    <a:lnTo>
                      <a:pt x="2" y="150"/>
                    </a:lnTo>
                    <a:lnTo>
                      <a:pt x="0" y="155"/>
                    </a:lnTo>
                    <a:lnTo>
                      <a:pt x="35" y="128"/>
                    </a:lnTo>
                    <a:lnTo>
                      <a:pt x="72" y="106"/>
                    </a:lnTo>
                    <a:lnTo>
                      <a:pt x="107" y="89"/>
                    </a:lnTo>
                    <a:lnTo>
                      <a:pt x="142" y="71"/>
                    </a:lnTo>
                    <a:lnTo>
                      <a:pt x="177" y="58"/>
                    </a:lnTo>
                    <a:lnTo>
                      <a:pt x="210" y="47"/>
                    </a:lnTo>
                    <a:lnTo>
                      <a:pt x="243" y="38"/>
                    </a:lnTo>
                    <a:lnTo>
                      <a:pt x="274" y="29"/>
                    </a:lnTo>
                    <a:lnTo>
                      <a:pt x="307" y="25"/>
                    </a:lnTo>
                    <a:lnTo>
                      <a:pt x="336" y="20"/>
                    </a:lnTo>
                    <a:lnTo>
                      <a:pt x="366" y="16"/>
                    </a:lnTo>
                    <a:lnTo>
                      <a:pt x="395" y="14"/>
                    </a:lnTo>
                    <a:lnTo>
                      <a:pt x="422" y="14"/>
                    </a:lnTo>
                    <a:lnTo>
                      <a:pt x="447" y="11"/>
                    </a:lnTo>
                    <a:lnTo>
                      <a:pt x="472" y="11"/>
                    </a:lnTo>
                    <a:lnTo>
                      <a:pt x="496" y="9"/>
                    </a:lnTo>
                    <a:lnTo>
                      <a:pt x="480" y="5"/>
                    </a:lnTo>
                    <a:lnTo>
                      <a:pt x="459" y="3"/>
                    </a:lnTo>
                    <a:lnTo>
                      <a:pt x="436" y="0"/>
                    </a:lnTo>
                    <a:lnTo>
                      <a:pt x="406" y="0"/>
                    </a:lnTo>
                    <a:lnTo>
                      <a:pt x="373" y="0"/>
                    </a:lnTo>
                    <a:lnTo>
                      <a:pt x="340" y="5"/>
                    </a:lnTo>
                    <a:lnTo>
                      <a:pt x="303" y="9"/>
                    </a:lnTo>
                    <a:lnTo>
                      <a:pt x="266" y="16"/>
                    </a:lnTo>
                    <a:lnTo>
                      <a:pt x="228" y="22"/>
                    </a:lnTo>
                    <a:lnTo>
                      <a:pt x="191" y="33"/>
                    </a:lnTo>
                    <a:lnTo>
                      <a:pt x="154" y="44"/>
                    </a:lnTo>
                    <a:lnTo>
                      <a:pt x="119" y="58"/>
                    </a:lnTo>
                    <a:lnTo>
                      <a:pt x="86" y="75"/>
                    </a:lnTo>
                    <a:lnTo>
                      <a:pt x="55" y="93"/>
                    </a:lnTo>
                    <a:lnTo>
                      <a:pt x="29" y="113"/>
                    </a:lnTo>
                    <a:lnTo>
                      <a:pt x="6" y="1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238"/>
              <p:cNvSpPr>
                <a:spLocks/>
              </p:cNvSpPr>
              <p:nvPr/>
            </p:nvSpPr>
            <p:spPr bwMode="auto">
              <a:xfrm>
                <a:off x="2107" y="214"/>
                <a:ext cx="76" cy="80"/>
              </a:xfrm>
              <a:custGeom>
                <a:avLst/>
                <a:gdLst>
                  <a:gd name="T0" fmla="*/ 74 w 76"/>
                  <a:gd name="T1" fmla="*/ 80 h 80"/>
                  <a:gd name="T2" fmla="*/ 76 w 76"/>
                  <a:gd name="T3" fmla="*/ 75 h 80"/>
                  <a:gd name="T4" fmla="*/ 74 w 76"/>
                  <a:gd name="T5" fmla="*/ 66 h 80"/>
                  <a:gd name="T6" fmla="*/ 68 w 76"/>
                  <a:gd name="T7" fmla="*/ 53 h 80"/>
                  <a:gd name="T8" fmla="*/ 58 w 76"/>
                  <a:gd name="T9" fmla="*/ 40 h 80"/>
                  <a:gd name="T10" fmla="*/ 46 w 76"/>
                  <a:gd name="T11" fmla="*/ 27 h 80"/>
                  <a:gd name="T12" fmla="*/ 33 w 76"/>
                  <a:gd name="T13" fmla="*/ 13 h 80"/>
                  <a:gd name="T14" fmla="*/ 17 w 76"/>
                  <a:gd name="T15" fmla="*/ 5 h 80"/>
                  <a:gd name="T16" fmla="*/ 0 w 76"/>
                  <a:gd name="T17" fmla="*/ 0 h 80"/>
                  <a:gd name="T18" fmla="*/ 9 w 76"/>
                  <a:gd name="T19" fmla="*/ 9 h 80"/>
                  <a:gd name="T20" fmla="*/ 19 w 76"/>
                  <a:gd name="T21" fmla="*/ 20 h 80"/>
                  <a:gd name="T22" fmla="*/ 31 w 76"/>
                  <a:gd name="T23" fmla="*/ 33 h 80"/>
                  <a:gd name="T24" fmla="*/ 41 w 76"/>
                  <a:gd name="T25" fmla="*/ 49 h 80"/>
                  <a:gd name="T26" fmla="*/ 52 w 76"/>
                  <a:gd name="T27" fmla="*/ 62 h 80"/>
                  <a:gd name="T28" fmla="*/ 62 w 76"/>
                  <a:gd name="T29" fmla="*/ 73 h 80"/>
                  <a:gd name="T30" fmla="*/ 68 w 76"/>
                  <a:gd name="T31" fmla="*/ 80 h 80"/>
                  <a:gd name="T32" fmla="*/ 74 w 76"/>
                  <a:gd name="T33" fmla="*/ 8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80"/>
                  <a:gd name="T53" fmla="*/ 76 w 76"/>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80">
                    <a:moveTo>
                      <a:pt x="74" y="80"/>
                    </a:moveTo>
                    <a:lnTo>
                      <a:pt x="76" y="75"/>
                    </a:lnTo>
                    <a:lnTo>
                      <a:pt x="74" y="66"/>
                    </a:lnTo>
                    <a:lnTo>
                      <a:pt x="68" y="53"/>
                    </a:lnTo>
                    <a:lnTo>
                      <a:pt x="58" y="40"/>
                    </a:lnTo>
                    <a:lnTo>
                      <a:pt x="46" y="27"/>
                    </a:lnTo>
                    <a:lnTo>
                      <a:pt x="33" y="13"/>
                    </a:lnTo>
                    <a:lnTo>
                      <a:pt x="17" y="5"/>
                    </a:lnTo>
                    <a:lnTo>
                      <a:pt x="0" y="0"/>
                    </a:lnTo>
                    <a:lnTo>
                      <a:pt x="9" y="9"/>
                    </a:lnTo>
                    <a:lnTo>
                      <a:pt x="19" y="20"/>
                    </a:lnTo>
                    <a:lnTo>
                      <a:pt x="31" y="33"/>
                    </a:lnTo>
                    <a:lnTo>
                      <a:pt x="41" y="49"/>
                    </a:lnTo>
                    <a:lnTo>
                      <a:pt x="52" y="62"/>
                    </a:lnTo>
                    <a:lnTo>
                      <a:pt x="62" y="73"/>
                    </a:lnTo>
                    <a:lnTo>
                      <a:pt x="68" y="80"/>
                    </a:lnTo>
                    <a:lnTo>
                      <a:pt x="74"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239"/>
              <p:cNvSpPr>
                <a:spLocks/>
              </p:cNvSpPr>
              <p:nvPr/>
            </p:nvSpPr>
            <p:spPr bwMode="auto">
              <a:xfrm>
                <a:off x="2015" y="216"/>
                <a:ext cx="100" cy="91"/>
              </a:xfrm>
              <a:custGeom>
                <a:avLst/>
                <a:gdLst>
                  <a:gd name="T0" fmla="*/ 98 w 100"/>
                  <a:gd name="T1" fmla="*/ 91 h 91"/>
                  <a:gd name="T2" fmla="*/ 100 w 100"/>
                  <a:gd name="T3" fmla="*/ 84 h 91"/>
                  <a:gd name="T4" fmla="*/ 96 w 100"/>
                  <a:gd name="T5" fmla="*/ 75 h 91"/>
                  <a:gd name="T6" fmla="*/ 86 w 100"/>
                  <a:gd name="T7" fmla="*/ 60 h 91"/>
                  <a:gd name="T8" fmla="*/ 72 w 100"/>
                  <a:gd name="T9" fmla="*/ 44 h 91"/>
                  <a:gd name="T10" fmla="*/ 57 w 100"/>
                  <a:gd name="T11" fmla="*/ 29 h 91"/>
                  <a:gd name="T12" fmla="*/ 37 w 100"/>
                  <a:gd name="T13" fmla="*/ 16 h 91"/>
                  <a:gd name="T14" fmla="*/ 20 w 100"/>
                  <a:gd name="T15" fmla="*/ 5 h 91"/>
                  <a:gd name="T16" fmla="*/ 0 w 100"/>
                  <a:gd name="T17" fmla="*/ 0 h 91"/>
                  <a:gd name="T18" fmla="*/ 8 w 100"/>
                  <a:gd name="T19" fmla="*/ 7 h 91"/>
                  <a:gd name="T20" fmla="*/ 20 w 100"/>
                  <a:gd name="T21" fmla="*/ 20 h 91"/>
                  <a:gd name="T22" fmla="*/ 33 w 100"/>
                  <a:gd name="T23" fmla="*/ 36 h 91"/>
                  <a:gd name="T24" fmla="*/ 49 w 100"/>
                  <a:gd name="T25" fmla="*/ 51 h 91"/>
                  <a:gd name="T26" fmla="*/ 63 w 100"/>
                  <a:gd name="T27" fmla="*/ 69 h 91"/>
                  <a:gd name="T28" fmla="*/ 78 w 100"/>
                  <a:gd name="T29" fmla="*/ 82 h 91"/>
                  <a:gd name="T30" fmla="*/ 90 w 100"/>
                  <a:gd name="T31" fmla="*/ 91 h 91"/>
                  <a:gd name="T32" fmla="*/ 98 w 100"/>
                  <a:gd name="T33" fmla="*/ 91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91"/>
                  <a:gd name="T53" fmla="*/ 100 w 100"/>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91">
                    <a:moveTo>
                      <a:pt x="98" y="91"/>
                    </a:moveTo>
                    <a:lnTo>
                      <a:pt x="100" y="84"/>
                    </a:lnTo>
                    <a:lnTo>
                      <a:pt x="96" y="75"/>
                    </a:lnTo>
                    <a:lnTo>
                      <a:pt x="86" y="60"/>
                    </a:lnTo>
                    <a:lnTo>
                      <a:pt x="72" y="44"/>
                    </a:lnTo>
                    <a:lnTo>
                      <a:pt x="57" y="29"/>
                    </a:lnTo>
                    <a:lnTo>
                      <a:pt x="37" y="16"/>
                    </a:lnTo>
                    <a:lnTo>
                      <a:pt x="20" y="5"/>
                    </a:lnTo>
                    <a:lnTo>
                      <a:pt x="0" y="0"/>
                    </a:lnTo>
                    <a:lnTo>
                      <a:pt x="8" y="7"/>
                    </a:lnTo>
                    <a:lnTo>
                      <a:pt x="20" y="20"/>
                    </a:lnTo>
                    <a:lnTo>
                      <a:pt x="33" y="36"/>
                    </a:lnTo>
                    <a:lnTo>
                      <a:pt x="49" y="51"/>
                    </a:lnTo>
                    <a:lnTo>
                      <a:pt x="63" y="69"/>
                    </a:lnTo>
                    <a:lnTo>
                      <a:pt x="78" y="82"/>
                    </a:lnTo>
                    <a:lnTo>
                      <a:pt x="90" y="91"/>
                    </a:lnTo>
                    <a:lnTo>
                      <a:pt x="98" y="9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240"/>
              <p:cNvSpPr>
                <a:spLocks/>
              </p:cNvSpPr>
              <p:nvPr/>
            </p:nvSpPr>
            <p:spPr bwMode="auto">
              <a:xfrm>
                <a:off x="1971" y="227"/>
                <a:ext cx="87" cy="104"/>
              </a:xfrm>
              <a:custGeom>
                <a:avLst/>
                <a:gdLst>
                  <a:gd name="T0" fmla="*/ 85 w 87"/>
                  <a:gd name="T1" fmla="*/ 104 h 104"/>
                  <a:gd name="T2" fmla="*/ 87 w 87"/>
                  <a:gd name="T3" fmla="*/ 97 h 104"/>
                  <a:gd name="T4" fmla="*/ 85 w 87"/>
                  <a:gd name="T5" fmla="*/ 84 h 104"/>
                  <a:gd name="T6" fmla="*/ 75 w 87"/>
                  <a:gd name="T7" fmla="*/ 67 h 104"/>
                  <a:gd name="T8" fmla="*/ 64 w 87"/>
                  <a:gd name="T9" fmla="*/ 49 h 104"/>
                  <a:gd name="T10" fmla="*/ 50 w 87"/>
                  <a:gd name="T11" fmla="*/ 31 h 104"/>
                  <a:gd name="T12" fmla="*/ 33 w 87"/>
                  <a:gd name="T13" fmla="*/ 16 h 104"/>
                  <a:gd name="T14" fmla="*/ 17 w 87"/>
                  <a:gd name="T15" fmla="*/ 5 h 104"/>
                  <a:gd name="T16" fmla="*/ 0 w 87"/>
                  <a:gd name="T17" fmla="*/ 0 h 104"/>
                  <a:gd name="T18" fmla="*/ 6 w 87"/>
                  <a:gd name="T19" fmla="*/ 9 h 104"/>
                  <a:gd name="T20" fmla="*/ 15 w 87"/>
                  <a:gd name="T21" fmla="*/ 22 h 104"/>
                  <a:gd name="T22" fmla="*/ 27 w 87"/>
                  <a:gd name="T23" fmla="*/ 40 h 104"/>
                  <a:gd name="T24" fmla="*/ 41 w 87"/>
                  <a:gd name="T25" fmla="*/ 58 h 104"/>
                  <a:gd name="T26" fmla="*/ 54 w 87"/>
                  <a:gd name="T27" fmla="*/ 78 h 104"/>
                  <a:gd name="T28" fmla="*/ 68 w 87"/>
                  <a:gd name="T29" fmla="*/ 93 h 104"/>
                  <a:gd name="T30" fmla="*/ 79 w 87"/>
                  <a:gd name="T31" fmla="*/ 102 h 104"/>
                  <a:gd name="T32" fmla="*/ 85 w 87"/>
                  <a:gd name="T33" fmla="*/ 10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04"/>
                  <a:gd name="T53" fmla="*/ 87 w 87"/>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04">
                    <a:moveTo>
                      <a:pt x="85" y="104"/>
                    </a:moveTo>
                    <a:lnTo>
                      <a:pt x="87" y="97"/>
                    </a:lnTo>
                    <a:lnTo>
                      <a:pt x="85" y="84"/>
                    </a:lnTo>
                    <a:lnTo>
                      <a:pt x="75" y="67"/>
                    </a:lnTo>
                    <a:lnTo>
                      <a:pt x="64" y="49"/>
                    </a:lnTo>
                    <a:lnTo>
                      <a:pt x="50" y="31"/>
                    </a:lnTo>
                    <a:lnTo>
                      <a:pt x="33" y="16"/>
                    </a:lnTo>
                    <a:lnTo>
                      <a:pt x="17" y="5"/>
                    </a:lnTo>
                    <a:lnTo>
                      <a:pt x="0" y="0"/>
                    </a:lnTo>
                    <a:lnTo>
                      <a:pt x="6" y="9"/>
                    </a:lnTo>
                    <a:lnTo>
                      <a:pt x="15" y="22"/>
                    </a:lnTo>
                    <a:lnTo>
                      <a:pt x="27" y="40"/>
                    </a:lnTo>
                    <a:lnTo>
                      <a:pt x="41" y="58"/>
                    </a:lnTo>
                    <a:lnTo>
                      <a:pt x="54" y="78"/>
                    </a:lnTo>
                    <a:lnTo>
                      <a:pt x="68" y="93"/>
                    </a:lnTo>
                    <a:lnTo>
                      <a:pt x="79" y="102"/>
                    </a:lnTo>
                    <a:lnTo>
                      <a:pt x="85" y="10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Freeform 241"/>
              <p:cNvSpPr>
                <a:spLocks/>
              </p:cNvSpPr>
              <p:nvPr/>
            </p:nvSpPr>
            <p:spPr bwMode="auto">
              <a:xfrm>
                <a:off x="1887" y="245"/>
                <a:ext cx="76" cy="97"/>
              </a:xfrm>
              <a:custGeom>
                <a:avLst/>
                <a:gdLst>
                  <a:gd name="T0" fmla="*/ 74 w 76"/>
                  <a:gd name="T1" fmla="*/ 97 h 97"/>
                  <a:gd name="T2" fmla="*/ 76 w 76"/>
                  <a:gd name="T3" fmla="*/ 91 h 97"/>
                  <a:gd name="T4" fmla="*/ 72 w 76"/>
                  <a:gd name="T5" fmla="*/ 79 h 97"/>
                  <a:gd name="T6" fmla="*/ 64 w 76"/>
                  <a:gd name="T7" fmla="*/ 64 h 97"/>
                  <a:gd name="T8" fmla="*/ 53 w 76"/>
                  <a:gd name="T9" fmla="*/ 46 h 97"/>
                  <a:gd name="T10" fmla="*/ 41 w 76"/>
                  <a:gd name="T11" fmla="*/ 29 h 97"/>
                  <a:gd name="T12" fmla="*/ 27 w 76"/>
                  <a:gd name="T13" fmla="*/ 13 h 97"/>
                  <a:gd name="T14" fmla="*/ 12 w 76"/>
                  <a:gd name="T15" fmla="*/ 4 h 97"/>
                  <a:gd name="T16" fmla="*/ 0 w 76"/>
                  <a:gd name="T17" fmla="*/ 0 h 97"/>
                  <a:gd name="T18" fmla="*/ 6 w 76"/>
                  <a:gd name="T19" fmla="*/ 9 h 97"/>
                  <a:gd name="T20" fmla="*/ 14 w 76"/>
                  <a:gd name="T21" fmla="*/ 22 h 97"/>
                  <a:gd name="T22" fmla="*/ 23 w 76"/>
                  <a:gd name="T23" fmla="*/ 40 h 97"/>
                  <a:gd name="T24" fmla="*/ 35 w 76"/>
                  <a:gd name="T25" fmla="*/ 57 h 97"/>
                  <a:gd name="T26" fmla="*/ 45 w 76"/>
                  <a:gd name="T27" fmla="*/ 75 h 97"/>
                  <a:gd name="T28" fmla="*/ 56 w 76"/>
                  <a:gd name="T29" fmla="*/ 88 h 97"/>
                  <a:gd name="T30" fmla="*/ 66 w 76"/>
                  <a:gd name="T31" fmla="*/ 97 h 97"/>
                  <a:gd name="T32" fmla="*/ 74 w 76"/>
                  <a:gd name="T33" fmla="*/ 97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7"/>
                  <a:gd name="T53" fmla="*/ 76 w 76"/>
                  <a:gd name="T54" fmla="*/ 97 h 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7">
                    <a:moveTo>
                      <a:pt x="74" y="97"/>
                    </a:moveTo>
                    <a:lnTo>
                      <a:pt x="76" y="91"/>
                    </a:lnTo>
                    <a:lnTo>
                      <a:pt x="72" y="79"/>
                    </a:lnTo>
                    <a:lnTo>
                      <a:pt x="64" y="64"/>
                    </a:lnTo>
                    <a:lnTo>
                      <a:pt x="53" y="46"/>
                    </a:lnTo>
                    <a:lnTo>
                      <a:pt x="41" y="29"/>
                    </a:lnTo>
                    <a:lnTo>
                      <a:pt x="27" y="13"/>
                    </a:lnTo>
                    <a:lnTo>
                      <a:pt x="12" y="4"/>
                    </a:lnTo>
                    <a:lnTo>
                      <a:pt x="0" y="0"/>
                    </a:lnTo>
                    <a:lnTo>
                      <a:pt x="6" y="9"/>
                    </a:lnTo>
                    <a:lnTo>
                      <a:pt x="14" y="22"/>
                    </a:lnTo>
                    <a:lnTo>
                      <a:pt x="23" y="40"/>
                    </a:lnTo>
                    <a:lnTo>
                      <a:pt x="35" y="57"/>
                    </a:lnTo>
                    <a:lnTo>
                      <a:pt x="45" y="75"/>
                    </a:lnTo>
                    <a:lnTo>
                      <a:pt x="56" y="88"/>
                    </a:lnTo>
                    <a:lnTo>
                      <a:pt x="66" y="97"/>
                    </a:lnTo>
                    <a:lnTo>
                      <a:pt x="74" y="9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Freeform 242"/>
              <p:cNvSpPr>
                <a:spLocks/>
              </p:cNvSpPr>
              <p:nvPr/>
            </p:nvSpPr>
            <p:spPr bwMode="auto">
              <a:xfrm>
                <a:off x="1852" y="260"/>
                <a:ext cx="55" cy="89"/>
              </a:xfrm>
              <a:custGeom>
                <a:avLst/>
                <a:gdLst>
                  <a:gd name="T0" fmla="*/ 51 w 55"/>
                  <a:gd name="T1" fmla="*/ 89 h 89"/>
                  <a:gd name="T2" fmla="*/ 55 w 55"/>
                  <a:gd name="T3" fmla="*/ 84 h 89"/>
                  <a:gd name="T4" fmla="*/ 55 w 55"/>
                  <a:gd name="T5" fmla="*/ 73 h 89"/>
                  <a:gd name="T6" fmla="*/ 53 w 55"/>
                  <a:gd name="T7" fmla="*/ 60 h 89"/>
                  <a:gd name="T8" fmla="*/ 47 w 55"/>
                  <a:gd name="T9" fmla="*/ 45 h 89"/>
                  <a:gd name="T10" fmla="*/ 39 w 55"/>
                  <a:gd name="T11" fmla="*/ 31 h 89"/>
                  <a:gd name="T12" fmla="*/ 29 w 55"/>
                  <a:gd name="T13" fmla="*/ 18 h 89"/>
                  <a:gd name="T14" fmla="*/ 16 w 55"/>
                  <a:gd name="T15" fmla="*/ 7 h 89"/>
                  <a:gd name="T16" fmla="*/ 0 w 55"/>
                  <a:gd name="T17" fmla="*/ 0 h 89"/>
                  <a:gd name="T18" fmla="*/ 12 w 55"/>
                  <a:gd name="T19" fmla="*/ 23 h 89"/>
                  <a:gd name="T20" fmla="*/ 25 w 55"/>
                  <a:gd name="T21" fmla="*/ 53 h 89"/>
                  <a:gd name="T22" fmla="*/ 39 w 55"/>
                  <a:gd name="T23" fmla="*/ 80 h 89"/>
                  <a:gd name="T24" fmla="*/ 51 w 55"/>
                  <a:gd name="T25" fmla="*/ 89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89"/>
                  <a:gd name="T41" fmla="*/ 55 w 55"/>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89">
                    <a:moveTo>
                      <a:pt x="51" y="89"/>
                    </a:moveTo>
                    <a:lnTo>
                      <a:pt x="55" y="84"/>
                    </a:lnTo>
                    <a:lnTo>
                      <a:pt x="55" y="73"/>
                    </a:lnTo>
                    <a:lnTo>
                      <a:pt x="53" y="60"/>
                    </a:lnTo>
                    <a:lnTo>
                      <a:pt x="47" y="45"/>
                    </a:lnTo>
                    <a:lnTo>
                      <a:pt x="39" y="31"/>
                    </a:lnTo>
                    <a:lnTo>
                      <a:pt x="29" y="18"/>
                    </a:lnTo>
                    <a:lnTo>
                      <a:pt x="16" y="7"/>
                    </a:lnTo>
                    <a:lnTo>
                      <a:pt x="0" y="0"/>
                    </a:lnTo>
                    <a:lnTo>
                      <a:pt x="12" y="23"/>
                    </a:lnTo>
                    <a:lnTo>
                      <a:pt x="25" y="53"/>
                    </a:lnTo>
                    <a:lnTo>
                      <a:pt x="39" y="80"/>
                    </a:lnTo>
                    <a:lnTo>
                      <a:pt x="51" y="8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Freeform 243"/>
              <p:cNvSpPr>
                <a:spLocks/>
              </p:cNvSpPr>
              <p:nvPr/>
            </p:nvSpPr>
            <p:spPr bwMode="auto">
              <a:xfrm>
                <a:off x="1776" y="302"/>
                <a:ext cx="43" cy="67"/>
              </a:xfrm>
              <a:custGeom>
                <a:avLst/>
                <a:gdLst>
                  <a:gd name="T0" fmla="*/ 39 w 43"/>
                  <a:gd name="T1" fmla="*/ 67 h 67"/>
                  <a:gd name="T2" fmla="*/ 43 w 43"/>
                  <a:gd name="T3" fmla="*/ 53 h 67"/>
                  <a:gd name="T4" fmla="*/ 33 w 43"/>
                  <a:gd name="T5" fmla="*/ 29 h 67"/>
                  <a:gd name="T6" fmla="*/ 16 w 43"/>
                  <a:gd name="T7" fmla="*/ 9 h 67"/>
                  <a:gd name="T8" fmla="*/ 0 w 43"/>
                  <a:gd name="T9" fmla="*/ 0 h 67"/>
                  <a:gd name="T10" fmla="*/ 8 w 43"/>
                  <a:gd name="T11" fmla="*/ 16 h 67"/>
                  <a:gd name="T12" fmla="*/ 18 w 43"/>
                  <a:gd name="T13" fmla="*/ 38 h 67"/>
                  <a:gd name="T14" fmla="*/ 30 w 43"/>
                  <a:gd name="T15" fmla="*/ 58 h 67"/>
                  <a:gd name="T16" fmla="*/ 39 w 43"/>
                  <a:gd name="T17" fmla="*/ 6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67"/>
                  <a:gd name="T29" fmla="*/ 43 w 43"/>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67">
                    <a:moveTo>
                      <a:pt x="39" y="67"/>
                    </a:moveTo>
                    <a:lnTo>
                      <a:pt x="43" y="53"/>
                    </a:lnTo>
                    <a:lnTo>
                      <a:pt x="33" y="29"/>
                    </a:lnTo>
                    <a:lnTo>
                      <a:pt x="16" y="9"/>
                    </a:lnTo>
                    <a:lnTo>
                      <a:pt x="0" y="0"/>
                    </a:lnTo>
                    <a:lnTo>
                      <a:pt x="8" y="16"/>
                    </a:lnTo>
                    <a:lnTo>
                      <a:pt x="18" y="38"/>
                    </a:lnTo>
                    <a:lnTo>
                      <a:pt x="30" y="58"/>
                    </a:lnTo>
                    <a:lnTo>
                      <a:pt x="39" y="6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Freeform 244"/>
              <p:cNvSpPr>
                <a:spLocks/>
              </p:cNvSpPr>
              <p:nvPr/>
            </p:nvSpPr>
            <p:spPr bwMode="auto">
              <a:xfrm>
                <a:off x="1743" y="320"/>
                <a:ext cx="31" cy="46"/>
              </a:xfrm>
              <a:custGeom>
                <a:avLst/>
                <a:gdLst>
                  <a:gd name="T0" fmla="*/ 29 w 31"/>
                  <a:gd name="T1" fmla="*/ 44 h 46"/>
                  <a:gd name="T2" fmla="*/ 31 w 31"/>
                  <a:gd name="T3" fmla="*/ 31 h 46"/>
                  <a:gd name="T4" fmla="*/ 26 w 31"/>
                  <a:gd name="T5" fmla="*/ 13 h 46"/>
                  <a:gd name="T6" fmla="*/ 16 w 31"/>
                  <a:gd name="T7" fmla="*/ 0 h 46"/>
                  <a:gd name="T8" fmla="*/ 0 w 31"/>
                  <a:gd name="T9" fmla="*/ 2 h 46"/>
                  <a:gd name="T10" fmla="*/ 12 w 31"/>
                  <a:gd name="T11" fmla="*/ 11 h 46"/>
                  <a:gd name="T12" fmla="*/ 18 w 31"/>
                  <a:gd name="T13" fmla="*/ 29 h 46"/>
                  <a:gd name="T14" fmla="*/ 24 w 31"/>
                  <a:gd name="T15" fmla="*/ 46 h 46"/>
                  <a:gd name="T16" fmla="*/ 29 w 31"/>
                  <a:gd name="T17" fmla="*/ 44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6"/>
                  <a:gd name="T29" fmla="*/ 31 w 3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6">
                    <a:moveTo>
                      <a:pt x="29" y="44"/>
                    </a:moveTo>
                    <a:lnTo>
                      <a:pt x="31" y="31"/>
                    </a:lnTo>
                    <a:lnTo>
                      <a:pt x="26" y="13"/>
                    </a:lnTo>
                    <a:lnTo>
                      <a:pt x="16" y="0"/>
                    </a:lnTo>
                    <a:lnTo>
                      <a:pt x="0" y="2"/>
                    </a:lnTo>
                    <a:lnTo>
                      <a:pt x="12" y="11"/>
                    </a:lnTo>
                    <a:lnTo>
                      <a:pt x="18" y="29"/>
                    </a:lnTo>
                    <a:lnTo>
                      <a:pt x="24" y="46"/>
                    </a:lnTo>
                    <a:lnTo>
                      <a:pt x="29"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245"/>
              <p:cNvSpPr>
                <a:spLocks/>
              </p:cNvSpPr>
              <p:nvPr/>
            </p:nvSpPr>
            <p:spPr bwMode="auto">
              <a:xfrm>
                <a:off x="2058" y="214"/>
                <a:ext cx="88" cy="86"/>
              </a:xfrm>
              <a:custGeom>
                <a:avLst/>
                <a:gdLst>
                  <a:gd name="T0" fmla="*/ 86 w 88"/>
                  <a:gd name="T1" fmla="*/ 86 h 86"/>
                  <a:gd name="T2" fmla="*/ 88 w 88"/>
                  <a:gd name="T3" fmla="*/ 80 h 86"/>
                  <a:gd name="T4" fmla="*/ 86 w 88"/>
                  <a:gd name="T5" fmla="*/ 71 h 86"/>
                  <a:gd name="T6" fmla="*/ 78 w 88"/>
                  <a:gd name="T7" fmla="*/ 58 h 86"/>
                  <a:gd name="T8" fmla="*/ 66 w 88"/>
                  <a:gd name="T9" fmla="*/ 42 h 86"/>
                  <a:gd name="T10" fmla="*/ 53 w 88"/>
                  <a:gd name="T11" fmla="*/ 29 h 86"/>
                  <a:gd name="T12" fmla="*/ 37 w 88"/>
                  <a:gd name="T13" fmla="*/ 16 h 86"/>
                  <a:gd name="T14" fmla="*/ 18 w 88"/>
                  <a:gd name="T15" fmla="*/ 5 h 86"/>
                  <a:gd name="T16" fmla="*/ 0 w 88"/>
                  <a:gd name="T17" fmla="*/ 0 h 86"/>
                  <a:gd name="T18" fmla="*/ 8 w 88"/>
                  <a:gd name="T19" fmla="*/ 7 h 86"/>
                  <a:gd name="T20" fmla="*/ 18 w 88"/>
                  <a:gd name="T21" fmla="*/ 18 h 86"/>
                  <a:gd name="T22" fmla="*/ 29 w 88"/>
                  <a:gd name="T23" fmla="*/ 33 h 86"/>
                  <a:gd name="T24" fmla="*/ 43 w 88"/>
                  <a:gd name="T25" fmla="*/ 49 h 86"/>
                  <a:gd name="T26" fmla="*/ 57 w 88"/>
                  <a:gd name="T27" fmla="*/ 64 h 86"/>
                  <a:gd name="T28" fmla="*/ 68 w 88"/>
                  <a:gd name="T29" fmla="*/ 77 h 86"/>
                  <a:gd name="T30" fmla="*/ 78 w 88"/>
                  <a:gd name="T31" fmla="*/ 86 h 86"/>
                  <a:gd name="T32" fmla="*/ 86 w 88"/>
                  <a:gd name="T33" fmla="*/ 86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86"/>
                  <a:gd name="T53" fmla="*/ 88 w 88"/>
                  <a:gd name="T54" fmla="*/ 86 h 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86">
                    <a:moveTo>
                      <a:pt x="86" y="86"/>
                    </a:moveTo>
                    <a:lnTo>
                      <a:pt x="88" y="80"/>
                    </a:lnTo>
                    <a:lnTo>
                      <a:pt x="86" y="71"/>
                    </a:lnTo>
                    <a:lnTo>
                      <a:pt x="78" y="58"/>
                    </a:lnTo>
                    <a:lnTo>
                      <a:pt x="66" y="42"/>
                    </a:lnTo>
                    <a:lnTo>
                      <a:pt x="53" y="29"/>
                    </a:lnTo>
                    <a:lnTo>
                      <a:pt x="37" y="16"/>
                    </a:lnTo>
                    <a:lnTo>
                      <a:pt x="18" y="5"/>
                    </a:lnTo>
                    <a:lnTo>
                      <a:pt x="0" y="0"/>
                    </a:lnTo>
                    <a:lnTo>
                      <a:pt x="8" y="7"/>
                    </a:lnTo>
                    <a:lnTo>
                      <a:pt x="18" y="18"/>
                    </a:lnTo>
                    <a:lnTo>
                      <a:pt x="29" y="33"/>
                    </a:lnTo>
                    <a:lnTo>
                      <a:pt x="43" y="49"/>
                    </a:lnTo>
                    <a:lnTo>
                      <a:pt x="57" y="64"/>
                    </a:lnTo>
                    <a:lnTo>
                      <a:pt x="68" y="77"/>
                    </a:lnTo>
                    <a:lnTo>
                      <a:pt x="78" y="86"/>
                    </a:lnTo>
                    <a:lnTo>
                      <a:pt x="86"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 name="Freeform 246"/>
              <p:cNvSpPr>
                <a:spLocks/>
              </p:cNvSpPr>
              <p:nvPr/>
            </p:nvSpPr>
            <p:spPr bwMode="auto">
              <a:xfrm>
                <a:off x="2150" y="210"/>
                <a:ext cx="68" cy="68"/>
              </a:xfrm>
              <a:custGeom>
                <a:avLst/>
                <a:gdLst>
                  <a:gd name="T0" fmla="*/ 66 w 68"/>
                  <a:gd name="T1" fmla="*/ 68 h 68"/>
                  <a:gd name="T2" fmla="*/ 68 w 68"/>
                  <a:gd name="T3" fmla="*/ 64 h 68"/>
                  <a:gd name="T4" fmla="*/ 68 w 68"/>
                  <a:gd name="T5" fmla="*/ 57 h 68"/>
                  <a:gd name="T6" fmla="*/ 62 w 68"/>
                  <a:gd name="T7" fmla="*/ 46 h 68"/>
                  <a:gd name="T8" fmla="*/ 56 w 68"/>
                  <a:gd name="T9" fmla="*/ 35 h 68"/>
                  <a:gd name="T10" fmla="*/ 44 w 68"/>
                  <a:gd name="T11" fmla="*/ 24 h 68"/>
                  <a:gd name="T12" fmla="*/ 33 w 68"/>
                  <a:gd name="T13" fmla="*/ 13 h 68"/>
                  <a:gd name="T14" fmla="*/ 17 w 68"/>
                  <a:gd name="T15" fmla="*/ 4 h 68"/>
                  <a:gd name="T16" fmla="*/ 0 w 68"/>
                  <a:gd name="T17" fmla="*/ 0 h 68"/>
                  <a:gd name="T18" fmla="*/ 7 w 68"/>
                  <a:gd name="T19" fmla="*/ 9 h 68"/>
                  <a:gd name="T20" fmla="*/ 17 w 68"/>
                  <a:gd name="T21" fmla="*/ 20 h 68"/>
                  <a:gd name="T22" fmla="*/ 27 w 68"/>
                  <a:gd name="T23" fmla="*/ 31 h 68"/>
                  <a:gd name="T24" fmla="*/ 36 w 68"/>
                  <a:gd name="T25" fmla="*/ 44 h 68"/>
                  <a:gd name="T26" fmla="*/ 46 w 68"/>
                  <a:gd name="T27" fmla="*/ 55 h 68"/>
                  <a:gd name="T28" fmla="*/ 54 w 68"/>
                  <a:gd name="T29" fmla="*/ 64 h 68"/>
                  <a:gd name="T30" fmla="*/ 62 w 68"/>
                  <a:gd name="T31" fmla="*/ 68 h 68"/>
                  <a:gd name="T32" fmla="*/ 66 w 68"/>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8"/>
                  <a:gd name="T53" fmla="*/ 68 w 6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8">
                    <a:moveTo>
                      <a:pt x="66" y="68"/>
                    </a:moveTo>
                    <a:lnTo>
                      <a:pt x="68" y="64"/>
                    </a:lnTo>
                    <a:lnTo>
                      <a:pt x="68" y="57"/>
                    </a:lnTo>
                    <a:lnTo>
                      <a:pt x="62" y="46"/>
                    </a:lnTo>
                    <a:lnTo>
                      <a:pt x="56" y="35"/>
                    </a:lnTo>
                    <a:lnTo>
                      <a:pt x="44" y="24"/>
                    </a:lnTo>
                    <a:lnTo>
                      <a:pt x="33" y="13"/>
                    </a:lnTo>
                    <a:lnTo>
                      <a:pt x="17" y="4"/>
                    </a:lnTo>
                    <a:lnTo>
                      <a:pt x="0" y="0"/>
                    </a:lnTo>
                    <a:lnTo>
                      <a:pt x="7" y="9"/>
                    </a:lnTo>
                    <a:lnTo>
                      <a:pt x="17" y="20"/>
                    </a:lnTo>
                    <a:lnTo>
                      <a:pt x="27" y="31"/>
                    </a:lnTo>
                    <a:lnTo>
                      <a:pt x="36" y="44"/>
                    </a:lnTo>
                    <a:lnTo>
                      <a:pt x="46" y="55"/>
                    </a:lnTo>
                    <a:lnTo>
                      <a:pt x="54" y="64"/>
                    </a:lnTo>
                    <a:lnTo>
                      <a:pt x="62" y="68"/>
                    </a:lnTo>
                    <a:lnTo>
                      <a:pt x="66"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Freeform 247"/>
              <p:cNvSpPr>
                <a:spLocks/>
              </p:cNvSpPr>
              <p:nvPr/>
            </p:nvSpPr>
            <p:spPr bwMode="auto">
              <a:xfrm>
                <a:off x="1922" y="232"/>
                <a:ext cx="76" cy="95"/>
              </a:xfrm>
              <a:custGeom>
                <a:avLst/>
                <a:gdLst>
                  <a:gd name="T0" fmla="*/ 74 w 76"/>
                  <a:gd name="T1" fmla="*/ 95 h 95"/>
                  <a:gd name="T2" fmla="*/ 76 w 76"/>
                  <a:gd name="T3" fmla="*/ 90 h 95"/>
                  <a:gd name="T4" fmla="*/ 72 w 76"/>
                  <a:gd name="T5" fmla="*/ 77 h 95"/>
                  <a:gd name="T6" fmla="*/ 64 w 76"/>
                  <a:gd name="T7" fmla="*/ 64 h 95"/>
                  <a:gd name="T8" fmla="*/ 53 w 76"/>
                  <a:gd name="T9" fmla="*/ 46 h 95"/>
                  <a:gd name="T10" fmla="*/ 41 w 76"/>
                  <a:gd name="T11" fmla="*/ 28 h 95"/>
                  <a:gd name="T12" fmla="*/ 27 w 76"/>
                  <a:gd name="T13" fmla="*/ 13 h 95"/>
                  <a:gd name="T14" fmla="*/ 12 w 76"/>
                  <a:gd name="T15" fmla="*/ 4 h 95"/>
                  <a:gd name="T16" fmla="*/ 0 w 76"/>
                  <a:gd name="T17" fmla="*/ 0 h 95"/>
                  <a:gd name="T18" fmla="*/ 6 w 76"/>
                  <a:gd name="T19" fmla="*/ 9 h 95"/>
                  <a:gd name="T20" fmla="*/ 14 w 76"/>
                  <a:gd name="T21" fmla="*/ 22 h 95"/>
                  <a:gd name="T22" fmla="*/ 23 w 76"/>
                  <a:gd name="T23" fmla="*/ 40 h 95"/>
                  <a:gd name="T24" fmla="*/ 35 w 76"/>
                  <a:gd name="T25" fmla="*/ 57 h 95"/>
                  <a:gd name="T26" fmla="*/ 45 w 76"/>
                  <a:gd name="T27" fmla="*/ 73 h 95"/>
                  <a:gd name="T28" fmla="*/ 56 w 76"/>
                  <a:gd name="T29" fmla="*/ 86 h 95"/>
                  <a:gd name="T30" fmla="*/ 66 w 76"/>
                  <a:gd name="T31" fmla="*/ 95 h 95"/>
                  <a:gd name="T32" fmla="*/ 74 w 76"/>
                  <a:gd name="T33" fmla="*/ 95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5"/>
                  <a:gd name="T53" fmla="*/ 76 w 7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5">
                    <a:moveTo>
                      <a:pt x="74" y="95"/>
                    </a:moveTo>
                    <a:lnTo>
                      <a:pt x="76" y="90"/>
                    </a:lnTo>
                    <a:lnTo>
                      <a:pt x="72" y="77"/>
                    </a:lnTo>
                    <a:lnTo>
                      <a:pt x="64" y="64"/>
                    </a:lnTo>
                    <a:lnTo>
                      <a:pt x="53" y="46"/>
                    </a:lnTo>
                    <a:lnTo>
                      <a:pt x="41" y="28"/>
                    </a:lnTo>
                    <a:lnTo>
                      <a:pt x="27" y="13"/>
                    </a:lnTo>
                    <a:lnTo>
                      <a:pt x="12" y="4"/>
                    </a:lnTo>
                    <a:lnTo>
                      <a:pt x="0" y="0"/>
                    </a:lnTo>
                    <a:lnTo>
                      <a:pt x="6" y="9"/>
                    </a:lnTo>
                    <a:lnTo>
                      <a:pt x="14" y="22"/>
                    </a:lnTo>
                    <a:lnTo>
                      <a:pt x="23" y="40"/>
                    </a:lnTo>
                    <a:lnTo>
                      <a:pt x="35" y="57"/>
                    </a:lnTo>
                    <a:lnTo>
                      <a:pt x="45" y="73"/>
                    </a:lnTo>
                    <a:lnTo>
                      <a:pt x="56" y="86"/>
                    </a:lnTo>
                    <a:lnTo>
                      <a:pt x="66" y="95"/>
                    </a:lnTo>
                    <a:lnTo>
                      <a:pt x="74" y="9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Freeform 248"/>
              <p:cNvSpPr>
                <a:spLocks/>
              </p:cNvSpPr>
              <p:nvPr/>
            </p:nvSpPr>
            <p:spPr bwMode="auto">
              <a:xfrm>
                <a:off x="1813" y="278"/>
                <a:ext cx="57" cy="80"/>
              </a:xfrm>
              <a:custGeom>
                <a:avLst/>
                <a:gdLst>
                  <a:gd name="T0" fmla="*/ 53 w 57"/>
                  <a:gd name="T1" fmla="*/ 80 h 80"/>
                  <a:gd name="T2" fmla="*/ 57 w 57"/>
                  <a:gd name="T3" fmla="*/ 75 h 80"/>
                  <a:gd name="T4" fmla="*/ 55 w 57"/>
                  <a:gd name="T5" fmla="*/ 64 h 80"/>
                  <a:gd name="T6" fmla="*/ 49 w 57"/>
                  <a:gd name="T7" fmla="*/ 51 h 80"/>
                  <a:gd name="T8" fmla="*/ 39 w 57"/>
                  <a:gd name="T9" fmla="*/ 35 h 80"/>
                  <a:gd name="T10" fmla="*/ 29 w 57"/>
                  <a:gd name="T11" fmla="*/ 22 h 80"/>
                  <a:gd name="T12" fmla="*/ 20 w 57"/>
                  <a:gd name="T13" fmla="*/ 11 h 80"/>
                  <a:gd name="T14" fmla="*/ 8 w 57"/>
                  <a:gd name="T15" fmla="*/ 2 h 80"/>
                  <a:gd name="T16" fmla="*/ 0 w 57"/>
                  <a:gd name="T17" fmla="*/ 0 h 80"/>
                  <a:gd name="T18" fmla="*/ 10 w 57"/>
                  <a:gd name="T19" fmla="*/ 18 h 80"/>
                  <a:gd name="T20" fmla="*/ 24 w 57"/>
                  <a:gd name="T21" fmla="*/ 44 h 80"/>
                  <a:gd name="T22" fmla="*/ 39 w 57"/>
                  <a:gd name="T23" fmla="*/ 69 h 80"/>
                  <a:gd name="T24" fmla="*/ 53 w 57"/>
                  <a:gd name="T25" fmla="*/ 80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80"/>
                  <a:gd name="T41" fmla="*/ 57 w 57"/>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80">
                    <a:moveTo>
                      <a:pt x="53" y="80"/>
                    </a:moveTo>
                    <a:lnTo>
                      <a:pt x="57" y="75"/>
                    </a:lnTo>
                    <a:lnTo>
                      <a:pt x="55" y="64"/>
                    </a:lnTo>
                    <a:lnTo>
                      <a:pt x="49" y="51"/>
                    </a:lnTo>
                    <a:lnTo>
                      <a:pt x="39" y="35"/>
                    </a:lnTo>
                    <a:lnTo>
                      <a:pt x="29" y="22"/>
                    </a:lnTo>
                    <a:lnTo>
                      <a:pt x="20" y="11"/>
                    </a:lnTo>
                    <a:lnTo>
                      <a:pt x="8" y="2"/>
                    </a:lnTo>
                    <a:lnTo>
                      <a:pt x="0" y="0"/>
                    </a:lnTo>
                    <a:lnTo>
                      <a:pt x="10" y="18"/>
                    </a:lnTo>
                    <a:lnTo>
                      <a:pt x="24" y="44"/>
                    </a:lnTo>
                    <a:lnTo>
                      <a:pt x="39" y="69"/>
                    </a:lnTo>
                    <a:lnTo>
                      <a:pt x="53"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249"/>
              <p:cNvSpPr>
                <a:spLocks/>
              </p:cNvSpPr>
              <p:nvPr/>
            </p:nvSpPr>
            <p:spPr bwMode="auto">
              <a:xfrm>
                <a:off x="2183" y="203"/>
                <a:ext cx="75" cy="13"/>
              </a:xfrm>
              <a:custGeom>
                <a:avLst/>
                <a:gdLst>
                  <a:gd name="T0" fmla="*/ 0 w 75"/>
                  <a:gd name="T1" fmla="*/ 11 h 13"/>
                  <a:gd name="T2" fmla="*/ 5 w 75"/>
                  <a:gd name="T3" fmla="*/ 11 h 13"/>
                  <a:gd name="T4" fmla="*/ 15 w 75"/>
                  <a:gd name="T5" fmla="*/ 9 h 13"/>
                  <a:gd name="T6" fmla="*/ 27 w 75"/>
                  <a:gd name="T7" fmla="*/ 7 h 13"/>
                  <a:gd name="T8" fmla="*/ 40 w 75"/>
                  <a:gd name="T9" fmla="*/ 5 h 13"/>
                  <a:gd name="T10" fmla="*/ 54 w 75"/>
                  <a:gd name="T11" fmla="*/ 2 h 13"/>
                  <a:gd name="T12" fmla="*/ 66 w 75"/>
                  <a:gd name="T13" fmla="*/ 0 h 13"/>
                  <a:gd name="T14" fmla="*/ 73 w 75"/>
                  <a:gd name="T15" fmla="*/ 0 h 13"/>
                  <a:gd name="T16" fmla="*/ 75 w 75"/>
                  <a:gd name="T17" fmla="*/ 5 h 13"/>
                  <a:gd name="T18" fmla="*/ 73 w 75"/>
                  <a:gd name="T19" fmla="*/ 9 h 13"/>
                  <a:gd name="T20" fmla="*/ 66 w 75"/>
                  <a:gd name="T21" fmla="*/ 13 h 13"/>
                  <a:gd name="T22" fmla="*/ 56 w 75"/>
                  <a:gd name="T23" fmla="*/ 13 h 13"/>
                  <a:gd name="T24" fmla="*/ 44 w 75"/>
                  <a:gd name="T25" fmla="*/ 13 h 13"/>
                  <a:gd name="T26" fmla="*/ 31 w 75"/>
                  <a:gd name="T27" fmla="*/ 13 h 13"/>
                  <a:gd name="T28" fmla="*/ 17 w 75"/>
                  <a:gd name="T29" fmla="*/ 13 h 13"/>
                  <a:gd name="T30" fmla="*/ 7 w 75"/>
                  <a:gd name="T31" fmla="*/ 11 h 13"/>
                  <a:gd name="T32" fmla="*/ 0 w 75"/>
                  <a:gd name="T33" fmla="*/ 11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13"/>
                  <a:gd name="T53" fmla="*/ 75 w 7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13">
                    <a:moveTo>
                      <a:pt x="0" y="11"/>
                    </a:moveTo>
                    <a:lnTo>
                      <a:pt x="5" y="11"/>
                    </a:lnTo>
                    <a:lnTo>
                      <a:pt x="15" y="9"/>
                    </a:lnTo>
                    <a:lnTo>
                      <a:pt x="27" y="7"/>
                    </a:lnTo>
                    <a:lnTo>
                      <a:pt x="40" y="5"/>
                    </a:lnTo>
                    <a:lnTo>
                      <a:pt x="54" y="2"/>
                    </a:lnTo>
                    <a:lnTo>
                      <a:pt x="66" y="0"/>
                    </a:lnTo>
                    <a:lnTo>
                      <a:pt x="73" y="0"/>
                    </a:lnTo>
                    <a:lnTo>
                      <a:pt x="75" y="5"/>
                    </a:lnTo>
                    <a:lnTo>
                      <a:pt x="73" y="9"/>
                    </a:lnTo>
                    <a:lnTo>
                      <a:pt x="66" y="13"/>
                    </a:lnTo>
                    <a:lnTo>
                      <a:pt x="56" y="13"/>
                    </a:lnTo>
                    <a:lnTo>
                      <a:pt x="44" y="13"/>
                    </a:lnTo>
                    <a:lnTo>
                      <a:pt x="31" y="13"/>
                    </a:lnTo>
                    <a:lnTo>
                      <a:pt x="17" y="13"/>
                    </a:lnTo>
                    <a:lnTo>
                      <a:pt x="7" y="11"/>
                    </a:lnTo>
                    <a:lnTo>
                      <a:pt x="0" y="1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Freeform 250"/>
              <p:cNvSpPr>
                <a:spLocks/>
              </p:cNvSpPr>
              <p:nvPr/>
            </p:nvSpPr>
            <p:spPr bwMode="auto">
              <a:xfrm>
                <a:off x="2095" y="108"/>
                <a:ext cx="101" cy="104"/>
              </a:xfrm>
              <a:custGeom>
                <a:avLst/>
                <a:gdLst>
                  <a:gd name="T0" fmla="*/ 0 w 101"/>
                  <a:gd name="T1" fmla="*/ 104 h 104"/>
                  <a:gd name="T2" fmla="*/ 12 w 101"/>
                  <a:gd name="T3" fmla="*/ 97 h 104"/>
                  <a:gd name="T4" fmla="*/ 27 w 101"/>
                  <a:gd name="T5" fmla="*/ 84 h 104"/>
                  <a:gd name="T6" fmla="*/ 47 w 101"/>
                  <a:gd name="T7" fmla="*/ 69 h 104"/>
                  <a:gd name="T8" fmla="*/ 66 w 101"/>
                  <a:gd name="T9" fmla="*/ 51 h 104"/>
                  <a:gd name="T10" fmla="*/ 82 w 101"/>
                  <a:gd name="T11" fmla="*/ 35 h 104"/>
                  <a:gd name="T12" fmla="*/ 95 w 101"/>
                  <a:gd name="T13" fmla="*/ 20 h 104"/>
                  <a:gd name="T14" fmla="*/ 101 w 101"/>
                  <a:gd name="T15" fmla="*/ 7 h 104"/>
                  <a:gd name="T16" fmla="*/ 99 w 101"/>
                  <a:gd name="T17" fmla="*/ 0 h 104"/>
                  <a:gd name="T18" fmla="*/ 91 w 101"/>
                  <a:gd name="T19" fmla="*/ 0 h 104"/>
                  <a:gd name="T20" fmla="*/ 80 w 101"/>
                  <a:gd name="T21" fmla="*/ 9 h 104"/>
                  <a:gd name="T22" fmla="*/ 66 w 101"/>
                  <a:gd name="T23" fmla="*/ 22 h 104"/>
                  <a:gd name="T24" fmla="*/ 53 w 101"/>
                  <a:gd name="T25" fmla="*/ 42 h 104"/>
                  <a:gd name="T26" fmla="*/ 37 w 101"/>
                  <a:gd name="T27" fmla="*/ 60 h 104"/>
                  <a:gd name="T28" fmla="*/ 23 w 101"/>
                  <a:gd name="T29" fmla="*/ 80 h 104"/>
                  <a:gd name="T30" fmla="*/ 10 w 101"/>
                  <a:gd name="T31" fmla="*/ 95 h 104"/>
                  <a:gd name="T32" fmla="*/ 0 w 101"/>
                  <a:gd name="T33" fmla="*/ 10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04"/>
                  <a:gd name="T53" fmla="*/ 101 w 101"/>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04">
                    <a:moveTo>
                      <a:pt x="0" y="104"/>
                    </a:moveTo>
                    <a:lnTo>
                      <a:pt x="12" y="97"/>
                    </a:lnTo>
                    <a:lnTo>
                      <a:pt x="27" y="84"/>
                    </a:lnTo>
                    <a:lnTo>
                      <a:pt x="47" y="69"/>
                    </a:lnTo>
                    <a:lnTo>
                      <a:pt x="66" y="51"/>
                    </a:lnTo>
                    <a:lnTo>
                      <a:pt x="82" y="35"/>
                    </a:lnTo>
                    <a:lnTo>
                      <a:pt x="95" y="20"/>
                    </a:lnTo>
                    <a:lnTo>
                      <a:pt x="101" y="7"/>
                    </a:lnTo>
                    <a:lnTo>
                      <a:pt x="99" y="0"/>
                    </a:lnTo>
                    <a:lnTo>
                      <a:pt x="91" y="0"/>
                    </a:lnTo>
                    <a:lnTo>
                      <a:pt x="80" y="9"/>
                    </a:lnTo>
                    <a:lnTo>
                      <a:pt x="66" y="22"/>
                    </a:lnTo>
                    <a:lnTo>
                      <a:pt x="53" y="42"/>
                    </a:lnTo>
                    <a:lnTo>
                      <a:pt x="37" y="60"/>
                    </a:lnTo>
                    <a:lnTo>
                      <a:pt x="23" y="80"/>
                    </a:lnTo>
                    <a:lnTo>
                      <a:pt x="10" y="95"/>
                    </a:lnTo>
                    <a:lnTo>
                      <a:pt x="0" y="10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 name="Freeform 251"/>
              <p:cNvSpPr>
                <a:spLocks/>
              </p:cNvSpPr>
              <p:nvPr/>
            </p:nvSpPr>
            <p:spPr bwMode="auto">
              <a:xfrm>
                <a:off x="2058" y="108"/>
                <a:ext cx="92" cy="108"/>
              </a:xfrm>
              <a:custGeom>
                <a:avLst/>
                <a:gdLst>
                  <a:gd name="T0" fmla="*/ 0 w 92"/>
                  <a:gd name="T1" fmla="*/ 108 h 108"/>
                  <a:gd name="T2" fmla="*/ 12 w 92"/>
                  <a:gd name="T3" fmla="*/ 100 h 108"/>
                  <a:gd name="T4" fmla="*/ 27 w 92"/>
                  <a:gd name="T5" fmla="*/ 84 h 108"/>
                  <a:gd name="T6" fmla="*/ 43 w 92"/>
                  <a:gd name="T7" fmla="*/ 69 h 108"/>
                  <a:gd name="T8" fmla="*/ 60 w 92"/>
                  <a:gd name="T9" fmla="*/ 49 h 108"/>
                  <a:gd name="T10" fmla="*/ 76 w 92"/>
                  <a:gd name="T11" fmla="*/ 31 h 108"/>
                  <a:gd name="T12" fmla="*/ 88 w 92"/>
                  <a:gd name="T13" fmla="*/ 16 h 108"/>
                  <a:gd name="T14" fmla="*/ 92 w 92"/>
                  <a:gd name="T15" fmla="*/ 5 h 108"/>
                  <a:gd name="T16" fmla="*/ 90 w 92"/>
                  <a:gd name="T17" fmla="*/ 0 h 108"/>
                  <a:gd name="T18" fmla="*/ 80 w 92"/>
                  <a:gd name="T19" fmla="*/ 5 h 108"/>
                  <a:gd name="T20" fmla="*/ 68 w 92"/>
                  <a:gd name="T21" fmla="*/ 16 h 108"/>
                  <a:gd name="T22" fmla="*/ 57 w 92"/>
                  <a:gd name="T23" fmla="*/ 31 h 108"/>
                  <a:gd name="T24" fmla="*/ 43 w 92"/>
                  <a:gd name="T25" fmla="*/ 51 h 108"/>
                  <a:gd name="T26" fmla="*/ 29 w 92"/>
                  <a:gd name="T27" fmla="*/ 69 h 108"/>
                  <a:gd name="T28" fmla="*/ 18 w 92"/>
                  <a:gd name="T29" fmla="*/ 88 h 108"/>
                  <a:gd name="T30" fmla="*/ 8 w 92"/>
                  <a:gd name="T31" fmla="*/ 102 h 108"/>
                  <a:gd name="T32" fmla="*/ 0 w 92"/>
                  <a:gd name="T33" fmla="*/ 108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108"/>
                  <a:gd name="T53" fmla="*/ 92 w 92"/>
                  <a:gd name="T54" fmla="*/ 108 h 1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108">
                    <a:moveTo>
                      <a:pt x="0" y="108"/>
                    </a:moveTo>
                    <a:lnTo>
                      <a:pt x="12" y="100"/>
                    </a:lnTo>
                    <a:lnTo>
                      <a:pt x="27" y="84"/>
                    </a:lnTo>
                    <a:lnTo>
                      <a:pt x="43" y="69"/>
                    </a:lnTo>
                    <a:lnTo>
                      <a:pt x="60" y="49"/>
                    </a:lnTo>
                    <a:lnTo>
                      <a:pt x="76" y="31"/>
                    </a:lnTo>
                    <a:lnTo>
                      <a:pt x="88" y="16"/>
                    </a:lnTo>
                    <a:lnTo>
                      <a:pt x="92" y="5"/>
                    </a:lnTo>
                    <a:lnTo>
                      <a:pt x="90" y="0"/>
                    </a:lnTo>
                    <a:lnTo>
                      <a:pt x="80" y="5"/>
                    </a:lnTo>
                    <a:lnTo>
                      <a:pt x="68" y="16"/>
                    </a:lnTo>
                    <a:lnTo>
                      <a:pt x="57" y="31"/>
                    </a:lnTo>
                    <a:lnTo>
                      <a:pt x="43" y="51"/>
                    </a:lnTo>
                    <a:lnTo>
                      <a:pt x="29" y="69"/>
                    </a:lnTo>
                    <a:lnTo>
                      <a:pt x="18" y="88"/>
                    </a:lnTo>
                    <a:lnTo>
                      <a:pt x="8" y="102"/>
                    </a:lnTo>
                    <a:lnTo>
                      <a:pt x="0" y="10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0" name="Freeform 252"/>
              <p:cNvSpPr>
                <a:spLocks/>
              </p:cNvSpPr>
              <p:nvPr/>
            </p:nvSpPr>
            <p:spPr bwMode="auto">
              <a:xfrm>
                <a:off x="2015" y="106"/>
                <a:ext cx="80" cy="115"/>
              </a:xfrm>
              <a:custGeom>
                <a:avLst/>
                <a:gdLst>
                  <a:gd name="T0" fmla="*/ 0 w 80"/>
                  <a:gd name="T1" fmla="*/ 115 h 115"/>
                  <a:gd name="T2" fmla="*/ 12 w 80"/>
                  <a:gd name="T3" fmla="*/ 104 h 115"/>
                  <a:gd name="T4" fmla="*/ 28 w 80"/>
                  <a:gd name="T5" fmla="*/ 88 h 115"/>
                  <a:gd name="T6" fmla="*/ 43 w 80"/>
                  <a:gd name="T7" fmla="*/ 68 h 115"/>
                  <a:gd name="T8" fmla="*/ 57 w 80"/>
                  <a:gd name="T9" fmla="*/ 51 h 115"/>
                  <a:gd name="T10" fmla="*/ 68 w 80"/>
                  <a:gd name="T11" fmla="*/ 31 h 115"/>
                  <a:gd name="T12" fmla="*/ 78 w 80"/>
                  <a:gd name="T13" fmla="*/ 15 h 115"/>
                  <a:gd name="T14" fmla="*/ 80 w 80"/>
                  <a:gd name="T15" fmla="*/ 4 h 115"/>
                  <a:gd name="T16" fmla="*/ 78 w 80"/>
                  <a:gd name="T17" fmla="*/ 0 h 115"/>
                  <a:gd name="T18" fmla="*/ 70 w 80"/>
                  <a:gd name="T19" fmla="*/ 4 h 115"/>
                  <a:gd name="T20" fmla="*/ 61 w 80"/>
                  <a:gd name="T21" fmla="*/ 15 h 115"/>
                  <a:gd name="T22" fmla="*/ 51 w 80"/>
                  <a:gd name="T23" fmla="*/ 31 h 115"/>
                  <a:gd name="T24" fmla="*/ 39 w 80"/>
                  <a:gd name="T25" fmla="*/ 51 h 115"/>
                  <a:gd name="T26" fmla="*/ 30 w 80"/>
                  <a:gd name="T27" fmla="*/ 73 h 115"/>
                  <a:gd name="T28" fmla="*/ 18 w 80"/>
                  <a:gd name="T29" fmla="*/ 90 h 115"/>
                  <a:gd name="T30" fmla="*/ 8 w 80"/>
                  <a:gd name="T31" fmla="*/ 106 h 115"/>
                  <a:gd name="T32" fmla="*/ 0 w 80"/>
                  <a:gd name="T33" fmla="*/ 115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115"/>
                  <a:gd name="T53" fmla="*/ 80 w 80"/>
                  <a:gd name="T54" fmla="*/ 115 h 1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115">
                    <a:moveTo>
                      <a:pt x="0" y="115"/>
                    </a:moveTo>
                    <a:lnTo>
                      <a:pt x="12" y="104"/>
                    </a:lnTo>
                    <a:lnTo>
                      <a:pt x="28" y="88"/>
                    </a:lnTo>
                    <a:lnTo>
                      <a:pt x="43" y="68"/>
                    </a:lnTo>
                    <a:lnTo>
                      <a:pt x="57" y="51"/>
                    </a:lnTo>
                    <a:lnTo>
                      <a:pt x="68" y="31"/>
                    </a:lnTo>
                    <a:lnTo>
                      <a:pt x="78" y="15"/>
                    </a:lnTo>
                    <a:lnTo>
                      <a:pt x="80" y="4"/>
                    </a:lnTo>
                    <a:lnTo>
                      <a:pt x="78" y="0"/>
                    </a:lnTo>
                    <a:lnTo>
                      <a:pt x="70" y="4"/>
                    </a:lnTo>
                    <a:lnTo>
                      <a:pt x="61" y="15"/>
                    </a:lnTo>
                    <a:lnTo>
                      <a:pt x="51" y="31"/>
                    </a:lnTo>
                    <a:lnTo>
                      <a:pt x="39" y="51"/>
                    </a:lnTo>
                    <a:lnTo>
                      <a:pt x="30" y="73"/>
                    </a:lnTo>
                    <a:lnTo>
                      <a:pt x="18" y="90"/>
                    </a:lnTo>
                    <a:lnTo>
                      <a:pt x="8" y="106"/>
                    </a:lnTo>
                    <a:lnTo>
                      <a:pt x="0" y="11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 name="Freeform 253"/>
              <p:cNvSpPr>
                <a:spLocks/>
              </p:cNvSpPr>
              <p:nvPr/>
            </p:nvSpPr>
            <p:spPr bwMode="auto">
              <a:xfrm>
                <a:off x="1973" y="126"/>
                <a:ext cx="60" cy="106"/>
              </a:xfrm>
              <a:custGeom>
                <a:avLst/>
                <a:gdLst>
                  <a:gd name="T0" fmla="*/ 0 w 60"/>
                  <a:gd name="T1" fmla="*/ 106 h 106"/>
                  <a:gd name="T2" fmla="*/ 9 w 60"/>
                  <a:gd name="T3" fmla="*/ 97 h 106"/>
                  <a:gd name="T4" fmla="*/ 21 w 60"/>
                  <a:gd name="T5" fmla="*/ 82 h 106"/>
                  <a:gd name="T6" fmla="*/ 33 w 60"/>
                  <a:gd name="T7" fmla="*/ 64 h 106"/>
                  <a:gd name="T8" fmla="*/ 44 w 60"/>
                  <a:gd name="T9" fmla="*/ 46 h 106"/>
                  <a:gd name="T10" fmla="*/ 54 w 60"/>
                  <a:gd name="T11" fmla="*/ 29 h 106"/>
                  <a:gd name="T12" fmla="*/ 60 w 60"/>
                  <a:gd name="T13" fmla="*/ 13 h 106"/>
                  <a:gd name="T14" fmla="*/ 60 w 60"/>
                  <a:gd name="T15" fmla="*/ 4 h 106"/>
                  <a:gd name="T16" fmla="*/ 54 w 60"/>
                  <a:gd name="T17" fmla="*/ 0 h 106"/>
                  <a:gd name="T18" fmla="*/ 37 w 60"/>
                  <a:gd name="T19" fmla="*/ 15 h 106"/>
                  <a:gd name="T20" fmla="*/ 25 w 60"/>
                  <a:gd name="T21" fmla="*/ 46 h 106"/>
                  <a:gd name="T22" fmla="*/ 11 w 60"/>
                  <a:gd name="T23" fmla="*/ 82 h 106"/>
                  <a:gd name="T24" fmla="*/ 0 w 60"/>
                  <a:gd name="T25" fmla="*/ 106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06"/>
                  <a:gd name="T41" fmla="*/ 60 w 60"/>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06">
                    <a:moveTo>
                      <a:pt x="0" y="106"/>
                    </a:moveTo>
                    <a:lnTo>
                      <a:pt x="9" y="97"/>
                    </a:lnTo>
                    <a:lnTo>
                      <a:pt x="21" y="82"/>
                    </a:lnTo>
                    <a:lnTo>
                      <a:pt x="33" y="64"/>
                    </a:lnTo>
                    <a:lnTo>
                      <a:pt x="44" y="46"/>
                    </a:lnTo>
                    <a:lnTo>
                      <a:pt x="54" y="29"/>
                    </a:lnTo>
                    <a:lnTo>
                      <a:pt x="60" y="13"/>
                    </a:lnTo>
                    <a:lnTo>
                      <a:pt x="60" y="4"/>
                    </a:lnTo>
                    <a:lnTo>
                      <a:pt x="54" y="0"/>
                    </a:lnTo>
                    <a:lnTo>
                      <a:pt x="37" y="15"/>
                    </a:lnTo>
                    <a:lnTo>
                      <a:pt x="25" y="46"/>
                    </a:lnTo>
                    <a:lnTo>
                      <a:pt x="11" y="82"/>
                    </a:lnTo>
                    <a:lnTo>
                      <a:pt x="0" y="10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2" name="Freeform 254"/>
              <p:cNvSpPr>
                <a:spLocks/>
              </p:cNvSpPr>
              <p:nvPr/>
            </p:nvSpPr>
            <p:spPr bwMode="auto">
              <a:xfrm>
                <a:off x="1926" y="139"/>
                <a:ext cx="54" cy="102"/>
              </a:xfrm>
              <a:custGeom>
                <a:avLst/>
                <a:gdLst>
                  <a:gd name="T0" fmla="*/ 0 w 54"/>
                  <a:gd name="T1" fmla="*/ 102 h 102"/>
                  <a:gd name="T2" fmla="*/ 8 w 54"/>
                  <a:gd name="T3" fmla="*/ 93 h 102"/>
                  <a:gd name="T4" fmla="*/ 17 w 54"/>
                  <a:gd name="T5" fmla="*/ 77 h 102"/>
                  <a:gd name="T6" fmla="*/ 27 w 54"/>
                  <a:gd name="T7" fmla="*/ 60 h 102"/>
                  <a:gd name="T8" fmla="*/ 39 w 54"/>
                  <a:gd name="T9" fmla="*/ 40 h 102"/>
                  <a:gd name="T10" fmla="*/ 47 w 54"/>
                  <a:gd name="T11" fmla="*/ 24 h 102"/>
                  <a:gd name="T12" fmla="*/ 52 w 54"/>
                  <a:gd name="T13" fmla="*/ 9 h 102"/>
                  <a:gd name="T14" fmla="*/ 54 w 54"/>
                  <a:gd name="T15" fmla="*/ 0 h 102"/>
                  <a:gd name="T16" fmla="*/ 49 w 54"/>
                  <a:gd name="T17" fmla="*/ 0 h 102"/>
                  <a:gd name="T18" fmla="*/ 31 w 54"/>
                  <a:gd name="T19" fmla="*/ 18 h 102"/>
                  <a:gd name="T20" fmla="*/ 17 w 54"/>
                  <a:gd name="T21" fmla="*/ 49 h 102"/>
                  <a:gd name="T22" fmla="*/ 8 w 54"/>
                  <a:gd name="T23" fmla="*/ 82 h 102"/>
                  <a:gd name="T24" fmla="*/ 0 w 54"/>
                  <a:gd name="T25" fmla="*/ 102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102"/>
                  <a:gd name="T41" fmla="*/ 54 w 54"/>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102">
                    <a:moveTo>
                      <a:pt x="0" y="102"/>
                    </a:moveTo>
                    <a:lnTo>
                      <a:pt x="8" y="93"/>
                    </a:lnTo>
                    <a:lnTo>
                      <a:pt x="17" y="77"/>
                    </a:lnTo>
                    <a:lnTo>
                      <a:pt x="27" y="60"/>
                    </a:lnTo>
                    <a:lnTo>
                      <a:pt x="39" y="40"/>
                    </a:lnTo>
                    <a:lnTo>
                      <a:pt x="47" y="24"/>
                    </a:lnTo>
                    <a:lnTo>
                      <a:pt x="52" y="9"/>
                    </a:lnTo>
                    <a:lnTo>
                      <a:pt x="54" y="0"/>
                    </a:lnTo>
                    <a:lnTo>
                      <a:pt x="49" y="0"/>
                    </a:lnTo>
                    <a:lnTo>
                      <a:pt x="31" y="18"/>
                    </a:lnTo>
                    <a:lnTo>
                      <a:pt x="17" y="49"/>
                    </a:lnTo>
                    <a:lnTo>
                      <a:pt x="8" y="82"/>
                    </a:lnTo>
                    <a:lnTo>
                      <a:pt x="0" y="10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 name="Freeform 255"/>
              <p:cNvSpPr>
                <a:spLocks/>
              </p:cNvSpPr>
              <p:nvPr/>
            </p:nvSpPr>
            <p:spPr bwMode="auto">
              <a:xfrm>
                <a:off x="1881" y="166"/>
                <a:ext cx="28" cy="88"/>
              </a:xfrm>
              <a:custGeom>
                <a:avLst/>
                <a:gdLst>
                  <a:gd name="T0" fmla="*/ 0 w 28"/>
                  <a:gd name="T1" fmla="*/ 88 h 88"/>
                  <a:gd name="T2" fmla="*/ 14 w 28"/>
                  <a:gd name="T3" fmla="*/ 64 h 88"/>
                  <a:gd name="T4" fmla="*/ 24 w 28"/>
                  <a:gd name="T5" fmla="*/ 33 h 88"/>
                  <a:gd name="T6" fmla="*/ 28 w 28"/>
                  <a:gd name="T7" fmla="*/ 8 h 88"/>
                  <a:gd name="T8" fmla="*/ 18 w 28"/>
                  <a:gd name="T9" fmla="*/ 0 h 88"/>
                  <a:gd name="T10" fmla="*/ 6 w 28"/>
                  <a:gd name="T11" fmla="*/ 13 h 88"/>
                  <a:gd name="T12" fmla="*/ 4 w 28"/>
                  <a:gd name="T13" fmla="*/ 37 h 88"/>
                  <a:gd name="T14" fmla="*/ 4 w 28"/>
                  <a:gd name="T15" fmla="*/ 66 h 88"/>
                  <a:gd name="T16" fmla="*/ 0 w 28"/>
                  <a:gd name="T17" fmla="*/ 88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88"/>
                  <a:gd name="T29" fmla="*/ 28 w 28"/>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88">
                    <a:moveTo>
                      <a:pt x="0" y="88"/>
                    </a:moveTo>
                    <a:lnTo>
                      <a:pt x="14" y="64"/>
                    </a:lnTo>
                    <a:lnTo>
                      <a:pt x="24" y="33"/>
                    </a:lnTo>
                    <a:lnTo>
                      <a:pt x="28" y="8"/>
                    </a:lnTo>
                    <a:lnTo>
                      <a:pt x="18" y="0"/>
                    </a:lnTo>
                    <a:lnTo>
                      <a:pt x="6" y="13"/>
                    </a:lnTo>
                    <a:lnTo>
                      <a:pt x="4" y="37"/>
                    </a:lnTo>
                    <a:lnTo>
                      <a:pt x="4" y="66"/>
                    </a:lnTo>
                    <a:lnTo>
                      <a:pt x="0" y="8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 name="Freeform 256"/>
              <p:cNvSpPr>
                <a:spLocks/>
              </p:cNvSpPr>
              <p:nvPr/>
            </p:nvSpPr>
            <p:spPr bwMode="auto">
              <a:xfrm>
                <a:off x="1842" y="190"/>
                <a:ext cx="16" cy="77"/>
              </a:xfrm>
              <a:custGeom>
                <a:avLst/>
                <a:gdLst>
                  <a:gd name="T0" fmla="*/ 4 w 16"/>
                  <a:gd name="T1" fmla="*/ 77 h 77"/>
                  <a:gd name="T2" fmla="*/ 10 w 16"/>
                  <a:gd name="T3" fmla="*/ 57 h 77"/>
                  <a:gd name="T4" fmla="*/ 16 w 16"/>
                  <a:gd name="T5" fmla="*/ 31 h 77"/>
                  <a:gd name="T6" fmla="*/ 16 w 16"/>
                  <a:gd name="T7" fmla="*/ 6 h 77"/>
                  <a:gd name="T8" fmla="*/ 8 w 16"/>
                  <a:gd name="T9" fmla="*/ 0 h 77"/>
                  <a:gd name="T10" fmla="*/ 0 w 16"/>
                  <a:gd name="T11" fmla="*/ 11 h 77"/>
                  <a:gd name="T12" fmla="*/ 2 w 16"/>
                  <a:gd name="T13" fmla="*/ 31 h 77"/>
                  <a:gd name="T14" fmla="*/ 4 w 16"/>
                  <a:gd name="T15" fmla="*/ 55 h 77"/>
                  <a:gd name="T16" fmla="*/ 4 w 16"/>
                  <a:gd name="T17" fmla="*/ 7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77"/>
                  <a:gd name="T29" fmla="*/ 16 w 16"/>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77">
                    <a:moveTo>
                      <a:pt x="4" y="77"/>
                    </a:moveTo>
                    <a:lnTo>
                      <a:pt x="10" y="57"/>
                    </a:lnTo>
                    <a:lnTo>
                      <a:pt x="16" y="31"/>
                    </a:lnTo>
                    <a:lnTo>
                      <a:pt x="16" y="6"/>
                    </a:lnTo>
                    <a:lnTo>
                      <a:pt x="8" y="0"/>
                    </a:lnTo>
                    <a:lnTo>
                      <a:pt x="0" y="11"/>
                    </a:lnTo>
                    <a:lnTo>
                      <a:pt x="2" y="31"/>
                    </a:lnTo>
                    <a:lnTo>
                      <a:pt x="4" y="55"/>
                    </a:lnTo>
                    <a:lnTo>
                      <a:pt x="4" y="7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 name="Freeform 257"/>
              <p:cNvSpPr>
                <a:spLocks/>
              </p:cNvSpPr>
              <p:nvPr/>
            </p:nvSpPr>
            <p:spPr bwMode="auto">
              <a:xfrm>
                <a:off x="1802" y="205"/>
                <a:ext cx="19" cy="75"/>
              </a:xfrm>
              <a:custGeom>
                <a:avLst/>
                <a:gdLst>
                  <a:gd name="T0" fmla="*/ 13 w 19"/>
                  <a:gd name="T1" fmla="*/ 75 h 75"/>
                  <a:gd name="T2" fmla="*/ 17 w 19"/>
                  <a:gd name="T3" fmla="*/ 58 h 75"/>
                  <a:gd name="T4" fmla="*/ 19 w 19"/>
                  <a:gd name="T5" fmla="*/ 33 h 75"/>
                  <a:gd name="T6" fmla="*/ 15 w 19"/>
                  <a:gd name="T7" fmla="*/ 9 h 75"/>
                  <a:gd name="T8" fmla="*/ 5 w 19"/>
                  <a:gd name="T9" fmla="*/ 0 h 75"/>
                  <a:gd name="T10" fmla="*/ 0 w 19"/>
                  <a:gd name="T11" fmla="*/ 9 h 75"/>
                  <a:gd name="T12" fmla="*/ 4 w 19"/>
                  <a:gd name="T13" fmla="*/ 27 h 75"/>
                  <a:gd name="T14" fmla="*/ 9 w 19"/>
                  <a:gd name="T15" fmla="*/ 51 h 75"/>
                  <a:gd name="T16" fmla="*/ 13 w 19"/>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75"/>
                  <a:gd name="T29" fmla="*/ 19 w 19"/>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75">
                    <a:moveTo>
                      <a:pt x="13" y="75"/>
                    </a:moveTo>
                    <a:lnTo>
                      <a:pt x="17" y="58"/>
                    </a:lnTo>
                    <a:lnTo>
                      <a:pt x="19" y="33"/>
                    </a:lnTo>
                    <a:lnTo>
                      <a:pt x="15" y="9"/>
                    </a:lnTo>
                    <a:lnTo>
                      <a:pt x="5" y="0"/>
                    </a:lnTo>
                    <a:lnTo>
                      <a:pt x="0" y="9"/>
                    </a:lnTo>
                    <a:lnTo>
                      <a:pt x="4" y="27"/>
                    </a:lnTo>
                    <a:lnTo>
                      <a:pt x="9" y="51"/>
                    </a:lnTo>
                    <a:lnTo>
                      <a:pt x="13" y="7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Freeform 258"/>
              <p:cNvSpPr>
                <a:spLocks/>
              </p:cNvSpPr>
              <p:nvPr/>
            </p:nvSpPr>
            <p:spPr bwMode="auto">
              <a:xfrm>
                <a:off x="1771" y="232"/>
                <a:ext cx="19" cy="73"/>
              </a:xfrm>
              <a:custGeom>
                <a:avLst/>
                <a:gdLst>
                  <a:gd name="T0" fmla="*/ 1 w 19"/>
                  <a:gd name="T1" fmla="*/ 73 h 73"/>
                  <a:gd name="T2" fmla="*/ 11 w 19"/>
                  <a:gd name="T3" fmla="*/ 62 h 73"/>
                  <a:gd name="T4" fmla="*/ 19 w 19"/>
                  <a:gd name="T5" fmla="*/ 40 h 73"/>
                  <a:gd name="T6" fmla="*/ 19 w 19"/>
                  <a:gd name="T7" fmla="*/ 15 h 73"/>
                  <a:gd name="T8" fmla="*/ 9 w 19"/>
                  <a:gd name="T9" fmla="*/ 0 h 73"/>
                  <a:gd name="T10" fmla="*/ 0 w 19"/>
                  <a:gd name="T11" fmla="*/ 6 h 73"/>
                  <a:gd name="T12" fmla="*/ 0 w 19"/>
                  <a:gd name="T13" fmla="*/ 26 h 73"/>
                  <a:gd name="T14" fmla="*/ 1 w 19"/>
                  <a:gd name="T15" fmla="*/ 53 h 73"/>
                  <a:gd name="T16" fmla="*/ 1 w 19"/>
                  <a:gd name="T17" fmla="*/ 73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73"/>
                  <a:gd name="T29" fmla="*/ 19 w 19"/>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73">
                    <a:moveTo>
                      <a:pt x="1" y="73"/>
                    </a:moveTo>
                    <a:lnTo>
                      <a:pt x="11" y="62"/>
                    </a:lnTo>
                    <a:lnTo>
                      <a:pt x="19" y="40"/>
                    </a:lnTo>
                    <a:lnTo>
                      <a:pt x="19" y="15"/>
                    </a:lnTo>
                    <a:lnTo>
                      <a:pt x="9" y="0"/>
                    </a:lnTo>
                    <a:lnTo>
                      <a:pt x="0" y="6"/>
                    </a:lnTo>
                    <a:lnTo>
                      <a:pt x="0" y="26"/>
                    </a:lnTo>
                    <a:lnTo>
                      <a:pt x="1" y="53"/>
                    </a:lnTo>
                    <a:lnTo>
                      <a:pt x="1"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 name="Freeform 259"/>
              <p:cNvSpPr>
                <a:spLocks/>
              </p:cNvSpPr>
              <p:nvPr/>
            </p:nvSpPr>
            <p:spPr bwMode="auto">
              <a:xfrm>
                <a:off x="1747" y="241"/>
                <a:ext cx="18" cy="81"/>
              </a:xfrm>
              <a:custGeom>
                <a:avLst/>
                <a:gdLst>
                  <a:gd name="T0" fmla="*/ 6 w 18"/>
                  <a:gd name="T1" fmla="*/ 81 h 81"/>
                  <a:gd name="T2" fmla="*/ 12 w 18"/>
                  <a:gd name="T3" fmla="*/ 64 h 81"/>
                  <a:gd name="T4" fmla="*/ 18 w 18"/>
                  <a:gd name="T5" fmla="*/ 39 h 81"/>
                  <a:gd name="T6" fmla="*/ 18 w 18"/>
                  <a:gd name="T7" fmla="*/ 15 h 81"/>
                  <a:gd name="T8" fmla="*/ 10 w 18"/>
                  <a:gd name="T9" fmla="*/ 0 h 81"/>
                  <a:gd name="T10" fmla="*/ 0 w 18"/>
                  <a:gd name="T11" fmla="*/ 6 h 81"/>
                  <a:gd name="T12" fmla="*/ 0 w 18"/>
                  <a:gd name="T13" fmla="*/ 31 h 81"/>
                  <a:gd name="T14" fmla="*/ 2 w 18"/>
                  <a:gd name="T15" fmla="*/ 61 h 81"/>
                  <a:gd name="T16" fmla="*/ 6 w 18"/>
                  <a:gd name="T17" fmla="*/ 81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81"/>
                  <a:gd name="T29" fmla="*/ 18 w 18"/>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81">
                    <a:moveTo>
                      <a:pt x="6" y="81"/>
                    </a:moveTo>
                    <a:lnTo>
                      <a:pt x="12" y="64"/>
                    </a:lnTo>
                    <a:lnTo>
                      <a:pt x="18" y="39"/>
                    </a:lnTo>
                    <a:lnTo>
                      <a:pt x="18" y="15"/>
                    </a:lnTo>
                    <a:lnTo>
                      <a:pt x="10" y="0"/>
                    </a:lnTo>
                    <a:lnTo>
                      <a:pt x="0" y="6"/>
                    </a:lnTo>
                    <a:lnTo>
                      <a:pt x="0" y="31"/>
                    </a:lnTo>
                    <a:lnTo>
                      <a:pt x="2" y="61"/>
                    </a:lnTo>
                    <a:lnTo>
                      <a:pt x="6"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Freeform 260"/>
              <p:cNvSpPr>
                <a:spLocks/>
              </p:cNvSpPr>
              <p:nvPr/>
            </p:nvSpPr>
            <p:spPr bwMode="auto">
              <a:xfrm>
                <a:off x="2136" y="126"/>
                <a:ext cx="105" cy="86"/>
              </a:xfrm>
              <a:custGeom>
                <a:avLst/>
                <a:gdLst>
                  <a:gd name="T0" fmla="*/ 101 w 105"/>
                  <a:gd name="T1" fmla="*/ 0 h 86"/>
                  <a:gd name="T2" fmla="*/ 95 w 105"/>
                  <a:gd name="T3" fmla="*/ 2 h 86"/>
                  <a:gd name="T4" fmla="*/ 87 w 105"/>
                  <a:gd name="T5" fmla="*/ 11 h 86"/>
                  <a:gd name="T6" fmla="*/ 74 w 105"/>
                  <a:gd name="T7" fmla="*/ 24 h 86"/>
                  <a:gd name="T8" fmla="*/ 60 w 105"/>
                  <a:gd name="T9" fmla="*/ 40 h 86"/>
                  <a:gd name="T10" fmla="*/ 45 w 105"/>
                  <a:gd name="T11" fmla="*/ 55 h 86"/>
                  <a:gd name="T12" fmla="*/ 29 w 105"/>
                  <a:gd name="T13" fmla="*/ 68 h 86"/>
                  <a:gd name="T14" fmla="*/ 14 w 105"/>
                  <a:gd name="T15" fmla="*/ 79 h 86"/>
                  <a:gd name="T16" fmla="*/ 0 w 105"/>
                  <a:gd name="T17" fmla="*/ 86 h 86"/>
                  <a:gd name="T18" fmla="*/ 17 w 105"/>
                  <a:gd name="T19" fmla="*/ 79 h 86"/>
                  <a:gd name="T20" fmla="*/ 37 w 105"/>
                  <a:gd name="T21" fmla="*/ 68 h 86"/>
                  <a:gd name="T22" fmla="*/ 56 w 105"/>
                  <a:gd name="T23" fmla="*/ 57 h 86"/>
                  <a:gd name="T24" fmla="*/ 74 w 105"/>
                  <a:gd name="T25" fmla="*/ 42 h 86"/>
                  <a:gd name="T26" fmla="*/ 89 w 105"/>
                  <a:gd name="T27" fmla="*/ 29 h 86"/>
                  <a:gd name="T28" fmla="*/ 101 w 105"/>
                  <a:gd name="T29" fmla="*/ 15 h 86"/>
                  <a:gd name="T30" fmla="*/ 105 w 105"/>
                  <a:gd name="T31" fmla="*/ 6 h 86"/>
                  <a:gd name="T32" fmla="*/ 101 w 105"/>
                  <a:gd name="T33" fmla="*/ 0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86"/>
                  <a:gd name="T53" fmla="*/ 105 w 105"/>
                  <a:gd name="T54" fmla="*/ 86 h 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86">
                    <a:moveTo>
                      <a:pt x="101" y="0"/>
                    </a:moveTo>
                    <a:lnTo>
                      <a:pt x="95" y="2"/>
                    </a:lnTo>
                    <a:lnTo>
                      <a:pt x="87" y="11"/>
                    </a:lnTo>
                    <a:lnTo>
                      <a:pt x="74" y="24"/>
                    </a:lnTo>
                    <a:lnTo>
                      <a:pt x="60" y="40"/>
                    </a:lnTo>
                    <a:lnTo>
                      <a:pt x="45" y="55"/>
                    </a:lnTo>
                    <a:lnTo>
                      <a:pt x="29" y="68"/>
                    </a:lnTo>
                    <a:lnTo>
                      <a:pt x="14" y="79"/>
                    </a:lnTo>
                    <a:lnTo>
                      <a:pt x="0" y="86"/>
                    </a:lnTo>
                    <a:lnTo>
                      <a:pt x="17" y="79"/>
                    </a:lnTo>
                    <a:lnTo>
                      <a:pt x="37" y="68"/>
                    </a:lnTo>
                    <a:lnTo>
                      <a:pt x="56" y="57"/>
                    </a:lnTo>
                    <a:lnTo>
                      <a:pt x="74" y="42"/>
                    </a:lnTo>
                    <a:lnTo>
                      <a:pt x="89" y="29"/>
                    </a:lnTo>
                    <a:lnTo>
                      <a:pt x="101" y="15"/>
                    </a:lnTo>
                    <a:lnTo>
                      <a:pt x="105" y="6"/>
                    </a:lnTo>
                    <a:lnTo>
                      <a:pt x="10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Freeform 261"/>
              <p:cNvSpPr>
                <a:spLocks/>
              </p:cNvSpPr>
              <p:nvPr/>
            </p:nvSpPr>
            <p:spPr bwMode="auto">
              <a:xfrm>
                <a:off x="2183" y="159"/>
                <a:ext cx="77" cy="55"/>
              </a:xfrm>
              <a:custGeom>
                <a:avLst/>
                <a:gdLst>
                  <a:gd name="T0" fmla="*/ 0 w 77"/>
                  <a:gd name="T1" fmla="*/ 55 h 55"/>
                  <a:gd name="T2" fmla="*/ 9 w 77"/>
                  <a:gd name="T3" fmla="*/ 49 h 55"/>
                  <a:gd name="T4" fmla="*/ 23 w 77"/>
                  <a:gd name="T5" fmla="*/ 42 h 55"/>
                  <a:gd name="T6" fmla="*/ 36 w 77"/>
                  <a:gd name="T7" fmla="*/ 33 h 55"/>
                  <a:gd name="T8" fmla="*/ 50 w 77"/>
                  <a:gd name="T9" fmla="*/ 24 h 55"/>
                  <a:gd name="T10" fmla="*/ 64 w 77"/>
                  <a:gd name="T11" fmla="*/ 18 h 55"/>
                  <a:gd name="T12" fmla="*/ 73 w 77"/>
                  <a:gd name="T13" fmla="*/ 9 h 55"/>
                  <a:gd name="T14" fmla="*/ 77 w 77"/>
                  <a:gd name="T15" fmla="*/ 4 h 55"/>
                  <a:gd name="T16" fmla="*/ 77 w 77"/>
                  <a:gd name="T17" fmla="*/ 0 h 55"/>
                  <a:gd name="T18" fmla="*/ 71 w 77"/>
                  <a:gd name="T19" fmla="*/ 0 h 55"/>
                  <a:gd name="T20" fmla="*/ 62 w 77"/>
                  <a:gd name="T21" fmla="*/ 4 h 55"/>
                  <a:gd name="T22" fmla="*/ 52 w 77"/>
                  <a:gd name="T23" fmla="*/ 13 h 55"/>
                  <a:gd name="T24" fmla="*/ 38 w 77"/>
                  <a:gd name="T25" fmla="*/ 22 h 55"/>
                  <a:gd name="T26" fmla="*/ 27 w 77"/>
                  <a:gd name="T27" fmla="*/ 33 h 55"/>
                  <a:gd name="T28" fmla="*/ 15 w 77"/>
                  <a:gd name="T29" fmla="*/ 42 h 55"/>
                  <a:gd name="T30" fmla="*/ 5 w 77"/>
                  <a:gd name="T31" fmla="*/ 51 h 55"/>
                  <a:gd name="T32" fmla="*/ 0 w 77"/>
                  <a:gd name="T33" fmla="*/ 55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5"/>
                  <a:gd name="T53" fmla="*/ 77 w 77"/>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5">
                    <a:moveTo>
                      <a:pt x="0" y="55"/>
                    </a:moveTo>
                    <a:lnTo>
                      <a:pt x="9" y="49"/>
                    </a:lnTo>
                    <a:lnTo>
                      <a:pt x="23" y="42"/>
                    </a:lnTo>
                    <a:lnTo>
                      <a:pt x="36" y="33"/>
                    </a:lnTo>
                    <a:lnTo>
                      <a:pt x="50" y="24"/>
                    </a:lnTo>
                    <a:lnTo>
                      <a:pt x="64" y="18"/>
                    </a:lnTo>
                    <a:lnTo>
                      <a:pt x="73" y="9"/>
                    </a:lnTo>
                    <a:lnTo>
                      <a:pt x="77" y="4"/>
                    </a:lnTo>
                    <a:lnTo>
                      <a:pt x="77" y="0"/>
                    </a:lnTo>
                    <a:lnTo>
                      <a:pt x="71" y="0"/>
                    </a:lnTo>
                    <a:lnTo>
                      <a:pt x="62" y="4"/>
                    </a:lnTo>
                    <a:lnTo>
                      <a:pt x="52" y="13"/>
                    </a:lnTo>
                    <a:lnTo>
                      <a:pt x="38" y="22"/>
                    </a:lnTo>
                    <a:lnTo>
                      <a:pt x="27" y="33"/>
                    </a:lnTo>
                    <a:lnTo>
                      <a:pt x="15" y="42"/>
                    </a:lnTo>
                    <a:lnTo>
                      <a:pt x="5" y="51"/>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262"/>
              <p:cNvSpPr>
                <a:spLocks/>
              </p:cNvSpPr>
              <p:nvPr/>
            </p:nvSpPr>
            <p:spPr bwMode="auto">
              <a:xfrm>
                <a:off x="1559" y="483"/>
                <a:ext cx="429" cy="115"/>
              </a:xfrm>
              <a:custGeom>
                <a:avLst/>
                <a:gdLst>
                  <a:gd name="T0" fmla="*/ 2 w 429"/>
                  <a:gd name="T1" fmla="*/ 20 h 115"/>
                  <a:gd name="T2" fmla="*/ 0 w 429"/>
                  <a:gd name="T3" fmla="*/ 16 h 115"/>
                  <a:gd name="T4" fmla="*/ 2 w 429"/>
                  <a:gd name="T5" fmla="*/ 11 h 115"/>
                  <a:gd name="T6" fmla="*/ 4 w 429"/>
                  <a:gd name="T7" fmla="*/ 7 h 115"/>
                  <a:gd name="T8" fmla="*/ 4 w 429"/>
                  <a:gd name="T9" fmla="*/ 0 h 115"/>
                  <a:gd name="T10" fmla="*/ 31 w 429"/>
                  <a:gd name="T11" fmla="*/ 27 h 115"/>
                  <a:gd name="T12" fmla="*/ 58 w 429"/>
                  <a:gd name="T13" fmla="*/ 47 h 115"/>
                  <a:gd name="T14" fmla="*/ 87 w 429"/>
                  <a:gd name="T15" fmla="*/ 64 h 115"/>
                  <a:gd name="T16" fmla="*/ 116 w 429"/>
                  <a:gd name="T17" fmla="*/ 78 h 115"/>
                  <a:gd name="T18" fmla="*/ 145 w 429"/>
                  <a:gd name="T19" fmla="*/ 89 h 115"/>
                  <a:gd name="T20" fmla="*/ 175 w 429"/>
                  <a:gd name="T21" fmla="*/ 95 h 115"/>
                  <a:gd name="T22" fmla="*/ 204 w 429"/>
                  <a:gd name="T23" fmla="*/ 98 h 115"/>
                  <a:gd name="T24" fmla="*/ 233 w 429"/>
                  <a:gd name="T25" fmla="*/ 100 h 115"/>
                  <a:gd name="T26" fmla="*/ 260 w 429"/>
                  <a:gd name="T27" fmla="*/ 100 h 115"/>
                  <a:gd name="T28" fmla="*/ 289 w 429"/>
                  <a:gd name="T29" fmla="*/ 98 h 115"/>
                  <a:gd name="T30" fmla="*/ 316 w 429"/>
                  <a:gd name="T31" fmla="*/ 93 h 115"/>
                  <a:gd name="T32" fmla="*/ 342 w 429"/>
                  <a:gd name="T33" fmla="*/ 89 h 115"/>
                  <a:gd name="T34" fmla="*/ 365 w 429"/>
                  <a:gd name="T35" fmla="*/ 84 h 115"/>
                  <a:gd name="T36" fmla="*/ 388 w 429"/>
                  <a:gd name="T37" fmla="*/ 80 h 115"/>
                  <a:gd name="T38" fmla="*/ 410 w 429"/>
                  <a:gd name="T39" fmla="*/ 73 h 115"/>
                  <a:gd name="T40" fmla="*/ 429 w 429"/>
                  <a:gd name="T41" fmla="*/ 69 h 115"/>
                  <a:gd name="T42" fmla="*/ 416 w 429"/>
                  <a:gd name="T43" fmla="*/ 80 h 115"/>
                  <a:gd name="T44" fmla="*/ 398 w 429"/>
                  <a:gd name="T45" fmla="*/ 89 h 115"/>
                  <a:gd name="T46" fmla="*/ 375 w 429"/>
                  <a:gd name="T47" fmla="*/ 98 h 115"/>
                  <a:gd name="T48" fmla="*/ 350 w 429"/>
                  <a:gd name="T49" fmla="*/ 104 h 115"/>
                  <a:gd name="T50" fmla="*/ 320 w 429"/>
                  <a:gd name="T51" fmla="*/ 111 h 115"/>
                  <a:gd name="T52" fmla="*/ 289 w 429"/>
                  <a:gd name="T53" fmla="*/ 113 h 115"/>
                  <a:gd name="T54" fmla="*/ 256 w 429"/>
                  <a:gd name="T55" fmla="*/ 115 h 115"/>
                  <a:gd name="T56" fmla="*/ 223 w 429"/>
                  <a:gd name="T57" fmla="*/ 113 h 115"/>
                  <a:gd name="T58" fmla="*/ 190 w 429"/>
                  <a:gd name="T59" fmla="*/ 111 h 115"/>
                  <a:gd name="T60" fmla="*/ 157 w 429"/>
                  <a:gd name="T61" fmla="*/ 106 h 115"/>
                  <a:gd name="T62" fmla="*/ 124 w 429"/>
                  <a:gd name="T63" fmla="*/ 100 h 115"/>
                  <a:gd name="T64" fmla="*/ 93 w 429"/>
                  <a:gd name="T65" fmla="*/ 89 h 115"/>
                  <a:gd name="T66" fmla="*/ 66 w 429"/>
                  <a:gd name="T67" fmla="*/ 75 h 115"/>
                  <a:gd name="T68" fmla="*/ 40 w 429"/>
                  <a:gd name="T69" fmla="*/ 60 h 115"/>
                  <a:gd name="T70" fmla="*/ 19 w 429"/>
                  <a:gd name="T71" fmla="*/ 42 h 115"/>
                  <a:gd name="T72" fmla="*/ 2 w 429"/>
                  <a:gd name="T73" fmla="*/ 20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9"/>
                  <a:gd name="T112" fmla="*/ 0 h 115"/>
                  <a:gd name="T113" fmla="*/ 429 w 42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9" h="115">
                    <a:moveTo>
                      <a:pt x="2" y="20"/>
                    </a:moveTo>
                    <a:lnTo>
                      <a:pt x="0" y="16"/>
                    </a:lnTo>
                    <a:lnTo>
                      <a:pt x="2" y="11"/>
                    </a:lnTo>
                    <a:lnTo>
                      <a:pt x="4" y="7"/>
                    </a:lnTo>
                    <a:lnTo>
                      <a:pt x="4" y="0"/>
                    </a:lnTo>
                    <a:lnTo>
                      <a:pt x="31" y="27"/>
                    </a:lnTo>
                    <a:lnTo>
                      <a:pt x="58" y="47"/>
                    </a:lnTo>
                    <a:lnTo>
                      <a:pt x="87" y="64"/>
                    </a:lnTo>
                    <a:lnTo>
                      <a:pt x="116" y="78"/>
                    </a:lnTo>
                    <a:lnTo>
                      <a:pt x="145" y="89"/>
                    </a:lnTo>
                    <a:lnTo>
                      <a:pt x="175" y="95"/>
                    </a:lnTo>
                    <a:lnTo>
                      <a:pt x="204" y="98"/>
                    </a:lnTo>
                    <a:lnTo>
                      <a:pt x="233" y="100"/>
                    </a:lnTo>
                    <a:lnTo>
                      <a:pt x="260" y="100"/>
                    </a:lnTo>
                    <a:lnTo>
                      <a:pt x="289" y="98"/>
                    </a:lnTo>
                    <a:lnTo>
                      <a:pt x="316" y="93"/>
                    </a:lnTo>
                    <a:lnTo>
                      <a:pt x="342" y="89"/>
                    </a:lnTo>
                    <a:lnTo>
                      <a:pt x="365" y="84"/>
                    </a:lnTo>
                    <a:lnTo>
                      <a:pt x="388" y="80"/>
                    </a:lnTo>
                    <a:lnTo>
                      <a:pt x="410" y="73"/>
                    </a:lnTo>
                    <a:lnTo>
                      <a:pt x="429" y="69"/>
                    </a:lnTo>
                    <a:lnTo>
                      <a:pt x="416" y="80"/>
                    </a:lnTo>
                    <a:lnTo>
                      <a:pt x="398" y="89"/>
                    </a:lnTo>
                    <a:lnTo>
                      <a:pt x="375" y="98"/>
                    </a:lnTo>
                    <a:lnTo>
                      <a:pt x="350" y="104"/>
                    </a:lnTo>
                    <a:lnTo>
                      <a:pt x="320" y="111"/>
                    </a:lnTo>
                    <a:lnTo>
                      <a:pt x="289" y="113"/>
                    </a:lnTo>
                    <a:lnTo>
                      <a:pt x="256" y="115"/>
                    </a:lnTo>
                    <a:lnTo>
                      <a:pt x="223" y="113"/>
                    </a:lnTo>
                    <a:lnTo>
                      <a:pt x="190" y="111"/>
                    </a:lnTo>
                    <a:lnTo>
                      <a:pt x="157" y="106"/>
                    </a:lnTo>
                    <a:lnTo>
                      <a:pt x="124" y="100"/>
                    </a:lnTo>
                    <a:lnTo>
                      <a:pt x="93" y="89"/>
                    </a:lnTo>
                    <a:lnTo>
                      <a:pt x="66" y="75"/>
                    </a:lnTo>
                    <a:lnTo>
                      <a:pt x="40" y="60"/>
                    </a:lnTo>
                    <a:lnTo>
                      <a:pt x="19" y="42"/>
                    </a:lnTo>
                    <a:lnTo>
                      <a:pt x="2"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 name="Freeform 263"/>
              <p:cNvSpPr>
                <a:spLocks/>
              </p:cNvSpPr>
              <p:nvPr/>
            </p:nvSpPr>
            <p:spPr bwMode="auto">
              <a:xfrm>
                <a:off x="1920" y="477"/>
                <a:ext cx="53" cy="99"/>
              </a:xfrm>
              <a:custGeom>
                <a:avLst/>
                <a:gdLst>
                  <a:gd name="T0" fmla="*/ 0 w 53"/>
                  <a:gd name="T1" fmla="*/ 99 h 99"/>
                  <a:gd name="T2" fmla="*/ 10 w 53"/>
                  <a:gd name="T3" fmla="*/ 90 h 99"/>
                  <a:gd name="T4" fmla="*/ 22 w 53"/>
                  <a:gd name="T5" fmla="*/ 77 h 99"/>
                  <a:gd name="T6" fmla="*/ 31 w 53"/>
                  <a:gd name="T7" fmla="*/ 62 h 99"/>
                  <a:gd name="T8" fmla="*/ 41 w 53"/>
                  <a:gd name="T9" fmla="*/ 44 h 99"/>
                  <a:gd name="T10" fmla="*/ 47 w 53"/>
                  <a:gd name="T11" fmla="*/ 29 h 99"/>
                  <a:gd name="T12" fmla="*/ 51 w 53"/>
                  <a:gd name="T13" fmla="*/ 15 h 99"/>
                  <a:gd name="T14" fmla="*/ 53 w 53"/>
                  <a:gd name="T15" fmla="*/ 4 h 99"/>
                  <a:gd name="T16" fmla="*/ 51 w 53"/>
                  <a:gd name="T17" fmla="*/ 0 h 99"/>
                  <a:gd name="T18" fmla="*/ 41 w 53"/>
                  <a:gd name="T19" fmla="*/ 9 h 99"/>
                  <a:gd name="T20" fmla="*/ 31 w 53"/>
                  <a:gd name="T21" fmla="*/ 35 h 99"/>
                  <a:gd name="T22" fmla="*/ 18 w 53"/>
                  <a:gd name="T23" fmla="*/ 70 h 99"/>
                  <a:gd name="T24" fmla="*/ 0 w 53"/>
                  <a:gd name="T25" fmla="*/ 99 h 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99"/>
                  <a:gd name="T41" fmla="*/ 53 w 53"/>
                  <a:gd name="T42" fmla="*/ 99 h 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99">
                    <a:moveTo>
                      <a:pt x="0" y="99"/>
                    </a:moveTo>
                    <a:lnTo>
                      <a:pt x="10" y="90"/>
                    </a:lnTo>
                    <a:lnTo>
                      <a:pt x="22" y="77"/>
                    </a:lnTo>
                    <a:lnTo>
                      <a:pt x="31" y="62"/>
                    </a:lnTo>
                    <a:lnTo>
                      <a:pt x="41" y="44"/>
                    </a:lnTo>
                    <a:lnTo>
                      <a:pt x="47" y="29"/>
                    </a:lnTo>
                    <a:lnTo>
                      <a:pt x="51" y="15"/>
                    </a:lnTo>
                    <a:lnTo>
                      <a:pt x="53" y="4"/>
                    </a:lnTo>
                    <a:lnTo>
                      <a:pt x="51" y="0"/>
                    </a:lnTo>
                    <a:lnTo>
                      <a:pt x="41" y="9"/>
                    </a:lnTo>
                    <a:lnTo>
                      <a:pt x="31" y="35"/>
                    </a:lnTo>
                    <a:lnTo>
                      <a:pt x="18" y="70"/>
                    </a:lnTo>
                    <a:lnTo>
                      <a:pt x="0" y="9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Freeform 264"/>
              <p:cNvSpPr>
                <a:spLocks/>
              </p:cNvSpPr>
              <p:nvPr/>
            </p:nvSpPr>
            <p:spPr bwMode="auto">
              <a:xfrm>
                <a:off x="1879" y="464"/>
                <a:ext cx="78" cy="121"/>
              </a:xfrm>
              <a:custGeom>
                <a:avLst/>
                <a:gdLst>
                  <a:gd name="T0" fmla="*/ 78 w 78"/>
                  <a:gd name="T1" fmla="*/ 0 h 121"/>
                  <a:gd name="T2" fmla="*/ 78 w 78"/>
                  <a:gd name="T3" fmla="*/ 6 h 121"/>
                  <a:gd name="T4" fmla="*/ 76 w 78"/>
                  <a:gd name="T5" fmla="*/ 17 h 121"/>
                  <a:gd name="T6" fmla="*/ 68 w 78"/>
                  <a:gd name="T7" fmla="*/ 35 h 121"/>
                  <a:gd name="T8" fmla="*/ 59 w 78"/>
                  <a:gd name="T9" fmla="*/ 55 h 121"/>
                  <a:gd name="T10" fmla="*/ 47 w 78"/>
                  <a:gd name="T11" fmla="*/ 77 h 121"/>
                  <a:gd name="T12" fmla="*/ 33 w 78"/>
                  <a:gd name="T13" fmla="*/ 94 h 121"/>
                  <a:gd name="T14" fmla="*/ 16 w 78"/>
                  <a:gd name="T15" fmla="*/ 110 h 121"/>
                  <a:gd name="T16" fmla="*/ 0 w 78"/>
                  <a:gd name="T17" fmla="*/ 121 h 121"/>
                  <a:gd name="T18" fmla="*/ 10 w 78"/>
                  <a:gd name="T19" fmla="*/ 108 h 121"/>
                  <a:gd name="T20" fmla="*/ 20 w 78"/>
                  <a:gd name="T21" fmla="*/ 90 h 121"/>
                  <a:gd name="T22" fmla="*/ 31 w 78"/>
                  <a:gd name="T23" fmla="*/ 70 h 121"/>
                  <a:gd name="T24" fmla="*/ 43 w 78"/>
                  <a:gd name="T25" fmla="*/ 48 h 121"/>
                  <a:gd name="T26" fmla="*/ 55 w 78"/>
                  <a:gd name="T27" fmla="*/ 28 h 121"/>
                  <a:gd name="T28" fmla="*/ 64 w 78"/>
                  <a:gd name="T29" fmla="*/ 13 h 121"/>
                  <a:gd name="T30" fmla="*/ 72 w 78"/>
                  <a:gd name="T31" fmla="*/ 2 h 121"/>
                  <a:gd name="T32" fmla="*/ 78 w 78"/>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121"/>
                  <a:gd name="T53" fmla="*/ 78 w 78"/>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121">
                    <a:moveTo>
                      <a:pt x="78" y="0"/>
                    </a:moveTo>
                    <a:lnTo>
                      <a:pt x="78" y="6"/>
                    </a:lnTo>
                    <a:lnTo>
                      <a:pt x="76" y="17"/>
                    </a:lnTo>
                    <a:lnTo>
                      <a:pt x="68" y="35"/>
                    </a:lnTo>
                    <a:lnTo>
                      <a:pt x="59" y="55"/>
                    </a:lnTo>
                    <a:lnTo>
                      <a:pt x="47" y="77"/>
                    </a:lnTo>
                    <a:lnTo>
                      <a:pt x="33" y="94"/>
                    </a:lnTo>
                    <a:lnTo>
                      <a:pt x="16" y="110"/>
                    </a:lnTo>
                    <a:lnTo>
                      <a:pt x="0" y="121"/>
                    </a:lnTo>
                    <a:lnTo>
                      <a:pt x="10" y="108"/>
                    </a:lnTo>
                    <a:lnTo>
                      <a:pt x="20" y="90"/>
                    </a:lnTo>
                    <a:lnTo>
                      <a:pt x="31" y="70"/>
                    </a:lnTo>
                    <a:lnTo>
                      <a:pt x="43" y="48"/>
                    </a:lnTo>
                    <a:lnTo>
                      <a:pt x="55" y="28"/>
                    </a:lnTo>
                    <a:lnTo>
                      <a:pt x="64" y="13"/>
                    </a:lnTo>
                    <a:lnTo>
                      <a:pt x="72" y="2"/>
                    </a:lnTo>
                    <a:lnTo>
                      <a:pt x="7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Freeform 265"/>
              <p:cNvSpPr>
                <a:spLocks/>
              </p:cNvSpPr>
              <p:nvPr/>
            </p:nvSpPr>
            <p:spPr bwMode="auto">
              <a:xfrm>
                <a:off x="1802" y="453"/>
                <a:ext cx="101" cy="141"/>
              </a:xfrm>
              <a:custGeom>
                <a:avLst/>
                <a:gdLst>
                  <a:gd name="T0" fmla="*/ 99 w 101"/>
                  <a:gd name="T1" fmla="*/ 0 h 141"/>
                  <a:gd name="T2" fmla="*/ 101 w 101"/>
                  <a:gd name="T3" fmla="*/ 6 h 141"/>
                  <a:gd name="T4" fmla="*/ 95 w 101"/>
                  <a:gd name="T5" fmla="*/ 22 h 141"/>
                  <a:gd name="T6" fmla="*/ 85 w 101"/>
                  <a:gd name="T7" fmla="*/ 41 h 141"/>
                  <a:gd name="T8" fmla="*/ 70 w 101"/>
                  <a:gd name="T9" fmla="*/ 66 h 141"/>
                  <a:gd name="T10" fmla="*/ 54 w 101"/>
                  <a:gd name="T11" fmla="*/ 90 h 141"/>
                  <a:gd name="T12" fmla="*/ 35 w 101"/>
                  <a:gd name="T13" fmla="*/ 112 h 141"/>
                  <a:gd name="T14" fmla="*/ 17 w 101"/>
                  <a:gd name="T15" fmla="*/ 130 h 141"/>
                  <a:gd name="T16" fmla="*/ 0 w 101"/>
                  <a:gd name="T17" fmla="*/ 141 h 141"/>
                  <a:gd name="T18" fmla="*/ 7 w 101"/>
                  <a:gd name="T19" fmla="*/ 130 h 141"/>
                  <a:gd name="T20" fmla="*/ 19 w 101"/>
                  <a:gd name="T21" fmla="*/ 110 h 141"/>
                  <a:gd name="T22" fmla="*/ 33 w 101"/>
                  <a:gd name="T23" fmla="*/ 88 h 141"/>
                  <a:gd name="T24" fmla="*/ 50 w 101"/>
                  <a:gd name="T25" fmla="*/ 61 h 141"/>
                  <a:gd name="T26" fmla="*/ 66 w 101"/>
                  <a:gd name="T27" fmla="*/ 37 h 141"/>
                  <a:gd name="T28" fmla="*/ 79 w 101"/>
                  <a:gd name="T29" fmla="*/ 15 h 141"/>
                  <a:gd name="T30" fmla="*/ 91 w 101"/>
                  <a:gd name="T31" fmla="*/ 2 h 141"/>
                  <a:gd name="T32" fmla="*/ 99 w 101"/>
                  <a:gd name="T33" fmla="*/ 0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41"/>
                  <a:gd name="T53" fmla="*/ 101 w 101"/>
                  <a:gd name="T54" fmla="*/ 141 h 1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41">
                    <a:moveTo>
                      <a:pt x="99" y="0"/>
                    </a:moveTo>
                    <a:lnTo>
                      <a:pt x="101" y="6"/>
                    </a:lnTo>
                    <a:lnTo>
                      <a:pt x="95" y="22"/>
                    </a:lnTo>
                    <a:lnTo>
                      <a:pt x="85" y="41"/>
                    </a:lnTo>
                    <a:lnTo>
                      <a:pt x="70" y="66"/>
                    </a:lnTo>
                    <a:lnTo>
                      <a:pt x="54" y="90"/>
                    </a:lnTo>
                    <a:lnTo>
                      <a:pt x="35" y="112"/>
                    </a:lnTo>
                    <a:lnTo>
                      <a:pt x="17" y="130"/>
                    </a:lnTo>
                    <a:lnTo>
                      <a:pt x="0" y="141"/>
                    </a:lnTo>
                    <a:lnTo>
                      <a:pt x="7" y="130"/>
                    </a:lnTo>
                    <a:lnTo>
                      <a:pt x="19" y="110"/>
                    </a:lnTo>
                    <a:lnTo>
                      <a:pt x="33" y="88"/>
                    </a:lnTo>
                    <a:lnTo>
                      <a:pt x="50" y="61"/>
                    </a:lnTo>
                    <a:lnTo>
                      <a:pt x="66" y="37"/>
                    </a:lnTo>
                    <a:lnTo>
                      <a:pt x="79" y="15"/>
                    </a:lnTo>
                    <a:lnTo>
                      <a:pt x="91" y="2"/>
                    </a:lnTo>
                    <a:lnTo>
                      <a:pt x="9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 name="Freeform 266"/>
              <p:cNvSpPr>
                <a:spLocks/>
              </p:cNvSpPr>
              <p:nvPr/>
            </p:nvSpPr>
            <p:spPr bwMode="auto">
              <a:xfrm>
                <a:off x="1724" y="435"/>
                <a:ext cx="91" cy="154"/>
              </a:xfrm>
              <a:custGeom>
                <a:avLst/>
                <a:gdLst>
                  <a:gd name="T0" fmla="*/ 89 w 91"/>
                  <a:gd name="T1" fmla="*/ 0 h 154"/>
                  <a:gd name="T2" fmla="*/ 91 w 91"/>
                  <a:gd name="T3" fmla="*/ 9 h 154"/>
                  <a:gd name="T4" fmla="*/ 87 w 91"/>
                  <a:gd name="T5" fmla="*/ 26 h 154"/>
                  <a:gd name="T6" fmla="*/ 78 w 91"/>
                  <a:gd name="T7" fmla="*/ 48 h 154"/>
                  <a:gd name="T8" fmla="*/ 64 w 91"/>
                  <a:gd name="T9" fmla="*/ 75 h 154"/>
                  <a:gd name="T10" fmla="*/ 48 w 91"/>
                  <a:gd name="T11" fmla="*/ 101 h 154"/>
                  <a:gd name="T12" fmla="*/ 33 w 91"/>
                  <a:gd name="T13" fmla="*/ 126 h 154"/>
                  <a:gd name="T14" fmla="*/ 15 w 91"/>
                  <a:gd name="T15" fmla="*/ 143 h 154"/>
                  <a:gd name="T16" fmla="*/ 0 w 91"/>
                  <a:gd name="T17" fmla="*/ 154 h 154"/>
                  <a:gd name="T18" fmla="*/ 6 w 91"/>
                  <a:gd name="T19" fmla="*/ 143 h 154"/>
                  <a:gd name="T20" fmla="*/ 15 w 91"/>
                  <a:gd name="T21" fmla="*/ 121 h 154"/>
                  <a:gd name="T22" fmla="*/ 29 w 91"/>
                  <a:gd name="T23" fmla="*/ 97 h 154"/>
                  <a:gd name="T24" fmla="*/ 43 w 91"/>
                  <a:gd name="T25" fmla="*/ 68 h 154"/>
                  <a:gd name="T26" fmla="*/ 58 w 91"/>
                  <a:gd name="T27" fmla="*/ 42 h 154"/>
                  <a:gd name="T28" fmla="*/ 72 w 91"/>
                  <a:gd name="T29" fmla="*/ 20 h 154"/>
                  <a:gd name="T30" fmla="*/ 82 w 91"/>
                  <a:gd name="T31" fmla="*/ 4 h 154"/>
                  <a:gd name="T32" fmla="*/ 89 w 91"/>
                  <a:gd name="T33" fmla="*/ 0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154"/>
                  <a:gd name="T53" fmla="*/ 91 w 91"/>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154">
                    <a:moveTo>
                      <a:pt x="89" y="0"/>
                    </a:moveTo>
                    <a:lnTo>
                      <a:pt x="91" y="9"/>
                    </a:lnTo>
                    <a:lnTo>
                      <a:pt x="87" y="26"/>
                    </a:lnTo>
                    <a:lnTo>
                      <a:pt x="78" y="48"/>
                    </a:lnTo>
                    <a:lnTo>
                      <a:pt x="64" y="75"/>
                    </a:lnTo>
                    <a:lnTo>
                      <a:pt x="48" y="101"/>
                    </a:lnTo>
                    <a:lnTo>
                      <a:pt x="33" y="126"/>
                    </a:lnTo>
                    <a:lnTo>
                      <a:pt x="15" y="143"/>
                    </a:lnTo>
                    <a:lnTo>
                      <a:pt x="0" y="154"/>
                    </a:lnTo>
                    <a:lnTo>
                      <a:pt x="6" y="143"/>
                    </a:lnTo>
                    <a:lnTo>
                      <a:pt x="15" y="121"/>
                    </a:lnTo>
                    <a:lnTo>
                      <a:pt x="29" y="97"/>
                    </a:lnTo>
                    <a:lnTo>
                      <a:pt x="43" y="68"/>
                    </a:lnTo>
                    <a:lnTo>
                      <a:pt x="58" y="42"/>
                    </a:lnTo>
                    <a:lnTo>
                      <a:pt x="72" y="20"/>
                    </a:lnTo>
                    <a:lnTo>
                      <a:pt x="82" y="4"/>
                    </a:lnTo>
                    <a:lnTo>
                      <a:pt x="8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 name="Freeform 267"/>
              <p:cNvSpPr>
                <a:spLocks/>
              </p:cNvSpPr>
              <p:nvPr/>
            </p:nvSpPr>
            <p:spPr bwMode="auto">
              <a:xfrm>
                <a:off x="1693" y="435"/>
                <a:ext cx="78" cy="139"/>
              </a:xfrm>
              <a:custGeom>
                <a:avLst/>
                <a:gdLst>
                  <a:gd name="T0" fmla="*/ 78 w 78"/>
                  <a:gd name="T1" fmla="*/ 0 h 139"/>
                  <a:gd name="T2" fmla="*/ 78 w 78"/>
                  <a:gd name="T3" fmla="*/ 6 h 139"/>
                  <a:gd name="T4" fmla="*/ 74 w 78"/>
                  <a:gd name="T5" fmla="*/ 22 h 139"/>
                  <a:gd name="T6" fmla="*/ 64 w 78"/>
                  <a:gd name="T7" fmla="*/ 42 h 139"/>
                  <a:gd name="T8" fmla="*/ 54 w 78"/>
                  <a:gd name="T9" fmla="*/ 66 h 139"/>
                  <a:gd name="T10" fmla="*/ 41 w 78"/>
                  <a:gd name="T11" fmla="*/ 93 h 139"/>
                  <a:gd name="T12" fmla="*/ 25 w 78"/>
                  <a:gd name="T13" fmla="*/ 115 h 139"/>
                  <a:gd name="T14" fmla="*/ 11 w 78"/>
                  <a:gd name="T15" fmla="*/ 130 h 139"/>
                  <a:gd name="T16" fmla="*/ 0 w 78"/>
                  <a:gd name="T17" fmla="*/ 139 h 139"/>
                  <a:gd name="T18" fmla="*/ 6 w 78"/>
                  <a:gd name="T19" fmla="*/ 126 h 139"/>
                  <a:gd name="T20" fmla="*/ 15 w 78"/>
                  <a:gd name="T21" fmla="*/ 106 h 139"/>
                  <a:gd name="T22" fmla="*/ 25 w 78"/>
                  <a:gd name="T23" fmla="*/ 82 h 139"/>
                  <a:gd name="T24" fmla="*/ 37 w 78"/>
                  <a:gd name="T25" fmla="*/ 55 h 139"/>
                  <a:gd name="T26" fmla="*/ 48 w 78"/>
                  <a:gd name="T27" fmla="*/ 33 h 139"/>
                  <a:gd name="T28" fmla="*/ 60 w 78"/>
                  <a:gd name="T29" fmla="*/ 13 h 139"/>
                  <a:gd name="T30" fmla="*/ 70 w 78"/>
                  <a:gd name="T31" fmla="*/ 2 h 139"/>
                  <a:gd name="T32" fmla="*/ 78 w 78"/>
                  <a:gd name="T33" fmla="*/ 0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139"/>
                  <a:gd name="T53" fmla="*/ 78 w 78"/>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139">
                    <a:moveTo>
                      <a:pt x="78" y="0"/>
                    </a:moveTo>
                    <a:lnTo>
                      <a:pt x="78" y="6"/>
                    </a:lnTo>
                    <a:lnTo>
                      <a:pt x="74" y="22"/>
                    </a:lnTo>
                    <a:lnTo>
                      <a:pt x="64" y="42"/>
                    </a:lnTo>
                    <a:lnTo>
                      <a:pt x="54" y="66"/>
                    </a:lnTo>
                    <a:lnTo>
                      <a:pt x="41" y="93"/>
                    </a:lnTo>
                    <a:lnTo>
                      <a:pt x="25" y="115"/>
                    </a:lnTo>
                    <a:lnTo>
                      <a:pt x="11" y="130"/>
                    </a:lnTo>
                    <a:lnTo>
                      <a:pt x="0" y="139"/>
                    </a:lnTo>
                    <a:lnTo>
                      <a:pt x="6" y="126"/>
                    </a:lnTo>
                    <a:lnTo>
                      <a:pt x="15" y="106"/>
                    </a:lnTo>
                    <a:lnTo>
                      <a:pt x="25" y="82"/>
                    </a:lnTo>
                    <a:lnTo>
                      <a:pt x="37" y="55"/>
                    </a:lnTo>
                    <a:lnTo>
                      <a:pt x="48" y="33"/>
                    </a:lnTo>
                    <a:lnTo>
                      <a:pt x="60" y="13"/>
                    </a:lnTo>
                    <a:lnTo>
                      <a:pt x="70" y="2"/>
                    </a:lnTo>
                    <a:lnTo>
                      <a:pt x="7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 name="Freeform 268"/>
              <p:cNvSpPr>
                <a:spLocks/>
              </p:cNvSpPr>
              <p:nvPr/>
            </p:nvSpPr>
            <p:spPr bwMode="auto">
              <a:xfrm>
                <a:off x="1631" y="441"/>
                <a:ext cx="66" cy="117"/>
              </a:xfrm>
              <a:custGeom>
                <a:avLst/>
                <a:gdLst>
                  <a:gd name="T0" fmla="*/ 64 w 66"/>
                  <a:gd name="T1" fmla="*/ 0 h 117"/>
                  <a:gd name="T2" fmla="*/ 66 w 66"/>
                  <a:gd name="T3" fmla="*/ 7 h 117"/>
                  <a:gd name="T4" fmla="*/ 64 w 66"/>
                  <a:gd name="T5" fmla="*/ 20 h 117"/>
                  <a:gd name="T6" fmla="*/ 60 w 66"/>
                  <a:gd name="T7" fmla="*/ 38 h 117"/>
                  <a:gd name="T8" fmla="*/ 52 w 66"/>
                  <a:gd name="T9" fmla="*/ 56 h 117"/>
                  <a:gd name="T10" fmla="*/ 42 w 66"/>
                  <a:gd name="T11" fmla="*/ 76 h 117"/>
                  <a:gd name="T12" fmla="*/ 29 w 66"/>
                  <a:gd name="T13" fmla="*/ 93 h 117"/>
                  <a:gd name="T14" fmla="*/ 15 w 66"/>
                  <a:gd name="T15" fmla="*/ 109 h 117"/>
                  <a:gd name="T16" fmla="*/ 0 w 66"/>
                  <a:gd name="T17" fmla="*/ 117 h 117"/>
                  <a:gd name="T18" fmla="*/ 7 w 66"/>
                  <a:gd name="T19" fmla="*/ 106 h 117"/>
                  <a:gd name="T20" fmla="*/ 15 w 66"/>
                  <a:gd name="T21" fmla="*/ 89 h 117"/>
                  <a:gd name="T22" fmla="*/ 25 w 66"/>
                  <a:gd name="T23" fmla="*/ 69 h 117"/>
                  <a:gd name="T24" fmla="*/ 35 w 66"/>
                  <a:gd name="T25" fmla="*/ 49 h 117"/>
                  <a:gd name="T26" fmla="*/ 42 w 66"/>
                  <a:gd name="T27" fmla="*/ 29 h 117"/>
                  <a:gd name="T28" fmla="*/ 52 w 66"/>
                  <a:gd name="T29" fmla="*/ 14 h 117"/>
                  <a:gd name="T30" fmla="*/ 58 w 66"/>
                  <a:gd name="T31" fmla="*/ 3 h 117"/>
                  <a:gd name="T32" fmla="*/ 64 w 66"/>
                  <a:gd name="T33" fmla="*/ 0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17"/>
                  <a:gd name="T53" fmla="*/ 66 w 66"/>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17">
                    <a:moveTo>
                      <a:pt x="64" y="0"/>
                    </a:moveTo>
                    <a:lnTo>
                      <a:pt x="66" y="7"/>
                    </a:lnTo>
                    <a:lnTo>
                      <a:pt x="64" y="20"/>
                    </a:lnTo>
                    <a:lnTo>
                      <a:pt x="60" y="38"/>
                    </a:lnTo>
                    <a:lnTo>
                      <a:pt x="52" y="56"/>
                    </a:lnTo>
                    <a:lnTo>
                      <a:pt x="42" y="76"/>
                    </a:lnTo>
                    <a:lnTo>
                      <a:pt x="29" y="93"/>
                    </a:lnTo>
                    <a:lnTo>
                      <a:pt x="15" y="109"/>
                    </a:lnTo>
                    <a:lnTo>
                      <a:pt x="0" y="117"/>
                    </a:lnTo>
                    <a:lnTo>
                      <a:pt x="7" y="106"/>
                    </a:lnTo>
                    <a:lnTo>
                      <a:pt x="15" y="89"/>
                    </a:lnTo>
                    <a:lnTo>
                      <a:pt x="25" y="69"/>
                    </a:lnTo>
                    <a:lnTo>
                      <a:pt x="35" y="49"/>
                    </a:lnTo>
                    <a:lnTo>
                      <a:pt x="42" y="29"/>
                    </a:lnTo>
                    <a:lnTo>
                      <a:pt x="52" y="14"/>
                    </a:lnTo>
                    <a:lnTo>
                      <a:pt x="58" y="3"/>
                    </a:lnTo>
                    <a:lnTo>
                      <a:pt x="6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 name="Freeform 269"/>
              <p:cNvSpPr>
                <a:spLocks/>
              </p:cNvSpPr>
              <p:nvPr/>
            </p:nvSpPr>
            <p:spPr bwMode="auto">
              <a:xfrm>
                <a:off x="1576" y="428"/>
                <a:ext cx="18" cy="69"/>
              </a:xfrm>
              <a:custGeom>
                <a:avLst/>
                <a:gdLst>
                  <a:gd name="T0" fmla="*/ 10 w 18"/>
                  <a:gd name="T1" fmla="*/ 0 h 69"/>
                  <a:gd name="T2" fmla="*/ 16 w 18"/>
                  <a:gd name="T3" fmla="*/ 11 h 69"/>
                  <a:gd name="T4" fmla="*/ 18 w 18"/>
                  <a:gd name="T5" fmla="*/ 33 h 69"/>
                  <a:gd name="T6" fmla="*/ 12 w 18"/>
                  <a:gd name="T7" fmla="*/ 55 h 69"/>
                  <a:gd name="T8" fmla="*/ 0 w 18"/>
                  <a:gd name="T9" fmla="*/ 69 h 69"/>
                  <a:gd name="T10" fmla="*/ 6 w 18"/>
                  <a:gd name="T11" fmla="*/ 49 h 69"/>
                  <a:gd name="T12" fmla="*/ 6 w 18"/>
                  <a:gd name="T13" fmla="*/ 25 h 69"/>
                  <a:gd name="T14" fmla="*/ 4 w 18"/>
                  <a:gd name="T15" fmla="*/ 5 h 69"/>
                  <a:gd name="T16" fmla="*/ 10 w 18"/>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9"/>
                  <a:gd name="T29" fmla="*/ 18 w 18"/>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9">
                    <a:moveTo>
                      <a:pt x="10" y="0"/>
                    </a:moveTo>
                    <a:lnTo>
                      <a:pt x="16" y="11"/>
                    </a:lnTo>
                    <a:lnTo>
                      <a:pt x="18" y="33"/>
                    </a:lnTo>
                    <a:lnTo>
                      <a:pt x="12" y="55"/>
                    </a:lnTo>
                    <a:lnTo>
                      <a:pt x="0" y="69"/>
                    </a:lnTo>
                    <a:lnTo>
                      <a:pt x="6" y="49"/>
                    </a:lnTo>
                    <a:lnTo>
                      <a:pt x="6" y="25"/>
                    </a:lnTo>
                    <a:lnTo>
                      <a:pt x="4" y="5"/>
                    </a:lnTo>
                    <a:lnTo>
                      <a:pt x="1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 name="Freeform 270"/>
              <p:cNvSpPr>
                <a:spLocks/>
              </p:cNvSpPr>
              <p:nvPr/>
            </p:nvSpPr>
            <p:spPr bwMode="auto">
              <a:xfrm>
                <a:off x="1837" y="461"/>
                <a:ext cx="89" cy="131"/>
              </a:xfrm>
              <a:custGeom>
                <a:avLst/>
                <a:gdLst>
                  <a:gd name="T0" fmla="*/ 87 w 89"/>
                  <a:gd name="T1" fmla="*/ 0 h 131"/>
                  <a:gd name="T2" fmla="*/ 89 w 89"/>
                  <a:gd name="T3" fmla="*/ 7 h 131"/>
                  <a:gd name="T4" fmla="*/ 85 w 89"/>
                  <a:gd name="T5" fmla="*/ 22 h 131"/>
                  <a:gd name="T6" fmla="*/ 77 w 89"/>
                  <a:gd name="T7" fmla="*/ 40 h 131"/>
                  <a:gd name="T8" fmla="*/ 66 w 89"/>
                  <a:gd name="T9" fmla="*/ 62 h 131"/>
                  <a:gd name="T10" fmla="*/ 50 w 89"/>
                  <a:gd name="T11" fmla="*/ 82 h 131"/>
                  <a:gd name="T12" fmla="*/ 35 w 89"/>
                  <a:gd name="T13" fmla="*/ 104 h 131"/>
                  <a:gd name="T14" fmla="*/ 17 w 89"/>
                  <a:gd name="T15" fmla="*/ 120 h 131"/>
                  <a:gd name="T16" fmla="*/ 0 w 89"/>
                  <a:gd name="T17" fmla="*/ 131 h 131"/>
                  <a:gd name="T18" fmla="*/ 7 w 89"/>
                  <a:gd name="T19" fmla="*/ 120 h 131"/>
                  <a:gd name="T20" fmla="*/ 17 w 89"/>
                  <a:gd name="T21" fmla="*/ 102 h 131"/>
                  <a:gd name="T22" fmla="*/ 29 w 89"/>
                  <a:gd name="T23" fmla="*/ 80 h 131"/>
                  <a:gd name="T24" fmla="*/ 44 w 89"/>
                  <a:gd name="T25" fmla="*/ 58 h 131"/>
                  <a:gd name="T26" fmla="*/ 58 w 89"/>
                  <a:gd name="T27" fmla="*/ 36 h 131"/>
                  <a:gd name="T28" fmla="*/ 70 w 89"/>
                  <a:gd name="T29" fmla="*/ 16 h 131"/>
                  <a:gd name="T30" fmla="*/ 79 w 89"/>
                  <a:gd name="T31" fmla="*/ 3 h 131"/>
                  <a:gd name="T32" fmla="*/ 87 w 89"/>
                  <a:gd name="T33" fmla="*/ 0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131"/>
                  <a:gd name="T53" fmla="*/ 89 w 89"/>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131">
                    <a:moveTo>
                      <a:pt x="87" y="0"/>
                    </a:moveTo>
                    <a:lnTo>
                      <a:pt x="89" y="7"/>
                    </a:lnTo>
                    <a:lnTo>
                      <a:pt x="85" y="22"/>
                    </a:lnTo>
                    <a:lnTo>
                      <a:pt x="77" y="40"/>
                    </a:lnTo>
                    <a:lnTo>
                      <a:pt x="66" y="62"/>
                    </a:lnTo>
                    <a:lnTo>
                      <a:pt x="50" y="82"/>
                    </a:lnTo>
                    <a:lnTo>
                      <a:pt x="35" y="104"/>
                    </a:lnTo>
                    <a:lnTo>
                      <a:pt x="17" y="120"/>
                    </a:lnTo>
                    <a:lnTo>
                      <a:pt x="0" y="131"/>
                    </a:lnTo>
                    <a:lnTo>
                      <a:pt x="7" y="120"/>
                    </a:lnTo>
                    <a:lnTo>
                      <a:pt x="17" y="102"/>
                    </a:lnTo>
                    <a:lnTo>
                      <a:pt x="29" y="80"/>
                    </a:lnTo>
                    <a:lnTo>
                      <a:pt x="44" y="58"/>
                    </a:lnTo>
                    <a:lnTo>
                      <a:pt x="58" y="36"/>
                    </a:lnTo>
                    <a:lnTo>
                      <a:pt x="70" y="16"/>
                    </a:lnTo>
                    <a:lnTo>
                      <a:pt x="79" y="3"/>
                    </a:lnTo>
                    <a:lnTo>
                      <a:pt x="8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 name="Freeform 271"/>
              <p:cNvSpPr>
                <a:spLocks/>
              </p:cNvSpPr>
              <p:nvPr/>
            </p:nvSpPr>
            <p:spPr bwMode="auto">
              <a:xfrm>
                <a:off x="1765" y="444"/>
                <a:ext cx="87" cy="150"/>
              </a:xfrm>
              <a:custGeom>
                <a:avLst/>
                <a:gdLst>
                  <a:gd name="T0" fmla="*/ 85 w 87"/>
                  <a:gd name="T1" fmla="*/ 0 h 150"/>
                  <a:gd name="T2" fmla="*/ 87 w 87"/>
                  <a:gd name="T3" fmla="*/ 9 h 150"/>
                  <a:gd name="T4" fmla="*/ 83 w 87"/>
                  <a:gd name="T5" fmla="*/ 26 h 150"/>
                  <a:gd name="T6" fmla="*/ 75 w 87"/>
                  <a:gd name="T7" fmla="*/ 48 h 150"/>
                  <a:gd name="T8" fmla="*/ 64 w 87"/>
                  <a:gd name="T9" fmla="*/ 75 h 150"/>
                  <a:gd name="T10" fmla="*/ 48 w 87"/>
                  <a:gd name="T11" fmla="*/ 99 h 150"/>
                  <a:gd name="T12" fmla="*/ 31 w 87"/>
                  <a:gd name="T13" fmla="*/ 123 h 150"/>
                  <a:gd name="T14" fmla="*/ 15 w 87"/>
                  <a:gd name="T15" fmla="*/ 141 h 150"/>
                  <a:gd name="T16" fmla="*/ 0 w 87"/>
                  <a:gd name="T17" fmla="*/ 150 h 150"/>
                  <a:gd name="T18" fmla="*/ 6 w 87"/>
                  <a:gd name="T19" fmla="*/ 139 h 150"/>
                  <a:gd name="T20" fmla="*/ 15 w 87"/>
                  <a:gd name="T21" fmla="*/ 119 h 150"/>
                  <a:gd name="T22" fmla="*/ 27 w 87"/>
                  <a:gd name="T23" fmla="*/ 92 h 150"/>
                  <a:gd name="T24" fmla="*/ 42 w 87"/>
                  <a:gd name="T25" fmla="*/ 66 h 150"/>
                  <a:gd name="T26" fmla="*/ 56 w 87"/>
                  <a:gd name="T27" fmla="*/ 39 h 150"/>
                  <a:gd name="T28" fmla="*/ 70 w 87"/>
                  <a:gd name="T29" fmla="*/ 17 h 150"/>
                  <a:gd name="T30" fmla="*/ 79 w 87"/>
                  <a:gd name="T31" fmla="*/ 4 h 150"/>
                  <a:gd name="T32" fmla="*/ 85 w 87"/>
                  <a:gd name="T33" fmla="*/ 0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50"/>
                  <a:gd name="T53" fmla="*/ 87 w 87"/>
                  <a:gd name="T54" fmla="*/ 150 h 1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50">
                    <a:moveTo>
                      <a:pt x="85" y="0"/>
                    </a:moveTo>
                    <a:lnTo>
                      <a:pt x="87" y="9"/>
                    </a:lnTo>
                    <a:lnTo>
                      <a:pt x="83" y="26"/>
                    </a:lnTo>
                    <a:lnTo>
                      <a:pt x="75" y="48"/>
                    </a:lnTo>
                    <a:lnTo>
                      <a:pt x="64" y="75"/>
                    </a:lnTo>
                    <a:lnTo>
                      <a:pt x="48" y="99"/>
                    </a:lnTo>
                    <a:lnTo>
                      <a:pt x="31" y="123"/>
                    </a:lnTo>
                    <a:lnTo>
                      <a:pt x="15" y="141"/>
                    </a:lnTo>
                    <a:lnTo>
                      <a:pt x="0" y="150"/>
                    </a:lnTo>
                    <a:lnTo>
                      <a:pt x="6" y="139"/>
                    </a:lnTo>
                    <a:lnTo>
                      <a:pt x="15" y="119"/>
                    </a:lnTo>
                    <a:lnTo>
                      <a:pt x="27" y="92"/>
                    </a:lnTo>
                    <a:lnTo>
                      <a:pt x="42" y="66"/>
                    </a:lnTo>
                    <a:lnTo>
                      <a:pt x="56" y="39"/>
                    </a:lnTo>
                    <a:lnTo>
                      <a:pt x="70" y="17"/>
                    </a:lnTo>
                    <a:lnTo>
                      <a:pt x="79" y="4"/>
                    </a:lnTo>
                    <a:lnTo>
                      <a:pt x="8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 name="Freeform 272"/>
              <p:cNvSpPr>
                <a:spLocks/>
              </p:cNvSpPr>
              <p:nvPr/>
            </p:nvSpPr>
            <p:spPr bwMode="auto">
              <a:xfrm>
                <a:off x="1662" y="433"/>
                <a:ext cx="64" cy="143"/>
              </a:xfrm>
              <a:custGeom>
                <a:avLst/>
                <a:gdLst>
                  <a:gd name="T0" fmla="*/ 62 w 64"/>
                  <a:gd name="T1" fmla="*/ 0 h 143"/>
                  <a:gd name="T2" fmla="*/ 64 w 64"/>
                  <a:gd name="T3" fmla="*/ 6 h 143"/>
                  <a:gd name="T4" fmla="*/ 62 w 64"/>
                  <a:gd name="T5" fmla="*/ 22 h 143"/>
                  <a:gd name="T6" fmla="*/ 58 w 64"/>
                  <a:gd name="T7" fmla="*/ 44 h 143"/>
                  <a:gd name="T8" fmla="*/ 50 w 64"/>
                  <a:gd name="T9" fmla="*/ 66 h 143"/>
                  <a:gd name="T10" fmla="*/ 40 w 64"/>
                  <a:gd name="T11" fmla="*/ 90 h 143"/>
                  <a:gd name="T12" fmla="*/ 29 w 64"/>
                  <a:gd name="T13" fmla="*/ 112 h 143"/>
                  <a:gd name="T14" fmla="*/ 15 w 64"/>
                  <a:gd name="T15" fmla="*/ 132 h 143"/>
                  <a:gd name="T16" fmla="*/ 0 w 64"/>
                  <a:gd name="T17" fmla="*/ 143 h 143"/>
                  <a:gd name="T18" fmla="*/ 6 w 64"/>
                  <a:gd name="T19" fmla="*/ 130 h 143"/>
                  <a:gd name="T20" fmla="*/ 13 w 64"/>
                  <a:gd name="T21" fmla="*/ 108 h 143"/>
                  <a:gd name="T22" fmla="*/ 21 w 64"/>
                  <a:gd name="T23" fmla="*/ 84 h 143"/>
                  <a:gd name="T24" fmla="*/ 31 w 64"/>
                  <a:gd name="T25" fmla="*/ 59 h 143"/>
                  <a:gd name="T26" fmla="*/ 40 w 64"/>
                  <a:gd name="T27" fmla="*/ 35 h 143"/>
                  <a:gd name="T28" fmla="*/ 48 w 64"/>
                  <a:gd name="T29" fmla="*/ 15 h 143"/>
                  <a:gd name="T30" fmla="*/ 56 w 64"/>
                  <a:gd name="T31" fmla="*/ 2 h 143"/>
                  <a:gd name="T32" fmla="*/ 62 w 64"/>
                  <a:gd name="T33" fmla="*/ 0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143"/>
                  <a:gd name="T53" fmla="*/ 64 w 64"/>
                  <a:gd name="T54" fmla="*/ 143 h 1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143">
                    <a:moveTo>
                      <a:pt x="62" y="0"/>
                    </a:moveTo>
                    <a:lnTo>
                      <a:pt x="64" y="6"/>
                    </a:lnTo>
                    <a:lnTo>
                      <a:pt x="62" y="22"/>
                    </a:lnTo>
                    <a:lnTo>
                      <a:pt x="58" y="44"/>
                    </a:lnTo>
                    <a:lnTo>
                      <a:pt x="50" y="66"/>
                    </a:lnTo>
                    <a:lnTo>
                      <a:pt x="40" y="90"/>
                    </a:lnTo>
                    <a:lnTo>
                      <a:pt x="29" y="112"/>
                    </a:lnTo>
                    <a:lnTo>
                      <a:pt x="15" y="132"/>
                    </a:lnTo>
                    <a:lnTo>
                      <a:pt x="0" y="143"/>
                    </a:lnTo>
                    <a:lnTo>
                      <a:pt x="6" y="130"/>
                    </a:lnTo>
                    <a:lnTo>
                      <a:pt x="13" y="108"/>
                    </a:lnTo>
                    <a:lnTo>
                      <a:pt x="21" y="84"/>
                    </a:lnTo>
                    <a:lnTo>
                      <a:pt x="31" y="59"/>
                    </a:lnTo>
                    <a:lnTo>
                      <a:pt x="40" y="35"/>
                    </a:lnTo>
                    <a:lnTo>
                      <a:pt x="48" y="15"/>
                    </a:lnTo>
                    <a:lnTo>
                      <a:pt x="56" y="2"/>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 name="Freeform 273"/>
              <p:cNvSpPr>
                <a:spLocks/>
              </p:cNvSpPr>
              <p:nvPr/>
            </p:nvSpPr>
            <p:spPr bwMode="auto">
              <a:xfrm>
                <a:off x="1607" y="437"/>
                <a:ext cx="68" cy="106"/>
              </a:xfrm>
              <a:custGeom>
                <a:avLst/>
                <a:gdLst>
                  <a:gd name="T0" fmla="*/ 66 w 68"/>
                  <a:gd name="T1" fmla="*/ 0 h 106"/>
                  <a:gd name="T2" fmla="*/ 68 w 68"/>
                  <a:gd name="T3" fmla="*/ 7 h 106"/>
                  <a:gd name="T4" fmla="*/ 62 w 68"/>
                  <a:gd name="T5" fmla="*/ 20 h 106"/>
                  <a:gd name="T6" fmla="*/ 55 w 68"/>
                  <a:gd name="T7" fmla="*/ 38 h 106"/>
                  <a:gd name="T8" fmla="*/ 45 w 68"/>
                  <a:gd name="T9" fmla="*/ 55 h 106"/>
                  <a:gd name="T10" fmla="*/ 31 w 68"/>
                  <a:gd name="T11" fmla="*/ 75 h 106"/>
                  <a:gd name="T12" fmla="*/ 20 w 68"/>
                  <a:gd name="T13" fmla="*/ 91 h 106"/>
                  <a:gd name="T14" fmla="*/ 8 w 68"/>
                  <a:gd name="T15" fmla="*/ 102 h 106"/>
                  <a:gd name="T16" fmla="*/ 0 w 68"/>
                  <a:gd name="T17" fmla="*/ 106 h 106"/>
                  <a:gd name="T18" fmla="*/ 6 w 68"/>
                  <a:gd name="T19" fmla="*/ 95 h 106"/>
                  <a:gd name="T20" fmla="*/ 14 w 68"/>
                  <a:gd name="T21" fmla="*/ 82 h 106"/>
                  <a:gd name="T22" fmla="*/ 24 w 68"/>
                  <a:gd name="T23" fmla="*/ 64 h 106"/>
                  <a:gd name="T24" fmla="*/ 33 w 68"/>
                  <a:gd name="T25" fmla="*/ 46 h 106"/>
                  <a:gd name="T26" fmla="*/ 43 w 68"/>
                  <a:gd name="T27" fmla="*/ 29 h 106"/>
                  <a:gd name="T28" fmla="*/ 53 w 68"/>
                  <a:gd name="T29" fmla="*/ 16 h 106"/>
                  <a:gd name="T30" fmla="*/ 61 w 68"/>
                  <a:gd name="T31" fmla="*/ 4 h 106"/>
                  <a:gd name="T32" fmla="*/ 66 w 68"/>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106"/>
                  <a:gd name="T53" fmla="*/ 68 w 68"/>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106">
                    <a:moveTo>
                      <a:pt x="66" y="0"/>
                    </a:moveTo>
                    <a:lnTo>
                      <a:pt x="68" y="7"/>
                    </a:lnTo>
                    <a:lnTo>
                      <a:pt x="62" y="20"/>
                    </a:lnTo>
                    <a:lnTo>
                      <a:pt x="55" y="38"/>
                    </a:lnTo>
                    <a:lnTo>
                      <a:pt x="45" y="55"/>
                    </a:lnTo>
                    <a:lnTo>
                      <a:pt x="31" y="75"/>
                    </a:lnTo>
                    <a:lnTo>
                      <a:pt x="20" y="91"/>
                    </a:lnTo>
                    <a:lnTo>
                      <a:pt x="8" y="102"/>
                    </a:lnTo>
                    <a:lnTo>
                      <a:pt x="0" y="106"/>
                    </a:lnTo>
                    <a:lnTo>
                      <a:pt x="6" y="95"/>
                    </a:lnTo>
                    <a:lnTo>
                      <a:pt x="14" y="82"/>
                    </a:lnTo>
                    <a:lnTo>
                      <a:pt x="24" y="64"/>
                    </a:lnTo>
                    <a:lnTo>
                      <a:pt x="33" y="46"/>
                    </a:lnTo>
                    <a:lnTo>
                      <a:pt x="43" y="29"/>
                    </a:lnTo>
                    <a:lnTo>
                      <a:pt x="53" y="16"/>
                    </a:lnTo>
                    <a:lnTo>
                      <a:pt x="61" y="4"/>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 name="Freeform 274"/>
              <p:cNvSpPr>
                <a:spLocks/>
              </p:cNvSpPr>
              <p:nvPr/>
            </p:nvSpPr>
            <p:spPr bwMode="auto">
              <a:xfrm>
                <a:off x="1596" y="453"/>
                <a:ext cx="25" cy="77"/>
              </a:xfrm>
              <a:custGeom>
                <a:avLst/>
                <a:gdLst>
                  <a:gd name="T0" fmla="*/ 21 w 25"/>
                  <a:gd name="T1" fmla="*/ 0 h 77"/>
                  <a:gd name="T2" fmla="*/ 25 w 25"/>
                  <a:gd name="T3" fmla="*/ 13 h 77"/>
                  <a:gd name="T4" fmla="*/ 21 w 25"/>
                  <a:gd name="T5" fmla="*/ 39 h 77"/>
                  <a:gd name="T6" fmla="*/ 13 w 25"/>
                  <a:gd name="T7" fmla="*/ 64 h 77"/>
                  <a:gd name="T8" fmla="*/ 0 w 25"/>
                  <a:gd name="T9" fmla="*/ 77 h 77"/>
                  <a:gd name="T10" fmla="*/ 7 w 25"/>
                  <a:gd name="T11" fmla="*/ 57 h 77"/>
                  <a:gd name="T12" fmla="*/ 11 w 25"/>
                  <a:gd name="T13" fmla="*/ 28 h 77"/>
                  <a:gd name="T14" fmla="*/ 13 w 25"/>
                  <a:gd name="T15" fmla="*/ 6 h 77"/>
                  <a:gd name="T16" fmla="*/ 21 w 25"/>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7"/>
                  <a:gd name="T29" fmla="*/ 25 w 25"/>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7">
                    <a:moveTo>
                      <a:pt x="21" y="0"/>
                    </a:moveTo>
                    <a:lnTo>
                      <a:pt x="25" y="13"/>
                    </a:lnTo>
                    <a:lnTo>
                      <a:pt x="21" y="39"/>
                    </a:lnTo>
                    <a:lnTo>
                      <a:pt x="13" y="64"/>
                    </a:lnTo>
                    <a:lnTo>
                      <a:pt x="0" y="77"/>
                    </a:lnTo>
                    <a:lnTo>
                      <a:pt x="7" y="57"/>
                    </a:lnTo>
                    <a:lnTo>
                      <a:pt x="11" y="28"/>
                    </a:lnTo>
                    <a:lnTo>
                      <a:pt x="13" y="6"/>
                    </a:lnTo>
                    <a:lnTo>
                      <a:pt x="2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 name="Freeform 275"/>
              <p:cNvSpPr>
                <a:spLocks/>
              </p:cNvSpPr>
              <p:nvPr/>
            </p:nvSpPr>
            <p:spPr bwMode="auto">
              <a:xfrm>
                <a:off x="1953" y="503"/>
                <a:ext cx="55" cy="62"/>
              </a:xfrm>
              <a:custGeom>
                <a:avLst/>
                <a:gdLst>
                  <a:gd name="T0" fmla="*/ 0 w 55"/>
                  <a:gd name="T1" fmla="*/ 62 h 62"/>
                  <a:gd name="T2" fmla="*/ 10 w 55"/>
                  <a:gd name="T3" fmla="*/ 47 h 62"/>
                  <a:gd name="T4" fmla="*/ 24 w 55"/>
                  <a:gd name="T5" fmla="*/ 22 h 62"/>
                  <a:gd name="T6" fmla="*/ 39 w 55"/>
                  <a:gd name="T7" fmla="*/ 3 h 62"/>
                  <a:gd name="T8" fmla="*/ 53 w 55"/>
                  <a:gd name="T9" fmla="*/ 0 h 62"/>
                  <a:gd name="T10" fmla="*/ 55 w 55"/>
                  <a:gd name="T11" fmla="*/ 7 h 62"/>
                  <a:gd name="T12" fmla="*/ 53 w 55"/>
                  <a:gd name="T13" fmla="*/ 16 h 62"/>
                  <a:gd name="T14" fmla="*/ 45 w 55"/>
                  <a:gd name="T15" fmla="*/ 25 h 62"/>
                  <a:gd name="T16" fmla="*/ 35 w 55"/>
                  <a:gd name="T17" fmla="*/ 33 h 62"/>
                  <a:gd name="T18" fmla="*/ 25 w 55"/>
                  <a:gd name="T19" fmla="*/ 42 h 62"/>
                  <a:gd name="T20" fmla="*/ 16 w 55"/>
                  <a:gd name="T21" fmla="*/ 49 h 62"/>
                  <a:gd name="T22" fmla="*/ 6 w 55"/>
                  <a:gd name="T23" fmla="*/ 58 h 62"/>
                  <a:gd name="T24" fmla="*/ 0 w 55"/>
                  <a:gd name="T25" fmla="*/ 62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62"/>
                  <a:gd name="T41" fmla="*/ 55 w 55"/>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62">
                    <a:moveTo>
                      <a:pt x="0" y="62"/>
                    </a:moveTo>
                    <a:lnTo>
                      <a:pt x="10" y="47"/>
                    </a:lnTo>
                    <a:lnTo>
                      <a:pt x="24" y="22"/>
                    </a:lnTo>
                    <a:lnTo>
                      <a:pt x="39" y="3"/>
                    </a:lnTo>
                    <a:lnTo>
                      <a:pt x="53" y="0"/>
                    </a:lnTo>
                    <a:lnTo>
                      <a:pt x="55" y="7"/>
                    </a:lnTo>
                    <a:lnTo>
                      <a:pt x="53" y="16"/>
                    </a:lnTo>
                    <a:lnTo>
                      <a:pt x="45" y="25"/>
                    </a:lnTo>
                    <a:lnTo>
                      <a:pt x="35" y="33"/>
                    </a:lnTo>
                    <a:lnTo>
                      <a:pt x="25" y="42"/>
                    </a:lnTo>
                    <a:lnTo>
                      <a:pt x="16" y="49"/>
                    </a:lnTo>
                    <a:lnTo>
                      <a:pt x="6" y="58"/>
                    </a:lnTo>
                    <a:lnTo>
                      <a:pt x="0"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 name="Freeform 276"/>
              <p:cNvSpPr>
                <a:spLocks/>
              </p:cNvSpPr>
              <p:nvPr/>
            </p:nvSpPr>
            <p:spPr bwMode="auto">
              <a:xfrm>
                <a:off x="1965" y="545"/>
                <a:ext cx="70" cy="18"/>
              </a:xfrm>
              <a:custGeom>
                <a:avLst/>
                <a:gdLst>
                  <a:gd name="T0" fmla="*/ 0 w 70"/>
                  <a:gd name="T1" fmla="*/ 16 h 18"/>
                  <a:gd name="T2" fmla="*/ 4 w 70"/>
                  <a:gd name="T3" fmla="*/ 16 h 18"/>
                  <a:gd name="T4" fmla="*/ 13 w 70"/>
                  <a:gd name="T5" fmla="*/ 16 h 18"/>
                  <a:gd name="T6" fmla="*/ 25 w 70"/>
                  <a:gd name="T7" fmla="*/ 16 h 18"/>
                  <a:gd name="T8" fmla="*/ 37 w 70"/>
                  <a:gd name="T9" fmla="*/ 18 h 18"/>
                  <a:gd name="T10" fmla="*/ 48 w 70"/>
                  <a:gd name="T11" fmla="*/ 18 h 18"/>
                  <a:gd name="T12" fmla="*/ 60 w 70"/>
                  <a:gd name="T13" fmla="*/ 16 h 18"/>
                  <a:gd name="T14" fmla="*/ 68 w 70"/>
                  <a:gd name="T15" fmla="*/ 11 h 18"/>
                  <a:gd name="T16" fmla="*/ 70 w 70"/>
                  <a:gd name="T17" fmla="*/ 7 h 18"/>
                  <a:gd name="T18" fmla="*/ 68 w 70"/>
                  <a:gd name="T19" fmla="*/ 2 h 18"/>
                  <a:gd name="T20" fmla="*/ 60 w 70"/>
                  <a:gd name="T21" fmla="*/ 0 h 18"/>
                  <a:gd name="T22" fmla="*/ 50 w 70"/>
                  <a:gd name="T23" fmla="*/ 0 h 18"/>
                  <a:gd name="T24" fmla="*/ 41 w 70"/>
                  <a:gd name="T25" fmla="*/ 2 h 18"/>
                  <a:gd name="T26" fmla="*/ 27 w 70"/>
                  <a:gd name="T27" fmla="*/ 7 h 18"/>
                  <a:gd name="T28" fmla="*/ 17 w 70"/>
                  <a:gd name="T29" fmla="*/ 9 h 18"/>
                  <a:gd name="T30" fmla="*/ 8 w 70"/>
                  <a:gd name="T31" fmla="*/ 13 h 18"/>
                  <a:gd name="T32" fmla="*/ 0 w 70"/>
                  <a:gd name="T33" fmla="*/ 1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8"/>
                  <a:gd name="T53" fmla="*/ 70 w 7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8">
                    <a:moveTo>
                      <a:pt x="0" y="16"/>
                    </a:moveTo>
                    <a:lnTo>
                      <a:pt x="4" y="16"/>
                    </a:lnTo>
                    <a:lnTo>
                      <a:pt x="13" y="16"/>
                    </a:lnTo>
                    <a:lnTo>
                      <a:pt x="25" y="16"/>
                    </a:lnTo>
                    <a:lnTo>
                      <a:pt x="37" y="18"/>
                    </a:lnTo>
                    <a:lnTo>
                      <a:pt x="48" y="18"/>
                    </a:lnTo>
                    <a:lnTo>
                      <a:pt x="60" y="16"/>
                    </a:lnTo>
                    <a:lnTo>
                      <a:pt x="68" y="11"/>
                    </a:lnTo>
                    <a:lnTo>
                      <a:pt x="70" y="7"/>
                    </a:lnTo>
                    <a:lnTo>
                      <a:pt x="68" y="2"/>
                    </a:lnTo>
                    <a:lnTo>
                      <a:pt x="60" y="0"/>
                    </a:lnTo>
                    <a:lnTo>
                      <a:pt x="50" y="0"/>
                    </a:lnTo>
                    <a:lnTo>
                      <a:pt x="41" y="2"/>
                    </a:lnTo>
                    <a:lnTo>
                      <a:pt x="27" y="7"/>
                    </a:lnTo>
                    <a:lnTo>
                      <a:pt x="17" y="9"/>
                    </a:lnTo>
                    <a:lnTo>
                      <a:pt x="8" y="13"/>
                    </a:lnTo>
                    <a:lnTo>
                      <a:pt x="0"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 name="Freeform 277"/>
              <p:cNvSpPr>
                <a:spLocks/>
              </p:cNvSpPr>
              <p:nvPr/>
            </p:nvSpPr>
            <p:spPr bwMode="auto">
              <a:xfrm>
                <a:off x="1951" y="563"/>
                <a:ext cx="70" cy="60"/>
              </a:xfrm>
              <a:custGeom>
                <a:avLst/>
                <a:gdLst>
                  <a:gd name="T0" fmla="*/ 0 w 70"/>
                  <a:gd name="T1" fmla="*/ 0 h 60"/>
                  <a:gd name="T2" fmla="*/ 10 w 70"/>
                  <a:gd name="T3" fmla="*/ 4 h 60"/>
                  <a:gd name="T4" fmla="*/ 22 w 70"/>
                  <a:gd name="T5" fmla="*/ 13 h 60"/>
                  <a:gd name="T6" fmla="*/ 33 w 70"/>
                  <a:gd name="T7" fmla="*/ 22 h 60"/>
                  <a:gd name="T8" fmla="*/ 47 w 70"/>
                  <a:gd name="T9" fmla="*/ 31 h 60"/>
                  <a:gd name="T10" fmla="*/ 57 w 70"/>
                  <a:gd name="T11" fmla="*/ 40 h 60"/>
                  <a:gd name="T12" fmla="*/ 66 w 70"/>
                  <a:gd name="T13" fmla="*/ 48 h 60"/>
                  <a:gd name="T14" fmla="*/ 70 w 70"/>
                  <a:gd name="T15" fmla="*/ 55 h 60"/>
                  <a:gd name="T16" fmla="*/ 68 w 70"/>
                  <a:gd name="T17" fmla="*/ 60 h 60"/>
                  <a:gd name="T18" fmla="*/ 62 w 70"/>
                  <a:gd name="T19" fmla="*/ 60 h 60"/>
                  <a:gd name="T20" fmla="*/ 55 w 70"/>
                  <a:gd name="T21" fmla="*/ 55 h 60"/>
                  <a:gd name="T22" fmla="*/ 45 w 70"/>
                  <a:gd name="T23" fmla="*/ 48 h 60"/>
                  <a:gd name="T24" fmla="*/ 35 w 70"/>
                  <a:gd name="T25" fmla="*/ 37 h 60"/>
                  <a:gd name="T26" fmla="*/ 24 w 70"/>
                  <a:gd name="T27" fmla="*/ 26 h 60"/>
                  <a:gd name="T28" fmla="*/ 14 w 70"/>
                  <a:gd name="T29" fmla="*/ 15 h 60"/>
                  <a:gd name="T30" fmla="*/ 6 w 70"/>
                  <a:gd name="T31" fmla="*/ 7 h 60"/>
                  <a:gd name="T32" fmla="*/ 0 w 70"/>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0"/>
                  <a:gd name="T53" fmla="*/ 70 w 70"/>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0">
                    <a:moveTo>
                      <a:pt x="0" y="0"/>
                    </a:moveTo>
                    <a:lnTo>
                      <a:pt x="10" y="4"/>
                    </a:lnTo>
                    <a:lnTo>
                      <a:pt x="22" y="13"/>
                    </a:lnTo>
                    <a:lnTo>
                      <a:pt x="33" y="22"/>
                    </a:lnTo>
                    <a:lnTo>
                      <a:pt x="47" y="31"/>
                    </a:lnTo>
                    <a:lnTo>
                      <a:pt x="57" y="40"/>
                    </a:lnTo>
                    <a:lnTo>
                      <a:pt x="66" y="48"/>
                    </a:lnTo>
                    <a:lnTo>
                      <a:pt x="70" y="55"/>
                    </a:lnTo>
                    <a:lnTo>
                      <a:pt x="68" y="60"/>
                    </a:lnTo>
                    <a:lnTo>
                      <a:pt x="62" y="60"/>
                    </a:lnTo>
                    <a:lnTo>
                      <a:pt x="55" y="55"/>
                    </a:lnTo>
                    <a:lnTo>
                      <a:pt x="45" y="48"/>
                    </a:lnTo>
                    <a:lnTo>
                      <a:pt x="35" y="37"/>
                    </a:lnTo>
                    <a:lnTo>
                      <a:pt x="24" y="26"/>
                    </a:lnTo>
                    <a:lnTo>
                      <a:pt x="14" y="15"/>
                    </a:lnTo>
                    <a:lnTo>
                      <a:pt x="6"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 name="Freeform 278"/>
              <p:cNvSpPr>
                <a:spLocks/>
              </p:cNvSpPr>
              <p:nvPr/>
            </p:nvSpPr>
            <p:spPr bwMode="auto">
              <a:xfrm>
                <a:off x="1599" y="539"/>
                <a:ext cx="18" cy="99"/>
              </a:xfrm>
              <a:custGeom>
                <a:avLst/>
                <a:gdLst>
                  <a:gd name="T0" fmla="*/ 10 w 18"/>
                  <a:gd name="T1" fmla="*/ 0 h 99"/>
                  <a:gd name="T2" fmla="*/ 14 w 18"/>
                  <a:gd name="T3" fmla="*/ 26 h 99"/>
                  <a:gd name="T4" fmla="*/ 18 w 18"/>
                  <a:gd name="T5" fmla="*/ 57 h 99"/>
                  <a:gd name="T6" fmla="*/ 18 w 18"/>
                  <a:gd name="T7" fmla="*/ 86 h 99"/>
                  <a:gd name="T8" fmla="*/ 8 w 18"/>
                  <a:gd name="T9" fmla="*/ 99 h 99"/>
                  <a:gd name="T10" fmla="*/ 0 w 18"/>
                  <a:gd name="T11" fmla="*/ 88 h 99"/>
                  <a:gd name="T12" fmla="*/ 2 w 18"/>
                  <a:gd name="T13" fmla="*/ 59 h 99"/>
                  <a:gd name="T14" fmla="*/ 6 w 18"/>
                  <a:gd name="T15" fmla="*/ 26 h 99"/>
                  <a:gd name="T16" fmla="*/ 10 w 18"/>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99"/>
                  <a:gd name="T29" fmla="*/ 18 w 18"/>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99">
                    <a:moveTo>
                      <a:pt x="10" y="0"/>
                    </a:moveTo>
                    <a:lnTo>
                      <a:pt x="14" y="26"/>
                    </a:lnTo>
                    <a:lnTo>
                      <a:pt x="18" y="57"/>
                    </a:lnTo>
                    <a:lnTo>
                      <a:pt x="18" y="86"/>
                    </a:lnTo>
                    <a:lnTo>
                      <a:pt x="8" y="99"/>
                    </a:lnTo>
                    <a:lnTo>
                      <a:pt x="0" y="88"/>
                    </a:lnTo>
                    <a:lnTo>
                      <a:pt x="2" y="59"/>
                    </a:lnTo>
                    <a:lnTo>
                      <a:pt x="6" y="26"/>
                    </a:lnTo>
                    <a:lnTo>
                      <a:pt x="1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 name="Freeform 279"/>
              <p:cNvSpPr>
                <a:spLocks/>
              </p:cNvSpPr>
              <p:nvPr/>
            </p:nvSpPr>
            <p:spPr bwMode="auto">
              <a:xfrm>
                <a:off x="1561" y="523"/>
                <a:ext cx="33" cy="97"/>
              </a:xfrm>
              <a:custGeom>
                <a:avLst/>
                <a:gdLst>
                  <a:gd name="T0" fmla="*/ 33 w 33"/>
                  <a:gd name="T1" fmla="*/ 0 h 97"/>
                  <a:gd name="T2" fmla="*/ 31 w 33"/>
                  <a:gd name="T3" fmla="*/ 22 h 97"/>
                  <a:gd name="T4" fmla="*/ 25 w 33"/>
                  <a:gd name="T5" fmla="*/ 55 h 97"/>
                  <a:gd name="T6" fmla="*/ 17 w 33"/>
                  <a:gd name="T7" fmla="*/ 84 h 97"/>
                  <a:gd name="T8" fmla="*/ 4 w 33"/>
                  <a:gd name="T9" fmla="*/ 97 h 97"/>
                  <a:gd name="T10" fmla="*/ 0 w 33"/>
                  <a:gd name="T11" fmla="*/ 84 h 97"/>
                  <a:gd name="T12" fmla="*/ 9 w 33"/>
                  <a:gd name="T13" fmla="*/ 55 h 97"/>
                  <a:gd name="T14" fmla="*/ 23 w 33"/>
                  <a:gd name="T15" fmla="*/ 22 h 97"/>
                  <a:gd name="T16" fmla="*/ 33 w 33"/>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97"/>
                  <a:gd name="T29" fmla="*/ 33 w 33"/>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97">
                    <a:moveTo>
                      <a:pt x="33" y="0"/>
                    </a:moveTo>
                    <a:lnTo>
                      <a:pt x="31" y="22"/>
                    </a:lnTo>
                    <a:lnTo>
                      <a:pt x="25" y="55"/>
                    </a:lnTo>
                    <a:lnTo>
                      <a:pt x="17" y="84"/>
                    </a:lnTo>
                    <a:lnTo>
                      <a:pt x="4" y="97"/>
                    </a:lnTo>
                    <a:lnTo>
                      <a:pt x="0" y="84"/>
                    </a:lnTo>
                    <a:lnTo>
                      <a:pt x="9" y="55"/>
                    </a:lnTo>
                    <a:lnTo>
                      <a:pt x="23" y="22"/>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 name="Freeform 280"/>
              <p:cNvSpPr>
                <a:spLocks/>
              </p:cNvSpPr>
              <p:nvPr/>
            </p:nvSpPr>
            <p:spPr bwMode="auto">
              <a:xfrm>
                <a:off x="1634" y="543"/>
                <a:ext cx="18" cy="93"/>
              </a:xfrm>
              <a:custGeom>
                <a:avLst/>
                <a:gdLst>
                  <a:gd name="T0" fmla="*/ 4 w 18"/>
                  <a:gd name="T1" fmla="*/ 0 h 93"/>
                  <a:gd name="T2" fmla="*/ 12 w 18"/>
                  <a:gd name="T3" fmla="*/ 13 h 93"/>
                  <a:gd name="T4" fmla="*/ 18 w 18"/>
                  <a:gd name="T5" fmla="*/ 42 h 93"/>
                  <a:gd name="T6" fmla="*/ 18 w 18"/>
                  <a:gd name="T7" fmla="*/ 73 h 93"/>
                  <a:gd name="T8" fmla="*/ 8 w 18"/>
                  <a:gd name="T9" fmla="*/ 93 h 93"/>
                  <a:gd name="T10" fmla="*/ 0 w 18"/>
                  <a:gd name="T11" fmla="*/ 86 h 93"/>
                  <a:gd name="T12" fmla="*/ 0 w 18"/>
                  <a:gd name="T13" fmla="*/ 60 h 93"/>
                  <a:gd name="T14" fmla="*/ 4 w 18"/>
                  <a:gd name="T15" fmla="*/ 27 h 93"/>
                  <a:gd name="T16" fmla="*/ 4 w 18"/>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93"/>
                  <a:gd name="T29" fmla="*/ 18 w 18"/>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93">
                    <a:moveTo>
                      <a:pt x="4" y="0"/>
                    </a:moveTo>
                    <a:lnTo>
                      <a:pt x="12" y="13"/>
                    </a:lnTo>
                    <a:lnTo>
                      <a:pt x="18" y="42"/>
                    </a:lnTo>
                    <a:lnTo>
                      <a:pt x="18" y="73"/>
                    </a:lnTo>
                    <a:lnTo>
                      <a:pt x="8" y="93"/>
                    </a:lnTo>
                    <a:lnTo>
                      <a:pt x="0" y="86"/>
                    </a:lnTo>
                    <a:lnTo>
                      <a:pt x="0" y="60"/>
                    </a:lnTo>
                    <a:lnTo>
                      <a:pt x="4" y="27"/>
                    </a:lnTo>
                    <a:lnTo>
                      <a:pt x="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 name="Freeform 281"/>
              <p:cNvSpPr>
                <a:spLocks/>
              </p:cNvSpPr>
              <p:nvPr/>
            </p:nvSpPr>
            <p:spPr bwMode="auto">
              <a:xfrm>
                <a:off x="1666" y="558"/>
                <a:ext cx="19" cy="100"/>
              </a:xfrm>
              <a:custGeom>
                <a:avLst/>
                <a:gdLst>
                  <a:gd name="T0" fmla="*/ 0 w 19"/>
                  <a:gd name="T1" fmla="*/ 0 h 100"/>
                  <a:gd name="T2" fmla="*/ 7 w 19"/>
                  <a:gd name="T3" fmla="*/ 20 h 100"/>
                  <a:gd name="T4" fmla="*/ 15 w 19"/>
                  <a:gd name="T5" fmla="*/ 51 h 100"/>
                  <a:gd name="T6" fmla="*/ 19 w 19"/>
                  <a:gd name="T7" fmla="*/ 82 h 100"/>
                  <a:gd name="T8" fmla="*/ 13 w 19"/>
                  <a:gd name="T9" fmla="*/ 100 h 100"/>
                  <a:gd name="T10" fmla="*/ 7 w 19"/>
                  <a:gd name="T11" fmla="*/ 93 h 100"/>
                  <a:gd name="T12" fmla="*/ 3 w 19"/>
                  <a:gd name="T13" fmla="*/ 67 h 100"/>
                  <a:gd name="T14" fmla="*/ 3 w 19"/>
                  <a:gd name="T15" fmla="*/ 31 h 100"/>
                  <a:gd name="T16" fmla="*/ 0 w 19"/>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00"/>
                  <a:gd name="T29" fmla="*/ 19 w 19"/>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00">
                    <a:moveTo>
                      <a:pt x="0" y="0"/>
                    </a:moveTo>
                    <a:lnTo>
                      <a:pt x="7" y="20"/>
                    </a:lnTo>
                    <a:lnTo>
                      <a:pt x="15" y="51"/>
                    </a:lnTo>
                    <a:lnTo>
                      <a:pt x="19" y="82"/>
                    </a:lnTo>
                    <a:lnTo>
                      <a:pt x="13" y="100"/>
                    </a:lnTo>
                    <a:lnTo>
                      <a:pt x="7" y="93"/>
                    </a:lnTo>
                    <a:lnTo>
                      <a:pt x="3" y="67"/>
                    </a:lnTo>
                    <a:lnTo>
                      <a:pt x="3" y="3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 name="Freeform 282"/>
              <p:cNvSpPr>
                <a:spLocks/>
              </p:cNvSpPr>
              <p:nvPr/>
            </p:nvSpPr>
            <p:spPr bwMode="auto">
              <a:xfrm>
                <a:off x="1697" y="574"/>
                <a:ext cx="23" cy="99"/>
              </a:xfrm>
              <a:custGeom>
                <a:avLst/>
                <a:gdLst>
                  <a:gd name="T0" fmla="*/ 0 w 23"/>
                  <a:gd name="T1" fmla="*/ 0 h 99"/>
                  <a:gd name="T2" fmla="*/ 7 w 23"/>
                  <a:gd name="T3" fmla="*/ 22 h 99"/>
                  <a:gd name="T4" fmla="*/ 19 w 23"/>
                  <a:gd name="T5" fmla="*/ 55 h 99"/>
                  <a:gd name="T6" fmla="*/ 23 w 23"/>
                  <a:gd name="T7" fmla="*/ 86 h 99"/>
                  <a:gd name="T8" fmla="*/ 19 w 23"/>
                  <a:gd name="T9" fmla="*/ 99 h 99"/>
                  <a:gd name="T10" fmla="*/ 9 w 23"/>
                  <a:gd name="T11" fmla="*/ 88 h 99"/>
                  <a:gd name="T12" fmla="*/ 5 w 23"/>
                  <a:gd name="T13" fmla="*/ 60 h 99"/>
                  <a:gd name="T14" fmla="*/ 4 w 23"/>
                  <a:gd name="T15" fmla="*/ 29 h 99"/>
                  <a:gd name="T16" fmla="*/ 0 w 23"/>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99"/>
                  <a:gd name="T29" fmla="*/ 23 w 23"/>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99">
                    <a:moveTo>
                      <a:pt x="0" y="0"/>
                    </a:moveTo>
                    <a:lnTo>
                      <a:pt x="7" y="22"/>
                    </a:lnTo>
                    <a:lnTo>
                      <a:pt x="19" y="55"/>
                    </a:lnTo>
                    <a:lnTo>
                      <a:pt x="23" y="86"/>
                    </a:lnTo>
                    <a:lnTo>
                      <a:pt x="19" y="99"/>
                    </a:lnTo>
                    <a:lnTo>
                      <a:pt x="9" y="88"/>
                    </a:lnTo>
                    <a:lnTo>
                      <a:pt x="5" y="60"/>
                    </a:lnTo>
                    <a:lnTo>
                      <a:pt x="4" y="2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 name="Freeform 283"/>
              <p:cNvSpPr>
                <a:spLocks/>
              </p:cNvSpPr>
              <p:nvPr/>
            </p:nvSpPr>
            <p:spPr bwMode="auto">
              <a:xfrm>
                <a:off x="1728" y="581"/>
                <a:ext cx="29" cy="110"/>
              </a:xfrm>
              <a:custGeom>
                <a:avLst/>
                <a:gdLst>
                  <a:gd name="T0" fmla="*/ 0 w 29"/>
                  <a:gd name="T1" fmla="*/ 0 h 110"/>
                  <a:gd name="T2" fmla="*/ 13 w 29"/>
                  <a:gd name="T3" fmla="*/ 28 h 110"/>
                  <a:gd name="T4" fmla="*/ 25 w 29"/>
                  <a:gd name="T5" fmla="*/ 64 h 110"/>
                  <a:gd name="T6" fmla="*/ 29 w 29"/>
                  <a:gd name="T7" fmla="*/ 94 h 110"/>
                  <a:gd name="T8" fmla="*/ 21 w 29"/>
                  <a:gd name="T9" fmla="*/ 110 h 110"/>
                  <a:gd name="T10" fmla="*/ 9 w 29"/>
                  <a:gd name="T11" fmla="*/ 97 h 110"/>
                  <a:gd name="T12" fmla="*/ 6 w 29"/>
                  <a:gd name="T13" fmla="*/ 64 h 110"/>
                  <a:gd name="T14" fmla="*/ 4 w 29"/>
                  <a:gd name="T15" fmla="*/ 26 h 110"/>
                  <a:gd name="T16" fmla="*/ 0 w 2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10"/>
                  <a:gd name="T29" fmla="*/ 29 w 29"/>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10">
                    <a:moveTo>
                      <a:pt x="0" y="0"/>
                    </a:moveTo>
                    <a:lnTo>
                      <a:pt x="13" y="28"/>
                    </a:lnTo>
                    <a:lnTo>
                      <a:pt x="25" y="64"/>
                    </a:lnTo>
                    <a:lnTo>
                      <a:pt x="29" y="94"/>
                    </a:lnTo>
                    <a:lnTo>
                      <a:pt x="21" y="110"/>
                    </a:lnTo>
                    <a:lnTo>
                      <a:pt x="9" y="97"/>
                    </a:lnTo>
                    <a:lnTo>
                      <a:pt x="6" y="64"/>
                    </a:lnTo>
                    <a:lnTo>
                      <a:pt x="4" y="2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 name="Freeform 284"/>
              <p:cNvSpPr>
                <a:spLocks/>
              </p:cNvSpPr>
              <p:nvPr/>
            </p:nvSpPr>
            <p:spPr bwMode="auto">
              <a:xfrm>
                <a:off x="1765" y="587"/>
                <a:ext cx="39" cy="117"/>
              </a:xfrm>
              <a:custGeom>
                <a:avLst/>
                <a:gdLst>
                  <a:gd name="T0" fmla="*/ 0 w 39"/>
                  <a:gd name="T1" fmla="*/ 0 h 117"/>
                  <a:gd name="T2" fmla="*/ 11 w 39"/>
                  <a:gd name="T3" fmla="*/ 27 h 117"/>
                  <a:gd name="T4" fmla="*/ 29 w 39"/>
                  <a:gd name="T5" fmla="*/ 69 h 117"/>
                  <a:gd name="T6" fmla="*/ 39 w 39"/>
                  <a:gd name="T7" fmla="*/ 104 h 117"/>
                  <a:gd name="T8" fmla="*/ 33 w 39"/>
                  <a:gd name="T9" fmla="*/ 117 h 117"/>
                  <a:gd name="T10" fmla="*/ 19 w 39"/>
                  <a:gd name="T11" fmla="*/ 100 h 117"/>
                  <a:gd name="T12" fmla="*/ 11 w 39"/>
                  <a:gd name="T13" fmla="*/ 62 h 117"/>
                  <a:gd name="T14" fmla="*/ 4 w 39"/>
                  <a:gd name="T15" fmla="*/ 24 h 117"/>
                  <a:gd name="T16" fmla="*/ 0 w 39"/>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117"/>
                  <a:gd name="T29" fmla="*/ 39 w 39"/>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117">
                    <a:moveTo>
                      <a:pt x="0" y="0"/>
                    </a:moveTo>
                    <a:lnTo>
                      <a:pt x="11" y="27"/>
                    </a:lnTo>
                    <a:lnTo>
                      <a:pt x="29" y="69"/>
                    </a:lnTo>
                    <a:lnTo>
                      <a:pt x="39" y="104"/>
                    </a:lnTo>
                    <a:lnTo>
                      <a:pt x="33" y="117"/>
                    </a:lnTo>
                    <a:lnTo>
                      <a:pt x="19" y="100"/>
                    </a:lnTo>
                    <a:lnTo>
                      <a:pt x="11" y="62"/>
                    </a:lnTo>
                    <a:lnTo>
                      <a:pt x="4" y="2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 name="Freeform 285"/>
              <p:cNvSpPr>
                <a:spLocks/>
              </p:cNvSpPr>
              <p:nvPr/>
            </p:nvSpPr>
            <p:spPr bwMode="auto">
              <a:xfrm>
                <a:off x="1792" y="585"/>
                <a:ext cx="50" cy="128"/>
              </a:xfrm>
              <a:custGeom>
                <a:avLst/>
                <a:gdLst>
                  <a:gd name="T0" fmla="*/ 0 w 50"/>
                  <a:gd name="T1" fmla="*/ 0 h 128"/>
                  <a:gd name="T2" fmla="*/ 10 w 50"/>
                  <a:gd name="T3" fmla="*/ 11 h 128"/>
                  <a:gd name="T4" fmla="*/ 21 w 50"/>
                  <a:gd name="T5" fmla="*/ 29 h 128"/>
                  <a:gd name="T6" fmla="*/ 31 w 50"/>
                  <a:gd name="T7" fmla="*/ 49 h 128"/>
                  <a:gd name="T8" fmla="*/ 41 w 50"/>
                  <a:gd name="T9" fmla="*/ 71 h 128"/>
                  <a:gd name="T10" fmla="*/ 47 w 50"/>
                  <a:gd name="T11" fmla="*/ 93 h 128"/>
                  <a:gd name="T12" fmla="*/ 50 w 50"/>
                  <a:gd name="T13" fmla="*/ 110 h 128"/>
                  <a:gd name="T14" fmla="*/ 48 w 50"/>
                  <a:gd name="T15" fmla="*/ 124 h 128"/>
                  <a:gd name="T16" fmla="*/ 43 w 50"/>
                  <a:gd name="T17" fmla="*/ 128 h 128"/>
                  <a:gd name="T18" fmla="*/ 27 w 50"/>
                  <a:gd name="T19" fmla="*/ 115 h 128"/>
                  <a:gd name="T20" fmla="*/ 14 w 50"/>
                  <a:gd name="T21" fmla="*/ 77 h 128"/>
                  <a:gd name="T22" fmla="*/ 6 w 50"/>
                  <a:gd name="T23" fmla="*/ 33 h 128"/>
                  <a:gd name="T24" fmla="*/ 0 w 50"/>
                  <a:gd name="T25" fmla="*/ 0 h 1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28"/>
                  <a:gd name="T41" fmla="*/ 50 w 50"/>
                  <a:gd name="T42" fmla="*/ 128 h 1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28">
                    <a:moveTo>
                      <a:pt x="0" y="0"/>
                    </a:moveTo>
                    <a:lnTo>
                      <a:pt x="10" y="11"/>
                    </a:lnTo>
                    <a:lnTo>
                      <a:pt x="21" y="29"/>
                    </a:lnTo>
                    <a:lnTo>
                      <a:pt x="31" y="49"/>
                    </a:lnTo>
                    <a:lnTo>
                      <a:pt x="41" y="71"/>
                    </a:lnTo>
                    <a:lnTo>
                      <a:pt x="47" y="93"/>
                    </a:lnTo>
                    <a:lnTo>
                      <a:pt x="50" y="110"/>
                    </a:lnTo>
                    <a:lnTo>
                      <a:pt x="48" y="124"/>
                    </a:lnTo>
                    <a:lnTo>
                      <a:pt x="43" y="128"/>
                    </a:lnTo>
                    <a:lnTo>
                      <a:pt x="27" y="115"/>
                    </a:lnTo>
                    <a:lnTo>
                      <a:pt x="14" y="77"/>
                    </a:lnTo>
                    <a:lnTo>
                      <a:pt x="6" y="3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 name="Freeform 286"/>
              <p:cNvSpPr>
                <a:spLocks/>
              </p:cNvSpPr>
              <p:nvPr/>
            </p:nvSpPr>
            <p:spPr bwMode="auto">
              <a:xfrm>
                <a:off x="1835" y="581"/>
                <a:ext cx="77" cy="117"/>
              </a:xfrm>
              <a:custGeom>
                <a:avLst/>
                <a:gdLst>
                  <a:gd name="T0" fmla="*/ 0 w 77"/>
                  <a:gd name="T1" fmla="*/ 0 h 117"/>
                  <a:gd name="T2" fmla="*/ 11 w 77"/>
                  <a:gd name="T3" fmla="*/ 8 h 117"/>
                  <a:gd name="T4" fmla="*/ 25 w 77"/>
                  <a:gd name="T5" fmla="*/ 24 h 117"/>
                  <a:gd name="T6" fmla="*/ 40 w 77"/>
                  <a:gd name="T7" fmla="*/ 42 h 117"/>
                  <a:gd name="T8" fmla="*/ 54 w 77"/>
                  <a:gd name="T9" fmla="*/ 61 h 117"/>
                  <a:gd name="T10" fmla="*/ 66 w 77"/>
                  <a:gd name="T11" fmla="*/ 81 h 117"/>
                  <a:gd name="T12" fmla="*/ 74 w 77"/>
                  <a:gd name="T13" fmla="*/ 97 h 117"/>
                  <a:gd name="T14" fmla="*/ 77 w 77"/>
                  <a:gd name="T15" fmla="*/ 110 h 117"/>
                  <a:gd name="T16" fmla="*/ 75 w 77"/>
                  <a:gd name="T17" fmla="*/ 117 h 117"/>
                  <a:gd name="T18" fmla="*/ 68 w 77"/>
                  <a:gd name="T19" fmla="*/ 117 h 117"/>
                  <a:gd name="T20" fmla="*/ 58 w 77"/>
                  <a:gd name="T21" fmla="*/ 108 h 117"/>
                  <a:gd name="T22" fmla="*/ 46 w 77"/>
                  <a:gd name="T23" fmla="*/ 94 h 117"/>
                  <a:gd name="T24" fmla="*/ 35 w 77"/>
                  <a:gd name="T25" fmla="*/ 77 h 117"/>
                  <a:gd name="T26" fmla="*/ 23 w 77"/>
                  <a:gd name="T27" fmla="*/ 57 h 117"/>
                  <a:gd name="T28" fmla="*/ 13 w 77"/>
                  <a:gd name="T29" fmla="*/ 37 h 117"/>
                  <a:gd name="T30" fmla="*/ 4 w 77"/>
                  <a:gd name="T31" fmla="*/ 17 h 117"/>
                  <a:gd name="T32" fmla="*/ 0 w 77"/>
                  <a:gd name="T33" fmla="*/ 0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117"/>
                  <a:gd name="T53" fmla="*/ 77 w 77"/>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117">
                    <a:moveTo>
                      <a:pt x="0" y="0"/>
                    </a:moveTo>
                    <a:lnTo>
                      <a:pt x="11" y="8"/>
                    </a:lnTo>
                    <a:lnTo>
                      <a:pt x="25" y="24"/>
                    </a:lnTo>
                    <a:lnTo>
                      <a:pt x="40" y="42"/>
                    </a:lnTo>
                    <a:lnTo>
                      <a:pt x="54" y="61"/>
                    </a:lnTo>
                    <a:lnTo>
                      <a:pt x="66" y="81"/>
                    </a:lnTo>
                    <a:lnTo>
                      <a:pt x="74" y="97"/>
                    </a:lnTo>
                    <a:lnTo>
                      <a:pt x="77" y="110"/>
                    </a:lnTo>
                    <a:lnTo>
                      <a:pt x="75" y="117"/>
                    </a:lnTo>
                    <a:lnTo>
                      <a:pt x="68" y="117"/>
                    </a:lnTo>
                    <a:lnTo>
                      <a:pt x="58" y="108"/>
                    </a:lnTo>
                    <a:lnTo>
                      <a:pt x="46" y="94"/>
                    </a:lnTo>
                    <a:lnTo>
                      <a:pt x="35" y="77"/>
                    </a:lnTo>
                    <a:lnTo>
                      <a:pt x="23" y="57"/>
                    </a:lnTo>
                    <a:lnTo>
                      <a:pt x="13" y="37"/>
                    </a:lnTo>
                    <a:lnTo>
                      <a:pt x="4"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 name="Freeform 287"/>
              <p:cNvSpPr>
                <a:spLocks/>
              </p:cNvSpPr>
              <p:nvPr/>
            </p:nvSpPr>
            <p:spPr bwMode="auto">
              <a:xfrm>
                <a:off x="1875" y="576"/>
                <a:ext cx="98" cy="97"/>
              </a:xfrm>
              <a:custGeom>
                <a:avLst/>
                <a:gdLst>
                  <a:gd name="T0" fmla="*/ 0 w 98"/>
                  <a:gd name="T1" fmla="*/ 0 h 97"/>
                  <a:gd name="T2" fmla="*/ 12 w 98"/>
                  <a:gd name="T3" fmla="*/ 7 h 97"/>
                  <a:gd name="T4" fmla="*/ 28 w 98"/>
                  <a:gd name="T5" fmla="*/ 20 h 97"/>
                  <a:gd name="T6" fmla="*/ 45 w 98"/>
                  <a:gd name="T7" fmla="*/ 33 h 97"/>
                  <a:gd name="T8" fmla="*/ 63 w 98"/>
                  <a:gd name="T9" fmla="*/ 49 h 97"/>
                  <a:gd name="T10" fmla="*/ 80 w 98"/>
                  <a:gd name="T11" fmla="*/ 64 h 97"/>
                  <a:gd name="T12" fmla="*/ 92 w 98"/>
                  <a:gd name="T13" fmla="*/ 77 h 97"/>
                  <a:gd name="T14" fmla="*/ 98 w 98"/>
                  <a:gd name="T15" fmla="*/ 91 h 97"/>
                  <a:gd name="T16" fmla="*/ 96 w 98"/>
                  <a:gd name="T17" fmla="*/ 97 h 97"/>
                  <a:gd name="T18" fmla="*/ 86 w 98"/>
                  <a:gd name="T19" fmla="*/ 97 h 97"/>
                  <a:gd name="T20" fmla="*/ 74 w 98"/>
                  <a:gd name="T21" fmla="*/ 91 h 97"/>
                  <a:gd name="T22" fmla="*/ 59 w 98"/>
                  <a:gd name="T23" fmla="*/ 77 h 97"/>
                  <a:gd name="T24" fmla="*/ 41 w 98"/>
                  <a:gd name="T25" fmla="*/ 62 h 97"/>
                  <a:gd name="T26" fmla="*/ 26 w 98"/>
                  <a:gd name="T27" fmla="*/ 42 h 97"/>
                  <a:gd name="T28" fmla="*/ 12 w 98"/>
                  <a:gd name="T29" fmla="*/ 27 h 97"/>
                  <a:gd name="T30" fmla="*/ 4 w 98"/>
                  <a:gd name="T31" fmla="*/ 11 h 97"/>
                  <a:gd name="T32" fmla="*/ 0 w 98"/>
                  <a:gd name="T33" fmla="*/ 0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97"/>
                  <a:gd name="T53" fmla="*/ 98 w 98"/>
                  <a:gd name="T54" fmla="*/ 97 h 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97">
                    <a:moveTo>
                      <a:pt x="0" y="0"/>
                    </a:moveTo>
                    <a:lnTo>
                      <a:pt x="12" y="7"/>
                    </a:lnTo>
                    <a:lnTo>
                      <a:pt x="28" y="20"/>
                    </a:lnTo>
                    <a:lnTo>
                      <a:pt x="45" y="33"/>
                    </a:lnTo>
                    <a:lnTo>
                      <a:pt x="63" y="49"/>
                    </a:lnTo>
                    <a:lnTo>
                      <a:pt x="80" y="64"/>
                    </a:lnTo>
                    <a:lnTo>
                      <a:pt x="92" y="77"/>
                    </a:lnTo>
                    <a:lnTo>
                      <a:pt x="98" y="91"/>
                    </a:lnTo>
                    <a:lnTo>
                      <a:pt x="96" y="97"/>
                    </a:lnTo>
                    <a:lnTo>
                      <a:pt x="86" y="97"/>
                    </a:lnTo>
                    <a:lnTo>
                      <a:pt x="74" y="91"/>
                    </a:lnTo>
                    <a:lnTo>
                      <a:pt x="59" y="77"/>
                    </a:lnTo>
                    <a:lnTo>
                      <a:pt x="41" y="62"/>
                    </a:lnTo>
                    <a:lnTo>
                      <a:pt x="26" y="42"/>
                    </a:lnTo>
                    <a:lnTo>
                      <a:pt x="12" y="27"/>
                    </a:lnTo>
                    <a:lnTo>
                      <a:pt x="4" y="1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 name="Freeform 288"/>
              <p:cNvSpPr>
                <a:spLocks/>
              </p:cNvSpPr>
              <p:nvPr/>
            </p:nvSpPr>
            <p:spPr bwMode="auto">
              <a:xfrm>
                <a:off x="1914" y="570"/>
                <a:ext cx="86" cy="88"/>
              </a:xfrm>
              <a:custGeom>
                <a:avLst/>
                <a:gdLst>
                  <a:gd name="T0" fmla="*/ 82 w 86"/>
                  <a:gd name="T1" fmla="*/ 88 h 88"/>
                  <a:gd name="T2" fmla="*/ 78 w 86"/>
                  <a:gd name="T3" fmla="*/ 86 h 88"/>
                  <a:gd name="T4" fmla="*/ 70 w 86"/>
                  <a:gd name="T5" fmla="*/ 79 h 88"/>
                  <a:gd name="T6" fmla="*/ 59 w 86"/>
                  <a:gd name="T7" fmla="*/ 66 h 88"/>
                  <a:gd name="T8" fmla="*/ 47 w 86"/>
                  <a:gd name="T9" fmla="*/ 50 h 88"/>
                  <a:gd name="T10" fmla="*/ 35 w 86"/>
                  <a:gd name="T11" fmla="*/ 35 h 88"/>
                  <a:gd name="T12" fmla="*/ 22 w 86"/>
                  <a:gd name="T13" fmla="*/ 19 h 88"/>
                  <a:gd name="T14" fmla="*/ 10 w 86"/>
                  <a:gd name="T15" fmla="*/ 8 h 88"/>
                  <a:gd name="T16" fmla="*/ 0 w 86"/>
                  <a:gd name="T17" fmla="*/ 0 h 88"/>
                  <a:gd name="T18" fmla="*/ 14 w 86"/>
                  <a:gd name="T19" fmla="*/ 4 h 88"/>
                  <a:gd name="T20" fmla="*/ 31 w 86"/>
                  <a:gd name="T21" fmla="*/ 13 h 88"/>
                  <a:gd name="T22" fmla="*/ 47 w 86"/>
                  <a:gd name="T23" fmla="*/ 26 h 88"/>
                  <a:gd name="T24" fmla="*/ 63 w 86"/>
                  <a:gd name="T25" fmla="*/ 39 h 88"/>
                  <a:gd name="T26" fmla="*/ 74 w 86"/>
                  <a:gd name="T27" fmla="*/ 55 h 88"/>
                  <a:gd name="T28" fmla="*/ 84 w 86"/>
                  <a:gd name="T29" fmla="*/ 68 h 88"/>
                  <a:gd name="T30" fmla="*/ 86 w 86"/>
                  <a:gd name="T31" fmla="*/ 79 h 88"/>
                  <a:gd name="T32" fmla="*/ 82 w 86"/>
                  <a:gd name="T33" fmla="*/ 88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88"/>
                  <a:gd name="T53" fmla="*/ 86 w 86"/>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88">
                    <a:moveTo>
                      <a:pt x="82" y="88"/>
                    </a:moveTo>
                    <a:lnTo>
                      <a:pt x="78" y="86"/>
                    </a:lnTo>
                    <a:lnTo>
                      <a:pt x="70" y="79"/>
                    </a:lnTo>
                    <a:lnTo>
                      <a:pt x="59" y="66"/>
                    </a:lnTo>
                    <a:lnTo>
                      <a:pt x="47" y="50"/>
                    </a:lnTo>
                    <a:lnTo>
                      <a:pt x="35" y="35"/>
                    </a:lnTo>
                    <a:lnTo>
                      <a:pt x="22" y="19"/>
                    </a:lnTo>
                    <a:lnTo>
                      <a:pt x="10" y="8"/>
                    </a:lnTo>
                    <a:lnTo>
                      <a:pt x="0" y="0"/>
                    </a:lnTo>
                    <a:lnTo>
                      <a:pt x="14" y="4"/>
                    </a:lnTo>
                    <a:lnTo>
                      <a:pt x="31" y="13"/>
                    </a:lnTo>
                    <a:lnTo>
                      <a:pt x="47" y="26"/>
                    </a:lnTo>
                    <a:lnTo>
                      <a:pt x="63" y="39"/>
                    </a:lnTo>
                    <a:lnTo>
                      <a:pt x="74" y="55"/>
                    </a:lnTo>
                    <a:lnTo>
                      <a:pt x="84" y="68"/>
                    </a:lnTo>
                    <a:lnTo>
                      <a:pt x="86" y="79"/>
                    </a:lnTo>
                    <a:lnTo>
                      <a:pt x="82" y="8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 name="Freeform 289"/>
              <p:cNvSpPr>
                <a:spLocks/>
              </p:cNvSpPr>
              <p:nvPr/>
            </p:nvSpPr>
            <p:spPr bwMode="auto">
              <a:xfrm>
                <a:off x="1990" y="362"/>
                <a:ext cx="399" cy="97"/>
              </a:xfrm>
              <a:custGeom>
                <a:avLst/>
                <a:gdLst>
                  <a:gd name="T0" fmla="*/ 0 w 399"/>
                  <a:gd name="T1" fmla="*/ 13 h 97"/>
                  <a:gd name="T2" fmla="*/ 0 w 399"/>
                  <a:gd name="T3" fmla="*/ 9 h 97"/>
                  <a:gd name="T4" fmla="*/ 2 w 399"/>
                  <a:gd name="T5" fmla="*/ 7 h 97"/>
                  <a:gd name="T6" fmla="*/ 4 w 399"/>
                  <a:gd name="T7" fmla="*/ 2 h 97"/>
                  <a:gd name="T8" fmla="*/ 8 w 399"/>
                  <a:gd name="T9" fmla="*/ 0 h 97"/>
                  <a:gd name="T10" fmla="*/ 33 w 399"/>
                  <a:gd name="T11" fmla="*/ 22 h 97"/>
                  <a:gd name="T12" fmla="*/ 60 w 399"/>
                  <a:gd name="T13" fmla="*/ 42 h 97"/>
                  <a:gd name="T14" fmla="*/ 86 w 399"/>
                  <a:gd name="T15" fmla="*/ 55 h 97"/>
                  <a:gd name="T16" fmla="*/ 113 w 399"/>
                  <a:gd name="T17" fmla="*/ 66 h 97"/>
                  <a:gd name="T18" fmla="*/ 140 w 399"/>
                  <a:gd name="T19" fmla="*/ 73 h 97"/>
                  <a:gd name="T20" fmla="*/ 167 w 399"/>
                  <a:gd name="T21" fmla="*/ 77 h 97"/>
                  <a:gd name="T22" fmla="*/ 194 w 399"/>
                  <a:gd name="T23" fmla="*/ 77 h 97"/>
                  <a:gd name="T24" fmla="*/ 222 w 399"/>
                  <a:gd name="T25" fmla="*/ 77 h 97"/>
                  <a:gd name="T26" fmla="*/ 247 w 399"/>
                  <a:gd name="T27" fmla="*/ 75 h 97"/>
                  <a:gd name="T28" fmla="*/ 272 w 399"/>
                  <a:gd name="T29" fmla="*/ 71 h 97"/>
                  <a:gd name="T30" fmla="*/ 297 w 399"/>
                  <a:gd name="T31" fmla="*/ 64 h 97"/>
                  <a:gd name="T32" fmla="*/ 321 w 399"/>
                  <a:gd name="T33" fmla="*/ 57 h 97"/>
                  <a:gd name="T34" fmla="*/ 342 w 399"/>
                  <a:gd name="T35" fmla="*/ 51 h 97"/>
                  <a:gd name="T36" fmla="*/ 364 w 399"/>
                  <a:gd name="T37" fmla="*/ 42 h 97"/>
                  <a:gd name="T38" fmla="*/ 381 w 399"/>
                  <a:gd name="T39" fmla="*/ 35 h 97"/>
                  <a:gd name="T40" fmla="*/ 399 w 399"/>
                  <a:gd name="T41" fmla="*/ 29 h 97"/>
                  <a:gd name="T42" fmla="*/ 391 w 399"/>
                  <a:gd name="T43" fmla="*/ 42 h 97"/>
                  <a:gd name="T44" fmla="*/ 375 w 399"/>
                  <a:gd name="T45" fmla="*/ 55 h 97"/>
                  <a:gd name="T46" fmla="*/ 358 w 399"/>
                  <a:gd name="T47" fmla="*/ 66 h 97"/>
                  <a:gd name="T48" fmla="*/ 334 w 399"/>
                  <a:gd name="T49" fmla="*/ 75 h 97"/>
                  <a:gd name="T50" fmla="*/ 309 w 399"/>
                  <a:gd name="T51" fmla="*/ 84 h 97"/>
                  <a:gd name="T52" fmla="*/ 280 w 399"/>
                  <a:gd name="T53" fmla="*/ 91 h 97"/>
                  <a:gd name="T54" fmla="*/ 249 w 399"/>
                  <a:gd name="T55" fmla="*/ 95 h 97"/>
                  <a:gd name="T56" fmla="*/ 218 w 399"/>
                  <a:gd name="T57" fmla="*/ 97 h 97"/>
                  <a:gd name="T58" fmla="*/ 185 w 399"/>
                  <a:gd name="T59" fmla="*/ 97 h 97"/>
                  <a:gd name="T60" fmla="*/ 154 w 399"/>
                  <a:gd name="T61" fmla="*/ 95 h 97"/>
                  <a:gd name="T62" fmla="*/ 121 w 399"/>
                  <a:gd name="T63" fmla="*/ 88 h 97"/>
                  <a:gd name="T64" fmla="*/ 91 w 399"/>
                  <a:gd name="T65" fmla="*/ 82 h 97"/>
                  <a:gd name="T66" fmla="*/ 64 w 399"/>
                  <a:gd name="T67" fmla="*/ 68 h 97"/>
                  <a:gd name="T68" fmla="*/ 39 w 399"/>
                  <a:gd name="T69" fmla="*/ 55 h 97"/>
                  <a:gd name="T70" fmla="*/ 18 w 399"/>
                  <a:gd name="T71" fmla="*/ 35 h 97"/>
                  <a:gd name="T72" fmla="*/ 0 w 399"/>
                  <a:gd name="T73" fmla="*/ 13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9"/>
                  <a:gd name="T112" fmla="*/ 0 h 97"/>
                  <a:gd name="T113" fmla="*/ 399 w 399"/>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9" h="97">
                    <a:moveTo>
                      <a:pt x="0" y="13"/>
                    </a:moveTo>
                    <a:lnTo>
                      <a:pt x="0" y="9"/>
                    </a:lnTo>
                    <a:lnTo>
                      <a:pt x="2" y="7"/>
                    </a:lnTo>
                    <a:lnTo>
                      <a:pt x="4" y="2"/>
                    </a:lnTo>
                    <a:lnTo>
                      <a:pt x="8" y="0"/>
                    </a:lnTo>
                    <a:lnTo>
                      <a:pt x="33" y="22"/>
                    </a:lnTo>
                    <a:lnTo>
                      <a:pt x="60" y="42"/>
                    </a:lnTo>
                    <a:lnTo>
                      <a:pt x="86" y="55"/>
                    </a:lnTo>
                    <a:lnTo>
                      <a:pt x="113" y="66"/>
                    </a:lnTo>
                    <a:lnTo>
                      <a:pt x="140" y="73"/>
                    </a:lnTo>
                    <a:lnTo>
                      <a:pt x="167" y="77"/>
                    </a:lnTo>
                    <a:lnTo>
                      <a:pt x="194" y="77"/>
                    </a:lnTo>
                    <a:lnTo>
                      <a:pt x="222" y="77"/>
                    </a:lnTo>
                    <a:lnTo>
                      <a:pt x="247" y="75"/>
                    </a:lnTo>
                    <a:lnTo>
                      <a:pt x="272" y="71"/>
                    </a:lnTo>
                    <a:lnTo>
                      <a:pt x="297" y="64"/>
                    </a:lnTo>
                    <a:lnTo>
                      <a:pt x="321" y="57"/>
                    </a:lnTo>
                    <a:lnTo>
                      <a:pt x="342" y="51"/>
                    </a:lnTo>
                    <a:lnTo>
                      <a:pt x="364" y="42"/>
                    </a:lnTo>
                    <a:lnTo>
                      <a:pt x="381" y="35"/>
                    </a:lnTo>
                    <a:lnTo>
                      <a:pt x="399" y="29"/>
                    </a:lnTo>
                    <a:lnTo>
                      <a:pt x="391" y="42"/>
                    </a:lnTo>
                    <a:lnTo>
                      <a:pt x="375" y="55"/>
                    </a:lnTo>
                    <a:lnTo>
                      <a:pt x="358" y="66"/>
                    </a:lnTo>
                    <a:lnTo>
                      <a:pt x="334" y="75"/>
                    </a:lnTo>
                    <a:lnTo>
                      <a:pt x="309" y="84"/>
                    </a:lnTo>
                    <a:lnTo>
                      <a:pt x="280" y="91"/>
                    </a:lnTo>
                    <a:lnTo>
                      <a:pt x="249" y="95"/>
                    </a:lnTo>
                    <a:lnTo>
                      <a:pt x="218" y="97"/>
                    </a:lnTo>
                    <a:lnTo>
                      <a:pt x="185" y="97"/>
                    </a:lnTo>
                    <a:lnTo>
                      <a:pt x="154" y="95"/>
                    </a:lnTo>
                    <a:lnTo>
                      <a:pt x="121" y="88"/>
                    </a:lnTo>
                    <a:lnTo>
                      <a:pt x="91" y="82"/>
                    </a:lnTo>
                    <a:lnTo>
                      <a:pt x="64" y="68"/>
                    </a:lnTo>
                    <a:lnTo>
                      <a:pt x="39" y="55"/>
                    </a:lnTo>
                    <a:lnTo>
                      <a:pt x="18" y="35"/>
                    </a:lnTo>
                    <a:lnTo>
                      <a:pt x="0"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 name="Freeform 290"/>
              <p:cNvSpPr>
                <a:spLocks/>
              </p:cNvSpPr>
              <p:nvPr/>
            </p:nvSpPr>
            <p:spPr bwMode="auto">
              <a:xfrm>
                <a:off x="2336" y="322"/>
                <a:ext cx="45" cy="102"/>
              </a:xfrm>
              <a:custGeom>
                <a:avLst/>
                <a:gdLst>
                  <a:gd name="T0" fmla="*/ 0 w 45"/>
                  <a:gd name="T1" fmla="*/ 102 h 102"/>
                  <a:gd name="T2" fmla="*/ 20 w 45"/>
                  <a:gd name="T3" fmla="*/ 78 h 102"/>
                  <a:gd name="T4" fmla="*/ 35 w 45"/>
                  <a:gd name="T5" fmla="*/ 44 h 102"/>
                  <a:gd name="T6" fmla="*/ 45 w 45"/>
                  <a:gd name="T7" fmla="*/ 16 h 102"/>
                  <a:gd name="T8" fmla="*/ 43 w 45"/>
                  <a:gd name="T9" fmla="*/ 0 h 102"/>
                  <a:gd name="T10" fmla="*/ 35 w 45"/>
                  <a:gd name="T11" fmla="*/ 9 h 102"/>
                  <a:gd name="T12" fmla="*/ 25 w 45"/>
                  <a:gd name="T13" fmla="*/ 38 h 102"/>
                  <a:gd name="T14" fmla="*/ 14 w 45"/>
                  <a:gd name="T15" fmla="*/ 71 h 102"/>
                  <a:gd name="T16" fmla="*/ 0 w 45"/>
                  <a:gd name="T17" fmla="*/ 102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102"/>
                  <a:gd name="T29" fmla="*/ 45 w 45"/>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102">
                    <a:moveTo>
                      <a:pt x="0" y="102"/>
                    </a:moveTo>
                    <a:lnTo>
                      <a:pt x="20" y="78"/>
                    </a:lnTo>
                    <a:lnTo>
                      <a:pt x="35" y="44"/>
                    </a:lnTo>
                    <a:lnTo>
                      <a:pt x="45" y="16"/>
                    </a:lnTo>
                    <a:lnTo>
                      <a:pt x="43" y="0"/>
                    </a:lnTo>
                    <a:lnTo>
                      <a:pt x="35" y="9"/>
                    </a:lnTo>
                    <a:lnTo>
                      <a:pt x="25" y="38"/>
                    </a:lnTo>
                    <a:lnTo>
                      <a:pt x="14" y="71"/>
                    </a:lnTo>
                    <a:lnTo>
                      <a:pt x="0" y="10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 name="Freeform 291"/>
              <p:cNvSpPr>
                <a:spLocks/>
              </p:cNvSpPr>
              <p:nvPr/>
            </p:nvSpPr>
            <p:spPr bwMode="auto">
              <a:xfrm>
                <a:off x="2303" y="324"/>
                <a:ext cx="49" cy="113"/>
              </a:xfrm>
              <a:custGeom>
                <a:avLst/>
                <a:gdLst>
                  <a:gd name="T0" fmla="*/ 49 w 49"/>
                  <a:gd name="T1" fmla="*/ 0 h 113"/>
                  <a:gd name="T2" fmla="*/ 49 w 49"/>
                  <a:gd name="T3" fmla="*/ 16 h 113"/>
                  <a:gd name="T4" fmla="*/ 41 w 49"/>
                  <a:gd name="T5" fmla="*/ 47 h 113"/>
                  <a:gd name="T6" fmla="*/ 23 w 49"/>
                  <a:gd name="T7" fmla="*/ 84 h 113"/>
                  <a:gd name="T8" fmla="*/ 0 w 49"/>
                  <a:gd name="T9" fmla="*/ 113 h 113"/>
                  <a:gd name="T10" fmla="*/ 12 w 49"/>
                  <a:gd name="T11" fmla="*/ 82 h 113"/>
                  <a:gd name="T12" fmla="*/ 27 w 49"/>
                  <a:gd name="T13" fmla="*/ 45 h 113"/>
                  <a:gd name="T14" fmla="*/ 39 w 49"/>
                  <a:gd name="T15" fmla="*/ 14 h 113"/>
                  <a:gd name="T16" fmla="*/ 49 w 49"/>
                  <a:gd name="T17" fmla="*/ 0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113"/>
                  <a:gd name="T29" fmla="*/ 49 w 49"/>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113">
                    <a:moveTo>
                      <a:pt x="49" y="0"/>
                    </a:moveTo>
                    <a:lnTo>
                      <a:pt x="49" y="16"/>
                    </a:lnTo>
                    <a:lnTo>
                      <a:pt x="41" y="47"/>
                    </a:lnTo>
                    <a:lnTo>
                      <a:pt x="23" y="84"/>
                    </a:lnTo>
                    <a:lnTo>
                      <a:pt x="0" y="113"/>
                    </a:lnTo>
                    <a:lnTo>
                      <a:pt x="12" y="82"/>
                    </a:lnTo>
                    <a:lnTo>
                      <a:pt x="27" y="45"/>
                    </a:lnTo>
                    <a:lnTo>
                      <a:pt x="39" y="14"/>
                    </a:lnTo>
                    <a:lnTo>
                      <a:pt x="4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 name="Freeform 292"/>
              <p:cNvSpPr>
                <a:spLocks/>
              </p:cNvSpPr>
              <p:nvPr/>
            </p:nvSpPr>
            <p:spPr bwMode="auto">
              <a:xfrm>
                <a:off x="2223" y="307"/>
                <a:ext cx="70" cy="146"/>
              </a:xfrm>
              <a:custGeom>
                <a:avLst/>
                <a:gdLst>
                  <a:gd name="T0" fmla="*/ 68 w 70"/>
                  <a:gd name="T1" fmla="*/ 0 h 146"/>
                  <a:gd name="T2" fmla="*/ 70 w 70"/>
                  <a:gd name="T3" fmla="*/ 6 h 146"/>
                  <a:gd name="T4" fmla="*/ 68 w 70"/>
                  <a:gd name="T5" fmla="*/ 22 h 146"/>
                  <a:gd name="T6" fmla="*/ 63 w 70"/>
                  <a:gd name="T7" fmla="*/ 42 h 146"/>
                  <a:gd name="T8" fmla="*/ 53 w 70"/>
                  <a:gd name="T9" fmla="*/ 66 h 146"/>
                  <a:gd name="T10" fmla="*/ 41 w 70"/>
                  <a:gd name="T11" fmla="*/ 90 h 146"/>
                  <a:gd name="T12" fmla="*/ 30 w 70"/>
                  <a:gd name="T13" fmla="*/ 112 h 146"/>
                  <a:gd name="T14" fmla="*/ 14 w 70"/>
                  <a:gd name="T15" fmla="*/ 132 h 146"/>
                  <a:gd name="T16" fmla="*/ 0 w 70"/>
                  <a:gd name="T17" fmla="*/ 146 h 146"/>
                  <a:gd name="T18" fmla="*/ 6 w 70"/>
                  <a:gd name="T19" fmla="*/ 134 h 146"/>
                  <a:gd name="T20" fmla="*/ 14 w 70"/>
                  <a:gd name="T21" fmla="*/ 115 h 146"/>
                  <a:gd name="T22" fmla="*/ 24 w 70"/>
                  <a:gd name="T23" fmla="*/ 90 h 146"/>
                  <a:gd name="T24" fmla="*/ 35 w 70"/>
                  <a:gd name="T25" fmla="*/ 64 h 146"/>
                  <a:gd name="T26" fmla="*/ 45 w 70"/>
                  <a:gd name="T27" fmla="*/ 37 h 146"/>
                  <a:gd name="T28" fmla="*/ 55 w 70"/>
                  <a:gd name="T29" fmla="*/ 17 h 146"/>
                  <a:gd name="T30" fmla="*/ 63 w 70"/>
                  <a:gd name="T31" fmla="*/ 4 h 146"/>
                  <a:gd name="T32" fmla="*/ 68 w 70"/>
                  <a:gd name="T33" fmla="*/ 0 h 1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46"/>
                  <a:gd name="T53" fmla="*/ 70 w 70"/>
                  <a:gd name="T54" fmla="*/ 146 h 1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46">
                    <a:moveTo>
                      <a:pt x="68" y="0"/>
                    </a:moveTo>
                    <a:lnTo>
                      <a:pt x="70" y="6"/>
                    </a:lnTo>
                    <a:lnTo>
                      <a:pt x="68" y="22"/>
                    </a:lnTo>
                    <a:lnTo>
                      <a:pt x="63" y="42"/>
                    </a:lnTo>
                    <a:lnTo>
                      <a:pt x="53" y="66"/>
                    </a:lnTo>
                    <a:lnTo>
                      <a:pt x="41" y="90"/>
                    </a:lnTo>
                    <a:lnTo>
                      <a:pt x="30" y="112"/>
                    </a:lnTo>
                    <a:lnTo>
                      <a:pt x="14" y="132"/>
                    </a:lnTo>
                    <a:lnTo>
                      <a:pt x="0" y="146"/>
                    </a:lnTo>
                    <a:lnTo>
                      <a:pt x="6" y="134"/>
                    </a:lnTo>
                    <a:lnTo>
                      <a:pt x="14" y="115"/>
                    </a:lnTo>
                    <a:lnTo>
                      <a:pt x="24" y="90"/>
                    </a:lnTo>
                    <a:lnTo>
                      <a:pt x="35" y="64"/>
                    </a:lnTo>
                    <a:lnTo>
                      <a:pt x="45" y="37"/>
                    </a:lnTo>
                    <a:lnTo>
                      <a:pt x="55" y="17"/>
                    </a:lnTo>
                    <a:lnTo>
                      <a:pt x="63" y="4"/>
                    </a:lnTo>
                    <a:lnTo>
                      <a:pt x="6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 name="Freeform 293"/>
              <p:cNvSpPr>
                <a:spLocks/>
              </p:cNvSpPr>
              <p:nvPr/>
            </p:nvSpPr>
            <p:spPr bwMode="auto">
              <a:xfrm>
                <a:off x="2150" y="291"/>
                <a:ext cx="77" cy="159"/>
              </a:xfrm>
              <a:custGeom>
                <a:avLst/>
                <a:gdLst>
                  <a:gd name="T0" fmla="*/ 75 w 77"/>
                  <a:gd name="T1" fmla="*/ 0 h 159"/>
                  <a:gd name="T2" fmla="*/ 77 w 77"/>
                  <a:gd name="T3" fmla="*/ 9 h 159"/>
                  <a:gd name="T4" fmla="*/ 73 w 77"/>
                  <a:gd name="T5" fmla="*/ 27 h 159"/>
                  <a:gd name="T6" fmla="*/ 66 w 77"/>
                  <a:gd name="T7" fmla="*/ 49 h 159"/>
                  <a:gd name="T8" fmla="*/ 56 w 77"/>
                  <a:gd name="T9" fmla="*/ 75 h 159"/>
                  <a:gd name="T10" fmla="*/ 42 w 77"/>
                  <a:gd name="T11" fmla="*/ 104 h 159"/>
                  <a:gd name="T12" fmla="*/ 29 w 77"/>
                  <a:gd name="T13" fmla="*/ 128 h 159"/>
                  <a:gd name="T14" fmla="*/ 13 w 77"/>
                  <a:gd name="T15" fmla="*/ 148 h 159"/>
                  <a:gd name="T16" fmla="*/ 0 w 77"/>
                  <a:gd name="T17" fmla="*/ 159 h 159"/>
                  <a:gd name="T18" fmla="*/ 5 w 77"/>
                  <a:gd name="T19" fmla="*/ 148 h 159"/>
                  <a:gd name="T20" fmla="*/ 13 w 77"/>
                  <a:gd name="T21" fmla="*/ 126 h 159"/>
                  <a:gd name="T22" fmla="*/ 25 w 77"/>
                  <a:gd name="T23" fmla="*/ 100 h 159"/>
                  <a:gd name="T24" fmla="*/ 36 w 77"/>
                  <a:gd name="T25" fmla="*/ 71 h 159"/>
                  <a:gd name="T26" fmla="*/ 50 w 77"/>
                  <a:gd name="T27" fmla="*/ 45 h 159"/>
                  <a:gd name="T28" fmla="*/ 60 w 77"/>
                  <a:gd name="T29" fmla="*/ 20 h 159"/>
                  <a:gd name="T30" fmla="*/ 69 w 77"/>
                  <a:gd name="T31" fmla="*/ 5 h 159"/>
                  <a:gd name="T32" fmla="*/ 75 w 77"/>
                  <a:gd name="T33" fmla="*/ 0 h 1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159"/>
                  <a:gd name="T53" fmla="*/ 77 w 77"/>
                  <a:gd name="T54" fmla="*/ 159 h 1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159">
                    <a:moveTo>
                      <a:pt x="75" y="0"/>
                    </a:moveTo>
                    <a:lnTo>
                      <a:pt x="77" y="9"/>
                    </a:lnTo>
                    <a:lnTo>
                      <a:pt x="73" y="27"/>
                    </a:lnTo>
                    <a:lnTo>
                      <a:pt x="66" y="49"/>
                    </a:lnTo>
                    <a:lnTo>
                      <a:pt x="56" y="75"/>
                    </a:lnTo>
                    <a:lnTo>
                      <a:pt x="42" y="104"/>
                    </a:lnTo>
                    <a:lnTo>
                      <a:pt x="29" y="128"/>
                    </a:lnTo>
                    <a:lnTo>
                      <a:pt x="13" y="148"/>
                    </a:lnTo>
                    <a:lnTo>
                      <a:pt x="0" y="159"/>
                    </a:lnTo>
                    <a:lnTo>
                      <a:pt x="5" y="148"/>
                    </a:lnTo>
                    <a:lnTo>
                      <a:pt x="13" y="126"/>
                    </a:lnTo>
                    <a:lnTo>
                      <a:pt x="25" y="100"/>
                    </a:lnTo>
                    <a:lnTo>
                      <a:pt x="36" y="71"/>
                    </a:lnTo>
                    <a:lnTo>
                      <a:pt x="50" y="45"/>
                    </a:lnTo>
                    <a:lnTo>
                      <a:pt x="60" y="20"/>
                    </a:lnTo>
                    <a:lnTo>
                      <a:pt x="69" y="5"/>
                    </a:lnTo>
                    <a:lnTo>
                      <a:pt x="7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 name="Freeform 294"/>
              <p:cNvSpPr>
                <a:spLocks/>
              </p:cNvSpPr>
              <p:nvPr/>
            </p:nvSpPr>
            <p:spPr bwMode="auto">
              <a:xfrm>
                <a:off x="2101" y="309"/>
                <a:ext cx="83" cy="130"/>
              </a:xfrm>
              <a:custGeom>
                <a:avLst/>
                <a:gdLst>
                  <a:gd name="T0" fmla="*/ 83 w 83"/>
                  <a:gd name="T1" fmla="*/ 0 h 130"/>
                  <a:gd name="T2" fmla="*/ 83 w 83"/>
                  <a:gd name="T3" fmla="*/ 7 h 130"/>
                  <a:gd name="T4" fmla="*/ 78 w 83"/>
                  <a:gd name="T5" fmla="*/ 22 h 130"/>
                  <a:gd name="T6" fmla="*/ 68 w 83"/>
                  <a:gd name="T7" fmla="*/ 42 h 130"/>
                  <a:gd name="T8" fmla="*/ 56 w 83"/>
                  <a:gd name="T9" fmla="*/ 64 h 130"/>
                  <a:gd name="T10" fmla="*/ 41 w 83"/>
                  <a:gd name="T11" fmla="*/ 88 h 130"/>
                  <a:gd name="T12" fmla="*/ 25 w 83"/>
                  <a:gd name="T13" fmla="*/ 108 h 130"/>
                  <a:gd name="T14" fmla="*/ 12 w 83"/>
                  <a:gd name="T15" fmla="*/ 124 h 130"/>
                  <a:gd name="T16" fmla="*/ 0 w 83"/>
                  <a:gd name="T17" fmla="*/ 130 h 130"/>
                  <a:gd name="T18" fmla="*/ 8 w 83"/>
                  <a:gd name="T19" fmla="*/ 117 h 130"/>
                  <a:gd name="T20" fmla="*/ 17 w 83"/>
                  <a:gd name="T21" fmla="*/ 99 h 130"/>
                  <a:gd name="T22" fmla="*/ 29 w 83"/>
                  <a:gd name="T23" fmla="*/ 77 h 130"/>
                  <a:gd name="T24" fmla="*/ 41 w 83"/>
                  <a:gd name="T25" fmla="*/ 53 h 130"/>
                  <a:gd name="T26" fmla="*/ 54 w 83"/>
                  <a:gd name="T27" fmla="*/ 31 h 130"/>
                  <a:gd name="T28" fmla="*/ 66 w 83"/>
                  <a:gd name="T29" fmla="*/ 13 h 130"/>
                  <a:gd name="T30" fmla="*/ 76 w 83"/>
                  <a:gd name="T31" fmla="*/ 2 h 130"/>
                  <a:gd name="T32" fmla="*/ 83 w 83"/>
                  <a:gd name="T33" fmla="*/ 0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130"/>
                  <a:gd name="T53" fmla="*/ 83 w 83"/>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130">
                    <a:moveTo>
                      <a:pt x="83" y="0"/>
                    </a:moveTo>
                    <a:lnTo>
                      <a:pt x="83" y="7"/>
                    </a:lnTo>
                    <a:lnTo>
                      <a:pt x="78" y="22"/>
                    </a:lnTo>
                    <a:lnTo>
                      <a:pt x="68" y="42"/>
                    </a:lnTo>
                    <a:lnTo>
                      <a:pt x="56" y="64"/>
                    </a:lnTo>
                    <a:lnTo>
                      <a:pt x="41" y="88"/>
                    </a:lnTo>
                    <a:lnTo>
                      <a:pt x="25" y="108"/>
                    </a:lnTo>
                    <a:lnTo>
                      <a:pt x="12" y="124"/>
                    </a:lnTo>
                    <a:lnTo>
                      <a:pt x="0" y="130"/>
                    </a:lnTo>
                    <a:lnTo>
                      <a:pt x="8" y="117"/>
                    </a:lnTo>
                    <a:lnTo>
                      <a:pt x="17" y="99"/>
                    </a:lnTo>
                    <a:lnTo>
                      <a:pt x="29" y="77"/>
                    </a:lnTo>
                    <a:lnTo>
                      <a:pt x="41" y="53"/>
                    </a:lnTo>
                    <a:lnTo>
                      <a:pt x="54" y="31"/>
                    </a:lnTo>
                    <a:lnTo>
                      <a:pt x="66" y="13"/>
                    </a:lnTo>
                    <a:lnTo>
                      <a:pt x="76" y="2"/>
                    </a:lnTo>
                    <a:lnTo>
                      <a:pt x="8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 name="Freeform 295"/>
              <p:cNvSpPr>
                <a:spLocks/>
              </p:cNvSpPr>
              <p:nvPr/>
            </p:nvSpPr>
            <p:spPr bwMode="auto">
              <a:xfrm>
                <a:off x="2062" y="318"/>
                <a:ext cx="74" cy="108"/>
              </a:xfrm>
              <a:custGeom>
                <a:avLst/>
                <a:gdLst>
                  <a:gd name="T0" fmla="*/ 72 w 74"/>
                  <a:gd name="T1" fmla="*/ 0 h 108"/>
                  <a:gd name="T2" fmla="*/ 74 w 74"/>
                  <a:gd name="T3" fmla="*/ 6 h 108"/>
                  <a:gd name="T4" fmla="*/ 70 w 74"/>
                  <a:gd name="T5" fmla="*/ 18 h 108"/>
                  <a:gd name="T6" fmla="*/ 64 w 74"/>
                  <a:gd name="T7" fmla="*/ 33 h 108"/>
                  <a:gd name="T8" fmla="*/ 56 w 74"/>
                  <a:gd name="T9" fmla="*/ 51 h 108"/>
                  <a:gd name="T10" fmla="*/ 45 w 74"/>
                  <a:gd name="T11" fmla="*/ 71 h 108"/>
                  <a:gd name="T12" fmla="*/ 31 w 74"/>
                  <a:gd name="T13" fmla="*/ 86 h 108"/>
                  <a:gd name="T14" fmla="*/ 16 w 74"/>
                  <a:gd name="T15" fmla="*/ 99 h 108"/>
                  <a:gd name="T16" fmla="*/ 0 w 74"/>
                  <a:gd name="T17" fmla="*/ 108 h 108"/>
                  <a:gd name="T18" fmla="*/ 8 w 74"/>
                  <a:gd name="T19" fmla="*/ 97 h 108"/>
                  <a:gd name="T20" fmla="*/ 18 w 74"/>
                  <a:gd name="T21" fmla="*/ 82 h 108"/>
                  <a:gd name="T22" fmla="*/ 27 w 74"/>
                  <a:gd name="T23" fmla="*/ 62 h 108"/>
                  <a:gd name="T24" fmla="*/ 39 w 74"/>
                  <a:gd name="T25" fmla="*/ 42 h 108"/>
                  <a:gd name="T26" fmla="*/ 49 w 74"/>
                  <a:gd name="T27" fmla="*/ 24 h 108"/>
                  <a:gd name="T28" fmla="*/ 58 w 74"/>
                  <a:gd name="T29" fmla="*/ 11 h 108"/>
                  <a:gd name="T30" fmla="*/ 66 w 74"/>
                  <a:gd name="T31" fmla="*/ 2 h 108"/>
                  <a:gd name="T32" fmla="*/ 72 w 74"/>
                  <a:gd name="T33" fmla="*/ 0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08"/>
                  <a:gd name="T53" fmla="*/ 74 w 74"/>
                  <a:gd name="T54" fmla="*/ 108 h 1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08">
                    <a:moveTo>
                      <a:pt x="72" y="0"/>
                    </a:moveTo>
                    <a:lnTo>
                      <a:pt x="74" y="6"/>
                    </a:lnTo>
                    <a:lnTo>
                      <a:pt x="70" y="18"/>
                    </a:lnTo>
                    <a:lnTo>
                      <a:pt x="64" y="33"/>
                    </a:lnTo>
                    <a:lnTo>
                      <a:pt x="56" y="51"/>
                    </a:lnTo>
                    <a:lnTo>
                      <a:pt x="45" y="71"/>
                    </a:lnTo>
                    <a:lnTo>
                      <a:pt x="31" y="86"/>
                    </a:lnTo>
                    <a:lnTo>
                      <a:pt x="16" y="99"/>
                    </a:lnTo>
                    <a:lnTo>
                      <a:pt x="0" y="108"/>
                    </a:lnTo>
                    <a:lnTo>
                      <a:pt x="8" y="97"/>
                    </a:lnTo>
                    <a:lnTo>
                      <a:pt x="18" y="82"/>
                    </a:lnTo>
                    <a:lnTo>
                      <a:pt x="27" y="62"/>
                    </a:lnTo>
                    <a:lnTo>
                      <a:pt x="39" y="42"/>
                    </a:lnTo>
                    <a:lnTo>
                      <a:pt x="49" y="24"/>
                    </a:lnTo>
                    <a:lnTo>
                      <a:pt x="58" y="11"/>
                    </a:lnTo>
                    <a:lnTo>
                      <a:pt x="66" y="2"/>
                    </a:lnTo>
                    <a:lnTo>
                      <a:pt x="7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 name="Freeform 296"/>
              <p:cNvSpPr>
                <a:spLocks/>
              </p:cNvSpPr>
              <p:nvPr/>
            </p:nvSpPr>
            <p:spPr bwMode="auto">
              <a:xfrm>
                <a:off x="2025" y="320"/>
                <a:ext cx="62" cy="80"/>
              </a:xfrm>
              <a:custGeom>
                <a:avLst/>
                <a:gdLst>
                  <a:gd name="T0" fmla="*/ 62 w 62"/>
                  <a:gd name="T1" fmla="*/ 0 h 80"/>
                  <a:gd name="T2" fmla="*/ 62 w 62"/>
                  <a:gd name="T3" fmla="*/ 7 h 80"/>
                  <a:gd name="T4" fmla="*/ 58 w 62"/>
                  <a:gd name="T5" fmla="*/ 16 h 80"/>
                  <a:gd name="T6" fmla="*/ 51 w 62"/>
                  <a:gd name="T7" fmla="*/ 29 h 80"/>
                  <a:gd name="T8" fmla="*/ 41 w 62"/>
                  <a:gd name="T9" fmla="*/ 44 h 80"/>
                  <a:gd name="T10" fmla="*/ 29 w 62"/>
                  <a:gd name="T11" fmla="*/ 57 h 80"/>
                  <a:gd name="T12" fmla="*/ 18 w 62"/>
                  <a:gd name="T13" fmla="*/ 69 h 80"/>
                  <a:gd name="T14" fmla="*/ 8 w 62"/>
                  <a:gd name="T15" fmla="*/ 77 h 80"/>
                  <a:gd name="T16" fmla="*/ 0 w 62"/>
                  <a:gd name="T17" fmla="*/ 80 h 80"/>
                  <a:gd name="T18" fmla="*/ 6 w 62"/>
                  <a:gd name="T19" fmla="*/ 71 h 80"/>
                  <a:gd name="T20" fmla="*/ 14 w 62"/>
                  <a:gd name="T21" fmla="*/ 60 h 80"/>
                  <a:gd name="T22" fmla="*/ 21 w 62"/>
                  <a:gd name="T23" fmla="*/ 46 h 80"/>
                  <a:gd name="T24" fmla="*/ 31 w 62"/>
                  <a:gd name="T25" fmla="*/ 33 h 80"/>
                  <a:gd name="T26" fmla="*/ 41 w 62"/>
                  <a:gd name="T27" fmla="*/ 22 h 80"/>
                  <a:gd name="T28" fmla="*/ 49 w 62"/>
                  <a:gd name="T29" fmla="*/ 11 h 80"/>
                  <a:gd name="T30" fmla="*/ 56 w 62"/>
                  <a:gd name="T31" fmla="*/ 4 h 80"/>
                  <a:gd name="T32" fmla="*/ 62 w 6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80"/>
                  <a:gd name="T53" fmla="*/ 62 w 6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80">
                    <a:moveTo>
                      <a:pt x="62" y="0"/>
                    </a:moveTo>
                    <a:lnTo>
                      <a:pt x="62" y="7"/>
                    </a:lnTo>
                    <a:lnTo>
                      <a:pt x="58" y="16"/>
                    </a:lnTo>
                    <a:lnTo>
                      <a:pt x="51" y="29"/>
                    </a:lnTo>
                    <a:lnTo>
                      <a:pt x="41" y="44"/>
                    </a:lnTo>
                    <a:lnTo>
                      <a:pt x="29" y="57"/>
                    </a:lnTo>
                    <a:lnTo>
                      <a:pt x="18" y="69"/>
                    </a:lnTo>
                    <a:lnTo>
                      <a:pt x="8" y="77"/>
                    </a:lnTo>
                    <a:lnTo>
                      <a:pt x="0" y="80"/>
                    </a:lnTo>
                    <a:lnTo>
                      <a:pt x="6" y="71"/>
                    </a:lnTo>
                    <a:lnTo>
                      <a:pt x="14" y="60"/>
                    </a:lnTo>
                    <a:lnTo>
                      <a:pt x="21" y="46"/>
                    </a:lnTo>
                    <a:lnTo>
                      <a:pt x="31" y="33"/>
                    </a:lnTo>
                    <a:lnTo>
                      <a:pt x="41" y="22"/>
                    </a:lnTo>
                    <a:lnTo>
                      <a:pt x="49" y="11"/>
                    </a:lnTo>
                    <a:lnTo>
                      <a:pt x="56" y="4"/>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 name="Freeform 297"/>
              <p:cNvSpPr>
                <a:spLocks/>
              </p:cNvSpPr>
              <p:nvPr/>
            </p:nvSpPr>
            <p:spPr bwMode="auto">
              <a:xfrm>
                <a:off x="2000" y="333"/>
                <a:ext cx="43" cy="51"/>
              </a:xfrm>
              <a:custGeom>
                <a:avLst/>
                <a:gdLst>
                  <a:gd name="T0" fmla="*/ 43 w 43"/>
                  <a:gd name="T1" fmla="*/ 0 h 51"/>
                  <a:gd name="T2" fmla="*/ 41 w 43"/>
                  <a:gd name="T3" fmla="*/ 14 h 51"/>
                  <a:gd name="T4" fmla="*/ 31 w 43"/>
                  <a:gd name="T5" fmla="*/ 31 h 51"/>
                  <a:gd name="T6" fmla="*/ 15 w 43"/>
                  <a:gd name="T7" fmla="*/ 49 h 51"/>
                  <a:gd name="T8" fmla="*/ 0 w 43"/>
                  <a:gd name="T9" fmla="*/ 51 h 51"/>
                  <a:gd name="T10" fmla="*/ 15 w 43"/>
                  <a:gd name="T11" fmla="*/ 40 h 51"/>
                  <a:gd name="T12" fmla="*/ 27 w 43"/>
                  <a:gd name="T13" fmla="*/ 18 h 51"/>
                  <a:gd name="T14" fmla="*/ 37 w 43"/>
                  <a:gd name="T15" fmla="*/ 0 h 51"/>
                  <a:gd name="T16" fmla="*/ 43 w 43"/>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51"/>
                  <a:gd name="T29" fmla="*/ 43 w 43"/>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51">
                    <a:moveTo>
                      <a:pt x="43" y="0"/>
                    </a:moveTo>
                    <a:lnTo>
                      <a:pt x="41" y="14"/>
                    </a:lnTo>
                    <a:lnTo>
                      <a:pt x="31" y="31"/>
                    </a:lnTo>
                    <a:lnTo>
                      <a:pt x="15" y="49"/>
                    </a:lnTo>
                    <a:lnTo>
                      <a:pt x="0" y="51"/>
                    </a:lnTo>
                    <a:lnTo>
                      <a:pt x="15" y="40"/>
                    </a:lnTo>
                    <a:lnTo>
                      <a:pt x="27" y="18"/>
                    </a:lnTo>
                    <a:lnTo>
                      <a:pt x="37" y="0"/>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 name="Freeform 298"/>
              <p:cNvSpPr>
                <a:spLocks/>
              </p:cNvSpPr>
              <p:nvPr/>
            </p:nvSpPr>
            <p:spPr bwMode="auto">
              <a:xfrm>
                <a:off x="2367" y="340"/>
                <a:ext cx="47" cy="64"/>
              </a:xfrm>
              <a:custGeom>
                <a:avLst/>
                <a:gdLst>
                  <a:gd name="T0" fmla="*/ 0 w 47"/>
                  <a:gd name="T1" fmla="*/ 64 h 64"/>
                  <a:gd name="T2" fmla="*/ 6 w 47"/>
                  <a:gd name="T3" fmla="*/ 49 h 64"/>
                  <a:gd name="T4" fmla="*/ 20 w 47"/>
                  <a:gd name="T5" fmla="*/ 24 h 64"/>
                  <a:gd name="T6" fmla="*/ 33 w 47"/>
                  <a:gd name="T7" fmla="*/ 4 h 64"/>
                  <a:gd name="T8" fmla="*/ 45 w 47"/>
                  <a:gd name="T9" fmla="*/ 0 h 64"/>
                  <a:gd name="T10" fmla="*/ 47 w 47"/>
                  <a:gd name="T11" fmla="*/ 7 h 64"/>
                  <a:gd name="T12" fmla="*/ 45 w 47"/>
                  <a:gd name="T13" fmla="*/ 13 h 64"/>
                  <a:gd name="T14" fmla="*/ 39 w 47"/>
                  <a:gd name="T15" fmla="*/ 22 h 64"/>
                  <a:gd name="T16" fmla="*/ 31 w 47"/>
                  <a:gd name="T17" fmla="*/ 33 h 64"/>
                  <a:gd name="T18" fmla="*/ 22 w 47"/>
                  <a:gd name="T19" fmla="*/ 42 h 64"/>
                  <a:gd name="T20" fmla="*/ 14 w 47"/>
                  <a:gd name="T21" fmla="*/ 51 h 64"/>
                  <a:gd name="T22" fmla="*/ 6 w 47"/>
                  <a:gd name="T23" fmla="*/ 60 h 64"/>
                  <a:gd name="T24" fmla="*/ 0 w 47"/>
                  <a:gd name="T25" fmla="*/ 64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64"/>
                  <a:gd name="T41" fmla="*/ 47 w 47"/>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64">
                    <a:moveTo>
                      <a:pt x="0" y="64"/>
                    </a:moveTo>
                    <a:lnTo>
                      <a:pt x="6" y="49"/>
                    </a:lnTo>
                    <a:lnTo>
                      <a:pt x="20" y="24"/>
                    </a:lnTo>
                    <a:lnTo>
                      <a:pt x="33" y="4"/>
                    </a:lnTo>
                    <a:lnTo>
                      <a:pt x="45" y="0"/>
                    </a:lnTo>
                    <a:lnTo>
                      <a:pt x="47" y="7"/>
                    </a:lnTo>
                    <a:lnTo>
                      <a:pt x="45" y="13"/>
                    </a:lnTo>
                    <a:lnTo>
                      <a:pt x="39" y="22"/>
                    </a:lnTo>
                    <a:lnTo>
                      <a:pt x="31" y="33"/>
                    </a:lnTo>
                    <a:lnTo>
                      <a:pt x="22" y="42"/>
                    </a:lnTo>
                    <a:lnTo>
                      <a:pt x="14" y="51"/>
                    </a:lnTo>
                    <a:lnTo>
                      <a:pt x="6" y="60"/>
                    </a:lnTo>
                    <a:lnTo>
                      <a:pt x="0"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 name="Freeform 299"/>
              <p:cNvSpPr>
                <a:spLocks/>
              </p:cNvSpPr>
              <p:nvPr/>
            </p:nvSpPr>
            <p:spPr bwMode="auto">
              <a:xfrm>
                <a:off x="2365" y="408"/>
                <a:ext cx="60" cy="27"/>
              </a:xfrm>
              <a:custGeom>
                <a:avLst/>
                <a:gdLst>
                  <a:gd name="T0" fmla="*/ 0 w 60"/>
                  <a:gd name="T1" fmla="*/ 0 h 27"/>
                  <a:gd name="T2" fmla="*/ 4 w 60"/>
                  <a:gd name="T3" fmla="*/ 3 h 27"/>
                  <a:gd name="T4" fmla="*/ 12 w 60"/>
                  <a:gd name="T5" fmla="*/ 7 h 27"/>
                  <a:gd name="T6" fmla="*/ 20 w 60"/>
                  <a:gd name="T7" fmla="*/ 11 h 27"/>
                  <a:gd name="T8" fmla="*/ 29 w 60"/>
                  <a:gd name="T9" fmla="*/ 18 h 27"/>
                  <a:gd name="T10" fmla="*/ 39 w 60"/>
                  <a:gd name="T11" fmla="*/ 22 h 27"/>
                  <a:gd name="T12" fmla="*/ 49 w 60"/>
                  <a:gd name="T13" fmla="*/ 27 h 27"/>
                  <a:gd name="T14" fmla="*/ 57 w 60"/>
                  <a:gd name="T15" fmla="*/ 27 h 27"/>
                  <a:gd name="T16" fmla="*/ 60 w 60"/>
                  <a:gd name="T17" fmla="*/ 25 h 27"/>
                  <a:gd name="T18" fmla="*/ 60 w 60"/>
                  <a:gd name="T19" fmla="*/ 20 h 27"/>
                  <a:gd name="T20" fmla="*/ 57 w 60"/>
                  <a:gd name="T21" fmla="*/ 14 h 27"/>
                  <a:gd name="T22" fmla="*/ 49 w 60"/>
                  <a:gd name="T23" fmla="*/ 11 h 27"/>
                  <a:gd name="T24" fmla="*/ 39 w 60"/>
                  <a:gd name="T25" fmla="*/ 7 h 27"/>
                  <a:gd name="T26" fmla="*/ 27 w 60"/>
                  <a:gd name="T27" fmla="*/ 5 h 27"/>
                  <a:gd name="T28" fmla="*/ 16 w 60"/>
                  <a:gd name="T29" fmla="*/ 3 h 27"/>
                  <a:gd name="T30" fmla="*/ 8 w 60"/>
                  <a:gd name="T31" fmla="*/ 0 h 27"/>
                  <a:gd name="T32" fmla="*/ 0 w 60"/>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27"/>
                  <a:gd name="T53" fmla="*/ 60 w 60"/>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27">
                    <a:moveTo>
                      <a:pt x="0" y="0"/>
                    </a:moveTo>
                    <a:lnTo>
                      <a:pt x="4" y="3"/>
                    </a:lnTo>
                    <a:lnTo>
                      <a:pt x="12" y="7"/>
                    </a:lnTo>
                    <a:lnTo>
                      <a:pt x="20" y="11"/>
                    </a:lnTo>
                    <a:lnTo>
                      <a:pt x="29" y="18"/>
                    </a:lnTo>
                    <a:lnTo>
                      <a:pt x="39" y="22"/>
                    </a:lnTo>
                    <a:lnTo>
                      <a:pt x="49" y="27"/>
                    </a:lnTo>
                    <a:lnTo>
                      <a:pt x="57" y="27"/>
                    </a:lnTo>
                    <a:lnTo>
                      <a:pt x="60" y="25"/>
                    </a:lnTo>
                    <a:lnTo>
                      <a:pt x="60" y="20"/>
                    </a:lnTo>
                    <a:lnTo>
                      <a:pt x="57" y="14"/>
                    </a:lnTo>
                    <a:lnTo>
                      <a:pt x="49" y="11"/>
                    </a:lnTo>
                    <a:lnTo>
                      <a:pt x="39" y="7"/>
                    </a:lnTo>
                    <a:lnTo>
                      <a:pt x="27" y="5"/>
                    </a:lnTo>
                    <a:lnTo>
                      <a:pt x="16" y="3"/>
                    </a:lnTo>
                    <a:lnTo>
                      <a:pt x="8"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 name="Freeform 300"/>
              <p:cNvSpPr>
                <a:spLocks/>
              </p:cNvSpPr>
              <p:nvPr/>
            </p:nvSpPr>
            <p:spPr bwMode="auto">
              <a:xfrm>
                <a:off x="2377" y="377"/>
                <a:ext cx="66" cy="23"/>
              </a:xfrm>
              <a:custGeom>
                <a:avLst/>
                <a:gdLst>
                  <a:gd name="T0" fmla="*/ 0 w 66"/>
                  <a:gd name="T1" fmla="*/ 23 h 23"/>
                  <a:gd name="T2" fmla="*/ 4 w 66"/>
                  <a:gd name="T3" fmla="*/ 23 h 23"/>
                  <a:gd name="T4" fmla="*/ 13 w 66"/>
                  <a:gd name="T5" fmla="*/ 23 h 23"/>
                  <a:gd name="T6" fmla="*/ 23 w 66"/>
                  <a:gd name="T7" fmla="*/ 20 h 23"/>
                  <a:gd name="T8" fmla="*/ 37 w 66"/>
                  <a:gd name="T9" fmla="*/ 20 h 23"/>
                  <a:gd name="T10" fmla="*/ 47 w 66"/>
                  <a:gd name="T11" fmla="*/ 18 h 23"/>
                  <a:gd name="T12" fmla="*/ 58 w 66"/>
                  <a:gd name="T13" fmla="*/ 16 h 23"/>
                  <a:gd name="T14" fmla="*/ 64 w 66"/>
                  <a:gd name="T15" fmla="*/ 14 h 23"/>
                  <a:gd name="T16" fmla="*/ 66 w 66"/>
                  <a:gd name="T17" fmla="*/ 7 h 23"/>
                  <a:gd name="T18" fmla="*/ 64 w 66"/>
                  <a:gd name="T19" fmla="*/ 3 h 23"/>
                  <a:gd name="T20" fmla="*/ 58 w 66"/>
                  <a:gd name="T21" fmla="*/ 0 h 23"/>
                  <a:gd name="T22" fmla="*/ 48 w 66"/>
                  <a:gd name="T23" fmla="*/ 3 h 23"/>
                  <a:gd name="T24" fmla="*/ 39 w 66"/>
                  <a:gd name="T25" fmla="*/ 7 h 23"/>
                  <a:gd name="T26" fmla="*/ 27 w 66"/>
                  <a:gd name="T27" fmla="*/ 12 h 23"/>
                  <a:gd name="T28" fmla="*/ 15 w 66"/>
                  <a:gd name="T29" fmla="*/ 16 h 23"/>
                  <a:gd name="T30" fmla="*/ 6 w 66"/>
                  <a:gd name="T31" fmla="*/ 20 h 23"/>
                  <a:gd name="T32" fmla="*/ 0 w 66"/>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3"/>
                  <a:gd name="T53" fmla="*/ 66 w 6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3">
                    <a:moveTo>
                      <a:pt x="0" y="23"/>
                    </a:moveTo>
                    <a:lnTo>
                      <a:pt x="4" y="23"/>
                    </a:lnTo>
                    <a:lnTo>
                      <a:pt x="13" y="23"/>
                    </a:lnTo>
                    <a:lnTo>
                      <a:pt x="23" y="20"/>
                    </a:lnTo>
                    <a:lnTo>
                      <a:pt x="37" y="20"/>
                    </a:lnTo>
                    <a:lnTo>
                      <a:pt x="47" y="18"/>
                    </a:lnTo>
                    <a:lnTo>
                      <a:pt x="58" y="16"/>
                    </a:lnTo>
                    <a:lnTo>
                      <a:pt x="64" y="14"/>
                    </a:lnTo>
                    <a:lnTo>
                      <a:pt x="66" y="7"/>
                    </a:lnTo>
                    <a:lnTo>
                      <a:pt x="64" y="3"/>
                    </a:lnTo>
                    <a:lnTo>
                      <a:pt x="58" y="0"/>
                    </a:lnTo>
                    <a:lnTo>
                      <a:pt x="48" y="3"/>
                    </a:lnTo>
                    <a:lnTo>
                      <a:pt x="39" y="7"/>
                    </a:lnTo>
                    <a:lnTo>
                      <a:pt x="27" y="12"/>
                    </a:lnTo>
                    <a:lnTo>
                      <a:pt x="15" y="16"/>
                    </a:lnTo>
                    <a:lnTo>
                      <a:pt x="6" y="20"/>
                    </a:lnTo>
                    <a:lnTo>
                      <a:pt x="0"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 name="Freeform 301"/>
              <p:cNvSpPr>
                <a:spLocks/>
              </p:cNvSpPr>
              <p:nvPr/>
            </p:nvSpPr>
            <p:spPr bwMode="auto">
              <a:xfrm>
                <a:off x="2346" y="419"/>
                <a:ext cx="62" cy="56"/>
              </a:xfrm>
              <a:custGeom>
                <a:avLst/>
                <a:gdLst>
                  <a:gd name="T0" fmla="*/ 0 w 62"/>
                  <a:gd name="T1" fmla="*/ 0 h 56"/>
                  <a:gd name="T2" fmla="*/ 8 w 62"/>
                  <a:gd name="T3" fmla="*/ 5 h 56"/>
                  <a:gd name="T4" fmla="*/ 19 w 62"/>
                  <a:gd name="T5" fmla="*/ 11 h 56"/>
                  <a:gd name="T6" fmla="*/ 29 w 62"/>
                  <a:gd name="T7" fmla="*/ 18 h 56"/>
                  <a:gd name="T8" fmla="*/ 41 w 62"/>
                  <a:gd name="T9" fmla="*/ 27 h 56"/>
                  <a:gd name="T10" fmla="*/ 50 w 62"/>
                  <a:gd name="T11" fmla="*/ 36 h 56"/>
                  <a:gd name="T12" fmla="*/ 58 w 62"/>
                  <a:gd name="T13" fmla="*/ 42 h 56"/>
                  <a:gd name="T14" fmla="*/ 62 w 62"/>
                  <a:gd name="T15" fmla="*/ 49 h 56"/>
                  <a:gd name="T16" fmla="*/ 62 w 62"/>
                  <a:gd name="T17" fmla="*/ 53 h 56"/>
                  <a:gd name="T18" fmla="*/ 56 w 62"/>
                  <a:gd name="T19" fmla="*/ 56 h 56"/>
                  <a:gd name="T20" fmla="*/ 48 w 62"/>
                  <a:gd name="T21" fmla="*/ 51 h 56"/>
                  <a:gd name="T22" fmla="*/ 41 w 62"/>
                  <a:gd name="T23" fmla="*/ 45 h 56"/>
                  <a:gd name="T24" fmla="*/ 31 w 62"/>
                  <a:gd name="T25" fmla="*/ 34 h 56"/>
                  <a:gd name="T26" fmla="*/ 21 w 62"/>
                  <a:gd name="T27" fmla="*/ 25 h 56"/>
                  <a:gd name="T28" fmla="*/ 11 w 62"/>
                  <a:gd name="T29" fmla="*/ 14 h 56"/>
                  <a:gd name="T30" fmla="*/ 4 w 62"/>
                  <a:gd name="T31" fmla="*/ 5 h 56"/>
                  <a:gd name="T32" fmla="*/ 0 w 62"/>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56"/>
                  <a:gd name="T53" fmla="*/ 62 w 62"/>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56">
                    <a:moveTo>
                      <a:pt x="0" y="0"/>
                    </a:moveTo>
                    <a:lnTo>
                      <a:pt x="8" y="5"/>
                    </a:lnTo>
                    <a:lnTo>
                      <a:pt x="19" y="11"/>
                    </a:lnTo>
                    <a:lnTo>
                      <a:pt x="29" y="18"/>
                    </a:lnTo>
                    <a:lnTo>
                      <a:pt x="41" y="27"/>
                    </a:lnTo>
                    <a:lnTo>
                      <a:pt x="50" y="36"/>
                    </a:lnTo>
                    <a:lnTo>
                      <a:pt x="58" y="42"/>
                    </a:lnTo>
                    <a:lnTo>
                      <a:pt x="62" y="49"/>
                    </a:lnTo>
                    <a:lnTo>
                      <a:pt x="62" y="53"/>
                    </a:lnTo>
                    <a:lnTo>
                      <a:pt x="56" y="56"/>
                    </a:lnTo>
                    <a:lnTo>
                      <a:pt x="48" y="51"/>
                    </a:lnTo>
                    <a:lnTo>
                      <a:pt x="41" y="45"/>
                    </a:lnTo>
                    <a:lnTo>
                      <a:pt x="31" y="34"/>
                    </a:lnTo>
                    <a:lnTo>
                      <a:pt x="21" y="25"/>
                    </a:lnTo>
                    <a:lnTo>
                      <a:pt x="11" y="14"/>
                    </a:lnTo>
                    <a:lnTo>
                      <a:pt x="4"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 name="Freeform 302"/>
              <p:cNvSpPr>
                <a:spLocks/>
              </p:cNvSpPr>
              <p:nvPr/>
            </p:nvSpPr>
            <p:spPr bwMode="auto">
              <a:xfrm>
                <a:off x="2019" y="395"/>
                <a:ext cx="16" cy="97"/>
              </a:xfrm>
              <a:custGeom>
                <a:avLst/>
                <a:gdLst>
                  <a:gd name="T0" fmla="*/ 10 w 16"/>
                  <a:gd name="T1" fmla="*/ 0 h 97"/>
                  <a:gd name="T2" fmla="*/ 14 w 16"/>
                  <a:gd name="T3" fmla="*/ 24 h 97"/>
                  <a:gd name="T4" fmla="*/ 16 w 16"/>
                  <a:gd name="T5" fmla="*/ 55 h 97"/>
                  <a:gd name="T6" fmla="*/ 14 w 16"/>
                  <a:gd name="T7" fmla="*/ 84 h 97"/>
                  <a:gd name="T8" fmla="*/ 6 w 16"/>
                  <a:gd name="T9" fmla="*/ 97 h 97"/>
                  <a:gd name="T10" fmla="*/ 0 w 16"/>
                  <a:gd name="T11" fmla="*/ 88 h 97"/>
                  <a:gd name="T12" fmla="*/ 2 w 16"/>
                  <a:gd name="T13" fmla="*/ 60 h 97"/>
                  <a:gd name="T14" fmla="*/ 6 w 16"/>
                  <a:gd name="T15" fmla="*/ 27 h 97"/>
                  <a:gd name="T16" fmla="*/ 10 w 16"/>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7"/>
                  <a:gd name="T29" fmla="*/ 16 w 1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7">
                    <a:moveTo>
                      <a:pt x="10" y="0"/>
                    </a:moveTo>
                    <a:lnTo>
                      <a:pt x="14" y="24"/>
                    </a:lnTo>
                    <a:lnTo>
                      <a:pt x="16" y="55"/>
                    </a:lnTo>
                    <a:lnTo>
                      <a:pt x="14" y="84"/>
                    </a:lnTo>
                    <a:lnTo>
                      <a:pt x="6" y="97"/>
                    </a:lnTo>
                    <a:lnTo>
                      <a:pt x="0" y="88"/>
                    </a:lnTo>
                    <a:lnTo>
                      <a:pt x="2" y="60"/>
                    </a:lnTo>
                    <a:lnTo>
                      <a:pt x="6" y="27"/>
                    </a:lnTo>
                    <a:lnTo>
                      <a:pt x="1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 name="Freeform 303"/>
              <p:cNvSpPr>
                <a:spLocks/>
              </p:cNvSpPr>
              <p:nvPr/>
            </p:nvSpPr>
            <p:spPr bwMode="auto">
              <a:xfrm>
                <a:off x="1982" y="382"/>
                <a:ext cx="26" cy="97"/>
              </a:xfrm>
              <a:custGeom>
                <a:avLst/>
                <a:gdLst>
                  <a:gd name="T0" fmla="*/ 26 w 26"/>
                  <a:gd name="T1" fmla="*/ 0 h 97"/>
                  <a:gd name="T2" fmla="*/ 26 w 26"/>
                  <a:gd name="T3" fmla="*/ 22 h 97"/>
                  <a:gd name="T4" fmla="*/ 24 w 26"/>
                  <a:gd name="T5" fmla="*/ 55 h 97"/>
                  <a:gd name="T6" fmla="*/ 18 w 26"/>
                  <a:gd name="T7" fmla="*/ 84 h 97"/>
                  <a:gd name="T8" fmla="*/ 6 w 26"/>
                  <a:gd name="T9" fmla="*/ 97 h 97"/>
                  <a:gd name="T10" fmla="*/ 0 w 26"/>
                  <a:gd name="T11" fmla="*/ 84 h 97"/>
                  <a:gd name="T12" fmla="*/ 8 w 26"/>
                  <a:gd name="T13" fmla="*/ 55 h 97"/>
                  <a:gd name="T14" fmla="*/ 18 w 26"/>
                  <a:gd name="T15" fmla="*/ 22 h 97"/>
                  <a:gd name="T16" fmla="*/ 26 w 26"/>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97"/>
                  <a:gd name="T29" fmla="*/ 26 w 2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97">
                    <a:moveTo>
                      <a:pt x="26" y="0"/>
                    </a:moveTo>
                    <a:lnTo>
                      <a:pt x="26" y="22"/>
                    </a:lnTo>
                    <a:lnTo>
                      <a:pt x="24" y="55"/>
                    </a:lnTo>
                    <a:lnTo>
                      <a:pt x="18" y="84"/>
                    </a:lnTo>
                    <a:lnTo>
                      <a:pt x="6" y="97"/>
                    </a:lnTo>
                    <a:lnTo>
                      <a:pt x="0" y="84"/>
                    </a:lnTo>
                    <a:lnTo>
                      <a:pt x="8" y="55"/>
                    </a:lnTo>
                    <a:lnTo>
                      <a:pt x="18" y="22"/>
                    </a:lnTo>
                    <a:lnTo>
                      <a:pt x="2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 name="Freeform 304"/>
              <p:cNvSpPr>
                <a:spLocks/>
              </p:cNvSpPr>
              <p:nvPr/>
            </p:nvSpPr>
            <p:spPr bwMode="auto">
              <a:xfrm>
                <a:off x="2064" y="424"/>
                <a:ext cx="16" cy="93"/>
              </a:xfrm>
              <a:custGeom>
                <a:avLst/>
                <a:gdLst>
                  <a:gd name="T0" fmla="*/ 2 w 16"/>
                  <a:gd name="T1" fmla="*/ 0 h 93"/>
                  <a:gd name="T2" fmla="*/ 10 w 16"/>
                  <a:gd name="T3" fmla="*/ 13 h 93"/>
                  <a:gd name="T4" fmla="*/ 14 w 16"/>
                  <a:gd name="T5" fmla="*/ 42 h 93"/>
                  <a:gd name="T6" fmla="*/ 16 w 16"/>
                  <a:gd name="T7" fmla="*/ 73 h 93"/>
                  <a:gd name="T8" fmla="*/ 8 w 16"/>
                  <a:gd name="T9" fmla="*/ 93 h 93"/>
                  <a:gd name="T10" fmla="*/ 0 w 16"/>
                  <a:gd name="T11" fmla="*/ 86 h 93"/>
                  <a:gd name="T12" fmla="*/ 0 w 16"/>
                  <a:gd name="T13" fmla="*/ 59 h 93"/>
                  <a:gd name="T14" fmla="*/ 2 w 16"/>
                  <a:gd name="T15" fmla="*/ 26 h 93"/>
                  <a:gd name="T16" fmla="*/ 2 w 16"/>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3"/>
                  <a:gd name="T29" fmla="*/ 16 w 16"/>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3">
                    <a:moveTo>
                      <a:pt x="2" y="0"/>
                    </a:moveTo>
                    <a:lnTo>
                      <a:pt x="10" y="13"/>
                    </a:lnTo>
                    <a:lnTo>
                      <a:pt x="14" y="42"/>
                    </a:lnTo>
                    <a:lnTo>
                      <a:pt x="16" y="73"/>
                    </a:lnTo>
                    <a:lnTo>
                      <a:pt x="8" y="93"/>
                    </a:lnTo>
                    <a:lnTo>
                      <a:pt x="0" y="86"/>
                    </a:lnTo>
                    <a:lnTo>
                      <a:pt x="0" y="59"/>
                    </a:lnTo>
                    <a:lnTo>
                      <a:pt x="2" y="26"/>
                    </a:lnTo>
                    <a:lnTo>
                      <a:pt x="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 name="Freeform 305"/>
              <p:cNvSpPr>
                <a:spLocks/>
              </p:cNvSpPr>
              <p:nvPr/>
            </p:nvSpPr>
            <p:spPr bwMode="auto">
              <a:xfrm>
                <a:off x="2099" y="433"/>
                <a:ext cx="33" cy="106"/>
              </a:xfrm>
              <a:custGeom>
                <a:avLst/>
                <a:gdLst>
                  <a:gd name="T0" fmla="*/ 0 w 33"/>
                  <a:gd name="T1" fmla="*/ 0 h 106"/>
                  <a:gd name="T2" fmla="*/ 14 w 33"/>
                  <a:gd name="T3" fmla="*/ 26 h 106"/>
                  <a:gd name="T4" fmla="*/ 27 w 33"/>
                  <a:gd name="T5" fmla="*/ 59 h 106"/>
                  <a:gd name="T6" fmla="*/ 33 w 33"/>
                  <a:gd name="T7" fmla="*/ 90 h 106"/>
                  <a:gd name="T8" fmla="*/ 27 w 33"/>
                  <a:gd name="T9" fmla="*/ 106 h 106"/>
                  <a:gd name="T10" fmla="*/ 16 w 33"/>
                  <a:gd name="T11" fmla="*/ 95 h 106"/>
                  <a:gd name="T12" fmla="*/ 10 w 33"/>
                  <a:gd name="T13" fmla="*/ 61 h 106"/>
                  <a:gd name="T14" fmla="*/ 6 w 33"/>
                  <a:gd name="T15" fmla="*/ 26 h 106"/>
                  <a:gd name="T16" fmla="*/ 0 w 33"/>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106"/>
                  <a:gd name="T29" fmla="*/ 33 w 33"/>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106">
                    <a:moveTo>
                      <a:pt x="0" y="0"/>
                    </a:moveTo>
                    <a:lnTo>
                      <a:pt x="14" y="26"/>
                    </a:lnTo>
                    <a:lnTo>
                      <a:pt x="27" y="59"/>
                    </a:lnTo>
                    <a:lnTo>
                      <a:pt x="33" y="90"/>
                    </a:lnTo>
                    <a:lnTo>
                      <a:pt x="27" y="106"/>
                    </a:lnTo>
                    <a:lnTo>
                      <a:pt x="16" y="95"/>
                    </a:lnTo>
                    <a:lnTo>
                      <a:pt x="10" y="61"/>
                    </a:lnTo>
                    <a:lnTo>
                      <a:pt x="6" y="2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 name="Freeform 306"/>
              <p:cNvSpPr>
                <a:spLocks/>
              </p:cNvSpPr>
              <p:nvPr/>
            </p:nvSpPr>
            <p:spPr bwMode="auto">
              <a:xfrm>
                <a:off x="2144" y="446"/>
                <a:ext cx="37" cy="117"/>
              </a:xfrm>
              <a:custGeom>
                <a:avLst/>
                <a:gdLst>
                  <a:gd name="T0" fmla="*/ 0 w 37"/>
                  <a:gd name="T1" fmla="*/ 0 h 117"/>
                  <a:gd name="T2" fmla="*/ 11 w 37"/>
                  <a:gd name="T3" fmla="*/ 26 h 117"/>
                  <a:gd name="T4" fmla="*/ 27 w 37"/>
                  <a:gd name="T5" fmla="*/ 66 h 117"/>
                  <a:gd name="T6" fmla="*/ 37 w 37"/>
                  <a:gd name="T7" fmla="*/ 101 h 117"/>
                  <a:gd name="T8" fmla="*/ 33 w 37"/>
                  <a:gd name="T9" fmla="*/ 117 h 117"/>
                  <a:gd name="T10" fmla="*/ 19 w 37"/>
                  <a:gd name="T11" fmla="*/ 99 h 117"/>
                  <a:gd name="T12" fmla="*/ 11 w 37"/>
                  <a:gd name="T13" fmla="*/ 62 h 117"/>
                  <a:gd name="T14" fmla="*/ 4 w 37"/>
                  <a:gd name="T15" fmla="*/ 24 h 117"/>
                  <a:gd name="T16" fmla="*/ 0 w 37"/>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117"/>
                  <a:gd name="T29" fmla="*/ 37 w 37"/>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117">
                    <a:moveTo>
                      <a:pt x="0" y="0"/>
                    </a:moveTo>
                    <a:lnTo>
                      <a:pt x="11" y="26"/>
                    </a:lnTo>
                    <a:lnTo>
                      <a:pt x="27" y="66"/>
                    </a:lnTo>
                    <a:lnTo>
                      <a:pt x="37" y="101"/>
                    </a:lnTo>
                    <a:lnTo>
                      <a:pt x="33" y="117"/>
                    </a:lnTo>
                    <a:lnTo>
                      <a:pt x="19" y="99"/>
                    </a:lnTo>
                    <a:lnTo>
                      <a:pt x="11" y="62"/>
                    </a:lnTo>
                    <a:lnTo>
                      <a:pt x="4" y="2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Freeform 307"/>
              <p:cNvSpPr>
                <a:spLocks/>
              </p:cNvSpPr>
              <p:nvPr/>
            </p:nvSpPr>
            <p:spPr bwMode="auto">
              <a:xfrm>
                <a:off x="2221" y="441"/>
                <a:ext cx="63" cy="122"/>
              </a:xfrm>
              <a:custGeom>
                <a:avLst/>
                <a:gdLst>
                  <a:gd name="T0" fmla="*/ 0 w 63"/>
                  <a:gd name="T1" fmla="*/ 0 h 122"/>
                  <a:gd name="T2" fmla="*/ 10 w 63"/>
                  <a:gd name="T3" fmla="*/ 12 h 122"/>
                  <a:gd name="T4" fmla="*/ 22 w 63"/>
                  <a:gd name="T5" fmla="*/ 27 h 122"/>
                  <a:gd name="T6" fmla="*/ 33 w 63"/>
                  <a:gd name="T7" fmla="*/ 45 h 122"/>
                  <a:gd name="T8" fmla="*/ 45 w 63"/>
                  <a:gd name="T9" fmla="*/ 65 h 122"/>
                  <a:gd name="T10" fmla="*/ 55 w 63"/>
                  <a:gd name="T11" fmla="*/ 84 h 122"/>
                  <a:gd name="T12" fmla="*/ 61 w 63"/>
                  <a:gd name="T13" fmla="*/ 102 h 122"/>
                  <a:gd name="T14" fmla="*/ 63 w 63"/>
                  <a:gd name="T15" fmla="*/ 115 h 122"/>
                  <a:gd name="T16" fmla="*/ 61 w 63"/>
                  <a:gd name="T17" fmla="*/ 122 h 122"/>
                  <a:gd name="T18" fmla="*/ 55 w 63"/>
                  <a:gd name="T19" fmla="*/ 120 h 122"/>
                  <a:gd name="T20" fmla="*/ 47 w 63"/>
                  <a:gd name="T21" fmla="*/ 109 h 122"/>
                  <a:gd name="T22" fmla="*/ 39 w 63"/>
                  <a:gd name="T23" fmla="*/ 91 h 122"/>
                  <a:gd name="T24" fmla="*/ 32 w 63"/>
                  <a:gd name="T25" fmla="*/ 69 h 122"/>
                  <a:gd name="T26" fmla="*/ 24 w 63"/>
                  <a:gd name="T27" fmla="*/ 47 h 122"/>
                  <a:gd name="T28" fmla="*/ 16 w 63"/>
                  <a:gd name="T29" fmla="*/ 25 h 122"/>
                  <a:gd name="T30" fmla="*/ 8 w 63"/>
                  <a:gd name="T31" fmla="*/ 9 h 122"/>
                  <a:gd name="T32" fmla="*/ 0 w 63"/>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22"/>
                  <a:gd name="T53" fmla="*/ 63 w 6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22">
                    <a:moveTo>
                      <a:pt x="0" y="0"/>
                    </a:moveTo>
                    <a:lnTo>
                      <a:pt x="10" y="12"/>
                    </a:lnTo>
                    <a:lnTo>
                      <a:pt x="22" y="27"/>
                    </a:lnTo>
                    <a:lnTo>
                      <a:pt x="33" y="45"/>
                    </a:lnTo>
                    <a:lnTo>
                      <a:pt x="45" y="65"/>
                    </a:lnTo>
                    <a:lnTo>
                      <a:pt x="55" y="84"/>
                    </a:lnTo>
                    <a:lnTo>
                      <a:pt x="61" y="102"/>
                    </a:lnTo>
                    <a:lnTo>
                      <a:pt x="63" y="115"/>
                    </a:lnTo>
                    <a:lnTo>
                      <a:pt x="61" y="122"/>
                    </a:lnTo>
                    <a:lnTo>
                      <a:pt x="55" y="120"/>
                    </a:lnTo>
                    <a:lnTo>
                      <a:pt x="47" y="109"/>
                    </a:lnTo>
                    <a:lnTo>
                      <a:pt x="39" y="91"/>
                    </a:lnTo>
                    <a:lnTo>
                      <a:pt x="32" y="69"/>
                    </a:lnTo>
                    <a:lnTo>
                      <a:pt x="24" y="47"/>
                    </a:lnTo>
                    <a:lnTo>
                      <a:pt x="16" y="25"/>
                    </a:lnTo>
                    <a:lnTo>
                      <a:pt x="8"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 name="Freeform 308"/>
              <p:cNvSpPr>
                <a:spLocks/>
              </p:cNvSpPr>
              <p:nvPr/>
            </p:nvSpPr>
            <p:spPr bwMode="auto">
              <a:xfrm>
                <a:off x="2309" y="424"/>
                <a:ext cx="70" cy="112"/>
              </a:xfrm>
              <a:custGeom>
                <a:avLst/>
                <a:gdLst>
                  <a:gd name="T0" fmla="*/ 0 w 70"/>
                  <a:gd name="T1" fmla="*/ 0 h 112"/>
                  <a:gd name="T2" fmla="*/ 8 w 70"/>
                  <a:gd name="T3" fmla="*/ 9 h 112"/>
                  <a:gd name="T4" fmla="*/ 21 w 70"/>
                  <a:gd name="T5" fmla="*/ 22 h 112"/>
                  <a:gd name="T6" fmla="*/ 33 w 70"/>
                  <a:gd name="T7" fmla="*/ 40 h 112"/>
                  <a:gd name="T8" fmla="*/ 47 w 70"/>
                  <a:gd name="T9" fmla="*/ 57 h 112"/>
                  <a:gd name="T10" fmla="*/ 58 w 70"/>
                  <a:gd name="T11" fmla="*/ 77 h 112"/>
                  <a:gd name="T12" fmla="*/ 68 w 70"/>
                  <a:gd name="T13" fmla="*/ 93 h 112"/>
                  <a:gd name="T14" fmla="*/ 70 w 70"/>
                  <a:gd name="T15" fmla="*/ 106 h 112"/>
                  <a:gd name="T16" fmla="*/ 68 w 70"/>
                  <a:gd name="T17" fmla="*/ 112 h 112"/>
                  <a:gd name="T18" fmla="*/ 60 w 70"/>
                  <a:gd name="T19" fmla="*/ 110 h 112"/>
                  <a:gd name="T20" fmla="*/ 52 w 70"/>
                  <a:gd name="T21" fmla="*/ 99 h 112"/>
                  <a:gd name="T22" fmla="*/ 43 w 70"/>
                  <a:gd name="T23" fmla="*/ 84 h 112"/>
                  <a:gd name="T24" fmla="*/ 33 w 70"/>
                  <a:gd name="T25" fmla="*/ 62 h 112"/>
                  <a:gd name="T26" fmla="*/ 23 w 70"/>
                  <a:gd name="T27" fmla="*/ 42 h 112"/>
                  <a:gd name="T28" fmla="*/ 13 w 70"/>
                  <a:gd name="T29" fmla="*/ 22 h 112"/>
                  <a:gd name="T30" fmla="*/ 6 w 70"/>
                  <a:gd name="T31" fmla="*/ 9 h 112"/>
                  <a:gd name="T32" fmla="*/ 0 w 70"/>
                  <a:gd name="T33" fmla="*/ 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12"/>
                  <a:gd name="T53" fmla="*/ 70 w 70"/>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12">
                    <a:moveTo>
                      <a:pt x="0" y="0"/>
                    </a:moveTo>
                    <a:lnTo>
                      <a:pt x="8" y="9"/>
                    </a:lnTo>
                    <a:lnTo>
                      <a:pt x="21" y="22"/>
                    </a:lnTo>
                    <a:lnTo>
                      <a:pt x="33" y="40"/>
                    </a:lnTo>
                    <a:lnTo>
                      <a:pt x="47" y="57"/>
                    </a:lnTo>
                    <a:lnTo>
                      <a:pt x="58" y="77"/>
                    </a:lnTo>
                    <a:lnTo>
                      <a:pt x="68" y="93"/>
                    </a:lnTo>
                    <a:lnTo>
                      <a:pt x="70" y="106"/>
                    </a:lnTo>
                    <a:lnTo>
                      <a:pt x="68" y="112"/>
                    </a:lnTo>
                    <a:lnTo>
                      <a:pt x="60" y="110"/>
                    </a:lnTo>
                    <a:lnTo>
                      <a:pt x="52" y="99"/>
                    </a:lnTo>
                    <a:lnTo>
                      <a:pt x="43" y="84"/>
                    </a:lnTo>
                    <a:lnTo>
                      <a:pt x="33" y="62"/>
                    </a:lnTo>
                    <a:lnTo>
                      <a:pt x="23" y="42"/>
                    </a:lnTo>
                    <a:lnTo>
                      <a:pt x="13" y="22"/>
                    </a:lnTo>
                    <a:lnTo>
                      <a:pt x="6"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 name="Freeform 309"/>
              <p:cNvSpPr>
                <a:spLocks/>
              </p:cNvSpPr>
              <p:nvPr/>
            </p:nvSpPr>
            <p:spPr bwMode="auto">
              <a:xfrm>
                <a:off x="2183" y="448"/>
                <a:ext cx="62" cy="104"/>
              </a:xfrm>
              <a:custGeom>
                <a:avLst/>
                <a:gdLst>
                  <a:gd name="T0" fmla="*/ 0 w 62"/>
                  <a:gd name="T1" fmla="*/ 0 h 104"/>
                  <a:gd name="T2" fmla="*/ 7 w 62"/>
                  <a:gd name="T3" fmla="*/ 9 h 104"/>
                  <a:gd name="T4" fmla="*/ 17 w 62"/>
                  <a:gd name="T5" fmla="*/ 22 h 104"/>
                  <a:gd name="T6" fmla="*/ 29 w 62"/>
                  <a:gd name="T7" fmla="*/ 40 h 104"/>
                  <a:gd name="T8" fmla="*/ 40 w 62"/>
                  <a:gd name="T9" fmla="*/ 58 h 104"/>
                  <a:gd name="T10" fmla="*/ 52 w 62"/>
                  <a:gd name="T11" fmla="*/ 73 h 104"/>
                  <a:gd name="T12" fmla="*/ 60 w 62"/>
                  <a:gd name="T13" fmla="*/ 88 h 104"/>
                  <a:gd name="T14" fmla="*/ 62 w 62"/>
                  <a:gd name="T15" fmla="*/ 99 h 104"/>
                  <a:gd name="T16" fmla="*/ 58 w 62"/>
                  <a:gd name="T17" fmla="*/ 104 h 104"/>
                  <a:gd name="T18" fmla="*/ 50 w 62"/>
                  <a:gd name="T19" fmla="*/ 102 h 104"/>
                  <a:gd name="T20" fmla="*/ 40 w 62"/>
                  <a:gd name="T21" fmla="*/ 91 h 104"/>
                  <a:gd name="T22" fmla="*/ 33 w 62"/>
                  <a:gd name="T23" fmla="*/ 77 h 104"/>
                  <a:gd name="T24" fmla="*/ 23 w 62"/>
                  <a:gd name="T25" fmla="*/ 58 h 104"/>
                  <a:gd name="T26" fmla="*/ 15 w 62"/>
                  <a:gd name="T27" fmla="*/ 40 h 104"/>
                  <a:gd name="T28" fmla="*/ 9 w 62"/>
                  <a:gd name="T29" fmla="*/ 22 h 104"/>
                  <a:gd name="T30" fmla="*/ 3 w 62"/>
                  <a:gd name="T31" fmla="*/ 9 h 104"/>
                  <a:gd name="T32" fmla="*/ 0 w 62"/>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04"/>
                  <a:gd name="T53" fmla="*/ 62 w 62"/>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04">
                    <a:moveTo>
                      <a:pt x="0" y="0"/>
                    </a:moveTo>
                    <a:lnTo>
                      <a:pt x="7" y="9"/>
                    </a:lnTo>
                    <a:lnTo>
                      <a:pt x="17" y="22"/>
                    </a:lnTo>
                    <a:lnTo>
                      <a:pt x="29" y="40"/>
                    </a:lnTo>
                    <a:lnTo>
                      <a:pt x="40" y="58"/>
                    </a:lnTo>
                    <a:lnTo>
                      <a:pt x="52" y="73"/>
                    </a:lnTo>
                    <a:lnTo>
                      <a:pt x="60" y="88"/>
                    </a:lnTo>
                    <a:lnTo>
                      <a:pt x="62" y="99"/>
                    </a:lnTo>
                    <a:lnTo>
                      <a:pt x="58" y="104"/>
                    </a:lnTo>
                    <a:lnTo>
                      <a:pt x="50" y="102"/>
                    </a:lnTo>
                    <a:lnTo>
                      <a:pt x="40" y="91"/>
                    </a:lnTo>
                    <a:lnTo>
                      <a:pt x="33" y="77"/>
                    </a:lnTo>
                    <a:lnTo>
                      <a:pt x="23" y="58"/>
                    </a:lnTo>
                    <a:lnTo>
                      <a:pt x="15" y="40"/>
                    </a:lnTo>
                    <a:lnTo>
                      <a:pt x="9" y="22"/>
                    </a:lnTo>
                    <a:lnTo>
                      <a:pt x="3"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 name="Freeform 310"/>
              <p:cNvSpPr>
                <a:spLocks/>
              </p:cNvSpPr>
              <p:nvPr/>
            </p:nvSpPr>
            <p:spPr bwMode="auto">
              <a:xfrm>
                <a:off x="2188" y="298"/>
                <a:ext cx="76" cy="159"/>
              </a:xfrm>
              <a:custGeom>
                <a:avLst/>
                <a:gdLst>
                  <a:gd name="T0" fmla="*/ 74 w 76"/>
                  <a:gd name="T1" fmla="*/ 0 h 159"/>
                  <a:gd name="T2" fmla="*/ 76 w 76"/>
                  <a:gd name="T3" fmla="*/ 9 h 159"/>
                  <a:gd name="T4" fmla="*/ 74 w 76"/>
                  <a:gd name="T5" fmla="*/ 26 h 159"/>
                  <a:gd name="T6" fmla="*/ 66 w 76"/>
                  <a:gd name="T7" fmla="*/ 49 h 159"/>
                  <a:gd name="T8" fmla="*/ 55 w 76"/>
                  <a:gd name="T9" fmla="*/ 75 h 159"/>
                  <a:gd name="T10" fmla="*/ 43 w 76"/>
                  <a:gd name="T11" fmla="*/ 104 h 159"/>
                  <a:gd name="T12" fmla="*/ 30 w 76"/>
                  <a:gd name="T13" fmla="*/ 128 h 159"/>
                  <a:gd name="T14" fmla="*/ 14 w 76"/>
                  <a:gd name="T15" fmla="*/ 148 h 159"/>
                  <a:gd name="T16" fmla="*/ 0 w 76"/>
                  <a:gd name="T17" fmla="*/ 159 h 159"/>
                  <a:gd name="T18" fmla="*/ 4 w 76"/>
                  <a:gd name="T19" fmla="*/ 148 h 159"/>
                  <a:gd name="T20" fmla="*/ 14 w 76"/>
                  <a:gd name="T21" fmla="*/ 126 h 159"/>
                  <a:gd name="T22" fmla="*/ 24 w 76"/>
                  <a:gd name="T23" fmla="*/ 99 h 159"/>
                  <a:gd name="T24" fmla="*/ 35 w 76"/>
                  <a:gd name="T25" fmla="*/ 71 h 159"/>
                  <a:gd name="T26" fmla="*/ 49 w 76"/>
                  <a:gd name="T27" fmla="*/ 44 h 159"/>
                  <a:gd name="T28" fmla="*/ 59 w 76"/>
                  <a:gd name="T29" fmla="*/ 20 h 159"/>
                  <a:gd name="T30" fmla="*/ 68 w 76"/>
                  <a:gd name="T31" fmla="*/ 4 h 159"/>
                  <a:gd name="T32" fmla="*/ 74 w 76"/>
                  <a:gd name="T33" fmla="*/ 0 h 1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159"/>
                  <a:gd name="T53" fmla="*/ 76 w 76"/>
                  <a:gd name="T54" fmla="*/ 159 h 1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159">
                    <a:moveTo>
                      <a:pt x="74" y="0"/>
                    </a:moveTo>
                    <a:lnTo>
                      <a:pt x="76" y="9"/>
                    </a:lnTo>
                    <a:lnTo>
                      <a:pt x="74" y="26"/>
                    </a:lnTo>
                    <a:lnTo>
                      <a:pt x="66" y="49"/>
                    </a:lnTo>
                    <a:lnTo>
                      <a:pt x="55" y="75"/>
                    </a:lnTo>
                    <a:lnTo>
                      <a:pt x="43" y="104"/>
                    </a:lnTo>
                    <a:lnTo>
                      <a:pt x="30" y="128"/>
                    </a:lnTo>
                    <a:lnTo>
                      <a:pt x="14" y="148"/>
                    </a:lnTo>
                    <a:lnTo>
                      <a:pt x="0" y="159"/>
                    </a:lnTo>
                    <a:lnTo>
                      <a:pt x="4" y="148"/>
                    </a:lnTo>
                    <a:lnTo>
                      <a:pt x="14" y="126"/>
                    </a:lnTo>
                    <a:lnTo>
                      <a:pt x="24" y="99"/>
                    </a:lnTo>
                    <a:lnTo>
                      <a:pt x="35" y="71"/>
                    </a:lnTo>
                    <a:lnTo>
                      <a:pt x="49" y="44"/>
                    </a:lnTo>
                    <a:lnTo>
                      <a:pt x="59" y="20"/>
                    </a:lnTo>
                    <a:lnTo>
                      <a:pt x="68" y="4"/>
                    </a:lnTo>
                    <a:lnTo>
                      <a:pt x="7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 name="Freeform 311"/>
              <p:cNvSpPr>
                <a:spLocks/>
              </p:cNvSpPr>
              <p:nvPr/>
            </p:nvSpPr>
            <p:spPr bwMode="auto">
              <a:xfrm>
                <a:off x="2256" y="320"/>
                <a:ext cx="68" cy="126"/>
              </a:xfrm>
              <a:custGeom>
                <a:avLst/>
                <a:gdLst>
                  <a:gd name="T0" fmla="*/ 66 w 68"/>
                  <a:gd name="T1" fmla="*/ 0 h 126"/>
                  <a:gd name="T2" fmla="*/ 68 w 68"/>
                  <a:gd name="T3" fmla="*/ 7 h 126"/>
                  <a:gd name="T4" fmla="*/ 65 w 68"/>
                  <a:gd name="T5" fmla="*/ 18 h 126"/>
                  <a:gd name="T6" fmla="*/ 61 w 68"/>
                  <a:gd name="T7" fmla="*/ 35 h 126"/>
                  <a:gd name="T8" fmla="*/ 51 w 68"/>
                  <a:gd name="T9" fmla="*/ 55 h 126"/>
                  <a:gd name="T10" fmla="*/ 41 w 68"/>
                  <a:gd name="T11" fmla="*/ 77 h 126"/>
                  <a:gd name="T12" fmla="*/ 30 w 68"/>
                  <a:gd name="T13" fmla="*/ 97 h 126"/>
                  <a:gd name="T14" fmla="*/ 16 w 68"/>
                  <a:gd name="T15" fmla="*/ 115 h 126"/>
                  <a:gd name="T16" fmla="*/ 0 w 68"/>
                  <a:gd name="T17" fmla="*/ 126 h 126"/>
                  <a:gd name="T18" fmla="*/ 8 w 68"/>
                  <a:gd name="T19" fmla="*/ 113 h 126"/>
                  <a:gd name="T20" fmla="*/ 18 w 68"/>
                  <a:gd name="T21" fmla="*/ 93 h 126"/>
                  <a:gd name="T22" fmla="*/ 28 w 68"/>
                  <a:gd name="T23" fmla="*/ 73 h 126"/>
                  <a:gd name="T24" fmla="*/ 37 w 68"/>
                  <a:gd name="T25" fmla="*/ 51 h 126"/>
                  <a:gd name="T26" fmla="*/ 47 w 68"/>
                  <a:gd name="T27" fmla="*/ 31 h 126"/>
                  <a:gd name="T28" fmla="*/ 55 w 68"/>
                  <a:gd name="T29" fmla="*/ 13 h 126"/>
                  <a:gd name="T30" fmla="*/ 63 w 68"/>
                  <a:gd name="T31" fmla="*/ 2 h 126"/>
                  <a:gd name="T32" fmla="*/ 66 w 68"/>
                  <a:gd name="T33" fmla="*/ 0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126"/>
                  <a:gd name="T53" fmla="*/ 68 w 68"/>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126">
                    <a:moveTo>
                      <a:pt x="66" y="0"/>
                    </a:moveTo>
                    <a:lnTo>
                      <a:pt x="68" y="7"/>
                    </a:lnTo>
                    <a:lnTo>
                      <a:pt x="65" y="18"/>
                    </a:lnTo>
                    <a:lnTo>
                      <a:pt x="61" y="35"/>
                    </a:lnTo>
                    <a:lnTo>
                      <a:pt x="51" y="55"/>
                    </a:lnTo>
                    <a:lnTo>
                      <a:pt x="41" y="77"/>
                    </a:lnTo>
                    <a:lnTo>
                      <a:pt x="30" y="97"/>
                    </a:lnTo>
                    <a:lnTo>
                      <a:pt x="16" y="115"/>
                    </a:lnTo>
                    <a:lnTo>
                      <a:pt x="0" y="126"/>
                    </a:lnTo>
                    <a:lnTo>
                      <a:pt x="8" y="113"/>
                    </a:lnTo>
                    <a:lnTo>
                      <a:pt x="18" y="93"/>
                    </a:lnTo>
                    <a:lnTo>
                      <a:pt x="28" y="73"/>
                    </a:lnTo>
                    <a:lnTo>
                      <a:pt x="37" y="51"/>
                    </a:lnTo>
                    <a:lnTo>
                      <a:pt x="47" y="31"/>
                    </a:lnTo>
                    <a:lnTo>
                      <a:pt x="55" y="13"/>
                    </a:lnTo>
                    <a:lnTo>
                      <a:pt x="63" y="2"/>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 name="Freeform 312"/>
              <p:cNvSpPr>
                <a:spLocks/>
              </p:cNvSpPr>
              <p:nvPr/>
            </p:nvSpPr>
            <p:spPr bwMode="auto">
              <a:xfrm>
                <a:off x="2266" y="437"/>
                <a:ext cx="70" cy="110"/>
              </a:xfrm>
              <a:custGeom>
                <a:avLst/>
                <a:gdLst>
                  <a:gd name="T0" fmla="*/ 0 w 70"/>
                  <a:gd name="T1" fmla="*/ 0 h 110"/>
                  <a:gd name="T2" fmla="*/ 8 w 70"/>
                  <a:gd name="T3" fmla="*/ 9 h 110"/>
                  <a:gd name="T4" fmla="*/ 21 w 70"/>
                  <a:gd name="T5" fmla="*/ 22 h 110"/>
                  <a:gd name="T6" fmla="*/ 33 w 70"/>
                  <a:gd name="T7" fmla="*/ 40 h 110"/>
                  <a:gd name="T8" fmla="*/ 47 w 70"/>
                  <a:gd name="T9" fmla="*/ 57 h 110"/>
                  <a:gd name="T10" fmla="*/ 58 w 70"/>
                  <a:gd name="T11" fmla="*/ 75 h 110"/>
                  <a:gd name="T12" fmla="*/ 68 w 70"/>
                  <a:gd name="T13" fmla="*/ 91 h 110"/>
                  <a:gd name="T14" fmla="*/ 70 w 70"/>
                  <a:gd name="T15" fmla="*/ 104 h 110"/>
                  <a:gd name="T16" fmla="*/ 68 w 70"/>
                  <a:gd name="T17" fmla="*/ 110 h 110"/>
                  <a:gd name="T18" fmla="*/ 60 w 70"/>
                  <a:gd name="T19" fmla="*/ 108 h 110"/>
                  <a:gd name="T20" fmla="*/ 53 w 70"/>
                  <a:gd name="T21" fmla="*/ 99 h 110"/>
                  <a:gd name="T22" fmla="*/ 43 w 70"/>
                  <a:gd name="T23" fmla="*/ 82 h 110"/>
                  <a:gd name="T24" fmla="*/ 31 w 70"/>
                  <a:gd name="T25" fmla="*/ 62 h 110"/>
                  <a:gd name="T26" fmla="*/ 21 w 70"/>
                  <a:gd name="T27" fmla="*/ 40 h 110"/>
                  <a:gd name="T28" fmla="*/ 14 w 70"/>
                  <a:gd name="T29" fmla="*/ 22 h 110"/>
                  <a:gd name="T30" fmla="*/ 6 w 70"/>
                  <a:gd name="T31" fmla="*/ 7 h 110"/>
                  <a:gd name="T32" fmla="*/ 0 w 70"/>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10"/>
                  <a:gd name="T53" fmla="*/ 70 w 70"/>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10">
                    <a:moveTo>
                      <a:pt x="0" y="0"/>
                    </a:moveTo>
                    <a:lnTo>
                      <a:pt x="8" y="9"/>
                    </a:lnTo>
                    <a:lnTo>
                      <a:pt x="21" y="22"/>
                    </a:lnTo>
                    <a:lnTo>
                      <a:pt x="33" y="40"/>
                    </a:lnTo>
                    <a:lnTo>
                      <a:pt x="47" y="57"/>
                    </a:lnTo>
                    <a:lnTo>
                      <a:pt x="58" y="75"/>
                    </a:lnTo>
                    <a:lnTo>
                      <a:pt x="68" y="91"/>
                    </a:lnTo>
                    <a:lnTo>
                      <a:pt x="70" y="104"/>
                    </a:lnTo>
                    <a:lnTo>
                      <a:pt x="68" y="110"/>
                    </a:lnTo>
                    <a:lnTo>
                      <a:pt x="60" y="108"/>
                    </a:lnTo>
                    <a:lnTo>
                      <a:pt x="53" y="99"/>
                    </a:lnTo>
                    <a:lnTo>
                      <a:pt x="43" y="82"/>
                    </a:lnTo>
                    <a:lnTo>
                      <a:pt x="31" y="62"/>
                    </a:lnTo>
                    <a:lnTo>
                      <a:pt x="21" y="40"/>
                    </a:lnTo>
                    <a:lnTo>
                      <a:pt x="14" y="22"/>
                    </a:lnTo>
                    <a:lnTo>
                      <a:pt x="6"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 name="Freeform 313"/>
              <p:cNvSpPr>
                <a:spLocks/>
              </p:cNvSpPr>
              <p:nvPr/>
            </p:nvSpPr>
            <p:spPr bwMode="auto">
              <a:xfrm>
                <a:off x="2330" y="188"/>
                <a:ext cx="340" cy="81"/>
              </a:xfrm>
              <a:custGeom>
                <a:avLst/>
                <a:gdLst>
                  <a:gd name="T0" fmla="*/ 0 w 340"/>
                  <a:gd name="T1" fmla="*/ 8 h 81"/>
                  <a:gd name="T2" fmla="*/ 0 w 340"/>
                  <a:gd name="T3" fmla="*/ 6 h 81"/>
                  <a:gd name="T4" fmla="*/ 2 w 340"/>
                  <a:gd name="T5" fmla="*/ 2 h 81"/>
                  <a:gd name="T6" fmla="*/ 4 w 340"/>
                  <a:gd name="T7" fmla="*/ 0 h 81"/>
                  <a:gd name="T8" fmla="*/ 8 w 340"/>
                  <a:gd name="T9" fmla="*/ 0 h 81"/>
                  <a:gd name="T10" fmla="*/ 29 w 340"/>
                  <a:gd name="T11" fmla="*/ 20 h 81"/>
                  <a:gd name="T12" fmla="*/ 51 w 340"/>
                  <a:gd name="T13" fmla="*/ 35 h 81"/>
                  <a:gd name="T14" fmla="*/ 74 w 340"/>
                  <a:gd name="T15" fmla="*/ 46 h 81"/>
                  <a:gd name="T16" fmla="*/ 97 w 340"/>
                  <a:gd name="T17" fmla="*/ 55 h 81"/>
                  <a:gd name="T18" fmla="*/ 121 w 340"/>
                  <a:gd name="T19" fmla="*/ 61 h 81"/>
                  <a:gd name="T20" fmla="*/ 144 w 340"/>
                  <a:gd name="T21" fmla="*/ 64 h 81"/>
                  <a:gd name="T22" fmla="*/ 165 w 340"/>
                  <a:gd name="T23" fmla="*/ 64 h 81"/>
                  <a:gd name="T24" fmla="*/ 189 w 340"/>
                  <a:gd name="T25" fmla="*/ 64 h 81"/>
                  <a:gd name="T26" fmla="*/ 210 w 340"/>
                  <a:gd name="T27" fmla="*/ 61 h 81"/>
                  <a:gd name="T28" fmla="*/ 232 w 340"/>
                  <a:gd name="T29" fmla="*/ 57 h 81"/>
                  <a:gd name="T30" fmla="*/ 253 w 340"/>
                  <a:gd name="T31" fmla="*/ 53 h 81"/>
                  <a:gd name="T32" fmla="*/ 272 w 340"/>
                  <a:gd name="T33" fmla="*/ 46 h 81"/>
                  <a:gd name="T34" fmla="*/ 292 w 340"/>
                  <a:gd name="T35" fmla="*/ 39 h 81"/>
                  <a:gd name="T36" fmla="*/ 309 w 340"/>
                  <a:gd name="T37" fmla="*/ 33 h 81"/>
                  <a:gd name="T38" fmla="*/ 325 w 340"/>
                  <a:gd name="T39" fmla="*/ 28 h 81"/>
                  <a:gd name="T40" fmla="*/ 340 w 340"/>
                  <a:gd name="T41" fmla="*/ 22 h 81"/>
                  <a:gd name="T42" fmla="*/ 333 w 340"/>
                  <a:gd name="T43" fmla="*/ 33 h 81"/>
                  <a:gd name="T44" fmla="*/ 321 w 340"/>
                  <a:gd name="T45" fmla="*/ 44 h 81"/>
                  <a:gd name="T46" fmla="*/ 305 w 340"/>
                  <a:gd name="T47" fmla="*/ 53 h 81"/>
                  <a:gd name="T48" fmla="*/ 286 w 340"/>
                  <a:gd name="T49" fmla="*/ 61 h 81"/>
                  <a:gd name="T50" fmla="*/ 263 w 340"/>
                  <a:gd name="T51" fmla="*/ 70 h 81"/>
                  <a:gd name="T52" fmla="*/ 239 w 340"/>
                  <a:gd name="T53" fmla="*/ 75 h 81"/>
                  <a:gd name="T54" fmla="*/ 212 w 340"/>
                  <a:gd name="T55" fmla="*/ 79 h 81"/>
                  <a:gd name="T56" fmla="*/ 185 w 340"/>
                  <a:gd name="T57" fmla="*/ 81 h 81"/>
                  <a:gd name="T58" fmla="*/ 158 w 340"/>
                  <a:gd name="T59" fmla="*/ 81 h 81"/>
                  <a:gd name="T60" fmla="*/ 130 w 340"/>
                  <a:gd name="T61" fmla="*/ 79 h 81"/>
                  <a:gd name="T62" fmla="*/ 103 w 340"/>
                  <a:gd name="T63" fmla="*/ 72 h 81"/>
                  <a:gd name="T64" fmla="*/ 78 w 340"/>
                  <a:gd name="T65" fmla="*/ 66 h 81"/>
                  <a:gd name="T66" fmla="*/ 55 w 340"/>
                  <a:gd name="T67" fmla="*/ 57 h 81"/>
                  <a:gd name="T68" fmla="*/ 33 w 340"/>
                  <a:gd name="T69" fmla="*/ 44 h 81"/>
                  <a:gd name="T70" fmla="*/ 16 w 340"/>
                  <a:gd name="T71" fmla="*/ 28 h 81"/>
                  <a:gd name="T72" fmla="*/ 0 w 340"/>
                  <a:gd name="T73" fmla="*/ 8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0"/>
                  <a:gd name="T112" fmla="*/ 0 h 81"/>
                  <a:gd name="T113" fmla="*/ 340 w 340"/>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0" h="81">
                    <a:moveTo>
                      <a:pt x="0" y="8"/>
                    </a:moveTo>
                    <a:lnTo>
                      <a:pt x="0" y="6"/>
                    </a:lnTo>
                    <a:lnTo>
                      <a:pt x="2" y="2"/>
                    </a:lnTo>
                    <a:lnTo>
                      <a:pt x="4" y="0"/>
                    </a:lnTo>
                    <a:lnTo>
                      <a:pt x="8" y="0"/>
                    </a:lnTo>
                    <a:lnTo>
                      <a:pt x="29" y="20"/>
                    </a:lnTo>
                    <a:lnTo>
                      <a:pt x="51" y="35"/>
                    </a:lnTo>
                    <a:lnTo>
                      <a:pt x="74" y="46"/>
                    </a:lnTo>
                    <a:lnTo>
                      <a:pt x="97" y="55"/>
                    </a:lnTo>
                    <a:lnTo>
                      <a:pt x="121" y="61"/>
                    </a:lnTo>
                    <a:lnTo>
                      <a:pt x="144" y="64"/>
                    </a:lnTo>
                    <a:lnTo>
                      <a:pt x="165" y="64"/>
                    </a:lnTo>
                    <a:lnTo>
                      <a:pt x="189" y="64"/>
                    </a:lnTo>
                    <a:lnTo>
                      <a:pt x="210" y="61"/>
                    </a:lnTo>
                    <a:lnTo>
                      <a:pt x="232" y="57"/>
                    </a:lnTo>
                    <a:lnTo>
                      <a:pt x="253" y="53"/>
                    </a:lnTo>
                    <a:lnTo>
                      <a:pt x="272" y="46"/>
                    </a:lnTo>
                    <a:lnTo>
                      <a:pt x="292" y="39"/>
                    </a:lnTo>
                    <a:lnTo>
                      <a:pt x="309" y="33"/>
                    </a:lnTo>
                    <a:lnTo>
                      <a:pt x="325" y="28"/>
                    </a:lnTo>
                    <a:lnTo>
                      <a:pt x="340" y="22"/>
                    </a:lnTo>
                    <a:lnTo>
                      <a:pt x="333" y="33"/>
                    </a:lnTo>
                    <a:lnTo>
                      <a:pt x="321" y="44"/>
                    </a:lnTo>
                    <a:lnTo>
                      <a:pt x="305" y="53"/>
                    </a:lnTo>
                    <a:lnTo>
                      <a:pt x="286" y="61"/>
                    </a:lnTo>
                    <a:lnTo>
                      <a:pt x="263" y="70"/>
                    </a:lnTo>
                    <a:lnTo>
                      <a:pt x="239" y="75"/>
                    </a:lnTo>
                    <a:lnTo>
                      <a:pt x="212" y="79"/>
                    </a:lnTo>
                    <a:lnTo>
                      <a:pt x="185" y="81"/>
                    </a:lnTo>
                    <a:lnTo>
                      <a:pt x="158" y="81"/>
                    </a:lnTo>
                    <a:lnTo>
                      <a:pt x="130" y="79"/>
                    </a:lnTo>
                    <a:lnTo>
                      <a:pt x="103" y="72"/>
                    </a:lnTo>
                    <a:lnTo>
                      <a:pt x="78" y="66"/>
                    </a:lnTo>
                    <a:lnTo>
                      <a:pt x="55" y="57"/>
                    </a:lnTo>
                    <a:lnTo>
                      <a:pt x="33" y="44"/>
                    </a:lnTo>
                    <a:lnTo>
                      <a:pt x="16" y="28"/>
                    </a:lnTo>
                    <a:lnTo>
                      <a:pt x="0"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 name="Freeform 314"/>
              <p:cNvSpPr>
                <a:spLocks/>
              </p:cNvSpPr>
              <p:nvPr/>
            </p:nvSpPr>
            <p:spPr bwMode="auto">
              <a:xfrm>
                <a:off x="2626" y="152"/>
                <a:ext cx="37" cy="86"/>
              </a:xfrm>
              <a:custGeom>
                <a:avLst/>
                <a:gdLst>
                  <a:gd name="T0" fmla="*/ 0 w 37"/>
                  <a:gd name="T1" fmla="*/ 86 h 86"/>
                  <a:gd name="T2" fmla="*/ 15 w 37"/>
                  <a:gd name="T3" fmla="*/ 64 h 86"/>
                  <a:gd name="T4" fmla="*/ 29 w 37"/>
                  <a:gd name="T5" fmla="*/ 38 h 86"/>
                  <a:gd name="T6" fmla="*/ 37 w 37"/>
                  <a:gd name="T7" fmla="*/ 14 h 86"/>
                  <a:gd name="T8" fmla="*/ 35 w 37"/>
                  <a:gd name="T9" fmla="*/ 0 h 86"/>
                  <a:gd name="T10" fmla="*/ 27 w 37"/>
                  <a:gd name="T11" fmla="*/ 7 h 86"/>
                  <a:gd name="T12" fmla="*/ 21 w 37"/>
                  <a:gd name="T13" fmla="*/ 31 h 86"/>
                  <a:gd name="T14" fmla="*/ 11 w 37"/>
                  <a:gd name="T15" fmla="*/ 60 h 86"/>
                  <a:gd name="T16" fmla="*/ 0 w 37"/>
                  <a:gd name="T17" fmla="*/ 86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86"/>
                  <a:gd name="T29" fmla="*/ 37 w 37"/>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86">
                    <a:moveTo>
                      <a:pt x="0" y="86"/>
                    </a:moveTo>
                    <a:lnTo>
                      <a:pt x="15" y="64"/>
                    </a:lnTo>
                    <a:lnTo>
                      <a:pt x="29" y="38"/>
                    </a:lnTo>
                    <a:lnTo>
                      <a:pt x="37" y="14"/>
                    </a:lnTo>
                    <a:lnTo>
                      <a:pt x="35" y="0"/>
                    </a:lnTo>
                    <a:lnTo>
                      <a:pt x="27" y="7"/>
                    </a:lnTo>
                    <a:lnTo>
                      <a:pt x="21" y="31"/>
                    </a:lnTo>
                    <a:lnTo>
                      <a:pt x="11" y="60"/>
                    </a:lnTo>
                    <a:lnTo>
                      <a:pt x="0"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 name="Freeform 315"/>
              <p:cNvSpPr>
                <a:spLocks/>
              </p:cNvSpPr>
              <p:nvPr/>
            </p:nvSpPr>
            <p:spPr bwMode="auto">
              <a:xfrm>
                <a:off x="2597" y="155"/>
                <a:ext cx="42" cy="94"/>
              </a:xfrm>
              <a:custGeom>
                <a:avLst/>
                <a:gdLst>
                  <a:gd name="T0" fmla="*/ 40 w 42"/>
                  <a:gd name="T1" fmla="*/ 0 h 94"/>
                  <a:gd name="T2" fmla="*/ 42 w 42"/>
                  <a:gd name="T3" fmla="*/ 13 h 94"/>
                  <a:gd name="T4" fmla="*/ 34 w 42"/>
                  <a:gd name="T5" fmla="*/ 39 h 94"/>
                  <a:gd name="T6" fmla="*/ 21 w 42"/>
                  <a:gd name="T7" fmla="*/ 70 h 94"/>
                  <a:gd name="T8" fmla="*/ 0 w 42"/>
                  <a:gd name="T9" fmla="*/ 94 h 94"/>
                  <a:gd name="T10" fmla="*/ 9 w 42"/>
                  <a:gd name="T11" fmla="*/ 68 h 94"/>
                  <a:gd name="T12" fmla="*/ 23 w 42"/>
                  <a:gd name="T13" fmla="*/ 37 h 94"/>
                  <a:gd name="T14" fmla="*/ 33 w 42"/>
                  <a:gd name="T15" fmla="*/ 11 h 94"/>
                  <a:gd name="T16" fmla="*/ 40 w 42"/>
                  <a:gd name="T17" fmla="*/ 0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4"/>
                  <a:gd name="T29" fmla="*/ 42 w 42"/>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4">
                    <a:moveTo>
                      <a:pt x="40" y="0"/>
                    </a:moveTo>
                    <a:lnTo>
                      <a:pt x="42" y="13"/>
                    </a:lnTo>
                    <a:lnTo>
                      <a:pt x="34" y="39"/>
                    </a:lnTo>
                    <a:lnTo>
                      <a:pt x="21" y="70"/>
                    </a:lnTo>
                    <a:lnTo>
                      <a:pt x="0" y="94"/>
                    </a:lnTo>
                    <a:lnTo>
                      <a:pt x="9" y="68"/>
                    </a:lnTo>
                    <a:lnTo>
                      <a:pt x="23" y="37"/>
                    </a:lnTo>
                    <a:lnTo>
                      <a:pt x="33" y="11"/>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 name="Freeform 316"/>
              <p:cNvSpPr>
                <a:spLocks/>
              </p:cNvSpPr>
              <p:nvPr/>
            </p:nvSpPr>
            <p:spPr bwMode="auto">
              <a:xfrm>
                <a:off x="2528" y="139"/>
                <a:ext cx="61" cy="124"/>
              </a:xfrm>
              <a:custGeom>
                <a:avLst/>
                <a:gdLst>
                  <a:gd name="T0" fmla="*/ 59 w 61"/>
                  <a:gd name="T1" fmla="*/ 0 h 124"/>
                  <a:gd name="T2" fmla="*/ 61 w 61"/>
                  <a:gd name="T3" fmla="*/ 7 h 124"/>
                  <a:gd name="T4" fmla="*/ 59 w 61"/>
                  <a:gd name="T5" fmla="*/ 18 h 124"/>
                  <a:gd name="T6" fmla="*/ 53 w 61"/>
                  <a:gd name="T7" fmla="*/ 35 h 124"/>
                  <a:gd name="T8" fmla="*/ 45 w 61"/>
                  <a:gd name="T9" fmla="*/ 55 h 124"/>
                  <a:gd name="T10" fmla="*/ 35 w 61"/>
                  <a:gd name="T11" fmla="*/ 75 h 124"/>
                  <a:gd name="T12" fmla="*/ 26 w 61"/>
                  <a:gd name="T13" fmla="*/ 95 h 124"/>
                  <a:gd name="T14" fmla="*/ 12 w 61"/>
                  <a:gd name="T15" fmla="*/ 113 h 124"/>
                  <a:gd name="T16" fmla="*/ 0 w 61"/>
                  <a:gd name="T17" fmla="*/ 124 h 124"/>
                  <a:gd name="T18" fmla="*/ 6 w 61"/>
                  <a:gd name="T19" fmla="*/ 113 h 124"/>
                  <a:gd name="T20" fmla="*/ 12 w 61"/>
                  <a:gd name="T21" fmla="*/ 97 h 124"/>
                  <a:gd name="T22" fmla="*/ 22 w 61"/>
                  <a:gd name="T23" fmla="*/ 75 h 124"/>
                  <a:gd name="T24" fmla="*/ 30 w 61"/>
                  <a:gd name="T25" fmla="*/ 53 h 124"/>
                  <a:gd name="T26" fmla="*/ 37 w 61"/>
                  <a:gd name="T27" fmla="*/ 33 h 124"/>
                  <a:gd name="T28" fmla="*/ 47 w 61"/>
                  <a:gd name="T29" fmla="*/ 13 h 124"/>
                  <a:gd name="T30" fmla="*/ 53 w 61"/>
                  <a:gd name="T31" fmla="*/ 2 h 124"/>
                  <a:gd name="T32" fmla="*/ 59 w 61"/>
                  <a:gd name="T33" fmla="*/ 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124"/>
                  <a:gd name="T53" fmla="*/ 61 w 61"/>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124">
                    <a:moveTo>
                      <a:pt x="59" y="0"/>
                    </a:moveTo>
                    <a:lnTo>
                      <a:pt x="61" y="7"/>
                    </a:lnTo>
                    <a:lnTo>
                      <a:pt x="59" y="18"/>
                    </a:lnTo>
                    <a:lnTo>
                      <a:pt x="53" y="35"/>
                    </a:lnTo>
                    <a:lnTo>
                      <a:pt x="45" y="55"/>
                    </a:lnTo>
                    <a:lnTo>
                      <a:pt x="35" y="75"/>
                    </a:lnTo>
                    <a:lnTo>
                      <a:pt x="26" y="95"/>
                    </a:lnTo>
                    <a:lnTo>
                      <a:pt x="12" y="113"/>
                    </a:lnTo>
                    <a:lnTo>
                      <a:pt x="0" y="124"/>
                    </a:lnTo>
                    <a:lnTo>
                      <a:pt x="6" y="113"/>
                    </a:lnTo>
                    <a:lnTo>
                      <a:pt x="12" y="97"/>
                    </a:lnTo>
                    <a:lnTo>
                      <a:pt x="22" y="75"/>
                    </a:lnTo>
                    <a:lnTo>
                      <a:pt x="30" y="53"/>
                    </a:lnTo>
                    <a:lnTo>
                      <a:pt x="37" y="33"/>
                    </a:lnTo>
                    <a:lnTo>
                      <a:pt x="47" y="13"/>
                    </a:lnTo>
                    <a:lnTo>
                      <a:pt x="53"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 name="Freeform 317"/>
              <p:cNvSpPr>
                <a:spLocks/>
              </p:cNvSpPr>
              <p:nvPr/>
            </p:nvSpPr>
            <p:spPr bwMode="auto">
              <a:xfrm>
                <a:off x="2466" y="126"/>
                <a:ext cx="66" cy="134"/>
              </a:xfrm>
              <a:custGeom>
                <a:avLst/>
                <a:gdLst>
                  <a:gd name="T0" fmla="*/ 64 w 66"/>
                  <a:gd name="T1" fmla="*/ 0 h 134"/>
                  <a:gd name="T2" fmla="*/ 66 w 66"/>
                  <a:gd name="T3" fmla="*/ 6 h 134"/>
                  <a:gd name="T4" fmla="*/ 62 w 66"/>
                  <a:gd name="T5" fmla="*/ 22 h 134"/>
                  <a:gd name="T6" fmla="*/ 57 w 66"/>
                  <a:gd name="T7" fmla="*/ 42 h 134"/>
                  <a:gd name="T8" fmla="*/ 47 w 66"/>
                  <a:gd name="T9" fmla="*/ 64 h 134"/>
                  <a:gd name="T10" fmla="*/ 37 w 66"/>
                  <a:gd name="T11" fmla="*/ 86 h 134"/>
                  <a:gd name="T12" fmla="*/ 24 w 66"/>
                  <a:gd name="T13" fmla="*/ 108 h 134"/>
                  <a:gd name="T14" fmla="*/ 12 w 66"/>
                  <a:gd name="T15" fmla="*/ 123 h 134"/>
                  <a:gd name="T16" fmla="*/ 0 w 66"/>
                  <a:gd name="T17" fmla="*/ 134 h 134"/>
                  <a:gd name="T18" fmla="*/ 4 w 66"/>
                  <a:gd name="T19" fmla="*/ 123 h 134"/>
                  <a:gd name="T20" fmla="*/ 12 w 66"/>
                  <a:gd name="T21" fmla="*/ 106 h 134"/>
                  <a:gd name="T22" fmla="*/ 22 w 66"/>
                  <a:gd name="T23" fmla="*/ 84 h 134"/>
                  <a:gd name="T24" fmla="*/ 31 w 66"/>
                  <a:gd name="T25" fmla="*/ 59 h 134"/>
                  <a:gd name="T26" fmla="*/ 43 w 66"/>
                  <a:gd name="T27" fmla="*/ 37 h 134"/>
                  <a:gd name="T28" fmla="*/ 53 w 66"/>
                  <a:gd name="T29" fmla="*/ 17 h 134"/>
                  <a:gd name="T30" fmla="*/ 61 w 66"/>
                  <a:gd name="T31" fmla="*/ 4 h 134"/>
                  <a:gd name="T32" fmla="*/ 64 w 66"/>
                  <a:gd name="T33" fmla="*/ 0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34"/>
                  <a:gd name="T53" fmla="*/ 66 w 66"/>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34">
                    <a:moveTo>
                      <a:pt x="64" y="0"/>
                    </a:moveTo>
                    <a:lnTo>
                      <a:pt x="66" y="6"/>
                    </a:lnTo>
                    <a:lnTo>
                      <a:pt x="62" y="22"/>
                    </a:lnTo>
                    <a:lnTo>
                      <a:pt x="57" y="42"/>
                    </a:lnTo>
                    <a:lnTo>
                      <a:pt x="47" y="64"/>
                    </a:lnTo>
                    <a:lnTo>
                      <a:pt x="37" y="86"/>
                    </a:lnTo>
                    <a:lnTo>
                      <a:pt x="24" y="108"/>
                    </a:lnTo>
                    <a:lnTo>
                      <a:pt x="12" y="123"/>
                    </a:lnTo>
                    <a:lnTo>
                      <a:pt x="0" y="134"/>
                    </a:lnTo>
                    <a:lnTo>
                      <a:pt x="4" y="123"/>
                    </a:lnTo>
                    <a:lnTo>
                      <a:pt x="12" y="106"/>
                    </a:lnTo>
                    <a:lnTo>
                      <a:pt x="22" y="84"/>
                    </a:lnTo>
                    <a:lnTo>
                      <a:pt x="31" y="59"/>
                    </a:lnTo>
                    <a:lnTo>
                      <a:pt x="43" y="37"/>
                    </a:lnTo>
                    <a:lnTo>
                      <a:pt x="53" y="17"/>
                    </a:lnTo>
                    <a:lnTo>
                      <a:pt x="61" y="4"/>
                    </a:lnTo>
                    <a:lnTo>
                      <a:pt x="6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 name="Freeform 318"/>
              <p:cNvSpPr>
                <a:spLocks/>
              </p:cNvSpPr>
              <p:nvPr/>
            </p:nvSpPr>
            <p:spPr bwMode="auto">
              <a:xfrm>
                <a:off x="2424" y="141"/>
                <a:ext cx="71" cy="111"/>
              </a:xfrm>
              <a:custGeom>
                <a:avLst/>
                <a:gdLst>
                  <a:gd name="T0" fmla="*/ 71 w 71"/>
                  <a:gd name="T1" fmla="*/ 0 h 111"/>
                  <a:gd name="T2" fmla="*/ 71 w 71"/>
                  <a:gd name="T3" fmla="*/ 5 h 111"/>
                  <a:gd name="T4" fmla="*/ 68 w 71"/>
                  <a:gd name="T5" fmla="*/ 18 h 111"/>
                  <a:gd name="T6" fmla="*/ 58 w 71"/>
                  <a:gd name="T7" fmla="*/ 36 h 111"/>
                  <a:gd name="T8" fmla="*/ 48 w 71"/>
                  <a:gd name="T9" fmla="*/ 55 h 111"/>
                  <a:gd name="T10" fmla="*/ 35 w 71"/>
                  <a:gd name="T11" fmla="*/ 75 h 111"/>
                  <a:gd name="T12" fmla="*/ 21 w 71"/>
                  <a:gd name="T13" fmla="*/ 91 h 111"/>
                  <a:gd name="T14" fmla="*/ 9 w 71"/>
                  <a:gd name="T15" fmla="*/ 104 h 111"/>
                  <a:gd name="T16" fmla="*/ 0 w 71"/>
                  <a:gd name="T17" fmla="*/ 111 h 111"/>
                  <a:gd name="T18" fmla="*/ 5 w 71"/>
                  <a:gd name="T19" fmla="*/ 100 h 111"/>
                  <a:gd name="T20" fmla="*/ 15 w 71"/>
                  <a:gd name="T21" fmla="*/ 84 h 111"/>
                  <a:gd name="T22" fmla="*/ 25 w 71"/>
                  <a:gd name="T23" fmla="*/ 67 h 111"/>
                  <a:gd name="T24" fmla="*/ 36 w 71"/>
                  <a:gd name="T25" fmla="*/ 44 h 111"/>
                  <a:gd name="T26" fmla="*/ 48 w 71"/>
                  <a:gd name="T27" fmla="*/ 27 h 111"/>
                  <a:gd name="T28" fmla="*/ 58 w 71"/>
                  <a:gd name="T29" fmla="*/ 11 h 111"/>
                  <a:gd name="T30" fmla="*/ 66 w 71"/>
                  <a:gd name="T31" fmla="*/ 2 h 111"/>
                  <a:gd name="T32" fmla="*/ 71 w 71"/>
                  <a:gd name="T33" fmla="*/ 0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111"/>
                  <a:gd name="T53" fmla="*/ 71 w 71"/>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111">
                    <a:moveTo>
                      <a:pt x="71" y="0"/>
                    </a:moveTo>
                    <a:lnTo>
                      <a:pt x="71" y="5"/>
                    </a:lnTo>
                    <a:lnTo>
                      <a:pt x="68" y="18"/>
                    </a:lnTo>
                    <a:lnTo>
                      <a:pt x="58" y="36"/>
                    </a:lnTo>
                    <a:lnTo>
                      <a:pt x="48" y="55"/>
                    </a:lnTo>
                    <a:lnTo>
                      <a:pt x="35" y="75"/>
                    </a:lnTo>
                    <a:lnTo>
                      <a:pt x="21" y="91"/>
                    </a:lnTo>
                    <a:lnTo>
                      <a:pt x="9" y="104"/>
                    </a:lnTo>
                    <a:lnTo>
                      <a:pt x="0" y="111"/>
                    </a:lnTo>
                    <a:lnTo>
                      <a:pt x="5" y="100"/>
                    </a:lnTo>
                    <a:lnTo>
                      <a:pt x="15" y="84"/>
                    </a:lnTo>
                    <a:lnTo>
                      <a:pt x="25" y="67"/>
                    </a:lnTo>
                    <a:lnTo>
                      <a:pt x="36" y="44"/>
                    </a:lnTo>
                    <a:lnTo>
                      <a:pt x="48" y="27"/>
                    </a:lnTo>
                    <a:lnTo>
                      <a:pt x="58" y="11"/>
                    </a:lnTo>
                    <a:lnTo>
                      <a:pt x="66" y="2"/>
                    </a:lnTo>
                    <a:lnTo>
                      <a:pt x="7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 name="Freeform 319"/>
              <p:cNvSpPr>
                <a:spLocks/>
              </p:cNvSpPr>
              <p:nvPr/>
            </p:nvSpPr>
            <p:spPr bwMode="auto">
              <a:xfrm>
                <a:off x="2392" y="148"/>
                <a:ext cx="63" cy="93"/>
              </a:xfrm>
              <a:custGeom>
                <a:avLst/>
                <a:gdLst>
                  <a:gd name="T0" fmla="*/ 61 w 63"/>
                  <a:gd name="T1" fmla="*/ 0 h 93"/>
                  <a:gd name="T2" fmla="*/ 63 w 63"/>
                  <a:gd name="T3" fmla="*/ 4 h 93"/>
                  <a:gd name="T4" fmla="*/ 59 w 63"/>
                  <a:gd name="T5" fmla="*/ 15 h 93"/>
                  <a:gd name="T6" fmla="*/ 55 w 63"/>
                  <a:gd name="T7" fmla="*/ 29 h 93"/>
                  <a:gd name="T8" fmla="*/ 47 w 63"/>
                  <a:gd name="T9" fmla="*/ 44 h 93"/>
                  <a:gd name="T10" fmla="*/ 37 w 63"/>
                  <a:gd name="T11" fmla="*/ 60 h 93"/>
                  <a:gd name="T12" fmla="*/ 26 w 63"/>
                  <a:gd name="T13" fmla="*/ 75 h 93"/>
                  <a:gd name="T14" fmla="*/ 14 w 63"/>
                  <a:gd name="T15" fmla="*/ 86 h 93"/>
                  <a:gd name="T16" fmla="*/ 0 w 63"/>
                  <a:gd name="T17" fmla="*/ 93 h 93"/>
                  <a:gd name="T18" fmla="*/ 6 w 63"/>
                  <a:gd name="T19" fmla="*/ 82 h 93"/>
                  <a:gd name="T20" fmla="*/ 14 w 63"/>
                  <a:gd name="T21" fmla="*/ 68 h 93"/>
                  <a:gd name="T22" fmla="*/ 24 w 63"/>
                  <a:gd name="T23" fmla="*/ 53 h 93"/>
                  <a:gd name="T24" fmla="*/ 33 w 63"/>
                  <a:gd name="T25" fmla="*/ 35 h 93"/>
                  <a:gd name="T26" fmla="*/ 41 w 63"/>
                  <a:gd name="T27" fmla="*/ 22 h 93"/>
                  <a:gd name="T28" fmla="*/ 49 w 63"/>
                  <a:gd name="T29" fmla="*/ 9 h 93"/>
                  <a:gd name="T30" fmla="*/ 57 w 63"/>
                  <a:gd name="T31" fmla="*/ 2 h 93"/>
                  <a:gd name="T32" fmla="*/ 61 w 63"/>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93"/>
                  <a:gd name="T53" fmla="*/ 63 w 63"/>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93">
                    <a:moveTo>
                      <a:pt x="61" y="0"/>
                    </a:moveTo>
                    <a:lnTo>
                      <a:pt x="63" y="4"/>
                    </a:lnTo>
                    <a:lnTo>
                      <a:pt x="59" y="15"/>
                    </a:lnTo>
                    <a:lnTo>
                      <a:pt x="55" y="29"/>
                    </a:lnTo>
                    <a:lnTo>
                      <a:pt x="47" y="44"/>
                    </a:lnTo>
                    <a:lnTo>
                      <a:pt x="37" y="60"/>
                    </a:lnTo>
                    <a:lnTo>
                      <a:pt x="26" y="75"/>
                    </a:lnTo>
                    <a:lnTo>
                      <a:pt x="14" y="86"/>
                    </a:lnTo>
                    <a:lnTo>
                      <a:pt x="0" y="93"/>
                    </a:lnTo>
                    <a:lnTo>
                      <a:pt x="6" y="82"/>
                    </a:lnTo>
                    <a:lnTo>
                      <a:pt x="14" y="68"/>
                    </a:lnTo>
                    <a:lnTo>
                      <a:pt x="24" y="53"/>
                    </a:lnTo>
                    <a:lnTo>
                      <a:pt x="33" y="35"/>
                    </a:lnTo>
                    <a:lnTo>
                      <a:pt x="41" y="22"/>
                    </a:lnTo>
                    <a:lnTo>
                      <a:pt x="49" y="9"/>
                    </a:lnTo>
                    <a:lnTo>
                      <a:pt x="57" y="2"/>
                    </a:lnTo>
                    <a:lnTo>
                      <a:pt x="6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 name="Freeform 320"/>
              <p:cNvSpPr>
                <a:spLocks/>
              </p:cNvSpPr>
              <p:nvPr/>
            </p:nvSpPr>
            <p:spPr bwMode="auto">
              <a:xfrm>
                <a:off x="2359" y="150"/>
                <a:ext cx="55" cy="66"/>
              </a:xfrm>
              <a:custGeom>
                <a:avLst/>
                <a:gdLst>
                  <a:gd name="T0" fmla="*/ 53 w 55"/>
                  <a:gd name="T1" fmla="*/ 0 h 66"/>
                  <a:gd name="T2" fmla="*/ 55 w 55"/>
                  <a:gd name="T3" fmla="*/ 5 h 66"/>
                  <a:gd name="T4" fmla="*/ 51 w 55"/>
                  <a:gd name="T5" fmla="*/ 13 h 66"/>
                  <a:gd name="T6" fmla="*/ 45 w 55"/>
                  <a:gd name="T7" fmla="*/ 24 h 66"/>
                  <a:gd name="T8" fmla="*/ 35 w 55"/>
                  <a:gd name="T9" fmla="*/ 38 h 66"/>
                  <a:gd name="T10" fmla="*/ 26 w 55"/>
                  <a:gd name="T11" fmla="*/ 49 h 66"/>
                  <a:gd name="T12" fmla="*/ 16 w 55"/>
                  <a:gd name="T13" fmla="*/ 60 h 66"/>
                  <a:gd name="T14" fmla="*/ 6 w 55"/>
                  <a:gd name="T15" fmla="*/ 64 h 66"/>
                  <a:gd name="T16" fmla="*/ 0 w 55"/>
                  <a:gd name="T17" fmla="*/ 66 h 66"/>
                  <a:gd name="T18" fmla="*/ 12 w 55"/>
                  <a:gd name="T19" fmla="*/ 51 h 66"/>
                  <a:gd name="T20" fmla="*/ 28 w 55"/>
                  <a:gd name="T21" fmla="*/ 29 h 66"/>
                  <a:gd name="T22" fmla="*/ 43 w 55"/>
                  <a:gd name="T23" fmla="*/ 9 h 66"/>
                  <a:gd name="T24" fmla="*/ 53 w 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66"/>
                  <a:gd name="T41" fmla="*/ 55 w 55"/>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66">
                    <a:moveTo>
                      <a:pt x="53" y="0"/>
                    </a:moveTo>
                    <a:lnTo>
                      <a:pt x="55" y="5"/>
                    </a:lnTo>
                    <a:lnTo>
                      <a:pt x="51" y="13"/>
                    </a:lnTo>
                    <a:lnTo>
                      <a:pt x="45" y="24"/>
                    </a:lnTo>
                    <a:lnTo>
                      <a:pt x="35" y="38"/>
                    </a:lnTo>
                    <a:lnTo>
                      <a:pt x="26" y="49"/>
                    </a:lnTo>
                    <a:lnTo>
                      <a:pt x="16" y="60"/>
                    </a:lnTo>
                    <a:lnTo>
                      <a:pt x="6" y="64"/>
                    </a:lnTo>
                    <a:lnTo>
                      <a:pt x="0" y="66"/>
                    </a:lnTo>
                    <a:lnTo>
                      <a:pt x="12" y="51"/>
                    </a:lnTo>
                    <a:lnTo>
                      <a:pt x="28" y="29"/>
                    </a:lnTo>
                    <a:lnTo>
                      <a:pt x="43" y="9"/>
                    </a:lnTo>
                    <a:lnTo>
                      <a:pt x="5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 name="Freeform 321"/>
              <p:cNvSpPr>
                <a:spLocks/>
              </p:cNvSpPr>
              <p:nvPr/>
            </p:nvSpPr>
            <p:spPr bwMode="auto">
              <a:xfrm>
                <a:off x="2340" y="161"/>
                <a:ext cx="35" cy="42"/>
              </a:xfrm>
              <a:custGeom>
                <a:avLst/>
                <a:gdLst>
                  <a:gd name="T0" fmla="*/ 35 w 35"/>
                  <a:gd name="T1" fmla="*/ 0 h 42"/>
                  <a:gd name="T2" fmla="*/ 35 w 35"/>
                  <a:gd name="T3" fmla="*/ 11 h 42"/>
                  <a:gd name="T4" fmla="*/ 25 w 35"/>
                  <a:gd name="T5" fmla="*/ 27 h 42"/>
                  <a:gd name="T6" fmla="*/ 14 w 35"/>
                  <a:gd name="T7" fmla="*/ 40 h 42"/>
                  <a:gd name="T8" fmla="*/ 0 w 35"/>
                  <a:gd name="T9" fmla="*/ 42 h 42"/>
                  <a:gd name="T10" fmla="*/ 12 w 35"/>
                  <a:gd name="T11" fmla="*/ 33 h 42"/>
                  <a:gd name="T12" fmla="*/ 21 w 35"/>
                  <a:gd name="T13" fmla="*/ 16 h 42"/>
                  <a:gd name="T14" fmla="*/ 29 w 35"/>
                  <a:gd name="T15" fmla="*/ 0 h 42"/>
                  <a:gd name="T16" fmla="*/ 35 w 35"/>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42"/>
                  <a:gd name="T29" fmla="*/ 35 w 35"/>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42">
                    <a:moveTo>
                      <a:pt x="35" y="0"/>
                    </a:moveTo>
                    <a:lnTo>
                      <a:pt x="35" y="11"/>
                    </a:lnTo>
                    <a:lnTo>
                      <a:pt x="25" y="27"/>
                    </a:lnTo>
                    <a:lnTo>
                      <a:pt x="14" y="40"/>
                    </a:lnTo>
                    <a:lnTo>
                      <a:pt x="0" y="42"/>
                    </a:lnTo>
                    <a:lnTo>
                      <a:pt x="12" y="33"/>
                    </a:lnTo>
                    <a:lnTo>
                      <a:pt x="21" y="16"/>
                    </a:lnTo>
                    <a:lnTo>
                      <a:pt x="29" y="0"/>
                    </a:lnTo>
                    <a:lnTo>
                      <a:pt x="3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 name="Freeform 322"/>
              <p:cNvSpPr>
                <a:spLocks/>
              </p:cNvSpPr>
              <p:nvPr/>
            </p:nvSpPr>
            <p:spPr bwMode="auto">
              <a:xfrm>
                <a:off x="2651" y="166"/>
                <a:ext cx="39" cy="57"/>
              </a:xfrm>
              <a:custGeom>
                <a:avLst/>
                <a:gdLst>
                  <a:gd name="T0" fmla="*/ 0 w 39"/>
                  <a:gd name="T1" fmla="*/ 57 h 57"/>
                  <a:gd name="T2" fmla="*/ 6 w 39"/>
                  <a:gd name="T3" fmla="*/ 44 h 57"/>
                  <a:gd name="T4" fmla="*/ 17 w 39"/>
                  <a:gd name="T5" fmla="*/ 22 h 57"/>
                  <a:gd name="T6" fmla="*/ 29 w 39"/>
                  <a:gd name="T7" fmla="*/ 4 h 57"/>
                  <a:gd name="T8" fmla="*/ 39 w 39"/>
                  <a:gd name="T9" fmla="*/ 0 h 57"/>
                  <a:gd name="T10" fmla="*/ 39 w 39"/>
                  <a:gd name="T11" fmla="*/ 13 h 57"/>
                  <a:gd name="T12" fmla="*/ 27 w 39"/>
                  <a:gd name="T13" fmla="*/ 28 h 57"/>
                  <a:gd name="T14" fmla="*/ 12 w 39"/>
                  <a:gd name="T15" fmla="*/ 46 h 57"/>
                  <a:gd name="T16" fmla="*/ 0 w 39"/>
                  <a:gd name="T17" fmla="*/ 5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57"/>
                  <a:gd name="T29" fmla="*/ 39 w 39"/>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57">
                    <a:moveTo>
                      <a:pt x="0" y="57"/>
                    </a:moveTo>
                    <a:lnTo>
                      <a:pt x="6" y="44"/>
                    </a:lnTo>
                    <a:lnTo>
                      <a:pt x="17" y="22"/>
                    </a:lnTo>
                    <a:lnTo>
                      <a:pt x="29" y="4"/>
                    </a:lnTo>
                    <a:lnTo>
                      <a:pt x="39" y="0"/>
                    </a:lnTo>
                    <a:lnTo>
                      <a:pt x="39" y="13"/>
                    </a:lnTo>
                    <a:lnTo>
                      <a:pt x="27" y="28"/>
                    </a:lnTo>
                    <a:lnTo>
                      <a:pt x="12" y="46"/>
                    </a:lnTo>
                    <a:lnTo>
                      <a:pt x="0" y="5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 name="Freeform 323"/>
              <p:cNvSpPr>
                <a:spLocks/>
              </p:cNvSpPr>
              <p:nvPr/>
            </p:nvSpPr>
            <p:spPr bwMode="auto">
              <a:xfrm>
                <a:off x="2649" y="225"/>
                <a:ext cx="52" cy="22"/>
              </a:xfrm>
              <a:custGeom>
                <a:avLst/>
                <a:gdLst>
                  <a:gd name="T0" fmla="*/ 0 w 52"/>
                  <a:gd name="T1" fmla="*/ 0 h 22"/>
                  <a:gd name="T2" fmla="*/ 10 w 52"/>
                  <a:gd name="T3" fmla="*/ 5 h 22"/>
                  <a:gd name="T4" fmla="*/ 25 w 52"/>
                  <a:gd name="T5" fmla="*/ 16 h 22"/>
                  <a:gd name="T6" fmla="*/ 43 w 52"/>
                  <a:gd name="T7" fmla="*/ 22 h 22"/>
                  <a:gd name="T8" fmla="*/ 52 w 52"/>
                  <a:gd name="T9" fmla="*/ 20 h 22"/>
                  <a:gd name="T10" fmla="*/ 52 w 52"/>
                  <a:gd name="T11" fmla="*/ 16 h 22"/>
                  <a:gd name="T12" fmla="*/ 49 w 52"/>
                  <a:gd name="T13" fmla="*/ 11 h 22"/>
                  <a:gd name="T14" fmla="*/ 41 w 52"/>
                  <a:gd name="T15" fmla="*/ 9 h 22"/>
                  <a:gd name="T16" fmla="*/ 33 w 52"/>
                  <a:gd name="T17" fmla="*/ 7 h 22"/>
                  <a:gd name="T18" fmla="*/ 23 w 52"/>
                  <a:gd name="T19" fmla="*/ 5 h 22"/>
                  <a:gd name="T20" fmla="*/ 14 w 52"/>
                  <a:gd name="T21" fmla="*/ 2 h 22"/>
                  <a:gd name="T22" fmla="*/ 6 w 52"/>
                  <a:gd name="T23" fmla="*/ 0 h 22"/>
                  <a:gd name="T24" fmla="*/ 0 w 52"/>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22"/>
                  <a:gd name="T41" fmla="*/ 52 w 52"/>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22">
                    <a:moveTo>
                      <a:pt x="0" y="0"/>
                    </a:moveTo>
                    <a:lnTo>
                      <a:pt x="10" y="5"/>
                    </a:lnTo>
                    <a:lnTo>
                      <a:pt x="25" y="16"/>
                    </a:lnTo>
                    <a:lnTo>
                      <a:pt x="43" y="22"/>
                    </a:lnTo>
                    <a:lnTo>
                      <a:pt x="52" y="20"/>
                    </a:lnTo>
                    <a:lnTo>
                      <a:pt x="52" y="16"/>
                    </a:lnTo>
                    <a:lnTo>
                      <a:pt x="49" y="11"/>
                    </a:lnTo>
                    <a:lnTo>
                      <a:pt x="41" y="9"/>
                    </a:lnTo>
                    <a:lnTo>
                      <a:pt x="33" y="7"/>
                    </a:lnTo>
                    <a:lnTo>
                      <a:pt x="23" y="5"/>
                    </a:lnTo>
                    <a:lnTo>
                      <a:pt x="14" y="2"/>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 name="Freeform 324"/>
              <p:cNvSpPr>
                <a:spLocks/>
              </p:cNvSpPr>
              <p:nvPr/>
            </p:nvSpPr>
            <p:spPr bwMode="auto">
              <a:xfrm>
                <a:off x="2659" y="199"/>
                <a:ext cx="56" cy="20"/>
              </a:xfrm>
              <a:custGeom>
                <a:avLst/>
                <a:gdLst>
                  <a:gd name="T0" fmla="*/ 0 w 56"/>
                  <a:gd name="T1" fmla="*/ 20 h 20"/>
                  <a:gd name="T2" fmla="*/ 4 w 56"/>
                  <a:gd name="T3" fmla="*/ 20 h 20"/>
                  <a:gd name="T4" fmla="*/ 11 w 56"/>
                  <a:gd name="T5" fmla="*/ 17 h 20"/>
                  <a:gd name="T6" fmla="*/ 21 w 56"/>
                  <a:gd name="T7" fmla="*/ 17 h 20"/>
                  <a:gd name="T8" fmla="*/ 31 w 56"/>
                  <a:gd name="T9" fmla="*/ 17 h 20"/>
                  <a:gd name="T10" fmla="*/ 41 w 56"/>
                  <a:gd name="T11" fmla="*/ 15 h 20"/>
                  <a:gd name="T12" fmla="*/ 48 w 56"/>
                  <a:gd name="T13" fmla="*/ 13 h 20"/>
                  <a:gd name="T14" fmla="*/ 54 w 56"/>
                  <a:gd name="T15" fmla="*/ 9 h 20"/>
                  <a:gd name="T16" fmla="*/ 56 w 56"/>
                  <a:gd name="T17" fmla="*/ 4 h 20"/>
                  <a:gd name="T18" fmla="*/ 48 w 56"/>
                  <a:gd name="T19" fmla="*/ 0 h 20"/>
                  <a:gd name="T20" fmla="*/ 33 w 56"/>
                  <a:gd name="T21" fmla="*/ 4 h 20"/>
                  <a:gd name="T22" fmla="*/ 13 w 56"/>
                  <a:gd name="T23" fmla="*/ 13 h 20"/>
                  <a:gd name="T24" fmla="*/ 0 w 56"/>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20"/>
                  <a:gd name="T41" fmla="*/ 56 w 5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20">
                    <a:moveTo>
                      <a:pt x="0" y="20"/>
                    </a:moveTo>
                    <a:lnTo>
                      <a:pt x="4" y="20"/>
                    </a:lnTo>
                    <a:lnTo>
                      <a:pt x="11" y="17"/>
                    </a:lnTo>
                    <a:lnTo>
                      <a:pt x="21" y="17"/>
                    </a:lnTo>
                    <a:lnTo>
                      <a:pt x="31" y="17"/>
                    </a:lnTo>
                    <a:lnTo>
                      <a:pt x="41" y="15"/>
                    </a:lnTo>
                    <a:lnTo>
                      <a:pt x="48" y="13"/>
                    </a:lnTo>
                    <a:lnTo>
                      <a:pt x="54" y="9"/>
                    </a:lnTo>
                    <a:lnTo>
                      <a:pt x="56" y="4"/>
                    </a:lnTo>
                    <a:lnTo>
                      <a:pt x="48" y="0"/>
                    </a:lnTo>
                    <a:lnTo>
                      <a:pt x="33" y="4"/>
                    </a:lnTo>
                    <a:lnTo>
                      <a:pt x="13" y="13"/>
                    </a:lnTo>
                    <a:lnTo>
                      <a:pt x="0"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 name="Freeform 325"/>
              <p:cNvSpPr>
                <a:spLocks/>
              </p:cNvSpPr>
              <p:nvPr/>
            </p:nvSpPr>
            <p:spPr bwMode="auto">
              <a:xfrm>
                <a:off x="2631" y="234"/>
                <a:ext cx="55" cy="46"/>
              </a:xfrm>
              <a:custGeom>
                <a:avLst/>
                <a:gdLst>
                  <a:gd name="T0" fmla="*/ 0 w 55"/>
                  <a:gd name="T1" fmla="*/ 0 h 46"/>
                  <a:gd name="T2" fmla="*/ 8 w 55"/>
                  <a:gd name="T3" fmla="*/ 4 h 46"/>
                  <a:gd name="T4" fmla="*/ 16 w 55"/>
                  <a:gd name="T5" fmla="*/ 9 h 46"/>
                  <a:gd name="T6" fmla="*/ 26 w 55"/>
                  <a:gd name="T7" fmla="*/ 15 h 46"/>
                  <a:gd name="T8" fmla="*/ 37 w 55"/>
                  <a:gd name="T9" fmla="*/ 22 h 46"/>
                  <a:gd name="T10" fmla="*/ 45 w 55"/>
                  <a:gd name="T11" fmla="*/ 31 h 46"/>
                  <a:gd name="T12" fmla="*/ 51 w 55"/>
                  <a:gd name="T13" fmla="*/ 38 h 46"/>
                  <a:gd name="T14" fmla="*/ 55 w 55"/>
                  <a:gd name="T15" fmla="*/ 42 h 46"/>
                  <a:gd name="T16" fmla="*/ 55 w 55"/>
                  <a:gd name="T17" fmla="*/ 46 h 46"/>
                  <a:gd name="T18" fmla="*/ 45 w 55"/>
                  <a:gd name="T19" fmla="*/ 44 h 46"/>
                  <a:gd name="T20" fmla="*/ 28 w 55"/>
                  <a:gd name="T21" fmla="*/ 29 h 46"/>
                  <a:gd name="T22" fmla="*/ 12 w 55"/>
                  <a:gd name="T23" fmla="*/ 13 h 46"/>
                  <a:gd name="T24" fmla="*/ 0 w 55"/>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46"/>
                  <a:gd name="T41" fmla="*/ 55 w 55"/>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46">
                    <a:moveTo>
                      <a:pt x="0" y="0"/>
                    </a:moveTo>
                    <a:lnTo>
                      <a:pt x="8" y="4"/>
                    </a:lnTo>
                    <a:lnTo>
                      <a:pt x="16" y="9"/>
                    </a:lnTo>
                    <a:lnTo>
                      <a:pt x="26" y="15"/>
                    </a:lnTo>
                    <a:lnTo>
                      <a:pt x="37" y="22"/>
                    </a:lnTo>
                    <a:lnTo>
                      <a:pt x="45" y="31"/>
                    </a:lnTo>
                    <a:lnTo>
                      <a:pt x="51" y="38"/>
                    </a:lnTo>
                    <a:lnTo>
                      <a:pt x="55" y="42"/>
                    </a:lnTo>
                    <a:lnTo>
                      <a:pt x="55" y="46"/>
                    </a:lnTo>
                    <a:lnTo>
                      <a:pt x="45" y="44"/>
                    </a:lnTo>
                    <a:lnTo>
                      <a:pt x="28" y="29"/>
                    </a:lnTo>
                    <a:lnTo>
                      <a:pt x="12"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 name="Freeform 326"/>
              <p:cNvSpPr>
                <a:spLocks/>
              </p:cNvSpPr>
              <p:nvPr/>
            </p:nvSpPr>
            <p:spPr bwMode="auto">
              <a:xfrm>
                <a:off x="2354" y="214"/>
                <a:ext cx="15" cy="84"/>
              </a:xfrm>
              <a:custGeom>
                <a:avLst/>
                <a:gdLst>
                  <a:gd name="T0" fmla="*/ 9 w 15"/>
                  <a:gd name="T1" fmla="*/ 0 h 84"/>
                  <a:gd name="T2" fmla="*/ 13 w 15"/>
                  <a:gd name="T3" fmla="*/ 20 h 84"/>
                  <a:gd name="T4" fmla="*/ 15 w 15"/>
                  <a:gd name="T5" fmla="*/ 49 h 84"/>
                  <a:gd name="T6" fmla="*/ 13 w 15"/>
                  <a:gd name="T7" fmla="*/ 71 h 84"/>
                  <a:gd name="T8" fmla="*/ 5 w 15"/>
                  <a:gd name="T9" fmla="*/ 84 h 84"/>
                  <a:gd name="T10" fmla="*/ 0 w 15"/>
                  <a:gd name="T11" fmla="*/ 75 h 84"/>
                  <a:gd name="T12" fmla="*/ 2 w 15"/>
                  <a:gd name="T13" fmla="*/ 51 h 84"/>
                  <a:gd name="T14" fmla="*/ 7 w 15"/>
                  <a:gd name="T15" fmla="*/ 22 h 84"/>
                  <a:gd name="T16" fmla="*/ 9 w 15"/>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84"/>
                  <a:gd name="T29" fmla="*/ 15 w 15"/>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84">
                    <a:moveTo>
                      <a:pt x="9" y="0"/>
                    </a:moveTo>
                    <a:lnTo>
                      <a:pt x="13" y="20"/>
                    </a:lnTo>
                    <a:lnTo>
                      <a:pt x="15" y="49"/>
                    </a:lnTo>
                    <a:lnTo>
                      <a:pt x="13" y="71"/>
                    </a:lnTo>
                    <a:lnTo>
                      <a:pt x="5" y="84"/>
                    </a:lnTo>
                    <a:lnTo>
                      <a:pt x="0" y="75"/>
                    </a:lnTo>
                    <a:lnTo>
                      <a:pt x="2" y="51"/>
                    </a:lnTo>
                    <a:lnTo>
                      <a:pt x="7" y="22"/>
                    </a:lnTo>
                    <a:lnTo>
                      <a:pt x="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 name="Freeform 327"/>
              <p:cNvSpPr>
                <a:spLocks/>
              </p:cNvSpPr>
              <p:nvPr/>
            </p:nvSpPr>
            <p:spPr bwMode="auto">
              <a:xfrm>
                <a:off x="2324" y="203"/>
                <a:ext cx="22" cy="82"/>
              </a:xfrm>
              <a:custGeom>
                <a:avLst/>
                <a:gdLst>
                  <a:gd name="T0" fmla="*/ 22 w 22"/>
                  <a:gd name="T1" fmla="*/ 0 h 82"/>
                  <a:gd name="T2" fmla="*/ 22 w 22"/>
                  <a:gd name="T3" fmla="*/ 20 h 82"/>
                  <a:gd name="T4" fmla="*/ 20 w 22"/>
                  <a:gd name="T5" fmla="*/ 46 h 82"/>
                  <a:gd name="T6" fmla="*/ 14 w 22"/>
                  <a:gd name="T7" fmla="*/ 71 h 82"/>
                  <a:gd name="T8" fmla="*/ 4 w 22"/>
                  <a:gd name="T9" fmla="*/ 82 h 82"/>
                  <a:gd name="T10" fmla="*/ 0 w 22"/>
                  <a:gd name="T11" fmla="*/ 71 h 82"/>
                  <a:gd name="T12" fmla="*/ 6 w 22"/>
                  <a:gd name="T13" fmla="*/ 46 h 82"/>
                  <a:gd name="T14" fmla="*/ 16 w 22"/>
                  <a:gd name="T15" fmla="*/ 18 h 82"/>
                  <a:gd name="T16" fmla="*/ 22 w 22"/>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82"/>
                  <a:gd name="T29" fmla="*/ 22 w 22"/>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82">
                    <a:moveTo>
                      <a:pt x="22" y="0"/>
                    </a:moveTo>
                    <a:lnTo>
                      <a:pt x="22" y="20"/>
                    </a:lnTo>
                    <a:lnTo>
                      <a:pt x="20" y="46"/>
                    </a:lnTo>
                    <a:lnTo>
                      <a:pt x="14" y="71"/>
                    </a:lnTo>
                    <a:lnTo>
                      <a:pt x="4" y="82"/>
                    </a:lnTo>
                    <a:lnTo>
                      <a:pt x="0" y="71"/>
                    </a:lnTo>
                    <a:lnTo>
                      <a:pt x="6" y="46"/>
                    </a:lnTo>
                    <a:lnTo>
                      <a:pt x="16" y="18"/>
                    </a:lnTo>
                    <a:lnTo>
                      <a:pt x="2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 name="Freeform 328"/>
              <p:cNvSpPr>
                <a:spLocks/>
              </p:cNvSpPr>
              <p:nvPr/>
            </p:nvSpPr>
            <p:spPr bwMode="auto">
              <a:xfrm>
                <a:off x="2392" y="238"/>
                <a:ext cx="14" cy="78"/>
              </a:xfrm>
              <a:custGeom>
                <a:avLst/>
                <a:gdLst>
                  <a:gd name="T0" fmla="*/ 4 w 14"/>
                  <a:gd name="T1" fmla="*/ 0 h 78"/>
                  <a:gd name="T2" fmla="*/ 10 w 14"/>
                  <a:gd name="T3" fmla="*/ 11 h 78"/>
                  <a:gd name="T4" fmla="*/ 14 w 14"/>
                  <a:gd name="T5" fmla="*/ 36 h 78"/>
                  <a:gd name="T6" fmla="*/ 14 w 14"/>
                  <a:gd name="T7" fmla="*/ 62 h 78"/>
                  <a:gd name="T8" fmla="*/ 8 w 14"/>
                  <a:gd name="T9" fmla="*/ 78 h 78"/>
                  <a:gd name="T10" fmla="*/ 0 w 14"/>
                  <a:gd name="T11" fmla="*/ 73 h 78"/>
                  <a:gd name="T12" fmla="*/ 0 w 14"/>
                  <a:gd name="T13" fmla="*/ 51 h 78"/>
                  <a:gd name="T14" fmla="*/ 4 w 14"/>
                  <a:gd name="T15" fmla="*/ 22 h 78"/>
                  <a:gd name="T16" fmla="*/ 4 w 14"/>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78"/>
                  <a:gd name="T29" fmla="*/ 14 w 14"/>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78">
                    <a:moveTo>
                      <a:pt x="4" y="0"/>
                    </a:moveTo>
                    <a:lnTo>
                      <a:pt x="10" y="11"/>
                    </a:lnTo>
                    <a:lnTo>
                      <a:pt x="14" y="36"/>
                    </a:lnTo>
                    <a:lnTo>
                      <a:pt x="14" y="62"/>
                    </a:lnTo>
                    <a:lnTo>
                      <a:pt x="8" y="78"/>
                    </a:lnTo>
                    <a:lnTo>
                      <a:pt x="0" y="73"/>
                    </a:lnTo>
                    <a:lnTo>
                      <a:pt x="0" y="51"/>
                    </a:lnTo>
                    <a:lnTo>
                      <a:pt x="4" y="22"/>
                    </a:lnTo>
                    <a:lnTo>
                      <a:pt x="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 name="Freeform 329"/>
              <p:cNvSpPr>
                <a:spLocks/>
              </p:cNvSpPr>
              <p:nvPr/>
            </p:nvSpPr>
            <p:spPr bwMode="auto">
              <a:xfrm>
                <a:off x="2424" y="245"/>
                <a:ext cx="27" cy="91"/>
              </a:xfrm>
              <a:custGeom>
                <a:avLst/>
                <a:gdLst>
                  <a:gd name="T0" fmla="*/ 0 w 27"/>
                  <a:gd name="T1" fmla="*/ 0 h 91"/>
                  <a:gd name="T2" fmla="*/ 11 w 27"/>
                  <a:gd name="T3" fmla="*/ 22 h 91"/>
                  <a:gd name="T4" fmla="*/ 23 w 27"/>
                  <a:gd name="T5" fmla="*/ 51 h 91"/>
                  <a:gd name="T6" fmla="*/ 27 w 27"/>
                  <a:gd name="T7" fmla="*/ 77 h 91"/>
                  <a:gd name="T8" fmla="*/ 23 w 27"/>
                  <a:gd name="T9" fmla="*/ 91 h 91"/>
                  <a:gd name="T10" fmla="*/ 13 w 27"/>
                  <a:gd name="T11" fmla="*/ 82 h 91"/>
                  <a:gd name="T12" fmla="*/ 7 w 27"/>
                  <a:gd name="T13" fmla="*/ 53 h 91"/>
                  <a:gd name="T14" fmla="*/ 3 w 27"/>
                  <a:gd name="T15" fmla="*/ 22 h 91"/>
                  <a:gd name="T16" fmla="*/ 0 w 27"/>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1"/>
                  <a:gd name="T29" fmla="*/ 27 w 27"/>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1">
                    <a:moveTo>
                      <a:pt x="0" y="0"/>
                    </a:moveTo>
                    <a:lnTo>
                      <a:pt x="11" y="22"/>
                    </a:lnTo>
                    <a:lnTo>
                      <a:pt x="23" y="51"/>
                    </a:lnTo>
                    <a:lnTo>
                      <a:pt x="27" y="77"/>
                    </a:lnTo>
                    <a:lnTo>
                      <a:pt x="23" y="91"/>
                    </a:lnTo>
                    <a:lnTo>
                      <a:pt x="13" y="82"/>
                    </a:lnTo>
                    <a:lnTo>
                      <a:pt x="7" y="53"/>
                    </a:lnTo>
                    <a:lnTo>
                      <a:pt x="3" y="2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 name="Freeform 330"/>
              <p:cNvSpPr>
                <a:spLocks/>
              </p:cNvSpPr>
              <p:nvPr/>
            </p:nvSpPr>
            <p:spPr bwMode="auto">
              <a:xfrm>
                <a:off x="2460" y="258"/>
                <a:ext cx="32" cy="97"/>
              </a:xfrm>
              <a:custGeom>
                <a:avLst/>
                <a:gdLst>
                  <a:gd name="T0" fmla="*/ 0 w 32"/>
                  <a:gd name="T1" fmla="*/ 0 h 97"/>
                  <a:gd name="T2" fmla="*/ 12 w 32"/>
                  <a:gd name="T3" fmla="*/ 22 h 97"/>
                  <a:gd name="T4" fmla="*/ 24 w 32"/>
                  <a:gd name="T5" fmla="*/ 55 h 97"/>
                  <a:gd name="T6" fmla="*/ 32 w 32"/>
                  <a:gd name="T7" fmla="*/ 86 h 97"/>
                  <a:gd name="T8" fmla="*/ 28 w 32"/>
                  <a:gd name="T9" fmla="*/ 97 h 97"/>
                  <a:gd name="T10" fmla="*/ 18 w 32"/>
                  <a:gd name="T11" fmla="*/ 84 h 97"/>
                  <a:gd name="T12" fmla="*/ 10 w 32"/>
                  <a:gd name="T13" fmla="*/ 53 h 97"/>
                  <a:gd name="T14" fmla="*/ 4 w 32"/>
                  <a:gd name="T15" fmla="*/ 20 h 97"/>
                  <a:gd name="T16" fmla="*/ 0 w 32"/>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97"/>
                  <a:gd name="T29" fmla="*/ 32 w 32"/>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97">
                    <a:moveTo>
                      <a:pt x="0" y="0"/>
                    </a:moveTo>
                    <a:lnTo>
                      <a:pt x="12" y="22"/>
                    </a:lnTo>
                    <a:lnTo>
                      <a:pt x="24" y="55"/>
                    </a:lnTo>
                    <a:lnTo>
                      <a:pt x="32" y="86"/>
                    </a:lnTo>
                    <a:lnTo>
                      <a:pt x="28" y="97"/>
                    </a:lnTo>
                    <a:lnTo>
                      <a:pt x="18" y="84"/>
                    </a:lnTo>
                    <a:lnTo>
                      <a:pt x="10" y="53"/>
                    </a:lnTo>
                    <a:lnTo>
                      <a:pt x="4" y="2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 name="Freeform 331"/>
              <p:cNvSpPr>
                <a:spLocks/>
              </p:cNvSpPr>
              <p:nvPr/>
            </p:nvSpPr>
            <p:spPr bwMode="auto">
              <a:xfrm>
                <a:off x="2527" y="254"/>
                <a:ext cx="54" cy="104"/>
              </a:xfrm>
              <a:custGeom>
                <a:avLst/>
                <a:gdLst>
                  <a:gd name="T0" fmla="*/ 0 w 54"/>
                  <a:gd name="T1" fmla="*/ 0 h 104"/>
                  <a:gd name="T2" fmla="*/ 9 w 54"/>
                  <a:gd name="T3" fmla="*/ 9 h 104"/>
                  <a:gd name="T4" fmla="*/ 19 w 54"/>
                  <a:gd name="T5" fmla="*/ 22 h 104"/>
                  <a:gd name="T6" fmla="*/ 29 w 54"/>
                  <a:gd name="T7" fmla="*/ 37 h 104"/>
                  <a:gd name="T8" fmla="*/ 38 w 54"/>
                  <a:gd name="T9" fmla="*/ 55 h 104"/>
                  <a:gd name="T10" fmla="*/ 46 w 54"/>
                  <a:gd name="T11" fmla="*/ 70 h 104"/>
                  <a:gd name="T12" fmla="*/ 52 w 54"/>
                  <a:gd name="T13" fmla="*/ 86 h 104"/>
                  <a:gd name="T14" fmla="*/ 54 w 54"/>
                  <a:gd name="T15" fmla="*/ 97 h 104"/>
                  <a:gd name="T16" fmla="*/ 52 w 54"/>
                  <a:gd name="T17" fmla="*/ 104 h 104"/>
                  <a:gd name="T18" fmla="*/ 40 w 54"/>
                  <a:gd name="T19" fmla="*/ 90 h 104"/>
                  <a:gd name="T20" fmla="*/ 27 w 54"/>
                  <a:gd name="T21" fmla="*/ 57 h 104"/>
                  <a:gd name="T22" fmla="*/ 13 w 54"/>
                  <a:gd name="T23" fmla="*/ 20 h 104"/>
                  <a:gd name="T24" fmla="*/ 0 w 54"/>
                  <a:gd name="T25" fmla="*/ 0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104"/>
                  <a:gd name="T41" fmla="*/ 54 w 54"/>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104">
                    <a:moveTo>
                      <a:pt x="0" y="0"/>
                    </a:moveTo>
                    <a:lnTo>
                      <a:pt x="9" y="9"/>
                    </a:lnTo>
                    <a:lnTo>
                      <a:pt x="19" y="22"/>
                    </a:lnTo>
                    <a:lnTo>
                      <a:pt x="29" y="37"/>
                    </a:lnTo>
                    <a:lnTo>
                      <a:pt x="38" y="55"/>
                    </a:lnTo>
                    <a:lnTo>
                      <a:pt x="46" y="70"/>
                    </a:lnTo>
                    <a:lnTo>
                      <a:pt x="52" y="86"/>
                    </a:lnTo>
                    <a:lnTo>
                      <a:pt x="54" y="97"/>
                    </a:lnTo>
                    <a:lnTo>
                      <a:pt x="52" y="104"/>
                    </a:lnTo>
                    <a:lnTo>
                      <a:pt x="40" y="90"/>
                    </a:lnTo>
                    <a:lnTo>
                      <a:pt x="27" y="57"/>
                    </a:lnTo>
                    <a:lnTo>
                      <a:pt x="13" y="2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 name="Freeform 332"/>
              <p:cNvSpPr>
                <a:spLocks/>
              </p:cNvSpPr>
              <p:nvPr/>
            </p:nvSpPr>
            <p:spPr bwMode="auto">
              <a:xfrm>
                <a:off x="2600" y="238"/>
                <a:ext cx="63" cy="95"/>
              </a:xfrm>
              <a:custGeom>
                <a:avLst/>
                <a:gdLst>
                  <a:gd name="T0" fmla="*/ 0 w 63"/>
                  <a:gd name="T1" fmla="*/ 0 h 95"/>
                  <a:gd name="T2" fmla="*/ 8 w 63"/>
                  <a:gd name="T3" fmla="*/ 7 h 95"/>
                  <a:gd name="T4" fmla="*/ 18 w 63"/>
                  <a:gd name="T5" fmla="*/ 20 h 95"/>
                  <a:gd name="T6" fmla="*/ 30 w 63"/>
                  <a:gd name="T7" fmla="*/ 34 h 95"/>
                  <a:gd name="T8" fmla="*/ 41 w 63"/>
                  <a:gd name="T9" fmla="*/ 49 h 95"/>
                  <a:gd name="T10" fmla="*/ 51 w 63"/>
                  <a:gd name="T11" fmla="*/ 64 h 95"/>
                  <a:gd name="T12" fmla="*/ 59 w 63"/>
                  <a:gd name="T13" fmla="*/ 78 h 95"/>
                  <a:gd name="T14" fmla="*/ 63 w 63"/>
                  <a:gd name="T15" fmla="*/ 89 h 95"/>
                  <a:gd name="T16" fmla="*/ 61 w 63"/>
                  <a:gd name="T17" fmla="*/ 95 h 95"/>
                  <a:gd name="T18" fmla="*/ 55 w 63"/>
                  <a:gd name="T19" fmla="*/ 93 h 95"/>
                  <a:gd name="T20" fmla="*/ 47 w 63"/>
                  <a:gd name="T21" fmla="*/ 84 h 95"/>
                  <a:gd name="T22" fmla="*/ 37 w 63"/>
                  <a:gd name="T23" fmla="*/ 71 h 95"/>
                  <a:gd name="T24" fmla="*/ 30 w 63"/>
                  <a:gd name="T25" fmla="*/ 53 h 95"/>
                  <a:gd name="T26" fmla="*/ 20 w 63"/>
                  <a:gd name="T27" fmla="*/ 36 h 95"/>
                  <a:gd name="T28" fmla="*/ 12 w 63"/>
                  <a:gd name="T29" fmla="*/ 20 h 95"/>
                  <a:gd name="T30" fmla="*/ 6 w 63"/>
                  <a:gd name="T31" fmla="*/ 7 h 95"/>
                  <a:gd name="T32" fmla="*/ 0 w 63"/>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95"/>
                  <a:gd name="T53" fmla="*/ 63 w 63"/>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95">
                    <a:moveTo>
                      <a:pt x="0" y="0"/>
                    </a:moveTo>
                    <a:lnTo>
                      <a:pt x="8" y="7"/>
                    </a:lnTo>
                    <a:lnTo>
                      <a:pt x="18" y="20"/>
                    </a:lnTo>
                    <a:lnTo>
                      <a:pt x="30" y="34"/>
                    </a:lnTo>
                    <a:lnTo>
                      <a:pt x="41" y="49"/>
                    </a:lnTo>
                    <a:lnTo>
                      <a:pt x="51" y="64"/>
                    </a:lnTo>
                    <a:lnTo>
                      <a:pt x="59" y="78"/>
                    </a:lnTo>
                    <a:lnTo>
                      <a:pt x="63" y="89"/>
                    </a:lnTo>
                    <a:lnTo>
                      <a:pt x="61" y="95"/>
                    </a:lnTo>
                    <a:lnTo>
                      <a:pt x="55" y="93"/>
                    </a:lnTo>
                    <a:lnTo>
                      <a:pt x="47" y="84"/>
                    </a:lnTo>
                    <a:lnTo>
                      <a:pt x="37" y="71"/>
                    </a:lnTo>
                    <a:lnTo>
                      <a:pt x="30" y="53"/>
                    </a:lnTo>
                    <a:lnTo>
                      <a:pt x="20" y="36"/>
                    </a:lnTo>
                    <a:lnTo>
                      <a:pt x="12" y="20"/>
                    </a:lnTo>
                    <a:lnTo>
                      <a:pt x="6"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 name="Freeform 333"/>
              <p:cNvSpPr>
                <a:spLocks/>
              </p:cNvSpPr>
              <p:nvPr/>
            </p:nvSpPr>
            <p:spPr bwMode="auto">
              <a:xfrm>
                <a:off x="2493" y="260"/>
                <a:ext cx="53" cy="87"/>
              </a:xfrm>
              <a:custGeom>
                <a:avLst/>
                <a:gdLst>
                  <a:gd name="T0" fmla="*/ 0 w 53"/>
                  <a:gd name="T1" fmla="*/ 0 h 87"/>
                  <a:gd name="T2" fmla="*/ 6 w 53"/>
                  <a:gd name="T3" fmla="*/ 7 h 87"/>
                  <a:gd name="T4" fmla="*/ 16 w 53"/>
                  <a:gd name="T5" fmla="*/ 18 h 87"/>
                  <a:gd name="T6" fmla="*/ 26 w 53"/>
                  <a:gd name="T7" fmla="*/ 31 h 87"/>
                  <a:gd name="T8" fmla="*/ 37 w 53"/>
                  <a:gd name="T9" fmla="*/ 47 h 87"/>
                  <a:gd name="T10" fmla="*/ 45 w 53"/>
                  <a:gd name="T11" fmla="*/ 60 h 87"/>
                  <a:gd name="T12" fmla="*/ 51 w 53"/>
                  <a:gd name="T13" fmla="*/ 73 h 87"/>
                  <a:gd name="T14" fmla="*/ 53 w 53"/>
                  <a:gd name="T15" fmla="*/ 82 h 87"/>
                  <a:gd name="T16" fmla="*/ 49 w 53"/>
                  <a:gd name="T17" fmla="*/ 87 h 87"/>
                  <a:gd name="T18" fmla="*/ 35 w 53"/>
                  <a:gd name="T19" fmla="*/ 76 h 87"/>
                  <a:gd name="T20" fmla="*/ 22 w 53"/>
                  <a:gd name="T21" fmla="*/ 49 h 87"/>
                  <a:gd name="T22" fmla="*/ 8 w 53"/>
                  <a:gd name="T23" fmla="*/ 18 h 87"/>
                  <a:gd name="T24" fmla="*/ 0 w 53"/>
                  <a:gd name="T25" fmla="*/ 0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87"/>
                  <a:gd name="T41" fmla="*/ 53 w 53"/>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87">
                    <a:moveTo>
                      <a:pt x="0" y="0"/>
                    </a:moveTo>
                    <a:lnTo>
                      <a:pt x="6" y="7"/>
                    </a:lnTo>
                    <a:lnTo>
                      <a:pt x="16" y="18"/>
                    </a:lnTo>
                    <a:lnTo>
                      <a:pt x="26" y="31"/>
                    </a:lnTo>
                    <a:lnTo>
                      <a:pt x="37" y="47"/>
                    </a:lnTo>
                    <a:lnTo>
                      <a:pt x="45" y="60"/>
                    </a:lnTo>
                    <a:lnTo>
                      <a:pt x="51" y="73"/>
                    </a:lnTo>
                    <a:lnTo>
                      <a:pt x="53" y="82"/>
                    </a:lnTo>
                    <a:lnTo>
                      <a:pt x="49" y="87"/>
                    </a:lnTo>
                    <a:lnTo>
                      <a:pt x="35" y="76"/>
                    </a:lnTo>
                    <a:lnTo>
                      <a:pt x="22" y="49"/>
                    </a:lnTo>
                    <a:lnTo>
                      <a:pt x="8" y="1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 name="Freeform 334"/>
              <p:cNvSpPr>
                <a:spLocks/>
              </p:cNvSpPr>
              <p:nvPr/>
            </p:nvSpPr>
            <p:spPr bwMode="auto">
              <a:xfrm>
                <a:off x="2497" y="130"/>
                <a:ext cx="66" cy="137"/>
              </a:xfrm>
              <a:custGeom>
                <a:avLst/>
                <a:gdLst>
                  <a:gd name="T0" fmla="*/ 65 w 66"/>
                  <a:gd name="T1" fmla="*/ 0 h 137"/>
                  <a:gd name="T2" fmla="*/ 66 w 66"/>
                  <a:gd name="T3" fmla="*/ 9 h 137"/>
                  <a:gd name="T4" fmla="*/ 65 w 66"/>
                  <a:gd name="T5" fmla="*/ 22 h 137"/>
                  <a:gd name="T6" fmla="*/ 57 w 66"/>
                  <a:gd name="T7" fmla="*/ 44 h 137"/>
                  <a:gd name="T8" fmla="*/ 49 w 66"/>
                  <a:gd name="T9" fmla="*/ 66 h 137"/>
                  <a:gd name="T10" fmla="*/ 37 w 66"/>
                  <a:gd name="T11" fmla="*/ 89 h 137"/>
                  <a:gd name="T12" fmla="*/ 26 w 66"/>
                  <a:gd name="T13" fmla="*/ 111 h 137"/>
                  <a:gd name="T14" fmla="*/ 12 w 66"/>
                  <a:gd name="T15" fmla="*/ 126 h 137"/>
                  <a:gd name="T16" fmla="*/ 0 w 66"/>
                  <a:gd name="T17" fmla="*/ 137 h 137"/>
                  <a:gd name="T18" fmla="*/ 4 w 66"/>
                  <a:gd name="T19" fmla="*/ 126 h 137"/>
                  <a:gd name="T20" fmla="*/ 12 w 66"/>
                  <a:gd name="T21" fmla="*/ 108 h 137"/>
                  <a:gd name="T22" fmla="*/ 22 w 66"/>
                  <a:gd name="T23" fmla="*/ 86 h 137"/>
                  <a:gd name="T24" fmla="*/ 31 w 66"/>
                  <a:gd name="T25" fmla="*/ 62 h 137"/>
                  <a:gd name="T26" fmla="*/ 43 w 66"/>
                  <a:gd name="T27" fmla="*/ 38 h 137"/>
                  <a:gd name="T28" fmla="*/ 53 w 66"/>
                  <a:gd name="T29" fmla="*/ 18 h 137"/>
                  <a:gd name="T30" fmla="*/ 61 w 66"/>
                  <a:gd name="T31" fmla="*/ 5 h 137"/>
                  <a:gd name="T32" fmla="*/ 65 w 66"/>
                  <a:gd name="T33" fmla="*/ 0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37"/>
                  <a:gd name="T53" fmla="*/ 66 w 66"/>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37">
                    <a:moveTo>
                      <a:pt x="65" y="0"/>
                    </a:moveTo>
                    <a:lnTo>
                      <a:pt x="66" y="9"/>
                    </a:lnTo>
                    <a:lnTo>
                      <a:pt x="65" y="22"/>
                    </a:lnTo>
                    <a:lnTo>
                      <a:pt x="57" y="44"/>
                    </a:lnTo>
                    <a:lnTo>
                      <a:pt x="49" y="66"/>
                    </a:lnTo>
                    <a:lnTo>
                      <a:pt x="37" y="89"/>
                    </a:lnTo>
                    <a:lnTo>
                      <a:pt x="26" y="111"/>
                    </a:lnTo>
                    <a:lnTo>
                      <a:pt x="12" y="126"/>
                    </a:lnTo>
                    <a:lnTo>
                      <a:pt x="0" y="137"/>
                    </a:lnTo>
                    <a:lnTo>
                      <a:pt x="4" y="126"/>
                    </a:lnTo>
                    <a:lnTo>
                      <a:pt x="12" y="108"/>
                    </a:lnTo>
                    <a:lnTo>
                      <a:pt x="22" y="86"/>
                    </a:lnTo>
                    <a:lnTo>
                      <a:pt x="31" y="62"/>
                    </a:lnTo>
                    <a:lnTo>
                      <a:pt x="43" y="38"/>
                    </a:lnTo>
                    <a:lnTo>
                      <a:pt x="53" y="18"/>
                    </a:lnTo>
                    <a:lnTo>
                      <a:pt x="61" y="5"/>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 name="Freeform 335"/>
              <p:cNvSpPr>
                <a:spLocks/>
              </p:cNvSpPr>
              <p:nvPr/>
            </p:nvSpPr>
            <p:spPr bwMode="auto">
              <a:xfrm>
                <a:off x="2558" y="150"/>
                <a:ext cx="56" cy="106"/>
              </a:xfrm>
              <a:custGeom>
                <a:avLst/>
                <a:gdLst>
                  <a:gd name="T0" fmla="*/ 56 w 56"/>
                  <a:gd name="T1" fmla="*/ 0 h 106"/>
                  <a:gd name="T2" fmla="*/ 56 w 56"/>
                  <a:gd name="T3" fmla="*/ 5 h 106"/>
                  <a:gd name="T4" fmla="*/ 54 w 56"/>
                  <a:gd name="T5" fmla="*/ 16 h 106"/>
                  <a:gd name="T6" fmla="*/ 50 w 56"/>
                  <a:gd name="T7" fmla="*/ 31 h 106"/>
                  <a:gd name="T8" fmla="*/ 42 w 56"/>
                  <a:gd name="T9" fmla="*/ 46 h 106"/>
                  <a:gd name="T10" fmla="*/ 33 w 56"/>
                  <a:gd name="T11" fmla="*/ 66 h 106"/>
                  <a:gd name="T12" fmla="*/ 23 w 56"/>
                  <a:gd name="T13" fmla="*/ 82 h 106"/>
                  <a:gd name="T14" fmla="*/ 11 w 56"/>
                  <a:gd name="T15" fmla="*/ 97 h 106"/>
                  <a:gd name="T16" fmla="*/ 0 w 56"/>
                  <a:gd name="T17" fmla="*/ 106 h 106"/>
                  <a:gd name="T18" fmla="*/ 13 w 56"/>
                  <a:gd name="T19" fmla="*/ 80 h 106"/>
                  <a:gd name="T20" fmla="*/ 31 w 56"/>
                  <a:gd name="T21" fmla="*/ 42 h 106"/>
                  <a:gd name="T22" fmla="*/ 46 w 56"/>
                  <a:gd name="T23" fmla="*/ 11 h 106"/>
                  <a:gd name="T24" fmla="*/ 56 w 56"/>
                  <a:gd name="T25" fmla="*/ 0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06"/>
                  <a:gd name="T41" fmla="*/ 56 w 56"/>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06">
                    <a:moveTo>
                      <a:pt x="56" y="0"/>
                    </a:moveTo>
                    <a:lnTo>
                      <a:pt x="56" y="5"/>
                    </a:lnTo>
                    <a:lnTo>
                      <a:pt x="54" y="16"/>
                    </a:lnTo>
                    <a:lnTo>
                      <a:pt x="50" y="31"/>
                    </a:lnTo>
                    <a:lnTo>
                      <a:pt x="42" y="46"/>
                    </a:lnTo>
                    <a:lnTo>
                      <a:pt x="33" y="66"/>
                    </a:lnTo>
                    <a:lnTo>
                      <a:pt x="23" y="82"/>
                    </a:lnTo>
                    <a:lnTo>
                      <a:pt x="11" y="97"/>
                    </a:lnTo>
                    <a:lnTo>
                      <a:pt x="0" y="106"/>
                    </a:lnTo>
                    <a:lnTo>
                      <a:pt x="13" y="80"/>
                    </a:lnTo>
                    <a:lnTo>
                      <a:pt x="31" y="42"/>
                    </a:lnTo>
                    <a:lnTo>
                      <a:pt x="46" y="11"/>
                    </a:lnTo>
                    <a:lnTo>
                      <a:pt x="5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 name="Freeform 336"/>
              <p:cNvSpPr>
                <a:spLocks/>
              </p:cNvSpPr>
              <p:nvPr/>
            </p:nvSpPr>
            <p:spPr bwMode="auto">
              <a:xfrm>
                <a:off x="2565" y="249"/>
                <a:ext cx="61" cy="93"/>
              </a:xfrm>
              <a:custGeom>
                <a:avLst/>
                <a:gdLst>
                  <a:gd name="T0" fmla="*/ 0 w 61"/>
                  <a:gd name="T1" fmla="*/ 0 h 93"/>
                  <a:gd name="T2" fmla="*/ 8 w 61"/>
                  <a:gd name="T3" fmla="*/ 7 h 93"/>
                  <a:gd name="T4" fmla="*/ 18 w 61"/>
                  <a:gd name="T5" fmla="*/ 20 h 93"/>
                  <a:gd name="T6" fmla="*/ 28 w 61"/>
                  <a:gd name="T7" fmla="*/ 34 h 93"/>
                  <a:gd name="T8" fmla="*/ 39 w 61"/>
                  <a:gd name="T9" fmla="*/ 49 h 93"/>
                  <a:gd name="T10" fmla="*/ 49 w 61"/>
                  <a:gd name="T11" fmla="*/ 64 h 93"/>
                  <a:gd name="T12" fmla="*/ 57 w 61"/>
                  <a:gd name="T13" fmla="*/ 78 h 93"/>
                  <a:gd name="T14" fmla="*/ 61 w 61"/>
                  <a:gd name="T15" fmla="*/ 87 h 93"/>
                  <a:gd name="T16" fmla="*/ 59 w 61"/>
                  <a:gd name="T17" fmla="*/ 93 h 93"/>
                  <a:gd name="T18" fmla="*/ 53 w 61"/>
                  <a:gd name="T19" fmla="*/ 93 h 93"/>
                  <a:gd name="T20" fmla="*/ 45 w 61"/>
                  <a:gd name="T21" fmla="*/ 84 h 93"/>
                  <a:gd name="T22" fmla="*/ 35 w 61"/>
                  <a:gd name="T23" fmla="*/ 71 h 93"/>
                  <a:gd name="T24" fmla="*/ 28 w 61"/>
                  <a:gd name="T25" fmla="*/ 53 h 93"/>
                  <a:gd name="T26" fmla="*/ 20 w 61"/>
                  <a:gd name="T27" fmla="*/ 36 h 93"/>
                  <a:gd name="T28" fmla="*/ 12 w 61"/>
                  <a:gd name="T29" fmla="*/ 20 h 93"/>
                  <a:gd name="T30" fmla="*/ 4 w 61"/>
                  <a:gd name="T31" fmla="*/ 7 h 93"/>
                  <a:gd name="T32" fmla="*/ 0 w 61"/>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93"/>
                  <a:gd name="T53" fmla="*/ 61 w 61"/>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93">
                    <a:moveTo>
                      <a:pt x="0" y="0"/>
                    </a:moveTo>
                    <a:lnTo>
                      <a:pt x="8" y="7"/>
                    </a:lnTo>
                    <a:lnTo>
                      <a:pt x="18" y="20"/>
                    </a:lnTo>
                    <a:lnTo>
                      <a:pt x="28" y="34"/>
                    </a:lnTo>
                    <a:lnTo>
                      <a:pt x="39" y="49"/>
                    </a:lnTo>
                    <a:lnTo>
                      <a:pt x="49" y="64"/>
                    </a:lnTo>
                    <a:lnTo>
                      <a:pt x="57" y="78"/>
                    </a:lnTo>
                    <a:lnTo>
                      <a:pt x="61" y="87"/>
                    </a:lnTo>
                    <a:lnTo>
                      <a:pt x="59" y="93"/>
                    </a:lnTo>
                    <a:lnTo>
                      <a:pt x="53" y="93"/>
                    </a:lnTo>
                    <a:lnTo>
                      <a:pt x="45" y="84"/>
                    </a:lnTo>
                    <a:lnTo>
                      <a:pt x="35" y="71"/>
                    </a:lnTo>
                    <a:lnTo>
                      <a:pt x="28" y="53"/>
                    </a:lnTo>
                    <a:lnTo>
                      <a:pt x="20" y="36"/>
                    </a:lnTo>
                    <a:lnTo>
                      <a:pt x="12" y="20"/>
                    </a:lnTo>
                    <a:lnTo>
                      <a:pt x="4"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 name="Freeform 337"/>
              <p:cNvSpPr>
                <a:spLocks/>
              </p:cNvSpPr>
              <p:nvPr/>
            </p:nvSpPr>
            <p:spPr bwMode="auto">
              <a:xfrm>
                <a:off x="439" y="1664"/>
                <a:ext cx="148" cy="438"/>
              </a:xfrm>
              <a:custGeom>
                <a:avLst/>
                <a:gdLst>
                  <a:gd name="T0" fmla="*/ 27 w 148"/>
                  <a:gd name="T1" fmla="*/ 0 h 438"/>
                  <a:gd name="T2" fmla="*/ 29 w 148"/>
                  <a:gd name="T3" fmla="*/ 0 h 438"/>
                  <a:gd name="T4" fmla="*/ 31 w 148"/>
                  <a:gd name="T5" fmla="*/ 5 h 438"/>
                  <a:gd name="T6" fmla="*/ 33 w 148"/>
                  <a:gd name="T7" fmla="*/ 9 h 438"/>
                  <a:gd name="T8" fmla="*/ 35 w 148"/>
                  <a:gd name="T9" fmla="*/ 11 h 438"/>
                  <a:gd name="T10" fmla="*/ 20 w 148"/>
                  <a:gd name="T11" fmla="*/ 80 h 438"/>
                  <a:gd name="T12" fmla="*/ 18 w 148"/>
                  <a:gd name="T13" fmla="*/ 146 h 438"/>
                  <a:gd name="T14" fmla="*/ 27 w 148"/>
                  <a:gd name="T15" fmla="*/ 208 h 438"/>
                  <a:gd name="T16" fmla="*/ 47 w 148"/>
                  <a:gd name="T17" fmla="*/ 263 h 438"/>
                  <a:gd name="T18" fmla="*/ 70 w 148"/>
                  <a:gd name="T19" fmla="*/ 316 h 438"/>
                  <a:gd name="T20" fmla="*/ 97 w 148"/>
                  <a:gd name="T21" fmla="*/ 362 h 438"/>
                  <a:gd name="T22" fmla="*/ 125 w 148"/>
                  <a:gd name="T23" fmla="*/ 404 h 438"/>
                  <a:gd name="T24" fmla="*/ 148 w 148"/>
                  <a:gd name="T25" fmla="*/ 438 h 438"/>
                  <a:gd name="T26" fmla="*/ 119 w 148"/>
                  <a:gd name="T27" fmla="*/ 420 h 438"/>
                  <a:gd name="T28" fmla="*/ 88 w 148"/>
                  <a:gd name="T29" fmla="*/ 380 h 438"/>
                  <a:gd name="T30" fmla="*/ 57 w 148"/>
                  <a:gd name="T31" fmla="*/ 327 h 438"/>
                  <a:gd name="T32" fmla="*/ 29 w 148"/>
                  <a:gd name="T33" fmla="*/ 261 h 438"/>
                  <a:gd name="T34" fmla="*/ 10 w 148"/>
                  <a:gd name="T35" fmla="*/ 192 h 438"/>
                  <a:gd name="T36" fmla="*/ 0 w 148"/>
                  <a:gd name="T37" fmla="*/ 122 h 438"/>
                  <a:gd name="T38" fmla="*/ 6 w 148"/>
                  <a:gd name="T39" fmla="*/ 56 h 438"/>
                  <a:gd name="T40" fmla="*/ 27 w 148"/>
                  <a:gd name="T41" fmla="*/ 0 h 4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438"/>
                  <a:gd name="T65" fmla="*/ 148 w 148"/>
                  <a:gd name="T66" fmla="*/ 438 h 4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438">
                    <a:moveTo>
                      <a:pt x="27" y="0"/>
                    </a:moveTo>
                    <a:lnTo>
                      <a:pt x="29" y="0"/>
                    </a:lnTo>
                    <a:lnTo>
                      <a:pt x="31" y="5"/>
                    </a:lnTo>
                    <a:lnTo>
                      <a:pt x="33" y="9"/>
                    </a:lnTo>
                    <a:lnTo>
                      <a:pt x="35" y="11"/>
                    </a:lnTo>
                    <a:lnTo>
                      <a:pt x="20" y="80"/>
                    </a:lnTo>
                    <a:lnTo>
                      <a:pt x="18" y="146"/>
                    </a:lnTo>
                    <a:lnTo>
                      <a:pt x="27" y="208"/>
                    </a:lnTo>
                    <a:lnTo>
                      <a:pt x="47" y="263"/>
                    </a:lnTo>
                    <a:lnTo>
                      <a:pt x="70" y="316"/>
                    </a:lnTo>
                    <a:lnTo>
                      <a:pt x="97" y="362"/>
                    </a:lnTo>
                    <a:lnTo>
                      <a:pt x="125" y="404"/>
                    </a:lnTo>
                    <a:lnTo>
                      <a:pt x="148" y="438"/>
                    </a:lnTo>
                    <a:lnTo>
                      <a:pt x="119" y="420"/>
                    </a:lnTo>
                    <a:lnTo>
                      <a:pt x="88" y="380"/>
                    </a:lnTo>
                    <a:lnTo>
                      <a:pt x="57" y="327"/>
                    </a:lnTo>
                    <a:lnTo>
                      <a:pt x="29" y="261"/>
                    </a:lnTo>
                    <a:lnTo>
                      <a:pt x="10" y="192"/>
                    </a:lnTo>
                    <a:lnTo>
                      <a:pt x="0" y="122"/>
                    </a:lnTo>
                    <a:lnTo>
                      <a:pt x="6" y="56"/>
                    </a:lnTo>
                    <a:lnTo>
                      <a:pt x="2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 name="Freeform 338"/>
              <p:cNvSpPr>
                <a:spLocks/>
              </p:cNvSpPr>
              <p:nvPr/>
            </p:nvSpPr>
            <p:spPr bwMode="auto">
              <a:xfrm>
                <a:off x="511" y="2004"/>
                <a:ext cx="128" cy="31"/>
              </a:xfrm>
              <a:custGeom>
                <a:avLst/>
                <a:gdLst>
                  <a:gd name="T0" fmla="*/ 128 w 128"/>
                  <a:gd name="T1" fmla="*/ 27 h 31"/>
                  <a:gd name="T2" fmla="*/ 125 w 128"/>
                  <a:gd name="T3" fmla="*/ 29 h 31"/>
                  <a:gd name="T4" fmla="*/ 113 w 128"/>
                  <a:gd name="T5" fmla="*/ 31 h 31"/>
                  <a:gd name="T6" fmla="*/ 97 w 128"/>
                  <a:gd name="T7" fmla="*/ 31 h 31"/>
                  <a:gd name="T8" fmla="*/ 76 w 128"/>
                  <a:gd name="T9" fmla="*/ 29 h 31"/>
                  <a:gd name="T10" fmla="*/ 55 w 128"/>
                  <a:gd name="T11" fmla="*/ 27 h 31"/>
                  <a:gd name="T12" fmla="*/ 33 w 128"/>
                  <a:gd name="T13" fmla="*/ 20 h 31"/>
                  <a:gd name="T14" fmla="*/ 16 w 128"/>
                  <a:gd name="T15" fmla="*/ 11 h 31"/>
                  <a:gd name="T16" fmla="*/ 0 w 128"/>
                  <a:gd name="T17" fmla="*/ 0 h 31"/>
                  <a:gd name="T18" fmla="*/ 14 w 128"/>
                  <a:gd name="T19" fmla="*/ 3 h 31"/>
                  <a:gd name="T20" fmla="*/ 33 w 128"/>
                  <a:gd name="T21" fmla="*/ 7 h 31"/>
                  <a:gd name="T22" fmla="*/ 55 w 128"/>
                  <a:gd name="T23" fmla="*/ 9 h 31"/>
                  <a:gd name="T24" fmla="*/ 76 w 128"/>
                  <a:gd name="T25" fmla="*/ 14 h 31"/>
                  <a:gd name="T26" fmla="*/ 95 w 128"/>
                  <a:gd name="T27" fmla="*/ 16 h 31"/>
                  <a:gd name="T28" fmla="*/ 113 w 128"/>
                  <a:gd name="T29" fmla="*/ 20 h 31"/>
                  <a:gd name="T30" fmla="*/ 125 w 128"/>
                  <a:gd name="T31" fmla="*/ 22 h 31"/>
                  <a:gd name="T32" fmla="*/ 128 w 128"/>
                  <a:gd name="T33" fmla="*/ 27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31"/>
                  <a:gd name="T53" fmla="*/ 128 w 12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31">
                    <a:moveTo>
                      <a:pt x="128" y="27"/>
                    </a:moveTo>
                    <a:lnTo>
                      <a:pt x="125" y="29"/>
                    </a:lnTo>
                    <a:lnTo>
                      <a:pt x="113" y="31"/>
                    </a:lnTo>
                    <a:lnTo>
                      <a:pt x="97" y="31"/>
                    </a:lnTo>
                    <a:lnTo>
                      <a:pt x="76" y="29"/>
                    </a:lnTo>
                    <a:lnTo>
                      <a:pt x="55" y="27"/>
                    </a:lnTo>
                    <a:lnTo>
                      <a:pt x="33" y="20"/>
                    </a:lnTo>
                    <a:lnTo>
                      <a:pt x="16" y="11"/>
                    </a:lnTo>
                    <a:lnTo>
                      <a:pt x="0" y="0"/>
                    </a:lnTo>
                    <a:lnTo>
                      <a:pt x="14" y="3"/>
                    </a:lnTo>
                    <a:lnTo>
                      <a:pt x="33" y="7"/>
                    </a:lnTo>
                    <a:lnTo>
                      <a:pt x="55" y="9"/>
                    </a:lnTo>
                    <a:lnTo>
                      <a:pt x="76" y="14"/>
                    </a:lnTo>
                    <a:lnTo>
                      <a:pt x="95" y="16"/>
                    </a:lnTo>
                    <a:lnTo>
                      <a:pt x="113" y="20"/>
                    </a:lnTo>
                    <a:lnTo>
                      <a:pt x="125" y="22"/>
                    </a:lnTo>
                    <a:lnTo>
                      <a:pt x="128"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 name="Freeform 339"/>
              <p:cNvSpPr>
                <a:spLocks/>
              </p:cNvSpPr>
              <p:nvPr/>
            </p:nvSpPr>
            <p:spPr bwMode="auto">
              <a:xfrm>
                <a:off x="490" y="1965"/>
                <a:ext cx="153" cy="44"/>
              </a:xfrm>
              <a:custGeom>
                <a:avLst/>
                <a:gdLst>
                  <a:gd name="T0" fmla="*/ 153 w 153"/>
                  <a:gd name="T1" fmla="*/ 37 h 44"/>
                  <a:gd name="T2" fmla="*/ 147 w 153"/>
                  <a:gd name="T3" fmla="*/ 42 h 44"/>
                  <a:gd name="T4" fmla="*/ 134 w 153"/>
                  <a:gd name="T5" fmla="*/ 44 h 44"/>
                  <a:gd name="T6" fmla="*/ 112 w 153"/>
                  <a:gd name="T7" fmla="*/ 42 h 44"/>
                  <a:gd name="T8" fmla="*/ 89 w 153"/>
                  <a:gd name="T9" fmla="*/ 37 h 44"/>
                  <a:gd name="T10" fmla="*/ 64 w 153"/>
                  <a:gd name="T11" fmla="*/ 31 h 44"/>
                  <a:gd name="T12" fmla="*/ 39 w 153"/>
                  <a:gd name="T13" fmla="*/ 22 h 44"/>
                  <a:gd name="T14" fmla="*/ 17 w 153"/>
                  <a:gd name="T15" fmla="*/ 13 h 44"/>
                  <a:gd name="T16" fmla="*/ 0 w 153"/>
                  <a:gd name="T17" fmla="*/ 0 h 44"/>
                  <a:gd name="T18" fmla="*/ 11 w 153"/>
                  <a:gd name="T19" fmla="*/ 4 h 44"/>
                  <a:gd name="T20" fmla="*/ 33 w 153"/>
                  <a:gd name="T21" fmla="*/ 6 h 44"/>
                  <a:gd name="T22" fmla="*/ 56 w 153"/>
                  <a:gd name="T23" fmla="*/ 11 h 44"/>
                  <a:gd name="T24" fmla="*/ 83 w 153"/>
                  <a:gd name="T25" fmla="*/ 15 h 44"/>
                  <a:gd name="T26" fmla="*/ 111 w 153"/>
                  <a:gd name="T27" fmla="*/ 22 h 44"/>
                  <a:gd name="T28" fmla="*/ 132 w 153"/>
                  <a:gd name="T29" fmla="*/ 26 h 44"/>
                  <a:gd name="T30" fmla="*/ 147 w 153"/>
                  <a:gd name="T31" fmla="*/ 31 h 44"/>
                  <a:gd name="T32" fmla="*/ 153 w 153"/>
                  <a:gd name="T33" fmla="*/ 37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3"/>
                  <a:gd name="T52" fmla="*/ 0 h 44"/>
                  <a:gd name="T53" fmla="*/ 153 w 153"/>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3" h="44">
                    <a:moveTo>
                      <a:pt x="153" y="37"/>
                    </a:moveTo>
                    <a:lnTo>
                      <a:pt x="147" y="42"/>
                    </a:lnTo>
                    <a:lnTo>
                      <a:pt x="134" y="44"/>
                    </a:lnTo>
                    <a:lnTo>
                      <a:pt x="112" y="42"/>
                    </a:lnTo>
                    <a:lnTo>
                      <a:pt x="89" y="37"/>
                    </a:lnTo>
                    <a:lnTo>
                      <a:pt x="64" y="31"/>
                    </a:lnTo>
                    <a:lnTo>
                      <a:pt x="39" y="22"/>
                    </a:lnTo>
                    <a:lnTo>
                      <a:pt x="17" y="13"/>
                    </a:lnTo>
                    <a:lnTo>
                      <a:pt x="0" y="0"/>
                    </a:lnTo>
                    <a:lnTo>
                      <a:pt x="11" y="4"/>
                    </a:lnTo>
                    <a:lnTo>
                      <a:pt x="33" y="6"/>
                    </a:lnTo>
                    <a:lnTo>
                      <a:pt x="56" y="11"/>
                    </a:lnTo>
                    <a:lnTo>
                      <a:pt x="83" y="15"/>
                    </a:lnTo>
                    <a:lnTo>
                      <a:pt x="111" y="22"/>
                    </a:lnTo>
                    <a:lnTo>
                      <a:pt x="132" y="26"/>
                    </a:lnTo>
                    <a:lnTo>
                      <a:pt x="147" y="31"/>
                    </a:lnTo>
                    <a:lnTo>
                      <a:pt x="153" y="3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 name="Freeform 340"/>
              <p:cNvSpPr>
                <a:spLocks/>
              </p:cNvSpPr>
              <p:nvPr/>
            </p:nvSpPr>
            <p:spPr bwMode="auto">
              <a:xfrm>
                <a:off x="463" y="1903"/>
                <a:ext cx="161" cy="33"/>
              </a:xfrm>
              <a:custGeom>
                <a:avLst/>
                <a:gdLst>
                  <a:gd name="T0" fmla="*/ 161 w 161"/>
                  <a:gd name="T1" fmla="*/ 24 h 33"/>
                  <a:gd name="T2" fmla="*/ 153 w 161"/>
                  <a:gd name="T3" fmla="*/ 29 h 33"/>
                  <a:gd name="T4" fmla="*/ 138 w 161"/>
                  <a:gd name="T5" fmla="*/ 33 h 33"/>
                  <a:gd name="T6" fmla="*/ 116 w 161"/>
                  <a:gd name="T7" fmla="*/ 33 h 33"/>
                  <a:gd name="T8" fmla="*/ 89 w 161"/>
                  <a:gd name="T9" fmla="*/ 31 h 33"/>
                  <a:gd name="T10" fmla="*/ 62 w 161"/>
                  <a:gd name="T11" fmla="*/ 26 h 33"/>
                  <a:gd name="T12" fmla="*/ 36 w 161"/>
                  <a:gd name="T13" fmla="*/ 20 h 33"/>
                  <a:gd name="T14" fmla="*/ 15 w 161"/>
                  <a:gd name="T15" fmla="*/ 11 h 33"/>
                  <a:gd name="T16" fmla="*/ 0 w 161"/>
                  <a:gd name="T17" fmla="*/ 0 h 33"/>
                  <a:gd name="T18" fmla="*/ 11 w 161"/>
                  <a:gd name="T19" fmla="*/ 2 h 33"/>
                  <a:gd name="T20" fmla="*/ 33 w 161"/>
                  <a:gd name="T21" fmla="*/ 2 h 33"/>
                  <a:gd name="T22" fmla="*/ 58 w 161"/>
                  <a:gd name="T23" fmla="*/ 6 h 33"/>
                  <a:gd name="T24" fmla="*/ 87 w 161"/>
                  <a:gd name="T25" fmla="*/ 9 h 33"/>
                  <a:gd name="T26" fmla="*/ 114 w 161"/>
                  <a:gd name="T27" fmla="*/ 13 h 33"/>
                  <a:gd name="T28" fmla="*/ 138 w 161"/>
                  <a:gd name="T29" fmla="*/ 15 h 33"/>
                  <a:gd name="T30" fmla="*/ 155 w 161"/>
                  <a:gd name="T31" fmla="*/ 20 h 33"/>
                  <a:gd name="T32" fmla="*/ 161 w 161"/>
                  <a:gd name="T33" fmla="*/ 24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33"/>
                  <a:gd name="T53" fmla="*/ 161 w 16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33">
                    <a:moveTo>
                      <a:pt x="161" y="24"/>
                    </a:moveTo>
                    <a:lnTo>
                      <a:pt x="153" y="29"/>
                    </a:lnTo>
                    <a:lnTo>
                      <a:pt x="138" y="33"/>
                    </a:lnTo>
                    <a:lnTo>
                      <a:pt x="116" y="33"/>
                    </a:lnTo>
                    <a:lnTo>
                      <a:pt x="89" y="31"/>
                    </a:lnTo>
                    <a:lnTo>
                      <a:pt x="62" y="26"/>
                    </a:lnTo>
                    <a:lnTo>
                      <a:pt x="36" y="20"/>
                    </a:lnTo>
                    <a:lnTo>
                      <a:pt x="15" y="11"/>
                    </a:lnTo>
                    <a:lnTo>
                      <a:pt x="0" y="0"/>
                    </a:lnTo>
                    <a:lnTo>
                      <a:pt x="11" y="2"/>
                    </a:lnTo>
                    <a:lnTo>
                      <a:pt x="33" y="2"/>
                    </a:lnTo>
                    <a:lnTo>
                      <a:pt x="58" y="6"/>
                    </a:lnTo>
                    <a:lnTo>
                      <a:pt x="87" y="9"/>
                    </a:lnTo>
                    <a:lnTo>
                      <a:pt x="114" y="13"/>
                    </a:lnTo>
                    <a:lnTo>
                      <a:pt x="138" y="15"/>
                    </a:lnTo>
                    <a:lnTo>
                      <a:pt x="155" y="20"/>
                    </a:lnTo>
                    <a:lnTo>
                      <a:pt x="161"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 name="Freeform 341"/>
              <p:cNvSpPr>
                <a:spLocks/>
              </p:cNvSpPr>
              <p:nvPr/>
            </p:nvSpPr>
            <p:spPr bwMode="auto">
              <a:xfrm>
                <a:off x="455" y="1863"/>
                <a:ext cx="142" cy="24"/>
              </a:xfrm>
              <a:custGeom>
                <a:avLst/>
                <a:gdLst>
                  <a:gd name="T0" fmla="*/ 142 w 142"/>
                  <a:gd name="T1" fmla="*/ 20 h 24"/>
                  <a:gd name="T2" fmla="*/ 138 w 142"/>
                  <a:gd name="T3" fmla="*/ 22 h 24"/>
                  <a:gd name="T4" fmla="*/ 122 w 142"/>
                  <a:gd name="T5" fmla="*/ 24 h 24"/>
                  <a:gd name="T6" fmla="*/ 103 w 142"/>
                  <a:gd name="T7" fmla="*/ 24 h 24"/>
                  <a:gd name="T8" fmla="*/ 78 w 142"/>
                  <a:gd name="T9" fmla="*/ 22 h 24"/>
                  <a:gd name="T10" fmla="*/ 52 w 142"/>
                  <a:gd name="T11" fmla="*/ 20 h 24"/>
                  <a:gd name="T12" fmla="*/ 29 w 142"/>
                  <a:gd name="T13" fmla="*/ 16 h 24"/>
                  <a:gd name="T14" fmla="*/ 11 w 142"/>
                  <a:gd name="T15" fmla="*/ 9 h 24"/>
                  <a:gd name="T16" fmla="*/ 0 w 142"/>
                  <a:gd name="T17" fmla="*/ 0 h 24"/>
                  <a:gd name="T18" fmla="*/ 13 w 142"/>
                  <a:gd name="T19" fmla="*/ 2 h 24"/>
                  <a:gd name="T20" fmla="*/ 33 w 142"/>
                  <a:gd name="T21" fmla="*/ 2 h 24"/>
                  <a:gd name="T22" fmla="*/ 56 w 142"/>
                  <a:gd name="T23" fmla="*/ 2 h 24"/>
                  <a:gd name="T24" fmla="*/ 79 w 142"/>
                  <a:gd name="T25" fmla="*/ 5 h 24"/>
                  <a:gd name="T26" fmla="*/ 105 w 142"/>
                  <a:gd name="T27" fmla="*/ 7 h 24"/>
                  <a:gd name="T28" fmla="*/ 124 w 142"/>
                  <a:gd name="T29" fmla="*/ 9 h 24"/>
                  <a:gd name="T30" fmla="*/ 138 w 142"/>
                  <a:gd name="T31" fmla="*/ 13 h 24"/>
                  <a:gd name="T32" fmla="*/ 142 w 142"/>
                  <a:gd name="T33" fmla="*/ 2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24"/>
                  <a:gd name="T53" fmla="*/ 142 w 14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24">
                    <a:moveTo>
                      <a:pt x="142" y="20"/>
                    </a:moveTo>
                    <a:lnTo>
                      <a:pt x="138" y="22"/>
                    </a:lnTo>
                    <a:lnTo>
                      <a:pt x="122" y="24"/>
                    </a:lnTo>
                    <a:lnTo>
                      <a:pt x="103" y="24"/>
                    </a:lnTo>
                    <a:lnTo>
                      <a:pt x="78" y="22"/>
                    </a:lnTo>
                    <a:lnTo>
                      <a:pt x="52" y="20"/>
                    </a:lnTo>
                    <a:lnTo>
                      <a:pt x="29" y="16"/>
                    </a:lnTo>
                    <a:lnTo>
                      <a:pt x="11" y="9"/>
                    </a:lnTo>
                    <a:lnTo>
                      <a:pt x="0" y="0"/>
                    </a:lnTo>
                    <a:lnTo>
                      <a:pt x="13" y="2"/>
                    </a:lnTo>
                    <a:lnTo>
                      <a:pt x="33" y="2"/>
                    </a:lnTo>
                    <a:lnTo>
                      <a:pt x="56" y="2"/>
                    </a:lnTo>
                    <a:lnTo>
                      <a:pt x="79" y="5"/>
                    </a:lnTo>
                    <a:lnTo>
                      <a:pt x="105" y="7"/>
                    </a:lnTo>
                    <a:lnTo>
                      <a:pt x="124" y="9"/>
                    </a:lnTo>
                    <a:lnTo>
                      <a:pt x="138" y="13"/>
                    </a:lnTo>
                    <a:lnTo>
                      <a:pt x="142"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 name="Freeform 342"/>
              <p:cNvSpPr>
                <a:spLocks/>
              </p:cNvSpPr>
              <p:nvPr/>
            </p:nvSpPr>
            <p:spPr bwMode="auto">
              <a:xfrm>
                <a:off x="443" y="1790"/>
                <a:ext cx="123" cy="22"/>
              </a:xfrm>
              <a:custGeom>
                <a:avLst/>
                <a:gdLst>
                  <a:gd name="T0" fmla="*/ 123 w 123"/>
                  <a:gd name="T1" fmla="*/ 7 h 22"/>
                  <a:gd name="T2" fmla="*/ 119 w 123"/>
                  <a:gd name="T3" fmla="*/ 11 h 22"/>
                  <a:gd name="T4" fmla="*/ 107 w 123"/>
                  <a:gd name="T5" fmla="*/ 18 h 22"/>
                  <a:gd name="T6" fmla="*/ 91 w 123"/>
                  <a:gd name="T7" fmla="*/ 20 h 22"/>
                  <a:gd name="T8" fmla="*/ 74 w 123"/>
                  <a:gd name="T9" fmla="*/ 22 h 22"/>
                  <a:gd name="T10" fmla="*/ 53 w 123"/>
                  <a:gd name="T11" fmla="*/ 22 h 22"/>
                  <a:gd name="T12" fmla="*/ 33 w 123"/>
                  <a:gd name="T13" fmla="*/ 18 h 22"/>
                  <a:gd name="T14" fmla="*/ 16 w 123"/>
                  <a:gd name="T15" fmla="*/ 11 h 22"/>
                  <a:gd name="T16" fmla="*/ 0 w 123"/>
                  <a:gd name="T17" fmla="*/ 2 h 22"/>
                  <a:gd name="T18" fmla="*/ 12 w 123"/>
                  <a:gd name="T19" fmla="*/ 2 h 22"/>
                  <a:gd name="T20" fmla="*/ 29 w 123"/>
                  <a:gd name="T21" fmla="*/ 2 h 22"/>
                  <a:gd name="T22" fmla="*/ 51 w 123"/>
                  <a:gd name="T23" fmla="*/ 2 h 22"/>
                  <a:gd name="T24" fmla="*/ 70 w 123"/>
                  <a:gd name="T25" fmla="*/ 0 h 22"/>
                  <a:gd name="T26" fmla="*/ 90 w 123"/>
                  <a:gd name="T27" fmla="*/ 0 h 22"/>
                  <a:gd name="T28" fmla="*/ 107 w 123"/>
                  <a:gd name="T29" fmla="*/ 0 h 22"/>
                  <a:gd name="T30" fmla="*/ 119 w 123"/>
                  <a:gd name="T31" fmla="*/ 2 h 22"/>
                  <a:gd name="T32" fmla="*/ 123 w 123"/>
                  <a:gd name="T33" fmla="*/ 7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2"/>
                  <a:gd name="T53" fmla="*/ 123 w 1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2">
                    <a:moveTo>
                      <a:pt x="123" y="7"/>
                    </a:moveTo>
                    <a:lnTo>
                      <a:pt x="119" y="11"/>
                    </a:lnTo>
                    <a:lnTo>
                      <a:pt x="107" y="18"/>
                    </a:lnTo>
                    <a:lnTo>
                      <a:pt x="91" y="20"/>
                    </a:lnTo>
                    <a:lnTo>
                      <a:pt x="74" y="22"/>
                    </a:lnTo>
                    <a:lnTo>
                      <a:pt x="53" y="22"/>
                    </a:lnTo>
                    <a:lnTo>
                      <a:pt x="33" y="18"/>
                    </a:lnTo>
                    <a:lnTo>
                      <a:pt x="16" y="11"/>
                    </a:lnTo>
                    <a:lnTo>
                      <a:pt x="0" y="2"/>
                    </a:lnTo>
                    <a:lnTo>
                      <a:pt x="12" y="2"/>
                    </a:lnTo>
                    <a:lnTo>
                      <a:pt x="29" y="2"/>
                    </a:lnTo>
                    <a:lnTo>
                      <a:pt x="51" y="2"/>
                    </a:lnTo>
                    <a:lnTo>
                      <a:pt x="70" y="0"/>
                    </a:lnTo>
                    <a:lnTo>
                      <a:pt x="90" y="0"/>
                    </a:lnTo>
                    <a:lnTo>
                      <a:pt x="107" y="0"/>
                    </a:lnTo>
                    <a:lnTo>
                      <a:pt x="119" y="2"/>
                    </a:lnTo>
                    <a:lnTo>
                      <a:pt x="123"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1" name="Freeform 343"/>
              <p:cNvSpPr>
                <a:spLocks/>
              </p:cNvSpPr>
              <p:nvPr/>
            </p:nvSpPr>
            <p:spPr bwMode="auto">
              <a:xfrm>
                <a:off x="459" y="1675"/>
                <a:ext cx="58" cy="27"/>
              </a:xfrm>
              <a:custGeom>
                <a:avLst/>
                <a:gdLst>
                  <a:gd name="T0" fmla="*/ 58 w 58"/>
                  <a:gd name="T1" fmla="*/ 5 h 27"/>
                  <a:gd name="T2" fmla="*/ 56 w 58"/>
                  <a:gd name="T3" fmla="*/ 9 h 27"/>
                  <a:gd name="T4" fmla="*/ 50 w 58"/>
                  <a:gd name="T5" fmla="*/ 14 h 27"/>
                  <a:gd name="T6" fmla="*/ 42 w 58"/>
                  <a:gd name="T7" fmla="*/ 18 h 27"/>
                  <a:gd name="T8" fmla="*/ 33 w 58"/>
                  <a:gd name="T9" fmla="*/ 23 h 27"/>
                  <a:gd name="T10" fmla="*/ 23 w 58"/>
                  <a:gd name="T11" fmla="*/ 27 h 27"/>
                  <a:gd name="T12" fmla="*/ 13 w 58"/>
                  <a:gd name="T13" fmla="*/ 27 h 27"/>
                  <a:gd name="T14" fmla="*/ 5 w 58"/>
                  <a:gd name="T15" fmla="*/ 25 h 27"/>
                  <a:gd name="T16" fmla="*/ 0 w 58"/>
                  <a:gd name="T17" fmla="*/ 20 h 27"/>
                  <a:gd name="T18" fmla="*/ 7 w 58"/>
                  <a:gd name="T19" fmla="*/ 23 h 27"/>
                  <a:gd name="T20" fmla="*/ 17 w 58"/>
                  <a:gd name="T21" fmla="*/ 20 h 27"/>
                  <a:gd name="T22" fmla="*/ 27 w 58"/>
                  <a:gd name="T23" fmla="*/ 16 h 27"/>
                  <a:gd name="T24" fmla="*/ 37 w 58"/>
                  <a:gd name="T25" fmla="*/ 9 h 27"/>
                  <a:gd name="T26" fmla="*/ 44 w 58"/>
                  <a:gd name="T27" fmla="*/ 5 h 27"/>
                  <a:gd name="T28" fmla="*/ 52 w 58"/>
                  <a:gd name="T29" fmla="*/ 0 h 27"/>
                  <a:gd name="T30" fmla="*/ 56 w 58"/>
                  <a:gd name="T31" fmla="*/ 0 h 27"/>
                  <a:gd name="T32" fmla="*/ 58 w 58"/>
                  <a:gd name="T33" fmla="*/ 5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7"/>
                  <a:gd name="T53" fmla="*/ 58 w 5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7">
                    <a:moveTo>
                      <a:pt x="58" y="5"/>
                    </a:moveTo>
                    <a:lnTo>
                      <a:pt x="56" y="9"/>
                    </a:lnTo>
                    <a:lnTo>
                      <a:pt x="50" y="14"/>
                    </a:lnTo>
                    <a:lnTo>
                      <a:pt x="42" y="18"/>
                    </a:lnTo>
                    <a:lnTo>
                      <a:pt x="33" y="23"/>
                    </a:lnTo>
                    <a:lnTo>
                      <a:pt x="23" y="27"/>
                    </a:lnTo>
                    <a:lnTo>
                      <a:pt x="13" y="27"/>
                    </a:lnTo>
                    <a:lnTo>
                      <a:pt x="5" y="25"/>
                    </a:lnTo>
                    <a:lnTo>
                      <a:pt x="0" y="20"/>
                    </a:lnTo>
                    <a:lnTo>
                      <a:pt x="7" y="23"/>
                    </a:lnTo>
                    <a:lnTo>
                      <a:pt x="17" y="20"/>
                    </a:lnTo>
                    <a:lnTo>
                      <a:pt x="27" y="16"/>
                    </a:lnTo>
                    <a:lnTo>
                      <a:pt x="37" y="9"/>
                    </a:lnTo>
                    <a:lnTo>
                      <a:pt x="44" y="5"/>
                    </a:lnTo>
                    <a:lnTo>
                      <a:pt x="52" y="0"/>
                    </a:lnTo>
                    <a:lnTo>
                      <a:pt x="56" y="0"/>
                    </a:lnTo>
                    <a:lnTo>
                      <a:pt x="58"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 name="Freeform 344"/>
              <p:cNvSpPr>
                <a:spLocks/>
              </p:cNvSpPr>
              <p:nvPr/>
            </p:nvSpPr>
            <p:spPr bwMode="auto">
              <a:xfrm>
                <a:off x="540" y="2046"/>
                <a:ext cx="109" cy="31"/>
              </a:xfrm>
              <a:custGeom>
                <a:avLst/>
                <a:gdLst>
                  <a:gd name="T0" fmla="*/ 109 w 109"/>
                  <a:gd name="T1" fmla="*/ 27 h 31"/>
                  <a:gd name="T2" fmla="*/ 105 w 109"/>
                  <a:gd name="T3" fmla="*/ 29 h 31"/>
                  <a:gd name="T4" fmla="*/ 97 w 109"/>
                  <a:gd name="T5" fmla="*/ 31 h 31"/>
                  <a:gd name="T6" fmla="*/ 84 w 109"/>
                  <a:gd name="T7" fmla="*/ 31 h 31"/>
                  <a:gd name="T8" fmla="*/ 66 w 109"/>
                  <a:gd name="T9" fmla="*/ 29 h 31"/>
                  <a:gd name="T10" fmla="*/ 49 w 109"/>
                  <a:gd name="T11" fmla="*/ 27 h 31"/>
                  <a:gd name="T12" fmla="*/ 31 w 109"/>
                  <a:gd name="T13" fmla="*/ 20 h 31"/>
                  <a:gd name="T14" fmla="*/ 14 w 109"/>
                  <a:gd name="T15" fmla="*/ 11 h 31"/>
                  <a:gd name="T16" fmla="*/ 0 w 109"/>
                  <a:gd name="T17" fmla="*/ 0 h 31"/>
                  <a:gd name="T18" fmla="*/ 14 w 109"/>
                  <a:gd name="T19" fmla="*/ 5 h 31"/>
                  <a:gd name="T20" fmla="*/ 29 w 109"/>
                  <a:gd name="T21" fmla="*/ 7 h 31"/>
                  <a:gd name="T22" fmla="*/ 47 w 109"/>
                  <a:gd name="T23" fmla="*/ 11 h 31"/>
                  <a:gd name="T24" fmla="*/ 66 w 109"/>
                  <a:gd name="T25" fmla="*/ 14 h 31"/>
                  <a:gd name="T26" fmla="*/ 82 w 109"/>
                  <a:gd name="T27" fmla="*/ 16 h 31"/>
                  <a:gd name="T28" fmla="*/ 96 w 109"/>
                  <a:gd name="T29" fmla="*/ 20 h 31"/>
                  <a:gd name="T30" fmla="*/ 105 w 109"/>
                  <a:gd name="T31" fmla="*/ 22 h 31"/>
                  <a:gd name="T32" fmla="*/ 109 w 109"/>
                  <a:gd name="T33" fmla="*/ 27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
                  <a:gd name="T52" fmla="*/ 0 h 31"/>
                  <a:gd name="T53" fmla="*/ 109 w 109"/>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 h="31">
                    <a:moveTo>
                      <a:pt x="109" y="27"/>
                    </a:moveTo>
                    <a:lnTo>
                      <a:pt x="105" y="29"/>
                    </a:lnTo>
                    <a:lnTo>
                      <a:pt x="97" y="31"/>
                    </a:lnTo>
                    <a:lnTo>
                      <a:pt x="84" y="31"/>
                    </a:lnTo>
                    <a:lnTo>
                      <a:pt x="66" y="29"/>
                    </a:lnTo>
                    <a:lnTo>
                      <a:pt x="49" y="27"/>
                    </a:lnTo>
                    <a:lnTo>
                      <a:pt x="31" y="20"/>
                    </a:lnTo>
                    <a:lnTo>
                      <a:pt x="14" y="11"/>
                    </a:lnTo>
                    <a:lnTo>
                      <a:pt x="0" y="0"/>
                    </a:lnTo>
                    <a:lnTo>
                      <a:pt x="14" y="5"/>
                    </a:lnTo>
                    <a:lnTo>
                      <a:pt x="29" y="7"/>
                    </a:lnTo>
                    <a:lnTo>
                      <a:pt x="47" y="11"/>
                    </a:lnTo>
                    <a:lnTo>
                      <a:pt x="66" y="14"/>
                    </a:lnTo>
                    <a:lnTo>
                      <a:pt x="82" y="16"/>
                    </a:lnTo>
                    <a:lnTo>
                      <a:pt x="96" y="20"/>
                    </a:lnTo>
                    <a:lnTo>
                      <a:pt x="105" y="22"/>
                    </a:lnTo>
                    <a:lnTo>
                      <a:pt x="109"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3" name="Freeform 345"/>
              <p:cNvSpPr>
                <a:spLocks/>
              </p:cNvSpPr>
              <p:nvPr/>
            </p:nvSpPr>
            <p:spPr bwMode="auto">
              <a:xfrm>
                <a:off x="478" y="1938"/>
                <a:ext cx="156" cy="33"/>
              </a:xfrm>
              <a:custGeom>
                <a:avLst/>
                <a:gdLst>
                  <a:gd name="T0" fmla="*/ 156 w 156"/>
                  <a:gd name="T1" fmla="*/ 24 h 33"/>
                  <a:gd name="T2" fmla="*/ 150 w 156"/>
                  <a:gd name="T3" fmla="*/ 29 h 33"/>
                  <a:gd name="T4" fmla="*/ 134 w 156"/>
                  <a:gd name="T5" fmla="*/ 33 h 33"/>
                  <a:gd name="T6" fmla="*/ 113 w 156"/>
                  <a:gd name="T7" fmla="*/ 33 h 33"/>
                  <a:gd name="T8" fmla="*/ 88 w 156"/>
                  <a:gd name="T9" fmla="*/ 31 h 33"/>
                  <a:gd name="T10" fmla="*/ 60 w 156"/>
                  <a:gd name="T11" fmla="*/ 27 h 33"/>
                  <a:gd name="T12" fmla="*/ 35 w 156"/>
                  <a:gd name="T13" fmla="*/ 20 h 33"/>
                  <a:gd name="T14" fmla="*/ 14 w 156"/>
                  <a:gd name="T15" fmla="*/ 11 h 33"/>
                  <a:gd name="T16" fmla="*/ 0 w 156"/>
                  <a:gd name="T17" fmla="*/ 0 h 33"/>
                  <a:gd name="T18" fmla="*/ 12 w 156"/>
                  <a:gd name="T19" fmla="*/ 0 h 33"/>
                  <a:gd name="T20" fmla="*/ 31 w 156"/>
                  <a:gd name="T21" fmla="*/ 2 h 33"/>
                  <a:gd name="T22" fmla="*/ 56 w 156"/>
                  <a:gd name="T23" fmla="*/ 5 h 33"/>
                  <a:gd name="T24" fmla="*/ 84 w 156"/>
                  <a:gd name="T25" fmla="*/ 9 h 33"/>
                  <a:gd name="T26" fmla="*/ 111 w 156"/>
                  <a:gd name="T27" fmla="*/ 11 h 33"/>
                  <a:gd name="T28" fmla="*/ 134 w 156"/>
                  <a:gd name="T29" fmla="*/ 16 h 33"/>
                  <a:gd name="T30" fmla="*/ 150 w 156"/>
                  <a:gd name="T31" fmla="*/ 20 h 33"/>
                  <a:gd name="T32" fmla="*/ 156 w 156"/>
                  <a:gd name="T33" fmla="*/ 24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6"/>
                  <a:gd name="T52" fmla="*/ 0 h 33"/>
                  <a:gd name="T53" fmla="*/ 156 w 15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6" h="33">
                    <a:moveTo>
                      <a:pt x="156" y="24"/>
                    </a:moveTo>
                    <a:lnTo>
                      <a:pt x="150" y="29"/>
                    </a:lnTo>
                    <a:lnTo>
                      <a:pt x="134" y="33"/>
                    </a:lnTo>
                    <a:lnTo>
                      <a:pt x="113" y="33"/>
                    </a:lnTo>
                    <a:lnTo>
                      <a:pt x="88" y="31"/>
                    </a:lnTo>
                    <a:lnTo>
                      <a:pt x="60" y="27"/>
                    </a:lnTo>
                    <a:lnTo>
                      <a:pt x="35" y="20"/>
                    </a:lnTo>
                    <a:lnTo>
                      <a:pt x="14" y="11"/>
                    </a:lnTo>
                    <a:lnTo>
                      <a:pt x="0" y="0"/>
                    </a:lnTo>
                    <a:lnTo>
                      <a:pt x="12" y="0"/>
                    </a:lnTo>
                    <a:lnTo>
                      <a:pt x="31" y="2"/>
                    </a:lnTo>
                    <a:lnTo>
                      <a:pt x="56" y="5"/>
                    </a:lnTo>
                    <a:lnTo>
                      <a:pt x="84" y="9"/>
                    </a:lnTo>
                    <a:lnTo>
                      <a:pt x="111" y="11"/>
                    </a:lnTo>
                    <a:lnTo>
                      <a:pt x="134" y="16"/>
                    </a:lnTo>
                    <a:lnTo>
                      <a:pt x="150" y="20"/>
                    </a:lnTo>
                    <a:lnTo>
                      <a:pt x="156"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 name="Freeform 346"/>
              <p:cNvSpPr>
                <a:spLocks/>
              </p:cNvSpPr>
              <p:nvPr/>
            </p:nvSpPr>
            <p:spPr bwMode="auto">
              <a:xfrm>
                <a:off x="447" y="1823"/>
                <a:ext cx="140" cy="20"/>
              </a:xfrm>
              <a:custGeom>
                <a:avLst/>
                <a:gdLst>
                  <a:gd name="T0" fmla="*/ 140 w 140"/>
                  <a:gd name="T1" fmla="*/ 7 h 20"/>
                  <a:gd name="T2" fmla="*/ 134 w 140"/>
                  <a:gd name="T3" fmla="*/ 11 h 20"/>
                  <a:gd name="T4" fmla="*/ 122 w 140"/>
                  <a:gd name="T5" fmla="*/ 16 h 20"/>
                  <a:gd name="T6" fmla="*/ 103 w 140"/>
                  <a:gd name="T7" fmla="*/ 20 h 20"/>
                  <a:gd name="T8" fmla="*/ 82 w 140"/>
                  <a:gd name="T9" fmla="*/ 20 h 20"/>
                  <a:gd name="T10" fmla="*/ 58 w 140"/>
                  <a:gd name="T11" fmla="*/ 20 h 20"/>
                  <a:gd name="T12" fmla="*/ 35 w 140"/>
                  <a:gd name="T13" fmla="*/ 18 h 20"/>
                  <a:gd name="T14" fmla="*/ 16 w 140"/>
                  <a:gd name="T15" fmla="*/ 11 h 20"/>
                  <a:gd name="T16" fmla="*/ 0 w 140"/>
                  <a:gd name="T17" fmla="*/ 3 h 20"/>
                  <a:gd name="T18" fmla="*/ 14 w 140"/>
                  <a:gd name="T19" fmla="*/ 3 h 20"/>
                  <a:gd name="T20" fmla="*/ 33 w 140"/>
                  <a:gd name="T21" fmla="*/ 3 h 20"/>
                  <a:gd name="T22" fmla="*/ 54 w 140"/>
                  <a:gd name="T23" fmla="*/ 3 h 20"/>
                  <a:gd name="T24" fmla="*/ 80 w 140"/>
                  <a:gd name="T25" fmla="*/ 0 h 20"/>
                  <a:gd name="T26" fmla="*/ 103 w 140"/>
                  <a:gd name="T27" fmla="*/ 0 h 20"/>
                  <a:gd name="T28" fmla="*/ 122 w 140"/>
                  <a:gd name="T29" fmla="*/ 0 h 20"/>
                  <a:gd name="T30" fmla="*/ 134 w 140"/>
                  <a:gd name="T31" fmla="*/ 3 h 20"/>
                  <a:gd name="T32" fmla="*/ 140 w 140"/>
                  <a:gd name="T33" fmla="*/ 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0"/>
                  <a:gd name="T52" fmla="*/ 0 h 20"/>
                  <a:gd name="T53" fmla="*/ 140 w 14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0" h="20">
                    <a:moveTo>
                      <a:pt x="140" y="7"/>
                    </a:moveTo>
                    <a:lnTo>
                      <a:pt x="134" y="11"/>
                    </a:lnTo>
                    <a:lnTo>
                      <a:pt x="122" y="16"/>
                    </a:lnTo>
                    <a:lnTo>
                      <a:pt x="103" y="20"/>
                    </a:lnTo>
                    <a:lnTo>
                      <a:pt x="82" y="20"/>
                    </a:lnTo>
                    <a:lnTo>
                      <a:pt x="58" y="20"/>
                    </a:lnTo>
                    <a:lnTo>
                      <a:pt x="35" y="18"/>
                    </a:lnTo>
                    <a:lnTo>
                      <a:pt x="16" y="11"/>
                    </a:lnTo>
                    <a:lnTo>
                      <a:pt x="0" y="3"/>
                    </a:lnTo>
                    <a:lnTo>
                      <a:pt x="14" y="3"/>
                    </a:lnTo>
                    <a:lnTo>
                      <a:pt x="33" y="3"/>
                    </a:lnTo>
                    <a:lnTo>
                      <a:pt x="54" y="3"/>
                    </a:lnTo>
                    <a:lnTo>
                      <a:pt x="80" y="0"/>
                    </a:lnTo>
                    <a:lnTo>
                      <a:pt x="103" y="0"/>
                    </a:lnTo>
                    <a:lnTo>
                      <a:pt x="122" y="0"/>
                    </a:lnTo>
                    <a:lnTo>
                      <a:pt x="134" y="3"/>
                    </a:lnTo>
                    <a:lnTo>
                      <a:pt x="140"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 name="Freeform 347"/>
              <p:cNvSpPr>
                <a:spLocks/>
              </p:cNvSpPr>
              <p:nvPr/>
            </p:nvSpPr>
            <p:spPr bwMode="auto">
              <a:xfrm>
                <a:off x="445" y="1759"/>
                <a:ext cx="115" cy="18"/>
              </a:xfrm>
              <a:custGeom>
                <a:avLst/>
                <a:gdLst>
                  <a:gd name="T0" fmla="*/ 115 w 115"/>
                  <a:gd name="T1" fmla="*/ 11 h 18"/>
                  <a:gd name="T2" fmla="*/ 111 w 115"/>
                  <a:gd name="T3" fmla="*/ 16 h 18"/>
                  <a:gd name="T4" fmla="*/ 97 w 115"/>
                  <a:gd name="T5" fmla="*/ 18 h 18"/>
                  <a:gd name="T6" fmla="*/ 80 w 115"/>
                  <a:gd name="T7" fmla="*/ 18 h 18"/>
                  <a:gd name="T8" fmla="*/ 60 w 115"/>
                  <a:gd name="T9" fmla="*/ 18 h 18"/>
                  <a:gd name="T10" fmla="*/ 39 w 115"/>
                  <a:gd name="T11" fmla="*/ 16 h 18"/>
                  <a:gd name="T12" fmla="*/ 21 w 115"/>
                  <a:gd name="T13" fmla="*/ 11 h 18"/>
                  <a:gd name="T14" fmla="*/ 8 w 115"/>
                  <a:gd name="T15" fmla="*/ 7 h 18"/>
                  <a:gd name="T16" fmla="*/ 0 w 115"/>
                  <a:gd name="T17" fmla="*/ 0 h 18"/>
                  <a:gd name="T18" fmla="*/ 12 w 115"/>
                  <a:gd name="T19" fmla="*/ 0 h 18"/>
                  <a:gd name="T20" fmla="*/ 25 w 115"/>
                  <a:gd name="T21" fmla="*/ 0 h 18"/>
                  <a:gd name="T22" fmla="*/ 43 w 115"/>
                  <a:gd name="T23" fmla="*/ 3 h 18"/>
                  <a:gd name="T24" fmla="*/ 62 w 115"/>
                  <a:gd name="T25" fmla="*/ 3 h 18"/>
                  <a:gd name="T26" fmla="*/ 80 w 115"/>
                  <a:gd name="T27" fmla="*/ 3 h 18"/>
                  <a:gd name="T28" fmla="*/ 97 w 115"/>
                  <a:gd name="T29" fmla="*/ 5 h 18"/>
                  <a:gd name="T30" fmla="*/ 109 w 115"/>
                  <a:gd name="T31" fmla="*/ 7 h 18"/>
                  <a:gd name="T32" fmla="*/ 115 w 115"/>
                  <a:gd name="T33" fmla="*/ 11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18"/>
                  <a:gd name="T53" fmla="*/ 115 w 115"/>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18">
                    <a:moveTo>
                      <a:pt x="115" y="11"/>
                    </a:moveTo>
                    <a:lnTo>
                      <a:pt x="111" y="16"/>
                    </a:lnTo>
                    <a:lnTo>
                      <a:pt x="97" y="18"/>
                    </a:lnTo>
                    <a:lnTo>
                      <a:pt x="80" y="18"/>
                    </a:lnTo>
                    <a:lnTo>
                      <a:pt x="60" y="18"/>
                    </a:lnTo>
                    <a:lnTo>
                      <a:pt x="39" y="16"/>
                    </a:lnTo>
                    <a:lnTo>
                      <a:pt x="21" y="11"/>
                    </a:lnTo>
                    <a:lnTo>
                      <a:pt x="8" y="7"/>
                    </a:lnTo>
                    <a:lnTo>
                      <a:pt x="0" y="0"/>
                    </a:lnTo>
                    <a:lnTo>
                      <a:pt x="12" y="0"/>
                    </a:lnTo>
                    <a:lnTo>
                      <a:pt x="25" y="0"/>
                    </a:lnTo>
                    <a:lnTo>
                      <a:pt x="43" y="3"/>
                    </a:lnTo>
                    <a:lnTo>
                      <a:pt x="62" y="3"/>
                    </a:lnTo>
                    <a:lnTo>
                      <a:pt x="80" y="3"/>
                    </a:lnTo>
                    <a:lnTo>
                      <a:pt x="97" y="5"/>
                    </a:lnTo>
                    <a:lnTo>
                      <a:pt x="109" y="7"/>
                    </a:lnTo>
                    <a:lnTo>
                      <a:pt x="115" y="1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 name="Freeform 348"/>
              <p:cNvSpPr>
                <a:spLocks/>
              </p:cNvSpPr>
              <p:nvPr/>
            </p:nvSpPr>
            <p:spPr bwMode="auto">
              <a:xfrm>
                <a:off x="449" y="1717"/>
                <a:ext cx="72" cy="20"/>
              </a:xfrm>
              <a:custGeom>
                <a:avLst/>
                <a:gdLst>
                  <a:gd name="T0" fmla="*/ 72 w 72"/>
                  <a:gd name="T1" fmla="*/ 5 h 20"/>
                  <a:gd name="T2" fmla="*/ 70 w 72"/>
                  <a:gd name="T3" fmla="*/ 9 h 20"/>
                  <a:gd name="T4" fmla="*/ 62 w 72"/>
                  <a:gd name="T5" fmla="*/ 14 h 20"/>
                  <a:gd name="T6" fmla="*/ 52 w 72"/>
                  <a:gd name="T7" fmla="*/ 16 h 20"/>
                  <a:gd name="T8" fmla="*/ 41 w 72"/>
                  <a:gd name="T9" fmla="*/ 20 h 20"/>
                  <a:gd name="T10" fmla="*/ 27 w 72"/>
                  <a:gd name="T11" fmla="*/ 20 h 20"/>
                  <a:gd name="T12" fmla="*/ 15 w 72"/>
                  <a:gd name="T13" fmla="*/ 20 h 20"/>
                  <a:gd name="T14" fmla="*/ 6 w 72"/>
                  <a:gd name="T15" fmla="*/ 18 h 20"/>
                  <a:gd name="T16" fmla="*/ 0 w 72"/>
                  <a:gd name="T17" fmla="*/ 11 h 20"/>
                  <a:gd name="T18" fmla="*/ 10 w 72"/>
                  <a:gd name="T19" fmla="*/ 14 h 20"/>
                  <a:gd name="T20" fmla="*/ 19 w 72"/>
                  <a:gd name="T21" fmla="*/ 14 h 20"/>
                  <a:gd name="T22" fmla="*/ 33 w 72"/>
                  <a:gd name="T23" fmla="*/ 9 h 20"/>
                  <a:gd name="T24" fmla="*/ 45 w 72"/>
                  <a:gd name="T25" fmla="*/ 5 h 20"/>
                  <a:gd name="T26" fmla="*/ 54 w 72"/>
                  <a:gd name="T27" fmla="*/ 3 h 20"/>
                  <a:gd name="T28" fmla="*/ 64 w 72"/>
                  <a:gd name="T29" fmla="*/ 0 h 20"/>
                  <a:gd name="T30" fmla="*/ 70 w 72"/>
                  <a:gd name="T31" fmla="*/ 0 h 20"/>
                  <a:gd name="T32" fmla="*/ 72 w 72"/>
                  <a:gd name="T33" fmla="*/ 5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0"/>
                  <a:gd name="T53" fmla="*/ 72 w 7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0">
                    <a:moveTo>
                      <a:pt x="72" y="5"/>
                    </a:moveTo>
                    <a:lnTo>
                      <a:pt x="70" y="9"/>
                    </a:lnTo>
                    <a:lnTo>
                      <a:pt x="62" y="14"/>
                    </a:lnTo>
                    <a:lnTo>
                      <a:pt x="52" y="16"/>
                    </a:lnTo>
                    <a:lnTo>
                      <a:pt x="41" y="20"/>
                    </a:lnTo>
                    <a:lnTo>
                      <a:pt x="27" y="20"/>
                    </a:lnTo>
                    <a:lnTo>
                      <a:pt x="15" y="20"/>
                    </a:lnTo>
                    <a:lnTo>
                      <a:pt x="6" y="18"/>
                    </a:lnTo>
                    <a:lnTo>
                      <a:pt x="0" y="11"/>
                    </a:lnTo>
                    <a:lnTo>
                      <a:pt x="10" y="14"/>
                    </a:lnTo>
                    <a:lnTo>
                      <a:pt x="19" y="14"/>
                    </a:lnTo>
                    <a:lnTo>
                      <a:pt x="33" y="9"/>
                    </a:lnTo>
                    <a:lnTo>
                      <a:pt x="45" y="5"/>
                    </a:lnTo>
                    <a:lnTo>
                      <a:pt x="54" y="3"/>
                    </a:lnTo>
                    <a:lnTo>
                      <a:pt x="64" y="0"/>
                    </a:lnTo>
                    <a:lnTo>
                      <a:pt x="70" y="0"/>
                    </a:lnTo>
                    <a:lnTo>
                      <a:pt x="72"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 name="Freeform 349"/>
              <p:cNvSpPr>
                <a:spLocks/>
              </p:cNvSpPr>
              <p:nvPr/>
            </p:nvSpPr>
            <p:spPr bwMode="auto">
              <a:xfrm>
                <a:off x="564" y="2082"/>
                <a:ext cx="70" cy="31"/>
              </a:xfrm>
              <a:custGeom>
                <a:avLst/>
                <a:gdLst>
                  <a:gd name="T0" fmla="*/ 0 w 70"/>
                  <a:gd name="T1" fmla="*/ 0 h 31"/>
                  <a:gd name="T2" fmla="*/ 5 w 70"/>
                  <a:gd name="T3" fmla="*/ 0 h 31"/>
                  <a:gd name="T4" fmla="*/ 15 w 70"/>
                  <a:gd name="T5" fmla="*/ 2 h 31"/>
                  <a:gd name="T6" fmla="*/ 27 w 70"/>
                  <a:gd name="T7" fmla="*/ 4 h 31"/>
                  <a:gd name="T8" fmla="*/ 40 w 70"/>
                  <a:gd name="T9" fmla="*/ 6 h 31"/>
                  <a:gd name="T10" fmla="*/ 52 w 70"/>
                  <a:gd name="T11" fmla="*/ 11 h 31"/>
                  <a:gd name="T12" fmla="*/ 62 w 70"/>
                  <a:gd name="T13" fmla="*/ 13 h 31"/>
                  <a:gd name="T14" fmla="*/ 68 w 70"/>
                  <a:gd name="T15" fmla="*/ 20 h 31"/>
                  <a:gd name="T16" fmla="*/ 70 w 70"/>
                  <a:gd name="T17" fmla="*/ 26 h 31"/>
                  <a:gd name="T18" fmla="*/ 66 w 70"/>
                  <a:gd name="T19" fmla="*/ 31 h 31"/>
                  <a:gd name="T20" fmla="*/ 58 w 70"/>
                  <a:gd name="T21" fmla="*/ 31 h 31"/>
                  <a:gd name="T22" fmla="*/ 46 w 70"/>
                  <a:gd name="T23" fmla="*/ 28 h 31"/>
                  <a:gd name="T24" fmla="*/ 37 w 70"/>
                  <a:gd name="T25" fmla="*/ 22 h 31"/>
                  <a:gd name="T26" fmla="*/ 25 w 70"/>
                  <a:gd name="T27" fmla="*/ 15 h 31"/>
                  <a:gd name="T28" fmla="*/ 15 w 70"/>
                  <a:gd name="T29" fmla="*/ 8 h 31"/>
                  <a:gd name="T30" fmla="*/ 5 w 70"/>
                  <a:gd name="T31" fmla="*/ 4 h 31"/>
                  <a:gd name="T32" fmla="*/ 0 w 70"/>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31"/>
                  <a:gd name="T53" fmla="*/ 70 w 70"/>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31">
                    <a:moveTo>
                      <a:pt x="0" y="0"/>
                    </a:moveTo>
                    <a:lnTo>
                      <a:pt x="5" y="0"/>
                    </a:lnTo>
                    <a:lnTo>
                      <a:pt x="15" y="2"/>
                    </a:lnTo>
                    <a:lnTo>
                      <a:pt x="27" y="4"/>
                    </a:lnTo>
                    <a:lnTo>
                      <a:pt x="40" y="6"/>
                    </a:lnTo>
                    <a:lnTo>
                      <a:pt x="52" y="11"/>
                    </a:lnTo>
                    <a:lnTo>
                      <a:pt x="62" y="13"/>
                    </a:lnTo>
                    <a:lnTo>
                      <a:pt x="68" y="20"/>
                    </a:lnTo>
                    <a:lnTo>
                      <a:pt x="70" y="26"/>
                    </a:lnTo>
                    <a:lnTo>
                      <a:pt x="66" y="31"/>
                    </a:lnTo>
                    <a:lnTo>
                      <a:pt x="58" y="31"/>
                    </a:lnTo>
                    <a:lnTo>
                      <a:pt x="46" y="28"/>
                    </a:lnTo>
                    <a:lnTo>
                      <a:pt x="37" y="22"/>
                    </a:lnTo>
                    <a:lnTo>
                      <a:pt x="25" y="15"/>
                    </a:lnTo>
                    <a:lnTo>
                      <a:pt x="15" y="8"/>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 name="Freeform 350"/>
              <p:cNvSpPr>
                <a:spLocks/>
              </p:cNvSpPr>
              <p:nvPr/>
            </p:nvSpPr>
            <p:spPr bwMode="auto">
              <a:xfrm>
                <a:off x="558" y="2077"/>
                <a:ext cx="13" cy="75"/>
              </a:xfrm>
              <a:custGeom>
                <a:avLst/>
                <a:gdLst>
                  <a:gd name="T0" fmla="*/ 2 w 13"/>
                  <a:gd name="T1" fmla="*/ 0 h 75"/>
                  <a:gd name="T2" fmla="*/ 2 w 13"/>
                  <a:gd name="T3" fmla="*/ 13 h 75"/>
                  <a:gd name="T4" fmla="*/ 0 w 13"/>
                  <a:gd name="T5" fmla="*/ 40 h 75"/>
                  <a:gd name="T6" fmla="*/ 0 w 13"/>
                  <a:gd name="T7" fmla="*/ 64 h 75"/>
                  <a:gd name="T8" fmla="*/ 8 w 13"/>
                  <a:gd name="T9" fmla="*/ 75 h 75"/>
                  <a:gd name="T10" fmla="*/ 13 w 13"/>
                  <a:gd name="T11" fmla="*/ 66 h 75"/>
                  <a:gd name="T12" fmla="*/ 11 w 13"/>
                  <a:gd name="T13" fmla="*/ 44 h 75"/>
                  <a:gd name="T14" fmla="*/ 6 w 13"/>
                  <a:gd name="T15" fmla="*/ 18 h 75"/>
                  <a:gd name="T16" fmla="*/ 2 w 13"/>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75"/>
                  <a:gd name="T29" fmla="*/ 13 w 13"/>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75">
                    <a:moveTo>
                      <a:pt x="2" y="0"/>
                    </a:moveTo>
                    <a:lnTo>
                      <a:pt x="2" y="13"/>
                    </a:lnTo>
                    <a:lnTo>
                      <a:pt x="0" y="40"/>
                    </a:lnTo>
                    <a:lnTo>
                      <a:pt x="0" y="64"/>
                    </a:lnTo>
                    <a:lnTo>
                      <a:pt x="8" y="75"/>
                    </a:lnTo>
                    <a:lnTo>
                      <a:pt x="13" y="66"/>
                    </a:lnTo>
                    <a:lnTo>
                      <a:pt x="11" y="44"/>
                    </a:lnTo>
                    <a:lnTo>
                      <a:pt x="6" y="18"/>
                    </a:lnTo>
                    <a:lnTo>
                      <a:pt x="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 name="Freeform 351"/>
              <p:cNvSpPr>
                <a:spLocks/>
              </p:cNvSpPr>
              <p:nvPr/>
            </p:nvSpPr>
            <p:spPr bwMode="auto">
              <a:xfrm>
                <a:off x="583" y="2099"/>
                <a:ext cx="41" cy="64"/>
              </a:xfrm>
              <a:custGeom>
                <a:avLst/>
                <a:gdLst>
                  <a:gd name="T0" fmla="*/ 0 w 41"/>
                  <a:gd name="T1" fmla="*/ 0 h 64"/>
                  <a:gd name="T2" fmla="*/ 6 w 41"/>
                  <a:gd name="T3" fmla="*/ 14 h 64"/>
                  <a:gd name="T4" fmla="*/ 18 w 41"/>
                  <a:gd name="T5" fmla="*/ 38 h 64"/>
                  <a:gd name="T6" fmla="*/ 27 w 41"/>
                  <a:gd name="T7" fmla="*/ 58 h 64"/>
                  <a:gd name="T8" fmla="*/ 39 w 41"/>
                  <a:gd name="T9" fmla="*/ 64 h 64"/>
                  <a:gd name="T10" fmla="*/ 41 w 41"/>
                  <a:gd name="T11" fmla="*/ 53 h 64"/>
                  <a:gd name="T12" fmla="*/ 29 w 41"/>
                  <a:gd name="T13" fmla="*/ 33 h 64"/>
                  <a:gd name="T14" fmla="*/ 12 w 41"/>
                  <a:gd name="T15" fmla="*/ 14 h 64"/>
                  <a:gd name="T16" fmla="*/ 0 w 41"/>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64"/>
                  <a:gd name="T29" fmla="*/ 41 w 41"/>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64">
                    <a:moveTo>
                      <a:pt x="0" y="0"/>
                    </a:moveTo>
                    <a:lnTo>
                      <a:pt x="6" y="14"/>
                    </a:lnTo>
                    <a:lnTo>
                      <a:pt x="18" y="38"/>
                    </a:lnTo>
                    <a:lnTo>
                      <a:pt x="27" y="58"/>
                    </a:lnTo>
                    <a:lnTo>
                      <a:pt x="39" y="64"/>
                    </a:lnTo>
                    <a:lnTo>
                      <a:pt x="41" y="53"/>
                    </a:lnTo>
                    <a:lnTo>
                      <a:pt x="29" y="33"/>
                    </a:lnTo>
                    <a:lnTo>
                      <a:pt x="12" y="1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 name="Freeform 352"/>
              <p:cNvSpPr>
                <a:spLocks/>
              </p:cNvSpPr>
              <p:nvPr/>
            </p:nvSpPr>
            <p:spPr bwMode="auto">
              <a:xfrm>
                <a:off x="369" y="1724"/>
                <a:ext cx="88" cy="22"/>
              </a:xfrm>
              <a:custGeom>
                <a:avLst/>
                <a:gdLst>
                  <a:gd name="T0" fmla="*/ 88 w 88"/>
                  <a:gd name="T1" fmla="*/ 4 h 22"/>
                  <a:gd name="T2" fmla="*/ 78 w 88"/>
                  <a:gd name="T3" fmla="*/ 11 h 22"/>
                  <a:gd name="T4" fmla="*/ 66 w 88"/>
                  <a:gd name="T5" fmla="*/ 15 h 22"/>
                  <a:gd name="T6" fmla="*/ 53 w 88"/>
                  <a:gd name="T7" fmla="*/ 20 h 22"/>
                  <a:gd name="T8" fmla="*/ 39 w 88"/>
                  <a:gd name="T9" fmla="*/ 22 h 22"/>
                  <a:gd name="T10" fmla="*/ 24 w 88"/>
                  <a:gd name="T11" fmla="*/ 22 h 22"/>
                  <a:gd name="T12" fmla="*/ 12 w 88"/>
                  <a:gd name="T13" fmla="*/ 20 h 22"/>
                  <a:gd name="T14" fmla="*/ 4 w 88"/>
                  <a:gd name="T15" fmla="*/ 15 h 22"/>
                  <a:gd name="T16" fmla="*/ 0 w 88"/>
                  <a:gd name="T17" fmla="*/ 9 h 22"/>
                  <a:gd name="T18" fmla="*/ 2 w 88"/>
                  <a:gd name="T19" fmla="*/ 2 h 22"/>
                  <a:gd name="T20" fmla="*/ 10 w 88"/>
                  <a:gd name="T21" fmla="*/ 0 h 22"/>
                  <a:gd name="T22" fmla="*/ 20 w 88"/>
                  <a:gd name="T23" fmla="*/ 0 h 22"/>
                  <a:gd name="T24" fmla="*/ 35 w 88"/>
                  <a:gd name="T25" fmla="*/ 0 h 22"/>
                  <a:gd name="T26" fmla="*/ 49 w 88"/>
                  <a:gd name="T27" fmla="*/ 2 h 22"/>
                  <a:gd name="T28" fmla="*/ 64 w 88"/>
                  <a:gd name="T29" fmla="*/ 2 h 22"/>
                  <a:gd name="T30" fmla="*/ 78 w 88"/>
                  <a:gd name="T31" fmla="*/ 4 h 22"/>
                  <a:gd name="T32" fmla="*/ 88 w 88"/>
                  <a:gd name="T33" fmla="*/ 4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22"/>
                  <a:gd name="T53" fmla="*/ 88 w 8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22">
                    <a:moveTo>
                      <a:pt x="88" y="4"/>
                    </a:moveTo>
                    <a:lnTo>
                      <a:pt x="78" y="11"/>
                    </a:lnTo>
                    <a:lnTo>
                      <a:pt x="66" y="15"/>
                    </a:lnTo>
                    <a:lnTo>
                      <a:pt x="53" y="20"/>
                    </a:lnTo>
                    <a:lnTo>
                      <a:pt x="39" y="22"/>
                    </a:lnTo>
                    <a:lnTo>
                      <a:pt x="24" y="22"/>
                    </a:lnTo>
                    <a:lnTo>
                      <a:pt x="12" y="20"/>
                    </a:lnTo>
                    <a:lnTo>
                      <a:pt x="4" y="15"/>
                    </a:lnTo>
                    <a:lnTo>
                      <a:pt x="0" y="9"/>
                    </a:lnTo>
                    <a:lnTo>
                      <a:pt x="2" y="2"/>
                    </a:lnTo>
                    <a:lnTo>
                      <a:pt x="10" y="0"/>
                    </a:lnTo>
                    <a:lnTo>
                      <a:pt x="20" y="0"/>
                    </a:lnTo>
                    <a:lnTo>
                      <a:pt x="35" y="0"/>
                    </a:lnTo>
                    <a:lnTo>
                      <a:pt x="49" y="2"/>
                    </a:lnTo>
                    <a:lnTo>
                      <a:pt x="64" y="2"/>
                    </a:lnTo>
                    <a:lnTo>
                      <a:pt x="78" y="4"/>
                    </a:lnTo>
                    <a:lnTo>
                      <a:pt x="88"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 name="Freeform 353"/>
              <p:cNvSpPr>
                <a:spLocks/>
              </p:cNvSpPr>
              <p:nvPr/>
            </p:nvSpPr>
            <p:spPr bwMode="auto">
              <a:xfrm>
                <a:off x="389" y="1649"/>
                <a:ext cx="83" cy="40"/>
              </a:xfrm>
              <a:custGeom>
                <a:avLst/>
                <a:gdLst>
                  <a:gd name="T0" fmla="*/ 83 w 83"/>
                  <a:gd name="T1" fmla="*/ 40 h 40"/>
                  <a:gd name="T2" fmla="*/ 75 w 83"/>
                  <a:gd name="T3" fmla="*/ 40 h 40"/>
                  <a:gd name="T4" fmla="*/ 62 w 83"/>
                  <a:gd name="T5" fmla="*/ 38 h 40"/>
                  <a:gd name="T6" fmla="*/ 48 w 83"/>
                  <a:gd name="T7" fmla="*/ 33 h 40"/>
                  <a:gd name="T8" fmla="*/ 35 w 83"/>
                  <a:gd name="T9" fmla="*/ 29 h 40"/>
                  <a:gd name="T10" fmla="*/ 21 w 83"/>
                  <a:gd name="T11" fmla="*/ 24 h 40"/>
                  <a:gd name="T12" fmla="*/ 9 w 83"/>
                  <a:gd name="T13" fmla="*/ 18 h 40"/>
                  <a:gd name="T14" fmla="*/ 2 w 83"/>
                  <a:gd name="T15" fmla="*/ 11 h 40"/>
                  <a:gd name="T16" fmla="*/ 0 w 83"/>
                  <a:gd name="T17" fmla="*/ 4 h 40"/>
                  <a:gd name="T18" fmla="*/ 4 w 83"/>
                  <a:gd name="T19" fmla="*/ 0 h 40"/>
                  <a:gd name="T20" fmla="*/ 11 w 83"/>
                  <a:gd name="T21" fmla="*/ 0 h 40"/>
                  <a:gd name="T22" fmla="*/ 23 w 83"/>
                  <a:gd name="T23" fmla="*/ 4 h 40"/>
                  <a:gd name="T24" fmla="*/ 39 w 83"/>
                  <a:gd name="T25" fmla="*/ 11 h 40"/>
                  <a:gd name="T26" fmla="*/ 52 w 83"/>
                  <a:gd name="T27" fmla="*/ 20 h 40"/>
                  <a:gd name="T28" fmla="*/ 66 w 83"/>
                  <a:gd name="T29" fmla="*/ 29 h 40"/>
                  <a:gd name="T30" fmla="*/ 77 w 83"/>
                  <a:gd name="T31" fmla="*/ 35 h 40"/>
                  <a:gd name="T32" fmla="*/ 83 w 83"/>
                  <a:gd name="T33" fmla="*/ 4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40"/>
                  <a:gd name="T53" fmla="*/ 83 w 8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40">
                    <a:moveTo>
                      <a:pt x="83" y="40"/>
                    </a:moveTo>
                    <a:lnTo>
                      <a:pt x="75" y="40"/>
                    </a:lnTo>
                    <a:lnTo>
                      <a:pt x="62" y="38"/>
                    </a:lnTo>
                    <a:lnTo>
                      <a:pt x="48" y="33"/>
                    </a:lnTo>
                    <a:lnTo>
                      <a:pt x="35" y="29"/>
                    </a:lnTo>
                    <a:lnTo>
                      <a:pt x="21" y="24"/>
                    </a:lnTo>
                    <a:lnTo>
                      <a:pt x="9" y="18"/>
                    </a:lnTo>
                    <a:lnTo>
                      <a:pt x="2" y="11"/>
                    </a:lnTo>
                    <a:lnTo>
                      <a:pt x="0" y="4"/>
                    </a:lnTo>
                    <a:lnTo>
                      <a:pt x="4" y="0"/>
                    </a:lnTo>
                    <a:lnTo>
                      <a:pt x="11" y="0"/>
                    </a:lnTo>
                    <a:lnTo>
                      <a:pt x="23" y="4"/>
                    </a:lnTo>
                    <a:lnTo>
                      <a:pt x="39" y="11"/>
                    </a:lnTo>
                    <a:lnTo>
                      <a:pt x="52" y="20"/>
                    </a:lnTo>
                    <a:lnTo>
                      <a:pt x="66" y="29"/>
                    </a:lnTo>
                    <a:lnTo>
                      <a:pt x="77" y="35"/>
                    </a:lnTo>
                    <a:lnTo>
                      <a:pt x="83"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 name="Freeform 354"/>
              <p:cNvSpPr>
                <a:spLocks/>
              </p:cNvSpPr>
              <p:nvPr/>
            </p:nvSpPr>
            <p:spPr bwMode="auto">
              <a:xfrm>
                <a:off x="369" y="1759"/>
                <a:ext cx="80" cy="22"/>
              </a:xfrm>
              <a:custGeom>
                <a:avLst/>
                <a:gdLst>
                  <a:gd name="T0" fmla="*/ 80 w 80"/>
                  <a:gd name="T1" fmla="*/ 0 h 22"/>
                  <a:gd name="T2" fmla="*/ 76 w 80"/>
                  <a:gd name="T3" fmla="*/ 7 h 22"/>
                  <a:gd name="T4" fmla="*/ 68 w 80"/>
                  <a:gd name="T5" fmla="*/ 14 h 22"/>
                  <a:gd name="T6" fmla="*/ 57 w 80"/>
                  <a:gd name="T7" fmla="*/ 18 h 22"/>
                  <a:gd name="T8" fmla="*/ 43 w 80"/>
                  <a:gd name="T9" fmla="*/ 22 h 22"/>
                  <a:gd name="T10" fmla="*/ 29 w 80"/>
                  <a:gd name="T11" fmla="*/ 22 h 22"/>
                  <a:gd name="T12" fmla="*/ 18 w 80"/>
                  <a:gd name="T13" fmla="*/ 22 h 22"/>
                  <a:gd name="T14" fmla="*/ 6 w 80"/>
                  <a:gd name="T15" fmla="*/ 18 h 22"/>
                  <a:gd name="T16" fmla="*/ 0 w 80"/>
                  <a:gd name="T17" fmla="*/ 14 h 22"/>
                  <a:gd name="T18" fmla="*/ 0 w 80"/>
                  <a:gd name="T19" fmla="*/ 9 h 22"/>
                  <a:gd name="T20" fmla="*/ 4 w 80"/>
                  <a:gd name="T21" fmla="*/ 5 h 22"/>
                  <a:gd name="T22" fmla="*/ 14 w 80"/>
                  <a:gd name="T23" fmla="*/ 3 h 22"/>
                  <a:gd name="T24" fmla="*/ 27 w 80"/>
                  <a:gd name="T25" fmla="*/ 3 h 22"/>
                  <a:gd name="T26" fmla="*/ 43 w 80"/>
                  <a:gd name="T27" fmla="*/ 3 h 22"/>
                  <a:gd name="T28" fmla="*/ 57 w 80"/>
                  <a:gd name="T29" fmla="*/ 3 h 22"/>
                  <a:gd name="T30" fmla="*/ 70 w 80"/>
                  <a:gd name="T31" fmla="*/ 3 h 22"/>
                  <a:gd name="T32" fmla="*/ 80 w 80"/>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22"/>
                  <a:gd name="T53" fmla="*/ 80 w 8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22">
                    <a:moveTo>
                      <a:pt x="80" y="0"/>
                    </a:moveTo>
                    <a:lnTo>
                      <a:pt x="76" y="7"/>
                    </a:lnTo>
                    <a:lnTo>
                      <a:pt x="68" y="14"/>
                    </a:lnTo>
                    <a:lnTo>
                      <a:pt x="57" y="18"/>
                    </a:lnTo>
                    <a:lnTo>
                      <a:pt x="43" y="22"/>
                    </a:lnTo>
                    <a:lnTo>
                      <a:pt x="29" y="22"/>
                    </a:lnTo>
                    <a:lnTo>
                      <a:pt x="18" y="22"/>
                    </a:lnTo>
                    <a:lnTo>
                      <a:pt x="6" y="18"/>
                    </a:lnTo>
                    <a:lnTo>
                      <a:pt x="0" y="14"/>
                    </a:lnTo>
                    <a:lnTo>
                      <a:pt x="0" y="9"/>
                    </a:lnTo>
                    <a:lnTo>
                      <a:pt x="4" y="5"/>
                    </a:lnTo>
                    <a:lnTo>
                      <a:pt x="14" y="3"/>
                    </a:lnTo>
                    <a:lnTo>
                      <a:pt x="27" y="3"/>
                    </a:lnTo>
                    <a:lnTo>
                      <a:pt x="43" y="3"/>
                    </a:lnTo>
                    <a:lnTo>
                      <a:pt x="57" y="3"/>
                    </a:lnTo>
                    <a:lnTo>
                      <a:pt x="70" y="3"/>
                    </a:lnTo>
                    <a:lnTo>
                      <a:pt x="8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 name="Freeform 355"/>
              <p:cNvSpPr>
                <a:spLocks/>
              </p:cNvSpPr>
              <p:nvPr/>
            </p:nvSpPr>
            <p:spPr bwMode="auto">
              <a:xfrm>
                <a:off x="363" y="1792"/>
                <a:ext cx="86" cy="31"/>
              </a:xfrm>
              <a:custGeom>
                <a:avLst/>
                <a:gdLst>
                  <a:gd name="T0" fmla="*/ 86 w 86"/>
                  <a:gd name="T1" fmla="*/ 0 h 31"/>
                  <a:gd name="T2" fmla="*/ 80 w 86"/>
                  <a:gd name="T3" fmla="*/ 9 h 31"/>
                  <a:gd name="T4" fmla="*/ 70 w 86"/>
                  <a:gd name="T5" fmla="*/ 16 h 31"/>
                  <a:gd name="T6" fmla="*/ 59 w 86"/>
                  <a:gd name="T7" fmla="*/ 23 h 31"/>
                  <a:gd name="T8" fmla="*/ 43 w 86"/>
                  <a:gd name="T9" fmla="*/ 27 h 31"/>
                  <a:gd name="T10" fmla="*/ 30 w 86"/>
                  <a:gd name="T11" fmla="*/ 29 h 31"/>
                  <a:gd name="T12" fmla="*/ 16 w 86"/>
                  <a:gd name="T13" fmla="*/ 31 h 31"/>
                  <a:gd name="T14" fmla="*/ 6 w 86"/>
                  <a:gd name="T15" fmla="*/ 29 h 31"/>
                  <a:gd name="T16" fmla="*/ 0 w 86"/>
                  <a:gd name="T17" fmla="*/ 25 h 31"/>
                  <a:gd name="T18" fmla="*/ 0 w 86"/>
                  <a:gd name="T19" fmla="*/ 20 h 31"/>
                  <a:gd name="T20" fmla="*/ 6 w 86"/>
                  <a:gd name="T21" fmla="*/ 18 h 31"/>
                  <a:gd name="T22" fmla="*/ 16 w 86"/>
                  <a:gd name="T23" fmla="*/ 14 h 31"/>
                  <a:gd name="T24" fmla="*/ 28 w 86"/>
                  <a:gd name="T25" fmla="*/ 11 h 31"/>
                  <a:gd name="T26" fmla="*/ 43 w 86"/>
                  <a:gd name="T27" fmla="*/ 11 h 31"/>
                  <a:gd name="T28" fmla="*/ 59 w 86"/>
                  <a:gd name="T29" fmla="*/ 7 h 31"/>
                  <a:gd name="T30" fmla="*/ 72 w 86"/>
                  <a:gd name="T31" fmla="*/ 5 h 31"/>
                  <a:gd name="T32" fmla="*/ 86 w 86"/>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31"/>
                  <a:gd name="T53" fmla="*/ 86 w 86"/>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31">
                    <a:moveTo>
                      <a:pt x="86" y="0"/>
                    </a:moveTo>
                    <a:lnTo>
                      <a:pt x="80" y="9"/>
                    </a:lnTo>
                    <a:lnTo>
                      <a:pt x="70" y="16"/>
                    </a:lnTo>
                    <a:lnTo>
                      <a:pt x="59" y="23"/>
                    </a:lnTo>
                    <a:lnTo>
                      <a:pt x="43" y="27"/>
                    </a:lnTo>
                    <a:lnTo>
                      <a:pt x="30" y="29"/>
                    </a:lnTo>
                    <a:lnTo>
                      <a:pt x="16" y="31"/>
                    </a:lnTo>
                    <a:lnTo>
                      <a:pt x="6" y="29"/>
                    </a:lnTo>
                    <a:lnTo>
                      <a:pt x="0" y="25"/>
                    </a:lnTo>
                    <a:lnTo>
                      <a:pt x="0" y="20"/>
                    </a:lnTo>
                    <a:lnTo>
                      <a:pt x="6" y="18"/>
                    </a:lnTo>
                    <a:lnTo>
                      <a:pt x="16" y="14"/>
                    </a:lnTo>
                    <a:lnTo>
                      <a:pt x="28" y="11"/>
                    </a:lnTo>
                    <a:lnTo>
                      <a:pt x="43" y="11"/>
                    </a:lnTo>
                    <a:lnTo>
                      <a:pt x="59" y="7"/>
                    </a:lnTo>
                    <a:lnTo>
                      <a:pt x="72" y="5"/>
                    </a:lnTo>
                    <a:lnTo>
                      <a:pt x="8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 name="Freeform 356"/>
              <p:cNvSpPr>
                <a:spLocks/>
              </p:cNvSpPr>
              <p:nvPr/>
            </p:nvSpPr>
            <p:spPr bwMode="auto">
              <a:xfrm>
                <a:off x="369" y="1821"/>
                <a:ext cx="82" cy="40"/>
              </a:xfrm>
              <a:custGeom>
                <a:avLst/>
                <a:gdLst>
                  <a:gd name="T0" fmla="*/ 82 w 82"/>
                  <a:gd name="T1" fmla="*/ 0 h 40"/>
                  <a:gd name="T2" fmla="*/ 76 w 82"/>
                  <a:gd name="T3" fmla="*/ 9 h 40"/>
                  <a:gd name="T4" fmla="*/ 64 w 82"/>
                  <a:gd name="T5" fmla="*/ 20 h 40"/>
                  <a:gd name="T6" fmla="*/ 53 w 82"/>
                  <a:gd name="T7" fmla="*/ 27 h 40"/>
                  <a:gd name="T8" fmla="*/ 39 w 82"/>
                  <a:gd name="T9" fmla="*/ 33 h 40"/>
                  <a:gd name="T10" fmla="*/ 26 w 82"/>
                  <a:gd name="T11" fmla="*/ 38 h 40"/>
                  <a:gd name="T12" fmla="*/ 14 w 82"/>
                  <a:gd name="T13" fmla="*/ 40 h 40"/>
                  <a:gd name="T14" fmla="*/ 4 w 82"/>
                  <a:gd name="T15" fmla="*/ 40 h 40"/>
                  <a:gd name="T16" fmla="*/ 0 w 82"/>
                  <a:gd name="T17" fmla="*/ 35 h 40"/>
                  <a:gd name="T18" fmla="*/ 2 w 82"/>
                  <a:gd name="T19" fmla="*/ 31 h 40"/>
                  <a:gd name="T20" fmla="*/ 8 w 82"/>
                  <a:gd name="T21" fmla="*/ 24 h 40"/>
                  <a:gd name="T22" fmla="*/ 18 w 82"/>
                  <a:gd name="T23" fmla="*/ 20 h 40"/>
                  <a:gd name="T24" fmla="*/ 31 w 82"/>
                  <a:gd name="T25" fmla="*/ 18 h 40"/>
                  <a:gd name="T26" fmla="*/ 45 w 82"/>
                  <a:gd name="T27" fmla="*/ 13 h 40"/>
                  <a:gd name="T28" fmla="*/ 59 w 82"/>
                  <a:gd name="T29" fmla="*/ 9 h 40"/>
                  <a:gd name="T30" fmla="*/ 72 w 82"/>
                  <a:gd name="T31" fmla="*/ 5 h 40"/>
                  <a:gd name="T32" fmla="*/ 82 w 82"/>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40"/>
                  <a:gd name="T53" fmla="*/ 82 w 82"/>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40">
                    <a:moveTo>
                      <a:pt x="82" y="0"/>
                    </a:moveTo>
                    <a:lnTo>
                      <a:pt x="76" y="9"/>
                    </a:lnTo>
                    <a:lnTo>
                      <a:pt x="64" y="20"/>
                    </a:lnTo>
                    <a:lnTo>
                      <a:pt x="53" y="27"/>
                    </a:lnTo>
                    <a:lnTo>
                      <a:pt x="39" y="33"/>
                    </a:lnTo>
                    <a:lnTo>
                      <a:pt x="26" y="38"/>
                    </a:lnTo>
                    <a:lnTo>
                      <a:pt x="14" y="40"/>
                    </a:lnTo>
                    <a:lnTo>
                      <a:pt x="4" y="40"/>
                    </a:lnTo>
                    <a:lnTo>
                      <a:pt x="0" y="35"/>
                    </a:lnTo>
                    <a:lnTo>
                      <a:pt x="2" y="31"/>
                    </a:lnTo>
                    <a:lnTo>
                      <a:pt x="8" y="24"/>
                    </a:lnTo>
                    <a:lnTo>
                      <a:pt x="18" y="20"/>
                    </a:lnTo>
                    <a:lnTo>
                      <a:pt x="31" y="18"/>
                    </a:lnTo>
                    <a:lnTo>
                      <a:pt x="45" y="13"/>
                    </a:lnTo>
                    <a:lnTo>
                      <a:pt x="59" y="9"/>
                    </a:lnTo>
                    <a:lnTo>
                      <a:pt x="72" y="5"/>
                    </a:lnTo>
                    <a:lnTo>
                      <a:pt x="8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 name="Freeform 357"/>
              <p:cNvSpPr>
                <a:spLocks/>
              </p:cNvSpPr>
              <p:nvPr/>
            </p:nvSpPr>
            <p:spPr bwMode="auto">
              <a:xfrm>
                <a:off x="373" y="1856"/>
                <a:ext cx="86" cy="60"/>
              </a:xfrm>
              <a:custGeom>
                <a:avLst/>
                <a:gdLst>
                  <a:gd name="T0" fmla="*/ 86 w 86"/>
                  <a:gd name="T1" fmla="*/ 0 h 60"/>
                  <a:gd name="T2" fmla="*/ 76 w 86"/>
                  <a:gd name="T3" fmla="*/ 9 h 60"/>
                  <a:gd name="T4" fmla="*/ 66 w 86"/>
                  <a:gd name="T5" fmla="*/ 20 h 60"/>
                  <a:gd name="T6" fmla="*/ 53 w 86"/>
                  <a:gd name="T7" fmla="*/ 34 h 60"/>
                  <a:gd name="T8" fmla="*/ 39 w 86"/>
                  <a:gd name="T9" fmla="*/ 45 h 60"/>
                  <a:gd name="T10" fmla="*/ 25 w 86"/>
                  <a:gd name="T11" fmla="*/ 53 h 60"/>
                  <a:gd name="T12" fmla="*/ 16 w 86"/>
                  <a:gd name="T13" fmla="*/ 58 h 60"/>
                  <a:gd name="T14" fmla="*/ 6 w 86"/>
                  <a:gd name="T15" fmla="*/ 60 h 60"/>
                  <a:gd name="T16" fmla="*/ 0 w 86"/>
                  <a:gd name="T17" fmla="*/ 56 h 60"/>
                  <a:gd name="T18" fmla="*/ 0 w 86"/>
                  <a:gd name="T19" fmla="*/ 49 h 60"/>
                  <a:gd name="T20" fmla="*/ 8 w 86"/>
                  <a:gd name="T21" fmla="*/ 40 h 60"/>
                  <a:gd name="T22" fmla="*/ 18 w 86"/>
                  <a:gd name="T23" fmla="*/ 34 h 60"/>
                  <a:gd name="T24" fmla="*/ 33 w 86"/>
                  <a:gd name="T25" fmla="*/ 25 h 60"/>
                  <a:gd name="T26" fmla="*/ 49 w 86"/>
                  <a:gd name="T27" fmla="*/ 18 h 60"/>
                  <a:gd name="T28" fmla="*/ 64 w 86"/>
                  <a:gd name="T29" fmla="*/ 12 h 60"/>
                  <a:gd name="T30" fmla="*/ 76 w 86"/>
                  <a:gd name="T31" fmla="*/ 5 h 60"/>
                  <a:gd name="T32" fmla="*/ 86 w 86"/>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60"/>
                  <a:gd name="T53" fmla="*/ 86 w 86"/>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60">
                    <a:moveTo>
                      <a:pt x="86" y="0"/>
                    </a:moveTo>
                    <a:lnTo>
                      <a:pt x="76" y="9"/>
                    </a:lnTo>
                    <a:lnTo>
                      <a:pt x="66" y="20"/>
                    </a:lnTo>
                    <a:lnTo>
                      <a:pt x="53" y="34"/>
                    </a:lnTo>
                    <a:lnTo>
                      <a:pt x="39" y="45"/>
                    </a:lnTo>
                    <a:lnTo>
                      <a:pt x="25" y="53"/>
                    </a:lnTo>
                    <a:lnTo>
                      <a:pt x="16" y="58"/>
                    </a:lnTo>
                    <a:lnTo>
                      <a:pt x="6" y="60"/>
                    </a:lnTo>
                    <a:lnTo>
                      <a:pt x="0" y="56"/>
                    </a:lnTo>
                    <a:lnTo>
                      <a:pt x="0" y="49"/>
                    </a:lnTo>
                    <a:lnTo>
                      <a:pt x="8" y="40"/>
                    </a:lnTo>
                    <a:lnTo>
                      <a:pt x="18" y="34"/>
                    </a:lnTo>
                    <a:lnTo>
                      <a:pt x="33" y="25"/>
                    </a:lnTo>
                    <a:lnTo>
                      <a:pt x="49" y="18"/>
                    </a:lnTo>
                    <a:lnTo>
                      <a:pt x="64" y="12"/>
                    </a:lnTo>
                    <a:lnTo>
                      <a:pt x="76" y="5"/>
                    </a:lnTo>
                    <a:lnTo>
                      <a:pt x="8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 name="Freeform 358"/>
              <p:cNvSpPr>
                <a:spLocks/>
              </p:cNvSpPr>
              <p:nvPr/>
            </p:nvSpPr>
            <p:spPr bwMode="auto">
              <a:xfrm>
                <a:off x="389" y="1896"/>
                <a:ext cx="83" cy="82"/>
              </a:xfrm>
              <a:custGeom>
                <a:avLst/>
                <a:gdLst>
                  <a:gd name="T0" fmla="*/ 83 w 83"/>
                  <a:gd name="T1" fmla="*/ 0 h 82"/>
                  <a:gd name="T2" fmla="*/ 75 w 83"/>
                  <a:gd name="T3" fmla="*/ 9 h 82"/>
                  <a:gd name="T4" fmla="*/ 66 w 83"/>
                  <a:gd name="T5" fmla="*/ 22 h 82"/>
                  <a:gd name="T6" fmla="*/ 52 w 83"/>
                  <a:gd name="T7" fmla="*/ 38 h 82"/>
                  <a:gd name="T8" fmla="*/ 39 w 83"/>
                  <a:gd name="T9" fmla="*/ 53 h 82"/>
                  <a:gd name="T10" fmla="*/ 25 w 83"/>
                  <a:gd name="T11" fmla="*/ 66 h 82"/>
                  <a:gd name="T12" fmla="*/ 13 w 83"/>
                  <a:gd name="T13" fmla="*/ 77 h 82"/>
                  <a:gd name="T14" fmla="*/ 4 w 83"/>
                  <a:gd name="T15" fmla="*/ 82 h 82"/>
                  <a:gd name="T16" fmla="*/ 0 w 83"/>
                  <a:gd name="T17" fmla="*/ 77 h 82"/>
                  <a:gd name="T18" fmla="*/ 2 w 83"/>
                  <a:gd name="T19" fmla="*/ 69 h 82"/>
                  <a:gd name="T20" fmla="*/ 9 w 83"/>
                  <a:gd name="T21" fmla="*/ 58 h 82"/>
                  <a:gd name="T22" fmla="*/ 21 w 83"/>
                  <a:gd name="T23" fmla="*/ 47 h 82"/>
                  <a:gd name="T24" fmla="*/ 37 w 83"/>
                  <a:gd name="T25" fmla="*/ 36 h 82"/>
                  <a:gd name="T26" fmla="*/ 50 w 83"/>
                  <a:gd name="T27" fmla="*/ 24 h 82"/>
                  <a:gd name="T28" fmla="*/ 66 w 83"/>
                  <a:gd name="T29" fmla="*/ 13 h 82"/>
                  <a:gd name="T30" fmla="*/ 77 w 83"/>
                  <a:gd name="T31" fmla="*/ 7 h 82"/>
                  <a:gd name="T32" fmla="*/ 83 w 83"/>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82"/>
                  <a:gd name="T53" fmla="*/ 83 w 8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82">
                    <a:moveTo>
                      <a:pt x="83" y="0"/>
                    </a:moveTo>
                    <a:lnTo>
                      <a:pt x="75" y="9"/>
                    </a:lnTo>
                    <a:lnTo>
                      <a:pt x="66" y="22"/>
                    </a:lnTo>
                    <a:lnTo>
                      <a:pt x="52" y="38"/>
                    </a:lnTo>
                    <a:lnTo>
                      <a:pt x="39" y="53"/>
                    </a:lnTo>
                    <a:lnTo>
                      <a:pt x="25" y="66"/>
                    </a:lnTo>
                    <a:lnTo>
                      <a:pt x="13" y="77"/>
                    </a:lnTo>
                    <a:lnTo>
                      <a:pt x="4" y="82"/>
                    </a:lnTo>
                    <a:lnTo>
                      <a:pt x="0" y="77"/>
                    </a:lnTo>
                    <a:lnTo>
                      <a:pt x="2" y="69"/>
                    </a:lnTo>
                    <a:lnTo>
                      <a:pt x="9" y="58"/>
                    </a:lnTo>
                    <a:lnTo>
                      <a:pt x="21" y="47"/>
                    </a:lnTo>
                    <a:lnTo>
                      <a:pt x="37" y="36"/>
                    </a:lnTo>
                    <a:lnTo>
                      <a:pt x="50" y="24"/>
                    </a:lnTo>
                    <a:lnTo>
                      <a:pt x="66" y="13"/>
                    </a:lnTo>
                    <a:lnTo>
                      <a:pt x="77" y="7"/>
                    </a:lnTo>
                    <a:lnTo>
                      <a:pt x="8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 name="Freeform 359"/>
              <p:cNvSpPr>
                <a:spLocks/>
              </p:cNvSpPr>
              <p:nvPr/>
            </p:nvSpPr>
            <p:spPr bwMode="auto">
              <a:xfrm>
                <a:off x="400" y="1943"/>
                <a:ext cx="86" cy="92"/>
              </a:xfrm>
              <a:custGeom>
                <a:avLst/>
                <a:gdLst>
                  <a:gd name="T0" fmla="*/ 86 w 86"/>
                  <a:gd name="T1" fmla="*/ 0 h 92"/>
                  <a:gd name="T2" fmla="*/ 80 w 86"/>
                  <a:gd name="T3" fmla="*/ 11 h 92"/>
                  <a:gd name="T4" fmla="*/ 70 w 86"/>
                  <a:gd name="T5" fmla="*/ 26 h 92"/>
                  <a:gd name="T6" fmla="*/ 57 w 86"/>
                  <a:gd name="T7" fmla="*/ 44 h 92"/>
                  <a:gd name="T8" fmla="*/ 43 w 86"/>
                  <a:gd name="T9" fmla="*/ 61 h 92"/>
                  <a:gd name="T10" fmla="*/ 30 w 86"/>
                  <a:gd name="T11" fmla="*/ 77 h 92"/>
                  <a:gd name="T12" fmla="*/ 18 w 86"/>
                  <a:gd name="T13" fmla="*/ 88 h 92"/>
                  <a:gd name="T14" fmla="*/ 6 w 86"/>
                  <a:gd name="T15" fmla="*/ 92 h 92"/>
                  <a:gd name="T16" fmla="*/ 0 w 86"/>
                  <a:gd name="T17" fmla="*/ 88 h 92"/>
                  <a:gd name="T18" fmla="*/ 0 w 86"/>
                  <a:gd name="T19" fmla="*/ 79 h 92"/>
                  <a:gd name="T20" fmla="*/ 6 w 86"/>
                  <a:gd name="T21" fmla="*/ 68 h 92"/>
                  <a:gd name="T22" fmla="*/ 20 w 86"/>
                  <a:gd name="T23" fmla="*/ 57 h 92"/>
                  <a:gd name="T24" fmla="*/ 35 w 86"/>
                  <a:gd name="T25" fmla="*/ 44 h 92"/>
                  <a:gd name="T26" fmla="*/ 51 w 86"/>
                  <a:gd name="T27" fmla="*/ 33 h 92"/>
                  <a:gd name="T28" fmla="*/ 66 w 86"/>
                  <a:gd name="T29" fmla="*/ 19 h 92"/>
                  <a:gd name="T30" fmla="*/ 78 w 86"/>
                  <a:gd name="T31" fmla="*/ 8 h 92"/>
                  <a:gd name="T32" fmla="*/ 86 w 86"/>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92"/>
                  <a:gd name="T53" fmla="*/ 86 w 86"/>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92">
                    <a:moveTo>
                      <a:pt x="86" y="0"/>
                    </a:moveTo>
                    <a:lnTo>
                      <a:pt x="80" y="11"/>
                    </a:lnTo>
                    <a:lnTo>
                      <a:pt x="70" y="26"/>
                    </a:lnTo>
                    <a:lnTo>
                      <a:pt x="57" y="44"/>
                    </a:lnTo>
                    <a:lnTo>
                      <a:pt x="43" y="61"/>
                    </a:lnTo>
                    <a:lnTo>
                      <a:pt x="30" y="77"/>
                    </a:lnTo>
                    <a:lnTo>
                      <a:pt x="18" y="88"/>
                    </a:lnTo>
                    <a:lnTo>
                      <a:pt x="6" y="92"/>
                    </a:lnTo>
                    <a:lnTo>
                      <a:pt x="0" y="88"/>
                    </a:lnTo>
                    <a:lnTo>
                      <a:pt x="0" y="79"/>
                    </a:lnTo>
                    <a:lnTo>
                      <a:pt x="6" y="68"/>
                    </a:lnTo>
                    <a:lnTo>
                      <a:pt x="20" y="57"/>
                    </a:lnTo>
                    <a:lnTo>
                      <a:pt x="35" y="44"/>
                    </a:lnTo>
                    <a:lnTo>
                      <a:pt x="51" y="33"/>
                    </a:lnTo>
                    <a:lnTo>
                      <a:pt x="66" y="19"/>
                    </a:lnTo>
                    <a:lnTo>
                      <a:pt x="78" y="8"/>
                    </a:lnTo>
                    <a:lnTo>
                      <a:pt x="8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 name="Freeform 360"/>
              <p:cNvSpPr>
                <a:spLocks/>
              </p:cNvSpPr>
              <p:nvPr/>
            </p:nvSpPr>
            <p:spPr bwMode="auto">
              <a:xfrm>
                <a:off x="424" y="1978"/>
                <a:ext cx="81" cy="106"/>
              </a:xfrm>
              <a:custGeom>
                <a:avLst/>
                <a:gdLst>
                  <a:gd name="T0" fmla="*/ 81 w 81"/>
                  <a:gd name="T1" fmla="*/ 0 h 106"/>
                  <a:gd name="T2" fmla="*/ 77 w 81"/>
                  <a:gd name="T3" fmla="*/ 13 h 106"/>
                  <a:gd name="T4" fmla="*/ 70 w 81"/>
                  <a:gd name="T5" fmla="*/ 31 h 106"/>
                  <a:gd name="T6" fmla="*/ 60 w 81"/>
                  <a:gd name="T7" fmla="*/ 48 h 106"/>
                  <a:gd name="T8" fmla="*/ 50 w 81"/>
                  <a:gd name="T9" fmla="*/ 66 h 106"/>
                  <a:gd name="T10" fmla="*/ 39 w 81"/>
                  <a:gd name="T11" fmla="*/ 82 h 106"/>
                  <a:gd name="T12" fmla="*/ 27 w 81"/>
                  <a:gd name="T13" fmla="*/ 95 h 106"/>
                  <a:gd name="T14" fmla="*/ 13 w 81"/>
                  <a:gd name="T15" fmla="*/ 104 h 106"/>
                  <a:gd name="T16" fmla="*/ 2 w 81"/>
                  <a:gd name="T17" fmla="*/ 106 h 106"/>
                  <a:gd name="T18" fmla="*/ 0 w 81"/>
                  <a:gd name="T19" fmla="*/ 101 h 106"/>
                  <a:gd name="T20" fmla="*/ 4 w 81"/>
                  <a:gd name="T21" fmla="*/ 90 h 106"/>
                  <a:gd name="T22" fmla="*/ 15 w 81"/>
                  <a:gd name="T23" fmla="*/ 75 h 106"/>
                  <a:gd name="T24" fmla="*/ 29 w 81"/>
                  <a:gd name="T25" fmla="*/ 57 h 106"/>
                  <a:gd name="T26" fmla="*/ 44 w 81"/>
                  <a:gd name="T27" fmla="*/ 40 h 106"/>
                  <a:gd name="T28" fmla="*/ 60 w 81"/>
                  <a:gd name="T29" fmla="*/ 22 h 106"/>
                  <a:gd name="T30" fmla="*/ 74 w 81"/>
                  <a:gd name="T31" fmla="*/ 9 h 106"/>
                  <a:gd name="T32" fmla="*/ 81 w 81"/>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106"/>
                  <a:gd name="T53" fmla="*/ 81 w 81"/>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106">
                    <a:moveTo>
                      <a:pt x="81" y="0"/>
                    </a:moveTo>
                    <a:lnTo>
                      <a:pt x="77" y="13"/>
                    </a:lnTo>
                    <a:lnTo>
                      <a:pt x="70" y="31"/>
                    </a:lnTo>
                    <a:lnTo>
                      <a:pt x="60" y="48"/>
                    </a:lnTo>
                    <a:lnTo>
                      <a:pt x="50" y="66"/>
                    </a:lnTo>
                    <a:lnTo>
                      <a:pt x="39" y="82"/>
                    </a:lnTo>
                    <a:lnTo>
                      <a:pt x="27" y="95"/>
                    </a:lnTo>
                    <a:lnTo>
                      <a:pt x="13" y="104"/>
                    </a:lnTo>
                    <a:lnTo>
                      <a:pt x="2" y="106"/>
                    </a:lnTo>
                    <a:lnTo>
                      <a:pt x="0" y="101"/>
                    </a:lnTo>
                    <a:lnTo>
                      <a:pt x="4" y="90"/>
                    </a:lnTo>
                    <a:lnTo>
                      <a:pt x="15" y="75"/>
                    </a:lnTo>
                    <a:lnTo>
                      <a:pt x="29" y="57"/>
                    </a:lnTo>
                    <a:lnTo>
                      <a:pt x="44" y="40"/>
                    </a:lnTo>
                    <a:lnTo>
                      <a:pt x="60" y="22"/>
                    </a:lnTo>
                    <a:lnTo>
                      <a:pt x="74" y="9"/>
                    </a:lnTo>
                    <a:lnTo>
                      <a:pt x="8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 name="Freeform 361"/>
              <p:cNvSpPr>
                <a:spLocks/>
              </p:cNvSpPr>
              <p:nvPr/>
            </p:nvSpPr>
            <p:spPr bwMode="auto">
              <a:xfrm>
                <a:off x="476" y="2004"/>
                <a:ext cx="37" cy="117"/>
              </a:xfrm>
              <a:custGeom>
                <a:avLst/>
                <a:gdLst>
                  <a:gd name="T0" fmla="*/ 0 w 37"/>
                  <a:gd name="T1" fmla="*/ 117 h 117"/>
                  <a:gd name="T2" fmla="*/ 2 w 37"/>
                  <a:gd name="T3" fmla="*/ 100 h 117"/>
                  <a:gd name="T4" fmla="*/ 12 w 37"/>
                  <a:gd name="T5" fmla="*/ 64 h 117"/>
                  <a:gd name="T6" fmla="*/ 25 w 37"/>
                  <a:gd name="T7" fmla="*/ 27 h 117"/>
                  <a:gd name="T8" fmla="*/ 35 w 37"/>
                  <a:gd name="T9" fmla="*/ 0 h 117"/>
                  <a:gd name="T10" fmla="*/ 37 w 37"/>
                  <a:gd name="T11" fmla="*/ 36 h 117"/>
                  <a:gd name="T12" fmla="*/ 29 w 37"/>
                  <a:gd name="T13" fmla="*/ 78 h 117"/>
                  <a:gd name="T14" fmla="*/ 18 w 37"/>
                  <a:gd name="T15" fmla="*/ 109 h 117"/>
                  <a:gd name="T16" fmla="*/ 0 w 37"/>
                  <a:gd name="T17" fmla="*/ 117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117"/>
                  <a:gd name="T29" fmla="*/ 37 w 37"/>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117">
                    <a:moveTo>
                      <a:pt x="0" y="117"/>
                    </a:moveTo>
                    <a:lnTo>
                      <a:pt x="2" y="100"/>
                    </a:lnTo>
                    <a:lnTo>
                      <a:pt x="12" y="64"/>
                    </a:lnTo>
                    <a:lnTo>
                      <a:pt x="25" y="27"/>
                    </a:lnTo>
                    <a:lnTo>
                      <a:pt x="35" y="0"/>
                    </a:lnTo>
                    <a:lnTo>
                      <a:pt x="37" y="36"/>
                    </a:lnTo>
                    <a:lnTo>
                      <a:pt x="29" y="78"/>
                    </a:lnTo>
                    <a:lnTo>
                      <a:pt x="18" y="109"/>
                    </a:lnTo>
                    <a:lnTo>
                      <a:pt x="0" y="11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 name="Freeform 362"/>
              <p:cNvSpPr>
                <a:spLocks/>
              </p:cNvSpPr>
              <p:nvPr/>
            </p:nvSpPr>
            <p:spPr bwMode="auto">
              <a:xfrm>
                <a:off x="505" y="2044"/>
                <a:ext cx="37" cy="113"/>
              </a:xfrm>
              <a:custGeom>
                <a:avLst/>
                <a:gdLst>
                  <a:gd name="T0" fmla="*/ 0 w 37"/>
                  <a:gd name="T1" fmla="*/ 113 h 113"/>
                  <a:gd name="T2" fmla="*/ 2 w 37"/>
                  <a:gd name="T3" fmla="*/ 95 h 113"/>
                  <a:gd name="T4" fmla="*/ 14 w 37"/>
                  <a:gd name="T5" fmla="*/ 60 h 113"/>
                  <a:gd name="T6" fmla="*/ 28 w 37"/>
                  <a:gd name="T7" fmla="*/ 24 h 113"/>
                  <a:gd name="T8" fmla="*/ 35 w 37"/>
                  <a:gd name="T9" fmla="*/ 0 h 113"/>
                  <a:gd name="T10" fmla="*/ 37 w 37"/>
                  <a:gd name="T11" fmla="*/ 35 h 113"/>
                  <a:gd name="T12" fmla="*/ 29 w 37"/>
                  <a:gd name="T13" fmla="*/ 75 h 113"/>
                  <a:gd name="T14" fmla="*/ 18 w 37"/>
                  <a:gd name="T15" fmla="*/ 106 h 113"/>
                  <a:gd name="T16" fmla="*/ 0 w 37"/>
                  <a:gd name="T17" fmla="*/ 113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113"/>
                  <a:gd name="T29" fmla="*/ 37 w 37"/>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113">
                    <a:moveTo>
                      <a:pt x="0" y="113"/>
                    </a:moveTo>
                    <a:lnTo>
                      <a:pt x="2" y="95"/>
                    </a:lnTo>
                    <a:lnTo>
                      <a:pt x="14" y="60"/>
                    </a:lnTo>
                    <a:lnTo>
                      <a:pt x="28" y="24"/>
                    </a:lnTo>
                    <a:lnTo>
                      <a:pt x="35" y="0"/>
                    </a:lnTo>
                    <a:lnTo>
                      <a:pt x="37" y="35"/>
                    </a:lnTo>
                    <a:lnTo>
                      <a:pt x="29" y="75"/>
                    </a:lnTo>
                    <a:lnTo>
                      <a:pt x="18" y="106"/>
                    </a:lnTo>
                    <a:lnTo>
                      <a:pt x="0" y="1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 name="Freeform 363"/>
              <p:cNvSpPr>
                <a:spLocks/>
              </p:cNvSpPr>
              <p:nvPr/>
            </p:nvSpPr>
            <p:spPr bwMode="auto">
              <a:xfrm>
                <a:off x="352" y="1929"/>
                <a:ext cx="109" cy="572"/>
              </a:xfrm>
              <a:custGeom>
                <a:avLst/>
                <a:gdLst>
                  <a:gd name="T0" fmla="*/ 15 w 109"/>
                  <a:gd name="T1" fmla="*/ 7 h 572"/>
                  <a:gd name="T2" fmla="*/ 11 w 109"/>
                  <a:gd name="T3" fmla="*/ 5 h 572"/>
                  <a:gd name="T4" fmla="*/ 8 w 109"/>
                  <a:gd name="T5" fmla="*/ 3 h 572"/>
                  <a:gd name="T6" fmla="*/ 4 w 109"/>
                  <a:gd name="T7" fmla="*/ 3 h 572"/>
                  <a:gd name="T8" fmla="*/ 0 w 109"/>
                  <a:gd name="T9" fmla="*/ 0 h 572"/>
                  <a:gd name="T10" fmla="*/ 37 w 109"/>
                  <a:gd name="T11" fmla="*/ 84 h 572"/>
                  <a:gd name="T12" fmla="*/ 64 w 109"/>
                  <a:gd name="T13" fmla="*/ 166 h 572"/>
                  <a:gd name="T14" fmla="*/ 81 w 109"/>
                  <a:gd name="T15" fmla="*/ 245 h 572"/>
                  <a:gd name="T16" fmla="*/ 91 w 109"/>
                  <a:gd name="T17" fmla="*/ 320 h 572"/>
                  <a:gd name="T18" fmla="*/ 95 w 109"/>
                  <a:gd name="T19" fmla="*/ 391 h 572"/>
                  <a:gd name="T20" fmla="*/ 97 w 109"/>
                  <a:gd name="T21" fmla="*/ 457 h 572"/>
                  <a:gd name="T22" fmla="*/ 97 w 109"/>
                  <a:gd name="T23" fmla="*/ 517 h 572"/>
                  <a:gd name="T24" fmla="*/ 95 w 109"/>
                  <a:gd name="T25" fmla="*/ 572 h 572"/>
                  <a:gd name="T26" fmla="*/ 103 w 109"/>
                  <a:gd name="T27" fmla="*/ 530 h 572"/>
                  <a:gd name="T28" fmla="*/ 109 w 109"/>
                  <a:gd name="T29" fmla="*/ 471 h 572"/>
                  <a:gd name="T30" fmla="*/ 109 w 109"/>
                  <a:gd name="T31" fmla="*/ 393 h 572"/>
                  <a:gd name="T32" fmla="*/ 105 w 109"/>
                  <a:gd name="T33" fmla="*/ 309 h 572"/>
                  <a:gd name="T34" fmla="*/ 93 w 109"/>
                  <a:gd name="T35" fmla="*/ 223 h 572"/>
                  <a:gd name="T36" fmla="*/ 76 w 109"/>
                  <a:gd name="T37" fmla="*/ 139 h 572"/>
                  <a:gd name="T38" fmla="*/ 50 w 109"/>
                  <a:gd name="T39" fmla="*/ 67 h 572"/>
                  <a:gd name="T40" fmla="*/ 15 w 109"/>
                  <a:gd name="T41" fmla="*/ 7 h 5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9"/>
                  <a:gd name="T64" fmla="*/ 0 h 572"/>
                  <a:gd name="T65" fmla="*/ 109 w 109"/>
                  <a:gd name="T66" fmla="*/ 572 h 5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9" h="572">
                    <a:moveTo>
                      <a:pt x="15" y="7"/>
                    </a:moveTo>
                    <a:lnTo>
                      <a:pt x="11" y="5"/>
                    </a:lnTo>
                    <a:lnTo>
                      <a:pt x="8" y="3"/>
                    </a:lnTo>
                    <a:lnTo>
                      <a:pt x="4" y="3"/>
                    </a:lnTo>
                    <a:lnTo>
                      <a:pt x="0" y="0"/>
                    </a:lnTo>
                    <a:lnTo>
                      <a:pt x="37" y="84"/>
                    </a:lnTo>
                    <a:lnTo>
                      <a:pt x="64" y="166"/>
                    </a:lnTo>
                    <a:lnTo>
                      <a:pt x="81" y="245"/>
                    </a:lnTo>
                    <a:lnTo>
                      <a:pt x="91" y="320"/>
                    </a:lnTo>
                    <a:lnTo>
                      <a:pt x="95" y="391"/>
                    </a:lnTo>
                    <a:lnTo>
                      <a:pt x="97" y="457"/>
                    </a:lnTo>
                    <a:lnTo>
                      <a:pt x="97" y="517"/>
                    </a:lnTo>
                    <a:lnTo>
                      <a:pt x="95" y="572"/>
                    </a:lnTo>
                    <a:lnTo>
                      <a:pt x="103" y="530"/>
                    </a:lnTo>
                    <a:lnTo>
                      <a:pt x="109" y="471"/>
                    </a:lnTo>
                    <a:lnTo>
                      <a:pt x="109" y="393"/>
                    </a:lnTo>
                    <a:lnTo>
                      <a:pt x="105" y="309"/>
                    </a:lnTo>
                    <a:lnTo>
                      <a:pt x="93" y="223"/>
                    </a:lnTo>
                    <a:lnTo>
                      <a:pt x="76" y="139"/>
                    </a:lnTo>
                    <a:lnTo>
                      <a:pt x="50" y="67"/>
                    </a:lnTo>
                    <a:lnTo>
                      <a:pt x="15"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 name="Freeform 364"/>
              <p:cNvSpPr>
                <a:spLocks/>
              </p:cNvSpPr>
              <p:nvPr/>
            </p:nvSpPr>
            <p:spPr bwMode="auto">
              <a:xfrm>
                <a:off x="379" y="2382"/>
                <a:ext cx="76" cy="84"/>
              </a:xfrm>
              <a:custGeom>
                <a:avLst/>
                <a:gdLst>
                  <a:gd name="T0" fmla="*/ 0 w 76"/>
                  <a:gd name="T1" fmla="*/ 82 h 84"/>
                  <a:gd name="T2" fmla="*/ 4 w 76"/>
                  <a:gd name="T3" fmla="*/ 84 h 84"/>
                  <a:gd name="T4" fmla="*/ 12 w 76"/>
                  <a:gd name="T5" fmla="*/ 82 h 84"/>
                  <a:gd name="T6" fmla="*/ 23 w 76"/>
                  <a:gd name="T7" fmla="*/ 75 h 84"/>
                  <a:gd name="T8" fmla="*/ 37 w 76"/>
                  <a:gd name="T9" fmla="*/ 66 h 84"/>
                  <a:gd name="T10" fmla="*/ 49 w 76"/>
                  <a:gd name="T11" fmla="*/ 53 h 84"/>
                  <a:gd name="T12" fmla="*/ 62 w 76"/>
                  <a:gd name="T13" fmla="*/ 37 h 84"/>
                  <a:gd name="T14" fmla="*/ 70 w 76"/>
                  <a:gd name="T15" fmla="*/ 20 h 84"/>
                  <a:gd name="T16" fmla="*/ 76 w 76"/>
                  <a:gd name="T17" fmla="*/ 0 h 84"/>
                  <a:gd name="T18" fmla="*/ 68 w 76"/>
                  <a:gd name="T19" fmla="*/ 11 h 84"/>
                  <a:gd name="T20" fmla="*/ 56 w 76"/>
                  <a:gd name="T21" fmla="*/ 22 h 84"/>
                  <a:gd name="T22" fmla="*/ 45 w 76"/>
                  <a:gd name="T23" fmla="*/ 33 h 84"/>
                  <a:gd name="T24" fmla="*/ 31 w 76"/>
                  <a:gd name="T25" fmla="*/ 44 h 84"/>
                  <a:gd name="T26" fmla="*/ 17 w 76"/>
                  <a:gd name="T27" fmla="*/ 57 h 84"/>
                  <a:gd name="T28" fmla="*/ 8 w 76"/>
                  <a:gd name="T29" fmla="*/ 66 h 84"/>
                  <a:gd name="T30" fmla="*/ 2 w 76"/>
                  <a:gd name="T31" fmla="*/ 75 h 84"/>
                  <a:gd name="T32" fmla="*/ 0 w 76"/>
                  <a:gd name="T33" fmla="*/ 82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84"/>
                  <a:gd name="T53" fmla="*/ 76 w 76"/>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84">
                    <a:moveTo>
                      <a:pt x="0" y="82"/>
                    </a:moveTo>
                    <a:lnTo>
                      <a:pt x="4" y="84"/>
                    </a:lnTo>
                    <a:lnTo>
                      <a:pt x="12" y="82"/>
                    </a:lnTo>
                    <a:lnTo>
                      <a:pt x="23" y="75"/>
                    </a:lnTo>
                    <a:lnTo>
                      <a:pt x="37" y="66"/>
                    </a:lnTo>
                    <a:lnTo>
                      <a:pt x="49" y="53"/>
                    </a:lnTo>
                    <a:lnTo>
                      <a:pt x="62" y="37"/>
                    </a:lnTo>
                    <a:lnTo>
                      <a:pt x="70" y="20"/>
                    </a:lnTo>
                    <a:lnTo>
                      <a:pt x="76" y="0"/>
                    </a:lnTo>
                    <a:lnTo>
                      <a:pt x="68" y="11"/>
                    </a:lnTo>
                    <a:lnTo>
                      <a:pt x="56" y="22"/>
                    </a:lnTo>
                    <a:lnTo>
                      <a:pt x="45" y="33"/>
                    </a:lnTo>
                    <a:lnTo>
                      <a:pt x="31" y="44"/>
                    </a:lnTo>
                    <a:lnTo>
                      <a:pt x="17" y="57"/>
                    </a:lnTo>
                    <a:lnTo>
                      <a:pt x="8" y="66"/>
                    </a:lnTo>
                    <a:lnTo>
                      <a:pt x="2" y="75"/>
                    </a:lnTo>
                    <a:lnTo>
                      <a:pt x="0" y="8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 name="Freeform 365"/>
              <p:cNvSpPr>
                <a:spLocks/>
              </p:cNvSpPr>
              <p:nvPr/>
            </p:nvSpPr>
            <p:spPr bwMode="auto">
              <a:xfrm>
                <a:off x="371" y="2280"/>
                <a:ext cx="88" cy="106"/>
              </a:xfrm>
              <a:custGeom>
                <a:avLst/>
                <a:gdLst>
                  <a:gd name="T0" fmla="*/ 0 w 88"/>
                  <a:gd name="T1" fmla="*/ 104 h 106"/>
                  <a:gd name="T2" fmla="*/ 6 w 88"/>
                  <a:gd name="T3" fmla="*/ 106 h 106"/>
                  <a:gd name="T4" fmla="*/ 16 w 88"/>
                  <a:gd name="T5" fmla="*/ 104 h 106"/>
                  <a:gd name="T6" fmla="*/ 27 w 88"/>
                  <a:gd name="T7" fmla="*/ 93 h 106"/>
                  <a:gd name="T8" fmla="*/ 43 w 88"/>
                  <a:gd name="T9" fmla="*/ 80 h 106"/>
                  <a:gd name="T10" fmla="*/ 57 w 88"/>
                  <a:gd name="T11" fmla="*/ 62 h 106"/>
                  <a:gd name="T12" fmla="*/ 70 w 88"/>
                  <a:gd name="T13" fmla="*/ 42 h 106"/>
                  <a:gd name="T14" fmla="*/ 82 w 88"/>
                  <a:gd name="T15" fmla="*/ 22 h 106"/>
                  <a:gd name="T16" fmla="*/ 88 w 88"/>
                  <a:gd name="T17" fmla="*/ 0 h 106"/>
                  <a:gd name="T18" fmla="*/ 82 w 88"/>
                  <a:gd name="T19" fmla="*/ 9 h 106"/>
                  <a:gd name="T20" fmla="*/ 68 w 88"/>
                  <a:gd name="T21" fmla="*/ 20 h 106"/>
                  <a:gd name="T22" fmla="*/ 55 w 88"/>
                  <a:gd name="T23" fmla="*/ 36 h 106"/>
                  <a:gd name="T24" fmla="*/ 39 w 88"/>
                  <a:gd name="T25" fmla="*/ 51 h 106"/>
                  <a:gd name="T26" fmla="*/ 24 w 88"/>
                  <a:gd name="T27" fmla="*/ 67 h 106"/>
                  <a:gd name="T28" fmla="*/ 10 w 88"/>
                  <a:gd name="T29" fmla="*/ 82 h 106"/>
                  <a:gd name="T30" fmla="*/ 2 w 88"/>
                  <a:gd name="T31" fmla="*/ 95 h 106"/>
                  <a:gd name="T32" fmla="*/ 0 w 88"/>
                  <a:gd name="T33" fmla="*/ 104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106"/>
                  <a:gd name="T53" fmla="*/ 88 w 88"/>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106">
                    <a:moveTo>
                      <a:pt x="0" y="104"/>
                    </a:moveTo>
                    <a:lnTo>
                      <a:pt x="6" y="106"/>
                    </a:lnTo>
                    <a:lnTo>
                      <a:pt x="16" y="104"/>
                    </a:lnTo>
                    <a:lnTo>
                      <a:pt x="27" y="93"/>
                    </a:lnTo>
                    <a:lnTo>
                      <a:pt x="43" y="80"/>
                    </a:lnTo>
                    <a:lnTo>
                      <a:pt x="57" y="62"/>
                    </a:lnTo>
                    <a:lnTo>
                      <a:pt x="70" y="42"/>
                    </a:lnTo>
                    <a:lnTo>
                      <a:pt x="82" y="22"/>
                    </a:lnTo>
                    <a:lnTo>
                      <a:pt x="88" y="0"/>
                    </a:lnTo>
                    <a:lnTo>
                      <a:pt x="82" y="9"/>
                    </a:lnTo>
                    <a:lnTo>
                      <a:pt x="68" y="20"/>
                    </a:lnTo>
                    <a:lnTo>
                      <a:pt x="55" y="36"/>
                    </a:lnTo>
                    <a:lnTo>
                      <a:pt x="39" y="51"/>
                    </a:lnTo>
                    <a:lnTo>
                      <a:pt x="24" y="67"/>
                    </a:lnTo>
                    <a:lnTo>
                      <a:pt x="10" y="82"/>
                    </a:lnTo>
                    <a:lnTo>
                      <a:pt x="2" y="95"/>
                    </a:lnTo>
                    <a:lnTo>
                      <a:pt x="0" y="10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 name="Freeform 366"/>
              <p:cNvSpPr>
                <a:spLocks/>
              </p:cNvSpPr>
              <p:nvPr/>
            </p:nvSpPr>
            <p:spPr bwMode="auto">
              <a:xfrm>
                <a:off x="354" y="2230"/>
                <a:ext cx="97" cy="92"/>
              </a:xfrm>
              <a:custGeom>
                <a:avLst/>
                <a:gdLst>
                  <a:gd name="T0" fmla="*/ 0 w 97"/>
                  <a:gd name="T1" fmla="*/ 88 h 92"/>
                  <a:gd name="T2" fmla="*/ 6 w 97"/>
                  <a:gd name="T3" fmla="*/ 92 h 92"/>
                  <a:gd name="T4" fmla="*/ 19 w 97"/>
                  <a:gd name="T5" fmla="*/ 90 h 92"/>
                  <a:gd name="T6" fmla="*/ 33 w 97"/>
                  <a:gd name="T7" fmla="*/ 81 h 92"/>
                  <a:gd name="T8" fmla="*/ 50 w 97"/>
                  <a:gd name="T9" fmla="*/ 70 h 92"/>
                  <a:gd name="T10" fmla="*/ 66 w 97"/>
                  <a:gd name="T11" fmla="*/ 55 h 92"/>
                  <a:gd name="T12" fmla="*/ 81 w 97"/>
                  <a:gd name="T13" fmla="*/ 37 h 92"/>
                  <a:gd name="T14" fmla="*/ 91 w 97"/>
                  <a:gd name="T15" fmla="*/ 17 h 92"/>
                  <a:gd name="T16" fmla="*/ 97 w 97"/>
                  <a:gd name="T17" fmla="*/ 0 h 92"/>
                  <a:gd name="T18" fmla="*/ 89 w 97"/>
                  <a:gd name="T19" fmla="*/ 4 h 92"/>
                  <a:gd name="T20" fmla="*/ 77 w 97"/>
                  <a:gd name="T21" fmla="*/ 15 h 92"/>
                  <a:gd name="T22" fmla="*/ 60 w 97"/>
                  <a:gd name="T23" fmla="*/ 26 h 92"/>
                  <a:gd name="T24" fmla="*/ 42 w 97"/>
                  <a:gd name="T25" fmla="*/ 41 h 92"/>
                  <a:gd name="T26" fmla="*/ 27 w 97"/>
                  <a:gd name="T27" fmla="*/ 55 h 92"/>
                  <a:gd name="T28" fmla="*/ 11 w 97"/>
                  <a:gd name="T29" fmla="*/ 70 h 92"/>
                  <a:gd name="T30" fmla="*/ 2 w 97"/>
                  <a:gd name="T31" fmla="*/ 81 h 92"/>
                  <a:gd name="T32" fmla="*/ 0 w 97"/>
                  <a:gd name="T33" fmla="*/ 88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92"/>
                  <a:gd name="T53" fmla="*/ 97 w 97"/>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92">
                    <a:moveTo>
                      <a:pt x="0" y="88"/>
                    </a:moveTo>
                    <a:lnTo>
                      <a:pt x="6" y="92"/>
                    </a:lnTo>
                    <a:lnTo>
                      <a:pt x="19" y="90"/>
                    </a:lnTo>
                    <a:lnTo>
                      <a:pt x="33" y="81"/>
                    </a:lnTo>
                    <a:lnTo>
                      <a:pt x="50" y="70"/>
                    </a:lnTo>
                    <a:lnTo>
                      <a:pt x="66" y="55"/>
                    </a:lnTo>
                    <a:lnTo>
                      <a:pt x="81" y="37"/>
                    </a:lnTo>
                    <a:lnTo>
                      <a:pt x="91" y="17"/>
                    </a:lnTo>
                    <a:lnTo>
                      <a:pt x="97" y="0"/>
                    </a:lnTo>
                    <a:lnTo>
                      <a:pt x="89" y="4"/>
                    </a:lnTo>
                    <a:lnTo>
                      <a:pt x="77" y="15"/>
                    </a:lnTo>
                    <a:lnTo>
                      <a:pt x="60" y="26"/>
                    </a:lnTo>
                    <a:lnTo>
                      <a:pt x="42" y="41"/>
                    </a:lnTo>
                    <a:lnTo>
                      <a:pt x="27" y="55"/>
                    </a:lnTo>
                    <a:lnTo>
                      <a:pt x="11" y="70"/>
                    </a:lnTo>
                    <a:lnTo>
                      <a:pt x="2" y="81"/>
                    </a:lnTo>
                    <a:lnTo>
                      <a:pt x="0" y="8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 name="Freeform 367"/>
              <p:cNvSpPr>
                <a:spLocks/>
              </p:cNvSpPr>
              <p:nvPr/>
            </p:nvSpPr>
            <p:spPr bwMode="auto">
              <a:xfrm>
                <a:off x="352" y="2132"/>
                <a:ext cx="89" cy="80"/>
              </a:xfrm>
              <a:custGeom>
                <a:avLst/>
                <a:gdLst>
                  <a:gd name="T0" fmla="*/ 0 w 89"/>
                  <a:gd name="T1" fmla="*/ 78 h 80"/>
                  <a:gd name="T2" fmla="*/ 4 w 89"/>
                  <a:gd name="T3" fmla="*/ 80 h 80"/>
                  <a:gd name="T4" fmla="*/ 15 w 89"/>
                  <a:gd name="T5" fmla="*/ 78 h 80"/>
                  <a:gd name="T6" fmla="*/ 29 w 89"/>
                  <a:gd name="T7" fmla="*/ 69 h 80"/>
                  <a:gd name="T8" fmla="*/ 44 w 89"/>
                  <a:gd name="T9" fmla="*/ 58 h 80"/>
                  <a:gd name="T10" fmla="*/ 60 w 89"/>
                  <a:gd name="T11" fmla="*/ 45 h 80"/>
                  <a:gd name="T12" fmla="*/ 74 w 89"/>
                  <a:gd name="T13" fmla="*/ 31 h 80"/>
                  <a:gd name="T14" fmla="*/ 85 w 89"/>
                  <a:gd name="T15" fmla="*/ 16 h 80"/>
                  <a:gd name="T16" fmla="*/ 89 w 89"/>
                  <a:gd name="T17" fmla="*/ 0 h 80"/>
                  <a:gd name="T18" fmla="*/ 81 w 89"/>
                  <a:gd name="T19" fmla="*/ 7 h 80"/>
                  <a:gd name="T20" fmla="*/ 68 w 89"/>
                  <a:gd name="T21" fmla="*/ 16 h 80"/>
                  <a:gd name="T22" fmla="*/ 52 w 89"/>
                  <a:gd name="T23" fmla="*/ 25 h 80"/>
                  <a:gd name="T24" fmla="*/ 37 w 89"/>
                  <a:gd name="T25" fmla="*/ 36 h 80"/>
                  <a:gd name="T26" fmla="*/ 21 w 89"/>
                  <a:gd name="T27" fmla="*/ 47 h 80"/>
                  <a:gd name="T28" fmla="*/ 8 w 89"/>
                  <a:gd name="T29" fmla="*/ 58 h 80"/>
                  <a:gd name="T30" fmla="*/ 2 w 89"/>
                  <a:gd name="T31" fmla="*/ 69 h 80"/>
                  <a:gd name="T32" fmla="*/ 0 w 89"/>
                  <a:gd name="T33" fmla="*/ 78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80"/>
                  <a:gd name="T53" fmla="*/ 89 w 89"/>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80">
                    <a:moveTo>
                      <a:pt x="0" y="78"/>
                    </a:moveTo>
                    <a:lnTo>
                      <a:pt x="4" y="80"/>
                    </a:lnTo>
                    <a:lnTo>
                      <a:pt x="15" y="78"/>
                    </a:lnTo>
                    <a:lnTo>
                      <a:pt x="29" y="69"/>
                    </a:lnTo>
                    <a:lnTo>
                      <a:pt x="44" y="58"/>
                    </a:lnTo>
                    <a:lnTo>
                      <a:pt x="60" y="45"/>
                    </a:lnTo>
                    <a:lnTo>
                      <a:pt x="74" y="31"/>
                    </a:lnTo>
                    <a:lnTo>
                      <a:pt x="85" y="16"/>
                    </a:lnTo>
                    <a:lnTo>
                      <a:pt x="89" y="0"/>
                    </a:lnTo>
                    <a:lnTo>
                      <a:pt x="81" y="7"/>
                    </a:lnTo>
                    <a:lnTo>
                      <a:pt x="68" y="16"/>
                    </a:lnTo>
                    <a:lnTo>
                      <a:pt x="52" y="25"/>
                    </a:lnTo>
                    <a:lnTo>
                      <a:pt x="37" y="36"/>
                    </a:lnTo>
                    <a:lnTo>
                      <a:pt x="21" y="47"/>
                    </a:lnTo>
                    <a:lnTo>
                      <a:pt x="8" y="58"/>
                    </a:lnTo>
                    <a:lnTo>
                      <a:pt x="2" y="69"/>
                    </a:lnTo>
                    <a:lnTo>
                      <a:pt x="0" y="7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 name="Freeform 368"/>
              <p:cNvSpPr>
                <a:spLocks/>
              </p:cNvSpPr>
              <p:nvPr/>
            </p:nvSpPr>
            <p:spPr bwMode="auto">
              <a:xfrm>
                <a:off x="348" y="2093"/>
                <a:ext cx="82" cy="57"/>
              </a:xfrm>
              <a:custGeom>
                <a:avLst/>
                <a:gdLst>
                  <a:gd name="T0" fmla="*/ 0 w 82"/>
                  <a:gd name="T1" fmla="*/ 50 h 57"/>
                  <a:gd name="T2" fmla="*/ 4 w 82"/>
                  <a:gd name="T3" fmla="*/ 55 h 57"/>
                  <a:gd name="T4" fmla="*/ 13 w 82"/>
                  <a:gd name="T5" fmla="*/ 57 h 57"/>
                  <a:gd name="T6" fmla="*/ 25 w 82"/>
                  <a:gd name="T7" fmla="*/ 55 h 57"/>
                  <a:gd name="T8" fmla="*/ 39 w 82"/>
                  <a:gd name="T9" fmla="*/ 50 h 57"/>
                  <a:gd name="T10" fmla="*/ 52 w 82"/>
                  <a:gd name="T11" fmla="*/ 42 h 57"/>
                  <a:gd name="T12" fmla="*/ 66 w 82"/>
                  <a:gd name="T13" fmla="*/ 31 h 57"/>
                  <a:gd name="T14" fmla="*/ 76 w 82"/>
                  <a:gd name="T15" fmla="*/ 17 h 57"/>
                  <a:gd name="T16" fmla="*/ 82 w 82"/>
                  <a:gd name="T17" fmla="*/ 0 h 57"/>
                  <a:gd name="T18" fmla="*/ 74 w 82"/>
                  <a:gd name="T19" fmla="*/ 4 h 57"/>
                  <a:gd name="T20" fmla="*/ 62 w 82"/>
                  <a:gd name="T21" fmla="*/ 11 h 57"/>
                  <a:gd name="T22" fmla="*/ 47 w 82"/>
                  <a:gd name="T23" fmla="*/ 17 h 57"/>
                  <a:gd name="T24" fmla="*/ 33 w 82"/>
                  <a:gd name="T25" fmla="*/ 24 h 57"/>
                  <a:gd name="T26" fmla="*/ 19 w 82"/>
                  <a:gd name="T27" fmla="*/ 31 h 57"/>
                  <a:gd name="T28" fmla="*/ 8 w 82"/>
                  <a:gd name="T29" fmla="*/ 37 h 57"/>
                  <a:gd name="T30" fmla="*/ 2 w 82"/>
                  <a:gd name="T31" fmla="*/ 44 h 57"/>
                  <a:gd name="T32" fmla="*/ 0 w 82"/>
                  <a:gd name="T33" fmla="*/ 5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57"/>
                  <a:gd name="T53" fmla="*/ 82 w 82"/>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57">
                    <a:moveTo>
                      <a:pt x="0" y="50"/>
                    </a:moveTo>
                    <a:lnTo>
                      <a:pt x="4" y="55"/>
                    </a:lnTo>
                    <a:lnTo>
                      <a:pt x="13" y="57"/>
                    </a:lnTo>
                    <a:lnTo>
                      <a:pt x="25" y="55"/>
                    </a:lnTo>
                    <a:lnTo>
                      <a:pt x="39" y="50"/>
                    </a:lnTo>
                    <a:lnTo>
                      <a:pt x="52" y="42"/>
                    </a:lnTo>
                    <a:lnTo>
                      <a:pt x="66" y="31"/>
                    </a:lnTo>
                    <a:lnTo>
                      <a:pt x="76" y="17"/>
                    </a:lnTo>
                    <a:lnTo>
                      <a:pt x="82" y="0"/>
                    </a:lnTo>
                    <a:lnTo>
                      <a:pt x="74" y="4"/>
                    </a:lnTo>
                    <a:lnTo>
                      <a:pt x="62" y="11"/>
                    </a:lnTo>
                    <a:lnTo>
                      <a:pt x="47" y="17"/>
                    </a:lnTo>
                    <a:lnTo>
                      <a:pt x="33" y="24"/>
                    </a:lnTo>
                    <a:lnTo>
                      <a:pt x="19" y="31"/>
                    </a:lnTo>
                    <a:lnTo>
                      <a:pt x="8" y="37"/>
                    </a:lnTo>
                    <a:lnTo>
                      <a:pt x="2" y="44"/>
                    </a:lnTo>
                    <a:lnTo>
                      <a:pt x="0" y="5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 name="Freeform 369"/>
              <p:cNvSpPr>
                <a:spLocks/>
              </p:cNvSpPr>
              <p:nvPr/>
            </p:nvSpPr>
            <p:spPr bwMode="auto">
              <a:xfrm>
                <a:off x="336" y="2004"/>
                <a:ext cx="62" cy="45"/>
              </a:xfrm>
              <a:custGeom>
                <a:avLst/>
                <a:gdLst>
                  <a:gd name="T0" fmla="*/ 0 w 62"/>
                  <a:gd name="T1" fmla="*/ 40 h 45"/>
                  <a:gd name="T2" fmla="*/ 4 w 62"/>
                  <a:gd name="T3" fmla="*/ 45 h 45"/>
                  <a:gd name="T4" fmla="*/ 12 w 62"/>
                  <a:gd name="T5" fmla="*/ 45 h 45"/>
                  <a:gd name="T6" fmla="*/ 22 w 62"/>
                  <a:gd name="T7" fmla="*/ 40 h 45"/>
                  <a:gd name="T8" fmla="*/ 33 w 62"/>
                  <a:gd name="T9" fmla="*/ 36 h 45"/>
                  <a:gd name="T10" fmla="*/ 45 w 62"/>
                  <a:gd name="T11" fmla="*/ 27 h 45"/>
                  <a:gd name="T12" fmla="*/ 53 w 62"/>
                  <a:gd name="T13" fmla="*/ 18 h 45"/>
                  <a:gd name="T14" fmla="*/ 60 w 62"/>
                  <a:gd name="T15" fmla="*/ 9 h 45"/>
                  <a:gd name="T16" fmla="*/ 62 w 62"/>
                  <a:gd name="T17" fmla="*/ 0 h 45"/>
                  <a:gd name="T18" fmla="*/ 57 w 62"/>
                  <a:gd name="T19" fmla="*/ 5 h 45"/>
                  <a:gd name="T20" fmla="*/ 47 w 62"/>
                  <a:gd name="T21" fmla="*/ 9 h 45"/>
                  <a:gd name="T22" fmla="*/ 37 w 62"/>
                  <a:gd name="T23" fmla="*/ 14 h 45"/>
                  <a:gd name="T24" fmla="*/ 27 w 62"/>
                  <a:gd name="T25" fmla="*/ 18 h 45"/>
                  <a:gd name="T26" fmla="*/ 18 w 62"/>
                  <a:gd name="T27" fmla="*/ 22 h 45"/>
                  <a:gd name="T28" fmla="*/ 8 w 62"/>
                  <a:gd name="T29" fmla="*/ 29 h 45"/>
                  <a:gd name="T30" fmla="*/ 2 w 62"/>
                  <a:gd name="T31" fmla="*/ 33 h 45"/>
                  <a:gd name="T32" fmla="*/ 0 w 62"/>
                  <a:gd name="T33" fmla="*/ 4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45"/>
                  <a:gd name="T53" fmla="*/ 62 w 6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45">
                    <a:moveTo>
                      <a:pt x="0" y="40"/>
                    </a:moveTo>
                    <a:lnTo>
                      <a:pt x="4" y="45"/>
                    </a:lnTo>
                    <a:lnTo>
                      <a:pt x="12" y="45"/>
                    </a:lnTo>
                    <a:lnTo>
                      <a:pt x="22" y="40"/>
                    </a:lnTo>
                    <a:lnTo>
                      <a:pt x="33" y="36"/>
                    </a:lnTo>
                    <a:lnTo>
                      <a:pt x="45" y="27"/>
                    </a:lnTo>
                    <a:lnTo>
                      <a:pt x="53" y="18"/>
                    </a:lnTo>
                    <a:lnTo>
                      <a:pt x="60" y="9"/>
                    </a:lnTo>
                    <a:lnTo>
                      <a:pt x="62" y="0"/>
                    </a:lnTo>
                    <a:lnTo>
                      <a:pt x="57" y="5"/>
                    </a:lnTo>
                    <a:lnTo>
                      <a:pt x="47" y="9"/>
                    </a:lnTo>
                    <a:lnTo>
                      <a:pt x="37" y="14"/>
                    </a:lnTo>
                    <a:lnTo>
                      <a:pt x="27" y="18"/>
                    </a:lnTo>
                    <a:lnTo>
                      <a:pt x="18" y="22"/>
                    </a:lnTo>
                    <a:lnTo>
                      <a:pt x="8" y="29"/>
                    </a:lnTo>
                    <a:lnTo>
                      <a:pt x="2" y="33"/>
                    </a:lnTo>
                    <a:lnTo>
                      <a:pt x="0"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 name="Freeform 370"/>
              <p:cNvSpPr>
                <a:spLocks/>
              </p:cNvSpPr>
              <p:nvPr/>
            </p:nvSpPr>
            <p:spPr bwMode="auto">
              <a:xfrm>
                <a:off x="342" y="1965"/>
                <a:ext cx="41" cy="33"/>
              </a:xfrm>
              <a:custGeom>
                <a:avLst/>
                <a:gdLst>
                  <a:gd name="T0" fmla="*/ 2 w 41"/>
                  <a:gd name="T1" fmla="*/ 31 h 33"/>
                  <a:gd name="T2" fmla="*/ 14 w 41"/>
                  <a:gd name="T3" fmla="*/ 33 h 33"/>
                  <a:gd name="T4" fmla="*/ 29 w 41"/>
                  <a:gd name="T5" fmla="*/ 28 h 33"/>
                  <a:gd name="T6" fmla="*/ 41 w 41"/>
                  <a:gd name="T7" fmla="*/ 15 h 33"/>
                  <a:gd name="T8" fmla="*/ 39 w 41"/>
                  <a:gd name="T9" fmla="*/ 0 h 33"/>
                  <a:gd name="T10" fmla="*/ 31 w 41"/>
                  <a:gd name="T11" fmla="*/ 13 h 33"/>
                  <a:gd name="T12" fmla="*/ 16 w 41"/>
                  <a:gd name="T13" fmla="*/ 17 h 33"/>
                  <a:gd name="T14" fmla="*/ 0 w 41"/>
                  <a:gd name="T15" fmla="*/ 22 h 33"/>
                  <a:gd name="T16" fmla="*/ 2 w 41"/>
                  <a:gd name="T17" fmla="*/ 31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33"/>
                  <a:gd name="T29" fmla="*/ 41 w 41"/>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33">
                    <a:moveTo>
                      <a:pt x="2" y="31"/>
                    </a:moveTo>
                    <a:lnTo>
                      <a:pt x="14" y="33"/>
                    </a:lnTo>
                    <a:lnTo>
                      <a:pt x="29" y="28"/>
                    </a:lnTo>
                    <a:lnTo>
                      <a:pt x="41" y="15"/>
                    </a:lnTo>
                    <a:lnTo>
                      <a:pt x="39" y="0"/>
                    </a:lnTo>
                    <a:lnTo>
                      <a:pt x="31" y="13"/>
                    </a:lnTo>
                    <a:lnTo>
                      <a:pt x="16" y="17"/>
                    </a:lnTo>
                    <a:lnTo>
                      <a:pt x="0" y="22"/>
                    </a:lnTo>
                    <a:lnTo>
                      <a:pt x="2" y="3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 name="Freeform 371"/>
              <p:cNvSpPr>
                <a:spLocks/>
              </p:cNvSpPr>
              <p:nvPr/>
            </p:nvSpPr>
            <p:spPr bwMode="auto">
              <a:xfrm>
                <a:off x="375" y="2329"/>
                <a:ext cx="82" cy="95"/>
              </a:xfrm>
              <a:custGeom>
                <a:avLst/>
                <a:gdLst>
                  <a:gd name="T0" fmla="*/ 0 w 82"/>
                  <a:gd name="T1" fmla="*/ 90 h 95"/>
                  <a:gd name="T2" fmla="*/ 6 w 82"/>
                  <a:gd name="T3" fmla="*/ 95 h 95"/>
                  <a:gd name="T4" fmla="*/ 16 w 82"/>
                  <a:gd name="T5" fmla="*/ 90 h 95"/>
                  <a:gd name="T6" fmla="*/ 27 w 82"/>
                  <a:gd name="T7" fmla="*/ 84 h 95"/>
                  <a:gd name="T8" fmla="*/ 41 w 82"/>
                  <a:gd name="T9" fmla="*/ 73 h 95"/>
                  <a:gd name="T10" fmla="*/ 55 w 82"/>
                  <a:gd name="T11" fmla="*/ 57 h 95"/>
                  <a:gd name="T12" fmla="*/ 66 w 82"/>
                  <a:gd name="T13" fmla="*/ 40 h 95"/>
                  <a:gd name="T14" fmla="*/ 76 w 82"/>
                  <a:gd name="T15" fmla="*/ 20 h 95"/>
                  <a:gd name="T16" fmla="*/ 82 w 82"/>
                  <a:gd name="T17" fmla="*/ 0 h 95"/>
                  <a:gd name="T18" fmla="*/ 76 w 82"/>
                  <a:gd name="T19" fmla="*/ 6 h 95"/>
                  <a:gd name="T20" fmla="*/ 64 w 82"/>
                  <a:gd name="T21" fmla="*/ 18 h 95"/>
                  <a:gd name="T22" fmla="*/ 51 w 82"/>
                  <a:gd name="T23" fmla="*/ 31 h 95"/>
                  <a:gd name="T24" fmla="*/ 35 w 82"/>
                  <a:gd name="T25" fmla="*/ 44 h 95"/>
                  <a:gd name="T26" fmla="*/ 21 w 82"/>
                  <a:gd name="T27" fmla="*/ 57 h 95"/>
                  <a:gd name="T28" fmla="*/ 10 w 82"/>
                  <a:gd name="T29" fmla="*/ 71 h 95"/>
                  <a:gd name="T30" fmla="*/ 2 w 82"/>
                  <a:gd name="T31" fmla="*/ 82 h 95"/>
                  <a:gd name="T32" fmla="*/ 0 w 82"/>
                  <a:gd name="T33" fmla="*/ 9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95"/>
                  <a:gd name="T53" fmla="*/ 82 w 82"/>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95">
                    <a:moveTo>
                      <a:pt x="0" y="90"/>
                    </a:moveTo>
                    <a:lnTo>
                      <a:pt x="6" y="95"/>
                    </a:lnTo>
                    <a:lnTo>
                      <a:pt x="16" y="90"/>
                    </a:lnTo>
                    <a:lnTo>
                      <a:pt x="27" y="84"/>
                    </a:lnTo>
                    <a:lnTo>
                      <a:pt x="41" y="73"/>
                    </a:lnTo>
                    <a:lnTo>
                      <a:pt x="55" y="57"/>
                    </a:lnTo>
                    <a:lnTo>
                      <a:pt x="66" y="40"/>
                    </a:lnTo>
                    <a:lnTo>
                      <a:pt x="76" y="20"/>
                    </a:lnTo>
                    <a:lnTo>
                      <a:pt x="82" y="0"/>
                    </a:lnTo>
                    <a:lnTo>
                      <a:pt x="76" y="6"/>
                    </a:lnTo>
                    <a:lnTo>
                      <a:pt x="64" y="18"/>
                    </a:lnTo>
                    <a:lnTo>
                      <a:pt x="51" y="31"/>
                    </a:lnTo>
                    <a:lnTo>
                      <a:pt x="35" y="44"/>
                    </a:lnTo>
                    <a:lnTo>
                      <a:pt x="21" y="57"/>
                    </a:lnTo>
                    <a:lnTo>
                      <a:pt x="10" y="71"/>
                    </a:lnTo>
                    <a:lnTo>
                      <a:pt x="2" y="82"/>
                    </a:lnTo>
                    <a:lnTo>
                      <a:pt x="0"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 name="Freeform 372"/>
              <p:cNvSpPr>
                <a:spLocks/>
              </p:cNvSpPr>
              <p:nvPr/>
            </p:nvSpPr>
            <p:spPr bwMode="auto">
              <a:xfrm>
                <a:off x="391" y="2433"/>
                <a:ext cx="64" cy="72"/>
              </a:xfrm>
              <a:custGeom>
                <a:avLst/>
                <a:gdLst>
                  <a:gd name="T0" fmla="*/ 0 w 64"/>
                  <a:gd name="T1" fmla="*/ 70 h 72"/>
                  <a:gd name="T2" fmla="*/ 4 w 64"/>
                  <a:gd name="T3" fmla="*/ 72 h 72"/>
                  <a:gd name="T4" fmla="*/ 9 w 64"/>
                  <a:gd name="T5" fmla="*/ 72 h 72"/>
                  <a:gd name="T6" fmla="*/ 19 w 64"/>
                  <a:gd name="T7" fmla="*/ 68 h 72"/>
                  <a:gd name="T8" fmla="*/ 31 w 64"/>
                  <a:gd name="T9" fmla="*/ 61 h 72"/>
                  <a:gd name="T10" fmla="*/ 40 w 64"/>
                  <a:gd name="T11" fmla="*/ 50 h 72"/>
                  <a:gd name="T12" fmla="*/ 50 w 64"/>
                  <a:gd name="T13" fmla="*/ 35 h 72"/>
                  <a:gd name="T14" fmla="*/ 60 w 64"/>
                  <a:gd name="T15" fmla="*/ 19 h 72"/>
                  <a:gd name="T16" fmla="*/ 64 w 64"/>
                  <a:gd name="T17" fmla="*/ 0 h 72"/>
                  <a:gd name="T18" fmla="*/ 56 w 64"/>
                  <a:gd name="T19" fmla="*/ 8 h 72"/>
                  <a:gd name="T20" fmla="*/ 46 w 64"/>
                  <a:gd name="T21" fmla="*/ 19 h 72"/>
                  <a:gd name="T22" fmla="*/ 35 w 64"/>
                  <a:gd name="T23" fmla="*/ 28 h 72"/>
                  <a:gd name="T24" fmla="*/ 23 w 64"/>
                  <a:gd name="T25" fmla="*/ 39 h 72"/>
                  <a:gd name="T26" fmla="*/ 13 w 64"/>
                  <a:gd name="T27" fmla="*/ 48 h 72"/>
                  <a:gd name="T28" fmla="*/ 5 w 64"/>
                  <a:gd name="T29" fmla="*/ 57 h 72"/>
                  <a:gd name="T30" fmla="*/ 0 w 64"/>
                  <a:gd name="T31" fmla="*/ 66 h 72"/>
                  <a:gd name="T32" fmla="*/ 0 w 64"/>
                  <a:gd name="T33" fmla="*/ 7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72"/>
                  <a:gd name="T53" fmla="*/ 64 w 64"/>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72">
                    <a:moveTo>
                      <a:pt x="0" y="70"/>
                    </a:moveTo>
                    <a:lnTo>
                      <a:pt x="4" y="72"/>
                    </a:lnTo>
                    <a:lnTo>
                      <a:pt x="9" y="72"/>
                    </a:lnTo>
                    <a:lnTo>
                      <a:pt x="19" y="68"/>
                    </a:lnTo>
                    <a:lnTo>
                      <a:pt x="31" y="61"/>
                    </a:lnTo>
                    <a:lnTo>
                      <a:pt x="40" y="50"/>
                    </a:lnTo>
                    <a:lnTo>
                      <a:pt x="50" y="35"/>
                    </a:lnTo>
                    <a:lnTo>
                      <a:pt x="60" y="19"/>
                    </a:lnTo>
                    <a:lnTo>
                      <a:pt x="64" y="0"/>
                    </a:lnTo>
                    <a:lnTo>
                      <a:pt x="56" y="8"/>
                    </a:lnTo>
                    <a:lnTo>
                      <a:pt x="46" y="19"/>
                    </a:lnTo>
                    <a:lnTo>
                      <a:pt x="35" y="28"/>
                    </a:lnTo>
                    <a:lnTo>
                      <a:pt x="23" y="39"/>
                    </a:lnTo>
                    <a:lnTo>
                      <a:pt x="13" y="48"/>
                    </a:lnTo>
                    <a:lnTo>
                      <a:pt x="5" y="57"/>
                    </a:lnTo>
                    <a:lnTo>
                      <a:pt x="0" y="66"/>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 name="Freeform 373"/>
              <p:cNvSpPr>
                <a:spLocks/>
              </p:cNvSpPr>
              <p:nvPr/>
            </p:nvSpPr>
            <p:spPr bwMode="auto">
              <a:xfrm>
                <a:off x="361" y="2174"/>
                <a:ext cx="90" cy="80"/>
              </a:xfrm>
              <a:custGeom>
                <a:avLst/>
                <a:gdLst>
                  <a:gd name="T0" fmla="*/ 0 w 90"/>
                  <a:gd name="T1" fmla="*/ 78 h 80"/>
                  <a:gd name="T2" fmla="*/ 4 w 90"/>
                  <a:gd name="T3" fmla="*/ 80 h 80"/>
                  <a:gd name="T4" fmla="*/ 16 w 90"/>
                  <a:gd name="T5" fmla="*/ 75 h 80"/>
                  <a:gd name="T6" fmla="*/ 30 w 90"/>
                  <a:gd name="T7" fmla="*/ 69 h 80"/>
                  <a:gd name="T8" fmla="*/ 45 w 90"/>
                  <a:gd name="T9" fmla="*/ 58 h 80"/>
                  <a:gd name="T10" fmla="*/ 61 w 90"/>
                  <a:gd name="T11" fmla="*/ 45 h 80"/>
                  <a:gd name="T12" fmla="*/ 74 w 90"/>
                  <a:gd name="T13" fmla="*/ 29 h 80"/>
                  <a:gd name="T14" fmla="*/ 86 w 90"/>
                  <a:gd name="T15" fmla="*/ 14 h 80"/>
                  <a:gd name="T16" fmla="*/ 90 w 90"/>
                  <a:gd name="T17" fmla="*/ 0 h 80"/>
                  <a:gd name="T18" fmla="*/ 82 w 90"/>
                  <a:gd name="T19" fmla="*/ 7 h 80"/>
                  <a:gd name="T20" fmla="*/ 69 w 90"/>
                  <a:gd name="T21" fmla="*/ 14 h 80"/>
                  <a:gd name="T22" fmla="*/ 53 w 90"/>
                  <a:gd name="T23" fmla="*/ 25 h 80"/>
                  <a:gd name="T24" fmla="*/ 37 w 90"/>
                  <a:gd name="T25" fmla="*/ 36 h 80"/>
                  <a:gd name="T26" fmla="*/ 22 w 90"/>
                  <a:gd name="T27" fmla="*/ 47 h 80"/>
                  <a:gd name="T28" fmla="*/ 8 w 90"/>
                  <a:gd name="T29" fmla="*/ 58 h 80"/>
                  <a:gd name="T30" fmla="*/ 2 w 90"/>
                  <a:gd name="T31" fmla="*/ 69 h 80"/>
                  <a:gd name="T32" fmla="*/ 0 w 90"/>
                  <a:gd name="T33" fmla="*/ 78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0"/>
                  <a:gd name="T53" fmla="*/ 90 w 90"/>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0">
                    <a:moveTo>
                      <a:pt x="0" y="78"/>
                    </a:moveTo>
                    <a:lnTo>
                      <a:pt x="4" y="80"/>
                    </a:lnTo>
                    <a:lnTo>
                      <a:pt x="16" y="75"/>
                    </a:lnTo>
                    <a:lnTo>
                      <a:pt x="30" y="69"/>
                    </a:lnTo>
                    <a:lnTo>
                      <a:pt x="45" y="58"/>
                    </a:lnTo>
                    <a:lnTo>
                      <a:pt x="61" y="45"/>
                    </a:lnTo>
                    <a:lnTo>
                      <a:pt x="74" y="29"/>
                    </a:lnTo>
                    <a:lnTo>
                      <a:pt x="86" y="14"/>
                    </a:lnTo>
                    <a:lnTo>
                      <a:pt x="90" y="0"/>
                    </a:lnTo>
                    <a:lnTo>
                      <a:pt x="82" y="7"/>
                    </a:lnTo>
                    <a:lnTo>
                      <a:pt x="69" y="14"/>
                    </a:lnTo>
                    <a:lnTo>
                      <a:pt x="53" y="25"/>
                    </a:lnTo>
                    <a:lnTo>
                      <a:pt x="37" y="36"/>
                    </a:lnTo>
                    <a:lnTo>
                      <a:pt x="22" y="47"/>
                    </a:lnTo>
                    <a:lnTo>
                      <a:pt x="8" y="58"/>
                    </a:lnTo>
                    <a:lnTo>
                      <a:pt x="2" y="69"/>
                    </a:lnTo>
                    <a:lnTo>
                      <a:pt x="0" y="7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 name="Freeform 374"/>
              <p:cNvSpPr>
                <a:spLocks/>
              </p:cNvSpPr>
              <p:nvPr/>
            </p:nvSpPr>
            <p:spPr bwMode="auto">
              <a:xfrm>
                <a:off x="342" y="2046"/>
                <a:ext cx="74" cy="60"/>
              </a:xfrm>
              <a:custGeom>
                <a:avLst/>
                <a:gdLst>
                  <a:gd name="T0" fmla="*/ 0 w 74"/>
                  <a:gd name="T1" fmla="*/ 56 h 60"/>
                  <a:gd name="T2" fmla="*/ 6 w 74"/>
                  <a:gd name="T3" fmla="*/ 60 h 60"/>
                  <a:gd name="T4" fmla="*/ 14 w 74"/>
                  <a:gd name="T5" fmla="*/ 58 h 60"/>
                  <a:gd name="T6" fmla="*/ 27 w 74"/>
                  <a:gd name="T7" fmla="*/ 51 h 60"/>
                  <a:gd name="T8" fmla="*/ 41 w 74"/>
                  <a:gd name="T9" fmla="*/ 42 h 60"/>
                  <a:gd name="T10" fmla="*/ 53 w 74"/>
                  <a:gd name="T11" fmla="*/ 31 h 60"/>
                  <a:gd name="T12" fmla="*/ 64 w 74"/>
                  <a:gd name="T13" fmla="*/ 20 h 60"/>
                  <a:gd name="T14" fmla="*/ 72 w 74"/>
                  <a:gd name="T15" fmla="*/ 9 h 60"/>
                  <a:gd name="T16" fmla="*/ 74 w 74"/>
                  <a:gd name="T17" fmla="*/ 0 h 60"/>
                  <a:gd name="T18" fmla="*/ 68 w 74"/>
                  <a:gd name="T19" fmla="*/ 5 h 60"/>
                  <a:gd name="T20" fmla="*/ 58 w 74"/>
                  <a:gd name="T21" fmla="*/ 11 h 60"/>
                  <a:gd name="T22" fmla="*/ 47 w 74"/>
                  <a:gd name="T23" fmla="*/ 18 h 60"/>
                  <a:gd name="T24" fmla="*/ 33 w 74"/>
                  <a:gd name="T25" fmla="*/ 25 h 60"/>
                  <a:gd name="T26" fmla="*/ 21 w 74"/>
                  <a:gd name="T27" fmla="*/ 33 h 60"/>
                  <a:gd name="T28" fmla="*/ 12 w 74"/>
                  <a:gd name="T29" fmla="*/ 42 h 60"/>
                  <a:gd name="T30" fmla="*/ 4 w 74"/>
                  <a:gd name="T31" fmla="*/ 49 h 60"/>
                  <a:gd name="T32" fmla="*/ 0 w 74"/>
                  <a:gd name="T33" fmla="*/ 5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0"/>
                  <a:gd name="T53" fmla="*/ 74 w 74"/>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0">
                    <a:moveTo>
                      <a:pt x="0" y="56"/>
                    </a:moveTo>
                    <a:lnTo>
                      <a:pt x="6" y="60"/>
                    </a:lnTo>
                    <a:lnTo>
                      <a:pt x="14" y="58"/>
                    </a:lnTo>
                    <a:lnTo>
                      <a:pt x="27" y="51"/>
                    </a:lnTo>
                    <a:lnTo>
                      <a:pt x="41" y="42"/>
                    </a:lnTo>
                    <a:lnTo>
                      <a:pt x="53" y="31"/>
                    </a:lnTo>
                    <a:lnTo>
                      <a:pt x="64" y="20"/>
                    </a:lnTo>
                    <a:lnTo>
                      <a:pt x="72" y="9"/>
                    </a:lnTo>
                    <a:lnTo>
                      <a:pt x="74" y="0"/>
                    </a:lnTo>
                    <a:lnTo>
                      <a:pt x="68" y="5"/>
                    </a:lnTo>
                    <a:lnTo>
                      <a:pt x="58" y="11"/>
                    </a:lnTo>
                    <a:lnTo>
                      <a:pt x="47" y="18"/>
                    </a:lnTo>
                    <a:lnTo>
                      <a:pt x="33" y="25"/>
                    </a:lnTo>
                    <a:lnTo>
                      <a:pt x="21" y="33"/>
                    </a:lnTo>
                    <a:lnTo>
                      <a:pt x="12" y="42"/>
                    </a:lnTo>
                    <a:lnTo>
                      <a:pt x="4" y="49"/>
                    </a:lnTo>
                    <a:lnTo>
                      <a:pt x="0" y="5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 name="Freeform 375"/>
              <p:cNvSpPr>
                <a:spLocks/>
              </p:cNvSpPr>
              <p:nvPr/>
            </p:nvSpPr>
            <p:spPr bwMode="auto">
              <a:xfrm>
                <a:off x="443" y="2470"/>
                <a:ext cx="12" cy="86"/>
              </a:xfrm>
              <a:custGeom>
                <a:avLst/>
                <a:gdLst>
                  <a:gd name="T0" fmla="*/ 6 w 12"/>
                  <a:gd name="T1" fmla="*/ 0 h 86"/>
                  <a:gd name="T2" fmla="*/ 8 w 12"/>
                  <a:gd name="T3" fmla="*/ 18 h 86"/>
                  <a:gd name="T4" fmla="*/ 10 w 12"/>
                  <a:gd name="T5" fmla="*/ 49 h 86"/>
                  <a:gd name="T6" fmla="*/ 12 w 12"/>
                  <a:gd name="T7" fmla="*/ 75 h 86"/>
                  <a:gd name="T8" fmla="*/ 6 w 12"/>
                  <a:gd name="T9" fmla="*/ 86 h 86"/>
                  <a:gd name="T10" fmla="*/ 0 w 12"/>
                  <a:gd name="T11" fmla="*/ 75 h 86"/>
                  <a:gd name="T12" fmla="*/ 0 w 12"/>
                  <a:gd name="T13" fmla="*/ 49 h 86"/>
                  <a:gd name="T14" fmla="*/ 4 w 12"/>
                  <a:gd name="T15" fmla="*/ 20 h 86"/>
                  <a:gd name="T16" fmla="*/ 6 w 12"/>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86"/>
                  <a:gd name="T29" fmla="*/ 12 w 12"/>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86">
                    <a:moveTo>
                      <a:pt x="6" y="0"/>
                    </a:moveTo>
                    <a:lnTo>
                      <a:pt x="8" y="18"/>
                    </a:lnTo>
                    <a:lnTo>
                      <a:pt x="10" y="49"/>
                    </a:lnTo>
                    <a:lnTo>
                      <a:pt x="12" y="75"/>
                    </a:lnTo>
                    <a:lnTo>
                      <a:pt x="6" y="86"/>
                    </a:lnTo>
                    <a:lnTo>
                      <a:pt x="0" y="75"/>
                    </a:lnTo>
                    <a:lnTo>
                      <a:pt x="0" y="49"/>
                    </a:lnTo>
                    <a:lnTo>
                      <a:pt x="4" y="20"/>
                    </a:lnTo>
                    <a:lnTo>
                      <a:pt x="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 name="Freeform 376"/>
              <p:cNvSpPr>
                <a:spLocks/>
              </p:cNvSpPr>
              <p:nvPr/>
            </p:nvSpPr>
            <p:spPr bwMode="auto">
              <a:xfrm>
                <a:off x="457" y="2371"/>
                <a:ext cx="83" cy="121"/>
              </a:xfrm>
              <a:custGeom>
                <a:avLst/>
                <a:gdLst>
                  <a:gd name="T0" fmla="*/ 0 w 83"/>
                  <a:gd name="T1" fmla="*/ 0 h 121"/>
                  <a:gd name="T2" fmla="*/ 6 w 83"/>
                  <a:gd name="T3" fmla="*/ 13 h 121"/>
                  <a:gd name="T4" fmla="*/ 15 w 83"/>
                  <a:gd name="T5" fmla="*/ 33 h 121"/>
                  <a:gd name="T6" fmla="*/ 27 w 83"/>
                  <a:gd name="T7" fmla="*/ 55 h 121"/>
                  <a:gd name="T8" fmla="*/ 41 w 83"/>
                  <a:gd name="T9" fmla="*/ 77 h 121"/>
                  <a:gd name="T10" fmla="*/ 54 w 83"/>
                  <a:gd name="T11" fmla="*/ 97 h 121"/>
                  <a:gd name="T12" fmla="*/ 66 w 83"/>
                  <a:gd name="T13" fmla="*/ 112 h 121"/>
                  <a:gd name="T14" fmla="*/ 77 w 83"/>
                  <a:gd name="T15" fmla="*/ 121 h 121"/>
                  <a:gd name="T16" fmla="*/ 83 w 83"/>
                  <a:gd name="T17" fmla="*/ 119 h 121"/>
                  <a:gd name="T18" fmla="*/ 83 w 83"/>
                  <a:gd name="T19" fmla="*/ 110 h 121"/>
                  <a:gd name="T20" fmla="*/ 77 w 83"/>
                  <a:gd name="T21" fmla="*/ 95 h 121"/>
                  <a:gd name="T22" fmla="*/ 66 w 83"/>
                  <a:gd name="T23" fmla="*/ 79 h 121"/>
                  <a:gd name="T24" fmla="*/ 50 w 83"/>
                  <a:gd name="T25" fmla="*/ 62 h 121"/>
                  <a:gd name="T26" fmla="*/ 35 w 83"/>
                  <a:gd name="T27" fmla="*/ 44 h 121"/>
                  <a:gd name="T28" fmla="*/ 19 w 83"/>
                  <a:gd name="T29" fmla="*/ 26 h 121"/>
                  <a:gd name="T30" fmla="*/ 7 w 83"/>
                  <a:gd name="T31" fmla="*/ 11 h 121"/>
                  <a:gd name="T32" fmla="*/ 0 w 83"/>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121"/>
                  <a:gd name="T53" fmla="*/ 83 w 8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121">
                    <a:moveTo>
                      <a:pt x="0" y="0"/>
                    </a:moveTo>
                    <a:lnTo>
                      <a:pt x="6" y="13"/>
                    </a:lnTo>
                    <a:lnTo>
                      <a:pt x="15" y="33"/>
                    </a:lnTo>
                    <a:lnTo>
                      <a:pt x="27" y="55"/>
                    </a:lnTo>
                    <a:lnTo>
                      <a:pt x="41" y="77"/>
                    </a:lnTo>
                    <a:lnTo>
                      <a:pt x="54" y="97"/>
                    </a:lnTo>
                    <a:lnTo>
                      <a:pt x="66" y="112"/>
                    </a:lnTo>
                    <a:lnTo>
                      <a:pt x="77" y="121"/>
                    </a:lnTo>
                    <a:lnTo>
                      <a:pt x="83" y="119"/>
                    </a:lnTo>
                    <a:lnTo>
                      <a:pt x="83" y="110"/>
                    </a:lnTo>
                    <a:lnTo>
                      <a:pt x="77" y="95"/>
                    </a:lnTo>
                    <a:lnTo>
                      <a:pt x="66" y="79"/>
                    </a:lnTo>
                    <a:lnTo>
                      <a:pt x="50" y="62"/>
                    </a:lnTo>
                    <a:lnTo>
                      <a:pt x="35" y="44"/>
                    </a:lnTo>
                    <a:lnTo>
                      <a:pt x="19" y="26"/>
                    </a:lnTo>
                    <a:lnTo>
                      <a:pt x="7" y="1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 name="Freeform 377"/>
              <p:cNvSpPr>
                <a:spLocks/>
              </p:cNvSpPr>
              <p:nvPr/>
            </p:nvSpPr>
            <p:spPr bwMode="auto">
              <a:xfrm>
                <a:off x="455" y="2329"/>
                <a:ext cx="89" cy="110"/>
              </a:xfrm>
              <a:custGeom>
                <a:avLst/>
                <a:gdLst>
                  <a:gd name="T0" fmla="*/ 0 w 89"/>
                  <a:gd name="T1" fmla="*/ 0 h 110"/>
                  <a:gd name="T2" fmla="*/ 8 w 89"/>
                  <a:gd name="T3" fmla="*/ 13 h 110"/>
                  <a:gd name="T4" fmla="*/ 19 w 89"/>
                  <a:gd name="T5" fmla="*/ 33 h 110"/>
                  <a:gd name="T6" fmla="*/ 33 w 89"/>
                  <a:gd name="T7" fmla="*/ 53 h 110"/>
                  <a:gd name="T8" fmla="*/ 48 w 89"/>
                  <a:gd name="T9" fmla="*/ 73 h 110"/>
                  <a:gd name="T10" fmla="*/ 62 w 89"/>
                  <a:gd name="T11" fmla="*/ 90 h 110"/>
                  <a:gd name="T12" fmla="*/ 76 w 89"/>
                  <a:gd name="T13" fmla="*/ 104 h 110"/>
                  <a:gd name="T14" fmla="*/ 85 w 89"/>
                  <a:gd name="T15" fmla="*/ 110 h 110"/>
                  <a:gd name="T16" fmla="*/ 89 w 89"/>
                  <a:gd name="T17" fmla="*/ 108 h 110"/>
                  <a:gd name="T18" fmla="*/ 87 w 89"/>
                  <a:gd name="T19" fmla="*/ 97 h 110"/>
                  <a:gd name="T20" fmla="*/ 78 w 89"/>
                  <a:gd name="T21" fmla="*/ 84 h 110"/>
                  <a:gd name="T22" fmla="*/ 64 w 89"/>
                  <a:gd name="T23" fmla="*/ 68 h 110"/>
                  <a:gd name="T24" fmla="*/ 48 w 89"/>
                  <a:gd name="T25" fmla="*/ 51 h 110"/>
                  <a:gd name="T26" fmla="*/ 33 w 89"/>
                  <a:gd name="T27" fmla="*/ 35 h 110"/>
                  <a:gd name="T28" fmla="*/ 17 w 89"/>
                  <a:gd name="T29" fmla="*/ 20 h 110"/>
                  <a:gd name="T30" fmla="*/ 6 w 89"/>
                  <a:gd name="T31" fmla="*/ 9 h 110"/>
                  <a:gd name="T32" fmla="*/ 0 w 89"/>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110"/>
                  <a:gd name="T53" fmla="*/ 89 w 89"/>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110">
                    <a:moveTo>
                      <a:pt x="0" y="0"/>
                    </a:moveTo>
                    <a:lnTo>
                      <a:pt x="8" y="13"/>
                    </a:lnTo>
                    <a:lnTo>
                      <a:pt x="19" y="33"/>
                    </a:lnTo>
                    <a:lnTo>
                      <a:pt x="33" y="53"/>
                    </a:lnTo>
                    <a:lnTo>
                      <a:pt x="48" y="73"/>
                    </a:lnTo>
                    <a:lnTo>
                      <a:pt x="62" y="90"/>
                    </a:lnTo>
                    <a:lnTo>
                      <a:pt x="76" y="104"/>
                    </a:lnTo>
                    <a:lnTo>
                      <a:pt x="85" y="110"/>
                    </a:lnTo>
                    <a:lnTo>
                      <a:pt x="89" y="108"/>
                    </a:lnTo>
                    <a:lnTo>
                      <a:pt x="87" y="97"/>
                    </a:lnTo>
                    <a:lnTo>
                      <a:pt x="78" y="84"/>
                    </a:lnTo>
                    <a:lnTo>
                      <a:pt x="64" y="68"/>
                    </a:lnTo>
                    <a:lnTo>
                      <a:pt x="48" y="51"/>
                    </a:lnTo>
                    <a:lnTo>
                      <a:pt x="33" y="35"/>
                    </a:lnTo>
                    <a:lnTo>
                      <a:pt x="17" y="20"/>
                    </a:lnTo>
                    <a:lnTo>
                      <a:pt x="6"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 name="Freeform 378"/>
              <p:cNvSpPr>
                <a:spLocks/>
              </p:cNvSpPr>
              <p:nvPr/>
            </p:nvSpPr>
            <p:spPr bwMode="auto">
              <a:xfrm>
                <a:off x="455" y="2280"/>
                <a:ext cx="93" cy="97"/>
              </a:xfrm>
              <a:custGeom>
                <a:avLst/>
                <a:gdLst>
                  <a:gd name="T0" fmla="*/ 0 w 93"/>
                  <a:gd name="T1" fmla="*/ 0 h 97"/>
                  <a:gd name="T2" fmla="*/ 9 w 93"/>
                  <a:gd name="T3" fmla="*/ 16 h 97"/>
                  <a:gd name="T4" fmla="*/ 21 w 93"/>
                  <a:gd name="T5" fmla="*/ 33 h 97"/>
                  <a:gd name="T6" fmla="*/ 37 w 93"/>
                  <a:gd name="T7" fmla="*/ 51 h 97"/>
                  <a:gd name="T8" fmla="*/ 52 w 93"/>
                  <a:gd name="T9" fmla="*/ 69 h 97"/>
                  <a:gd name="T10" fmla="*/ 66 w 93"/>
                  <a:gd name="T11" fmla="*/ 84 h 97"/>
                  <a:gd name="T12" fmla="*/ 79 w 93"/>
                  <a:gd name="T13" fmla="*/ 93 h 97"/>
                  <a:gd name="T14" fmla="*/ 89 w 93"/>
                  <a:gd name="T15" fmla="*/ 97 h 97"/>
                  <a:gd name="T16" fmla="*/ 93 w 93"/>
                  <a:gd name="T17" fmla="*/ 95 h 97"/>
                  <a:gd name="T18" fmla="*/ 91 w 93"/>
                  <a:gd name="T19" fmla="*/ 86 h 97"/>
                  <a:gd name="T20" fmla="*/ 81 w 93"/>
                  <a:gd name="T21" fmla="*/ 75 h 97"/>
                  <a:gd name="T22" fmla="*/ 68 w 93"/>
                  <a:gd name="T23" fmla="*/ 62 h 97"/>
                  <a:gd name="T24" fmla="*/ 52 w 93"/>
                  <a:gd name="T25" fmla="*/ 49 h 97"/>
                  <a:gd name="T26" fmla="*/ 35 w 93"/>
                  <a:gd name="T27" fmla="*/ 36 h 97"/>
                  <a:gd name="T28" fmla="*/ 19 w 93"/>
                  <a:gd name="T29" fmla="*/ 22 h 97"/>
                  <a:gd name="T30" fmla="*/ 8 w 93"/>
                  <a:gd name="T31" fmla="*/ 11 h 97"/>
                  <a:gd name="T32" fmla="*/ 0 w 93"/>
                  <a:gd name="T33" fmla="*/ 0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97"/>
                  <a:gd name="T53" fmla="*/ 93 w 93"/>
                  <a:gd name="T54" fmla="*/ 97 h 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97">
                    <a:moveTo>
                      <a:pt x="0" y="0"/>
                    </a:moveTo>
                    <a:lnTo>
                      <a:pt x="9" y="16"/>
                    </a:lnTo>
                    <a:lnTo>
                      <a:pt x="21" y="33"/>
                    </a:lnTo>
                    <a:lnTo>
                      <a:pt x="37" y="51"/>
                    </a:lnTo>
                    <a:lnTo>
                      <a:pt x="52" y="69"/>
                    </a:lnTo>
                    <a:lnTo>
                      <a:pt x="66" y="84"/>
                    </a:lnTo>
                    <a:lnTo>
                      <a:pt x="79" y="93"/>
                    </a:lnTo>
                    <a:lnTo>
                      <a:pt x="89" y="97"/>
                    </a:lnTo>
                    <a:lnTo>
                      <a:pt x="93" y="95"/>
                    </a:lnTo>
                    <a:lnTo>
                      <a:pt x="91" y="86"/>
                    </a:lnTo>
                    <a:lnTo>
                      <a:pt x="81" y="75"/>
                    </a:lnTo>
                    <a:lnTo>
                      <a:pt x="68" y="62"/>
                    </a:lnTo>
                    <a:lnTo>
                      <a:pt x="52" y="49"/>
                    </a:lnTo>
                    <a:lnTo>
                      <a:pt x="35" y="36"/>
                    </a:lnTo>
                    <a:lnTo>
                      <a:pt x="19" y="22"/>
                    </a:lnTo>
                    <a:lnTo>
                      <a:pt x="8" y="1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 name="Freeform 379"/>
              <p:cNvSpPr>
                <a:spLocks/>
              </p:cNvSpPr>
              <p:nvPr/>
            </p:nvSpPr>
            <p:spPr bwMode="auto">
              <a:xfrm>
                <a:off x="447" y="2232"/>
                <a:ext cx="89" cy="75"/>
              </a:xfrm>
              <a:custGeom>
                <a:avLst/>
                <a:gdLst>
                  <a:gd name="T0" fmla="*/ 0 w 89"/>
                  <a:gd name="T1" fmla="*/ 0 h 75"/>
                  <a:gd name="T2" fmla="*/ 8 w 89"/>
                  <a:gd name="T3" fmla="*/ 11 h 75"/>
                  <a:gd name="T4" fmla="*/ 19 w 89"/>
                  <a:gd name="T5" fmla="*/ 24 h 75"/>
                  <a:gd name="T6" fmla="*/ 35 w 89"/>
                  <a:gd name="T7" fmla="*/ 39 h 75"/>
                  <a:gd name="T8" fmla="*/ 51 w 89"/>
                  <a:gd name="T9" fmla="*/ 53 h 75"/>
                  <a:gd name="T10" fmla="*/ 64 w 89"/>
                  <a:gd name="T11" fmla="*/ 66 h 75"/>
                  <a:gd name="T12" fmla="*/ 78 w 89"/>
                  <a:gd name="T13" fmla="*/ 73 h 75"/>
                  <a:gd name="T14" fmla="*/ 86 w 89"/>
                  <a:gd name="T15" fmla="*/ 75 h 75"/>
                  <a:gd name="T16" fmla="*/ 89 w 89"/>
                  <a:gd name="T17" fmla="*/ 68 h 75"/>
                  <a:gd name="T18" fmla="*/ 86 w 89"/>
                  <a:gd name="T19" fmla="*/ 57 h 75"/>
                  <a:gd name="T20" fmla="*/ 78 w 89"/>
                  <a:gd name="T21" fmla="*/ 48 h 75"/>
                  <a:gd name="T22" fmla="*/ 66 w 89"/>
                  <a:gd name="T23" fmla="*/ 39 h 75"/>
                  <a:gd name="T24" fmla="*/ 51 w 89"/>
                  <a:gd name="T25" fmla="*/ 31 h 75"/>
                  <a:gd name="T26" fmla="*/ 35 w 89"/>
                  <a:gd name="T27" fmla="*/ 22 h 75"/>
                  <a:gd name="T28" fmla="*/ 21 w 89"/>
                  <a:gd name="T29" fmla="*/ 15 h 75"/>
                  <a:gd name="T30" fmla="*/ 8 w 89"/>
                  <a:gd name="T31" fmla="*/ 6 h 75"/>
                  <a:gd name="T32" fmla="*/ 0 w 89"/>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75"/>
                  <a:gd name="T53" fmla="*/ 89 w 89"/>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75">
                    <a:moveTo>
                      <a:pt x="0" y="0"/>
                    </a:moveTo>
                    <a:lnTo>
                      <a:pt x="8" y="11"/>
                    </a:lnTo>
                    <a:lnTo>
                      <a:pt x="19" y="24"/>
                    </a:lnTo>
                    <a:lnTo>
                      <a:pt x="35" y="39"/>
                    </a:lnTo>
                    <a:lnTo>
                      <a:pt x="51" y="53"/>
                    </a:lnTo>
                    <a:lnTo>
                      <a:pt x="64" y="66"/>
                    </a:lnTo>
                    <a:lnTo>
                      <a:pt x="78" y="73"/>
                    </a:lnTo>
                    <a:lnTo>
                      <a:pt x="86" y="75"/>
                    </a:lnTo>
                    <a:lnTo>
                      <a:pt x="89" y="68"/>
                    </a:lnTo>
                    <a:lnTo>
                      <a:pt x="86" y="57"/>
                    </a:lnTo>
                    <a:lnTo>
                      <a:pt x="78" y="48"/>
                    </a:lnTo>
                    <a:lnTo>
                      <a:pt x="66" y="39"/>
                    </a:lnTo>
                    <a:lnTo>
                      <a:pt x="51" y="31"/>
                    </a:lnTo>
                    <a:lnTo>
                      <a:pt x="35" y="22"/>
                    </a:lnTo>
                    <a:lnTo>
                      <a:pt x="21" y="15"/>
                    </a:lnTo>
                    <a:lnTo>
                      <a:pt x="8"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 name="Freeform 380"/>
              <p:cNvSpPr>
                <a:spLocks/>
              </p:cNvSpPr>
              <p:nvPr/>
            </p:nvSpPr>
            <p:spPr bwMode="auto">
              <a:xfrm>
                <a:off x="441" y="2177"/>
                <a:ext cx="88" cy="68"/>
              </a:xfrm>
              <a:custGeom>
                <a:avLst/>
                <a:gdLst>
                  <a:gd name="T0" fmla="*/ 0 w 88"/>
                  <a:gd name="T1" fmla="*/ 0 h 68"/>
                  <a:gd name="T2" fmla="*/ 8 w 88"/>
                  <a:gd name="T3" fmla="*/ 8 h 68"/>
                  <a:gd name="T4" fmla="*/ 22 w 88"/>
                  <a:gd name="T5" fmla="*/ 22 h 68"/>
                  <a:gd name="T6" fmla="*/ 37 w 88"/>
                  <a:gd name="T7" fmla="*/ 35 h 68"/>
                  <a:gd name="T8" fmla="*/ 53 w 88"/>
                  <a:gd name="T9" fmla="*/ 48 h 68"/>
                  <a:gd name="T10" fmla="*/ 66 w 88"/>
                  <a:gd name="T11" fmla="*/ 59 h 68"/>
                  <a:gd name="T12" fmla="*/ 78 w 88"/>
                  <a:gd name="T13" fmla="*/ 66 h 68"/>
                  <a:gd name="T14" fmla="*/ 86 w 88"/>
                  <a:gd name="T15" fmla="*/ 68 h 68"/>
                  <a:gd name="T16" fmla="*/ 88 w 88"/>
                  <a:gd name="T17" fmla="*/ 61 h 68"/>
                  <a:gd name="T18" fmla="*/ 84 w 88"/>
                  <a:gd name="T19" fmla="*/ 50 h 68"/>
                  <a:gd name="T20" fmla="*/ 74 w 88"/>
                  <a:gd name="T21" fmla="*/ 42 h 68"/>
                  <a:gd name="T22" fmla="*/ 60 w 88"/>
                  <a:gd name="T23" fmla="*/ 33 h 68"/>
                  <a:gd name="T24" fmla="*/ 47 w 88"/>
                  <a:gd name="T25" fmla="*/ 24 h 68"/>
                  <a:gd name="T26" fmla="*/ 31 w 88"/>
                  <a:gd name="T27" fmla="*/ 17 h 68"/>
                  <a:gd name="T28" fmla="*/ 18 w 88"/>
                  <a:gd name="T29" fmla="*/ 11 h 68"/>
                  <a:gd name="T30" fmla="*/ 6 w 88"/>
                  <a:gd name="T31" fmla="*/ 4 h 68"/>
                  <a:gd name="T32" fmla="*/ 0 w 88"/>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68"/>
                  <a:gd name="T53" fmla="*/ 88 w 8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68">
                    <a:moveTo>
                      <a:pt x="0" y="0"/>
                    </a:moveTo>
                    <a:lnTo>
                      <a:pt x="8" y="8"/>
                    </a:lnTo>
                    <a:lnTo>
                      <a:pt x="22" y="22"/>
                    </a:lnTo>
                    <a:lnTo>
                      <a:pt x="37" y="35"/>
                    </a:lnTo>
                    <a:lnTo>
                      <a:pt x="53" y="48"/>
                    </a:lnTo>
                    <a:lnTo>
                      <a:pt x="66" y="59"/>
                    </a:lnTo>
                    <a:lnTo>
                      <a:pt x="78" y="66"/>
                    </a:lnTo>
                    <a:lnTo>
                      <a:pt x="86" y="68"/>
                    </a:lnTo>
                    <a:lnTo>
                      <a:pt x="88" y="61"/>
                    </a:lnTo>
                    <a:lnTo>
                      <a:pt x="84" y="50"/>
                    </a:lnTo>
                    <a:lnTo>
                      <a:pt x="74" y="42"/>
                    </a:lnTo>
                    <a:lnTo>
                      <a:pt x="60" y="33"/>
                    </a:lnTo>
                    <a:lnTo>
                      <a:pt x="47" y="24"/>
                    </a:lnTo>
                    <a:lnTo>
                      <a:pt x="31" y="17"/>
                    </a:lnTo>
                    <a:lnTo>
                      <a:pt x="18" y="11"/>
                    </a:lnTo>
                    <a:lnTo>
                      <a:pt x="6"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 name="Freeform 381"/>
              <p:cNvSpPr>
                <a:spLocks/>
              </p:cNvSpPr>
              <p:nvPr/>
            </p:nvSpPr>
            <p:spPr bwMode="auto">
              <a:xfrm>
                <a:off x="433" y="2126"/>
                <a:ext cx="76" cy="35"/>
              </a:xfrm>
              <a:custGeom>
                <a:avLst/>
                <a:gdLst>
                  <a:gd name="T0" fmla="*/ 0 w 76"/>
                  <a:gd name="T1" fmla="*/ 0 h 35"/>
                  <a:gd name="T2" fmla="*/ 10 w 76"/>
                  <a:gd name="T3" fmla="*/ 9 h 35"/>
                  <a:gd name="T4" fmla="*/ 22 w 76"/>
                  <a:gd name="T5" fmla="*/ 15 h 35"/>
                  <a:gd name="T6" fmla="*/ 33 w 76"/>
                  <a:gd name="T7" fmla="*/ 24 h 35"/>
                  <a:gd name="T8" fmla="*/ 47 w 76"/>
                  <a:gd name="T9" fmla="*/ 31 h 35"/>
                  <a:gd name="T10" fmla="*/ 59 w 76"/>
                  <a:gd name="T11" fmla="*/ 35 h 35"/>
                  <a:gd name="T12" fmla="*/ 68 w 76"/>
                  <a:gd name="T13" fmla="*/ 35 h 35"/>
                  <a:gd name="T14" fmla="*/ 74 w 76"/>
                  <a:gd name="T15" fmla="*/ 33 h 35"/>
                  <a:gd name="T16" fmla="*/ 76 w 76"/>
                  <a:gd name="T17" fmla="*/ 26 h 35"/>
                  <a:gd name="T18" fmla="*/ 72 w 76"/>
                  <a:gd name="T19" fmla="*/ 17 h 35"/>
                  <a:gd name="T20" fmla="*/ 66 w 76"/>
                  <a:gd name="T21" fmla="*/ 11 h 35"/>
                  <a:gd name="T22" fmla="*/ 57 w 76"/>
                  <a:gd name="T23" fmla="*/ 9 h 35"/>
                  <a:gd name="T24" fmla="*/ 45 w 76"/>
                  <a:gd name="T25" fmla="*/ 6 h 35"/>
                  <a:gd name="T26" fmla="*/ 31 w 76"/>
                  <a:gd name="T27" fmla="*/ 6 h 35"/>
                  <a:gd name="T28" fmla="*/ 20 w 76"/>
                  <a:gd name="T29" fmla="*/ 4 h 35"/>
                  <a:gd name="T30" fmla="*/ 8 w 76"/>
                  <a:gd name="T31" fmla="*/ 2 h 35"/>
                  <a:gd name="T32" fmla="*/ 0 w 76"/>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35"/>
                  <a:gd name="T53" fmla="*/ 76 w 76"/>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35">
                    <a:moveTo>
                      <a:pt x="0" y="0"/>
                    </a:moveTo>
                    <a:lnTo>
                      <a:pt x="10" y="9"/>
                    </a:lnTo>
                    <a:lnTo>
                      <a:pt x="22" y="15"/>
                    </a:lnTo>
                    <a:lnTo>
                      <a:pt x="33" y="24"/>
                    </a:lnTo>
                    <a:lnTo>
                      <a:pt x="47" y="31"/>
                    </a:lnTo>
                    <a:lnTo>
                      <a:pt x="59" y="35"/>
                    </a:lnTo>
                    <a:lnTo>
                      <a:pt x="68" y="35"/>
                    </a:lnTo>
                    <a:lnTo>
                      <a:pt x="74" y="33"/>
                    </a:lnTo>
                    <a:lnTo>
                      <a:pt x="76" y="26"/>
                    </a:lnTo>
                    <a:lnTo>
                      <a:pt x="72" y="17"/>
                    </a:lnTo>
                    <a:lnTo>
                      <a:pt x="66" y="11"/>
                    </a:lnTo>
                    <a:lnTo>
                      <a:pt x="57" y="9"/>
                    </a:lnTo>
                    <a:lnTo>
                      <a:pt x="45" y="6"/>
                    </a:lnTo>
                    <a:lnTo>
                      <a:pt x="31" y="6"/>
                    </a:lnTo>
                    <a:lnTo>
                      <a:pt x="20" y="4"/>
                    </a:lnTo>
                    <a:lnTo>
                      <a:pt x="8"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 name="Freeform 382"/>
              <p:cNvSpPr>
                <a:spLocks/>
              </p:cNvSpPr>
              <p:nvPr/>
            </p:nvSpPr>
            <p:spPr bwMode="auto">
              <a:xfrm>
                <a:off x="426" y="2086"/>
                <a:ext cx="66" cy="18"/>
              </a:xfrm>
              <a:custGeom>
                <a:avLst/>
                <a:gdLst>
                  <a:gd name="T0" fmla="*/ 0 w 66"/>
                  <a:gd name="T1" fmla="*/ 0 h 18"/>
                  <a:gd name="T2" fmla="*/ 7 w 66"/>
                  <a:gd name="T3" fmla="*/ 2 h 18"/>
                  <a:gd name="T4" fmla="*/ 15 w 66"/>
                  <a:gd name="T5" fmla="*/ 7 h 18"/>
                  <a:gd name="T6" fmla="*/ 27 w 66"/>
                  <a:gd name="T7" fmla="*/ 11 h 18"/>
                  <a:gd name="T8" fmla="*/ 38 w 66"/>
                  <a:gd name="T9" fmla="*/ 16 h 18"/>
                  <a:gd name="T10" fmla="*/ 50 w 66"/>
                  <a:gd name="T11" fmla="*/ 18 h 18"/>
                  <a:gd name="T12" fmla="*/ 58 w 66"/>
                  <a:gd name="T13" fmla="*/ 18 h 18"/>
                  <a:gd name="T14" fmla="*/ 64 w 66"/>
                  <a:gd name="T15" fmla="*/ 16 h 18"/>
                  <a:gd name="T16" fmla="*/ 66 w 66"/>
                  <a:gd name="T17" fmla="*/ 9 h 18"/>
                  <a:gd name="T18" fmla="*/ 62 w 66"/>
                  <a:gd name="T19" fmla="*/ 2 h 18"/>
                  <a:gd name="T20" fmla="*/ 56 w 66"/>
                  <a:gd name="T21" fmla="*/ 0 h 18"/>
                  <a:gd name="T22" fmla="*/ 48 w 66"/>
                  <a:gd name="T23" fmla="*/ 0 h 18"/>
                  <a:gd name="T24" fmla="*/ 38 w 66"/>
                  <a:gd name="T25" fmla="*/ 0 h 18"/>
                  <a:gd name="T26" fmla="*/ 29 w 66"/>
                  <a:gd name="T27" fmla="*/ 2 h 18"/>
                  <a:gd name="T28" fmla="*/ 17 w 66"/>
                  <a:gd name="T29" fmla="*/ 2 h 18"/>
                  <a:gd name="T30" fmla="*/ 7 w 66"/>
                  <a:gd name="T31" fmla="*/ 2 h 18"/>
                  <a:gd name="T32" fmla="*/ 0 w 6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8"/>
                  <a:gd name="T53" fmla="*/ 66 w 6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8">
                    <a:moveTo>
                      <a:pt x="0" y="0"/>
                    </a:moveTo>
                    <a:lnTo>
                      <a:pt x="7" y="2"/>
                    </a:lnTo>
                    <a:lnTo>
                      <a:pt x="15" y="7"/>
                    </a:lnTo>
                    <a:lnTo>
                      <a:pt x="27" y="11"/>
                    </a:lnTo>
                    <a:lnTo>
                      <a:pt x="38" y="16"/>
                    </a:lnTo>
                    <a:lnTo>
                      <a:pt x="50" y="18"/>
                    </a:lnTo>
                    <a:lnTo>
                      <a:pt x="58" y="18"/>
                    </a:lnTo>
                    <a:lnTo>
                      <a:pt x="64" y="16"/>
                    </a:lnTo>
                    <a:lnTo>
                      <a:pt x="66" y="9"/>
                    </a:lnTo>
                    <a:lnTo>
                      <a:pt x="62" y="2"/>
                    </a:lnTo>
                    <a:lnTo>
                      <a:pt x="56" y="0"/>
                    </a:lnTo>
                    <a:lnTo>
                      <a:pt x="48" y="0"/>
                    </a:lnTo>
                    <a:lnTo>
                      <a:pt x="38" y="0"/>
                    </a:lnTo>
                    <a:lnTo>
                      <a:pt x="29" y="2"/>
                    </a:lnTo>
                    <a:lnTo>
                      <a:pt x="17" y="2"/>
                    </a:lnTo>
                    <a:lnTo>
                      <a:pt x="7"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 name="Freeform 383"/>
              <p:cNvSpPr>
                <a:spLocks/>
              </p:cNvSpPr>
              <p:nvPr/>
            </p:nvSpPr>
            <p:spPr bwMode="auto">
              <a:xfrm>
                <a:off x="414" y="2037"/>
                <a:ext cx="66" cy="23"/>
              </a:xfrm>
              <a:custGeom>
                <a:avLst/>
                <a:gdLst>
                  <a:gd name="T0" fmla="*/ 0 w 66"/>
                  <a:gd name="T1" fmla="*/ 12 h 23"/>
                  <a:gd name="T2" fmla="*/ 6 w 66"/>
                  <a:gd name="T3" fmla="*/ 16 h 23"/>
                  <a:gd name="T4" fmla="*/ 16 w 66"/>
                  <a:gd name="T5" fmla="*/ 18 h 23"/>
                  <a:gd name="T6" fmla="*/ 25 w 66"/>
                  <a:gd name="T7" fmla="*/ 20 h 23"/>
                  <a:gd name="T8" fmla="*/ 37 w 66"/>
                  <a:gd name="T9" fmla="*/ 23 h 23"/>
                  <a:gd name="T10" fmla="*/ 47 w 66"/>
                  <a:gd name="T11" fmla="*/ 20 h 23"/>
                  <a:gd name="T12" fmla="*/ 56 w 66"/>
                  <a:gd name="T13" fmla="*/ 18 h 23"/>
                  <a:gd name="T14" fmla="*/ 62 w 66"/>
                  <a:gd name="T15" fmla="*/ 14 h 23"/>
                  <a:gd name="T16" fmla="*/ 66 w 66"/>
                  <a:gd name="T17" fmla="*/ 7 h 23"/>
                  <a:gd name="T18" fmla="*/ 64 w 66"/>
                  <a:gd name="T19" fmla="*/ 3 h 23"/>
                  <a:gd name="T20" fmla="*/ 60 w 66"/>
                  <a:gd name="T21" fmla="*/ 0 h 23"/>
                  <a:gd name="T22" fmla="*/ 52 w 66"/>
                  <a:gd name="T23" fmla="*/ 0 h 23"/>
                  <a:gd name="T24" fmla="*/ 43 w 66"/>
                  <a:gd name="T25" fmla="*/ 3 h 23"/>
                  <a:gd name="T26" fmla="*/ 31 w 66"/>
                  <a:gd name="T27" fmla="*/ 5 h 23"/>
                  <a:gd name="T28" fmla="*/ 21 w 66"/>
                  <a:gd name="T29" fmla="*/ 9 h 23"/>
                  <a:gd name="T30" fmla="*/ 10 w 66"/>
                  <a:gd name="T31" fmla="*/ 12 h 23"/>
                  <a:gd name="T32" fmla="*/ 0 w 66"/>
                  <a:gd name="T33" fmla="*/ 12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3"/>
                  <a:gd name="T53" fmla="*/ 66 w 6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3">
                    <a:moveTo>
                      <a:pt x="0" y="12"/>
                    </a:moveTo>
                    <a:lnTo>
                      <a:pt x="6" y="16"/>
                    </a:lnTo>
                    <a:lnTo>
                      <a:pt x="16" y="18"/>
                    </a:lnTo>
                    <a:lnTo>
                      <a:pt x="25" y="20"/>
                    </a:lnTo>
                    <a:lnTo>
                      <a:pt x="37" y="23"/>
                    </a:lnTo>
                    <a:lnTo>
                      <a:pt x="47" y="20"/>
                    </a:lnTo>
                    <a:lnTo>
                      <a:pt x="56" y="18"/>
                    </a:lnTo>
                    <a:lnTo>
                      <a:pt x="62" y="14"/>
                    </a:lnTo>
                    <a:lnTo>
                      <a:pt x="66" y="7"/>
                    </a:lnTo>
                    <a:lnTo>
                      <a:pt x="64" y="3"/>
                    </a:lnTo>
                    <a:lnTo>
                      <a:pt x="60" y="0"/>
                    </a:lnTo>
                    <a:lnTo>
                      <a:pt x="52" y="0"/>
                    </a:lnTo>
                    <a:lnTo>
                      <a:pt x="43" y="3"/>
                    </a:lnTo>
                    <a:lnTo>
                      <a:pt x="31" y="5"/>
                    </a:lnTo>
                    <a:lnTo>
                      <a:pt x="21" y="9"/>
                    </a:lnTo>
                    <a:lnTo>
                      <a:pt x="10" y="12"/>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 name="Freeform 384"/>
              <p:cNvSpPr>
                <a:spLocks/>
              </p:cNvSpPr>
              <p:nvPr/>
            </p:nvSpPr>
            <p:spPr bwMode="auto">
              <a:xfrm>
                <a:off x="381" y="1971"/>
                <a:ext cx="72" cy="22"/>
              </a:xfrm>
              <a:custGeom>
                <a:avLst/>
                <a:gdLst>
                  <a:gd name="T0" fmla="*/ 0 w 72"/>
                  <a:gd name="T1" fmla="*/ 5 h 22"/>
                  <a:gd name="T2" fmla="*/ 6 w 72"/>
                  <a:gd name="T3" fmla="*/ 7 h 22"/>
                  <a:gd name="T4" fmla="*/ 15 w 72"/>
                  <a:gd name="T5" fmla="*/ 11 h 22"/>
                  <a:gd name="T6" fmla="*/ 25 w 72"/>
                  <a:gd name="T7" fmla="*/ 16 h 22"/>
                  <a:gd name="T8" fmla="*/ 37 w 72"/>
                  <a:gd name="T9" fmla="*/ 20 h 22"/>
                  <a:gd name="T10" fmla="*/ 47 w 72"/>
                  <a:gd name="T11" fmla="*/ 22 h 22"/>
                  <a:gd name="T12" fmla="*/ 56 w 72"/>
                  <a:gd name="T13" fmla="*/ 22 h 22"/>
                  <a:gd name="T14" fmla="*/ 66 w 72"/>
                  <a:gd name="T15" fmla="*/ 20 h 22"/>
                  <a:gd name="T16" fmla="*/ 72 w 72"/>
                  <a:gd name="T17" fmla="*/ 16 h 22"/>
                  <a:gd name="T18" fmla="*/ 72 w 72"/>
                  <a:gd name="T19" fmla="*/ 9 h 22"/>
                  <a:gd name="T20" fmla="*/ 68 w 72"/>
                  <a:gd name="T21" fmla="*/ 5 h 22"/>
                  <a:gd name="T22" fmla="*/ 58 w 72"/>
                  <a:gd name="T23" fmla="*/ 2 h 22"/>
                  <a:gd name="T24" fmla="*/ 45 w 72"/>
                  <a:gd name="T25" fmla="*/ 0 h 22"/>
                  <a:gd name="T26" fmla="*/ 31 w 72"/>
                  <a:gd name="T27" fmla="*/ 2 h 22"/>
                  <a:gd name="T28" fmla="*/ 17 w 72"/>
                  <a:gd name="T29" fmla="*/ 2 h 22"/>
                  <a:gd name="T30" fmla="*/ 8 w 72"/>
                  <a:gd name="T31" fmla="*/ 5 h 22"/>
                  <a:gd name="T32" fmla="*/ 0 w 72"/>
                  <a:gd name="T33" fmla="*/ 5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2"/>
                  <a:gd name="T53" fmla="*/ 72 w 7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2">
                    <a:moveTo>
                      <a:pt x="0" y="5"/>
                    </a:moveTo>
                    <a:lnTo>
                      <a:pt x="6" y="7"/>
                    </a:lnTo>
                    <a:lnTo>
                      <a:pt x="15" y="11"/>
                    </a:lnTo>
                    <a:lnTo>
                      <a:pt x="25" y="16"/>
                    </a:lnTo>
                    <a:lnTo>
                      <a:pt x="37" y="20"/>
                    </a:lnTo>
                    <a:lnTo>
                      <a:pt x="47" y="22"/>
                    </a:lnTo>
                    <a:lnTo>
                      <a:pt x="56" y="22"/>
                    </a:lnTo>
                    <a:lnTo>
                      <a:pt x="66" y="20"/>
                    </a:lnTo>
                    <a:lnTo>
                      <a:pt x="72" y="16"/>
                    </a:lnTo>
                    <a:lnTo>
                      <a:pt x="72" y="9"/>
                    </a:lnTo>
                    <a:lnTo>
                      <a:pt x="68" y="5"/>
                    </a:lnTo>
                    <a:lnTo>
                      <a:pt x="58" y="2"/>
                    </a:lnTo>
                    <a:lnTo>
                      <a:pt x="45" y="0"/>
                    </a:lnTo>
                    <a:lnTo>
                      <a:pt x="31" y="2"/>
                    </a:lnTo>
                    <a:lnTo>
                      <a:pt x="17" y="2"/>
                    </a:lnTo>
                    <a:lnTo>
                      <a:pt x="8" y="5"/>
                    </a:lnTo>
                    <a:lnTo>
                      <a:pt x="0"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 name="Freeform 385"/>
              <p:cNvSpPr>
                <a:spLocks/>
              </p:cNvSpPr>
              <p:nvPr/>
            </p:nvSpPr>
            <p:spPr bwMode="auto">
              <a:xfrm>
                <a:off x="455" y="2417"/>
                <a:ext cx="68" cy="126"/>
              </a:xfrm>
              <a:custGeom>
                <a:avLst/>
                <a:gdLst>
                  <a:gd name="T0" fmla="*/ 68 w 68"/>
                  <a:gd name="T1" fmla="*/ 122 h 126"/>
                  <a:gd name="T2" fmla="*/ 66 w 68"/>
                  <a:gd name="T3" fmla="*/ 115 h 126"/>
                  <a:gd name="T4" fmla="*/ 58 w 68"/>
                  <a:gd name="T5" fmla="*/ 104 h 126"/>
                  <a:gd name="T6" fmla="*/ 48 w 68"/>
                  <a:gd name="T7" fmla="*/ 88 h 126"/>
                  <a:gd name="T8" fmla="*/ 37 w 68"/>
                  <a:gd name="T9" fmla="*/ 71 h 126"/>
                  <a:gd name="T10" fmla="*/ 23 w 68"/>
                  <a:gd name="T11" fmla="*/ 53 h 126"/>
                  <a:gd name="T12" fmla="*/ 11 w 68"/>
                  <a:gd name="T13" fmla="*/ 33 h 126"/>
                  <a:gd name="T14" fmla="*/ 4 w 68"/>
                  <a:gd name="T15" fmla="*/ 16 h 126"/>
                  <a:gd name="T16" fmla="*/ 0 w 68"/>
                  <a:gd name="T17" fmla="*/ 0 h 126"/>
                  <a:gd name="T18" fmla="*/ 4 w 68"/>
                  <a:gd name="T19" fmla="*/ 20 h 126"/>
                  <a:gd name="T20" fmla="*/ 11 w 68"/>
                  <a:gd name="T21" fmla="*/ 42 h 126"/>
                  <a:gd name="T22" fmla="*/ 23 w 68"/>
                  <a:gd name="T23" fmla="*/ 66 h 126"/>
                  <a:gd name="T24" fmla="*/ 33 w 68"/>
                  <a:gd name="T25" fmla="*/ 88 h 126"/>
                  <a:gd name="T26" fmla="*/ 44 w 68"/>
                  <a:gd name="T27" fmla="*/ 106 h 126"/>
                  <a:gd name="T28" fmla="*/ 54 w 68"/>
                  <a:gd name="T29" fmla="*/ 119 h 126"/>
                  <a:gd name="T30" fmla="*/ 62 w 68"/>
                  <a:gd name="T31" fmla="*/ 126 h 126"/>
                  <a:gd name="T32" fmla="*/ 68 w 68"/>
                  <a:gd name="T33" fmla="*/ 122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126"/>
                  <a:gd name="T53" fmla="*/ 68 w 68"/>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126">
                    <a:moveTo>
                      <a:pt x="68" y="122"/>
                    </a:moveTo>
                    <a:lnTo>
                      <a:pt x="66" y="115"/>
                    </a:lnTo>
                    <a:lnTo>
                      <a:pt x="58" y="104"/>
                    </a:lnTo>
                    <a:lnTo>
                      <a:pt x="48" y="88"/>
                    </a:lnTo>
                    <a:lnTo>
                      <a:pt x="37" y="71"/>
                    </a:lnTo>
                    <a:lnTo>
                      <a:pt x="23" y="53"/>
                    </a:lnTo>
                    <a:lnTo>
                      <a:pt x="11" y="33"/>
                    </a:lnTo>
                    <a:lnTo>
                      <a:pt x="4" y="16"/>
                    </a:lnTo>
                    <a:lnTo>
                      <a:pt x="0" y="0"/>
                    </a:lnTo>
                    <a:lnTo>
                      <a:pt x="4" y="20"/>
                    </a:lnTo>
                    <a:lnTo>
                      <a:pt x="11" y="42"/>
                    </a:lnTo>
                    <a:lnTo>
                      <a:pt x="23" y="66"/>
                    </a:lnTo>
                    <a:lnTo>
                      <a:pt x="33" y="88"/>
                    </a:lnTo>
                    <a:lnTo>
                      <a:pt x="44" y="106"/>
                    </a:lnTo>
                    <a:lnTo>
                      <a:pt x="54" y="119"/>
                    </a:lnTo>
                    <a:lnTo>
                      <a:pt x="62" y="126"/>
                    </a:lnTo>
                    <a:lnTo>
                      <a:pt x="68" y="12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 name="Freeform 386"/>
              <p:cNvSpPr>
                <a:spLocks/>
              </p:cNvSpPr>
              <p:nvPr/>
            </p:nvSpPr>
            <p:spPr bwMode="auto">
              <a:xfrm>
                <a:off x="449" y="2470"/>
                <a:ext cx="43" cy="91"/>
              </a:xfrm>
              <a:custGeom>
                <a:avLst/>
                <a:gdLst>
                  <a:gd name="T0" fmla="*/ 0 w 43"/>
                  <a:gd name="T1" fmla="*/ 0 h 91"/>
                  <a:gd name="T2" fmla="*/ 10 w 43"/>
                  <a:gd name="T3" fmla="*/ 29 h 91"/>
                  <a:gd name="T4" fmla="*/ 23 w 43"/>
                  <a:gd name="T5" fmla="*/ 60 h 91"/>
                  <a:gd name="T6" fmla="*/ 35 w 43"/>
                  <a:gd name="T7" fmla="*/ 86 h 91"/>
                  <a:gd name="T8" fmla="*/ 43 w 43"/>
                  <a:gd name="T9" fmla="*/ 91 h 91"/>
                  <a:gd name="T10" fmla="*/ 39 w 43"/>
                  <a:gd name="T11" fmla="*/ 73 h 91"/>
                  <a:gd name="T12" fmla="*/ 27 w 43"/>
                  <a:gd name="T13" fmla="*/ 47 h 91"/>
                  <a:gd name="T14" fmla="*/ 12 w 43"/>
                  <a:gd name="T15" fmla="*/ 20 h 91"/>
                  <a:gd name="T16" fmla="*/ 0 w 43"/>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91"/>
                  <a:gd name="T29" fmla="*/ 43 w 43"/>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91">
                    <a:moveTo>
                      <a:pt x="0" y="0"/>
                    </a:moveTo>
                    <a:lnTo>
                      <a:pt x="10" y="29"/>
                    </a:lnTo>
                    <a:lnTo>
                      <a:pt x="23" y="60"/>
                    </a:lnTo>
                    <a:lnTo>
                      <a:pt x="35" y="86"/>
                    </a:lnTo>
                    <a:lnTo>
                      <a:pt x="43" y="91"/>
                    </a:lnTo>
                    <a:lnTo>
                      <a:pt x="39" y="73"/>
                    </a:lnTo>
                    <a:lnTo>
                      <a:pt x="27" y="47"/>
                    </a:lnTo>
                    <a:lnTo>
                      <a:pt x="12" y="2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 name="Freeform 387"/>
              <p:cNvSpPr>
                <a:spLocks/>
              </p:cNvSpPr>
              <p:nvPr/>
            </p:nvSpPr>
            <p:spPr bwMode="auto">
              <a:xfrm>
                <a:off x="134" y="1746"/>
                <a:ext cx="117" cy="481"/>
              </a:xfrm>
              <a:custGeom>
                <a:avLst/>
                <a:gdLst>
                  <a:gd name="T0" fmla="*/ 101 w 117"/>
                  <a:gd name="T1" fmla="*/ 0 h 481"/>
                  <a:gd name="T2" fmla="*/ 105 w 117"/>
                  <a:gd name="T3" fmla="*/ 0 h 481"/>
                  <a:gd name="T4" fmla="*/ 109 w 117"/>
                  <a:gd name="T5" fmla="*/ 0 h 481"/>
                  <a:gd name="T6" fmla="*/ 113 w 117"/>
                  <a:gd name="T7" fmla="*/ 2 h 481"/>
                  <a:gd name="T8" fmla="*/ 117 w 117"/>
                  <a:gd name="T9" fmla="*/ 2 h 481"/>
                  <a:gd name="T10" fmla="*/ 72 w 117"/>
                  <a:gd name="T11" fmla="*/ 62 h 481"/>
                  <a:gd name="T12" fmla="*/ 43 w 117"/>
                  <a:gd name="T13" fmla="*/ 126 h 481"/>
                  <a:gd name="T14" fmla="*/ 23 w 117"/>
                  <a:gd name="T15" fmla="*/ 192 h 481"/>
                  <a:gd name="T16" fmla="*/ 16 w 117"/>
                  <a:gd name="T17" fmla="*/ 258 h 481"/>
                  <a:gd name="T18" fmla="*/ 14 w 117"/>
                  <a:gd name="T19" fmla="*/ 322 h 481"/>
                  <a:gd name="T20" fmla="*/ 18 w 117"/>
                  <a:gd name="T21" fmla="*/ 382 h 481"/>
                  <a:gd name="T22" fmla="*/ 25 w 117"/>
                  <a:gd name="T23" fmla="*/ 435 h 481"/>
                  <a:gd name="T24" fmla="*/ 31 w 117"/>
                  <a:gd name="T25" fmla="*/ 481 h 481"/>
                  <a:gd name="T26" fmla="*/ 16 w 117"/>
                  <a:gd name="T27" fmla="*/ 444 h 481"/>
                  <a:gd name="T28" fmla="*/ 4 w 117"/>
                  <a:gd name="T29" fmla="*/ 389 h 481"/>
                  <a:gd name="T30" fmla="*/ 0 w 117"/>
                  <a:gd name="T31" fmla="*/ 320 h 481"/>
                  <a:gd name="T32" fmla="*/ 4 w 117"/>
                  <a:gd name="T33" fmla="*/ 245 h 481"/>
                  <a:gd name="T34" fmla="*/ 16 w 117"/>
                  <a:gd name="T35" fmla="*/ 170 h 481"/>
                  <a:gd name="T36" fmla="*/ 35 w 117"/>
                  <a:gd name="T37" fmla="*/ 99 h 481"/>
                  <a:gd name="T38" fmla="*/ 62 w 117"/>
                  <a:gd name="T39" fmla="*/ 42 h 481"/>
                  <a:gd name="T40" fmla="*/ 101 w 117"/>
                  <a:gd name="T41" fmla="*/ 0 h 4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481"/>
                  <a:gd name="T65" fmla="*/ 117 w 117"/>
                  <a:gd name="T66" fmla="*/ 481 h 4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481">
                    <a:moveTo>
                      <a:pt x="101" y="0"/>
                    </a:moveTo>
                    <a:lnTo>
                      <a:pt x="105" y="0"/>
                    </a:lnTo>
                    <a:lnTo>
                      <a:pt x="109" y="0"/>
                    </a:lnTo>
                    <a:lnTo>
                      <a:pt x="113" y="2"/>
                    </a:lnTo>
                    <a:lnTo>
                      <a:pt x="117" y="2"/>
                    </a:lnTo>
                    <a:lnTo>
                      <a:pt x="72" y="62"/>
                    </a:lnTo>
                    <a:lnTo>
                      <a:pt x="43" y="126"/>
                    </a:lnTo>
                    <a:lnTo>
                      <a:pt x="23" y="192"/>
                    </a:lnTo>
                    <a:lnTo>
                      <a:pt x="16" y="258"/>
                    </a:lnTo>
                    <a:lnTo>
                      <a:pt x="14" y="322"/>
                    </a:lnTo>
                    <a:lnTo>
                      <a:pt x="18" y="382"/>
                    </a:lnTo>
                    <a:lnTo>
                      <a:pt x="25" y="435"/>
                    </a:lnTo>
                    <a:lnTo>
                      <a:pt x="31" y="481"/>
                    </a:lnTo>
                    <a:lnTo>
                      <a:pt x="16" y="444"/>
                    </a:lnTo>
                    <a:lnTo>
                      <a:pt x="4" y="389"/>
                    </a:lnTo>
                    <a:lnTo>
                      <a:pt x="0" y="320"/>
                    </a:lnTo>
                    <a:lnTo>
                      <a:pt x="4" y="245"/>
                    </a:lnTo>
                    <a:lnTo>
                      <a:pt x="16" y="170"/>
                    </a:lnTo>
                    <a:lnTo>
                      <a:pt x="35" y="99"/>
                    </a:lnTo>
                    <a:lnTo>
                      <a:pt x="62" y="42"/>
                    </a:lnTo>
                    <a:lnTo>
                      <a:pt x="10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 name="Freeform 388"/>
              <p:cNvSpPr>
                <a:spLocks/>
              </p:cNvSpPr>
              <p:nvPr/>
            </p:nvSpPr>
            <p:spPr bwMode="auto">
              <a:xfrm>
                <a:off x="148" y="2150"/>
                <a:ext cx="83" cy="64"/>
              </a:xfrm>
              <a:custGeom>
                <a:avLst/>
                <a:gdLst>
                  <a:gd name="T0" fmla="*/ 0 w 83"/>
                  <a:gd name="T1" fmla="*/ 0 h 64"/>
                  <a:gd name="T2" fmla="*/ 7 w 83"/>
                  <a:gd name="T3" fmla="*/ 13 h 64"/>
                  <a:gd name="T4" fmla="*/ 19 w 83"/>
                  <a:gd name="T5" fmla="*/ 27 h 64"/>
                  <a:gd name="T6" fmla="*/ 31 w 83"/>
                  <a:gd name="T7" fmla="*/ 38 h 64"/>
                  <a:gd name="T8" fmla="*/ 44 w 83"/>
                  <a:gd name="T9" fmla="*/ 49 h 64"/>
                  <a:gd name="T10" fmla="*/ 58 w 83"/>
                  <a:gd name="T11" fmla="*/ 57 h 64"/>
                  <a:gd name="T12" fmla="*/ 70 w 83"/>
                  <a:gd name="T13" fmla="*/ 62 h 64"/>
                  <a:gd name="T14" fmla="*/ 79 w 83"/>
                  <a:gd name="T15" fmla="*/ 64 h 64"/>
                  <a:gd name="T16" fmla="*/ 83 w 83"/>
                  <a:gd name="T17" fmla="*/ 62 h 64"/>
                  <a:gd name="T18" fmla="*/ 83 w 83"/>
                  <a:gd name="T19" fmla="*/ 57 h 64"/>
                  <a:gd name="T20" fmla="*/ 76 w 83"/>
                  <a:gd name="T21" fmla="*/ 51 h 64"/>
                  <a:gd name="T22" fmla="*/ 66 w 83"/>
                  <a:gd name="T23" fmla="*/ 44 h 64"/>
                  <a:gd name="T24" fmla="*/ 54 w 83"/>
                  <a:gd name="T25" fmla="*/ 38 h 64"/>
                  <a:gd name="T26" fmla="*/ 39 w 83"/>
                  <a:gd name="T27" fmla="*/ 29 h 64"/>
                  <a:gd name="T28" fmla="*/ 25 w 83"/>
                  <a:gd name="T29" fmla="*/ 20 h 64"/>
                  <a:gd name="T30" fmla="*/ 11 w 83"/>
                  <a:gd name="T31" fmla="*/ 11 h 64"/>
                  <a:gd name="T32" fmla="*/ 0 w 83"/>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64"/>
                  <a:gd name="T53" fmla="*/ 83 w 83"/>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64">
                    <a:moveTo>
                      <a:pt x="0" y="0"/>
                    </a:moveTo>
                    <a:lnTo>
                      <a:pt x="7" y="13"/>
                    </a:lnTo>
                    <a:lnTo>
                      <a:pt x="19" y="27"/>
                    </a:lnTo>
                    <a:lnTo>
                      <a:pt x="31" y="38"/>
                    </a:lnTo>
                    <a:lnTo>
                      <a:pt x="44" y="49"/>
                    </a:lnTo>
                    <a:lnTo>
                      <a:pt x="58" y="57"/>
                    </a:lnTo>
                    <a:lnTo>
                      <a:pt x="70" y="62"/>
                    </a:lnTo>
                    <a:lnTo>
                      <a:pt x="79" y="64"/>
                    </a:lnTo>
                    <a:lnTo>
                      <a:pt x="83" y="62"/>
                    </a:lnTo>
                    <a:lnTo>
                      <a:pt x="83" y="57"/>
                    </a:lnTo>
                    <a:lnTo>
                      <a:pt x="76" y="51"/>
                    </a:lnTo>
                    <a:lnTo>
                      <a:pt x="66" y="44"/>
                    </a:lnTo>
                    <a:lnTo>
                      <a:pt x="54" y="38"/>
                    </a:lnTo>
                    <a:lnTo>
                      <a:pt x="39" y="29"/>
                    </a:lnTo>
                    <a:lnTo>
                      <a:pt x="25" y="20"/>
                    </a:lnTo>
                    <a:lnTo>
                      <a:pt x="11" y="1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 name="Freeform 389"/>
              <p:cNvSpPr>
                <a:spLocks/>
              </p:cNvSpPr>
              <p:nvPr/>
            </p:nvSpPr>
            <p:spPr bwMode="auto">
              <a:xfrm>
                <a:off x="144" y="2104"/>
                <a:ext cx="99" cy="95"/>
              </a:xfrm>
              <a:custGeom>
                <a:avLst/>
                <a:gdLst>
                  <a:gd name="T0" fmla="*/ 99 w 99"/>
                  <a:gd name="T1" fmla="*/ 95 h 95"/>
                  <a:gd name="T2" fmla="*/ 93 w 99"/>
                  <a:gd name="T3" fmla="*/ 95 h 95"/>
                  <a:gd name="T4" fmla="*/ 83 w 99"/>
                  <a:gd name="T5" fmla="*/ 90 h 95"/>
                  <a:gd name="T6" fmla="*/ 70 w 99"/>
                  <a:gd name="T7" fmla="*/ 81 h 95"/>
                  <a:gd name="T8" fmla="*/ 52 w 99"/>
                  <a:gd name="T9" fmla="*/ 70 h 95"/>
                  <a:gd name="T10" fmla="*/ 35 w 99"/>
                  <a:gd name="T11" fmla="*/ 55 h 95"/>
                  <a:gd name="T12" fmla="*/ 19 w 99"/>
                  <a:gd name="T13" fmla="*/ 37 h 95"/>
                  <a:gd name="T14" fmla="*/ 8 w 99"/>
                  <a:gd name="T15" fmla="*/ 20 h 95"/>
                  <a:gd name="T16" fmla="*/ 0 w 99"/>
                  <a:gd name="T17" fmla="*/ 0 h 95"/>
                  <a:gd name="T18" fmla="*/ 10 w 99"/>
                  <a:gd name="T19" fmla="*/ 11 h 95"/>
                  <a:gd name="T20" fmla="*/ 25 w 99"/>
                  <a:gd name="T21" fmla="*/ 24 h 95"/>
                  <a:gd name="T22" fmla="*/ 43 w 99"/>
                  <a:gd name="T23" fmla="*/ 39 h 95"/>
                  <a:gd name="T24" fmla="*/ 60 w 99"/>
                  <a:gd name="T25" fmla="*/ 53 h 95"/>
                  <a:gd name="T26" fmla="*/ 76 w 99"/>
                  <a:gd name="T27" fmla="*/ 66 h 95"/>
                  <a:gd name="T28" fmla="*/ 89 w 99"/>
                  <a:gd name="T29" fmla="*/ 79 h 95"/>
                  <a:gd name="T30" fmla="*/ 97 w 99"/>
                  <a:gd name="T31" fmla="*/ 88 h 95"/>
                  <a:gd name="T32" fmla="*/ 99 w 99"/>
                  <a:gd name="T33" fmla="*/ 95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95"/>
                  <a:gd name="T53" fmla="*/ 99 w 99"/>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95">
                    <a:moveTo>
                      <a:pt x="99" y="95"/>
                    </a:moveTo>
                    <a:lnTo>
                      <a:pt x="93" y="95"/>
                    </a:lnTo>
                    <a:lnTo>
                      <a:pt x="83" y="90"/>
                    </a:lnTo>
                    <a:lnTo>
                      <a:pt x="70" y="81"/>
                    </a:lnTo>
                    <a:lnTo>
                      <a:pt x="52" y="70"/>
                    </a:lnTo>
                    <a:lnTo>
                      <a:pt x="35" y="55"/>
                    </a:lnTo>
                    <a:lnTo>
                      <a:pt x="19" y="37"/>
                    </a:lnTo>
                    <a:lnTo>
                      <a:pt x="8" y="20"/>
                    </a:lnTo>
                    <a:lnTo>
                      <a:pt x="0" y="0"/>
                    </a:lnTo>
                    <a:lnTo>
                      <a:pt x="10" y="11"/>
                    </a:lnTo>
                    <a:lnTo>
                      <a:pt x="25" y="24"/>
                    </a:lnTo>
                    <a:lnTo>
                      <a:pt x="43" y="39"/>
                    </a:lnTo>
                    <a:lnTo>
                      <a:pt x="60" y="53"/>
                    </a:lnTo>
                    <a:lnTo>
                      <a:pt x="76" y="66"/>
                    </a:lnTo>
                    <a:lnTo>
                      <a:pt x="89" y="79"/>
                    </a:lnTo>
                    <a:lnTo>
                      <a:pt x="97" y="88"/>
                    </a:lnTo>
                    <a:lnTo>
                      <a:pt x="99" y="9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 name="Freeform 390"/>
              <p:cNvSpPr>
                <a:spLocks/>
              </p:cNvSpPr>
              <p:nvPr/>
            </p:nvSpPr>
            <p:spPr bwMode="auto">
              <a:xfrm>
                <a:off x="140" y="2013"/>
                <a:ext cx="118" cy="124"/>
              </a:xfrm>
              <a:custGeom>
                <a:avLst/>
                <a:gdLst>
                  <a:gd name="T0" fmla="*/ 118 w 118"/>
                  <a:gd name="T1" fmla="*/ 122 h 124"/>
                  <a:gd name="T2" fmla="*/ 113 w 118"/>
                  <a:gd name="T3" fmla="*/ 124 h 124"/>
                  <a:gd name="T4" fmla="*/ 99 w 118"/>
                  <a:gd name="T5" fmla="*/ 117 h 124"/>
                  <a:gd name="T6" fmla="*/ 82 w 118"/>
                  <a:gd name="T7" fmla="*/ 104 h 124"/>
                  <a:gd name="T8" fmla="*/ 62 w 118"/>
                  <a:gd name="T9" fmla="*/ 86 h 124"/>
                  <a:gd name="T10" fmla="*/ 43 w 118"/>
                  <a:gd name="T11" fmla="*/ 64 h 124"/>
                  <a:gd name="T12" fmla="*/ 23 w 118"/>
                  <a:gd name="T13" fmla="*/ 42 h 124"/>
                  <a:gd name="T14" fmla="*/ 10 w 118"/>
                  <a:gd name="T15" fmla="*/ 20 h 124"/>
                  <a:gd name="T16" fmla="*/ 0 w 118"/>
                  <a:gd name="T17" fmla="*/ 0 h 124"/>
                  <a:gd name="T18" fmla="*/ 10 w 118"/>
                  <a:gd name="T19" fmla="*/ 9 h 124"/>
                  <a:gd name="T20" fmla="*/ 25 w 118"/>
                  <a:gd name="T21" fmla="*/ 24 h 124"/>
                  <a:gd name="T22" fmla="*/ 45 w 118"/>
                  <a:gd name="T23" fmla="*/ 42 h 124"/>
                  <a:gd name="T24" fmla="*/ 68 w 118"/>
                  <a:gd name="T25" fmla="*/ 62 h 124"/>
                  <a:gd name="T26" fmla="*/ 87 w 118"/>
                  <a:gd name="T27" fmla="*/ 82 h 124"/>
                  <a:gd name="T28" fmla="*/ 105 w 118"/>
                  <a:gd name="T29" fmla="*/ 100 h 124"/>
                  <a:gd name="T30" fmla="*/ 117 w 118"/>
                  <a:gd name="T31" fmla="*/ 113 h 124"/>
                  <a:gd name="T32" fmla="*/ 118 w 118"/>
                  <a:gd name="T33" fmla="*/ 122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124"/>
                  <a:gd name="T53" fmla="*/ 118 w 118"/>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124">
                    <a:moveTo>
                      <a:pt x="118" y="122"/>
                    </a:moveTo>
                    <a:lnTo>
                      <a:pt x="113" y="124"/>
                    </a:lnTo>
                    <a:lnTo>
                      <a:pt x="99" y="117"/>
                    </a:lnTo>
                    <a:lnTo>
                      <a:pt x="82" y="104"/>
                    </a:lnTo>
                    <a:lnTo>
                      <a:pt x="62" y="86"/>
                    </a:lnTo>
                    <a:lnTo>
                      <a:pt x="43" y="64"/>
                    </a:lnTo>
                    <a:lnTo>
                      <a:pt x="23" y="42"/>
                    </a:lnTo>
                    <a:lnTo>
                      <a:pt x="10" y="20"/>
                    </a:lnTo>
                    <a:lnTo>
                      <a:pt x="0" y="0"/>
                    </a:lnTo>
                    <a:lnTo>
                      <a:pt x="10" y="9"/>
                    </a:lnTo>
                    <a:lnTo>
                      <a:pt x="25" y="24"/>
                    </a:lnTo>
                    <a:lnTo>
                      <a:pt x="45" y="42"/>
                    </a:lnTo>
                    <a:lnTo>
                      <a:pt x="68" y="62"/>
                    </a:lnTo>
                    <a:lnTo>
                      <a:pt x="87" y="82"/>
                    </a:lnTo>
                    <a:lnTo>
                      <a:pt x="105" y="100"/>
                    </a:lnTo>
                    <a:lnTo>
                      <a:pt x="117" y="113"/>
                    </a:lnTo>
                    <a:lnTo>
                      <a:pt x="118" y="12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 name="Freeform 391"/>
              <p:cNvSpPr>
                <a:spLocks/>
              </p:cNvSpPr>
              <p:nvPr/>
            </p:nvSpPr>
            <p:spPr bwMode="auto">
              <a:xfrm>
                <a:off x="150" y="1927"/>
                <a:ext cx="128" cy="113"/>
              </a:xfrm>
              <a:custGeom>
                <a:avLst/>
                <a:gdLst>
                  <a:gd name="T0" fmla="*/ 128 w 128"/>
                  <a:gd name="T1" fmla="*/ 110 h 113"/>
                  <a:gd name="T2" fmla="*/ 120 w 128"/>
                  <a:gd name="T3" fmla="*/ 113 h 113"/>
                  <a:gd name="T4" fmla="*/ 105 w 128"/>
                  <a:gd name="T5" fmla="*/ 106 h 113"/>
                  <a:gd name="T6" fmla="*/ 85 w 128"/>
                  <a:gd name="T7" fmla="*/ 95 h 113"/>
                  <a:gd name="T8" fmla="*/ 64 w 128"/>
                  <a:gd name="T9" fmla="*/ 77 h 113"/>
                  <a:gd name="T10" fmla="*/ 42 w 128"/>
                  <a:gd name="T11" fmla="*/ 58 h 113"/>
                  <a:gd name="T12" fmla="*/ 23 w 128"/>
                  <a:gd name="T13" fmla="*/ 38 h 113"/>
                  <a:gd name="T14" fmla="*/ 7 w 128"/>
                  <a:gd name="T15" fmla="*/ 18 h 113"/>
                  <a:gd name="T16" fmla="*/ 0 w 128"/>
                  <a:gd name="T17" fmla="*/ 0 h 113"/>
                  <a:gd name="T18" fmla="*/ 9 w 128"/>
                  <a:gd name="T19" fmla="*/ 7 h 113"/>
                  <a:gd name="T20" fmla="*/ 27 w 128"/>
                  <a:gd name="T21" fmla="*/ 20 h 113"/>
                  <a:gd name="T22" fmla="*/ 48 w 128"/>
                  <a:gd name="T23" fmla="*/ 35 h 113"/>
                  <a:gd name="T24" fmla="*/ 72 w 128"/>
                  <a:gd name="T25" fmla="*/ 55 h 113"/>
                  <a:gd name="T26" fmla="*/ 93 w 128"/>
                  <a:gd name="T27" fmla="*/ 73 h 113"/>
                  <a:gd name="T28" fmla="*/ 112 w 128"/>
                  <a:gd name="T29" fmla="*/ 91 h 113"/>
                  <a:gd name="T30" fmla="*/ 124 w 128"/>
                  <a:gd name="T31" fmla="*/ 104 h 113"/>
                  <a:gd name="T32" fmla="*/ 128 w 128"/>
                  <a:gd name="T33" fmla="*/ 110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13"/>
                  <a:gd name="T53" fmla="*/ 128 w 128"/>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13">
                    <a:moveTo>
                      <a:pt x="128" y="110"/>
                    </a:moveTo>
                    <a:lnTo>
                      <a:pt x="120" y="113"/>
                    </a:lnTo>
                    <a:lnTo>
                      <a:pt x="105" y="106"/>
                    </a:lnTo>
                    <a:lnTo>
                      <a:pt x="85" y="95"/>
                    </a:lnTo>
                    <a:lnTo>
                      <a:pt x="64" y="77"/>
                    </a:lnTo>
                    <a:lnTo>
                      <a:pt x="42" y="58"/>
                    </a:lnTo>
                    <a:lnTo>
                      <a:pt x="23" y="38"/>
                    </a:lnTo>
                    <a:lnTo>
                      <a:pt x="7" y="18"/>
                    </a:lnTo>
                    <a:lnTo>
                      <a:pt x="0" y="0"/>
                    </a:lnTo>
                    <a:lnTo>
                      <a:pt x="9" y="7"/>
                    </a:lnTo>
                    <a:lnTo>
                      <a:pt x="27" y="20"/>
                    </a:lnTo>
                    <a:lnTo>
                      <a:pt x="48" y="35"/>
                    </a:lnTo>
                    <a:lnTo>
                      <a:pt x="72" y="55"/>
                    </a:lnTo>
                    <a:lnTo>
                      <a:pt x="93" y="73"/>
                    </a:lnTo>
                    <a:lnTo>
                      <a:pt x="112" y="91"/>
                    </a:lnTo>
                    <a:lnTo>
                      <a:pt x="124" y="104"/>
                    </a:lnTo>
                    <a:lnTo>
                      <a:pt x="128" y="1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 name="Freeform 392"/>
              <p:cNvSpPr>
                <a:spLocks/>
              </p:cNvSpPr>
              <p:nvPr/>
            </p:nvSpPr>
            <p:spPr bwMode="auto">
              <a:xfrm>
                <a:off x="165" y="1892"/>
                <a:ext cx="117" cy="97"/>
              </a:xfrm>
              <a:custGeom>
                <a:avLst/>
                <a:gdLst>
                  <a:gd name="T0" fmla="*/ 117 w 117"/>
                  <a:gd name="T1" fmla="*/ 97 h 97"/>
                  <a:gd name="T2" fmla="*/ 111 w 117"/>
                  <a:gd name="T3" fmla="*/ 97 h 97"/>
                  <a:gd name="T4" fmla="*/ 97 w 117"/>
                  <a:gd name="T5" fmla="*/ 90 h 97"/>
                  <a:gd name="T6" fmla="*/ 80 w 117"/>
                  <a:gd name="T7" fmla="*/ 79 h 97"/>
                  <a:gd name="T8" fmla="*/ 59 w 117"/>
                  <a:gd name="T9" fmla="*/ 64 h 97"/>
                  <a:gd name="T10" fmla="*/ 37 w 117"/>
                  <a:gd name="T11" fmla="*/ 48 h 97"/>
                  <a:gd name="T12" fmla="*/ 20 w 117"/>
                  <a:gd name="T13" fmla="*/ 31 h 97"/>
                  <a:gd name="T14" fmla="*/ 6 w 117"/>
                  <a:gd name="T15" fmla="*/ 13 h 97"/>
                  <a:gd name="T16" fmla="*/ 0 w 117"/>
                  <a:gd name="T17" fmla="*/ 0 h 97"/>
                  <a:gd name="T18" fmla="*/ 12 w 117"/>
                  <a:gd name="T19" fmla="*/ 9 h 97"/>
                  <a:gd name="T20" fmla="*/ 27 w 117"/>
                  <a:gd name="T21" fmla="*/ 20 h 97"/>
                  <a:gd name="T22" fmla="*/ 49 w 117"/>
                  <a:gd name="T23" fmla="*/ 33 h 97"/>
                  <a:gd name="T24" fmla="*/ 70 w 117"/>
                  <a:gd name="T25" fmla="*/ 46 h 97"/>
                  <a:gd name="T26" fmla="*/ 90 w 117"/>
                  <a:gd name="T27" fmla="*/ 62 h 97"/>
                  <a:gd name="T28" fmla="*/ 105 w 117"/>
                  <a:gd name="T29" fmla="*/ 75 h 97"/>
                  <a:gd name="T30" fmla="*/ 115 w 117"/>
                  <a:gd name="T31" fmla="*/ 88 h 97"/>
                  <a:gd name="T32" fmla="*/ 117 w 117"/>
                  <a:gd name="T33" fmla="*/ 97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97"/>
                  <a:gd name="T53" fmla="*/ 117 w 117"/>
                  <a:gd name="T54" fmla="*/ 97 h 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97">
                    <a:moveTo>
                      <a:pt x="117" y="97"/>
                    </a:moveTo>
                    <a:lnTo>
                      <a:pt x="111" y="97"/>
                    </a:lnTo>
                    <a:lnTo>
                      <a:pt x="97" y="90"/>
                    </a:lnTo>
                    <a:lnTo>
                      <a:pt x="80" y="79"/>
                    </a:lnTo>
                    <a:lnTo>
                      <a:pt x="59" y="64"/>
                    </a:lnTo>
                    <a:lnTo>
                      <a:pt x="37" y="48"/>
                    </a:lnTo>
                    <a:lnTo>
                      <a:pt x="20" y="31"/>
                    </a:lnTo>
                    <a:lnTo>
                      <a:pt x="6" y="13"/>
                    </a:lnTo>
                    <a:lnTo>
                      <a:pt x="0" y="0"/>
                    </a:lnTo>
                    <a:lnTo>
                      <a:pt x="12" y="9"/>
                    </a:lnTo>
                    <a:lnTo>
                      <a:pt x="27" y="20"/>
                    </a:lnTo>
                    <a:lnTo>
                      <a:pt x="49" y="33"/>
                    </a:lnTo>
                    <a:lnTo>
                      <a:pt x="70" y="46"/>
                    </a:lnTo>
                    <a:lnTo>
                      <a:pt x="90" y="62"/>
                    </a:lnTo>
                    <a:lnTo>
                      <a:pt x="105" y="75"/>
                    </a:lnTo>
                    <a:lnTo>
                      <a:pt x="115" y="88"/>
                    </a:lnTo>
                    <a:lnTo>
                      <a:pt x="117" y="9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 name="Freeform 393"/>
              <p:cNvSpPr>
                <a:spLocks/>
              </p:cNvSpPr>
              <p:nvPr/>
            </p:nvSpPr>
            <p:spPr bwMode="auto">
              <a:xfrm>
                <a:off x="181" y="1823"/>
                <a:ext cx="99" cy="82"/>
              </a:xfrm>
              <a:custGeom>
                <a:avLst/>
                <a:gdLst>
                  <a:gd name="T0" fmla="*/ 99 w 99"/>
                  <a:gd name="T1" fmla="*/ 80 h 82"/>
                  <a:gd name="T2" fmla="*/ 93 w 99"/>
                  <a:gd name="T3" fmla="*/ 82 h 82"/>
                  <a:gd name="T4" fmla="*/ 81 w 99"/>
                  <a:gd name="T5" fmla="*/ 80 h 82"/>
                  <a:gd name="T6" fmla="*/ 68 w 99"/>
                  <a:gd name="T7" fmla="*/ 73 h 82"/>
                  <a:gd name="T8" fmla="*/ 50 w 99"/>
                  <a:gd name="T9" fmla="*/ 62 h 82"/>
                  <a:gd name="T10" fmla="*/ 35 w 99"/>
                  <a:gd name="T11" fmla="*/ 51 h 82"/>
                  <a:gd name="T12" fmla="*/ 19 w 99"/>
                  <a:gd name="T13" fmla="*/ 36 h 82"/>
                  <a:gd name="T14" fmla="*/ 8 w 99"/>
                  <a:gd name="T15" fmla="*/ 18 h 82"/>
                  <a:gd name="T16" fmla="*/ 0 w 99"/>
                  <a:gd name="T17" fmla="*/ 0 h 82"/>
                  <a:gd name="T18" fmla="*/ 9 w 99"/>
                  <a:gd name="T19" fmla="*/ 9 h 82"/>
                  <a:gd name="T20" fmla="*/ 25 w 99"/>
                  <a:gd name="T21" fmla="*/ 18 h 82"/>
                  <a:gd name="T22" fmla="*/ 43 w 99"/>
                  <a:gd name="T23" fmla="*/ 31 h 82"/>
                  <a:gd name="T24" fmla="*/ 60 w 99"/>
                  <a:gd name="T25" fmla="*/ 42 h 82"/>
                  <a:gd name="T26" fmla="*/ 76 w 99"/>
                  <a:gd name="T27" fmla="*/ 56 h 82"/>
                  <a:gd name="T28" fmla="*/ 89 w 99"/>
                  <a:gd name="T29" fmla="*/ 64 h 82"/>
                  <a:gd name="T30" fmla="*/ 97 w 99"/>
                  <a:gd name="T31" fmla="*/ 73 h 82"/>
                  <a:gd name="T32" fmla="*/ 99 w 99"/>
                  <a:gd name="T33" fmla="*/ 8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82"/>
                  <a:gd name="T53" fmla="*/ 99 w 99"/>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82">
                    <a:moveTo>
                      <a:pt x="99" y="80"/>
                    </a:moveTo>
                    <a:lnTo>
                      <a:pt x="93" y="82"/>
                    </a:lnTo>
                    <a:lnTo>
                      <a:pt x="81" y="80"/>
                    </a:lnTo>
                    <a:lnTo>
                      <a:pt x="68" y="73"/>
                    </a:lnTo>
                    <a:lnTo>
                      <a:pt x="50" y="62"/>
                    </a:lnTo>
                    <a:lnTo>
                      <a:pt x="35" y="51"/>
                    </a:lnTo>
                    <a:lnTo>
                      <a:pt x="19" y="36"/>
                    </a:lnTo>
                    <a:lnTo>
                      <a:pt x="8" y="18"/>
                    </a:lnTo>
                    <a:lnTo>
                      <a:pt x="0" y="0"/>
                    </a:lnTo>
                    <a:lnTo>
                      <a:pt x="9" y="9"/>
                    </a:lnTo>
                    <a:lnTo>
                      <a:pt x="25" y="18"/>
                    </a:lnTo>
                    <a:lnTo>
                      <a:pt x="43" y="31"/>
                    </a:lnTo>
                    <a:lnTo>
                      <a:pt x="60" y="42"/>
                    </a:lnTo>
                    <a:lnTo>
                      <a:pt x="76" y="56"/>
                    </a:lnTo>
                    <a:lnTo>
                      <a:pt x="89" y="64"/>
                    </a:lnTo>
                    <a:lnTo>
                      <a:pt x="97" y="73"/>
                    </a:lnTo>
                    <a:lnTo>
                      <a:pt x="99"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 name="Freeform 394"/>
              <p:cNvSpPr>
                <a:spLocks/>
              </p:cNvSpPr>
              <p:nvPr/>
            </p:nvSpPr>
            <p:spPr bwMode="auto">
              <a:xfrm>
                <a:off x="241" y="1764"/>
                <a:ext cx="58" cy="22"/>
              </a:xfrm>
              <a:custGeom>
                <a:avLst/>
                <a:gdLst>
                  <a:gd name="T0" fmla="*/ 58 w 58"/>
                  <a:gd name="T1" fmla="*/ 15 h 22"/>
                  <a:gd name="T2" fmla="*/ 54 w 58"/>
                  <a:gd name="T3" fmla="*/ 20 h 22"/>
                  <a:gd name="T4" fmla="*/ 47 w 58"/>
                  <a:gd name="T5" fmla="*/ 22 h 22"/>
                  <a:gd name="T6" fmla="*/ 39 w 58"/>
                  <a:gd name="T7" fmla="*/ 22 h 22"/>
                  <a:gd name="T8" fmla="*/ 27 w 58"/>
                  <a:gd name="T9" fmla="*/ 22 h 22"/>
                  <a:gd name="T10" fmla="*/ 17 w 58"/>
                  <a:gd name="T11" fmla="*/ 20 h 22"/>
                  <a:gd name="T12" fmla="*/ 8 w 58"/>
                  <a:gd name="T13" fmla="*/ 15 h 22"/>
                  <a:gd name="T14" fmla="*/ 2 w 58"/>
                  <a:gd name="T15" fmla="*/ 9 h 22"/>
                  <a:gd name="T16" fmla="*/ 0 w 58"/>
                  <a:gd name="T17" fmla="*/ 0 h 22"/>
                  <a:gd name="T18" fmla="*/ 8 w 58"/>
                  <a:gd name="T19" fmla="*/ 6 h 22"/>
                  <a:gd name="T20" fmla="*/ 16 w 58"/>
                  <a:gd name="T21" fmla="*/ 9 h 22"/>
                  <a:gd name="T22" fmla="*/ 27 w 58"/>
                  <a:gd name="T23" fmla="*/ 9 h 22"/>
                  <a:gd name="T24" fmla="*/ 39 w 58"/>
                  <a:gd name="T25" fmla="*/ 9 h 22"/>
                  <a:gd name="T26" fmla="*/ 49 w 58"/>
                  <a:gd name="T27" fmla="*/ 9 h 22"/>
                  <a:gd name="T28" fmla="*/ 54 w 58"/>
                  <a:gd name="T29" fmla="*/ 9 h 22"/>
                  <a:gd name="T30" fmla="*/ 58 w 58"/>
                  <a:gd name="T31" fmla="*/ 11 h 22"/>
                  <a:gd name="T32" fmla="*/ 58 w 58"/>
                  <a:gd name="T33" fmla="*/ 15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2"/>
                  <a:gd name="T53" fmla="*/ 58 w 5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2">
                    <a:moveTo>
                      <a:pt x="58" y="15"/>
                    </a:moveTo>
                    <a:lnTo>
                      <a:pt x="54" y="20"/>
                    </a:lnTo>
                    <a:lnTo>
                      <a:pt x="47" y="22"/>
                    </a:lnTo>
                    <a:lnTo>
                      <a:pt x="39" y="22"/>
                    </a:lnTo>
                    <a:lnTo>
                      <a:pt x="27" y="22"/>
                    </a:lnTo>
                    <a:lnTo>
                      <a:pt x="17" y="20"/>
                    </a:lnTo>
                    <a:lnTo>
                      <a:pt x="8" y="15"/>
                    </a:lnTo>
                    <a:lnTo>
                      <a:pt x="2" y="9"/>
                    </a:lnTo>
                    <a:lnTo>
                      <a:pt x="0" y="0"/>
                    </a:lnTo>
                    <a:lnTo>
                      <a:pt x="8" y="6"/>
                    </a:lnTo>
                    <a:lnTo>
                      <a:pt x="16" y="9"/>
                    </a:lnTo>
                    <a:lnTo>
                      <a:pt x="27" y="9"/>
                    </a:lnTo>
                    <a:lnTo>
                      <a:pt x="39" y="9"/>
                    </a:lnTo>
                    <a:lnTo>
                      <a:pt x="49" y="9"/>
                    </a:lnTo>
                    <a:lnTo>
                      <a:pt x="54" y="9"/>
                    </a:lnTo>
                    <a:lnTo>
                      <a:pt x="58" y="11"/>
                    </a:lnTo>
                    <a:lnTo>
                      <a:pt x="58" y="1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 name="Freeform 395"/>
              <p:cNvSpPr>
                <a:spLocks/>
              </p:cNvSpPr>
              <p:nvPr/>
            </p:nvSpPr>
            <p:spPr bwMode="auto">
              <a:xfrm>
                <a:off x="138" y="2055"/>
                <a:ext cx="111" cy="108"/>
              </a:xfrm>
              <a:custGeom>
                <a:avLst/>
                <a:gdLst>
                  <a:gd name="T0" fmla="*/ 111 w 111"/>
                  <a:gd name="T1" fmla="*/ 106 h 108"/>
                  <a:gd name="T2" fmla="*/ 105 w 111"/>
                  <a:gd name="T3" fmla="*/ 108 h 108"/>
                  <a:gd name="T4" fmla="*/ 93 w 111"/>
                  <a:gd name="T5" fmla="*/ 102 h 108"/>
                  <a:gd name="T6" fmla="*/ 76 w 111"/>
                  <a:gd name="T7" fmla="*/ 93 h 108"/>
                  <a:gd name="T8" fmla="*/ 58 w 111"/>
                  <a:gd name="T9" fmla="*/ 77 h 108"/>
                  <a:gd name="T10" fmla="*/ 39 w 111"/>
                  <a:gd name="T11" fmla="*/ 60 h 108"/>
                  <a:gd name="T12" fmla="*/ 23 w 111"/>
                  <a:gd name="T13" fmla="*/ 40 h 108"/>
                  <a:gd name="T14" fmla="*/ 10 w 111"/>
                  <a:gd name="T15" fmla="*/ 20 h 108"/>
                  <a:gd name="T16" fmla="*/ 0 w 111"/>
                  <a:gd name="T17" fmla="*/ 0 h 108"/>
                  <a:gd name="T18" fmla="*/ 10 w 111"/>
                  <a:gd name="T19" fmla="*/ 9 h 108"/>
                  <a:gd name="T20" fmla="*/ 23 w 111"/>
                  <a:gd name="T21" fmla="*/ 20 h 108"/>
                  <a:gd name="T22" fmla="*/ 43 w 111"/>
                  <a:gd name="T23" fmla="*/ 35 h 108"/>
                  <a:gd name="T24" fmla="*/ 62 w 111"/>
                  <a:gd name="T25" fmla="*/ 53 h 108"/>
                  <a:gd name="T26" fmla="*/ 82 w 111"/>
                  <a:gd name="T27" fmla="*/ 71 h 108"/>
                  <a:gd name="T28" fmla="*/ 97 w 111"/>
                  <a:gd name="T29" fmla="*/ 86 h 108"/>
                  <a:gd name="T30" fmla="*/ 109 w 111"/>
                  <a:gd name="T31" fmla="*/ 97 h 108"/>
                  <a:gd name="T32" fmla="*/ 111 w 111"/>
                  <a:gd name="T33" fmla="*/ 106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108"/>
                  <a:gd name="T53" fmla="*/ 111 w 111"/>
                  <a:gd name="T54" fmla="*/ 108 h 1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108">
                    <a:moveTo>
                      <a:pt x="111" y="106"/>
                    </a:moveTo>
                    <a:lnTo>
                      <a:pt x="105" y="108"/>
                    </a:lnTo>
                    <a:lnTo>
                      <a:pt x="93" y="102"/>
                    </a:lnTo>
                    <a:lnTo>
                      <a:pt x="76" y="93"/>
                    </a:lnTo>
                    <a:lnTo>
                      <a:pt x="58" y="77"/>
                    </a:lnTo>
                    <a:lnTo>
                      <a:pt x="39" y="60"/>
                    </a:lnTo>
                    <a:lnTo>
                      <a:pt x="23" y="40"/>
                    </a:lnTo>
                    <a:lnTo>
                      <a:pt x="10" y="20"/>
                    </a:lnTo>
                    <a:lnTo>
                      <a:pt x="0" y="0"/>
                    </a:lnTo>
                    <a:lnTo>
                      <a:pt x="10" y="9"/>
                    </a:lnTo>
                    <a:lnTo>
                      <a:pt x="23" y="20"/>
                    </a:lnTo>
                    <a:lnTo>
                      <a:pt x="43" y="35"/>
                    </a:lnTo>
                    <a:lnTo>
                      <a:pt x="62" y="53"/>
                    </a:lnTo>
                    <a:lnTo>
                      <a:pt x="82" y="71"/>
                    </a:lnTo>
                    <a:lnTo>
                      <a:pt x="97" y="86"/>
                    </a:lnTo>
                    <a:lnTo>
                      <a:pt x="109" y="97"/>
                    </a:lnTo>
                    <a:lnTo>
                      <a:pt x="111" y="10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 name="Freeform 396"/>
              <p:cNvSpPr>
                <a:spLocks/>
              </p:cNvSpPr>
              <p:nvPr/>
            </p:nvSpPr>
            <p:spPr bwMode="auto">
              <a:xfrm>
                <a:off x="142" y="1973"/>
                <a:ext cx="126" cy="109"/>
              </a:xfrm>
              <a:custGeom>
                <a:avLst/>
                <a:gdLst>
                  <a:gd name="T0" fmla="*/ 126 w 126"/>
                  <a:gd name="T1" fmla="*/ 106 h 109"/>
                  <a:gd name="T2" fmla="*/ 118 w 126"/>
                  <a:gd name="T3" fmla="*/ 109 h 109"/>
                  <a:gd name="T4" fmla="*/ 103 w 126"/>
                  <a:gd name="T5" fmla="*/ 102 h 109"/>
                  <a:gd name="T6" fmla="*/ 85 w 126"/>
                  <a:gd name="T7" fmla="*/ 91 h 109"/>
                  <a:gd name="T8" fmla="*/ 64 w 126"/>
                  <a:gd name="T9" fmla="*/ 76 h 109"/>
                  <a:gd name="T10" fmla="*/ 41 w 126"/>
                  <a:gd name="T11" fmla="*/ 58 h 109"/>
                  <a:gd name="T12" fmla="*/ 23 w 126"/>
                  <a:gd name="T13" fmla="*/ 38 h 109"/>
                  <a:gd name="T14" fmla="*/ 8 w 126"/>
                  <a:gd name="T15" fmla="*/ 18 h 109"/>
                  <a:gd name="T16" fmla="*/ 0 w 126"/>
                  <a:gd name="T17" fmla="*/ 0 h 109"/>
                  <a:gd name="T18" fmla="*/ 10 w 126"/>
                  <a:gd name="T19" fmla="*/ 7 h 109"/>
                  <a:gd name="T20" fmla="*/ 27 w 126"/>
                  <a:gd name="T21" fmla="*/ 18 h 109"/>
                  <a:gd name="T22" fmla="*/ 47 w 126"/>
                  <a:gd name="T23" fmla="*/ 36 h 109"/>
                  <a:gd name="T24" fmla="*/ 70 w 126"/>
                  <a:gd name="T25" fmla="*/ 53 h 109"/>
                  <a:gd name="T26" fmla="*/ 93 w 126"/>
                  <a:gd name="T27" fmla="*/ 71 h 109"/>
                  <a:gd name="T28" fmla="*/ 111 w 126"/>
                  <a:gd name="T29" fmla="*/ 87 h 109"/>
                  <a:gd name="T30" fmla="*/ 122 w 126"/>
                  <a:gd name="T31" fmla="*/ 100 h 109"/>
                  <a:gd name="T32" fmla="*/ 126 w 126"/>
                  <a:gd name="T33" fmla="*/ 106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09"/>
                  <a:gd name="T53" fmla="*/ 126 w 126"/>
                  <a:gd name="T54" fmla="*/ 109 h 1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09">
                    <a:moveTo>
                      <a:pt x="126" y="106"/>
                    </a:moveTo>
                    <a:lnTo>
                      <a:pt x="118" y="109"/>
                    </a:lnTo>
                    <a:lnTo>
                      <a:pt x="103" y="102"/>
                    </a:lnTo>
                    <a:lnTo>
                      <a:pt x="85" y="91"/>
                    </a:lnTo>
                    <a:lnTo>
                      <a:pt x="64" y="76"/>
                    </a:lnTo>
                    <a:lnTo>
                      <a:pt x="41" y="58"/>
                    </a:lnTo>
                    <a:lnTo>
                      <a:pt x="23" y="38"/>
                    </a:lnTo>
                    <a:lnTo>
                      <a:pt x="8" y="18"/>
                    </a:lnTo>
                    <a:lnTo>
                      <a:pt x="0" y="0"/>
                    </a:lnTo>
                    <a:lnTo>
                      <a:pt x="10" y="7"/>
                    </a:lnTo>
                    <a:lnTo>
                      <a:pt x="27" y="18"/>
                    </a:lnTo>
                    <a:lnTo>
                      <a:pt x="47" y="36"/>
                    </a:lnTo>
                    <a:lnTo>
                      <a:pt x="70" y="53"/>
                    </a:lnTo>
                    <a:lnTo>
                      <a:pt x="93" y="71"/>
                    </a:lnTo>
                    <a:lnTo>
                      <a:pt x="111" y="87"/>
                    </a:lnTo>
                    <a:lnTo>
                      <a:pt x="122" y="100"/>
                    </a:lnTo>
                    <a:lnTo>
                      <a:pt x="126" y="10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5" name="Freeform 397"/>
              <p:cNvSpPr>
                <a:spLocks/>
              </p:cNvSpPr>
              <p:nvPr/>
            </p:nvSpPr>
            <p:spPr bwMode="auto">
              <a:xfrm>
                <a:off x="165" y="1856"/>
                <a:ext cx="121" cy="82"/>
              </a:xfrm>
              <a:custGeom>
                <a:avLst/>
                <a:gdLst>
                  <a:gd name="T0" fmla="*/ 121 w 121"/>
                  <a:gd name="T1" fmla="*/ 80 h 82"/>
                  <a:gd name="T2" fmla="*/ 115 w 121"/>
                  <a:gd name="T3" fmla="*/ 82 h 82"/>
                  <a:gd name="T4" fmla="*/ 101 w 121"/>
                  <a:gd name="T5" fmla="*/ 80 h 82"/>
                  <a:gd name="T6" fmla="*/ 84 w 121"/>
                  <a:gd name="T7" fmla="*/ 73 h 82"/>
                  <a:gd name="T8" fmla="*/ 64 w 121"/>
                  <a:gd name="T9" fmla="*/ 62 h 82"/>
                  <a:gd name="T10" fmla="*/ 43 w 121"/>
                  <a:gd name="T11" fmla="*/ 49 h 82"/>
                  <a:gd name="T12" fmla="*/ 24 w 121"/>
                  <a:gd name="T13" fmla="*/ 36 h 82"/>
                  <a:gd name="T14" fmla="*/ 10 w 121"/>
                  <a:gd name="T15" fmla="*/ 18 h 82"/>
                  <a:gd name="T16" fmla="*/ 0 w 121"/>
                  <a:gd name="T17" fmla="*/ 0 h 82"/>
                  <a:gd name="T18" fmla="*/ 12 w 121"/>
                  <a:gd name="T19" fmla="*/ 9 h 82"/>
                  <a:gd name="T20" fmla="*/ 29 w 121"/>
                  <a:gd name="T21" fmla="*/ 18 h 82"/>
                  <a:gd name="T22" fmla="*/ 51 w 121"/>
                  <a:gd name="T23" fmla="*/ 29 h 82"/>
                  <a:gd name="T24" fmla="*/ 72 w 121"/>
                  <a:gd name="T25" fmla="*/ 42 h 82"/>
                  <a:gd name="T26" fmla="*/ 92 w 121"/>
                  <a:gd name="T27" fmla="*/ 53 h 82"/>
                  <a:gd name="T28" fmla="*/ 109 w 121"/>
                  <a:gd name="T29" fmla="*/ 64 h 82"/>
                  <a:gd name="T30" fmla="*/ 119 w 121"/>
                  <a:gd name="T31" fmla="*/ 73 h 82"/>
                  <a:gd name="T32" fmla="*/ 121 w 121"/>
                  <a:gd name="T33" fmla="*/ 8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82"/>
                  <a:gd name="T53" fmla="*/ 121 w 121"/>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82">
                    <a:moveTo>
                      <a:pt x="121" y="80"/>
                    </a:moveTo>
                    <a:lnTo>
                      <a:pt x="115" y="82"/>
                    </a:lnTo>
                    <a:lnTo>
                      <a:pt x="101" y="80"/>
                    </a:lnTo>
                    <a:lnTo>
                      <a:pt x="84" y="73"/>
                    </a:lnTo>
                    <a:lnTo>
                      <a:pt x="64" y="62"/>
                    </a:lnTo>
                    <a:lnTo>
                      <a:pt x="43" y="49"/>
                    </a:lnTo>
                    <a:lnTo>
                      <a:pt x="24" y="36"/>
                    </a:lnTo>
                    <a:lnTo>
                      <a:pt x="10" y="18"/>
                    </a:lnTo>
                    <a:lnTo>
                      <a:pt x="0" y="0"/>
                    </a:lnTo>
                    <a:lnTo>
                      <a:pt x="12" y="9"/>
                    </a:lnTo>
                    <a:lnTo>
                      <a:pt x="29" y="18"/>
                    </a:lnTo>
                    <a:lnTo>
                      <a:pt x="51" y="29"/>
                    </a:lnTo>
                    <a:lnTo>
                      <a:pt x="72" y="42"/>
                    </a:lnTo>
                    <a:lnTo>
                      <a:pt x="92" y="53"/>
                    </a:lnTo>
                    <a:lnTo>
                      <a:pt x="109" y="64"/>
                    </a:lnTo>
                    <a:lnTo>
                      <a:pt x="119" y="73"/>
                    </a:lnTo>
                    <a:lnTo>
                      <a:pt x="121"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 name="Freeform 398"/>
              <p:cNvSpPr>
                <a:spLocks/>
              </p:cNvSpPr>
              <p:nvPr/>
            </p:nvSpPr>
            <p:spPr bwMode="auto">
              <a:xfrm>
                <a:off x="196" y="1797"/>
                <a:ext cx="90" cy="84"/>
              </a:xfrm>
              <a:custGeom>
                <a:avLst/>
                <a:gdLst>
                  <a:gd name="T0" fmla="*/ 90 w 90"/>
                  <a:gd name="T1" fmla="*/ 82 h 84"/>
                  <a:gd name="T2" fmla="*/ 84 w 90"/>
                  <a:gd name="T3" fmla="*/ 84 h 84"/>
                  <a:gd name="T4" fmla="*/ 72 w 90"/>
                  <a:gd name="T5" fmla="*/ 77 h 84"/>
                  <a:gd name="T6" fmla="*/ 59 w 90"/>
                  <a:gd name="T7" fmla="*/ 66 h 84"/>
                  <a:gd name="T8" fmla="*/ 43 w 90"/>
                  <a:gd name="T9" fmla="*/ 53 h 84"/>
                  <a:gd name="T10" fmla="*/ 26 w 90"/>
                  <a:gd name="T11" fmla="*/ 37 h 84"/>
                  <a:gd name="T12" fmla="*/ 12 w 90"/>
                  <a:gd name="T13" fmla="*/ 22 h 84"/>
                  <a:gd name="T14" fmla="*/ 4 w 90"/>
                  <a:gd name="T15" fmla="*/ 9 h 84"/>
                  <a:gd name="T16" fmla="*/ 0 w 90"/>
                  <a:gd name="T17" fmla="*/ 0 h 84"/>
                  <a:gd name="T18" fmla="*/ 10 w 90"/>
                  <a:gd name="T19" fmla="*/ 6 h 84"/>
                  <a:gd name="T20" fmla="*/ 22 w 90"/>
                  <a:gd name="T21" fmla="*/ 15 h 84"/>
                  <a:gd name="T22" fmla="*/ 37 w 90"/>
                  <a:gd name="T23" fmla="*/ 26 h 84"/>
                  <a:gd name="T24" fmla="*/ 51 w 90"/>
                  <a:gd name="T25" fmla="*/ 40 h 84"/>
                  <a:gd name="T26" fmla="*/ 66 w 90"/>
                  <a:gd name="T27" fmla="*/ 53 h 84"/>
                  <a:gd name="T28" fmla="*/ 78 w 90"/>
                  <a:gd name="T29" fmla="*/ 64 h 84"/>
                  <a:gd name="T30" fmla="*/ 86 w 90"/>
                  <a:gd name="T31" fmla="*/ 75 h 84"/>
                  <a:gd name="T32" fmla="*/ 90 w 90"/>
                  <a:gd name="T33" fmla="*/ 82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4"/>
                  <a:gd name="T53" fmla="*/ 90 w 90"/>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4">
                    <a:moveTo>
                      <a:pt x="90" y="82"/>
                    </a:moveTo>
                    <a:lnTo>
                      <a:pt x="84" y="84"/>
                    </a:lnTo>
                    <a:lnTo>
                      <a:pt x="72" y="77"/>
                    </a:lnTo>
                    <a:lnTo>
                      <a:pt x="59" y="66"/>
                    </a:lnTo>
                    <a:lnTo>
                      <a:pt x="43" y="53"/>
                    </a:lnTo>
                    <a:lnTo>
                      <a:pt x="26" y="37"/>
                    </a:lnTo>
                    <a:lnTo>
                      <a:pt x="12" y="22"/>
                    </a:lnTo>
                    <a:lnTo>
                      <a:pt x="4" y="9"/>
                    </a:lnTo>
                    <a:lnTo>
                      <a:pt x="0" y="0"/>
                    </a:lnTo>
                    <a:lnTo>
                      <a:pt x="10" y="6"/>
                    </a:lnTo>
                    <a:lnTo>
                      <a:pt x="22" y="15"/>
                    </a:lnTo>
                    <a:lnTo>
                      <a:pt x="37" y="26"/>
                    </a:lnTo>
                    <a:lnTo>
                      <a:pt x="51" y="40"/>
                    </a:lnTo>
                    <a:lnTo>
                      <a:pt x="66" y="53"/>
                    </a:lnTo>
                    <a:lnTo>
                      <a:pt x="78" y="64"/>
                    </a:lnTo>
                    <a:lnTo>
                      <a:pt x="86" y="75"/>
                    </a:lnTo>
                    <a:lnTo>
                      <a:pt x="90" y="8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 name="Freeform 399"/>
              <p:cNvSpPr>
                <a:spLocks/>
              </p:cNvSpPr>
              <p:nvPr/>
            </p:nvSpPr>
            <p:spPr bwMode="auto">
              <a:xfrm>
                <a:off x="208" y="1784"/>
                <a:ext cx="66" cy="33"/>
              </a:xfrm>
              <a:custGeom>
                <a:avLst/>
                <a:gdLst>
                  <a:gd name="T0" fmla="*/ 66 w 66"/>
                  <a:gd name="T1" fmla="*/ 28 h 33"/>
                  <a:gd name="T2" fmla="*/ 62 w 66"/>
                  <a:gd name="T3" fmla="*/ 31 h 33"/>
                  <a:gd name="T4" fmla="*/ 54 w 66"/>
                  <a:gd name="T5" fmla="*/ 33 h 33"/>
                  <a:gd name="T6" fmla="*/ 45 w 66"/>
                  <a:gd name="T7" fmla="*/ 31 h 33"/>
                  <a:gd name="T8" fmla="*/ 33 w 66"/>
                  <a:gd name="T9" fmla="*/ 28 h 33"/>
                  <a:gd name="T10" fmla="*/ 21 w 66"/>
                  <a:gd name="T11" fmla="*/ 24 h 33"/>
                  <a:gd name="T12" fmla="*/ 12 w 66"/>
                  <a:gd name="T13" fmla="*/ 17 h 33"/>
                  <a:gd name="T14" fmla="*/ 4 w 66"/>
                  <a:gd name="T15" fmla="*/ 8 h 33"/>
                  <a:gd name="T16" fmla="*/ 0 w 66"/>
                  <a:gd name="T17" fmla="*/ 0 h 33"/>
                  <a:gd name="T18" fmla="*/ 8 w 66"/>
                  <a:gd name="T19" fmla="*/ 6 h 33"/>
                  <a:gd name="T20" fmla="*/ 17 w 66"/>
                  <a:gd name="T21" fmla="*/ 11 h 33"/>
                  <a:gd name="T22" fmla="*/ 31 w 66"/>
                  <a:gd name="T23" fmla="*/ 13 h 33"/>
                  <a:gd name="T24" fmla="*/ 43 w 66"/>
                  <a:gd name="T25" fmla="*/ 15 h 33"/>
                  <a:gd name="T26" fmla="*/ 54 w 66"/>
                  <a:gd name="T27" fmla="*/ 17 h 33"/>
                  <a:gd name="T28" fmla="*/ 62 w 66"/>
                  <a:gd name="T29" fmla="*/ 19 h 33"/>
                  <a:gd name="T30" fmla="*/ 66 w 66"/>
                  <a:gd name="T31" fmla="*/ 24 h 33"/>
                  <a:gd name="T32" fmla="*/ 66 w 66"/>
                  <a:gd name="T33" fmla="*/ 2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33"/>
                  <a:gd name="T53" fmla="*/ 66 w 6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33">
                    <a:moveTo>
                      <a:pt x="66" y="28"/>
                    </a:moveTo>
                    <a:lnTo>
                      <a:pt x="62" y="31"/>
                    </a:lnTo>
                    <a:lnTo>
                      <a:pt x="54" y="33"/>
                    </a:lnTo>
                    <a:lnTo>
                      <a:pt x="45" y="31"/>
                    </a:lnTo>
                    <a:lnTo>
                      <a:pt x="33" y="28"/>
                    </a:lnTo>
                    <a:lnTo>
                      <a:pt x="21" y="24"/>
                    </a:lnTo>
                    <a:lnTo>
                      <a:pt x="12" y="17"/>
                    </a:lnTo>
                    <a:lnTo>
                      <a:pt x="4" y="8"/>
                    </a:lnTo>
                    <a:lnTo>
                      <a:pt x="0" y="0"/>
                    </a:lnTo>
                    <a:lnTo>
                      <a:pt x="8" y="6"/>
                    </a:lnTo>
                    <a:lnTo>
                      <a:pt x="17" y="11"/>
                    </a:lnTo>
                    <a:lnTo>
                      <a:pt x="31" y="13"/>
                    </a:lnTo>
                    <a:lnTo>
                      <a:pt x="43" y="15"/>
                    </a:lnTo>
                    <a:lnTo>
                      <a:pt x="54" y="17"/>
                    </a:lnTo>
                    <a:lnTo>
                      <a:pt x="62" y="19"/>
                    </a:lnTo>
                    <a:lnTo>
                      <a:pt x="66" y="24"/>
                    </a:lnTo>
                    <a:lnTo>
                      <a:pt x="66" y="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 name="Freeform 400"/>
              <p:cNvSpPr>
                <a:spLocks/>
              </p:cNvSpPr>
              <p:nvPr/>
            </p:nvSpPr>
            <p:spPr bwMode="auto">
              <a:xfrm>
                <a:off x="155" y="2188"/>
                <a:ext cx="53" cy="64"/>
              </a:xfrm>
              <a:custGeom>
                <a:avLst/>
                <a:gdLst>
                  <a:gd name="T0" fmla="*/ 0 w 53"/>
                  <a:gd name="T1" fmla="*/ 0 h 64"/>
                  <a:gd name="T2" fmla="*/ 6 w 53"/>
                  <a:gd name="T3" fmla="*/ 4 h 64"/>
                  <a:gd name="T4" fmla="*/ 14 w 53"/>
                  <a:gd name="T5" fmla="*/ 11 h 64"/>
                  <a:gd name="T6" fmla="*/ 24 w 53"/>
                  <a:gd name="T7" fmla="*/ 19 h 64"/>
                  <a:gd name="T8" fmla="*/ 34 w 53"/>
                  <a:gd name="T9" fmla="*/ 28 h 64"/>
                  <a:gd name="T10" fmla="*/ 43 w 53"/>
                  <a:gd name="T11" fmla="*/ 39 h 64"/>
                  <a:gd name="T12" fmla="*/ 49 w 53"/>
                  <a:gd name="T13" fmla="*/ 48 h 64"/>
                  <a:gd name="T14" fmla="*/ 53 w 53"/>
                  <a:gd name="T15" fmla="*/ 57 h 64"/>
                  <a:gd name="T16" fmla="*/ 51 w 53"/>
                  <a:gd name="T17" fmla="*/ 64 h 64"/>
                  <a:gd name="T18" fmla="*/ 39 w 53"/>
                  <a:gd name="T19" fmla="*/ 61 h 64"/>
                  <a:gd name="T20" fmla="*/ 24 w 53"/>
                  <a:gd name="T21" fmla="*/ 42 h 64"/>
                  <a:gd name="T22" fmla="*/ 10 w 53"/>
                  <a:gd name="T23" fmla="*/ 17 h 64"/>
                  <a:gd name="T24" fmla="*/ 0 w 53"/>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4"/>
                  <a:gd name="T41" fmla="*/ 53 w 5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4">
                    <a:moveTo>
                      <a:pt x="0" y="0"/>
                    </a:moveTo>
                    <a:lnTo>
                      <a:pt x="6" y="4"/>
                    </a:lnTo>
                    <a:lnTo>
                      <a:pt x="14" y="11"/>
                    </a:lnTo>
                    <a:lnTo>
                      <a:pt x="24" y="19"/>
                    </a:lnTo>
                    <a:lnTo>
                      <a:pt x="34" y="28"/>
                    </a:lnTo>
                    <a:lnTo>
                      <a:pt x="43" y="39"/>
                    </a:lnTo>
                    <a:lnTo>
                      <a:pt x="49" y="48"/>
                    </a:lnTo>
                    <a:lnTo>
                      <a:pt x="53" y="57"/>
                    </a:lnTo>
                    <a:lnTo>
                      <a:pt x="51" y="64"/>
                    </a:lnTo>
                    <a:lnTo>
                      <a:pt x="39" y="61"/>
                    </a:lnTo>
                    <a:lnTo>
                      <a:pt x="24" y="42"/>
                    </a:lnTo>
                    <a:lnTo>
                      <a:pt x="10"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 name="Freeform 401"/>
              <p:cNvSpPr>
                <a:spLocks/>
              </p:cNvSpPr>
              <p:nvPr/>
            </p:nvSpPr>
            <p:spPr bwMode="auto">
              <a:xfrm>
                <a:off x="154" y="2201"/>
                <a:ext cx="13" cy="79"/>
              </a:xfrm>
              <a:custGeom>
                <a:avLst/>
                <a:gdLst>
                  <a:gd name="T0" fmla="*/ 3 w 13"/>
                  <a:gd name="T1" fmla="*/ 0 h 79"/>
                  <a:gd name="T2" fmla="*/ 3 w 13"/>
                  <a:gd name="T3" fmla="*/ 15 h 79"/>
                  <a:gd name="T4" fmla="*/ 0 w 13"/>
                  <a:gd name="T5" fmla="*/ 42 h 79"/>
                  <a:gd name="T6" fmla="*/ 0 w 13"/>
                  <a:gd name="T7" fmla="*/ 68 h 79"/>
                  <a:gd name="T8" fmla="*/ 7 w 13"/>
                  <a:gd name="T9" fmla="*/ 79 h 79"/>
                  <a:gd name="T10" fmla="*/ 13 w 13"/>
                  <a:gd name="T11" fmla="*/ 68 h 79"/>
                  <a:gd name="T12" fmla="*/ 13 w 13"/>
                  <a:gd name="T13" fmla="*/ 46 h 79"/>
                  <a:gd name="T14" fmla="*/ 7 w 13"/>
                  <a:gd name="T15" fmla="*/ 20 h 79"/>
                  <a:gd name="T16" fmla="*/ 3 w 13"/>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79"/>
                  <a:gd name="T29" fmla="*/ 13 w 13"/>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79">
                    <a:moveTo>
                      <a:pt x="3" y="0"/>
                    </a:moveTo>
                    <a:lnTo>
                      <a:pt x="3" y="15"/>
                    </a:lnTo>
                    <a:lnTo>
                      <a:pt x="0" y="42"/>
                    </a:lnTo>
                    <a:lnTo>
                      <a:pt x="0" y="68"/>
                    </a:lnTo>
                    <a:lnTo>
                      <a:pt x="7" y="79"/>
                    </a:lnTo>
                    <a:lnTo>
                      <a:pt x="13" y="68"/>
                    </a:lnTo>
                    <a:lnTo>
                      <a:pt x="13" y="46"/>
                    </a:lnTo>
                    <a:lnTo>
                      <a:pt x="7" y="20"/>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 name="Freeform 402"/>
              <p:cNvSpPr>
                <a:spLocks/>
              </p:cNvSpPr>
              <p:nvPr/>
            </p:nvSpPr>
            <p:spPr bwMode="auto">
              <a:xfrm>
                <a:off x="101" y="2185"/>
                <a:ext cx="56" cy="73"/>
              </a:xfrm>
              <a:custGeom>
                <a:avLst/>
                <a:gdLst>
                  <a:gd name="T0" fmla="*/ 56 w 56"/>
                  <a:gd name="T1" fmla="*/ 0 h 73"/>
                  <a:gd name="T2" fmla="*/ 43 w 56"/>
                  <a:gd name="T3" fmla="*/ 22 h 73"/>
                  <a:gd name="T4" fmla="*/ 25 w 56"/>
                  <a:gd name="T5" fmla="*/ 49 h 73"/>
                  <a:gd name="T6" fmla="*/ 10 w 56"/>
                  <a:gd name="T7" fmla="*/ 71 h 73"/>
                  <a:gd name="T8" fmla="*/ 0 w 56"/>
                  <a:gd name="T9" fmla="*/ 73 h 73"/>
                  <a:gd name="T10" fmla="*/ 0 w 56"/>
                  <a:gd name="T11" fmla="*/ 67 h 73"/>
                  <a:gd name="T12" fmla="*/ 4 w 56"/>
                  <a:gd name="T13" fmla="*/ 58 h 73"/>
                  <a:gd name="T14" fmla="*/ 12 w 56"/>
                  <a:gd name="T15" fmla="*/ 49 h 73"/>
                  <a:gd name="T16" fmla="*/ 21 w 56"/>
                  <a:gd name="T17" fmla="*/ 36 h 73"/>
                  <a:gd name="T18" fmla="*/ 33 w 56"/>
                  <a:gd name="T19" fmla="*/ 25 h 73"/>
                  <a:gd name="T20" fmla="*/ 43 w 56"/>
                  <a:gd name="T21" fmla="*/ 16 h 73"/>
                  <a:gd name="T22" fmla="*/ 51 w 56"/>
                  <a:gd name="T23" fmla="*/ 7 h 73"/>
                  <a:gd name="T24" fmla="*/ 56 w 5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73"/>
                  <a:gd name="T41" fmla="*/ 56 w 5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73">
                    <a:moveTo>
                      <a:pt x="56" y="0"/>
                    </a:moveTo>
                    <a:lnTo>
                      <a:pt x="43" y="22"/>
                    </a:lnTo>
                    <a:lnTo>
                      <a:pt x="25" y="49"/>
                    </a:lnTo>
                    <a:lnTo>
                      <a:pt x="10" y="71"/>
                    </a:lnTo>
                    <a:lnTo>
                      <a:pt x="0" y="73"/>
                    </a:lnTo>
                    <a:lnTo>
                      <a:pt x="0" y="67"/>
                    </a:lnTo>
                    <a:lnTo>
                      <a:pt x="4" y="58"/>
                    </a:lnTo>
                    <a:lnTo>
                      <a:pt x="12" y="49"/>
                    </a:lnTo>
                    <a:lnTo>
                      <a:pt x="21" y="36"/>
                    </a:lnTo>
                    <a:lnTo>
                      <a:pt x="33" y="25"/>
                    </a:lnTo>
                    <a:lnTo>
                      <a:pt x="43" y="16"/>
                    </a:lnTo>
                    <a:lnTo>
                      <a:pt x="51" y="7"/>
                    </a:lnTo>
                    <a:lnTo>
                      <a:pt x="5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 name="Freeform 403"/>
              <p:cNvSpPr>
                <a:spLocks/>
              </p:cNvSpPr>
              <p:nvPr/>
            </p:nvSpPr>
            <p:spPr bwMode="auto">
              <a:xfrm>
                <a:off x="113" y="1781"/>
                <a:ext cx="87" cy="22"/>
              </a:xfrm>
              <a:custGeom>
                <a:avLst/>
                <a:gdLst>
                  <a:gd name="T0" fmla="*/ 87 w 87"/>
                  <a:gd name="T1" fmla="*/ 18 h 22"/>
                  <a:gd name="T2" fmla="*/ 77 w 87"/>
                  <a:gd name="T3" fmla="*/ 20 h 22"/>
                  <a:gd name="T4" fmla="*/ 64 w 87"/>
                  <a:gd name="T5" fmla="*/ 22 h 22"/>
                  <a:gd name="T6" fmla="*/ 50 w 87"/>
                  <a:gd name="T7" fmla="*/ 22 h 22"/>
                  <a:gd name="T8" fmla="*/ 37 w 87"/>
                  <a:gd name="T9" fmla="*/ 22 h 22"/>
                  <a:gd name="T10" fmla="*/ 23 w 87"/>
                  <a:gd name="T11" fmla="*/ 22 h 22"/>
                  <a:gd name="T12" fmla="*/ 11 w 87"/>
                  <a:gd name="T13" fmla="*/ 20 h 22"/>
                  <a:gd name="T14" fmla="*/ 4 w 87"/>
                  <a:gd name="T15" fmla="*/ 16 h 22"/>
                  <a:gd name="T16" fmla="*/ 0 w 87"/>
                  <a:gd name="T17" fmla="*/ 9 h 22"/>
                  <a:gd name="T18" fmla="*/ 2 w 87"/>
                  <a:gd name="T19" fmla="*/ 3 h 22"/>
                  <a:gd name="T20" fmla="*/ 9 w 87"/>
                  <a:gd name="T21" fmla="*/ 0 h 22"/>
                  <a:gd name="T22" fmla="*/ 21 w 87"/>
                  <a:gd name="T23" fmla="*/ 3 h 22"/>
                  <a:gd name="T24" fmla="*/ 35 w 87"/>
                  <a:gd name="T25" fmla="*/ 5 h 22"/>
                  <a:gd name="T26" fmla="*/ 48 w 87"/>
                  <a:gd name="T27" fmla="*/ 9 h 22"/>
                  <a:gd name="T28" fmla="*/ 64 w 87"/>
                  <a:gd name="T29" fmla="*/ 14 h 22"/>
                  <a:gd name="T30" fmla="*/ 77 w 87"/>
                  <a:gd name="T31" fmla="*/ 16 h 22"/>
                  <a:gd name="T32" fmla="*/ 87 w 87"/>
                  <a:gd name="T33" fmla="*/ 18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22"/>
                  <a:gd name="T53" fmla="*/ 87 w 87"/>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22">
                    <a:moveTo>
                      <a:pt x="87" y="18"/>
                    </a:moveTo>
                    <a:lnTo>
                      <a:pt x="77" y="20"/>
                    </a:lnTo>
                    <a:lnTo>
                      <a:pt x="64" y="22"/>
                    </a:lnTo>
                    <a:lnTo>
                      <a:pt x="50" y="22"/>
                    </a:lnTo>
                    <a:lnTo>
                      <a:pt x="37" y="22"/>
                    </a:lnTo>
                    <a:lnTo>
                      <a:pt x="23" y="22"/>
                    </a:lnTo>
                    <a:lnTo>
                      <a:pt x="11" y="20"/>
                    </a:lnTo>
                    <a:lnTo>
                      <a:pt x="4" y="16"/>
                    </a:lnTo>
                    <a:lnTo>
                      <a:pt x="0" y="9"/>
                    </a:lnTo>
                    <a:lnTo>
                      <a:pt x="2" y="3"/>
                    </a:lnTo>
                    <a:lnTo>
                      <a:pt x="9" y="0"/>
                    </a:lnTo>
                    <a:lnTo>
                      <a:pt x="21" y="3"/>
                    </a:lnTo>
                    <a:lnTo>
                      <a:pt x="35" y="5"/>
                    </a:lnTo>
                    <a:lnTo>
                      <a:pt x="48" y="9"/>
                    </a:lnTo>
                    <a:lnTo>
                      <a:pt x="64" y="14"/>
                    </a:lnTo>
                    <a:lnTo>
                      <a:pt x="77" y="16"/>
                    </a:lnTo>
                    <a:lnTo>
                      <a:pt x="87"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 name="Freeform 404"/>
              <p:cNvSpPr>
                <a:spLocks/>
              </p:cNvSpPr>
              <p:nvPr/>
            </p:nvSpPr>
            <p:spPr bwMode="auto">
              <a:xfrm>
                <a:off x="132" y="1739"/>
                <a:ext cx="82" cy="42"/>
              </a:xfrm>
              <a:custGeom>
                <a:avLst/>
                <a:gdLst>
                  <a:gd name="T0" fmla="*/ 82 w 82"/>
                  <a:gd name="T1" fmla="*/ 42 h 42"/>
                  <a:gd name="T2" fmla="*/ 74 w 82"/>
                  <a:gd name="T3" fmla="*/ 42 h 42"/>
                  <a:gd name="T4" fmla="*/ 62 w 82"/>
                  <a:gd name="T5" fmla="*/ 40 h 42"/>
                  <a:gd name="T6" fmla="*/ 49 w 82"/>
                  <a:gd name="T7" fmla="*/ 36 h 42"/>
                  <a:gd name="T8" fmla="*/ 35 w 82"/>
                  <a:gd name="T9" fmla="*/ 31 h 42"/>
                  <a:gd name="T10" fmla="*/ 23 w 82"/>
                  <a:gd name="T11" fmla="*/ 25 h 42"/>
                  <a:gd name="T12" fmla="*/ 12 w 82"/>
                  <a:gd name="T13" fmla="*/ 18 h 42"/>
                  <a:gd name="T14" fmla="*/ 4 w 82"/>
                  <a:gd name="T15" fmla="*/ 12 h 42"/>
                  <a:gd name="T16" fmla="*/ 0 w 82"/>
                  <a:gd name="T17" fmla="*/ 5 h 42"/>
                  <a:gd name="T18" fmla="*/ 2 w 82"/>
                  <a:gd name="T19" fmla="*/ 0 h 42"/>
                  <a:gd name="T20" fmla="*/ 10 w 82"/>
                  <a:gd name="T21" fmla="*/ 0 h 42"/>
                  <a:gd name="T22" fmla="*/ 23 w 82"/>
                  <a:gd name="T23" fmla="*/ 5 h 42"/>
                  <a:gd name="T24" fmla="*/ 37 w 82"/>
                  <a:gd name="T25" fmla="*/ 14 h 42"/>
                  <a:gd name="T26" fmla="*/ 51 w 82"/>
                  <a:gd name="T27" fmla="*/ 23 h 42"/>
                  <a:gd name="T28" fmla="*/ 64 w 82"/>
                  <a:gd name="T29" fmla="*/ 31 h 42"/>
                  <a:gd name="T30" fmla="*/ 76 w 82"/>
                  <a:gd name="T31" fmla="*/ 38 h 42"/>
                  <a:gd name="T32" fmla="*/ 82 w 82"/>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42"/>
                  <a:gd name="T53" fmla="*/ 82 w 8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42">
                    <a:moveTo>
                      <a:pt x="82" y="42"/>
                    </a:moveTo>
                    <a:lnTo>
                      <a:pt x="74" y="42"/>
                    </a:lnTo>
                    <a:lnTo>
                      <a:pt x="62" y="40"/>
                    </a:lnTo>
                    <a:lnTo>
                      <a:pt x="49" y="36"/>
                    </a:lnTo>
                    <a:lnTo>
                      <a:pt x="35" y="31"/>
                    </a:lnTo>
                    <a:lnTo>
                      <a:pt x="23" y="25"/>
                    </a:lnTo>
                    <a:lnTo>
                      <a:pt x="12" y="18"/>
                    </a:lnTo>
                    <a:lnTo>
                      <a:pt x="4" y="12"/>
                    </a:lnTo>
                    <a:lnTo>
                      <a:pt x="0" y="5"/>
                    </a:lnTo>
                    <a:lnTo>
                      <a:pt x="2" y="0"/>
                    </a:lnTo>
                    <a:lnTo>
                      <a:pt x="10" y="0"/>
                    </a:lnTo>
                    <a:lnTo>
                      <a:pt x="23" y="5"/>
                    </a:lnTo>
                    <a:lnTo>
                      <a:pt x="37" y="14"/>
                    </a:lnTo>
                    <a:lnTo>
                      <a:pt x="51" y="23"/>
                    </a:lnTo>
                    <a:lnTo>
                      <a:pt x="64" y="31"/>
                    </a:lnTo>
                    <a:lnTo>
                      <a:pt x="76" y="38"/>
                    </a:lnTo>
                    <a:lnTo>
                      <a:pt x="82"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 name="Freeform 405"/>
              <p:cNvSpPr>
                <a:spLocks/>
              </p:cNvSpPr>
              <p:nvPr/>
            </p:nvSpPr>
            <p:spPr bwMode="auto">
              <a:xfrm>
                <a:off x="113" y="1823"/>
                <a:ext cx="81" cy="22"/>
              </a:xfrm>
              <a:custGeom>
                <a:avLst/>
                <a:gdLst>
                  <a:gd name="T0" fmla="*/ 81 w 81"/>
                  <a:gd name="T1" fmla="*/ 9 h 22"/>
                  <a:gd name="T2" fmla="*/ 77 w 81"/>
                  <a:gd name="T3" fmla="*/ 14 h 22"/>
                  <a:gd name="T4" fmla="*/ 70 w 81"/>
                  <a:gd name="T5" fmla="*/ 18 h 22"/>
                  <a:gd name="T6" fmla="*/ 56 w 81"/>
                  <a:gd name="T7" fmla="*/ 20 h 22"/>
                  <a:gd name="T8" fmla="*/ 42 w 81"/>
                  <a:gd name="T9" fmla="*/ 22 h 22"/>
                  <a:gd name="T10" fmla="*/ 29 w 81"/>
                  <a:gd name="T11" fmla="*/ 22 h 22"/>
                  <a:gd name="T12" fmla="*/ 15 w 81"/>
                  <a:gd name="T13" fmla="*/ 20 h 22"/>
                  <a:gd name="T14" fmla="*/ 6 w 81"/>
                  <a:gd name="T15" fmla="*/ 16 h 22"/>
                  <a:gd name="T16" fmla="*/ 0 w 81"/>
                  <a:gd name="T17" fmla="*/ 9 h 22"/>
                  <a:gd name="T18" fmla="*/ 0 w 81"/>
                  <a:gd name="T19" fmla="*/ 3 h 22"/>
                  <a:gd name="T20" fmla="*/ 6 w 81"/>
                  <a:gd name="T21" fmla="*/ 0 h 22"/>
                  <a:gd name="T22" fmla="*/ 17 w 81"/>
                  <a:gd name="T23" fmla="*/ 0 h 22"/>
                  <a:gd name="T24" fmla="*/ 29 w 81"/>
                  <a:gd name="T25" fmla="*/ 3 h 22"/>
                  <a:gd name="T26" fmla="*/ 44 w 81"/>
                  <a:gd name="T27" fmla="*/ 5 h 22"/>
                  <a:gd name="T28" fmla="*/ 58 w 81"/>
                  <a:gd name="T29" fmla="*/ 7 h 22"/>
                  <a:gd name="T30" fmla="*/ 72 w 81"/>
                  <a:gd name="T31" fmla="*/ 9 h 22"/>
                  <a:gd name="T32" fmla="*/ 81 w 81"/>
                  <a:gd name="T33" fmla="*/ 9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22"/>
                  <a:gd name="T53" fmla="*/ 81 w 81"/>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22">
                    <a:moveTo>
                      <a:pt x="81" y="9"/>
                    </a:moveTo>
                    <a:lnTo>
                      <a:pt x="77" y="14"/>
                    </a:lnTo>
                    <a:lnTo>
                      <a:pt x="70" y="18"/>
                    </a:lnTo>
                    <a:lnTo>
                      <a:pt x="56" y="20"/>
                    </a:lnTo>
                    <a:lnTo>
                      <a:pt x="42" y="22"/>
                    </a:lnTo>
                    <a:lnTo>
                      <a:pt x="29" y="22"/>
                    </a:lnTo>
                    <a:lnTo>
                      <a:pt x="15" y="20"/>
                    </a:lnTo>
                    <a:lnTo>
                      <a:pt x="6" y="16"/>
                    </a:lnTo>
                    <a:lnTo>
                      <a:pt x="0" y="9"/>
                    </a:lnTo>
                    <a:lnTo>
                      <a:pt x="0" y="3"/>
                    </a:lnTo>
                    <a:lnTo>
                      <a:pt x="6" y="0"/>
                    </a:lnTo>
                    <a:lnTo>
                      <a:pt x="17" y="0"/>
                    </a:lnTo>
                    <a:lnTo>
                      <a:pt x="29" y="3"/>
                    </a:lnTo>
                    <a:lnTo>
                      <a:pt x="44" y="5"/>
                    </a:lnTo>
                    <a:lnTo>
                      <a:pt x="58" y="7"/>
                    </a:lnTo>
                    <a:lnTo>
                      <a:pt x="72" y="9"/>
                    </a:lnTo>
                    <a:lnTo>
                      <a:pt x="81" y="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 name="Freeform 406"/>
              <p:cNvSpPr>
                <a:spLocks/>
              </p:cNvSpPr>
              <p:nvPr/>
            </p:nvSpPr>
            <p:spPr bwMode="auto">
              <a:xfrm>
                <a:off x="91" y="1863"/>
                <a:ext cx="88" cy="16"/>
              </a:xfrm>
              <a:custGeom>
                <a:avLst/>
                <a:gdLst>
                  <a:gd name="T0" fmla="*/ 88 w 88"/>
                  <a:gd name="T1" fmla="*/ 0 h 16"/>
                  <a:gd name="T2" fmla="*/ 80 w 88"/>
                  <a:gd name="T3" fmla="*/ 5 h 16"/>
                  <a:gd name="T4" fmla="*/ 70 w 88"/>
                  <a:gd name="T5" fmla="*/ 7 h 16"/>
                  <a:gd name="T6" fmla="*/ 57 w 88"/>
                  <a:gd name="T7" fmla="*/ 11 h 16"/>
                  <a:gd name="T8" fmla="*/ 41 w 88"/>
                  <a:gd name="T9" fmla="*/ 13 h 16"/>
                  <a:gd name="T10" fmla="*/ 28 w 88"/>
                  <a:gd name="T11" fmla="*/ 16 h 16"/>
                  <a:gd name="T12" fmla="*/ 14 w 88"/>
                  <a:gd name="T13" fmla="*/ 16 h 16"/>
                  <a:gd name="T14" fmla="*/ 6 w 88"/>
                  <a:gd name="T15" fmla="*/ 13 h 16"/>
                  <a:gd name="T16" fmla="*/ 0 w 88"/>
                  <a:gd name="T17" fmla="*/ 9 h 16"/>
                  <a:gd name="T18" fmla="*/ 0 w 88"/>
                  <a:gd name="T19" fmla="*/ 5 h 16"/>
                  <a:gd name="T20" fmla="*/ 6 w 88"/>
                  <a:gd name="T21" fmla="*/ 0 h 16"/>
                  <a:gd name="T22" fmla="*/ 16 w 88"/>
                  <a:gd name="T23" fmla="*/ 0 h 16"/>
                  <a:gd name="T24" fmla="*/ 29 w 88"/>
                  <a:gd name="T25" fmla="*/ 0 h 16"/>
                  <a:gd name="T26" fmla="*/ 45 w 88"/>
                  <a:gd name="T27" fmla="*/ 0 h 16"/>
                  <a:gd name="T28" fmla="*/ 61 w 88"/>
                  <a:gd name="T29" fmla="*/ 2 h 16"/>
                  <a:gd name="T30" fmla="*/ 74 w 88"/>
                  <a:gd name="T31" fmla="*/ 2 h 16"/>
                  <a:gd name="T32" fmla="*/ 88 w 88"/>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16"/>
                  <a:gd name="T53" fmla="*/ 88 w 88"/>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16">
                    <a:moveTo>
                      <a:pt x="88" y="0"/>
                    </a:moveTo>
                    <a:lnTo>
                      <a:pt x="80" y="5"/>
                    </a:lnTo>
                    <a:lnTo>
                      <a:pt x="70" y="7"/>
                    </a:lnTo>
                    <a:lnTo>
                      <a:pt x="57" y="11"/>
                    </a:lnTo>
                    <a:lnTo>
                      <a:pt x="41" y="13"/>
                    </a:lnTo>
                    <a:lnTo>
                      <a:pt x="28" y="16"/>
                    </a:lnTo>
                    <a:lnTo>
                      <a:pt x="14" y="16"/>
                    </a:lnTo>
                    <a:lnTo>
                      <a:pt x="6" y="13"/>
                    </a:lnTo>
                    <a:lnTo>
                      <a:pt x="0" y="9"/>
                    </a:lnTo>
                    <a:lnTo>
                      <a:pt x="0" y="5"/>
                    </a:lnTo>
                    <a:lnTo>
                      <a:pt x="6" y="0"/>
                    </a:lnTo>
                    <a:lnTo>
                      <a:pt x="16" y="0"/>
                    </a:lnTo>
                    <a:lnTo>
                      <a:pt x="29" y="0"/>
                    </a:lnTo>
                    <a:lnTo>
                      <a:pt x="45" y="0"/>
                    </a:lnTo>
                    <a:lnTo>
                      <a:pt x="61" y="2"/>
                    </a:lnTo>
                    <a:lnTo>
                      <a:pt x="74" y="2"/>
                    </a:lnTo>
                    <a:lnTo>
                      <a:pt x="8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 name="Freeform 407"/>
              <p:cNvSpPr>
                <a:spLocks/>
              </p:cNvSpPr>
              <p:nvPr/>
            </p:nvSpPr>
            <p:spPr bwMode="auto">
              <a:xfrm>
                <a:off x="76" y="1896"/>
                <a:ext cx="87" cy="22"/>
              </a:xfrm>
              <a:custGeom>
                <a:avLst/>
                <a:gdLst>
                  <a:gd name="T0" fmla="*/ 87 w 87"/>
                  <a:gd name="T1" fmla="*/ 0 h 22"/>
                  <a:gd name="T2" fmla="*/ 79 w 87"/>
                  <a:gd name="T3" fmla="*/ 2 h 22"/>
                  <a:gd name="T4" fmla="*/ 68 w 87"/>
                  <a:gd name="T5" fmla="*/ 7 h 22"/>
                  <a:gd name="T6" fmla="*/ 52 w 87"/>
                  <a:gd name="T7" fmla="*/ 13 h 22"/>
                  <a:gd name="T8" fmla="*/ 39 w 87"/>
                  <a:gd name="T9" fmla="*/ 18 h 22"/>
                  <a:gd name="T10" fmla="*/ 23 w 87"/>
                  <a:gd name="T11" fmla="*/ 20 h 22"/>
                  <a:gd name="T12" fmla="*/ 11 w 87"/>
                  <a:gd name="T13" fmla="*/ 22 h 22"/>
                  <a:gd name="T14" fmla="*/ 4 w 87"/>
                  <a:gd name="T15" fmla="*/ 20 h 22"/>
                  <a:gd name="T16" fmla="*/ 0 w 87"/>
                  <a:gd name="T17" fmla="*/ 16 h 22"/>
                  <a:gd name="T18" fmla="*/ 2 w 87"/>
                  <a:gd name="T19" fmla="*/ 9 h 22"/>
                  <a:gd name="T20" fmla="*/ 10 w 87"/>
                  <a:gd name="T21" fmla="*/ 7 h 22"/>
                  <a:gd name="T22" fmla="*/ 21 w 87"/>
                  <a:gd name="T23" fmla="*/ 5 h 22"/>
                  <a:gd name="T24" fmla="*/ 35 w 87"/>
                  <a:gd name="T25" fmla="*/ 2 h 22"/>
                  <a:gd name="T26" fmla="*/ 48 w 87"/>
                  <a:gd name="T27" fmla="*/ 2 h 22"/>
                  <a:gd name="T28" fmla="*/ 62 w 87"/>
                  <a:gd name="T29" fmla="*/ 2 h 22"/>
                  <a:gd name="T30" fmla="*/ 76 w 87"/>
                  <a:gd name="T31" fmla="*/ 2 h 22"/>
                  <a:gd name="T32" fmla="*/ 87 w 87"/>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22"/>
                  <a:gd name="T53" fmla="*/ 87 w 87"/>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22">
                    <a:moveTo>
                      <a:pt x="87" y="0"/>
                    </a:moveTo>
                    <a:lnTo>
                      <a:pt x="79" y="2"/>
                    </a:lnTo>
                    <a:lnTo>
                      <a:pt x="68" y="7"/>
                    </a:lnTo>
                    <a:lnTo>
                      <a:pt x="52" y="13"/>
                    </a:lnTo>
                    <a:lnTo>
                      <a:pt x="39" y="18"/>
                    </a:lnTo>
                    <a:lnTo>
                      <a:pt x="23" y="20"/>
                    </a:lnTo>
                    <a:lnTo>
                      <a:pt x="11" y="22"/>
                    </a:lnTo>
                    <a:lnTo>
                      <a:pt x="4" y="20"/>
                    </a:lnTo>
                    <a:lnTo>
                      <a:pt x="0" y="16"/>
                    </a:lnTo>
                    <a:lnTo>
                      <a:pt x="2" y="9"/>
                    </a:lnTo>
                    <a:lnTo>
                      <a:pt x="10" y="7"/>
                    </a:lnTo>
                    <a:lnTo>
                      <a:pt x="21" y="5"/>
                    </a:lnTo>
                    <a:lnTo>
                      <a:pt x="35" y="2"/>
                    </a:lnTo>
                    <a:lnTo>
                      <a:pt x="48" y="2"/>
                    </a:lnTo>
                    <a:lnTo>
                      <a:pt x="62" y="2"/>
                    </a:lnTo>
                    <a:lnTo>
                      <a:pt x="76" y="2"/>
                    </a:lnTo>
                    <a:lnTo>
                      <a:pt x="8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 name="Freeform 408"/>
              <p:cNvSpPr>
                <a:spLocks/>
              </p:cNvSpPr>
              <p:nvPr/>
            </p:nvSpPr>
            <p:spPr bwMode="auto">
              <a:xfrm>
                <a:off x="58" y="1932"/>
                <a:ext cx="97" cy="26"/>
              </a:xfrm>
              <a:custGeom>
                <a:avLst/>
                <a:gdLst>
                  <a:gd name="T0" fmla="*/ 97 w 97"/>
                  <a:gd name="T1" fmla="*/ 0 h 26"/>
                  <a:gd name="T2" fmla="*/ 86 w 97"/>
                  <a:gd name="T3" fmla="*/ 6 h 26"/>
                  <a:gd name="T4" fmla="*/ 72 w 97"/>
                  <a:gd name="T5" fmla="*/ 13 h 26"/>
                  <a:gd name="T6" fmla="*/ 57 w 97"/>
                  <a:gd name="T7" fmla="*/ 17 h 26"/>
                  <a:gd name="T8" fmla="*/ 41 w 97"/>
                  <a:gd name="T9" fmla="*/ 24 h 26"/>
                  <a:gd name="T10" fmla="*/ 26 w 97"/>
                  <a:gd name="T11" fmla="*/ 26 h 26"/>
                  <a:gd name="T12" fmla="*/ 12 w 97"/>
                  <a:gd name="T13" fmla="*/ 26 h 26"/>
                  <a:gd name="T14" fmla="*/ 4 w 97"/>
                  <a:gd name="T15" fmla="*/ 22 h 26"/>
                  <a:gd name="T16" fmla="*/ 0 w 97"/>
                  <a:gd name="T17" fmla="*/ 15 h 26"/>
                  <a:gd name="T18" fmla="*/ 2 w 97"/>
                  <a:gd name="T19" fmla="*/ 8 h 26"/>
                  <a:gd name="T20" fmla="*/ 12 w 97"/>
                  <a:gd name="T21" fmla="*/ 4 h 26"/>
                  <a:gd name="T22" fmla="*/ 26 w 97"/>
                  <a:gd name="T23" fmla="*/ 2 h 26"/>
                  <a:gd name="T24" fmla="*/ 41 w 97"/>
                  <a:gd name="T25" fmla="*/ 0 h 26"/>
                  <a:gd name="T26" fmla="*/ 59 w 97"/>
                  <a:gd name="T27" fmla="*/ 2 h 26"/>
                  <a:gd name="T28" fmla="*/ 74 w 97"/>
                  <a:gd name="T29" fmla="*/ 2 h 26"/>
                  <a:gd name="T30" fmla="*/ 88 w 97"/>
                  <a:gd name="T31" fmla="*/ 2 h 26"/>
                  <a:gd name="T32" fmla="*/ 97 w 97"/>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26"/>
                  <a:gd name="T53" fmla="*/ 97 w 97"/>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26">
                    <a:moveTo>
                      <a:pt x="97" y="0"/>
                    </a:moveTo>
                    <a:lnTo>
                      <a:pt x="86" y="6"/>
                    </a:lnTo>
                    <a:lnTo>
                      <a:pt x="72" y="13"/>
                    </a:lnTo>
                    <a:lnTo>
                      <a:pt x="57" y="17"/>
                    </a:lnTo>
                    <a:lnTo>
                      <a:pt x="41" y="24"/>
                    </a:lnTo>
                    <a:lnTo>
                      <a:pt x="26" y="26"/>
                    </a:lnTo>
                    <a:lnTo>
                      <a:pt x="12" y="26"/>
                    </a:lnTo>
                    <a:lnTo>
                      <a:pt x="4" y="22"/>
                    </a:lnTo>
                    <a:lnTo>
                      <a:pt x="0" y="15"/>
                    </a:lnTo>
                    <a:lnTo>
                      <a:pt x="2" y="8"/>
                    </a:lnTo>
                    <a:lnTo>
                      <a:pt x="12" y="4"/>
                    </a:lnTo>
                    <a:lnTo>
                      <a:pt x="26" y="2"/>
                    </a:lnTo>
                    <a:lnTo>
                      <a:pt x="41" y="0"/>
                    </a:lnTo>
                    <a:lnTo>
                      <a:pt x="59" y="2"/>
                    </a:lnTo>
                    <a:lnTo>
                      <a:pt x="74" y="2"/>
                    </a:lnTo>
                    <a:lnTo>
                      <a:pt x="88" y="2"/>
                    </a:lnTo>
                    <a:lnTo>
                      <a:pt x="9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 name="Freeform 409"/>
              <p:cNvSpPr>
                <a:spLocks/>
              </p:cNvSpPr>
              <p:nvPr/>
            </p:nvSpPr>
            <p:spPr bwMode="auto">
              <a:xfrm>
                <a:off x="43" y="1971"/>
                <a:ext cx="107" cy="38"/>
              </a:xfrm>
              <a:custGeom>
                <a:avLst/>
                <a:gdLst>
                  <a:gd name="T0" fmla="*/ 107 w 107"/>
                  <a:gd name="T1" fmla="*/ 0 h 38"/>
                  <a:gd name="T2" fmla="*/ 97 w 107"/>
                  <a:gd name="T3" fmla="*/ 5 h 38"/>
                  <a:gd name="T4" fmla="*/ 81 w 107"/>
                  <a:gd name="T5" fmla="*/ 14 h 38"/>
                  <a:gd name="T6" fmla="*/ 62 w 107"/>
                  <a:gd name="T7" fmla="*/ 22 h 38"/>
                  <a:gd name="T8" fmla="*/ 44 w 107"/>
                  <a:gd name="T9" fmla="*/ 29 h 38"/>
                  <a:gd name="T10" fmla="*/ 25 w 107"/>
                  <a:gd name="T11" fmla="*/ 36 h 38"/>
                  <a:gd name="T12" fmla="*/ 11 w 107"/>
                  <a:gd name="T13" fmla="*/ 38 h 38"/>
                  <a:gd name="T14" fmla="*/ 2 w 107"/>
                  <a:gd name="T15" fmla="*/ 38 h 38"/>
                  <a:gd name="T16" fmla="*/ 0 w 107"/>
                  <a:gd name="T17" fmla="*/ 31 h 38"/>
                  <a:gd name="T18" fmla="*/ 6 w 107"/>
                  <a:gd name="T19" fmla="*/ 22 h 38"/>
                  <a:gd name="T20" fmla="*/ 15 w 107"/>
                  <a:gd name="T21" fmla="*/ 18 h 38"/>
                  <a:gd name="T22" fmla="*/ 31 w 107"/>
                  <a:gd name="T23" fmla="*/ 14 h 38"/>
                  <a:gd name="T24" fmla="*/ 50 w 107"/>
                  <a:gd name="T25" fmla="*/ 9 h 38"/>
                  <a:gd name="T26" fmla="*/ 68 w 107"/>
                  <a:gd name="T27" fmla="*/ 7 h 38"/>
                  <a:gd name="T28" fmla="*/ 85 w 107"/>
                  <a:gd name="T29" fmla="*/ 5 h 38"/>
                  <a:gd name="T30" fmla="*/ 99 w 107"/>
                  <a:gd name="T31" fmla="*/ 2 h 38"/>
                  <a:gd name="T32" fmla="*/ 107 w 107"/>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
                  <a:gd name="T52" fmla="*/ 0 h 38"/>
                  <a:gd name="T53" fmla="*/ 107 w 107"/>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 h="38">
                    <a:moveTo>
                      <a:pt x="107" y="0"/>
                    </a:moveTo>
                    <a:lnTo>
                      <a:pt x="97" y="5"/>
                    </a:lnTo>
                    <a:lnTo>
                      <a:pt x="81" y="14"/>
                    </a:lnTo>
                    <a:lnTo>
                      <a:pt x="62" y="22"/>
                    </a:lnTo>
                    <a:lnTo>
                      <a:pt x="44" y="29"/>
                    </a:lnTo>
                    <a:lnTo>
                      <a:pt x="25" y="36"/>
                    </a:lnTo>
                    <a:lnTo>
                      <a:pt x="11" y="38"/>
                    </a:lnTo>
                    <a:lnTo>
                      <a:pt x="2" y="38"/>
                    </a:lnTo>
                    <a:lnTo>
                      <a:pt x="0" y="31"/>
                    </a:lnTo>
                    <a:lnTo>
                      <a:pt x="6" y="22"/>
                    </a:lnTo>
                    <a:lnTo>
                      <a:pt x="15" y="18"/>
                    </a:lnTo>
                    <a:lnTo>
                      <a:pt x="31" y="14"/>
                    </a:lnTo>
                    <a:lnTo>
                      <a:pt x="50" y="9"/>
                    </a:lnTo>
                    <a:lnTo>
                      <a:pt x="68" y="7"/>
                    </a:lnTo>
                    <a:lnTo>
                      <a:pt x="85" y="5"/>
                    </a:lnTo>
                    <a:lnTo>
                      <a:pt x="99" y="2"/>
                    </a:lnTo>
                    <a:lnTo>
                      <a:pt x="10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 name="Freeform 410"/>
              <p:cNvSpPr>
                <a:spLocks/>
              </p:cNvSpPr>
              <p:nvPr/>
            </p:nvSpPr>
            <p:spPr bwMode="auto">
              <a:xfrm>
                <a:off x="33" y="2002"/>
                <a:ext cx="115" cy="51"/>
              </a:xfrm>
              <a:custGeom>
                <a:avLst/>
                <a:gdLst>
                  <a:gd name="T0" fmla="*/ 115 w 115"/>
                  <a:gd name="T1" fmla="*/ 0 h 51"/>
                  <a:gd name="T2" fmla="*/ 105 w 115"/>
                  <a:gd name="T3" fmla="*/ 11 h 51"/>
                  <a:gd name="T4" fmla="*/ 89 w 115"/>
                  <a:gd name="T5" fmla="*/ 24 h 51"/>
                  <a:gd name="T6" fmla="*/ 70 w 115"/>
                  <a:gd name="T7" fmla="*/ 33 h 51"/>
                  <a:gd name="T8" fmla="*/ 51 w 115"/>
                  <a:gd name="T9" fmla="*/ 42 h 51"/>
                  <a:gd name="T10" fmla="*/ 31 w 115"/>
                  <a:gd name="T11" fmla="*/ 49 h 51"/>
                  <a:gd name="T12" fmla="*/ 16 w 115"/>
                  <a:gd name="T13" fmla="*/ 51 h 51"/>
                  <a:gd name="T14" fmla="*/ 4 w 115"/>
                  <a:gd name="T15" fmla="*/ 49 h 51"/>
                  <a:gd name="T16" fmla="*/ 0 w 115"/>
                  <a:gd name="T17" fmla="*/ 42 h 51"/>
                  <a:gd name="T18" fmla="*/ 2 w 115"/>
                  <a:gd name="T19" fmla="*/ 33 h 51"/>
                  <a:gd name="T20" fmla="*/ 14 w 115"/>
                  <a:gd name="T21" fmla="*/ 24 h 51"/>
                  <a:gd name="T22" fmla="*/ 27 w 115"/>
                  <a:gd name="T23" fmla="*/ 18 h 51"/>
                  <a:gd name="T24" fmla="*/ 47 w 115"/>
                  <a:gd name="T25" fmla="*/ 13 h 51"/>
                  <a:gd name="T26" fmla="*/ 66 w 115"/>
                  <a:gd name="T27" fmla="*/ 9 h 51"/>
                  <a:gd name="T28" fmla="*/ 86 w 115"/>
                  <a:gd name="T29" fmla="*/ 5 h 51"/>
                  <a:gd name="T30" fmla="*/ 103 w 115"/>
                  <a:gd name="T31" fmla="*/ 2 h 51"/>
                  <a:gd name="T32" fmla="*/ 115 w 115"/>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51"/>
                  <a:gd name="T53" fmla="*/ 115 w 115"/>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51">
                    <a:moveTo>
                      <a:pt x="115" y="0"/>
                    </a:moveTo>
                    <a:lnTo>
                      <a:pt x="105" y="11"/>
                    </a:lnTo>
                    <a:lnTo>
                      <a:pt x="89" y="24"/>
                    </a:lnTo>
                    <a:lnTo>
                      <a:pt x="70" y="33"/>
                    </a:lnTo>
                    <a:lnTo>
                      <a:pt x="51" y="42"/>
                    </a:lnTo>
                    <a:lnTo>
                      <a:pt x="31" y="49"/>
                    </a:lnTo>
                    <a:lnTo>
                      <a:pt x="16" y="51"/>
                    </a:lnTo>
                    <a:lnTo>
                      <a:pt x="4" y="49"/>
                    </a:lnTo>
                    <a:lnTo>
                      <a:pt x="0" y="42"/>
                    </a:lnTo>
                    <a:lnTo>
                      <a:pt x="2" y="33"/>
                    </a:lnTo>
                    <a:lnTo>
                      <a:pt x="14" y="24"/>
                    </a:lnTo>
                    <a:lnTo>
                      <a:pt x="27" y="18"/>
                    </a:lnTo>
                    <a:lnTo>
                      <a:pt x="47" y="13"/>
                    </a:lnTo>
                    <a:lnTo>
                      <a:pt x="66" y="9"/>
                    </a:lnTo>
                    <a:lnTo>
                      <a:pt x="86" y="5"/>
                    </a:lnTo>
                    <a:lnTo>
                      <a:pt x="103" y="2"/>
                    </a:lnTo>
                    <a:lnTo>
                      <a:pt x="11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9" name="Freeform 411"/>
            <p:cNvSpPr>
              <a:spLocks/>
            </p:cNvSpPr>
            <p:nvPr/>
          </p:nvSpPr>
          <p:spPr bwMode="auto">
            <a:xfrm>
              <a:off x="41" y="2053"/>
              <a:ext cx="109" cy="82"/>
            </a:xfrm>
            <a:custGeom>
              <a:avLst/>
              <a:gdLst>
                <a:gd name="T0" fmla="*/ 109 w 109"/>
                <a:gd name="T1" fmla="*/ 0 h 82"/>
                <a:gd name="T2" fmla="*/ 99 w 109"/>
                <a:gd name="T3" fmla="*/ 13 h 82"/>
                <a:gd name="T4" fmla="*/ 85 w 109"/>
                <a:gd name="T5" fmla="*/ 26 h 82"/>
                <a:gd name="T6" fmla="*/ 68 w 109"/>
                <a:gd name="T7" fmla="*/ 42 h 82"/>
                <a:gd name="T8" fmla="*/ 50 w 109"/>
                <a:gd name="T9" fmla="*/ 57 h 82"/>
                <a:gd name="T10" fmla="*/ 33 w 109"/>
                <a:gd name="T11" fmla="*/ 68 h 82"/>
                <a:gd name="T12" fmla="*/ 17 w 109"/>
                <a:gd name="T13" fmla="*/ 77 h 82"/>
                <a:gd name="T14" fmla="*/ 6 w 109"/>
                <a:gd name="T15" fmla="*/ 82 h 82"/>
                <a:gd name="T16" fmla="*/ 0 w 109"/>
                <a:gd name="T17" fmla="*/ 77 h 82"/>
                <a:gd name="T18" fmla="*/ 2 w 109"/>
                <a:gd name="T19" fmla="*/ 68 h 82"/>
                <a:gd name="T20" fmla="*/ 10 w 109"/>
                <a:gd name="T21" fmla="*/ 57 h 82"/>
                <a:gd name="T22" fmla="*/ 21 w 109"/>
                <a:gd name="T23" fmla="*/ 46 h 82"/>
                <a:gd name="T24" fmla="*/ 39 w 109"/>
                <a:gd name="T25" fmla="*/ 33 h 82"/>
                <a:gd name="T26" fmla="*/ 56 w 109"/>
                <a:gd name="T27" fmla="*/ 22 h 82"/>
                <a:gd name="T28" fmla="*/ 76 w 109"/>
                <a:gd name="T29" fmla="*/ 11 h 82"/>
                <a:gd name="T30" fmla="*/ 93 w 109"/>
                <a:gd name="T31" fmla="*/ 4 h 82"/>
                <a:gd name="T32" fmla="*/ 109 w 109"/>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
                <a:gd name="T52" fmla="*/ 0 h 82"/>
                <a:gd name="T53" fmla="*/ 109 w 109"/>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 h="82">
                  <a:moveTo>
                    <a:pt x="109" y="0"/>
                  </a:moveTo>
                  <a:lnTo>
                    <a:pt x="99" y="13"/>
                  </a:lnTo>
                  <a:lnTo>
                    <a:pt x="85" y="26"/>
                  </a:lnTo>
                  <a:lnTo>
                    <a:pt x="68" y="42"/>
                  </a:lnTo>
                  <a:lnTo>
                    <a:pt x="50" y="57"/>
                  </a:lnTo>
                  <a:lnTo>
                    <a:pt x="33" y="68"/>
                  </a:lnTo>
                  <a:lnTo>
                    <a:pt x="17" y="77"/>
                  </a:lnTo>
                  <a:lnTo>
                    <a:pt x="6" y="82"/>
                  </a:lnTo>
                  <a:lnTo>
                    <a:pt x="0" y="77"/>
                  </a:lnTo>
                  <a:lnTo>
                    <a:pt x="2" y="68"/>
                  </a:lnTo>
                  <a:lnTo>
                    <a:pt x="10" y="57"/>
                  </a:lnTo>
                  <a:lnTo>
                    <a:pt x="21" y="46"/>
                  </a:lnTo>
                  <a:lnTo>
                    <a:pt x="39" y="33"/>
                  </a:lnTo>
                  <a:lnTo>
                    <a:pt x="56" y="22"/>
                  </a:lnTo>
                  <a:lnTo>
                    <a:pt x="76" y="11"/>
                  </a:lnTo>
                  <a:lnTo>
                    <a:pt x="93" y="4"/>
                  </a:lnTo>
                  <a:lnTo>
                    <a:pt x="10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412"/>
            <p:cNvSpPr>
              <a:spLocks/>
            </p:cNvSpPr>
            <p:nvPr/>
          </p:nvSpPr>
          <p:spPr bwMode="auto">
            <a:xfrm>
              <a:off x="58" y="2099"/>
              <a:ext cx="92" cy="104"/>
            </a:xfrm>
            <a:custGeom>
              <a:avLst/>
              <a:gdLst>
                <a:gd name="T0" fmla="*/ 92 w 92"/>
                <a:gd name="T1" fmla="*/ 0 h 104"/>
                <a:gd name="T2" fmla="*/ 86 w 92"/>
                <a:gd name="T3" fmla="*/ 14 h 104"/>
                <a:gd name="T4" fmla="*/ 74 w 92"/>
                <a:gd name="T5" fmla="*/ 29 h 104"/>
                <a:gd name="T6" fmla="*/ 61 w 92"/>
                <a:gd name="T7" fmla="*/ 49 h 104"/>
                <a:gd name="T8" fmla="*/ 47 w 92"/>
                <a:gd name="T9" fmla="*/ 67 h 104"/>
                <a:gd name="T10" fmla="*/ 31 w 92"/>
                <a:gd name="T11" fmla="*/ 84 h 104"/>
                <a:gd name="T12" fmla="*/ 18 w 92"/>
                <a:gd name="T13" fmla="*/ 97 h 104"/>
                <a:gd name="T14" fmla="*/ 6 w 92"/>
                <a:gd name="T15" fmla="*/ 104 h 104"/>
                <a:gd name="T16" fmla="*/ 0 w 92"/>
                <a:gd name="T17" fmla="*/ 102 h 104"/>
                <a:gd name="T18" fmla="*/ 0 w 92"/>
                <a:gd name="T19" fmla="*/ 91 h 104"/>
                <a:gd name="T20" fmla="*/ 8 w 92"/>
                <a:gd name="T21" fmla="*/ 78 h 104"/>
                <a:gd name="T22" fmla="*/ 20 w 92"/>
                <a:gd name="T23" fmla="*/ 60 h 104"/>
                <a:gd name="T24" fmla="*/ 35 w 92"/>
                <a:gd name="T25" fmla="*/ 44 h 104"/>
                <a:gd name="T26" fmla="*/ 53 w 92"/>
                <a:gd name="T27" fmla="*/ 27 h 104"/>
                <a:gd name="T28" fmla="*/ 68 w 92"/>
                <a:gd name="T29" fmla="*/ 14 h 104"/>
                <a:gd name="T30" fmla="*/ 82 w 92"/>
                <a:gd name="T31" fmla="*/ 5 h 104"/>
                <a:gd name="T32" fmla="*/ 92 w 92"/>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104"/>
                <a:gd name="T53" fmla="*/ 92 w 92"/>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104">
                  <a:moveTo>
                    <a:pt x="92" y="0"/>
                  </a:moveTo>
                  <a:lnTo>
                    <a:pt x="86" y="14"/>
                  </a:lnTo>
                  <a:lnTo>
                    <a:pt x="74" y="29"/>
                  </a:lnTo>
                  <a:lnTo>
                    <a:pt x="61" y="49"/>
                  </a:lnTo>
                  <a:lnTo>
                    <a:pt x="47" y="67"/>
                  </a:lnTo>
                  <a:lnTo>
                    <a:pt x="31" y="84"/>
                  </a:lnTo>
                  <a:lnTo>
                    <a:pt x="18" y="97"/>
                  </a:lnTo>
                  <a:lnTo>
                    <a:pt x="6" y="104"/>
                  </a:lnTo>
                  <a:lnTo>
                    <a:pt x="0" y="102"/>
                  </a:lnTo>
                  <a:lnTo>
                    <a:pt x="0" y="91"/>
                  </a:lnTo>
                  <a:lnTo>
                    <a:pt x="8" y="78"/>
                  </a:lnTo>
                  <a:lnTo>
                    <a:pt x="20" y="60"/>
                  </a:lnTo>
                  <a:lnTo>
                    <a:pt x="35" y="44"/>
                  </a:lnTo>
                  <a:lnTo>
                    <a:pt x="53" y="27"/>
                  </a:lnTo>
                  <a:lnTo>
                    <a:pt x="68" y="14"/>
                  </a:lnTo>
                  <a:lnTo>
                    <a:pt x="82" y="5"/>
                  </a:lnTo>
                  <a:lnTo>
                    <a:pt x="9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13"/>
            <p:cNvSpPr>
              <a:spLocks/>
            </p:cNvSpPr>
            <p:nvPr/>
          </p:nvSpPr>
          <p:spPr bwMode="auto">
            <a:xfrm>
              <a:off x="70" y="2143"/>
              <a:ext cx="84" cy="93"/>
            </a:xfrm>
            <a:custGeom>
              <a:avLst/>
              <a:gdLst>
                <a:gd name="T0" fmla="*/ 0 w 84"/>
                <a:gd name="T1" fmla="*/ 89 h 93"/>
                <a:gd name="T2" fmla="*/ 2 w 84"/>
                <a:gd name="T3" fmla="*/ 82 h 93"/>
                <a:gd name="T4" fmla="*/ 10 w 84"/>
                <a:gd name="T5" fmla="*/ 73 h 93"/>
                <a:gd name="T6" fmla="*/ 21 w 84"/>
                <a:gd name="T7" fmla="*/ 64 h 93"/>
                <a:gd name="T8" fmla="*/ 35 w 84"/>
                <a:gd name="T9" fmla="*/ 51 h 93"/>
                <a:gd name="T10" fmla="*/ 50 w 84"/>
                <a:gd name="T11" fmla="*/ 38 h 93"/>
                <a:gd name="T12" fmla="*/ 64 w 84"/>
                <a:gd name="T13" fmla="*/ 25 h 93"/>
                <a:gd name="T14" fmla="*/ 76 w 84"/>
                <a:gd name="T15" fmla="*/ 11 h 93"/>
                <a:gd name="T16" fmla="*/ 84 w 84"/>
                <a:gd name="T17" fmla="*/ 0 h 93"/>
                <a:gd name="T18" fmla="*/ 80 w 84"/>
                <a:gd name="T19" fmla="*/ 16 h 93"/>
                <a:gd name="T20" fmla="*/ 70 w 84"/>
                <a:gd name="T21" fmla="*/ 34 h 93"/>
                <a:gd name="T22" fmla="*/ 58 w 84"/>
                <a:gd name="T23" fmla="*/ 51 h 93"/>
                <a:gd name="T24" fmla="*/ 45 w 84"/>
                <a:gd name="T25" fmla="*/ 69 h 93"/>
                <a:gd name="T26" fmla="*/ 31 w 84"/>
                <a:gd name="T27" fmla="*/ 82 h 93"/>
                <a:gd name="T28" fmla="*/ 19 w 84"/>
                <a:gd name="T29" fmla="*/ 91 h 93"/>
                <a:gd name="T30" fmla="*/ 8 w 84"/>
                <a:gd name="T31" fmla="*/ 93 h 93"/>
                <a:gd name="T32" fmla="*/ 0 w 84"/>
                <a:gd name="T33" fmla="*/ 89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93"/>
                <a:gd name="T53" fmla="*/ 84 w 84"/>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93">
                  <a:moveTo>
                    <a:pt x="0" y="89"/>
                  </a:moveTo>
                  <a:lnTo>
                    <a:pt x="2" y="82"/>
                  </a:lnTo>
                  <a:lnTo>
                    <a:pt x="10" y="73"/>
                  </a:lnTo>
                  <a:lnTo>
                    <a:pt x="21" y="64"/>
                  </a:lnTo>
                  <a:lnTo>
                    <a:pt x="35" y="51"/>
                  </a:lnTo>
                  <a:lnTo>
                    <a:pt x="50" y="38"/>
                  </a:lnTo>
                  <a:lnTo>
                    <a:pt x="64" y="25"/>
                  </a:lnTo>
                  <a:lnTo>
                    <a:pt x="76" y="11"/>
                  </a:lnTo>
                  <a:lnTo>
                    <a:pt x="84" y="0"/>
                  </a:lnTo>
                  <a:lnTo>
                    <a:pt x="80" y="16"/>
                  </a:lnTo>
                  <a:lnTo>
                    <a:pt x="70" y="34"/>
                  </a:lnTo>
                  <a:lnTo>
                    <a:pt x="58" y="51"/>
                  </a:lnTo>
                  <a:lnTo>
                    <a:pt x="45" y="69"/>
                  </a:lnTo>
                  <a:lnTo>
                    <a:pt x="31" y="82"/>
                  </a:lnTo>
                  <a:lnTo>
                    <a:pt x="19" y="91"/>
                  </a:lnTo>
                  <a:lnTo>
                    <a:pt x="8" y="93"/>
                  </a:lnTo>
                  <a:lnTo>
                    <a:pt x="0" y="8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14"/>
            <p:cNvSpPr>
              <a:spLocks/>
            </p:cNvSpPr>
            <p:nvPr/>
          </p:nvSpPr>
          <p:spPr bwMode="auto">
            <a:xfrm>
              <a:off x="231" y="2241"/>
              <a:ext cx="99" cy="452"/>
            </a:xfrm>
            <a:custGeom>
              <a:avLst/>
              <a:gdLst>
                <a:gd name="T0" fmla="*/ 90 w 99"/>
                <a:gd name="T1" fmla="*/ 0 h 452"/>
                <a:gd name="T2" fmla="*/ 92 w 99"/>
                <a:gd name="T3" fmla="*/ 0 h 452"/>
                <a:gd name="T4" fmla="*/ 96 w 99"/>
                <a:gd name="T5" fmla="*/ 2 h 452"/>
                <a:gd name="T6" fmla="*/ 97 w 99"/>
                <a:gd name="T7" fmla="*/ 6 h 452"/>
                <a:gd name="T8" fmla="*/ 99 w 99"/>
                <a:gd name="T9" fmla="*/ 11 h 452"/>
                <a:gd name="T10" fmla="*/ 61 w 99"/>
                <a:gd name="T11" fmla="*/ 66 h 452"/>
                <a:gd name="T12" fmla="*/ 35 w 99"/>
                <a:gd name="T13" fmla="*/ 125 h 452"/>
                <a:gd name="T14" fmla="*/ 22 w 99"/>
                <a:gd name="T15" fmla="*/ 187 h 452"/>
                <a:gd name="T16" fmla="*/ 20 w 99"/>
                <a:gd name="T17" fmla="*/ 247 h 452"/>
                <a:gd name="T18" fmla="*/ 22 w 99"/>
                <a:gd name="T19" fmla="*/ 306 h 452"/>
                <a:gd name="T20" fmla="*/ 29 w 99"/>
                <a:gd name="T21" fmla="*/ 359 h 452"/>
                <a:gd name="T22" fmla="*/ 39 w 99"/>
                <a:gd name="T23" fmla="*/ 410 h 452"/>
                <a:gd name="T24" fmla="*/ 49 w 99"/>
                <a:gd name="T25" fmla="*/ 452 h 452"/>
                <a:gd name="T26" fmla="*/ 27 w 99"/>
                <a:gd name="T27" fmla="*/ 423 h 452"/>
                <a:gd name="T28" fmla="*/ 12 w 99"/>
                <a:gd name="T29" fmla="*/ 375 h 452"/>
                <a:gd name="T30" fmla="*/ 2 w 99"/>
                <a:gd name="T31" fmla="*/ 313 h 452"/>
                <a:gd name="T32" fmla="*/ 0 w 99"/>
                <a:gd name="T33" fmla="*/ 242 h 452"/>
                <a:gd name="T34" fmla="*/ 8 w 99"/>
                <a:gd name="T35" fmla="*/ 170 h 452"/>
                <a:gd name="T36" fmla="*/ 24 w 99"/>
                <a:gd name="T37" fmla="*/ 99 h 452"/>
                <a:gd name="T38" fmla="*/ 51 w 99"/>
                <a:gd name="T39" fmla="*/ 42 h 452"/>
                <a:gd name="T40" fmla="*/ 90 w 99"/>
                <a:gd name="T41" fmla="*/ 0 h 4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452"/>
                <a:gd name="T65" fmla="*/ 99 w 99"/>
                <a:gd name="T66" fmla="*/ 452 h 4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452">
                  <a:moveTo>
                    <a:pt x="90" y="0"/>
                  </a:moveTo>
                  <a:lnTo>
                    <a:pt x="92" y="0"/>
                  </a:lnTo>
                  <a:lnTo>
                    <a:pt x="96" y="2"/>
                  </a:lnTo>
                  <a:lnTo>
                    <a:pt x="97" y="6"/>
                  </a:lnTo>
                  <a:lnTo>
                    <a:pt x="99" y="11"/>
                  </a:lnTo>
                  <a:lnTo>
                    <a:pt x="61" y="66"/>
                  </a:lnTo>
                  <a:lnTo>
                    <a:pt x="35" y="125"/>
                  </a:lnTo>
                  <a:lnTo>
                    <a:pt x="22" y="187"/>
                  </a:lnTo>
                  <a:lnTo>
                    <a:pt x="20" y="247"/>
                  </a:lnTo>
                  <a:lnTo>
                    <a:pt x="22" y="306"/>
                  </a:lnTo>
                  <a:lnTo>
                    <a:pt x="29" y="359"/>
                  </a:lnTo>
                  <a:lnTo>
                    <a:pt x="39" y="410"/>
                  </a:lnTo>
                  <a:lnTo>
                    <a:pt x="49" y="452"/>
                  </a:lnTo>
                  <a:lnTo>
                    <a:pt x="27" y="423"/>
                  </a:lnTo>
                  <a:lnTo>
                    <a:pt x="12" y="375"/>
                  </a:lnTo>
                  <a:lnTo>
                    <a:pt x="2" y="313"/>
                  </a:lnTo>
                  <a:lnTo>
                    <a:pt x="0" y="242"/>
                  </a:lnTo>
                  <a:lnTo>
                    <a:pt x="8" y="170"/>
                  </a:lnTo>
                  <a:lnTo>
                    <a:pt x="24" y="99"/>
                  </a:lnTo>
                  <a:lnTo>
                    <a:pt x="51" y="42"/>
                  </a:lnTo>
                  <a:lnTo>
                    <a:pt x="9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15"/>
            <p:cNvSpPr>
              <a:spLocks/>
            </p:cNvSpPr>
            <p:nvPr/>
          </p:nvSpPr>
          <p:spPr bwMode="auto">
            <a:xfrm>
              <a:off x="255" y="2631"/>
              <a:ext cx="85" cy="55"/>
            </a:xfrm>
            <a:custGeom>
              <a:avLst/>
              <a:gdLst>
                <a:gd name="T0" fmla="*/ 0 w 85"/>
                <a:gd name="T1" fmla="*/ 0 h 55"/>
                <a:gd name="T2" fmla="*/ 9 w 85"/>
                <a:gd name="T3" fmla="*/ 11 h 55"/>
                <a:gd name="T4" fmla="*/ 21 w 85"/>
                <a:gd name="T5" fmla="*/ 22 h 55"/>
                <a:gd name="T6" fmla="*/ 35 w 85"/>
                <a:gd name="T7" fmla="*/ 33 h 55"/>
                <a:gd name="T8" fmla="*/ 48 w 85"/>
                <a:gd name="T9" fmla="*/ 42 h 55"/>
                <a:gd name="T10" fmla="*/ 62 w 85"/>
                <a:gd name="T11" fmla="*/ 49 h 55"/>
                <a:gd name="T12" fmla="*/ 73 w 85"/>
                <a:gd name="T13" fmla="*/ 55 h 55"/>
                <a:gd name="T14" fmla="*/ 81 w 85"/>
                <a:gd name="T15" fmla="*/ 55 h 55"/>
                <a:gd name="T16" fmla="*/ 85 w 85"/>
                <a:gd name="T17" fmla="*/ 53 h 55"/>
                <a:gd name="T18" fmla="*/ 85 w 85"/>
                <a:gd name="T19" fmla="*/ 49 h 55"/>
                <a:gd name="T20" fmla="*/ 77 w 85"/>
                <a:gd name="T21" fmla="*/ 44 h 55"/>
                <a:gd name="T22" fmla="*/ 68 w 85"/>
                <a:gd name="T23" fmla="*/ 38 h 55"/>
                <a:gd name="T24" fmla="*/ 54 w 85"/>
                <a:gd name="T25" fmla="*/ 31 h 55"/>
                <a:gd name="T26" fmla="*/ 40 w 85"/>
                <a:gd name="T27" fmla="*/ 25 h 55"/>
                <a:gd name="T28" fmla="*/ 25 w 85"/>
                <a:gd name="T29" fmla="*/ 18 h 55"/>
                <a:gd name="T30" fmla="*/ 11 w 85"/>
                <a:gd name="T31" fmla="*/ 9 h 55"/>
                <a:gd name="T32" fmla="*/ 0 w 85"/>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55"/>
                <a:gd name="T53" fmla="*/ 85 w 85"/>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55">
                  <a:moveTo>
                    <a:pt x="0" y="0"/>
                  </a:moveTo>
                  <a:lnTo>
                    <a:pt x="9" y="11"/>
                  </a:lnTo>
                  <a:lnTo>
                    <a:pt x="21" y="22"/>
                  </a:lnTo>
                  <a:lnTo>
                    <a:pt x="35" y="33"/>
                  </a:lnTo>
                  <a:lnTo>
                    <a:pt x="48" y="42"/>
                  </a:lnTo>
                  <a:lnTo>
                    <a:pt x="62" y="49"/>
                  </a:lnTo>
                  <a:lnTo>
                    <a:pt x="73" y="55"/>
                  </a:lnTo>
                  <a:lnTo>
                    <a:pt x="81" y="55"/>
                  </a:lnTo>
                  <a:lnTo>
                    <a:pt x="85" y="53"/>
                  </a:lnTo>
                  <a:lnTo>
                    <a:pt x="85" y="49"/>
                  </a:lnTo>
                  <a:lnTo>
                    <a:pt x="77" y="44"/>
                  </a:lnTo>
                  <a:lnTo>
                    <a:pt x="68" y="38"/>
                  </a:lnTo>
                  <a:lnTo>
                    <a:pt x="54" y="31"/>
                  </a:lnTo>
                  <a:lnTo>
                    <a:pt x="40" y="25"/>
                  </a:lnTo>
                  <a:lnTo>
                    <a:pt x="25" y="18"/>
                  </a:lnTo>
                  <a:lnTo>
                    <a:pt x="11"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416"/>
            <p:cNvSpPr>
              <a:spLocks/>
            </p:cNvSpPr>
            <p:nvPr/>
          </p:nvSpPr>
          <p:spPr bwMode="auto">
            <a:xfrm>
              <a:off x="245" y="2592"/>
              <a:ext cx="97" cy="66"/>
            </a:xfrm>
            <a:custGeom>
              <a:avLst/>
              <a:gdLst>
                <a:gd name="T0" fmla="*/ 97 w 97"/>
                <a:gd name="T1" fmla="*/ 64 h 66"/>
                <a:gd name="T2" fmla="*/ 93 w 97"/>
                <a:gd name="T3" fmla="*/ 66 h 66"/>
                <a:gd name="T4" fmla="*/ 83 w 97"/>
                <a:gd name="T5" fmla="*/ 64 h 66"/>
                <a:gd name="T6" fmla="*/ 72 w 97"/>
                <a:gd name="T7" fmla="*/ 59 h 66"/>
                <a:gd name="T8" fmla="*/ 56 w 97"/>
                <a:gd name="T9" fmla="*/ 50 h 66"/>
                <a:gd name="T10" fmla="*/ 41 w 97"/>
                <a:gd name="T11" fmla="*/ 42 h 66"/>
                <a:gd name="T12" fmla="*/ 25 w 97"/>
                <a:gd name="T13" fmla="*/ 30 h 66"/>
                <a:gd name="T14" fmla="*/ 12 w 97"/>
                <a:gd name="T15" fmla="*/ 15 h 66"/>
                <a:gd name="T16" fmla="*/ 0 w 97"/>
                <a:gd name="T17" fmla="*/ 0 h 66"/>
                <a:gd name="T18" fmla="*/ 12 w 97"/>
                <a:gd name="T19" fmla="*/ 6 h 66"/>
                <a:gd name="T20" fmla="*/ 27 w 97"/>
                <a:gd name="T21" fmla="*/ 15 h 66"/>
                <a:gd name="T22" fmla="*/ 43 w 97"/>
                <a:gd name="T23" fmla="*/ 24 h 66"/>
                <a:gd name="T24" fmla="*/ 60 w 97"/>
                <a:gd name="T25" fmla="*/ 35 h 66"/>
                <a:gd name="T26" fmla="*/ 74 w 97"/>
                <a:gd name="T27" fmla="*/ 44 h 66"/>
                <a:gd name="T28" fmla="*/ 87 w 97"/>
                <a:gd name="T29" fmla="*/ 50 h 66"/>
                <a:gd name="T30" fmla="*/ 95 w 97"/>
                <a:gd name="T31" fmla="*/ 59 h 66"/>
                <a:gd name="T32" fmla="*/ 97 w 97"/>
                <a:gd name="T33" fmla="*/ 64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66"/>
                <a:gd name="T53" fmla="*/ 97 w 97"/>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66">
                  <a:moveTo>
                    <a:pt x="97" y="64"/>
                  </a:moveTo>
                  <a:lnTo>
                    <a:pt x="93" y="66"/>
                  </a:lnTo>
                  <a:lnTo>
                    <a:pt x="83" y="64"/>
                  </a:lnTo>
                  <a:lnTo>
                    <a:pt x="72" y="59"/>
                  </a:lnTo>
                  <a:lnTo>
                    <a:pt x="56" y="50"/>
                  </a:lnTo>
                  <a:lnTo>
                    <a:pt x="41" y="42"/>
                  </a:lnTo>
                  <a:lnTo>
                    <a:pt x="25" y="30"/>
                  </a:lnTo>
                  <a:lnTo>
                    <a:pt x="12" y="15"/>
                  </a:lnTo>
                  <a:lnTo>
                    <a:pt x="0" y="0"/>
                  </a:lnTo>
                  <a:lnTo>
                    <a:pt x="12" y="6"/>
                  </a:lnTo>
                  <a:lnTo>
                    <a:pt x="27" y="15"/>
                  </a:lnTo>
                  <a:lnTo>
                    <a:pt x="43" y="24"/>
                  </a:lnTo>
                  <a:lnTo>
                    <a:pt x="60" y="35"/>
                  </a:lnTo>
                  <a:lnTo>
                    <a:pt x="74" y="44"/>
                  </a:lnTo>
                  <a:lnTo>
                    <a:pt x="87" y="50"/>
                  </a:lnTo>
                  <a:lnTo>
                    <a:pt x="95" y="59"/>
                  </a:lnTo>
                  <a:lnTo>
                    <a:pt x="97"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417"/>
            <p:cNvSpPr>
              <a:spLocks/>
            </p:cNvSpPr>
            <p:nvPr/>
          </p:nvSpPr>
          <p:spPr bwMode="auto">
            <a:xfrm>
              <a:off x="237" y="2501"/>
              <a:ext cx="124" cy="88"/>
            </a:xfrm>
            <a:custGeom>
              <a:avLst/>
              <a:gdLst>
                <a:gd name="T0" fmla="*/ 124 w 124"/>
                <a:gd name="T1" fmla="*/ 86 h 88"/>
                <a:gd name="T2" fmla="*/ 119 w 124"/>
                <a:gd name="T3" fmla="*/ 88 h 88"/>
                <a:gd name="T4" fmla="*/ 105 w 124"/>
                <a:gd name="T5" fmla="*/ 84 h 88"/>
                <a:gd name="T6" fmla="*/ 88 w 124"/>
                <a:gd name="T7" fmla="*/ 77 h 88"/>
                <a:gd name="T8" fmla="*/ 68 w 124"/>
                <a:gd name="T9" fmla="*/ 66 h 88"/>
                <a:gd name="T10" fmla="*/ 47 w 124"/>
                <a:gd name="T11" fmla="*/ 51 h 88"/>
                <a:gd name="T12" fmla="*/ 27 w 124"/>
                <a:gd name="T13" fmla="*/ 35 h 88"/>
                <a:gd name="T14" fmla="*/ 10 w 124"/>
                <a:gd name="T15" fmla="*/ 18 h 88"/>
                <a:gd name="T16" fmla="*/ 0 w 124"/>
                <a:gd name="T17" fmla="*/ 0 h 88"/>
                <a:gd name="T18" fmla="*/ 10 w 124"/>
                <a:gd name="T19" fmla="*/ 7 h 88"/>
                <a:gd name="T20" fmla="*/ 25 w 124"/>
                <a:gd name="T21" fmla="*/ 18 h 88"/>
                <a:gd name="T22" fmla="*/ 47 w 124"/>
                <a:gd name="T23" fmla="*/ 31 h 88"/>
                <a:gd name="T24" fmla="*/ 70 w 124"/>
                <a:gd name="T25" fmla="*/ 44 h 88"/>
                <a:gd name="T26" fmla="*/ 91 w 124"/>
                <a:gd name="T27" fmla="*/ 57 h 88"/>
                <a:gd name="T28" fmla="*/ 109 w 124"/>
                <a:gd name="T29" fmla="*/ 68 h 88"/>
                <a:gd name="T30" fmla="*/ 121 w 124"/>
                <a:gd name="T31" fmla="*/ 80 h 88"/>
                <a:gd name="T32" fmla="*/ 124 w 124"/>
                <a:gd name="T33" fmla="*/ 86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4"/>
                <a:gd name="T52" fmla="*/ 0 h 88"/>
                <a:gd name="T53" fmla="*/ 124 w 124"/>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4" h="88">
                  <a:moveTo>
                    <a:pt x="124" y="86"/>
                  </a:moveTo>
                  <a:lnTo>
                    <a:pt x="119" y="88"/>
                  </a:lnTo>
                  <a:lnTo>
                    <a:pt x="105" y="84"/>
                  </a:lnTo>
                  <a:lnTo>
                    <a:pt x="88" y="77"/>
                  </a:lnTo>
                  <a:lnTo>
                    <a:pt x="68" y="66"/>
                  </a:lnTo>
                  <a:lnTo>
                    <a:pt x="47" y="51"/>
                  </a:lnTo>
                  <a:lnTo>
                    <a:pt x="27" y="35"/>
                  </a:lnTo>
                  <a:lnTo>
                    <a:pt x="10" y="18"/>
                  </a:lnTo>
                  <a:lnTo>
                    <a:pt x="0" y="0"/>
                  </a:lnTo>
                  <a:lnTo>
                    <a:pt x="10" y="7"/>
                  </a:lnTo>
                  <a:lnTo>
                    <a:pt x="25" y="18"/>
                  </a:lnTo>
                  <a:lnTo>
                    <a:pt x="47" y="31"/>
                  </a:lnTo>
                  <a:lnTo>
                    <a:pt x="70" y="44"/>
                  </a:lnTo>
                  <a:lnTo>
                    <a:pt x="91" y="57"/>
                  </a:lnTo>
                  <a:lnTo>
                    <a:pt x="109" y="68"/>
                  </a:lnTo>
                  <a:lnTo>
                    <a:pt x="121" y="80"/>
                  </a:lnTo>
                  <a:lnTo>
                    <a:pt x="124"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418"/>
            <p:cNvSpPr>
              <a:spLocks/>
            </p:cNvSpPr>
            <p:nvPr/>
          </p:nvSpPr>
          <p:spPr bwMode="auto">
            <a:xfrm>
              <a:off x="243" y="2417"/>
              <a:ext cx="136" cy="97"/>
            </a:xfrm>
            <a:custGeom>
              <a:avLst/>
              <a:gdLst>
                <a:gd name="T0" fmla="*/ 136 w 136"/>
                <a:gd name="T1" fmla="*/ 95 h 97"/>
                <a:gd name="T2" fmla="*/ 128 w 136"/>
                <a:gd name="T3" fmla="*/ 97 h 97"/>
                <a:gd name="T4" fmla="*/ 113 w 136"/>
                <a:gd name="T5" fmla="*/ 93 h 97"/>
                <a:gd name="T6" fmla="*/ 93 w 136"/>
                <a:gd name="T7" fmla="*/ 82 h 97"/>
                <a:gd name="T8" fmla="*/ 70 w 136"/>
                <a:gd name="T9" fmla="*/ 69 h 97"/>
                <a:gd name="T10" fmla="*/ 47 w 136"/>
                <a:gd name="T11" fmla="*/ 53 h 97"/>
                <a:gd name="T12" fmla="*/ 27 w 136"/>
                <a:gd name="T13" fmla="*/ 35 h 97"/>
                <a:gd name="T14" fmla="*/ 10 w 136"/>
                <a:gd name="T15" fmla="*/ 18 h 97"/>
                <a:gd name="T16" fmla="*/ 0 w 136"/>
                <a:gd name="T17" fmla="*/ 0 h 97"/>
                <a:gd name="T18" fmla="*/ 10 w 136"/>
                <a:gd name="T19" fmla="*/ 7 h 97"/>
                <a:gd name="T20" fmla="*/ 29 w 136"/>
                <a:gd name="T21" fmla="*/ 18 h 97"/>
                <a:gd name="T22" fmla="*/ 50 w 136"/>
                <a:gd name="T23" fmla="*/ 31 h 97"/>
                <a:gd name="T24" fmla="*/ 76 w 136"/>
                <a:gd name="T25" fmla="*/ 47 h 97"/>
                <a:gd name="T26" fmla="*/ 99 w 136"/>
                <a:gd name="T27" fmla="*/ 64 h 97"/>
                <a:gd name="T28" fmla="*/ 118 w 136"/>
                <a:gd name="T29" fmla="*/ 77 h 97"/>
                <a:gd name="T30" fmla="*/ 132 w 136"/>
                <a:gd name="T31" fmla="*/ 88 h 97"/>
                <a:gd name="T32" fmla="*/ 136 w 136"/>
                <a:gd name="T33" fmla="*/ 95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
                <a:gd name="T52" fmla="*/ 0 h 97"/>
                <a:gd name="T53" fmla="*/ 136 w 136"/>
                <a:gd name="T54" fmla="*/ 97 h 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 h="97">
                  <a:moveTo>
                    <a:pt x="136" y="95"/>
                  </a:moveTo>
                  <a:lnTo>
                    <a:pt x="128" y="97"/>
                  </a:lnTo>
                  <a:lnTo>
                    <a:pt x="113" y="93"/>
                  </a:lnTo>
                  <a:lnTo>
                    <a:pt x="93" y="82"/>
                  </a:lnTo>
                  <a:lnTo>
                    <a:pt x="70" y="69"/>
                  </a:lnTo>
                  <a:lnTo>
                    <a:pt x="47" y="53"/>
                  </a:lnTo>
                  <a:lnTo>
                    <a:pt x="27" y="35"/>
                  </a:lnTo>
                  <a:lnTo>
                    <a:pt x="10" y="18"/>
                  </a:lnTo>
                  <a:lnTo>
                    <a:pt x="0" y="0"/>
                  </a:lnTo>
                  <a:lnTo>
                    <a:pt x="10" y="7"/>
                  </a:lnTo>
                  <a:lnTo>
                    <a:pt x="29" y="18"/>
                  </a:lnTo>
                  <a:lnTo>
                    <a:pt x="50" y="31"/>
                  </a:lnTo>
                  <a:lnTo>
                    <a:pt x="76" y="47"/>
                  </a:lnTo>
                  <a:lnTo>
                    <a:pt x="99" y="64"/>
                  </a:lnTo>
                  <a:lnTo>
                    <a:pt x="118" y="77"/>
                  </a:lnTo>
                  <a:lnTo>
                    <a:pt x="132" y="88"/>
                  </a:lnTo>
                  <a:lnTo>
                    <a:pt x="136" y="9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419"/>
            <p:cNvSpPr>
              <a:spLocks/>
            </p:cNvSpPr>
            <p:nvPr/>
          </p:nvSpPr>
          <p:spPr bwMode="auto">
            <a:xfrm>
              <a:off x="257" y="2362"/>
              <a:ext cx="108" cy="104"/>
            </a:xfrm>
            <a:custGeom>
              <a:avLst/>
              <a:gdLst>
                <a:gd name="T0" fmla="*/ 108 w 108"/>
                <a:gd name="T1" fmla="*/ 104 h 104"/>
                <a:gd name="T2" fmla="*/ 103 w 108"/>
                <a:gd name="T3" fmla="*/ 104 h 104"/>
                <a:gd name="T4" fmla="*/ 91 w 108"/>
                <a:gd name="T5" fmla="*/ 97 h 104"/>
                <a:gd name="T6" fmla="*/ 73 w 108"/>
                <a:gd name="T7" fmla="*/ 84 h 104"/>
                <a:gd name="T8" fmla="*/ 54 w 108"/>
                <a:gd name="T9" fmla="*/ 68 h 104"/>
                <a:gd name="T10" fmla="*/ 35 w 108"/>
                <a:gd name="T11" fmla="*/ 49 h 104"/>
                <a:gd name="T12" fmla="*/ 17 w 108"/>
                <a:gd name="T13" fmla="*/ 31 h 104"/>
                <a:gd name="T14" fmla="*/ 5 w 108"/>
                <a:gd name="T15" fmla="*/ 13 h 104"/>
                <a:gd name="T16" fmla="*/ 0 w 108"/>
                <a:gd name="T17" fmla="*/ 0 h 104"/>
                <a:gd name="T18" fmla="*/ 9 w 108"/>
                <a:gd name="T19" fmla="*/ 9 h 104"/>
                <a:gd name="T20" fmla="*/ 25 w 108"/>
                <a:gd name="T21" fmla="*/ 22 h 104"/>
                <a:gd name="T22" fmla="*/ 44 w 108"/>
                <a:gd name="T23" fmla="*/ 38 h 104"/>
                <a:gd name="T24" fmla="*/ 66 w 108"/>
                <a:gd name="T25" fmla="*/ 53 h 104"/>
                <a:gd name="T26" fmla="*/ 83 w 108"/>
                <a:gd name="T27" fmla="*/ 68 h 104"/>
                <a:gd name="T28" fmla="*/ 99 w 108"/>
                <a:gd name="T29" fmla="*/ 84 h 104"/>
                <a:gd name="T30" fmla="*/ 108 w 108"/>
                <a:gd name="T31" fmla="*/ 95 h 104"/>
                <a:gd name="T32" fmla="*/ 108 w 108"/>
                <a:gd name="T33" fmla="*/ 10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104"/>
                <a:gd name="T53" fmla="*/ 108 w 108"/>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104">
                  <a:moveTo>
                    <a:pt x="108" y="104"/>
                  </a:moveTo>
                  <a:lnTo>
                    <a:pt x="103" y="104"/>
                  </a:lnTo>
                  <a:lnTo>
                    <a:pt x="91" y="97"/>
                  </a:lnTo>
                  <a:lnTo>
                    <a:pt x="73" y="84"/>
                  </a:lnTo>
                  <a:lnTo>
                    <a:pt x="54" y="68"/>
                  </a:lnTo>
                  <a:lnTo>
                    <a:pt x="35" y="49"/>
                  </a:lnTo>
                  <a:lnTo>
                    <a:pt x="17" y="31"/>
                  </a:lnTo>
                  <a:lnTo>
                    <a:pt x="5" y="13"/>
                  </a:lnTo>
                  <a:lnTo>
                    <a:pt x="0" y="0"/>
                  </a:lnTo>
                  <a:lnTo>
                    <a:pt x="9" y="9"/>
                  </a:lnTo>
                  <a:lnTo>
                    <a:pt x="25" y="22"/>
                  </a:lnTo>
                  <a:lnTo>
                    <a:pt x="44" y="38"/>
                  </a:lnTo>
                  <a:lnTo>
                    <a:pt x="66" y="53"/>
                  </a:lnTo>
                  <a:lnTo>
                    <a:pt x="83" y="68"/>
                  </a:lnTo>
                  <a:lnTo>
                    <a:pt x="99" y="84"/>
                  </a:lnTo>
                  <a:lnTo>
                    <a:pt x="108" y="95"/>
                  </a:lnTo>
                  <a:lnTo>
                    <a:pt x="108" y="10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420"/>
            <p:cNvSpPr>
              <a:spLocks/>
            </p:cNvSpPr>
            <p:nvPr/>
          </p:nvSpPr>
          <p:spPr bwMode="auto">
            <a:xfrm>
              <a:off x="270" y="2320"/>
              <a:ext cx="91" cy="88"/>
            </a:xfrm>
            <a:custGeom>
              <a:avLst/>
              <a:gdLst>
                <a:gd name="T0" fmla="*/ 91 w 91"/>
                <a:gd name="T1" fmla="*/ 88 h 88"/>
                <a:gd name="T2" fmla="*/ 86 w 91"/>
                <a:gd name="T3" fmla="*/ 88 h 88"/>
                <a:gd name="T4" fmla="*/ 76 w 91"/>
                <a:gd name="T5" fmla="*/ 86 h 88"/>
                <a:gd name="T6" fmla="*/ 62 w 91"/>
                <a:gd name="T7" fmla="*/ 77 h 88"/>
                <a:gd name="T8" fmla="*/ 47 w 91"/>
                <a:gd name="T9" fmla="*/ 66 h 88"/>
                <a:gd name="T10" fmla="*/ 31 w 91"/>
                <a:gd name="T11" fmla="*/ 51 h 88"/>
                <a:gd name="T12" fmla="*/ 18 w 91"/>
                <a:gd name="T13" fmla="*/ 35 h 88"/>
                <a:gd name="T14" fmla="*/ 6 w 91"/>
                <a:gd name="T15" fmla="*/ 18 h 88"/>
                <a:gd name="T16" fmla="*/ 0 w 91"/>
                <a:gd name="T17" fmla="*/ 0 h 88"/>
                <a:gd name="T18" fmla="*/ 10 w 91"/>
                <a:gd name="T19" fmla="*/ 9 h 88"/>
                <a:gd name="T20" fmla="*/ 23 w 91"/>
                <a:gd name="T21" fmla="*/ 22 h 88"/>
                <a:gd name="T22" fmla="*/ 39 w 91"/>
                <a:gd name="T23" fmla="*/ 35 h 88"/>
                <a:gd name="T24" fmla="*/ 57 w 91"/>
                <a:gd name="T25" fmla="*/ 49 h 88"/>
                <a:gd name="T26" fmla="*/ 72 w 91"/>
                <a:gd name="T27" fmla="*/ 62 h 88"/>
                <a:gd name="T28" fmla="*/ 84 w 91"/>
                <a:gd name="T29" fmla="*/ 73 h 88"/>
                <a:gd name="T30" fmla="*/ 91 w 91"/>
                <a:gd name="T31" fmla="*/ 82 h 88"/>
                <a:gd name="T32" fmla="*/ 91 w 91"/>
                <a:gd name="T33" fmla="*/ 88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88"/>
                <a:gd name="T53" fmla="*/ 91 w 91"/>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88">
                  <a:moveTo>
                    <a:pt x="91" y="88"/>
                  </a:moveTo>
                  <a:lnTo>
                    <a:pt x="86" y="88"/>
                  </a:lnTo>
                  <a:lnTo>
                    <a:pt x="76" y="86"/>
                  </a:lnTo>
                  <a:lnTo>
                    <a:pt x="62" y="77"/>
                  </a:lnTo>
                  <a:lnTo>
                    <a:pt x="47" y="66"/>
                  </a:lnTo>
                  <a:lnTo>
                    <a:pt x="31" y="51"/>
                  </a:lnTo>
                  <a:lnTo>
                    <a:pt x="18" y="35"/>
                  </a:lnTo>
                  <a:lnTo>
                    <a:pt x="6" y="18"/>
                  </a:lnTo>
                  <a:lnTo>
                    <a:pt x="0" y="0"/>
                  </a:lnTo>
                  <a:lnTo>
                    <a:pt x="10" y="9"/>
                  </a:lnTo>
                  <a:lnTo>
                    <a:pt x="23" y="22"/>
                  </a:lnTo>
                  <a:lnTo>
                    <a:pt x="39" y="35"/>
                  </a:lnTo>
                  <a:lnTo>
                    <a:pt x="57" y="49"/>
                  </a:lnTo>
                  <a:lnTo>
                    <a:pt x="72" y="62"/>
                  </a:lnTo>
                  <a:lnTo>
                    <a:pt x="84" y="73"/>
                  </a:lnTo>
                  <a:lnTo>
                    <a:pt x="91" y="82"/>
                  </a:lnTo>
                  <a:lnTo>
                    <a:pt x="91" y="8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421"/>
            <p:cNvSpPr>
              <a:spLocks/>
            </p:cNvSpPr>
            <p:nvPr/>
          </p:nvSpPr>
          <p:spPr bwMode="auto">
            <a:xfrm>
              <a:off x="297" y="2278"/>
              <a:ext cx="64" cy="77"/>
            </a:xfrm>
            <a:custGeom>
              <a:avLst/>
              <a:gdLst>
                <a:gd name="T0" fmla="*/ 64 w 64"/>
                <a:gd name="T1" fmla="*/ 77 h 77"/>
                <a:gd name="T2" fmla="*/ 59 w 64"/>
                <a:gd name="T3" fmla="*/ 77 h 77"/>
                <a:gd name="T4" fmla="*/ 51 w 64"/>
                <a:gd name="T5" fmla="*/ 71 h 77"/>
                <a:gd name="T6" fmla="*/ 39 w 64"/>
                <a:gd name="T7" fmla="*/ 62 h 77"/>
                <a:gd name="T8" fmla="*/ 28 w 64"/>
                <a:gd name="T9" fmla="*/ 49 h 77"/>
                <a:gd name="T10" fmla="*/ 18 w 64"/>
                <a:gd name="T11" fmla="*/ 35 h 77"/>
                <a:gd name="T12" fmla="*/ 8 w 64"/>
                <a:gd name="T13" fmla="*/ 20 h 77"/>
                <a:gd name="T14" fmla="*/ 2 w 64"/>
                <a:gd name="T15" fmla="*/ 9 h 77"/>
                <a:gd name="T16" fmla="*/ 0 w 64"/>
                <a:gd name="T17" fmla="*/ 0 h 77"/>
                <a:gd name="T18" fmla="*/ 6 w 64"/>
                <a:gd name="T19" fmla="*/ 9 h 77"/>
                <a:gd name="T20" fmla="*/ 16 w 64"/>
                <a:gd name="T21" fmla="*/ 18 h 77"/>
                <a:gd name="T22" fmla="*/ 28 w 64"/>
                <a:gd name="T23" fmla="*/ 29 h 77"/>
                <a:gd name="T24" fmla="*/ 37 w 64"/>
                <a:gd name="T25" fmla="*/ 40 h 77"/>
                <a:gd name="T26" fmla="*/ 47 w 64"/>
                <a:gd name="T27" fmla="*/ 51 h 77"/>
                <a:gd name="T28" fmla="*/ 57 w 64"/>
                <a:gd name="T29" fmla="*/ 62 h 77"/>
                <a:gd name="T30" fmla="*/ 63 w 64"/>
                <a:gd name="T31" fmla="*/ 71 h 77"/>
                <a:gd name="T32" fmla="*/ 64 w 64"/>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77"/>
                <a:gd name="T53" fmla="*/ 64 w 64"/>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77">
                  <a:moveTo>
                    <a:pt x="64" y="77"/>
                  </a:moveTo>
                  <a:lnTo>
                    <a:pt x="59" y="77"/>
                  </a:lnTo>
                  <a:lnTo>
                    <a:pt x="51" y="71"/>
                  </a:lnTo>
                  <a:lnTo>
                    <a:pt x="39" y="62"/>
                  </a:lnTo>
                  <a:lnTo>
                    <a:pt x="28" y="49"/>
                  </a:lnTo>
                  <a:lnTo>
                    <a:pt x="18" y="35"/>
                  </a:lnTo>
                  <a:lnTo>
                    <a:pt x="8" y="20"/>
                  </a:lnTo>
                  <a:lnTo>
                    <a:pt x="2" y="9"/>
                  </a:lnTo>
                  <a:lnTo>
                    <a:pt x="0" y="0"/>
                  </a:lnTo>
                  <a:lnTo>
                    <a:pt x="6" y="9"/>
                  </a:lnTo>
                  <a:lnTo>
                    <a:pt x="16" y="18"/>
                  </a:lnTo>
                  <a:lnTo>
                    <a:pt x="28" y="29"/>
                  </a:lnTo>
                  <a:lnTo>
                    <a:pt x="37" y="40"/>
                  </a:lnTo>
                  <a:lnTo>
                    <a:pt x="47" y="51"/>
                  </a:lnTo>
                  <a:lnTo>
                    <a:pt x="57" y="62"/>
                  </a:lnTo>
                  <a:lnTo>
                    <a:pt x="63" y="71"/>
                  </a:lnTo>
                  <a:lnTo>
                    <a:pt x="64" y="7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22"/>
            <p:cNvSpPr>
              <a:spLocks/>
            </p:cNvSpPr>
            <p:nvPr/>
          </p:nvSpPr>
          <p:spPr bwMode="auto">
            <a:xfrm>
              <a:off x="313" y="2254"/>
              <a:ext cx="39" cy="51"/>
            </a:xfrm>
            <a:custGeom>
              <a:avLst/>
              <a:gdLst>
                <a:gd name="T0" fmla="*/ 39 w 39"/>
                <a:gd name="T1" fmla="*/ 51 h 51"/>
                <a:gd name="T2" fmla="*/ 29 w 39"/>
                <a:gd name="T3" fmla="*/ 48 h 51"/>
                <a:gd name="T4" fmla="*/ 14 w 39"/>
                <a:gd name="T5" fmla="*/ 35 h 51"/>
                <a:gd name="T6" fmla="*/ 0 w 39"/>
                <a:gd name="T7" fmla="*/ 17 h 51"/>
                <a:gd name="T8" fmla="*/ 0 w 39"/>
                <a:gd name="T9" fmla="*/ 0 h 51"/>
                <a:gd name="T10" fmla="*/ 10 w 39"/>
                <a:gd name="T11" fmla="*/ 17 h 51"/>
                <a:gd name="T12" fmla="*/ 25 w 39"/>
                <a:gd name="T13" fmla="*/ 31 h 51"/>
                <a:gd name="T14" fmla="*/ 39 w 39"/>
                <a:gd name="T15" fmla="*/ 42 h 51"/>
                <a:gd name="T16" fmla="*/ 39 w 39"/>
                <a:gd name="T17" fmla="*/ 5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51"/>
                <a:gd name="T29" fmla="*/ 39 w 3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51">
                  <a:moveTo>
                    <a:pt x="39" y="51"/>
                  </a:moveTo>
                  <a:lnTo>
                    <a:pt x="29" y="48"/>
                  </a:lnTo>
                  <a:lnTo>
                    <a:pt x="14" y="35"/>
                  </a:lnTo>
                  <a:lnTo>
                    <a:pt x="0" y="17"/>
                  </a:lnTo>
                  <a:lnTo>
                    <a:pt x="0" y="0"/>
                  </a:lnTo>
                  <a:lnTo>
                    <a:pt x="10" y="17"/>
                  </a:lnTo>
                  <a:lnTo>
                    <a:pt x="25" y="31"/>
                  </a:lnTo>
                  <a:lnTo>
                    <a:pt x="39" y="42"/>
                  </a:lnTo>
                  <a:lnTo>
                    <a:pt x="39"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423"/>
            <p:cNvSpPr>
              <a:spLocks/>
            </p:cNvSpPr>
            <p:nvPr/>
          </p:nvSpPr>
          <p:spPr bwMode="auto">
            <a:xfrm>
              <a:off x="270" y="2667"/>
              <a:ext cx="57" cy="55"/>
            </a:xfrm>
            <a:custGeom>
              <a:avLst/>
              <a:gdLst>
                <a:gd name="T0" fmla="*/ 0 w 57"/>
                <a:gd name="T1" fmla="*/ 0 h 55"/>
                <a:gd name="T2" fmla="*/ 4 w 57"/>
                <a:gd name="T3" fmla="*/ 4 h 55"/>
                <a:gd name="T4" fmla="*/ 12 w 57"/>
                <a:gd name="T5" fmla="*/ 8 h 55"/>
                <a:gd name="T6" fmla="*/ 23 w 57"/>
                <a:gd name="T7" fmla="*/ 17 h 55"/>
                <a:gd name="T8" fmla="*/ 33 w 57"/>
                <a:gd name="T9" fmla="*/ 24 h 55"/>
                <a:gd name="T10" fmla="*/ 45 w 57"/>
                <a:gd name="T11" fmla="*/ 33 h 55"/>
                <a:gd name="T12" fmla="*/ 53 w 57"/>
                <a:gd name="T13" fmla="*/ 42 h 55"/>
                <a:gd name="T14" fmla="*/ 57 w 57"/>
                <a:gd name="T15" fmla="*/ 48 h 55"/>
                <a:gd name="T16" fmla="*/ 55 w 57"/>
                <a:gd name="T17" fmla="*/ 55 h 55"/>
                <a:gd name="T18" fmla="*/ 43 w 57"/>
                <a:gd name="T19" fmla="*/ 55 h 55"/>
                <a:gd name="T20" fmla="*/ 27 w 57"/>
                <a:gd name="T21" fmla="*/ 37 h 55"/>
                <a:gd name="T22" fmla="*/ 12 w 57"/>
                <a:gd name="T23" fmla="*/ 15 h 55"/>
                <a:gd name="T24" fmla="*/ 0 w 57"/>
                <a:gd name="T25" fmla="*/ 0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55"/>
                <a:gd name="T41" fmla="*/ 57 w 57"/>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55">
                  <a:moveTo>
                    <a:pt x="0" y="0"/>
                  </a:moveTo>
                  <a:lnTo>
                    <a:pt x="4" y="4"/>
                  </a:lnTo>
                  <a:lnTo>
                    <a:pt x="12" y="8"/>
                  </a:lnTo>
                  <a:lnTo>
                    <a:pt x="23" y="17"/>
                  </a:lnTo>
                  <a:lnTo>
                    <a:pt x="33" y="24"/>
                  </a:lnTo>
                  <a:lnTo>
                    <a:pt x="45" y="33"/>
                  </a:lnTo>
                  <a:lnTo>
                    <a:pt x="53" y="42"/>
                  </a:lnTo>
                  <a:lnTo>
                    <a:pt x="57" y="48"/>
                  </a:lnTo>
                  <a:lnTo>
                    <a:pt x="55" y="55"/>
                  </a:lnTo>
                  <a:lnTo>
                    <a:pt x="43" y="55"/>
                  </a:lnTo>
                  <a:lnTo>
                    <a:pt x="27" y="37"/>
                  </a:lnTo>
                  <a:lnTo>
                    <a:pt x="12" y="1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424"/>
            <p:cNvSpPr>
              <a:spLocks/>
            </p:cNvSpPr>
            <p:nvPr/>
          </p:nvSpPr>
          <p:spPr bwMode="auto">
            <a:xfrm>
              <a:off x="241" y="2664"/>
              <a:ext cx="27" cy="69"/>
            </a:xfrm>
            <a:custGeom>
              <a:avLst/>
              <a:gdLst>
                <a:gd name="T0" fmla="*/ 27 w 27"/>
                <a:gd name="T1" fmla="*/ 0 h 69"/>
                <a:gd name="T2" fmla="*/ 21 w 27"/>
                <a:gd name="T3" fmla="*/ 11 h 69"/>
                <a:gd name="T4" fmla="*/ 10 w 27"/>
                <a:gd name="T5" fmla="*/ 34 h 69"/>
                <a:gd name="T6" fmla="*/ 0 w 27"/>
                <a:gd name="T7" fmla="*/ 53 h 69"/>
                <a:gd name="T8" fmla="*/ 2 w 27"/>
                <a:gd name="T9" fmla="*/ 69 h 69"/>
                <a:gd name="T10" fmla="*/ 10 w 27"/>
                <a:gd name="T11" fmla="*/ 64 h 69"/>
                <a:gd name="T12" fmla="*/ 17 w 27"/>
                <a:gd name="T13" fmla="*/ 45 h 69"/>
                <a:gd name="T14" fmla="*/ 23 w 27"/>
                <a:gd name="T15" fmla="*/ 18 h 69"/>
                <a:gd name="T16" fmla="*/ 27 w 27"/>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69"/>
                <a:gd name="T29" fmla="*/ 27 w 27"/>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69">
                  <a:moveTo>
                    <a:pt x="27" y="0"/>
                  </a:moveTo>
                  <a:lnTo>
                    <a:pt x="21" y="11"/>
                  </a:lnTo>
                  <a:lnTo>
                    <a:pt x="10" y="34"/>
                  </a:lnTo>
                  <a:lnTo>
                    <a:pt x="0" y="53"/>
                  </a:lnTo>
                  <a:lnTo>
                    <a:pt x="2" y="69"/>
                  </a:lnTo>
                  <a:lnTo>
                    <a:pt x="10" y="64"/>
                  </a:lnTo>
                  <a:lnTo>
                    <a:pt x="17" y="45"/>
                  </a:lnTo>
                  <a:lnTo>
                    <a:pt x="23" y="18"/>
                  </a:lnTo>
                  <a:lnTo>
                    <a:pt x="2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425"/>
            <p:cNvSpPr>
              <a:spLocks/>
            </p:cNvSpPr>
            <p:nvPr/>
          </p:nvSpPr>
          <p:spPr bwMode="auto">
            <a:xfrm>
              <a:off x="272" y="2678"/>
              <a:ext cx="18" cy="77"/>
            </a:xfrm>
            <a:custGeom>
              <a:avLst/>
              <a:gdLst>
                <a:gd name="T0" fmla="*/ 0 w 18"/>
                <a:gd name="T1" fmla="*/ 0 h 77"/>
                <a:gd name="T2" fmla="*/ 2 w 18"/>
                <a:gd name="T3" fmla="*/ 15 h 77"/>
                <a:gd name="T4" fmla="*/ 2 w 18"/>
                <a:gd name="T5" fmla="*/ 42 h 77"/>
                <a:gd name="T6" fmla="*/ 4 w 18"/>
                <a:gd name="T7" fmla="*/ 66 h 77"/>
                <a:gd name="T8" fmla="*/ 12 w 18"/>
                <a:gd name="T9" fmla="*/ 77 h 77"/>
                <a:gd name="T10" fmla="*/ 18 w 18"/>
                <a:gd name="T11" fmla="*/ 68 h 77"/>
                <a:gd name="T12" fmla="*/ 14 w 18"/>
                <a:gd name="T13" fmla="*/ 44 h 77"/>
                <a:gd name="T14" fmla="*/ 6 w 18"/>
                <a:gd name="T15" fmla="*/ 17 h 77"/>
                <a:gd name="T16" fmla="*/ 0 w 18"/>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77"/>
                <a:gd name="T29" fmla="*/ 18 w 18"/>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77">
                  <a:moveTo>
                    <a:pt x="0" y="0"/>
                  </a:moveTo>
                  <a:lnTo>
                    <a:pt x="2" y="15"/>
                  </a:lnTo>
                  <a:lnTo>
                    <a:pt x="2" y="42"/>
                  </a:lnTo>
                  <a:lnTo>
                    <a:pt x="4" y="66"/>
                  </a:lnTo>
                  <a:lnTo>
                    <a:pt x="12" y="77"/>
                  </a:lnTo>
                  <a:lnTo>
                    <a:pt x="18" y="68"/>
                  </a:lnTo>
                  <a:lnTo>
                    <a:pt x="14" y="44"/>
                  </a:lnTo>
                  <a:lnTo>
                    <a:pt x="6"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426"/>
            <p:cNvSpPr>
              <a:spLocks/>
            </p:cNvSpPr>
            <p:nvPr/>
          </p:nvSpPr>
          <p:spPr bwMode="auto">
            <a:xfrm>
              <a:off x="208" y="2640"/>
              <a:ext cx="50" cy="69"/>
            </a:xfrm>
            <a:custGeom>
              <a:avLst/>
              <a:gdLst>
                <a:gd name="T0" fmla="*/ 50 w 50"/>
                <a:gd name="T1" fmla="*/ 0 h 69"/>
                <a:gd name="T2" fmla="*/ 39 w 50"/>
                <a:gd name="T3" fmla="*/ 22 h 69"/>
                <a:gd name="T4" fmla="*/ 25 w 50"/>
                <a:gd name="T5" fmla="*/ 46 h 69"/>
                <a:gd name="T6" fmla="*/ 10 w 50"/>
                <a:gd name="T7" fmla="*/ 66 h 69"/>
                <a:gd name="T8" fmla="*/ 0 w 50"/>
                <a:gd name="T9" fmla="*/ 69 h 69"/>
                <a:gd name="T10" fmla="*/ 0 w 50"/>
                <a:gd name="T11" fmla="*/ 62 h 69"/>
                <a:gd name="T12" fmla="*/ 4 w 50"/>
                <a:gd name="T13" fmla="*/ 55 h 69"/>
                <a:gd name="T14" fmla="*/ 10 w 50"/>
                <a:gd name="T15" fmla="*/ 44 h 69"/>
                <a:gd name="T16" fmla="*/ 19 w 50"/>
                <a:gd name="T17" fmla="*/ 33 h 69"/>
                <a:gd name="T18" fmla="*/ 29 w 50"/>
                <a:gd name="T19" fmla="*/ 24 h 69"/>
                <a:gd name="T20" fmla="*/ 39 w 50"/>
                <a:gd name="T21" fmla="*/ 13 h 69"/>
                <a:gd name="T22" fmla="*/ 47 w 50"/>
                <a:gd name="T23" fmla="*/ 7 h 69"/>
                <a:gd name="T24" fmla="*/ 50 w 50"/>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69"/>
                <a:gd name="T41" fmla="*/ 50 w 50"/>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69">
                  <a:moveTo>
                    <a:pt x="50" y="0"/>
                  </a:moveTo>
                  <a:lnTo>
                    <a:pt x="39" y="22"/>
                  </a:lnTo>
                  <a:lnTo>
                    <a:pt x="25" y="46"/>
                  </a:lnTo>
                  <a:lnTo>
                    <a:pt x="10" y="66"/>
                  </a:lnTo>
                  <a:lnTo>
                    <a:pt x="0" y="69"/>
                  </a:lnTo>
                  <a:lnTo>
                    <a:pt x="0" y="62"/>
                  </a:lnTo>
                  <a:lnTo>
                    <a:pt x="4" y="55"/>
                  </a:lnTo>
                  <a:lnTo>
                    <a:pt x="10" y="44"/>
                  </a:lnTo>
                  <a:lnTo>
                    <a:pt x="19" y="33"/>
                  </a:lnTo>
                  <a:lnTo>
                    <a:pt x="29" y="24"/>
                  </a:lnTo>
                  <a:lnTo>
                    <a:pt x="39" y="13"/>
                  </a:lnTo>
                  <a:lnTo>
                    <a:pt x="47" y="7"/>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427"/>
            <p:cNvSpPr>
              <a:spLocks/>
            </p:cNvSpPr>
            <p:nvPr/>
          </p:nvSpPr>
          <p:spPr bwMode="auto">
            <a:xfrm>
              <a:off x="214" y="2267"/>
              <a:ext cx="87" cy="20"/>
            </a:xfrm>
            <a:custGeom>
              <a:avLst/>
              <a:gdLst>
                <a:gd name="T0" fmla="*/ 87 w 87"/>
                <a:gd name="T1" fmla="*/ 18 h 20"/>
                <a:gd name="T2" fmla="*/ 78 w 87"/>
                <a:gd name="T3" fmla="*/ 18 h 20"/>
                <a:gd name="T4" fmla="*/ 64 w 87"/>
                <a:gd name="T5" fmla="*/ 20 h 20"/>
                <a:gd name="T6" fmla="*/ 50 w 87"/>
                <a:gd name="T7" fmla="*/ 20 h 20"/>
                <a:gd name="T8" fmla="*/ 37 w 87"/>
                <a:gd name="T9" fmla="*/ 20 h 20"/>
                <a:gd name="T10" fmla="*/ 23 w 87"/>
                <a:gd name="T11" fmla="*/ 20 h 20"/>
                <a:gd name="T12" fmla="*/ 11 w 87"/>
                <a:gd name="T13" fmla="*/ 18 h 20"/>
                <a:gd name="T14" fmla="*/ 4 w 87"/>
                <a:gd name="T15" fmla="*/ 13 h 20"/>
                <a:gd name="T16" fmla="*/ 0 w 87"/>
                <a:gd name="T17" fmla="*/ 7 h 20"/>
                <a:gd name="T18" fmla="*/ 2 w 87"/>
                <a:gd name="T19" fmla="*/ 2 h 20"/>
                <a:gd name="T20" fmla="*/ 10 w 87"/>
                <a:gd name="T21" fmla="*/ 0 h 20"/>
                <a:gd name="T22" fmla="*/ 21 w 87"/>
                <a:gd name="T23" fmla="*/ 0 h 20"/>
                <a:gd name="T24" fmla="*/ 35 w 87"/>
                <a:gd name="T25" fmla="*/ 4 h 20"/>
                <a:gd name="T26" fmla="*/ 48 w 87"/>
                <a:gd name="T27" fmla="*/ 9 h 20"/>
                <a:gd name="T28" fmla="*/ 64 w 87"/>
                <a:gd name="T29" fmla="*/ 13 h 20"/>
                <a:gd name="T30" fmla="*/ 78 w 87"/>
                <a:gd name="T31" fmla="*/ 16 h 20"/>
                <a:gd name="T32" fmla="*/ 87 w 87"/>
                <a:gd name="T33" fmla="*/ 18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20"/>
                <a:gd name="T53" fmla="*/ 87 w 87"/>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20">
                  <a:moveTo>
                    <a:pt x="87" y="18"/>
                  </a:moveTo>
                  <a:lnTo>
                    <a:pt x="78" y="18"/>
                  </a:lnTo>
                  <a:lnTo>
                    <a:pt x="64" y="20"/>
                  </a:lnTo>
                  <a:lnTo>
                    <a:pt x="50" y="20"/>
                  </a:lnTo>
                  <a:lnTo>
                    <a:pt x="37" y="20"/>
                  </a:lnTo>
                  <a:lnTo>
                    <a:pt x="23" y="20"/>
                  </a:lnTo>
                  <a:lnTo>
                    <a:pt x="11" y="18"/>
                  </a:lnTo>
                  <a:lnTo>
                    <a:pt x="4" y="13"/>
                  </a:lnTo>
                  <a:lnTo>
                    <a:pt x="0" y="7"/>
                  </a:lnTo>
                  <a:lnTo>
                    <a:pt x="2" y="2"/>
                  </a:lnTo>
                  <a:lnTo>
                    <a:pt x="10" y="0"/>
                  </a:lnTo>
                  <a:lnTo>
                    <a:pt x="21" y="0"/>
                  </a:lnTo>
                  <a:lnTo>
                    <a:pt x="35" y="4"/>
                  </a:lnTo>
                  <a:lnTo>
                    <a:pt x="48" y="9"/>
                  </a:lnTo>
                  <a:lnTo>
                    <a:pt x="64" y="13"/>
                  </a:lnTo>
                  <a:lnTo>
                    <a:pt x="78" y="16"/>
                  </a:lnTo>
                  <a:lnTo>
                    <a:pt x="87"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428"/>
            <p:cNvSpPr>
              <a:spLocks/>
            </p:cNvSpPr>
            <p:nvPr/>
          </p:nvSpPr>
          <p:spPr bwMode="auto">
            <a:xfrm>
              <a:off x="229" y="2227"/>
              <a:ext cx="84" cy="33"/>
            </a:xfrm>
            <a:custGeom>
              <a:avLst/>
              <a:gdLst>
                <a:gd name="T0" fmla="*/ 84 w 84"/>
                <a:gd name="T1" fmla="*/ 33 h 33"/>
                <a:gd name="T2" fmla="*/ 76 w 84"/>
                <a:gd name="T3" fmla="*/ 33 h 33"/>
                <a:gd name="T4" fmla="*/ 64 w 84"/>
                <a:gd name="T5" fmla="*/ 31 h 33"/>
                <a:gd name="T6" fmla="*/ 51 w 84"/>
                <a:gd name="T7" fmla="*/ 29 h 33"/>
                <a:gd name="T8" fmla="*/ 37 w 84"/>
                <a:gd name="T9" fmla="*/ 27 h 33"/>
                <a:gd name="T10" fmla="*/ 24 w 84"/>
                <a:gd name="T11" fmla="*/ 22 h 33"/>
                <a:gd name="T12" fmla="*/ 12 w 84"/>
                <a:gd name="T13" fmla="*/ 18 h 33"/>
                <a:gd name="T14" fmla="*/ 4 w 84"/>
                <a:gd name="T15" fmla="*/ 11 h 33"/>
                <a:gd name="T16" fmla="*/ 0 w 84"/>
                <a:gd name="T17" fmla="*/ 5 h 33"/>
                <a:gd name="T18" fmla="*/ 2 w 84"/>
                <a:gd name="T19" fmla="*/ 0 h 33"/>
                <a:gd name="T20" fmla="*/ 12 w 84"/>
                <a:gd name="T21" fmla="*/ 0 h 33"/>
                <a:gd name="T22" fmla="*/ 24 w 84"/>
                <a:gd name="T23" fmla="*/ 5 h 33"/>
                <a:gd name="T24" fmla="*/ 37 w 84"/>
                <a:gd name="T25" fmla="*/ 11 h 33"/>
                <a:gd name="T26" fmla="*/ 53 w 84"/>
                <a:gd name="T27" fmla="*/ 18 h 33"/>
                <a:gd name="T28" fmla="*/ 66 w 84"/>
                <a:gd name="T29" fmla="*/ 25 h 33"/>
                <a:gd name="T30" fmla="*/ 78 w 84"/>
                <a:gd name="T31" fmla="*/ 31 h 33"/>
                <a:gd name="T32" fmla="*/ 84 w 84"/>
                <a:gd name="T33" fmla="*/ 3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33"/>
                <a:gd name="T53" fmla="*/ 84 w 8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33">
                  <a:moveTo>
                    <a:pt x="84" y="33"/>
                  </a:moveTo>
                  <a:lnTo>
                    <a:pt x="76" y="33"/>
                  </a:lnTo>
                  <a:lnTo>
                    <a:pt x="64" y="31"/>
                  </a:lnTo>
                  <a:lnTo>
                    <a:pt x="51" y="29"/>
                  </a:lnTo>
                  <a:lnTo>
                    <a:pt x="37" y="27"/>
                  </a:lnTo>
                  <a:lnTo>
                    <a:pt x="24" y="22"/>
                  </a:lnTo>
                  <a:lnTo>
                    <a:pt x="12" y="18"/>
                  </a:lnTo>
                  <a:lnTo>
                    <a:pt x="4" y="11"/>
                  </a:lnTo>
                  <a:lnTo>
                    <a:pt x="0" y="5"/>
                  </a:lnTo>
                  <a:lnTo>
                    <a:pt x="2" y="0"/>
                  </a:lnTo>
                  <a:lnTo>
                    <a:pt x="12" y="0"/>
                  </a:lnTo>
                  <a:lnTo>
                    <a:pt x="24" y="5"/>
                  </a:lnTo>
                  <a:lnTo>
                    <a:pt x="37" y="11"/>
                  </a:lnTo>
                  <a:lnTo>
                    <a:pt x="53" y="18"/>
                  </a:lnTo>
                  <a:lnTo>
                    <a:pt x="66" y="25"/>
                  </a:lnTo>
                  <a:lnTo>
                    <a:pt x="78" y="31"/>
                  </a:lnTo>
                  <a:lnTo>
                    <a:pt x="84" y="3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429"/>
            <p:cNvSpPr>
              <a:spLocks/>
            </p:cNvSpPr>
            <p:nvPr/>
          </p:nvSpPr>
          <p:spPr bwMode="auto">
            <a:xfrm>
              <a:off x="190" y="2316"/>
              <a:ext cx="82" cy="19"/>
            </a:xfrm>
            <a:custGeom>
              <a:avLst/>
              <a:gdLst>
                <a:gd name="T0" fmla="*/ 82 w 82"/>
                <a:gd name="T1" fmla="*/ 8 h 19"/>
                <a:gd name="T2" fmla="*/ 78 w 82"/>
                <a:gd name="T3" fmla="*/ 13 h 19"/>
                <a:gd name="T4" fmla="*/ 70 w 82"/>
                <a:gd name="T5" fmla="*/ 15 h 19"/>
                <a:gd name="T6" fmla="*/ 59 w 82"/>
                <a:gd name="T7" fmla="*/ 19 h 19"/>
                <a:gd name="T8" fmla="*/ 45 w 82"/>
                <a:gd name="T9" fmla="*/ 19 h 19"/>
                <a:gd name="T10" fmla="*/ 30 w 82"/>
                <a:gd name="T11" fmla="*/ 19 h 19"/>
                <a:gd name="T12" fmla="*/ 18 w 82"/>
                <a:gd name="T13" fmla="*/ 17 h 19"/>
                <a:gd name="T14" fmla="*/ 6 w 82"/>
                <a:gd name="T15" fmla="*/ 15 h 19"/>
                <a:gd name="T16" fmla="*/ 0 w 82"/>
                <a:gd name="T17" fmla="*/ 8 h 19"/>
                <a:gd name="T18" fmla="*/ 0 w 82"/>
                <a:gd name="T19" fmla="*/ 2 h 19"/>
                <a:gd name="T20" fmla="*/ 6 w 82"/>
                <a:gd name="T21" fmla="*/ 0 h 19"/>
                <a:gd name="T22" fmla="*/ 18 w 82"/>
                <a:gd name="T23" fmla="*/ 0 h 19"/>
                <a:gd name="T24" fmla="*/ 30 w 82"/>
                <a:gd name="T25" fmla="*/ 2 h 19"/>
                <a:gd name="T26" fmla="*/ 45 w 82"/>
                <a:gd name="T27" fmla="*/ 4 h 19"/>
                <a:gd name="T28" fmla="*/ 59 w 82"/>
                <a:gd name="T29" fmla="*/ 6 h 19"/>
                <a:gd name="T30" fmla="*/ 72 w 82"/>
                <a:gd name="T31" fmla="*/ 8 h 19"/>
                <a:gd name="T32" fmla="*/ 82 w 82"/>
                <a:gd name="T33" fmla="*/ 8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19"/>
                <a:gd name="T53" fmla="*/ 82 w 82"/>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19">
                  <a:moveTo>
                    <a:pt x="82" y="8"/>
                  </a:moveTo>
                  <a:lnTo>
                    <a:pt x="78" y="13"/>
                  </a:lnTo>
                  <a:lnTo>
                    <a:pt x="70" y="15"/>
                  </a:lnTo>
                  <a:lnTo>
                    <a:pt x="59" y="19"/>
                  </a:lnTo>
                  <a:lnTo>
                    <a:pt x="45" y="19"/>
                  </a:lnTo>
                  <a:lnTo>
                    <a:pt x="30" y="19"/>
                  </a:lnTo>
                  <a:lnTo>
                    <a:pt x="18" y="17"/>
                  </a:lnTo>
                  <a:lnTo>
                    <a:pt x="6" y="15"/>
                  </a:lnTo>
                  <a:lnTo>
                    <a:pt x="0" y="8"/>
                  </a:lnTo>
                  <a:lnTo>
                    <a:pt x="0" y="2"/>
                  </a:lnTo>
                  <a:lnTo>
                    <a:pt x="6" y="0"/>
                  </a:lnTo>
                  <a:lnTo>
                    <a:pt x="18" y="0"/>
                  </a:lnTo>
                  <a:lnTo>
                    <a:pt x="30" y="2"/>
                  </a:lnTo>
                  <a:lnTo>
                    <a:pt x="45" y="4"/>
                  </a:lnTo>
                  <a:lnTo>
                    <a:pt x="59" y="6"/>
                  </a:lnTo>
                  <a:lnTo>
                    <a:pt x="72" y="8"/>
                  </a:lnTo>
                  <a:lnTo>
                    <a:pt x="82"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430"/>
            <p:cNvSpPr>
              <a:spLocks/>
            </p:cNvSpPr>
            <p:nvPr/>
          </p:nvSpPr>
          <p:spPr bwMode="auto">
            <a:xfrm>
              <a:off x="167" y="2362"/>
              <a:ext cx="95" cy="31"/>
            </a:xfrm>
            <a:custGeom>
              <a:avLst/>
              <a:gdLst>
                <a:gd name="T0" fmla="*/ 95 w 95"/>
                <a:gd name="T1" fmla="*/ 0 h 31"/>
                <a:gd name="T2" fmla="*/ 86 w 95"/>
                <a:gd name="T3" fmla="*/ 7 h 31"/>
                <a:gd name="T4" fmla="*/ 72 w 95"/>
                <a:gd name="T5" fmla="*/ 13 h 31"/>
                <a:gd name="T6" fmla="*/ 57 w 95"/>
                <a:gd name="T7" fmla="*/ 20 h 31"/>
                <a:gd name="T8" fmla="*/ 43 w 95"/>
                <a:gd name="T9" fmla="*/ 26 h 31"/>
                <a:gd name="T10" fmla="*/ 27 w 95"/>
                <a:gd name="T11" fmla="*/ 31 h 31"/>
                <a:gd name="T12" fmla="*/ 14 w 95"/>
                <a:gd name="T13" fmla="*/ 31 h 31"/>
                <a:gd name="T14" fmla="*/ 6 w 95"/>
                <a:gd name="T15" fmla="*/ 31 h 31"/>
                <a:gd name="T16" fmla="*/ 0 w 95"/>
                <a:gd name="T17" fmla="*/ 24 h 31"/>
                <a:gd name="T18" fmla="*/ 2 w 95"/>
                <a:gd name="T19" fmla="*/ 18 h 31"/>
                <a:gd name="T20" fmla="*/ 12 w 95"/>
                <a:gd name="T21" fmla="*/ 13 h 31"/>
                <a:gd name="T22" fmla="*/ 23 w 95"/>
                <a:gd name="T23" fmla="*/ 9 h 31"/>
                <a:gd name="T24" fmla="*/ 39 w 95"/>
                <a:gd name="T25" fmla="*/ 7 h 31"/>
                <a:gd name="T26" fmla="*/ 57 w 95"/>
                <a:gd name="T27" fmla="*/ 7 h 31"/>
                <a:gd name="T28" fmla="*/ 72 w 95"/>
                <a:gd name="T29" fmla="*/ 4 h 31"/>
                <a:gd name="T30" fmla="*/ 86 w 95"/>
                <a:gd name="T31" fmla="*/ 2 h 31"/>
                <a:gd name="T32" fmla="*/ 95 w 95"/>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31"/>
                <a:gd name="T53" fmla="*/ 95 w 9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31">
                  <a:moveTo>
                    <a:pt x="95" y="0"/>
                  </a:moveTo>
                  <a:lnTo>
                    <a:pt x="86" y="7"/>
                  </a:lnTo>
                  <a:lnTo>
                    <a:pt x="72" y="13"/>
                  </a:lnTo>
                  <a:lnTo>
                    <a:pt x="57" y="20"/>
                  </a:lnTo>
                  <a:lnTo>
                    <a:pt x="43" y="26"/>
                  </a:lnTo>
                  <a:lnTo>
                    <a:pt x="27" y="31"/>
                  </a:lnTo>
                  <a:lnTo>
                    <a:pt x="14" y="31"/>
                  </a:lnTo>
                  <a:lnTo>
                    <a:pt x="6" y="31"/>
                  </a:lnTo>
                  <a:lnTo>
                    <a:pt x="0" y="24"/>
                  </a:lnTo>
                  <a:lnTo>
                    <a:pt x="2" y="18"/>
                  </a:lnTo>
                  <a:lnTo>
                    <a:pt x="12" y="13"/>
                  </a:lnTo>
                  <a:lnTo>
                    <a:pt x="23" y="9"/>
                  </a:lnTo>
                  <a:lnTo>
                    <a:pt x="39" y="7"/>
                  </a:lnTo>
                  <a:lnTo>
                    <a:pt x="57" y="7"/>
                  </a:lnTo>
                  <a:lnTo>
                    <a:pt x="72" y="4"/>
                  </a:lnTo>
                  <a:lnTo>
                    <a:pt x="86" y="2"/>
                  </a:lnTo>
                  <a:lnTo>
                    <a:pt x="9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431"/>
            <p:cNvSpPr>
              <a:spLocks/>
            </p:cNvSpPr>
            <p:nvPr/>
          </p:nvSpPr>
          <p:spPr bwMode="auto">
            <a:xfrm>
              <a:off x="144" y="2411"/>
              <a:ext cx="103" cy="37"/>
            </a:xfrm>
            <a:custGeom>
              <a:avLst/>
              <a:gdLst>
                <a:gd name="T0" fmla="*/ 103 w 103"/>
                <a:gd name="T1" fmla="*/ 0 h 37"/>
                <a:gd name="T2" fmla="*/ 93 w 103"/>
                <a:gd name="T3" fmla="*/ 4 h 37"/>
                <a:gd name="T4" fmla="*/ 80 w 103"/>
                <a:gd name="T5" fmla="*/ 13 h 37"/>
                <a:gd name="T6" fmla="*/ 62 w 103"/>
                <a:gd name="T7" fmla="*/ 19 h 37"/>
                <a:gd name="T8" fmla="*/ 45 w 103"/>
                <a:gd name="T9" fmla="*/ 28 h 37"/>
                <a:gd name="T10" fmla="*/ 27 w 103"/>
                <a:gd name="T11" fmla="*/ 33 h 37"/>
                <a:gd name="T12" fmla="*/ 13 w 103"/>
                <a:gd name="T13" fmla="*/ 37 h 37"/>
                <a:gd name="T14" fmla="*/ 4 w 103"/>
                <a:gd name="T15" fmla="*/ 35 h 37"/>
                <a:gd name="T16" fmla="*/ 0 w 103"/>
                <a:gd name="T17" fmla="*/ 30 h 37"/>
                <a:gd name="T18" fmla="*/ 4 w 103"/>
                <a:gd name="T19" fmla="*/ 22 h 37"/>
                <a:gd name="T20" fmla="*/ 15 w 103"/>
                <a:gd name="T21" fmla="*/ 17 h 37"/>
                <a:gd name="T22" fmla="*/ 31 w 103"/>
                <a:gd name="T23" fmla="*/ 13 h 37"/>
                <a:gd name="T24" fmla="*/ 48 w 103"/>
                <a:gd name="T25" fmla="*/ 8 h 37"/>
                <a:gd name="T26" fmla="*/ 66 w 103"/>
                <a:gd name="T27" fmla="*/ 6 h 37"/>
                <a:gd name="T28" fmla="*/ 81 w 103"/>
                <a:gd name="T29" fmla="*/ 4 h 37"/>
                <a:gd name="T30" fmla="*/ 95 w 103"/>
                <a:gd name="T31" fmla="*/ 2 h 37"/>
                <a:gd name="T32" fmla="*/ 103 w 103"/>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37"/>
                <a:gd name="T53" fmla="*/ 103 w 103"/>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37">
                  <a:moveTo>
                    <a:pt x="103" y="0"/>
                  </a:moveTo>
                  <a:lnTo>
                    <a:pt x="93" y="4"/>
                  </a:lnTo>
                  <a:lnTo>
                    <a:pt x="80" y="13"/>
                  </a:lnTo>
                  <a:lnTo>
                    <a:pt x="62" y="19"/>
                  </a:lnTo>
                  <a:lnTo>
                    <a:pt x="45" y="28"/>
                  </a:lnTo>
                  <a:lnTo>
                    <a:pt x="27" y="33"/>
                  </a:lnTo>
                  <a:lnTo>
                    <a:pt x="13" y="37"/>
                  </a:lnTo>
                  <a:lnTo>
                    <a:pt x="4" y="35"/>
                  </a:lnTo>
                  <a:lnTo>
                    <a:pt x="0" y="30"/>
                  </a:lnTo>
                  <a:lnTo>
                    <a:pt x="4" y="22"/>
                  </a:lnTo>
                  <a:lnTo>
                    <a:pt x="15" y="17"/>
                  </a:lnTo>
                  <a:lnTo>
                    <a:pt x="31" y="13"/>
                  </a:lnTo>
                  <a:lnTo>
                    <a:pt x="48" y="8"/>
                  </a:lnTo>
                  <a:lnTo>
                    <a:pt x="66" y="6"/>
                  </a:lnTo>
                  <a:lnTo>
                    <a:pt x="81" y="4"/>
                  </a:lnTo>
                  <a:lnTo>
                    <a:pt x="95" y="2"/>
                  </a:lnTo>
                  <a:lnTo>
                    <a:pt x="10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432"/>
            <p:cNvSpPr>
              <a:spLocks/>
            </p:cNvSpPr>
            <p:nvPr/>
          </p:nvSpPr>
          <p:spPr bwMode="auto">
            <a:xfrm>
              <a:off x="136" y="2499"/>
              <a:ext cx="111" cy="66"/>
            </a:xfrm>
            <a:custGeom>
              <a:avLst/>
              <a:gdLst>
                <a:gd name="T0" fmla="*/ 111 w 111"/>
                <a:gd name="T1" fmla="*/ 0 h 66"/>
                <a:gd name="T2" fmla="*/ 101 w 111"/>
                <a:gd name="T3" fmla="*/ 11 h 66"/>
                <a:gd name="T4" fmla="*/ 86 w 111"/>
                <a:gd name="T5" fmla="*/ 24 h 66"/>
                <a:gd name="T6" fmla="*/ 70 w 111"/>
                <a:gd name="T7" fmla="*/ 35 h 66"/>
                <a:gd name="T8" fmla="*/ 51 w 111"/>
                <a:gd name="T9" fmla="*/ 46 h 66"/>
                <a:gd name="T10" fmla="*/ 33 w 111"/>
                <a:gd name="T11" fmla="*/ 57 h 66"/>
                <a:gd name="T12" fmla="*/ 18 w 111"/>
                <a:gd name="T13" fmla="*/ 64 h 66"/>
                <a:gd name="T14" fmla="*/ 6 w 111"/>
                <a:gd name="T15" fmla="*/ 66 h 66"/>
                <a:gd name="T16" fmla="*/ 0 w 111"/>
                <a:gd name="T17" fmla="*/ 62 h 66"/>
                <a:gd name="T18" fmla="*/ 2 w 111"/>
                <a:gd name="T19" fmla="*/ 55 h 66"/>
                <a:gd name="T20" fmla="*/ 14 w 111"/>
                <a:gd name="T21" fmla="*/ 48 h 66"/>
                <a:gd name="T22" fmla="*/ 29 w 111"/>
                <a:gd name="T23" fmla="*/ 40 h 66"/>
                <a:gd name="T24" fmla="*/ 49 w 111"/>
                <a:gd name="T25" fmla="*/ 31 h 66"/>
                <a:gd name="T26" fmla="*/ 70 w 111"/>
                <a:gd name="T27" fmla="*/ 24 h 66"/>
                <a:gd name="T28" fmla="*/ 88 w 111"/>
                <a:gd name="T29" fmla="*/ 15 h 66"/>
                <a:gd name="T30" fmla="*/ 103 w 111"/>
                <a:gd name="T31" fmla="*/ 6 h 66"/>
                <a:gd name="T32" fmla="*/ 111 w 111"/>
                <a:gd name="T33" fmla="*/ 0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66"/>
                <a:gd name="T53" fmla="*/ 111 w 111"/>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66">
                  <a:moveTo>
                    <a:pt x="111" y="0"/>
                  </a:moveTo>
                  <a:lnTo>
                    <a:pt x="101" y="11"/>
                  </a:lnTo>
                  <a:lnTo>
                    <a:pt x="86" y="24"/>
                  </a:lnTo>
                  <a:lnTo>
                    <a:pt x="70" y="35"/>
                  </a:lnTo>
                  <a:lnTo>
                    <a:pt x="51" y="46"/>
                  </a:lnTo>
                  <a:lnTo>
                    <a:pt x="33" y="57"/>
                  </a:lnTo>
                  <a:lnTo>
                    <a:pt x="18" y="64"/>
                  </a:lnTo>
                  <a:lnTo>
                    <a:pt x="6" y="66"/>
                  </a:lnTo>
                  <a:lnTo>
                    <a:pt x="0" y="62"/>
                  </a:lnTo>
                  <a:lnTo>
                    <a:pt x="2" y="55"/>
                  </a:lnTo>
                  <a:lnTo>
                    <a:pt x="14" y="48"/>
                  </a:lnTo>
                  <a:lnTo>
                    <a:pt x="29" y="40"/>
                  </a:lnTo>
                  <a:lnTo>
                    <a:pt x="49" y="31"/>
                  </a:lnTo>
                  <a:lnTo>
                    <a:pt x="70" y="24"/>
                  </a:lnTo>
                  <a:lnTo>
                    <a:pt x="88" y="15"/>
                  </a:lnTo>
                  <a:lnTo>
                    <a:pt x="103" y="6"/>
                  </a:lnTo>
                  <a:lnTo>
                    <a:pt x="11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433"/>
            <p:cNvSpPr>
              <a:spLocks/>
            </p:cNvSpPr>
            <p:nvPr/>
          </p:nvSpPr>
          <p:spPr bwMode="auto">
            <a:xfrm>
              <a:off x="154" y="2600"/>
              <a:ext cx="103" cy="75"/>
            </a:xfrm>
            <a:custGeom>
              <a:avLst/>
              <a:gdLst>
                <a:gd name="T0" fmla="*/ 103 w 103"/>
                <a:gd name="T1" fmla="*/ 0 h 75"/>
                <a:gd name="T2" fmla="*/ 95 w 103"/>
                <a:gd name="T3" fmla="*/ 9 h 75"/>
                <a:gd name="T4" fmla="*/ 81 w 103"/>
                <a:gd name="T5" fmla="*/ 22 h 75"/>
                <a:gd name="T6" fmla="*/ 66 w 103"/>
                <a:gd name="T7" fmla="*/ 36 h 75"/>
                <a:gd name="T8" fmla="*/ 48 w 103"/>
                <a:gd name="T9" fmla="*/ 49 h 75"/>
                <a:gd name="T10" fmla="*/ 31 w 103"/>
                <a:gd name="T11" fmla="*/ 62 h 75"/>
                <a:gd name="T12" fmla="*/ 17 w 103"/>
                <a:gd name="T13" fmla="*/ 71 h 75"/>
                <a:gd name="T14" fmla="*/ 5 w 103"/>
                <a:gd name="T15" fmla="*/ 75 h 75"/>
                <a:gd name="T16" fmla="*/ 0 w 103"/>
                <a:gd name="T17" fmla="*/ 71 h 75"/>
                <a:gd name="T18" fmla="*/ 1 w 103"/>
                <a:gd name="T19" fmla="*/ 62 h 75"/>
                <a:gd name="T20" fmla="*/ 11 w 103"/>
                <a:gd name="T21" fmla="*/ 53 h 75"/>
                <a:gd name="T22" fmla="*/ 27 w 103"/>
                <a:gd name="T23" fmla="*/ 42 h 75"/>
                <a:gd name="T24" fmla="*/ 46 w 103"/>
                <a:gd name="T25" fmla="*/ 31 h 75"/>
                <a:gd name="T26" fmla="*/ 64 w 103"/>
                <a:gd name="T27" fmla="*/ 22 h 75"/>
                <a:gd name="T28" fmla="*/ 81 w 103"/>
                <a:gd name="T29" fmla="*/ 14 h 75"/>
                <a:gd name="T30" fmla="*/ 95 w 103"/>
                <a:gd name="T31" fmla="*/ 5 h 75"/>
                <a:gd name="T32" fmla="*/ 103 w 103"/>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75"/>
                <a:gd name="T53" fmla="*/ 103 w 103"/>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75">
                  <a:moveTo>
                    <a:pt x="103" y="0"/>
                  </a:moveTo>
                  <a:lnTo>
                    <a:pt x="95" y="9"/>
                  </a:lnTo>
                  <a:lnTo>
                    <a:pt x="81" y="22"/>
                  </a:lnTo>
                  <a:lnTo>
                    <a:pt x="66" y="36"/>
                  </a:lnTo>
                  <a:lnTo>
                    <a:pt x="48" y="49"/>
                  </a:lnTo>
                  <a:lnTo>
                    <a:pt x="31" y="62"/>
                  </a:lnTo>
                  <a:lnTo>
                    <a:pt x="17" y="71"/>
                  </a:lnTo>
                  <a:lnTo>
                    <a:pt x="5" y="75"/>
                  </a:lnTo>
                  <a:lnTo>
                    <a:pt x="0" y="71"/>
                  </a:lnTo>
                  <a:lnTo>
                    <a:pt x="1" y="62"/>
                  </a:lnTo>
                  <a:lnTo>
                    <a:pt x="11" y="53"/>
                  </a:lnTo>
                  <a:lnTo>
                    <a:pt x="27" y="42"/>
                  </a:lnTo>
                  <a:lnTo>
                    <a:pt x="46" y="31"/>
                  </a:lnTo>
                  <a:lnTo>
                    <a:pt x="64" y="22"/>
                  </a:lnTo>
                  <a:lnTo>
                    <a:pt x="81" y="14"/>
                  </a:lnTo>
                  <a:lnTo>
                    <a:pt x="95" y="5"/>
                  </a:lnTo>
                  <a:lnTo>
                    <a:pt x="10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434"/>
            <p:cNvSpPr>
              <a:spLocks/>
            </p:cNvSpPr>
            <p:nvPr/>
          </p:nvSpPr>
          <p:spPr bwMode="auto">
            <a:xfrm>
              <a:off x="150" y="2455"/>
              <a:ext cx="93" cy="64"/>
            </a:xfrm>
            <a:custGeom>
              <a:avLst/>
              <a:gdLst>
                <a:gd name="T0" fmla="*/ 93 w 93"/>
                <a:gd name="T1" fmla="*/ 0 h 64"/>
                <a:gd name="T2" fmla="*/ 85 w 93"/>
                <a:gd name="T3" fmla="*/ 9 h 64"/>
                <a:gd name="T4" fmla="*/ 72 w 93"/>
                <a:gd name="T5" fmla="*/ 20 h 64"/>
                <a:gd name="T6" fmla="*/ 58 w 93"/>
                <a:gd name="T7" fmla="*/ 31 h 64"/>
                <a:gd name="T8" fmla="*/ 40 w 93"/>
                <a:gd name="T9" fmla="*/ 44 h 64"/>
                <a:gd name="T10" fmla="*/ 27 w 93"/>
                <a:gd name="T11" fmla="*/ 55 h 64"/>
                <a:gd name="T12" fmla="*/ 13 w 93"/>
                <a:gd name="T13" fmla="*/ 62 h 64"/>
                <a:gd name="T14" fmla="*/ 4 w 93"/>
                <a:gd name="T15" fmla="*/ 64 h 64"/>
                <a:gd name="T16" fmla="*/ 0 w 93"/>
                <a:gd name="T17" fmla="*/ 59 h 64"/>
                <a:gd name="T18" fmla="*/ 4 w 93"/>
                <a:gd name="T19" fmla="*/ 50 h 64"/>
                <a:gd name="T20" fmla="*/ 11 w 93"/>
                <a:gd name="T21" fmla="*/ 42 h 64"/>
                <a:gd name="T22" fmla="*/ 25 w 93"/>
                <a:gd name="T23" fmla="*/ 33 h 64"/>
                <a:gd name="T24" fmla="*/ 42 w 93"/>
                <a:gd name="T25" fmla="*/ 24 h 64"/>
                <a:gd name="T26" fmla="*/ 58 w 93"/>
                <a:gd name="T27" fmla="*/ 15 h 64"/>
                <a:gd name="T28" fmla="*/ 74 w 93"/>
                <a:gd name="T29" fmla="*/ 9 h 64"/>
                <a:gd name="T30" fmla="*/ 85 w 93"/>
                <a:gd name="T31" fmla="*/ 4 h 64"/>
                <a:gd name="T32" fmla="*/ 93 w 93"/>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64"/>
                <a:gd name="T53" fmla="*/ 93 w 93"/>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64">
                  <a:moveTo>
                    <a:pt x="93" y="0"/>
                  </a:moveTo>
                  <a:lnTo>
                    <a:pt x="85" y="9"/>
                  </a:lnTo>
                  <a:lnTo>
                    <a:pt x="72" y="20"/>
                  </a:lnTo>
                  <a:lnTo>
                    <a:pt x="58" y="31"/>
                  </a:lnTo>
                  <a:lnTo>
                    <a:pt x="40" y="44"/>
                  </a:lnTo>
                  <a:lnTo>
                    <a:pt x="27" y="55"/>
                  </a:lnTo>
                  <a:lnTo>
                    <a:pt x="13" y="62"/>
                  </a:lnTo>
                  <a:lnTo>
                    <a:pt x="4" y="64"/>
                  </a:lnTo>
                  <a:lnTo>
                    <a:pt x="0" y="59"/>
                  </a:lnTo>
                  <a:lnTo>
                    <a:pt x="4" y="50"/>
                  </a:lnTo>
                  <a:lnTo>
                    <a:pt x="11" y="42"/>
                  </a:lnTo>
                  <a:lnTo>
                    <a:pt x="25" y="33"/>
                  </a:lnTo>
                  <a:lnTo>
                    <a:pt x="42" y="24"/>
                  </a:lnTo>
                  <a:lnTo>
                    <a:pt x="58" y="15"/>
                  </a:lnTo>
                  <a:lnTo>
                    <a:pt x="74" y="9"/>
                  </a:lnTo>
                  <a:lnTo>
                    <a:pt x="85" y="4"/>
                  </a:lnTo>
                  <a:lnTo>
                    <a:pt x="9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435"/>
            <p:cNvSpPr>
              <a:spLocks/>
            </p:cNvSpPr>
            <p:nvPr/>
          </p:nvSpPr>
          <p:spPr bwMode="auto">
            <a:xfrm>
              <a:off x="235" y="2459"/>
              <a:ext cx="136" cy="97"/>
            </a:xfrm>
            <a:custGeom>
              <a:avLst/>
              <a:gdLst>
                <a:gd name="T0" fmla="*/ 136 w 136"/>
                <a:gd name="T1" fmla="*/ 95 h 97"/>
                <a:gd name="T2" fmla="*/ 128 w 136"/>
                <a:gd name="T3" fmla="*/ 97 h 97"/>
                <a:gd name="T4" fmla="*/ 113 w 136"/>
                <a:gd name="T5" fmla="*/ 93 h 97"/>
                <a:gd name="T6" fmla="*/ 93 w 136"/>
                <a:gd name="T7" fmla="*/ 82 h 97"/>
                <a:gd name="T8" fmla="*/ 70 w 136"/>
                <a:gd name="T9" fmla="*/ 69 h 97"/>
                <a:gd name="T10" fmla="*/ 47 w 136"/>
                <a:gd name="T11" fmla="*/ 53 h 97"/>
                <a:gd name="T12" fmla="*/ 25 w 136"/>
                <a:gd name="T13" fmla="*/ 35 h 97"/>
                <a:gd name="T14" fmla="*/ 10 w 136"/>
                <a:gd name="T15" fmla="*/ 18 h 97"/>
                <a:gd name="T16" fmla="*/ 0 w 136"/>
                <a:gd name="T17" fmla="*/ 0 h 97"/>
                <a:gd name="T18" fmla="*/ 10 w 136"/>
                <a:gd name="T19" fmla="*/ 7 h 97"/>
                <a:gd name="T20" fmla="*/ 29 w 136"/>
                <a:gd name="T21" fmla="*/ 18 h 97"/>
                <a:gd name="T22" fmla="*/ 51 w 136"/>
                <a:gd name="T23" fmla="*/ 31 h 97"/>
                <a:gd name="T24" fmla="*/ 76 w 136"/>
                <a:gd name="T25" fmla="*/ 46 h 97"/>
                <a:gd name="T26" fmla="*/ 99 w 136"/>
                <a:gd name="T27" fmla="*/ 64 h 97"/>
                <a:gd name="T28" fmla="*/ 119 w 136"/>
                <a:gd name="T29" fmla="*/ 77 h 97"/>
                <a:gd name="T30" fmla="*/ 132 w 136"/>
                <a:gd name="T31" fmla="*/ 88 h 97"/>
                <a:gd name="T32" fmla="*/ 136 w 136"/>
                <a:gd name="T33" fmla="*/ 95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
                <a:gd name="T52" fmla="*/ 0 h 97"/>
                <a:gd name="T53" fmla="*/ 136 w 136"/>
                <a:gd name="T54" fmla="*/ 97 h 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 h="97">
                  <a:moveTo>
                    <a:pt x="136" y="95"/>
                  </a:moveTo>
                  <a:lnTo>
                    <a:pt x="128" y="97"/>
                  </a:lnTo>
                  <a:lnTo>
                    <a:pt x="113" y="93"/>
                  </a:lnTo>
                  <a:lnTo>
                    <a:pt x="93" y="82"/>
                  </a:lnTo>
                  <a:lnTo>
                    <a:pt x="70" y="69"/>
                  </a:lnTo>
                  <a:lnTo>
                    <a:pt x="47" y="53"/>
                  </a:lnTo>
                  <a:lnTo>
                    <a:pt x="25" y="35"/>
                  </a:lnTo>
                  <a:lnTo>
                    <a:pt x="10" y="18"/>
                  </a:lnTo>
                  <a:lnTo>
                    <a:pt x="0" y="0"/>
                  </a:lnTo>
                  <a:lnTo>
                    <a:pt x="10" y="7"/>
                  </a:lnTo>
                  <a:lnTo>
                    <a:pt x="29" y="18"/>
                  </a:lnTo>
                  <a:lnTo>
                    <a:pt x="51" y="31"/>
                  </a:lnTo>
                  <a:lnTo>
                    <a:pt x="76" y="46"/>
                  </a:lnTo>
                  <a:lnTo>
                    <a:pt x="99" y="64"/>
                  </a:lnTo>
                  <a:lnTo>
                    <a:pt x="119" y="77"/>
                  </a:lnTo>
                  <a:lnTo>
                    <a:pt x="132" y="88"/>
                  </a:lnTo>
                  <a:lnTo>
                    <a:pt x="136" y="9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436"/>
            <p:cNvSpPr>
              <a:spLocks/>
            </p:cNvSpPr>
            <p:nvPr/>
          </p:nvSpPr>
          <p:spPr bwMode="auto">
            <a:xfrm>
              <a:off x="241" y="2539"/>
              <a:ext cx="107" cy="83"/>
            </a:xfrm>
            <a:custGeom>
              <a:avLst/>
              <a:gdLst>
                <a:gd name="T0" fmla="*/ 107 w 107"/>
                <a:gd name="T1" fmla="*/ 83 h 83"/>
                <a:gd name="T2" fmla="*/ 101 w 107"/>
                <a:gd name="T3" fmla="*/ 83 h 83"/>
                <a:gd name="T4" fmla="*/ 91 w 107"/>
                <a:gd name="T5" fmla="*/ 81 h 83"/>
                <a:gd name="T6" fmla="*/ 76 w 107"/>
                <a:gd name="T7" fmla="*/ 75 h 83"/>
                <a:gd name="T8" fmla="*/ 58 w 107"/>
                <a:gd name="T9" fmla="*/ 64 h 83"/>
                <a:gd name="T10" fmla="*/ 41 w 107"/>
                <a:gd name="T11" fmla="*/ 50 h 83"/>
                <a:gd name="T12" fmla="*/ 23 w 107"/>
                <a:gd name="T13" fmla="*/ 35 h 83"/>
                <a:gd name="T14" fmla="*/ 10 w 107"/>
                <a:gd name="T15" fmla="*/ 17 h 83"/>
                <a:gd name="T16" fmla="*/ 0 w 107"/>
                <a:gd name="T17" fmla="*/ 0 h 83"/>
                <a:gd name="T18" fmla="*/ 12 w 107"/>
                <a:gd name="T19" fmla="*/ 11 h 83"/>
                <a:gd name="T20" fmla="*/ 27 w 107"/>
                <a:gd name="T21" fmla="*/ 22 h 83"/>
                <a:gd name="T22" fmla="*/ 47 w 107"/>
                <a:gd name="T23" fmla="*/ 35 h 83"/>
                <a:gd name="T24" fmla="*/ 64 w 107"/>
                <a:gd name="T25" fmla="*/ 48 h 83"/>
                <a:gd name="T26" fmla="*/ 82 w 107"/>
                <a:gd name="T27" fmla="*/ 59 h 83"/>
                <a:gd name="T28" fmla="*/ 95 w 107"/>
                <a:gd name="T29" fmla="*/ 70 h 83"/>
                <a:gd name="T30" fmla="*/ 105 w 107"/>
                <a:gd name="T31" fmla="*/ 79 h 83"/>
                <a:gd name="T32" fmla="*/ 107 w 107"/>
                <a:gd name="T33" fmla="*/ 83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
                <a:gd name="T52" fmla="*/ 0 h 83"/>
                <a:gd name="T53" fmla="*/ 107 w 107"/>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 h="83">
                  <a:moveTo>
                    <a:pt x="107" y="83"/>
                  </a:moveTo>
                  <a:lnTo>
                    <a:pt x="101" y="83"/>
                  </a:lnTo>
                  <a:lnTo>
                    <a:pt x="91" y="81"/>
                  </a:lnTo>
                  <a:lnTo>
                    <a:pt x="76" y="75"/>
                  </a:lnTo>
                  <a:lnTo>
                    <a:pt x="58" y="64"/>
                  </a:lnTo>
                  <a:lnTo>
                    <a:pt x="41" y="50"/>
                  </a:lnTo>
                  <a:lnTo>
                    <a:pt x="23" y="35"/>
                  </a:lnTo>
                  <a:lnTo>
                    <a:pt x="10" y="17"/>
                  </a:lnTo>
                  <a:lnTo>
                    <a:pt x="0" y="0"/>
                  </a:lnTo>
                  <a:lnTo>
                    <a:pt x="12" y="11"/>
                  </a:lnTo>
                  <a:lnTo>
                    <a:pt x="27" y="22"/>
                  </a:lnTo>
                  <a:lnTo>
                    <a:pt x="47" y="35"/>
                  </a:lnTo>
                  <a:lnTo>
                    <a:pt x="64" y="48"/>
                  </a:lnTo>
                  <a:lnTo>
                    <a:pt x="82" y="59"/>
                  </a:lnTo>
                  <a:lnTo>
                    <a:pt x="95" y="70"/>
                  </a:lnTo>
                  <a:lnTo>
                    <a:pt x="105" y="79"/>
                  </a:lnTo>
                  <a:lnTo>
                    <a:pt x="107"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437"/>
            <p:cNvSpPr>
              <a:spLocks/>
            </p:cNvSpPr>
            <p:nvPr/>
          </p:nvSpPr>
          <p:spPr bwMode="auto">
            <a:xfrm>
              <a:off x="148" y="2550"/>
              <a:ext cx="101" cy="75"/>
            </a:xfrm>
            <a:custGeom>
              <a:avLst/>
              <a:gdLst>
                <a:gd name="T0" fmla="*/ 101 w 101"/>
                <a:gd name="T1" fmla="*/ 0 h 75"/>
                <a:gd name="T2" fmla="*/ 93 w 101"/>
                <a:gd name="T3" fmla="*/ 8 h 75"/>
                <a:gd name="T4" fmla="*/ 79 w 101"/>
                <a:gd name="T5" fmla="*/ 22 h 75"/>
                <a:gd name="T6" fmla="*/ 64 w 101"/>
                <a:gd name="T7" fmla="*/ 35 h 75"/>
                <a:gd name="T8" fmla="*/ 48 w 101"/>
                <a:gd name="T9" fmla="*/ 50 h 75"/>
                <a:gd name="T10" fmla="*/ 31 w 101"/>
                <a:gd name="T11" fmla="*/ 61 h 75"/>
                <a:gd name="T12" fmla="*/ 17 w 101"/>
                <a:gd name="T13" fmla="*/ 70 h 75"/>
                <a:gd name="T14" fmla="*/ 6 w 101"/>
                <a:gd name="T15" fmla="*/ 75 h 75"/>
                <a:gd name="T16" fmla="*/ 0 w 101"/>
                <a:gd name="T17" fmla="*/ 70 h 75"/>
                <a:gd name="T18" fmla="*/ 2 w 101"/>
                <a:gd name="T19" fmla="*/ 61 h 75"/>
                <a:gd name="T20" fmla="*/ 9 w 101"/>
                <a:gd name="T21" fmla="*/ 53 h 75"/>
                <a:gd name="T22" fmla="*/ 25 w 101"/>
                <a:gd name="T23" fmla="*/ 44 h 75"/>
                <a:gd name="T24" fmla="*/ 44 w 101"/>
                <a:gd name="T25" fmla="*/ 33 h 75"/>
                <a:gd name="T26" fmla="*/ 62 w 101"/>
                <a:gd name="T27" fmla="*/ 22 h 75"/>
                <a:gd name="T28" fmla="*/ 79 w 101"/>
                <a:gd name="T29" fmla="*/ 13 h 75"/>
                <a:gd name="T30" fmla="*/ 93 w 101"/>
                <a:gd name="T31" fmla="*/ 6 h 75"/>
                <a:gd name="T32" fmla="*/ 101 w 101"/>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75"/>
                <a:gd name="T53" fmla="*/ 101 w 101"/>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75">
                  <a:moveTo>
                    <a:pt x="101" y="0"/>
                  </a:moveTo>
                  <a:lnTo>
                    <a:pt x="93" y="8"/>
                  </a:lnTo>
                  <a:lnTo>
                    <a:pt x="79" y="22"/>
                  </a:lnTo>
                  <a:lnTo>
                    <a:pt x="64" y="35"/>
                  </a:lnTo>
                  <a:lnTo>
                    <a:pt x="48" y="50"/>
                  </a:lnTo>
                  <a:lnTo>
                    <a:pt x="31" y="61"/>
                  </a:lnTo>
                  <a:lnTo>
                    <a:pt x="17" y="70"/>
                  </a:lnTo>
                  <a:lnTo>
                    <a:pt x="6" y="75"/>
                  </a:lnTo>
                  <a:lnTo>
                    <a:pt x="0" y="70"/>
                  </a:lnTo>
                  <a:lnTo>
                    <a:pt x="2" y="61"/>
                  </a:lnTo>
                  <a:lnTo>
                    <a:pt x="9" y="53"/>
                  </a:lnTo>
                  <a:lnTo>
                    <a:pt x="25" y="44"/>
                  </a:lnTo>
                  <a:lnTo>
                    <a:pt x="44" y="33"/>
                  </a:lnTo>
                  <a:lnTo>
                    <a:pt x="62" y="22"/>
                  </a:lnTo>
                  <a:lnTo>
                    <a:pt x="79" y="13"/>
                  </a:lnTo>
                  <a:lnTo>
                    <a:pt x="93" y="6"/>
                  </a:lnTo>
                  <a:lnTo>
                    <a:pt x="10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38"/>
            <p:cNvSpPr>
              <a:spLocks/>
            </p:cNvSpPr>
            <p:nvPr/>
          </p:nvSpPr>
          <p:spPr bwMode="auto">
            <a:xfrm>
              <a:off x="381" y="2638"/>
              <a:ext cx="82" cy="384"/>
            </a:xfrm>
            <a:custGeom>
              <a:avLst/>
              <a:gdLst>
                <a:gd name="T0" fmla="*/ 74 w 82"/>
                <a:gd name="T1" fmla="*/ 0 h 384"/>
                <a:gd name="T2" fmla="*/ 76 w 82"/>
                <a:gd name="T3" fmla="*/ 0 h 384"/>
                <a:gd name="T4" fmla="*/ 80 w 82"/>
                <a:gd name="T5" fmla="*/ 2 h 384"/>
                <a:gd name="T6" fmla="*/ 82 w 82"/>
                <a:gd name="T7" fmla="*/ 7 h 384"/>
                <a:gd name="T8" fmla="*/ 82 w 82"/>
                <a:gd name="T9" fmla="*/ 9 h 384"/>
                <a:gd name="T10" fmla="*/ 49 w 82"/>
                <a:gd name="T11" fmla="*/ 55 h 384"/>
                <a:gd name="T12" fmla="*/ 27 w 82"/>
                <a:gd name="T13" fmla="*/ 106 h 384"/>
                <a:gd name="T14" fmla="*/ 17 w 82"/>
                <a:gd name="T15" fmla="*/ 159 h 384"/>
                <a:gd name="T16" fmla="*/ 14 w 82"/>
                <a:gd name="T17" fmla="*/ 210 h 384"/>
                <a:gd name="T18" fmla="*/ 17 w 82"/>
                <a:gd name="T19" fmla="*/ 260 h 384"/>
                <a:gd name="T20" fmla="*/ 23 w 82"/>
                <a:gd name="T21" fmla="*/ 307 h 384"/>
                <a:gd name="T22" fmla="*/ 33 w 82"/>
                <a:gd name="T23" fmla="*/ 349 h 384"/>
                <a:gd name="T24" fmla="*/ 41 w 82"/>
                <a:gd name="T25" fmla="*/ 384 h 384"/>
                <a:gd name="T26" fmla="*/ 23 w 82"/>
                <a:gd name="T27" fmla="*/ 360 h 384"/>
                <a:gd name="T28" fmla="*/ 10 w 82"/>
                <a:gd name="T29" fmla="*/ 320 h 384"/>
                <a:gd name="T30" fmla="*/ 2 w 82"/>
                <a:gd name="T31" fmla="*/ 265 h 384"/>
                <a:gd name="T32" fmla="*/ 0 w 82"/>
                <a:gd name="T33" fmla="*/ 205 h 384"/>
                <a:gd name="T34" fmla="*/ 6 w 82"/>
                <a:gd name="T35" fmla="*/ 143 h 384"/>
                <a:gd name="T36" fmla="*/ 19 w 82"/>
                <a:gd name="T37" fmla="*/ 84 h 384"/>
                <a:gd name="T38" fmla="*/ 41 w 82"/>
                <a:gd name="T39" fmla="*/ 35 h 384"/>
                <a:gd name="T40" fmla="*/ 74 w 82"/>
                <a:gd name="T41" fmla="*/ 0 h 3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384"/>
                <a:gd name="T65" fmla="*/ 82 w 82"/>
                <a:gd name="T66" fmla="*/ 384 h 3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384">
                  <a:moveTo>
                    <a:pt x="74" y="0"/>
                  </a:moveTo>
                  <a:lnTo>
                    <a:pt x="76" y="0"/>
                  </a:lnTo>
                  <a:lnTo>
                    <a:pt x="80" y="2"/>
                  </a:lnTo>
                  <a:lnTo>
                    <a:pt x="82" y="7"/>
                  </a:lnTo>
                  <a:lnTo>
                    <a:pt x="82" y="9"/>
                  </a:lnTo>
                  <a:lnTo>
                    <a:pt x="49" y="55"/>
                  </a:lnTo>
                  <a:lnTo>
                    <a:pt x="27" y="106"/>
                  </a:lnTo>
                  <a:lnTo>
                    <a:pt x="17" y="159"/>
                  </a:lnTo>
                  <a:lnTo>
                    <a:pt x="14" y="210"/>
                  </a:lnTo>
                  <a:lnTo>
                    <a:pt x="17" y="260"/>
                  </a:lnTo>
                  <a:lnTo>
                    <a:pt x="23" y="307"/>
                  </a:lnTo>
                  <a:lnTo>
                    <a:pt x="33" y="349"/>
                  </a:lnTo>
                  <a:lnTo>
                    <a:pt x="41" y="384"/>
                  </a:lnTo>
                  <a:lnTo>
                    <a:pt x="23" y="360"/>
                  </a:lnTo>
                  <a:lnTo>
                    <a:pt x="10" y="320"/>
                  </a:lnTo>
                  <a:lnTo>
                    <a:pt x="2" y="265"/>
                  </a:lnTo>
                  <a:lnTo>
                    <a:pt x="0" y="205"/>
                  </a:lnTo>
                  <a:lnTo>
                    <a:pt x="6" y="143"/>
                  </a:lnTo>
                  <a:lnTo>
                    <a:pt x="19" y="84"/>
                  </a:lnTo>
                  <a:lnTo>
                    <a:pt x="41" y="35"/>
                  </a:lnTo>
                  <a:lnTo>
                    <a:pt x="7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39"/>
            <p:cNvSpPr>
              <a:spLocks/>
            </p:cNvSpPr>
            <p:nvPr/>
          </p:nvSpPr>
          <p:spPr bwMode="auto">
            <a:xfrm>
              <a:off x="398" y="2969"/>
              <a:ext cx="74" cy="49"/>
            </a:xfrm>
            <a:custGeom>
              <a:avLst/>
              <a:gdLst>
                <a:gd name="T0" fmla="*/ 0 w 74"/>
                <a:gd name="T1" fmla="*/ 0 h 49"/>
                <a:gd name="T2" fmla="*/ 8 w 74"/>
                <a:gd name="T3" fmla="*/ 9 h 49"/>
                <a:gd name="T4" fmla="*/ 18 w 74"/>
                <a:gd name="T5" fmla="*/ 20 h 49"/>
                <a:gd name="T6" fmla="*/ 30 w 74"/>
                <a:gd name="T7" fmla="*/ 29 h 49"/>
                <a:gd name="T8" fmla="*/ 43 w 74"/>
                <a:gd name="T9" fmla="*/ 35 h 49"/>
                <a:gd name="T10" fmla="*/ 53 w 74"/>
                <a:gd name="T11" fmla="*/ 42 h 49"/>
                <a:gd name="T12" fmla="*/ 63 w 74"/>
                <a:gd name="T13" fmla="*/ 46 h 49"/>
                <a:gd name="T14" fmla="*/ 70 w 74"/>
                <a:gd name="T15" fmla="*/ 49 h 49"/>
                <a:gd name="T16" fmla="*/ 74 w 74"/>
                <a:gd name="T17" fmla="*/ 46 h 49"/>
                <a:gd name="T18" fmla="*/ 74 w 74"/>
                <a:gd name="T19" fmla="*/ 42 h 49"/>
                <a:gd name="T20" fmla="*/ 68 w 74"/>
                <a:gd name="T21" fmla="*/ 38 h 49"/>
                <a:gd name="T22" fmla="*/ 61 w 74"/>
                <a:gd name="T23" fmla="*/ 33 h 49"/>
                <a:gd name="T24" fmla="*/ 49 w 74"/>
                <a:gd name="T25" fmla="*/ 27 h 49"/>
                <a:gd name="T26" fmla="*/ 37 w 74"/>
                <a:gd name="T27" fmla="*/ 22 h 49"/>
                <a:gd name="T28" fmla="*/ 24 w 74"/>
                <a:gd name="T29" fmla="*/ 15 h 49"/>
                <a:gd name="T30" fmla="*/ 10 w 74"/>
                <a:gd name="T31" fmla="*/ 9 h 49"/>
                <a:gd name="T32" fmla="*/ 0 w 74"/>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49"/>
                <a:gd name="T53" fmla="*/ 74 w 74"/>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49">
                  <a:moveTo>
                    <a:pt x="0" y="0"/>
                  </a:moveTo>
                  <a:lnTo>
                    <a:pt x="8" y="9"/>
                  </a:lnTo>
                  <a:lnTo>
                    <a:pt x="18" y="20"/>
                  </a:lnTo>
                  <a:lnTo>
                    <a:pt x="30" y="29"/>
                  </a:lnTo>
                  <a:lnTo>
                    <a:pt x="43" y="35"/>
                  </a:lnTo>
                  <a:lnTo>
                    <a:pt x="53" y="42"/>
                  </a:lnTo>
                  <a:lnTo>
                    <a:pt x="63" y="46"/>
                  </a:lnTo>
                  <a:lnTo>
                    <a:pt x="70" y="49"/>
                  </a:lnTo>
                  <a:lnTo>
                    <a:pt x="74" y="46"/>
                  </a:lnTo>
                  <a:lnTo>
                    <a:pt x="74" y="42"/>
                  </a:lnTo>
                  <a:lnTo>
                    <a:pt x="68" y="38"/>
                  </a:lnTo>
                  <a:lnTo>
                    <a:pt x="61" y="33"/>
                  </a:lnTo>
                  <a:lnTo>
                    <a:pt x="49" y="27"/>
                  </a:lnTo>
                  <a:lnTo>
                    <a:pt x="37" y="22"/>
                  </a:lnTo>
                  <a:lnTo>
                    <a:pt x="24" y="15"/>
                  </a:lnTo>
                  <a:lnTo>
                    <a:pt x="10"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440"/>
            <p:cNvSpPr>
              <a:spLocks/>
            </p:cNvSpPr>
            <p:nvPr/>
          </p:nvSpPr>
          <p:spPr bwMode="auto">
            <a:xfrm>
              <a:off x="393" y="2936"/>
              <a:ext cx="79" cy="55"/>
            </a:xfrm>
            <a:custGeom>
              <a:avLst/>
              <a:gdLst>
                <a:gd name="T0" fmla="*/ 79 w 79"/>
                <a:gd name="T1" fmla="*/ 53 h 55"/>
                <a:gd name="T2" fmla="*/ 75 w 79"/>
                <a:gd name="T3" fmla="*/ 55 h 55"/>
                <a:gd name="T4" fmla="*/ 70 w 79"/>
                <a:gd name="T5" fmla="*/ 53 h 55"/>
                <a:gd name="T6" fmla="*/ 58 w 79"/>
                <a:gd name="T7" fmla="*/ 51 h 55"/>
                <a:gd name="T8" fmla="*/ 46 w 79"/>
                <a:gd name="T9" fmla="*/ 44 h 55"/>
                <a:gd name="T10" fmla="*/ 33 w 79"/>
                <a:gd name="T11" fmla="*/ 35 h 55"/>
                <a:gd name="T12" fmla="*/ 19 w 79"/>
                <a:gd name="T13" fmla="*/ 24 h 55"/>
                <a:gd name="T14" fmla="*/ 9 w 79"/>
                <a:gd name="T15" fmla="*/ 13 h 55"/>
                <a:gd name="T16" fmla="*/ 0 w 79"/>
                <a:gd name="T17" fmla="*/ 0 h 55"/>
                <a:gd name="T18" fmla="*/ 9 w 79"/>
                <a:gd name="T19" fmla="*/ 7 h 55"/>
                <a:gd name="T20" fmla="*/ 21 w 79"/>
                <a:gd name="T21" fmla="*/ 13 h 55"/>
                <a:gd name="T22" fmla="*/ 35 w 79"/>
                <a:gd name="T23" fmla="*/ 22 h 55"/>
                <a:gd name="T24" fmla="*/ 48 w 79"/>
                <a:gd name="T25" fmla="*/ 29 h 55"/>
                <a:gd name="T26" fmla="*/ 62 w 79"/>
                <a:gd name="T27" fmla="*/ 37 h 55"/>
                <a:gd name="T28" fmla="*/ 71 w 79"/>
                <a:gd name="T29" fmla="*/ 44 h 55"/>
                <a:gd name="T30" fmla="*/ 77 w 79"/>
                <a:gd name="T31" fmla="*/ 48 h 55"/>
                <a:gd name="T32" fmla="*/ 79 w 79"/>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55"/>
                <a:gd name="T53" fmla="*/ 79 w 79"/>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55">
                  <a:moveTo>
                    <a:pt x="79" y="53"/>
                  </a:moveTo>
                  <a:lnTo>
                    <a:pt x="75" y="55"/>
                  </a:lnTo>
                  <a:lnTo>
                    <a:pt x="70" y="53"/>
                  </a:lnTo>
                  <a:lnTo>
                    <a:pt x="58" y="51"/>
                  </a:lnTo>
                  <a:lnTo>
                    <a:pt x="46" y="44"/>
                  </a:lnTo>
                  <a:lnTo>
                    <a:pt x="33" y="35"/>
                  </a:lnTo>
                  <a:lnTo>
                    <a:pt x="19" y="24"/>
                  </a:lnTo>
                  <a:lnTo>
                    <a:pt x="9" y="13"/>
                  </a:lnTo>
                  <a:lnTo>
                    <a:pt x="0" y="0"/>
                  </a:lnTo>
                  <a:lnTo>
                    <a:pt x="9" y="7"/>
                  </a:lnTo>
                  <a:lnTo>
                    <a:pt x="21" y="13"/>
                  </a:lnTo>
                  <a:lnTo>
                    <a:pt x="35" y="22"/>
                  </a:lnTo>
                  <a:lnTo>
                    <a:pt x="48" y="29"/>
                  </a:lnTo>
                  <a:lnTo>
                    <a:pt x="62" y="37"/>
                  </a:lnTo>
                  <a:lnTo>
                    <a:pt x="71" y="44"/>
                  </a:lnTo>
                  <a:lnTo>
                    <a:pt x="77" y="48"/>
                  </a:lnTo>
                  <a:lnTo>
                    <a:pt x="79"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441"/>
            <p:cNvSpPr>
              <a:spLocks/>
            </p:cNvSpPr>
            <p:nvPr/>
          </p:nvSpPr>
          <p:spPr bwMode="auto">
            <a:xfrm>
              <a:off x="385" y="2859"/>
              <a:ext cx="105" cy="75"/>
            </a:xfrm>
            <a:custGeom>
              <a:avLst/>
              <a:gdLst>
                <a:gd name="T0" fmla="*/ 105 w 105"/>
                <a:gd name="T1" fmla="*/ 73 h 75"/>
                <a:gd name="T2" fmla="*/ 99 w 105"/>
                <a:gd name="T3" fmla="*/ 75 h 75"/>
                <a:gd name="T4" fmla="*/ 87 w 105"/>
                <a:gd name="T5" fmla="*/ 73 h 75"/>
                <a:gd name="T6" fmla="*/ 74 w 105"/>
                <a:gd name="T7" fmla="*/ 66 h 75"/>
                <a:gd name="T8" fmla="*/ 56 w 105"/>
                <a:gd name="T9" fmla="*/ 55 h 75"/>
                <a:gd name="T10" fmla="*/ 39 w 105"/>
                <a:gd name="T11" fmla="*/ 44 h 75"/>
                <a:gd name="T12" fmla="*/ 21 w 105"/>
                <a:gd name="T13" fmla="*/ 31 h 75"/>
                <a:gd name="T14" fmla="*/ 8 w 105"/>
                <a:gd name="T15" fmla="*/ 15 h 75"/>
                <a:gd name="T16" fmla="*/ 0 w 105"/>
                <a:gd name="T17" fmla="*/ 0 h 75"/>
                <a:gd name="T18" fmla="*/ 8 w 105"/>
                <a:gd name="T19" fmla="*/ 6 h 75"/>
                <a:gd name="T20" fmla="*/ 21 w 105"/>
                <a:gd name="T21" fmla="*/ 15 h 75"/>
                <a:gd name="T22" fmla="*/ 41 w 105"/>
                <a:gd name="T23" fmla="*/ 26 h 75"/>
                <a:gd name="T24" fmla="*/ 58 w 105"/>
                <a:gd name="T25" fmla="*/ 37 h 75"/>
                <a:gd name="T26" fmla="*/ 78 w 105"/>
                <a:gd name="T27" fmla="*/ 48 h 75"/>
                <a:gd name="T28" fmla="*/ 93 w 105"/>
                <a:gd name="T29" fmla="*/ 59 h 75"/>
                <a:gd name="T30" fmla="*/ 103 w 105"/>
                <a:gd name="T31" fmla="*/ 66 h 75"/>
                <a:gd name="T32" fmla="*/ 105 w 105"/>
                <a:gd name="T33" fmla="*/ 73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75"/>
                <a:gd name="T53" fmla="*/ 105 w 105"/>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75">
                  <a:moveTo>
                    <a:pt x="105" y="73"/>
                  </a:moveTo>
                  <a:lnTo>
                    <a:pt x="99" y="75"/>
                  </a:lnTo>
                  <a:lnTo>
                    <a:pt x="87" y="73"/>
                  </a:lnTo>
                  <a:lnTo>
                    <a:pt x="74" y="66"/>
                  </a:lnTo>
                  <a:lnTo>
                    <a:pt x="56" y="55"/>
                  </a:lnTo>
                  <a:lnTo>
                    <a:pt x="39" y="44"/>
                  </a:lnTo>
                  <a:lnTo>
                    <a:pt x="21" y="31"/>
                  </a:lnTo>
                  <a:lnTo>
                    <a:pt x="8" y="15"/>
                  </a:lnTo>
                  <a:lnTo>
                    <a:pt x="0" y="0"/>
                  </a:lnTo>
                  <a:lnTo>
                    <a:pt x="8" y="6"/>
                  </a:lnTo>
                  <a:lnTo>
                    <a:pt x="21" y="15"/>
                  </a:lnTo>
                  <a:lnTo>
                    <a:pt x="41" y="26"/>
                  </a:lnTo>
                  <a:lnTo>
                    <a:pt x="58" y="37"/>
                  </a:lnTo>
                  <a:lnTo>
                    <a:pt x="78" y="48"/>
                  </a:lnTo>
                  <a:lnTo>
                    <a:pt x="93" y="59"/>
                  </a:lnTo>
                  <a:lnTo>
                    <a:pt x="103" y="66"/>
                  </a:lnTo>
                  <a:lnTo>
                    <a:pt x="105"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442"/>
            <p:cNvSpPr>
              <a:spLocks/>
            </p:cNvSpPr>
            <p:nvPr/>
          </p:nvSpPr>
          <p:spPr bwMode="auto">
            <a:xfrm>
              <a:off x="391" y="2788"/>
              <a:ext cx="114" cy="84"/>
            </a:xfrm>
            <a:custGeom>
              <a:avLst/>
              <a:gdLst>
                <a:gd name="T0" fmla="*/ 114 w 114"/>
                <a:gd name="T1" fmla="*/ 82 h 84"/>
                <a:gd name="T2" fmla="*/ 108 w 114"/>
                <a:gd name="T3" fmla="*/ 84 h 84"/>
                <a:gd name="T4" fmla="*/ 95 w 114"/>
                <a:gd name="T5" fmla="*/ 79 h 84"/>
                <a:gd name="T6" fmla="*/ 77 w 114"/>
                <a:gd name="T7" fmla="*/ 71 h 84"/>
                <a:gd name="T8" fmla="*/ 58 w 114"/>
                <a:gd name="T9" fmla="*/ 57 h 84"/>
                <a:gd name="T10" fmla="*/ 39 w 114"/>
                <a:gd name="T11" fmla="*/ 44 h 84"/>
                <a:gd name="T12" fmla="*/ 21 w 114"/>
                <a:gd name="T13" fmla="*/ 29 h 84"/>
                <a:gd name="T14" fmla="*/ 7 w 114"/>
                <a:gd name="T15" fmla="*/ 13 h 84"/>
                <a:gd name="T16" fmla="*/ 0 w 114"/>
                <a:gd name="T17" fmla="*/ 0 h 84"/>
                <a:gd name="T18" fmla="*/ 7 w 114"/>
                <a:gd name="T19" fmla="*/ 7 h 84"/>
                <a:gd name="T20" fmla="*/ 23 w 114"/>
                <a:gd name="T21" fmla="*/ 15 h 84"/>
                <a:gd name="T22" fmla="*/ 42 w 114"/>
                <a:gd name="T23" fmla="*/ 27 h 84"/>
                <a:gd name="T24" fmla="*/ 64 w 114"/>
                <a:gd name="T25" fmla="*/ 40 h 84"/>
                <a:gd name="T26" fmla="*/ 83 w 114"/>
                <a:gd name="T27" fmla="*/ 55 h 84"/>
                <a:gd name="T28" fmla="*/ 99 w 114"/>
                <a:gd name="T29" fmla="*/ 66 h 84"/>
                <a:gd name="T30" fmla="*/ 110 w 114"/>
                <a:gd name="T31" fmla="*/ 75 h 84"/>
                <a:gd name="T32" fmla="*/ 114 w 114"/>
                <a:gd name="T33" fmla="*/ 82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84"/>
                <a:gd name="T53" fmla="*/ 114 w 114"/>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84">
                  <a:moveTo>
                    <a:pt x="114" y="82"/>
                  </a:moveTo>
                  <a:lnTo>
                    <a:pt x="108" y="84"/>
                  </a:lnTo>
                  <a:lnTo>
                    <a:pt x="95" y="79"/>
                  </a:lnTo>
                  <a:lnTo>
                    <a:pt x="77" y="71"/>
                  </a:lnTo>
                  <a:lnTo>
                    <a:pt x="58" y="57"/>
                  </a:lnTo>
                  <a:lnTo>
                    <a:pt x="39" y="44"/>
                  </a:lnTo>
                  <a:lnTo>
                    <a:pt x="21" y="29"/>
                  </a:lnTo>
                  <a:lnTo>
                    <a:pt x="7" y="13"/>
                  </a:lnTo>
                  <a:lnTo>
                    <a:pt x="0" y="0"/>
                  </a:lnTo>
                  <a:lnTo>
                    <a:pt x="7" y="7"/>
                  </a:lnTo>
                  <a:lnTo>
                    <a:pt x="23" y="15"/>
                  </a:lnTo>
                  <a:lnTo>
                    <a:pt x="42" y="27"/>
                  </a:lnTo>
                  <a:lnTo>
                    <a:pt x="64" y="40"/>
                  </a:lnTo>
                  <a:lnTo>
                    <a:pt x="83" y="55"/>
                  </a:lnTo>
                  <a:lnTo>
                    <a:pt x="99" y="66"/>
                  </a:lnTo>
                  <a:lnTo>
                    <a:pt x="110" y="75"/>
                  </a:lnTo>
                  <a:lnTo>
                    <a:pt x="114" y="8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443"/>
            <p:cNvSpPr>
              <a:spLocks/>
            </p:cNvSpPr>
            <p:nvPr/>
          </p:nvSpPr>
          <p:spPr bwMode="auto">
            <a:xfrm>
              <a:off x="400" y="2742"/>
              <a:ext cx="94" cy="88"/>
            </a:xfrm>
            <a:custGeom>
              <a:avLst/>
              <a:gdLst>
                <a:gd name="T0" fmla="*/ 94 w 94"/>
                <a:gd name="T1" fmla="*/ 88 h 88"/>
                <a:gd name="T2" fmla="*/ 88 w 94"/>
                <a:gd name="T3" fmla="*/ 88 h 88"/>
                <a:gd name="T4" fmla="*/ 78 w 94"/>
                <a:gd name="T5" fmla="*/ 81 h 88"/>
                <a:gd name="T6" fmla="*/ 63 w 94"/>
                <a:gd name="T7" fmla="*/ 70 h 88"/>
                <a:gd name="T8" fmla="*/ 47 w 94"/>
                <a:gd name="T9" fmla="*/ 57 h 88"/>
                <a:gd name="T10" fmla="*/ 30 w 94"/>
                <a:gd name="T11" fmla="*/ 42 h 88"/>
                <a:gd name="T12" fmla="*/ 16 w 94"/>
                <a:gd name="T13" fmla="*/ 26 h 88"/>
                <a:gd name="T14" fmla="*/ 4 w 94"/>
                <a:gd name="T15" fmla="*/ 11 h 88"/>
                <a:gd name="T16" fmla="*/ 0 w 94"/>
                <a:gd name="T17" fmla="*/ 0 h 88"/>
                <a:gd name="T18" fmla="*/ 10 w 94"/>
                <a:gd name="T19" fmla="*/ 6 h 88"/>
                <a:gd name="T20" fmla="*/ 24 w 94"/>
                <a:gd name="T21" fmla="*/ 17 h 88"/>
                <a:gd name="T22" fmla="*/ 39 w 94"/>
                <a:gd name="T23" fmla="*/ 31 h 88"/>
                <a:gd name="T24" fmla="*/ 57 w 94"/>
                <a:gd name="T25" fmla="*/ 44 h 88"/>
                <a:gd name="T26" fmla="*/ 72 w 94"/>
                <a:gd name="T27" fmla="*/ 59 h 88"/>
                <a:gd name="T28" fmla="*/ 86 w 94"/>
                <a:gd name="T29" fmla="*/ 70 h 88"/>
                <a:gd name="T30" fmla="*/ 94 w 94"/>
                <a:gd name="T31" fmla="*/ 81 h 88"/>
                <a:gd name="T32" fmla="*/ 94 w 94"/>
                <a:gd name="T33" fmla="*/ 88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
                <a:gd name="T52" fmla="*/ 0 h 88"/>
                <a:gd name="T53" fmla="*/ 94 w 94"/>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 h="88">
                  <a:moveTo>
                    <a:pt x="94" y="88"/>
                  </a:moveTo>
                  <a:lnTo>
                    <a:pt x="88" y="88"/>
                  </a:lnTo>
                  <a:lnTo>
                    <a:pt x="78" y="81"/>
                  </a:lnTo>
                  <a:lnTo>
                    <a:pt x="63" y="70"/>
                  </a:lnTo>
                  <a:lnTo>
                    <a:pt x="47" y="57"/>
                  </a:lnTo>
                  <a:lnTo>
                    <a:pt x="30" y="42"/>
                  </a:lnTo>
                  <a:lnTo>
                    <a:pt x="16" y="26"/>
                  </a:lnTo>
                  <a:lnTo>
                    <a:pt x="4" y="11"/>
                  </a:lnTo>
                  <a:lnTo>
                    <a:pt x="0" y="0"/>
                  </a:lnTo>
                  <a:lnTo>
                    <a:pt x="10" y="6"/>
                  </a:lnTo>
                  <a:lnTo>
                    <a:pt x="24" y="17"/>
                  </a:lnTo>
                  <a:lnTo>
                    <a:pt x="39" y="31"/>
                  </a:lnTo>
                  <a:lnTo>
                    <a:pt x="57" y="44"/>
                  </a:lnTo>
                  <a:lnTo>
                    <a:pt x="72" y="59"/>
                  </a:lnTo>
                  <a:lnTo>
                    <a:pt x="86" y="70"/>
                  </a:lnTo>
                  <a:lnTo>
                    <a:pt x="94" y="81"/>
                  </a:lnTo>
                  <a:lnTo>
                    <a:pt x="94" y="8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444"/>
            <p:cNvSpPr>
              <a:spLocks/>
            </p:cNvSpPr>
            <p:nvPr/>
          </p:nvSpPr>
          <p:spPr bwMode="auto">
            <a:xfrm>
              <a:off x="414" y="2706"/>
              <a:ext cx="76" cy="73"/>
            </a:xfrm>
            <a:custGeom>
              <a:avLst/>
              <a:gdLst>
                <a:gd name="T0" fmla="*/ 76 w 76"/>
                <a:gd name="T1" fmla="*/ 73 h 73"/>
                <a:gd name="T2" fmla="*/ 72 w 76"/>
                <a:gd name="T3" fmla="*/ 73 h 73"/>
                <a:gd name="T4" fmla="*/ 62 w 76"/>
                <a:gd name="T5" fmla="*/ 71 h 73"/>
                <a:gd name="T6" fmla="*/ 50 w 76"/>
                <a:gd name="T7" fmla="*/ 64 h 73"/>
                <a:gd name="T8" fmla="*/ 39 w 76"/>
                <a:gd name="T9" fmla="*/ 56 h 73"/>
                <a:gd name="T10" fmla="*/ 25 w 76"/>
                <a:gd name="T11" fmla="*/ 42 h 73"/>
                <a:gd name="T12" fmla="*/ 14 w 76"/>
                <a:gd name="T13" fmla="*/ 29 h 73"/>
                <a:gd name="T14" fmla="*/ 4 w 76"/>
                <a:gd name="T15" fmla="*/ 16 h 73"/>
                <a:gd name="T16" fmla="*/ 0 w 76"/>
                <a:gd name="T17" fmla="*/ 0 h 73"/>
                <a:gd name="T18" fmla="*/ 8 w 76"/>
                <a:gd name="T19" fmla="*/ 9 h 73"/>
                <a:gd name="T20" fmla="*/ 19 w 76"/>
                <a:gd name="T21" fmla="*/ 18 h 73"/>
                <a:gd name="T22" fmla="*/ 31 w 76"/>
                <a:gd name="T23" fmla="*/ 29 h 73"/>
                <a:gd name="T24" fmla="*/ 47 w 76"/>
                <a:gd name="T25" fmla="*/ 40 h 73"/>
                <a:gd name="T26" fmla="*/ 58 w 76"/>
                <a:gd name="T27" fmla="*/ 51 h 73"/>
                <a:gd name="T28" fmla="*/ 70 w 76"/>
                <a:gd name="T29" fmla="*/ 62 h 73"/>
                <a:gd name="T30" fmla="*/ 76 w 76"/>
                <a:gd name="T31" fmla="*/ 69 h 73"/>
                <a:gd name="T32" fmla="*/ 76 w 76"/>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73"/>
                <a:gd name="T53" fmla="*/ 76 w 7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73">
                  <a:moveTo>
                    <a:pt x="76" y="73"/>
                  </a:moveTo>
                  <a:lnTo>
                    <a:pt x="72" y="73"/>
                  </a:lnTo>
                  <a:lnTo>
                    <a:pt x="62" y="71"/>
                  </a:lnTo>
                  <a:lnTo>
                    <a:pt x="50" y="64"/>
                  </a:lnTo>
                  <a:lnTo>
                    <a:pt x="39" y="56"/>
                  </a:lnTo>
                  <a:lnTo>
                    <a:pt x="25" y="42"/>
                  </a:lnTo>
                  <a:lnTo>
                    <a:pt x="14" y="29"/>
                  </a:lnTo>
                  <a:lnTo>
                    <a:pt x="4" y="16"/>
                  </a:lnTo>
                  <a:lnTo>
                    <a:pt x="0" y="0"/>
                  </a:lnTo>
                  <a:lnTo>
                    <a:pt x="8" y="9"/>
                  </a:lnTo>
                  <a:lnTo>
                    <a:pt x="19" y="18"/>
                  </a:lnTo>
                  <a:lnTo>
                    <a:pt x="31" y="29"/>
                  </a:lnTo>
                  <a:lnTo>
                    <a:pt x="47" y="40"/>
                  </a:lnTo>
                  <a:lnTo>
                    <a:pt x="58" y="51"/>
                  </a:lnTo>
                  <a:lnTo>
                    <a:pt x="70" y="62"/>
                  </a:lnTo>
                  <a:lnTo>
                    <a:pt x="76" y="69"/>
                  </a:lnTo>
                  <a:lnTo>
                    <a:pt x="76"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445"/>
            <p:cNvSpPr>
              <a:spLocks/>
            </p:cNvSpPr>
            <p:nvPr/>
          </p:nvSpPr>
          <p:spPr bwMode="auto">
            <a:xfrm>
              <a:off x="435" y="2671"/>
              <a:ext cx="55" cy="64"/>
            </a:xfrm>
            <a:custGeom>
              <a:avLst/>
              <a:gdLst>
                <a:gd name="T0" fmla="*/ 55 w 55"/>
                <a:gd name="T1" fmla="*/ 64 h 64"/>
                <a:gd name="T2" fmla="*/ 51 w 55"/>
                <a:gd name="T3" fmla="*/ 64 h 64"/>
                <a:gd name="T4" fmla="*/ 43 w 55"/>
                <a:gd name="T5" fmla="*/ 60 h 64"/>
                <a:gd name="T6" fmla="*/ 33 w 55"/>
                <a:gd name="T7" fmla="*/ 51 h 64"/>
                <a:gd name="T8" fmla="*/ 24 w 55"/>
                <a:gd name="T9" fmla="*/ 40 h 64"/>
                <a:gd name="T10" fmla="*/ 14 w 55"/>
                <a:gd name="T11" fmla="*/ 29 h 64"/>
                <a:gd name="T12" fmla="*/ 6 w 55"/>
                <a:gd name="T13" fmla="*/ 18 h 64"/>
                <a:gd name="T14" fmla="*/ 2 w 55"/>
                <a:gd name="T15" fmla="*/ 7 h 64"/>
                <a:gd name="T16" fmla="*/ 0 w 55"/>
                <a:gd name="T17" fmla="*/ 0 h 64"/>
                <a:gd name="T18" fmla="*/ 14 w 55"/>
                <a:gd name="T19" fmla="*/ 13 h 64"/>
                <a:gd name="T20" fmla="*/ 31 w 55"/>
                <a:gd name="T21" fmla="*/ 33 h 64"/>
                <a:gd name="T22" fmla="*/ 47 w 55"/>
                <a:gd name="T23" fmla="*/ 51 h 64"/>
                <a:gd name="T24" fmla="*/ 55 w 55"/>
                <a:gd name="T25" fmla="*/ 64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64"/>
                <a:gd name="T41" fmla="*/ 55 w 55"/>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64">
                  <a:moveTo>
                    <a:pt x="55" y="64"/>
                  </a:moveTo>
                  <a:lnTo>
                    <a:pt x="51" y="64"/>
                  </a:lnTo>
                  <a:lnTo>
                    <a:pt x="43" y="60"/>
                  </a:lnTo>
                  <a:lnTo>
                    <a:pt x="33" y="51"/>
                  </a:lnTo>
                  <a:lnTo>
                    <a:pt x="24" y="40"/>
                  </a:lnTo>
                  <a:lnTo>
                    <a:pt x="14" y="29"/>
                  </a:lnTo>
                  <a:lnTo>
                    <a:pt x="6" y="18"/>
                  </a:lnTo>
                  <a:lnTo>
                    <a:pt x="2" y="7"/>
                  </a:lnTo>
                  <a:lnTo>
                    <a:pt x="0" y="0"/>
                  </a:lnTo>
                  <a:lnTo>
                    <a:pt x="14" y="13"/>
                  </a:lnTo>
                  <a:lnTo>
                    <a:pt x="31" y="33"/>
                  </a:lnTo>
                  <a:lnTo>
                    <a:pt x="47" y="51"/>
                  </a:lnTo>
                  <a:lnTo>
                    <a:pt x="55"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446"/>
            <p:cNvSpPr>
              <a:spLocks/>
            </p:cNvSpPr>
            <p:nvPr/>
          </p:nvSpPr>
          <p:spPr bwMode="auto">
            <a:xfrm>
              <a:off x="449" y="2649"/>
              <a:ext cx="33" cy="42"/>
            </a:xfrm>
            <a:custGeom>
              <a:avLst/>
              <a:gdLst>
                <a:gd name="T0" fmla="*/ 33 w 33"/>
                <a:gd name="T1" fmla="*/ 42 h 42"/>
                <a:gd name="T2" fmla="*/ 23 w 33"/>
                <a:gd name="T3" fmla="*/ 40 h 42"/>
                <a:gd name="T4" fmla="*/ 12 w 33"/>
                <a:gd name="T5" fmla="*/ 31 h 42"/>
                <a:gd name="T6" fmla="*/ 0 w 33"/>
                <a:gd name="T7" fmla="*/ 15 h 42"/>
                <a:gd name="T8" fmla="*/ 0 w 33"/>
                <a:gd name="T9" fmla="*/ 0 h 42"/>
                <a:gd name="T10" fmla="*/ 8 w 33"/>
                <a:gd name="T11" fmla="*/ 15 h 42"/>
                <a:gd name="T12" fmla="*/ 23 w 33"/>
                <a:gd name="T13" fmla="*/ 26 h 42"/>
                <a:gd name="T14" fmla="*/ 33 w 33"/>
                <a:gd name="T15" fmla="*/ 35 h 42"/>
                <a:gd name="T16" fmla="*/ 33 w 33"/>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2"/>
                <a:gd name="T29" fmla="*/ 33 w 33"/>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2">
                  <a:moveTo>
                    <a:pt x="33" y="42"/>
                  </a:moveTo>
                  <a:lnTo>
                    <a:pt x="23" y="40"/>
                  </a:lnTo>
                  <a:lnTo>
                    <a:pt x="12" y="31"/>
                  </a:lnTo>
                  <a:lnTo>
                    <a:pt x="0" y="15"/>
                  </a:lnTo>
                  <a:lnTo>
                    <a:pt x="0" y="0"/>
                  </a:lnTo>
                  <a:lnTo>
                    <a:pt x="8" y="15"/>
                  </a:lnTo>
                  <a:lnTo>
                    <a:pt x="23" y="26"/>
                  </a:lnTo>
                  <a:lnTo>
                    <a:pt x="33" y="35"/>
                  </a:lnTo>
                  <a:lnTo>
                    <a:pt x="33"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447"/>
            <p:cNvSpPr>
              <a:spLocks/>
            </p:cNvSpPr>
            <p:nvPr/>
          </p:nvSpPr>
          <p:spPr bwMode="auto">
            <a:xfrm>
              <a:off x="412" y="3000"/>
              <a:ext cx="47" cy="49"/>
            </a:xfrm>
            <a:custGeom>
              <a:avLst/>
              <a:gdLst>
                <a:gd name="T0" fmla="*/ 0 w 47"/>
                <a:gd name="T1" fmla="*/ 0 h 49"/>
                <a:gd name="T2" fmla="*/ 12 w 47"/>
                <a:gd name="T3" fmla="*/ 7 h 49"/>
                <a:gd name="T4" fmla="*/ 29 w 47"/>
                <a:gd name="T5" fmla="*/ 20 h 49"/>
                <a:gd name="T6" fmla="*/ 45 w 47"/>
                <a:gd name="T7" fmla="*/ 35 h 49"/>
                <a:gd name="T8" fmla="*/ 47 w 47"/>
                <a:gd name="T9" fmla="*/ 49 h 49"/>
                <a:gd name="T10" fmla="*/ 37 w 47"/>
                <a:gd name="T11" fmla="*/ 46 h 49"/>
                <a:gd name="T12" fmla="*/ 23 w 47"/>
                <a:gd name="T13" fmla="*/ 33 h 49"/>
                <a:gd name="T14" fmla="*/ 10 w 47"/>
                <a:gd name="T15" fmla="*/ 13 h 49"/>
                <a:gd name="T16" fmla="*/ 0 w 47"/>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9"/>
                <a:gd name="T29" fmla="*/ 47 w 47"/>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9">
                  <a:moveTo>
                    <a:pt x="0" y="0"/>
                  </a:moveTo>
                  <a:lnTo>
                    <a:pt x="12" y="7"/>
                  </a:lnTo>
                  <a:lnTo>
                    <a:pt x="29" y="20"/>
                  </a:lnTo>
                  <a:lnTo>
                    <a:pt x="45" y="35"/>
                  </a:lnTo>
                  <a:lnTo>
                    <a:pt x="47" y="49"/>
                  </a:lnTo>
                  <a:lnTo>
                    <a:pt x="37" y="46"/>
                  </a:lnTo>
                  <a:lnTo>
                    <a:pt x="23" y="33"/>
                  </a:lnTo>
                  <a:lnTo>
                    <a:pt x="10"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448"/>
            <p:cNvSpPr>
              <a:spLocks/>
            </p:cNvSpPr>
            <p:nvPr/>
          </p:nvSpPr>
          <p:spPr bwMode="auto">
            <a:xfrm>
              <a:off x="387" y="2998"/>
              <a:ext cx="23" cy="57"/>
            </a:xfrm>
            <a:custGeom>
              <a:avLst/>
              <a:gdLst>
                <a:gd name="T0" fmla="*/ 23 w 23"/>
                <a:gd name="T1" fmla="*/ 0 h 57"/>
                <a:gd name="T2" fmla="*/ 17 w 23"/>
                <a:gd name="T3" fmla="*/ 11 h 57"/>
                <a:gd name="T4" fmla="*/ 8 w 23"/>
                <a:gd name="T5" fmla="*/ 28 h 57"/>
                <a:gd name="T6" fmla="*/ 0 w 23"/>
                <a:gd name="T7" fmla="*/ 46 h 57"/>
                <a:gd name="T8" fmla="*/ 2 w 23"/>
                <a:gd name="T9" fmla="*/ 57 h 57"/>
                <a:gd name="T10" fmla="*/ 9 w 23"/>
                <a:gd name="T11" fmla="*/ 53 h 57"/>
                <a:gd name="T12" fmla="*/ 15 w 23"/>
                <a:gd name="T13" fmla="*/ 37 h 57"/>
                <a:gd name="T14" fmla="*/ 21 w 23"/>
                <a:gd name="T15" fmla="*/ 15 h 57"/>
                <a:gd name="T16" fmla="*/ 23 w 23"/>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57"/>
                <a:gd name="T29" fmla="*/ 23 w 23"/>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57">
                  <a:moveTo>
                    <a:pt x="23" y="0"/>
                  </a:moveTo>
                  <a:lnTo>
                    <a:pt x="17" y="11"/>
                  </a:lnTo>
                  <a:lnTo>
                    <a:pt x="8" y="28"/>
                  </a:lnTo>
                  <a:lnTo>
                    <a:pt x="0" y="46"/>
                  </a:lnTo>
                  <a:lnTo>
                    <a:pt x="2" y="57"/>
                  </a:lnTo>
                  <a:lnTo>
                    <a:pt x="9" y="53"/>
                  </a:lnTo>
                  <a:lnTo>
                    <a:pt x="15" y="37"/>
                  </a:lnTo>
                  <a:lnTo>
                    <a:pt x="21" y="15"/>
                  </a:lnTo>
                  <a:lnTo>
                    <a:pt x="2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449"/>
            <p:cNvSpPr>
              <a:spLocks/>
            </p:cNvSpPr>
            <p:nvPr/>
          </p:nvSpPr>
          <p:spPr bwMode="auto">
            <a:xfrm>
              <a:off x="416" y="3011"/>
              <a:ext cx="14" cy="64"/>
            </a:xfrm>
            <a:custGeom>
              <a:avLst/>
              <a:gdLst>
                <a:gd name="T0" fmla="*/ 0 w 14"/>
                <a:gd name="T1" fmla="*/ 0 h 64"/>
                <a:gd name="T2" fmla="*/ 0 w 14"/>
                <a:gd name="T3" fmla="*/ 11 h 64"/>
                <a:gd name="T4" fmla="*/ 0 w 14"/>
                <a:gd name="T5" fmla="*/ 33 h 64"/>
                <a:gd name="T6" fmla="*/ 2 w 14"/>
                <a:gd name="T7" fmla="*/ 55 h 64"/>
                <a:gd name="T8" fmla="*/ 8 w 14"/>
                <a:gd name="T9" fmla="*/ 64 h 64"/>
                <a:gd name="T10" fmla="*/ 14 w 14"/>
                <a:gd name="T11" fmla="*/ 55 h 64"/>
                <a:gd name="T12" fmla="*/ 10 w 14"/>
                <a:gd name="T13" fmla="*/ 35 h 64"/>
                <a:gd name="T14" fmla="*/ 4 w 14"/>
                <a:gd name="T15" fmla="*/ 15 h 64"/>
                <a:gd name="T16" fmla="*/ 0 w 14"/>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64"/>
                <a:gd name="T29" fmla="*/ 14 w 14"/>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64">
                  <a:moveTo>
                    <a:pt x="0" y="0"/>
                  </a:moveTo>
                  <a:lnTo>
                    <a:pt x="0" y="11"/>
                  </a:lnTo>
                  <a:lnTo>
                    <a:pt x="0" y="33"/>
                  </a:lnTo>
                  <a:lnTo>
                    <a:pt x="2" y="55"/>
                  </a:lnTo>
                  <a:lnTo>
                    <a:pt x="8" y="64"/>
                  </a:lnTo>
                  <a:lnTo>
                    <a:pt x="14" y="55"/>
                  </a:lnTo>
                  <a:lnTo>
                    <a:pt x="10" y="35"/>
                  </a:lnTo>
                  <a:lnTo>
                    <a:pt x="4" y="1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450"/>
            <p:cNvSpPr>
              <a:spLocks/>
            </p:cNvSpPr>
            <p:nvPr/>
          </p:nvSpPr>
          <p:spPr bwMode="auto">
            <a:xfrm>
              <a:off x="360" y="2978"/>
              <a:ext cx="42" cy="57"/>
            </a:xfrm>
            <a:custGeom>
              <a:avLst/>
              <a:gdLst>
                <a:gd name="T0" fmla="*/ 42 w 42"/>
                <a:gd name="T1" fmla="*/ 0 h 57"/>
                <a:gd name="T2" fmla="*/ 33 w 42"/>
                <a:gd name="T3" fmla="*/ 18 h 57"/>
                <a:gd name="T4" fmla="*/ 21 w 42"/>
                <a:gd name="T5" fmla="*/ 40 h 57"/>
                <a:gd name="T6" fmla="*/ 9 w 42"/>
                <a:gd name="T7" fmla="*/ 55 h 57"/>
                <a:gd name="T8" fmla="*/ 0 w 42"/>
                <a:gd name="T9" fmla="*/ 57 h 57"/>
                <a:gd name="T10" fmla="*/ 1 w 42"/>
                <a:gd name="T11" fmla="*/ 46 h 57"/>
                <a:gd name="T12" fmla="*/ 15 w 42"/>
                <a:gd name="T13" fmla="*/ 29 h 57"/>
                <a:gd name="T14" fmla="*/ 31 w 42"/>
                <a:gd name="T15" fmla="*/ 11 h 57"/>
                <a:gd name="T16" fmla="*/ 42 w 42"/>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57"/>
                <a:gd name="T29" fmla="*/ 42 w 42"/>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57">
                  <a:moveTo>
                    <a:pt x="42" y="0"/>
                  </a:moveTo>
                  <a:lnTo>
                    <a:pt x="33" y="18"/>
                  </a:lnTo>
                  <a:lnTo>
                    <a:pt x="21" y="40"/>
                  </a:lnTo>
                  <a:lnTo>
                    <a:pt x="9" y="55"/>
                  </a:lnTo>
                  <a:lnTo>
                    <a:pt x="0" y="57"/>
                  </a:lnTo>
                  <a:lnTo>
                    <a:pt x="1" y="46"/>
                  </a:lnTo>
                  <a:lnTo>
                    <a:pt x="15" y="29"/>
                  </a:lnTo>
                  <a:lnTo>
                    <a:pt x="31" y="11"/>
                  </a:lnTo>
                  <a:lnTo>
                    <a:pt x="4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451"/>
            <p:cNvSpPr>
              <a:spLocks/>
            </p:cNvSpPr>
            <p:nvPr/>
          </p:nvSpPr>
          <p:spPr bwMode="auto">
            <a:xfrm>
              <a:off x="365" y="2660"/>
              <a:ext cx="74" cy="18"/>
            </a:xfrm>
            <a:custGeom>
              <a:avLst/>
              <a:gdLst>
                <a:gd name="T0" fmla="*/ 74 w 74"/>
                <a:gd name="T1" fmla="*/ 15 h 18"/>
                <a:gd name="T2" fmla="*/ 66 w 74"/>
                <a:gd name="T3" fmla="*/ 15 h 18"/>
                <a:gd name="T4" fmla="*/ 55 w 74"/>
                <a:gd name="T5" fmla="*/ 18 h 18"/>
                <a:gd name="T6" fmla="*/ 43 w 74"/>
                <a:gd name="T7" fmla="*/ 18 h 18"/>
                <a:gd name="T8" fmla="*/ 31 w 74"/>
                <a:gd name="T9" fmla="*/ 18 h 18"/>
                <a:gd name="T10" fmla="*/ 20 w 74"/>
                <a:gd name="T11" fmla="*/ 18 h 18"/>
                <a:gd name="T12" fmla="*/ 10 w 74"/>
                <a:gd name="T13" fmla="*/ 15 h 18"/>
                <a:gd name="T14" fmla="*/ 4 w 74"/>
                <a:gd name="T15" fmla="*/ 11 h 18"/>
                <a:gd name="T16" fmla="*/ 0 w 74"/>
                <a:gd name="T17" fmla="*/ 7 h 18"/>
                <a:gd name="T18" fmla="*/ 2 w 74"/>
                <a:gd name="T19" fmla="*/ 2 h 18"/>
                <a:gd name="T20" fmla="*/ 8 w 74"/>
                <a:gd name="T21" fmla="*/ 0 h 18"/>
                <a:gd name="T22" fmla="*/ 18 w 74"/>
                <a:gd name="T23" fmla="*/ 0 h 18"/>
                <a:gd name="T24" fmla="*/ 30 w 74"/>
                <a:gd name="T25" fmla="*/ 4 h 18"/>
                <a:gd name="T26" fmla="*/ 41 w 74"/>
                <a:gd name="T27" fmla="*/ 7 h 18"/>
                <a:gd name="T28" fmla="*/ 55 w 74"/>
                <a:gd name="T29" fmla="*/ 11 h 18"/>
                <a:gd name="T30" fmla="*/ 65 w 74"/>
                <a:gd name="T31" fmla="*/ 13 h 18"/>
                <a:gd name="T32" fmla="*/ 74 w 74"/>
                <a:gd name="T33" fmla="*/ 15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8"/>
                <a:gd name="T53" fmla="*/ 74 w 7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8">
                  <a:moveTo>
                    <a:pt x="74" y="15"/>
                  </a:moveTo>
                  <a:lnTo>
                    <a:pt x="66" y="15"/>
                  </a:lnTo>
                  <a:lnTo>
                    <a:pt x="55" y="18"/>
                  </a:lnTo>
                  <a:lnTo>
                    <a:pt x="43" y="18"/>
                  </a:lnTo>
                  <a:lnTo>
                    <a:pt x="31" y="18"/>
                  </a:lnTo>
                  <a:lnTo>
                    <a:pt x="20" y="18"/>
                  </a:lnTo>
                  <a:lnTo>
                    <a:pt x="10" y="15"/>
                  </a:lnTo>
                  <a:lnTo>
                    <a:pt x="4" y="11"/>
                  </a:lnTo>
                  <a:lnTo>
                    <a:pt x="0" y="7"/>
                  </a:lnTo>
                  <a:lnTo>
                    <a:pt x="2" y="2"/>
                  </a:lnTo>
                  <a:lnTo>
                    <a:pt x="8" y="0"/>
                  </a:lnTo>
                  <a:lnTo>
                    <a:pt x="18" y="0"/>
                  </a:lnTo>
                  <a:lnTo>
                    <a:pt x="30" y="4"/>
                  </a:lnTo>
                  <a:lnTo>
                    <a:pt x="41" y="7"/>
                  </a:lnTo>
                  <a:lnTo>
                    <a:pt x="55" y="11"/>
                  </a:lnTo>
                  <a:lnTo>
                    <a:pt x="65" y="13"/>
                  </a:lnTo>
                  <a:lnTo>
                    <a:pt x="74" y="1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452"/>
            <p:cNvSpPr>
              <a:spLocks/>
            </p:cNvSpPr>
            <p:nvPr/>
          </p:nvSpPr>
          <p:spPr bwMode="auto">
            <a:xfrm>
              <a:off x="377" y="2627"/>
              <a:ext cx="72" cy="29"/>
            </a:xfrm>
            <a:custGeom>
              <a:avLst/>
              <a:gdLst>
                <a:gd name="T0" fmla="*/ 72 w 72"/>
                <a:gd name="T1" fmla="*/ 29 h 29"/>
                <a:gd name="T2" fmla="*/ 64 w 72"/>
                <a:gd name="T3" fmla="*/ 29 h 29"/>
                <a:gd name="T4" fmla="*/ 54 w 72"/>
                <a:gd name="T5" fmla="*/ 26 h 29"/>
                <a:gd name="T6" fmla="*/ 43 w 72"/>
                <a:gd name="T7" fmla="*/ 24 h 29"/>
                <a:gd name="T8" fmla="*/ 31 w 72"/>
                <a:gd name="T9" fmla="*/ 22 h 29"/>
                <a:gd name="T10" fmla="*/ 19 w 72"/>
                <a:gd name="T11" fmla="*/ 20 h 29"/>
                <a:gd name="T12" fmla="*/ 10 w 72"/>
                <a:gd name="T13" fmla="*/ 15 h 29"/>
                <a:gd name="T14" fmla="*/ 4 w 72"/>
                <a:gd name="T15" fmla="*/ 9 h 29"/>
                <a:gd name="T16" fmla="*/ 0 w 72"/>
                <a:gd name="T17" fmla="*/ 4 h 29"/>
                <a:gd name="T18" fmla="*/ 2 w 72"/>
                <a:gd name="T19" fmla="*/ 0 h 29"/>
                <a:gd name="T20" fmla="*/ 10 w 72"/>
                <a:gd name="T21" fmla="*/ 0 h 29"/>
                <a:gd name="T22" fmla="*/ 19 w 72"/>
                <a:gd name="T23" fmla="*/ 2 h 29"/>
                <a:gd name="T24" fmla="*/ 31 w 72"/>
                <a:gd name="T25" fmla="*/ 9 h 29"/>
                <a:gd name="T26" fmla="*/ 45 w 72"/>
                <a:gd name="T27" fmla="*/ 15 h 29"/>
                <a:gd name="T28" fmla="*/ 56 w 72"/>
                <a:gd name="T29" fmla="*/ 20 h 29"/>
                <a:gd name="T30" fmla="*/ 66 w 72"/>
                <a:gd name="T31" fmla="*/ 26 h 29"/>
                <a:gd name="T32" fmla="*/ 72 w 72"/>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9"/>
                <a:gd name="T53" fmla="*/ 72 w 72"/>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9">
                  <a:moveTo>
                    <a:pt x="72" y="29"/>
                  </a:moveTo>
                  <a:lnTo>
                    <a:pt x="64" y="29"/>
                  </a:lnTo>
                  <a:lnTo>
                    <a:pt x="54" y="26"/>
                  </a:lnTo>
                  <a:lnTo>
                    <a:pt x="43" y="24"/>
                  </a:lnTo>
                  <a:lnTo>
                    <a:pt x="31" y="22"/>
                  </a:lnTo>
                  <a:lnTo>
                    <a:pt x="19" y="20"/>
                  </a:lnTo>
                  <a:lnTo>
                    <a:pt x="10" y="15"/>
                  </a:lnTo>
                  <a:lnTo>
                    <a:pt x="4" y="9"/>
                  </a:lnTo>
                  <a:lnTo>
                    <a:pt x="0" y="4"/>
                  </a:lnTo>
                  <a:lnTo>
                    <a:pt x="2" y="0"/>
                  </a:lnTo>
                  <a:lnTo>
                    <a:pt x="10" y="0"/>
                  </a:lnTo>
                  <a:lnTo>
                    <a:pt x="19" y="2"/>
                  </a:lnTo>
                  <a:lnTo>
                    <a:pt x="31" y="9"/>
                  </a:lnTo>
                  <a:lnTo>
                    <a:pt x="45" y="15"/>
                  </a:lnTo>
                  <a:lnTo>
                    <a:pt x="56" y="20"/>
                  </a:lnTo>
                  <a:lnTo>
                    <a:pt x="66" y="26"/>
                  </a:lnTo>
                  <a:lnTo>
                    <a:pt x="72" y="2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453"/>
            <p:cNvSpPr>
              <a:spLocks/>
            </p:cNvSpPr>
            <p:nvPr/>
          </p:nvSpPr>
          <p:spPr bwMode="auto">
            <a:xfrm>
              <a:off x="346" y="2702"/>
              <a:ext cx="68" cy="18"/>
            </a:xfrm>
            <a:custGeom>
              <a:avLst/>
              <a:gdLst>
                <a:gd name="T0" fmla="*/ 68 w 68"/>
                <a:gd name="T1" fmla="*/ 7 h 18"/>
                <a:gd name="T2" fmla="*/ 66 w 68"/>
                <a:gd name="T3" fmla="*/ 11 h 18"/>
                <a:gd name="T4" fmla="*/ 58 w 68"/>
                <a:gd name="T5" fmla="*/ 13 h 18"/>
                <a:gd name="T6" fmla="*/ 49 w 68"/>
                <a:gd name="T7" fmla="*/ 15 h 18"/>
                <a:gd name="T8" fmla="*/ 37 w 68"/>
                <a:gd name="T9" fmla="*/ 18 h 18"/>
                <a:gd name="T10" fmla="*/ 23 w 68"/>
                <a:gd name="T11" fmla="*/ 18 h 18"/>
                <a:gd name="T12" fmla="*/ 14 w 68"/>
                <a:gd name="T13" fmla="*/ 15 h 18"/>
                <a:gd name="T14" fmla="*/ 4 w 68"/>
                <a:gd name="T15" fmla="*/ 13 h 18"/>
                <a:gd name="T16" fmla="*/ 0 w 68"/>
                <a:gd name="T17" fmla="*/ 7 h 18"/>
                <a:gd name="T18" fmla="*/ 0 w 68"/>
                <a:gd name="T19" fmla="*/ 2 h 18"/>
                <a:gd name="T20" fmla="*/ 4 w 68"/>
                <a:gd name="T21" fmla="*/ 0 h 18"/>
                <a:gd name="T22" fmla="*/ 14 w 68"/>
                <a:gd name="T23" fmla="*/ 0 h 18"/>
                <a:gd name="T24" fmla="*/ 23 w 68"/>
                <a:gd name="T25" fmla="*/ 2 h 18"/>
                <a:gd name="T26" fmla="*/ 35 w 68"/>
                <a:gd name="T27" fmla="*/ 4 h 18"/>
                <a:gd name="T28" fmla="*/ 49 w 68"/>
                <a:gd name="T29" fmla="*/ 4 h 18"/>
                <a:gd name="T30" fmla="*/ 58 w 68"/>
                <a:gd name="T31" fmla="*/ 7 h 18"/>
                <a:gd name="T32" fmla="*/ 68 w 68"/>
                <a:gd name="T33" fmla="*/ 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18"/>
                <a:gd name="T53" fmla="*/ 68 w 6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18">
                  <a:moveTo>
                    <a:pt x="68" y="7"/>
                  </a:moveTo>
                  <a:lnTo>
                    <a:pt x="66" y="11"/>
                  </a:lnTo>
                  <a:lnTo>
                    <a:pt x="58" y="13"/>
                  </a:lnTo>
                  <a:lnTo>
                    <a:pt x="49" y="15"/>
                  </a:lnTo>
                  <a:lnTo>
                    <a:pt x="37" y="18"/>
                  </a:lnTo>
                  <a:lnTo>
                    <a:pt x="23" y="18"/>
                  </a:lnTo>
                  <a:lnTo>
                    <a:pt x="14" y="15"/>
                  </a:lnTo>
                  <a:lnTo>
                    <a:pt x="4" y="13"/>
                  </a:lnTo>
                  <a:lnTo>
                    <a:pt x="0" y="7"/>
                  </a:lnTo>
                  <a:lnTo>
                    <a:pt x="0" y="2"/>
                  </a:lnTo>
                  <a:lnTo>
                    <a:pt x="4" y="0"/>
                  </a:lnTo>
                  <a:lnTo>
                    <a:pt x="14" y="0"/>
                  </a:lnTo>
                  <a:lnTo>
                    <a:pt x="23" y="2"/>
                  </a:lnTo>
                  <a:lnTo>
                    <a:pt x="35" y="4"/>
                  </a:lnTo>
                  <a:lnTo>
                    <a:pt x="49" y="4"/>
                  </a:lnTo>
                  <a:lnTo>
                    <a:pt x="58" y="7"/>
                  </a:lnTo>
                  <a:lnTo>
                    <a:pt x="68"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454"/>
            <p:cNvSpPr>
              <a:spLocks/>
            </p:cNvSpPr>
            <p:nvPr/>
          </p:nvSpPr>
          <p:spPr bwMode="auto">
            <a:xfrm>
              <a:off x="327" y="2739"/>
              <a:ext cx="79" cy="29"/>
            </a:xfrm>
            <a:custGeom>
              <a:avLst/>
              <a:gdLst>
                <a:gd name="T0" fmla="*/ 79 w 79"/>
                <a:gd name="T1" fmla="*/ 0 h 29"/>
                <a:gd name="T2" fmla="*/ 69 w 79"/>
                <a:gd name="T3" fmla="*/ 7 h 29"/>
                <a:gd name="T4" fmla="*/ 60 w 79"/>
                <a:gd name="T5" fmla="*/ 14 h 29"/>
                <a:gd name="T6" fmla="*/ 46 w 79"/>
                <a:gd name="T7" fmla="*/ 18 h 29"/>
                <a:gd name="T8" fmla="*/ 33 w 79"/>
                <a:gd name="T9" fmla="*/ 25 h 29"/>
                <a:gd name="T10" fmla="*/ 21 w 79"/>
                <a:gd name="T11" fmla="*/ 27 h 29"/>
                <a:gd name="T12" fmla="*/ 9 w 79"/>
                <a:gd name="T13" fmla="*/ 29 h 29"/>
                <a:gd name="T14" fmla="*/ 3 w 79"/>
                <a:gd name="T15" fmla="*/ 27 h 29"/>
                <a:gd name="T16" fmla="*/ 0 w 79"/>
                <a:gd name="T17" fmla="*/ 23 h 29"/>
                <a:gd name="T18" fmla="*/ 1 w 79"/>
                <a:gd name="T19" fmla="*/ 16 h 29"/>
                <a:gd name="T20" fmla="*/ 7 w 79"/>
                <a:gd name="T21" fmla="*/ 12 h 29"/>
                <a:gd name="T22" fmla="*/ 19 w 79"/>
                <a:gd name="T23" fmla="*/ 9 h 29"/>
                <a:gd name="T24" fmla="*/ 33 w 79"/>
                <a:gd name="T25" fmla="*/ 7 h 29"/>
                <a:gd name="T26" fmla="*/ 46 w 79"/>
                <a:gd name="T27" fmla="*/ 7 h 29"/>
                <a:gd name="T28" fmla="*/ 60 w 79"/>
                <a:gd name="T29" fmla="*/ 5 h 29"/>
                <a:gd name="T30" fmla="*/ 71 w 79"/>
                <a:gd name="T31" fmla="*/ 3 h 29"/>
                <a:gd name="T32" fmla="*/ 79 w 7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29"/>
                <a:gd name="T53" fmla="*/ 79 w 7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29">
                  <a:moveTo>
                    <a:pt x="79" y="0"/>
                  </a:moveTo>
                  <a:lnTo>
                    <a:pt x="69" y="7"/>
                  </a:lnTo>
                  <a:lnTo>
                    <a:pt x="60" y="14"/>
                  </a:lnTo>
                  <a:lnTo>
                    <a:pt x="46" y="18"/>
                  </a:lnTo>
                  <a:lnTo>
                    <a:pt x="33" y="25"/>
                  </a:lnTo>
                  <a:lnTo>
                    <a:pt x="21" y="27"/>
                  </a:lnTo>
                  <a:lnTo>
                    <a:pt x="9" y="29"/>
                  </a:lnTo>
                  <a:lnTo>
                    <a:pt x="3" y="27"/>
                  </a:lnTo>
                  <a:lnTo>
                    <a:pt x="0" y="23"/>
                  </a:lnTo>
                  <a:lnTo>
                    <a:pt x="1" y="16"/>
                  </a:lnTo>
                  <a:lnTo>
                    <a:pt x="7" y="12"/>
                  </a:lnTo>
                  <a:lnTo>
                    <a:pt x="19" y="9"/>
                  </a:lnTo>
                  <a:lnTo>
                    <a:pt x="33" y="7"/>
                  </a:lnTo>
                  <a:lnTo>
                    <a:pt x="46" y="7"/>
                  </a:lnTo>
                  <a:lnTo>
                    <a:pt x="60" y="5"/>
                  </a:lnTo>
                  <a:lnTo>
                    <a:pt x="71" y="3"/>
                  </a:lnTo>
                  <a:lnTo>
                    <a:pt x="7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455"/>
            <p:cNvSpPr>
              <a:spLocks/>
            </p:cNvSpPr>
            <p:nvPr/>
          </p:nvSpPr>
          <p:spPr bwMode="auto">
            <a:xfrm>
              <a:off x="305" y="2781"/>
              <a:ext cx="88" cy="34"/>
            </a:xfrm>
            <a:custGeom>
              <a:avLst/>
              <a:gdLst>
                <a:gd name="T0" fmla="*/ 88 w 88"/>
                <a:gd name="T1" fmla="*/ 0 h 34"/>
                <a:gd name="T2" fmla="*/ 80 w 88"/>
                <a:gd name="T3" fmla="*/ 5 h 34"/>
                <a:gd name="T4" fmla="*/ 66 w 88"/>
                <a:gd name="T5" fmla="*/ 11 h 34"/>
                <a:gd name="T6" fmla="*/ 53 w 88"/>
                <a:gd name="T7" fmla="*/ 18 h 34"/>
                <a:gd name="T8" fmla="*/ 37 w 88"/>
                <a:gd name="T9" fmla="*/ 25 h 34"/>
                <a:gd name="T10" fmla="*/ 23 w 88"/>
                <a:gd name="T11" fmla="*/ 29 h 34"/>
                <a:gd name="T12" fmla="*/ 10 w 88"/>
                <a:gd name="T13" fmla="*/ 34 h 34"/>
                <a:gd name="T14" fmla="*/ 2 w 88"/>
                <a:gd name="T15" fmla="*/ 31 h 34"/>
                <a:gd name="T16" fmla="*/ 0 w 88"/>
                <a:gd name="T17" fmla="*/ 27 h 34"/>
                <a:gd name="T18" fmla="*/ 4 w 88"/>
                <a:gd name="T19" fmla="*/ 20 h 34"/>
                <a:gd name="T20" fmla="*/ 14 w 88"/>
                <a:gd name="T21" fmla="*/ 16 h 34"/>
                <a:gd name="T22" fmla="*/ 25 w 88"/>
                <a:gd name="T23" fmla="*/ 11 h 34"/>
                <a:gd name="T24" fmla="*/ 41 w 88"/>
                <a:gd name="T25" fmla="*/ 9 h 34"/>
                <a:gd name="T26" fmla="*/ 56 w 88"/>
                <a:gd name="T27" fmla="*/ 7 h 34"/>
                <a:gd name="T28" fmla="*/ 70 w 88"/>
                <a:gd name="T29" fmla="*/ 5 h 34"/>
                <a:gd name="T30" fmla="*/ 82 w 88"/>
                <a:gd name="T31" fmla="*/ 3 h 34"/>
                <a:gd name="T32" fmla="*/ 88 w 88"/>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34"/>
                <a:gd name="T53" fmla="*/ 88 w 88"/>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34">
                  <a:moveTo>
                    <a:pt x="88" y="0"/>
                  </a:moveTo>
                  <a:lnTo>
                    <a:pt x="80" y="5"/>
                  </a:lnTo>
                  <a:lnTo>
                    <a:pt x="66" y="11"/>
                  </a:lnTo>
                  <a:lnTo>
                    <a:pt x="53" y="18"/>
                  </a:lnTo>
                  <a:lnTo>
                    <a:pt x="37" y="25"/>
                  </a:lnTo>
                  <a:lnTo>
                    <a:pt x="23" y="29"/>
                  </a:lnTo>
                  <a:lnTo>
                    <a:pt x="10" y="34"/>
                  </a:lnTo>
                  <a:lnTo>
                    <a:pt x="2" y="31"/>
                  </a:lnTo>
                  <a:lnTo>
                    <a:pt x="0" y="27"/>
                  </a:lnTo>
                  <a:lnTo>
                    <a:pt x="4" y="20"/>
                  </a:lnTo>
                  <a:lnTo>
                    <a:pt x="14" y="16"/>
                  </a:lnTo>
                  <a:lnTo>
                    <a:pt x="25" y="11"/>
                  </a:lnTo>
                  <a:lnTo>
                    <a:pt x="41" y="9"/>
                  </a:lnTo>
                  <a:lnTo>
                    <a:pt x="56" y="7"/>
                  </a:lnTo>
                  <a:lnTo>
                    <a:pt x="70" y="5"/>
                  </a:lnTo>
                  <a:lnTo>
                    <a:pt x="82" y="3"/>
                  </a:lnTo>
                  <a:lnTo>
                    <a:pt x="8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456"/>
            <p:cNvSpPr>
              <a:spLocks/>
            </p:cNvSpPr>
            <p:nvPr/>
          </p:nvSpPr>
          <p:spPr bwMode="auto">
            <a:xfrm>
              <a:off x="299" y="2859"/>
              <a:ext cx="94" cy="53"/>
            </a:xfrm>
            <a:custGeom>
              <a:avLst/>
              <a:gdLst>
                <a:gd name="T0" fmla="*/ 94 w 94"/>
                <a:gd name="T1" fmla="*/ 0 h 53"/>
                <a:gd name="T2" fmla="*/ 84 w 94"/>
                <a:gd name="T3" fmla="*/ 8 h 53"/>
                <a:gd name="T4" fmla="*/ 72 w 94"/>
                <a:gd name="T5" fmla="*/ 20 h 53"/>
                <a:gd name="T6" fmla="*/ 59 w 94"/>
                <a:gd name="T7" fmla="*/ 31 h 53"/>
                <a:gd name="T8" fmla="*/ 43 w 94"/>
                <a:gd name="T9" fmla="*/ 39 h 53"/>
                <a:gd name="T10" fmla="*/ 28 w 94"/>
                <a:gd name="T11" fmla="*/ 46 h 53"/>
                <a:gd name="T12" fmla="*/ 16 w 94"/>
                <a:gd name="T13" fmla="*/ 53 h 53"/>
                <a:gd name="T14" fmla="*/ 6 w 94"/>
                <a:gd name="T15" fmla="*/ 53 h 53"/>
                <a:gd name="T16" fmla="*/ 0 w 94"/>
                <a:gd name="T17" fmla="*/ 50 h 53"/>
                <a:gd name="T18" fmla="*/ 2 w 94"/>
                <a:gd name="T19" fmla="*/ 44 h 53"/>
                <a:gd name="T20" fmla="*/ 12 w 94"/>
                <a:gd name="T21" fmla="*/ 37 h 53"/>
                <a:gd name="T22" fmla="*/ 26 w 94"/>
                <a:gd name="T23" fmla="*/ 31 h 53"/>
                <a:gd name="T24" fmla="*/ 41 w 94"/>
                <a:gd name="T25" fmla="*/ 24 h 53"/>
                <a:gd name="T26" fmla="*/ 59 w 94"/>
                <a:gd name="T27" fmla="*/ 20 h 53"/>
                <a:gd name="T28" fmla="*/ 74 w 94"/>
                <a:gd name="T29" fmla="*/ 13 h 53"/>
                <a:gd name="T30" fmla="*/ 86 w 94"/>
                <a:gd name="T31" fmla="*/ 6 h 53"/>
                <a:gd name="T32" fmla="*/ 94 w 94"/>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
                <a:gd name="T52" fmla="*/ 0 h 53"/>
                <a:gd name="T53" fmla="*/ 94 w 94"/>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 h="53">
                  <a:moveTo>
                    <a:pt x="94" y="0"/>
                  </a:moveTo>
                  <a:lnTo>
                    <a:pt x="84" y="8"/>
                  </a:lnTo>
                  <a:lnTo>
                    <a:pt x="72" y="20"/>
                  </a:lnTo>
                  <a:lnTo>
                    <a:pt x="59" y="31"/>
                  </a:lnTo>
                  <a:lnTo>
                    <a:pt x="43" y="39"/>
                  </a:lnTo>
                  <a:lnTo>
                    <a:pt x="28" y="46"/>
                  </a:lnTo>
                  <a:lnTo>
                    <a:pt x="16" y="53"/>
                  </a:lnTo>
                  <a:lnTo>
                    <a:pt x="6" y="53"/>
                  </a:lnTo>
                  <a:lnTo>
                    <a:pt x="0" y="50"/>
                  </a:lnTo>
                  <a:lnTo>
                    <a:pt x="2" y="44"/>
                  </a:lnTo>
                  <a:lnTo>
                    <a:pt x="12" y="37"/>
                  </a:lnTo>
                  <a:lnTo>
                    <a:pt x="26" y="31"/>
                  </a:lnTo>
                  <a:lnTo>
                    <a:pt x="41" y="24"/>
                  </a:lnTo>
                  <a:lnTo>
                    <a:pt x="59" y="20"/>
                  </a:lnTo>
                  <a:lnTo>
                    <a:pt x="74" y="13"/>
                  </a:lnTo>
                  <a:lnTo>
                    <a:pt x="86" y="6"/>
                  </a:lnTo>
                  <a:lnTo>
                    <a:pt x="9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457"/>
            <p:cNvSpPr>
              <a:spLocks/>
            </p:cNvSpPr>
            <p:nvPr/>
          </p:nvSpPr>
          <p:spPr bwMode="auto">
            <a:xfrm>
              <a:off x="315" y="2943"/>
              <a:ext cx="85" cy="64"/>
            </a:xfrm>
            <a:custGeom>
              <a:avLst/>
              <a:gdLst>
                <a:gd name="T0" fmla="*/ 85 w 85"/>
                <a:gd name="T1" fmla="*/ 0 h 64"/>
                <a:gd name="T2" fmla="*/ 80 w 85"/>
                <a:gd name="T3" fmla="*/ 8 h 64"/>
                <a:gd name="T4" fmla="*/ 68 w 85"/>
                <a:gd name="T5" fmla="*/ 19 h 64"/>
                <a:gd name="T6" fmla="*/ 54 w 85"/>
                <a:gd name="T7" fmla="*/ 30 h 64"/>
                <a:gd name="T8" fmla="*/ 41 w 85"/>
                <a:gd name="T9" fmla="*/ 44 h 64"/>
                <a:gd name="T10" fmla="*/ 27 w 85"/>
                <a:gd name="T11" fmla="*/ 53 h 64"/>
                <a:gd name="T12" fmla="*/ 13 w 85"/>
                <a:gd name="T13" fmla="*/ 61 h 64"/>
                <a:gd name="T14" fmla="*/ 6 w 85"/>
                <a:gd name="T15" fmla="*/ 64 h 64"/>
                <a:gd name="T16" fmla="*/ 0 w 85"/>
                <a:gd name="T17" fmla="*/ 61 h 64"/>
                <a:gd name="T18" fmla="*/ 2 w 85"/>
                <a:gd name="T19" fmla="*/ 55 h 64"/>
                <a:gd name="T20" fmla="*/ 10 w 85"/>
                <a:gd name="T21" fmla="*/ 46 h 64"/>
                <a:gd name="T22" fmla="*/ 21 w 85"/>
                <a:gd name="T23" fmla="*/ 37 h 64"/>
                <a:gd name="T24" fmla="*/ 37 w 85"/>
                <a:gd name="T25" fmla="*/ 28 h 64"/>
                <a:gd name="T26" fmla="*/ 54 w 85"/>
                <a:gd name="T27" fmla="*/ 19 h 64"/>
                <a:gd name="T28" fmla="*/ 68 w 85"/>
                <a:gd name="T29" fmla="*/ 11 h 64"/>
                <a:gd name="T30" fmla="*/ 80 w 85"/>
                <a:gd name="T31" fmla="*/ 4 h 64"/>
                <a:gd name="T32" fmla="*/ 85 w 85"/>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64"/>
                <a:gd name="T53" fmla="*/ 85 w 85"/>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64">
                  <a:moveTo>
                    <a:pt x="85" y="0"/>
                  </a:moveTo>
                  <a:lnTo>
                    <a:pt x="80" y="8"/>
                  </a:lnTo>
                  <a:lnTo>
                    <a:pt x="68" y="19"/>
                  </a:lnTo>
                  <a:lnTo>
                    <a:pt x="54" y="30"/>
                  </a:lnTo>
                  <a:lnTo>
                    <a:pt x="41" y="44"/>
                  </a:lnTo>
                  <a:lnTo>
                    <a:pt x="27" y="53"/>
                  </a:lnTo>
                  <a:lnTo>
                    <a:pt x="13" y="61"/>
                  </a:lnTo>
                  <a:lnTo>
                    <a:pt x="6" y="64"/>
                  </a:lnTo>
                  <a:lnTo>
                    <a:pt x="0" y="61"/>
                  </a:lnTo>
                  <a:lnTo>
                    <a:pt x="2" y="55"/>
                  </a:lnTo>
                  <a:lnTo>
                    <a:pt x="10" y="46"/>
                  </a:lnTo>
                  <a:lnTo>
                    <a:pt x="21" y="37"/>
                  </a:lnTo>
                  <a:lnTo>
                    <a:pt x="37" y="28"/>
                  </a:lnTo>
                  <a:lnTo>
                    <a:pt x="54" y="19"/>
                  </a:lnTo>
                  <a:lnTo>
                    <a:pt x="68" y="11"/>
                  </a:lnTo>
                  <a:lnTo>
                    <a:pt x="80" y="4"/>
                  </a:lnTo>
                  <a:lnTo>
                    <a:pt x="8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458"/>
            <p:cNvSpPr>
              <a:spLocks/>
            </p:cNvSpPr>
            <p:nvPr/>
          </p:nvSpPr>
          <p:spPr bwMode="auto">
            <a:xfrm>
              <a:off x="311" y="2819"/>
              <a:ext cx="78" cy="55"/>
            </a:xfrm>
            <a:custGeom>
              <a:avLst/>
              <a:gdLst>
                <a:gd name="T0" fmla="*/ 78 w 78"/>
                <a:gd name="T1" fmla="*/ 0 h 55"/>
                <a:gd name="T2" fmla="*/ 72 w 78"/>
                <a:gd name="T3" fmla="*/ 7 h 55"/>
                <a:gd name="T4" fmla="*/ 60 w 78"/>
                <a:gd name="T5" fmla="*/ 15 h 55"/>
                <a:gd name="T6" fmla="*/ 49 w 78"/>
                <a:gd name="T7" fmla="*/ 26 h 55"/>
                <a:gd name="T8" fmla="*/ 35 w 78"/>
                <a:gd name="T9" fmla="*/ 37 h 55"/>
                <a:gd name="T10" fmla="*/ 23 w 78"/>
                <a:gd name="T11" fmla="*/ 46 h 55"/>
                <a:gd name="T12" fmla="*/ 12 w 78"/>
                <a:gd name="T13" fmla="*/ 53 h 55"/>
                <a:gd name="T14" fmla="*/ 4 w 78"/>
                <a:gd name="T15" fmla="*/ 55 h 55"/>
                <a:gd name="T16" fmla="*/ 0 w 78"/>
                <a:gd name="T17" fmla="*/ 51 h 55"/>
                <a:gd name="T18" fmla="*/ 2 w 78"/>
                <a:gd name="T19" fmla="*/ 44 h 55"/>
                <a:gd name="T20" fmla="*/ 10 w 78"/>
                <a:gd name="T21" fmla="*/ 35 h 55"/>
                <a:gd name="T22" fmla="*/ 21 w 78"/>
                <a:gd name="T23" fmla="*/ 29 h 55"/>
                <a:gd name="T24" fmla="*/ 35 w 78"/>
                <a:gd name="T25" fmla="*/ 22 h 55"/>
                <a:gd name="T26" fmla="*/ 49 w 78"/>
                <a:gd name="T27" fmla="*/ 15 h 55"/>
                <a:gd name="T28" fmla="*/ 62 w 78"/>
                <a:gd name="T29" fmla="*/ 9 h 55"/>
                <a:gd name="T30" fmla="*/ 72 w 78"/>
                <a:gd name="T31" fmla="*/ 4 h 55"/>
                <a:gd name="T32" fmla="*/ 78 w 78"/>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55"/>
                <a:gd name="T53" fmla="*/ 78 w 78"/>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55">
                  <a:moveTo>
                    <a:pt x="78" y="0"/>
                  </a:moveTo>
                  <a:lnTo>
                    <a:pt x="72" y="7"/>
                  </a:lnTo>
                  <a:lnTo>
                    <a:pt x="60" y="15"/>
                  </a:lnTo>
                  <a:lnTo>
                    <a:pt x="49" y="26"/>
                  </a:lnTo>
                  <a:lnTo>
                    <a:pt x="35" y="37"/>
                  </a:lnTo>
                  <a:lnTo>
                    <a:pt x="23" y="46"/>
                  </a:lnTo>
                  <a:lnTo>
                    <a:pt x="12" y="53"/>
                  </a:lnTo>
                  <a:lnTo>
                    <a:pt x="4" y="55"/>
                  </a:lnTo>
                  <a:lnTo>
                    <a:pt x="0" y="51"/>
                  </a:lnTo>
                  <a:lnTo>
                    <a:pt x="2" y="44"/>
                  </a:lnTo>
                  <a:lnTo>
                    <a:pt x="10" y="35"/>
                  </a:lnTo>
                  <a:lnTo>
                    <a:pt x="21" y="29"/>
                  </a:lnTo>
                  <a:lnTo>
                    <a:pt x="35" y="22"/>
                  </a:lnTo>
                  <a:lnTo>
                    <a:pt x="49" y="15"/>
                  </a:lnTo>
                  <a:lnTo>
                    <a:pt x="62" y="9"/>
                  </a:lnTo>
                  <a:lnTo>
                    <a:pt x="72" y="4"/>
                  </a:lnTo>
                  <a:lnTo>
                    <a:pt x="7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459"/>
            <p:cNvSpPr>
              <a:spLocks/>
            </p:cNvSpPr>
            <p:nvPr/>
          </p:nvSpPr>
          <p:spPr bwMode="auto">
            <a:xfrm>
              <a:off x="383" y="2823"/>
              <a:ext cx="115" cy="84"/>
            </a:xfrm>
            <a:custGeom>
              <a:avLst/>
              <a:gdLst>
                <a:gd name="T0" fmla="*/ 115 w 115"/>
                <a:gd name="T1" fmla="*/ 82 h 84"/>
                <a:gd name="T2" fmla="*/ 109 w 115"/>
                <a:gd name="T3" fmla="*/ 84 h 84"/>
                <a:gd name="T4" fmla="*/ 95 w 115"/>
                <a:gd name="T5" fmla="*/ 80 h 84"/>
                <a:gd name="T6" fmla="*/ 78 w 115"/>
                <a:gd name="T7" fmla="*/ 71 h 84"/>
                <a:gd name="T8" fmla="*/ 58 w 115"/>
                <a:gd name="T9" fmla="*/ 60 h 84"/>
                <a:gd name="T10" fmla="*/ 39 w 115"/>
                <a:gd name="T11" fmla="*/ 44 h 84"/>
                <a:gd name="T12" fmla="*/ 21 w 115"/>
                <a:gd name="T13" fmla="*/ 29 h 84"/>
                <a:gd name="T14" fmla="*/ 8 w 115"/>
                <a:gd name="T15" fmla="*/ 14 h 84"/>
                <a:gd name="T16" fmla="*/ 0 w 115"/>
                <a:gd name="T17" fmla="*/ 0 h 84"/>
                <a:gd name="T18" fmla="*/ 10 w 115"/>
                <a:gd name="T19" fmla="*/ 7 h 84"/>
                <a:gd name="T20" fmla="*/ 23 w 115"/>
                <a:gd name="T21" fmla="*/ 16 h 84"/>
                <a:gd name="T22" fmla="*/ 43 w 115"/>
                <a:gd name="T23" fmla="*/ 27 h 84"/>
                <a:gd name="T24" fmla="*/ 64 w 115"/>
                <a:gd name="T25" fmla="*/ 40 h 84"/>
                <a:gd name="T26" fmla="*/ 83 w 115"/>
                <a:gd name="T27" fmla="*/ 56 h 84"/>
                <a:gd name="T28" fmla="*/ 101 w 115"/>
                <a:gd name="T29" fmla="*/ 67 h 84"/>
                <a:gd name="T30" fmla="*/ 111 w 115"/>
                <a:gd name="T31" fmla="*/ 75 h 84"/>
                <a:gd name="T32" fmla="*/ 115 w 115"/>
                <a:gd name="T33" fmla="*/ 82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84"/>
                <a:gd name="T53" fmla="*/ 115 w 115"/>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84">
                  <a:moveTo>
                    <a:pt x="115" y="82"/>
                  </a:moveTo>
                  <a:lnTo>
                    <a:pt x="109" y="84"/>
                  </a:lnTo>
                  <a:lnTo>
                    <a:pt x="95" y="80"/>
                  </a:lnTo>
                  <a:lnTo>
                    <a:pt x="78" y="71"/>
                  </a:lnTo>
                  <a:lnTo>
                    <a:pt x="58" y="60"/>
                  </a:lnTo>
                  <a:lnTo>
                    <a:pt x="39" y="44"/>
                  </a:lnTo>
                  <a:lnTo>
                    <a:pt x="21" y="29"/>
                  </a:lnTo>
                  <a:lnTo>
                    <a:pt x="8" y="14"/>
                  </a:lnTo>
                  <a:lnTo>
                    <a:pt x="0" y="0"/>
                  </a:lnTo>
                  <a:lnTo>
                    <a:pt x="10" y="7"/>
                  </a:lnTo>
                  <a:lnTo>
                    <a:pt x="23" y="16"/>
                  </a:lnTo>
                  <a:lnTo>
                    <a:pt x="43" y="27"/>
                  </a:lnTo>
                  <a:lnTo>
                    <a:pt x="64" y="40"/>
                  </a:lnTo>
                  <a:lnTo>
                    <a:pt x="83" y="56"/>
                  </a:lnTo>
                  <a:lnTo>
                    <a:pt x="101" y="67"/>
                  </a:lnTo>
                  <a:lnTo>
                    <a:pt x="111" y="75"/>
                  </a:lnTo>
                  <a:lnTo>
                    <a:pt x="115" y="8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460"/>
            <p:cNvSpPr>
              <a:spLocks/>
            </p:cNvSpPr>
            <p:nvPr/>
          </p:nvSpPr>
          <p:spPr bwMode="auto">
            <a:xfrm>
              <a:off x="389" y="2892"/>
              <a:ext cx="89" cy="70"/>
            </a:xfrm>
            <a:custGeom>
              <a:avLst/>
              <a:gdLst>
                <a:gd name="T0" fmla="*/ 89 w 89"/>
                <a:gd name="T1" fmla="*/ 70 h 70"/>
                <a:gd name="T2" fmla="*/ 85 w 89"/>
                <a:gd name="T3" fmla="*/ 70 h 70"/>
                <a:gd name="T4" fmla="*/ 75 w 89"/>
                <a:gd name="T5" fmla="*/ 68 h 70"/>
                <a:gd name="T6" fmla="*/ 62 w 89"/>
                <a:gd name="T7" fmla="*/ 62 h 70"/>
                <a:gd name="T8" fmla="*/ 48 w 89"/>
                <a:gd name="T9" fmla="*/ 53 h 70"/>
                <a:gd name="T10" fmla="*/ 33 w 89"/>
                <a:gd name="T11" fmla="*/ 42 h 70"/>
                <a:gd name="T12" fmla="*/ 19 w 89"/>
                <a:gd name="T13" fmla="*/ 28 h 70"/>
                <a:gd name="T14" fmla="*/ 7 w 89"/>
                <a:gd name="T15" fmla="*/ 15 h 70"/>
                <a:gd name="T16" fmla="*/ 0 w 89"/>
                <a:gd name="T17" fmla="*/ 0 h 70"/>
                <a:gd name="T18" fmla="*/ 9 w 89"/>
                <a:gd name="T19" fmla="*/ 9 h 70"/>
                <a:gd name="T20" fmla="*/ 23 w 89"/>
                <a:gd name="T21" fmla="*/ 17 h 70"/>
                <a:gd name="T22" fmla="*/ 37 w 89"/>
                <a:gd name="T23" fmla="*/ 28 h 70"/>
                <a:gd name="T24" fmla="*/ 54 w 89"/>
                <a:gd name="T25" fmla="*/ 40 h 70"/>
                <a:gd name="T26" fmla="*/ 68 w 89"/>
                <a:gd name="T27" fmla="*/ 51 h 70"/>
                <a:gd name="T28" fmla="*/ 79 w 89"/>
                <a:gd name="T29" fmla="*/ 59 h 70"/>
                <a:gd name="T30" fmla="*/ 87 w 89"/>
                <a:gd name="T31" fmla="*/ 66 h 70"/>
                <a:gd name="T32" fmla="*/ 89 w 89"/>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70"/>
                <a:gd name="T53" fmla="*/ 89 w 89"/>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70">
                  <a:moveTo>
                    <a:pt x="89" y="70"/>
                  </a:moveTo>
                  <a:lnTo>
                    <a:pt x="85" y="70"/>
                  </a:lnTo>
                  <a:lnTo>
                    <a:pt x="75" y="68"/>
                  </a:lnTo>
                  <a:lnTo>
                    <a:pt x="62" y="62"/>
                  </a:lnTo>
                  <a:lnTo>
                    <a:pt x="48" y="53"/>
                  </a:lnTo>
                  <a:lnTo>
                    <a:pt x="33" y="42"/>
                  </a:lnTo>
                  <a:lnTo>
                    <a:pt x="19" y="28"/>
                  </a:lnTo>
                  <a:lnTo>
                    <a:pt x="7" y="15"/>
                  </a:lnTo>
                  <a:lnTo>
                    <a:pt x="0" y="0"/>
                  </a:lnTo>
                  <a:lnTo>
                    <a:pt x="9" y="9"/>
                  </a:lnTo>
                  <a:lnTo>
                    <a:pt x="23" y="17"/>
                  </a:lnTo>
                  <a:lnTo>
                    <a:pt x="37" y="28"/>
                  </a:lnTo>
                  <a:lnTo>
                    <a:pt x="54" y="40"/>
                  </a:lnTo>
                  <a:lnTo>
                    <a:pt x="68" y="51"/>
                  </a:lnTo>
                  <a:lnTo>
                    <a:pt x="79" y="59"/>
                  </a:lnTo>
                  <a:lnTo>
                    <a:pt x="87" y="66"/>
                  </a:lnTo>
                  <a:lnTo>
                    <a:pt x="89"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461"/>
            <p:cNvSpPr>
              <a:spLocks/>
            </p:cNvSpPr>
            <p:nvPr/>
          </p:nvSpPr>
          <p:spPr bwMode="auto">
            <a:xfrm>
              <a:off x="307" y="2901"/>
              <a:ext cx="88" cy="61"/>
            </a:xfrm>
            <a:custGeom>
              <a:avLst/>
              <a:gdLst>
                <a:gd name="T0" fmla="*/ 88 w 88"/>
                <a:gd name="T1" fmla="*/ 0 h 61"/>
                <a:gd name="T2" fmla="*/ 82 w 88"/>
                <a:gd name="T3" fmla="*/ 8 h 61"/>
                <a:gd name="T4" fmla="*/ 70 w 88"/>
                <a:gd name="T5" fmla="*/ 19 h 61"/>
                <a:gd name="T6" fmla="*/ 56 w 88"/>
                <a:gd name="T7" fmla="*/ 31 h 61"/>
                <a:gd name="T8" fmla="*/ 43 w 88"/>
                <a:gd name="T9" fmla="*/ 42 h 61"/>
                <a:gd name="T10" fmla="*/ 27 w 88"/>
                <a:gd name="T11" fmla="*/ 53 h 61"/>
                <a:gd name="T12" fmla="*/ 16 w 88"/>
                <a:gd name="T13" fmla="*/ 59 h 61"/>
                <a:gd name="T14" fmla="*/ 6 w 88"/>
                <a:gd name="T15" fmla="*/ 61 h 61"/>
                <a:gd name="T16" fmla="*/ 0 w 88"/>
                <a:gd name="T17" fmla="*/ 59 h 61"/>
                <a:gd name="T18" fmla="*/ 2 w 88"/>
                <a:gd name="T19" fmla="*/ 53 h 61"/>
                <a:gd name="T20" fmla="*/ 10 w 88"/>
                <a:gd name="T21" fmla="*/ 46 h 61"/>
                <a:gd name="T22" fmla="*/ 23 w 88"/>
                <a:gd name="T23" fmla="*/ 37 h 61"/>
                <a:gd name="T24" fmla="*/ 39 w 88"/>
                <a:gd name="T25" fmla="*/ 28 h 61"/>
                <a:gd name="T26" fmla="*/ 56 w 88"/>
                <a:gd name="T27" fmla="*/ 19 h 61"/>
                <a:gd name="T28" fmla="*/ 70 w 88"/>
                <a:gd name="T29" fmla="*/ 11 h 61"/>
                <a:gd name="T30" fmla="*/ 82 w 88"/>
                <a:gd name="T31" fmla="*/ 4 h 61"/>
                <a:gd name="T32" fmla="*/ 88 w 88"/>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61"/>
                <a:gd name="T53" fmla="*/ 88 w 88"/>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61">
                  <a:moveTo>
                    <a:pt x="88" y="0"/>
                  </a:moveTo>
                  <a:lnTo>
                    <a:pt x="82" y="8"/>
                  </a:lnTo>
                  <a:lnTo>
                    <a:pt x="70" y="19"/>
                  </a:lnTo>
                  <a:lnTo>
                    <a:pt x="56" y="31"/>
                  </a:lnTo>
                  <a:lnTo>
                    <a:pt x="43" y="42"/>
                  </a:lnTo>
                  <a:lnTo>
                    <a:pt x="27" y="53"/>
                  </a:lnTo>
                  <a:lnTo>
                    <a:pt x="16" y="59"/>
                  </a:lnTo>
                  <a:lnTo>
                    <a:pt x="6" y="61"/>
                  </a:lnTo>
                  <a:lnTo>
                    <a:pt x="0" y="59"/>
                  </a:lnTo>
                  <a:lnTo>
                    <a:pt x="2" y="53"/>
                  </a:lnTo>
                  <a:lnTo>
                    <a:pt x="10" y="46"/>
                  </a:lnTo>
                  <a:lnTo>
                    <a:pt x="23" y="37"/>
                  </a:lnTo>
                  <a:lnTo>
                    <a:pt x="39" y="28"/>
                  </a:lnTo>
                  <a:lnTo>
                    <a:pt x="56" y="19"/>
                  </a:lnTo>
                  <a:lnTo>
                    <a:pt x="70" y="11"/>
                  </a:lnTo>
                  <a:lnTo>
                    <a:pt x="82" y="4"/>
                  </a:lnTo>
                  <a:lnTo>
                    <a:pt x="8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462"/>
            <p:cNvSpPr>
              <a:spLocks/>
            </p:cNvSpPr>
            <p:nvPr/>
          </p:nvSpPr>
          <p:spPr bwMode="auto">
            <a:xfrm>
              <a:off x="6" y="66"/>
              <a:ext cx="857" cy="960"/>
            </a:xfrm>
            <a:custGeom>
              <a:avLst/>
              <a:gdLst>
                <a:gd name="T0" fmla="*/ 338 w 857"/>
                <a:gd name="T1" fmla="*/ 223 h 960"/>
                <a:gd name="T2" fmla="*/ 235 w 857"/>
                <a:gd name="T3" fmla="*/ 142 h 960"/>
                <a:gd name="T4" fmla="*/ 99 w 857"/>
                <a:gd name="T5" fmla="*/ 108 h 960"/>
                <a:gd name="T6" fmla="*/ 48 w 857"/>
                <a:gd name="T7" fmla="*/ 91 h 960"/>
                <a:gd name="T8" fmla="*/ 83 w 857"/>
                <a:gd name="T9" fmla="*/ 221 h 960"/>
                <a:gd name="T10" fmla="*/ 136 w 857"/>
                <a:gd name="T11" fmla="*/ 336 h 960"/>
                <a:gd name="T12" fmla="*/ 239 w 857"/>
                <a:gd name="T13" fmla="*/ 406 h 960"/>
                <a:gd name="T14" fmla="*/ 319 w 857"/>
                <a:gd name="T15" fmla="*/ 457 h 960"/>
                <a:gd name="T16" fmla="*/ 284 w 857"/>
                <a:gd name="T17" fmla="*/ 475 h 960"/>
                <a:gd name="T18" fmla="*/ 218 w 857"/>
                <a:gd name="T19" fmla="*/ 459 h 960"/>
                <a:gd name="T20" fmla="*/ 130 w 857"/>
                <a:gd name="T21" fmla="*/ 506 h 960"/>
                <a:gd name="T22" fmla="*/ 72 w 857"/>
                <a:gd name="T23" fmla="*/ 592 h 960"/>
                <a:gd name="T24" fmla="*/ 13 w 857"/>
                <a:gd name="T25" fmla="*/ 638 h 960"/>
                <a:gd name="T26" fmla="*/ 21 w 857"/>
                <a:gd name="T27" fmla="*/ 669 h 960"/>
                <a:gd name="T28" fmla="*/ 72 w 857"/>
                <a:gd name="T29" fmla="*/ 696 h 960"/>
                <a:gd name="T30" fmla="*/ 177 w 857"/>
                <a:gd name="T31" fmla="*/ 711 h 960"/>
                <a:gd name="T32" fmla="*/ 295 w 857"/>
                <a:gd name="T33" fmla="*/ 629 h 960"/>
                <a:gd name="T34" fmla="*/ 322 w 857"/>
                <a:gd name="T35" fmla="*/ 563 h 960"/>
                <a:gd name="T36" fmla="*/ 357 w 857"/>
                <a:gd name="T37" fmla="*/ 504 h 960"/>
                <a:gd name="T38" fmla="*/ 381 w 857"/>
                <a:gd name="T39" fmla="*/ 530 h 960"/>
                <a:gd name="T40" fmla="*/ 344 w 857"/>
                <a:gd name="T41" fmla="*/ 614 h 960"/>
                <a:gd name="T42" fmla="*/ 282 w 857"/>
                <a:gd name="T43" fmla="*/ 665 h 960"/>
                <a:gd name="T44" fmla="*/ 243 w 857"/>
                <a:gd name="T45" fmla="*/ 768 h 960"/>
                <a:gd name="T46" fmla="*/ 249 w 857"/>
                <a:gd name="T47" fmla="*/ 855 h 960"/>
                <a:gd name="T48" fmla="*/ 239 w 857"/>
                <a:gd name="T49" fmla="*/ 945 h 960"/>
                <a:gd name="T50" fmla="*/ 315 w 857"/>
                <a:gd name="T51" fmla="*/ 947 h 960"/>
                <a:gd name="T52" fmla="*/ 462 w 857"/>
                <a:gd name="T53" fmla="*/ 740 h 960"/>
                <a:gd name="T54" fmla="*/ 422 w 857"/>
                <a:gd name="T55" fmla="*/ 576 h 960"/>
                <a:gd name="T56" fmla="*/ 447 w 857"/>
                <a:gd name="T57" fmla="*/ 545 h 960"/>
                <a:gd name="T58" fmla="*/ 480 w 857"/>
                <a:gd name="T59" fmla="*/ 669 h 960"/>
                <a:gd name="T60" fmla="*/ 525 w 857"/>
                <a:gd name="T61" fmla="*/ 768 h 960"/>
                <a:gd name="T62" fmla="*/ 645 w 857"/>
                <a:gd name="T63" fmla="*/ 830 h 960"/>
                <a:gd name="T64" fmla="*/ 729 w 857"/>
                <a:gd name="T65" fmla="*/ 905 h 960"/>
                <a:gd name="T66" fmla="*/ 727 w 857"/>
                <a:gd name="T67" fmla="*/ 689 h 960"/>
                <a:gd name="T68" fmla="*/ 610 w 857"/>
                <a:gd name="T69" fmla="*/ 585 h 960"/>
                <a:gd name="T70" fmla="*/ 556 w 857"/>
                <a:gd name="T71" fmla="*/ 570 h 960"/>
                <a:gd name="T72" fmla="*/ 565 w 857"/>
                <a:gd name="T73" fmla="*/ 537 h 960"/>
                <a:gd name="T74" fmla="*/ 703 w 857"/>
                <a:gd name="T75" fmla="*/ 581 h 960"/>
                <a:gd name="T76" fmla="*/ 799 w 857"/>
                <a:gd name="T77" fmla="*/ 554 h 960"/>
                <a:gd name="T78" fmla="*/ 849 w 857"/>
                <a:gd name="T79" fmla="*/ 537 h 960"/>
                <a:gd name="T80" fmla="*/ 795 w 857"/>
                <a:gd name="T81" fmla="*/ 492 h 960"/>
                <a:gd name="T82" fmla="*/ 736 w 857"/>
                <a:gd name="T83" fmla="*/ 411 h 960"/>
                <a:gd name="T84" fmla="*/ 620 w 857"/>
                <a:gd name="T85" fmla="*/ 358 h 960"/>
                <a:gd name="T86" fmla="*/ 544 w 857"/>
                <a:gd name="T87" fmla="*/ 393 h 960"/>
                <a:gd name="T88" fmla="*/ 513 w 857"/>
                <a:gd name="T89" fmla="*/ 409 h 960"/>
                <a:gd name="T90" fmla="*/ 517 w 857"/>
                <a:gd name="T91" fmla="*/ 369 h 960"/>
                <a:gd name="T92" fmla="*/ 552 w 857"/>
                <a:gd name="T93" fmla="*/ 358 h 960"/>
                <a:gd name="T94" fmla="*/ 616 w 857"/>
                <a:gd name="T95" fmla="*/ 281 h 960"/>
                <a:gd name="T96" fmla="*/ 626 w 857"/>
                <a:gd name="T97" fmla="*/ 133 h 960"/>
                <a:gd name="T98" fmla="*/ 595 w 857"/>
                <a:gd name="T99" fmla="*/ 20 h 960"/>
                <a:gd name="T100" fmla="*/ 525 w 857"/>
                <a:gd name="T101" fmla="*/ 93 h 960"/>
                <a:gd name="T102" fmla="*/ 431 w 857"/>
                <a:gd name="T103" fmla="*/ 164 h 960"/>
                <a:gd name="T104" fmla="*/ 404 w 857"/>
                <a:gd name="T105" fmla="*/ 349 h 9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57"/>
                <a:gd name="T160" fmla="*/ 0 h 960"/>
                <a:gd name="T161" fmla="*/ 857 w 857"/>
                <a:gd name="T162" fmla="*/ 960 h 9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57" h="960">
                  <a:moveTo>
                    <a:pt x="373" y="351"/>
                  </a:moveTo>
                  <a:lnTo>
                    <a:pt x="371" y="318"/>
                  </a:lnTo>
                  <a:lnTo>
                    <a:pt x="363" y="285"/>
                  </a:lnTo>
                  <a:lnTo>
                    <a:pt x="354" y="254"/>
                  </a:lnTo>
                  <a:lnTo>
                    <a:pt x="338" y="223"/>
                  </a:lnTo>
                  <a:lnTo>
                    <a:pt x="321" y="197"/>
                  </a:lnTo>
                  <a:lnTo>
                    <a:pt x="301" y="175"/>
                  </a:lnTo>
                  <a:lnTo>
                    <a:pt x="280" y="157"/>
                  </a:lnTo>
                  <a:lnTo>
                    <a:pt x="258" y="148"/>
                  </a:lnTo>
                  <a:lnTo>
                    <a:pt x="235" y="142"/>
                  </a:lnTo>
                  <a:lnTo>
                    <a:pt x="208" y="135"/>
                  </a:lnTo>
                  <a:lnTo>
                    <a:pt x="179" y="128"/>
                  </a:lnTo>
                  <a:lnTo>
                    <a:pt x="149" y="122"/>
                  </a:lnTo>
                  <a:lnTo>
                    <a:pt x="122" y="115"/>
                  </a:lnTo>
                  <a:lnTo>
                    <a:pt x="99" y="108"/>
                  </a:lnTo>
                  <a:lnTo>
                    <a:pt x="80" y="102"/>
                  </a:lnTo>
                  <a:lnTo>
                    <a:pt x="68" y="95"/>
                  </a:lnTo>
                  <a:lnTo>
                    <a:pt x="56" y="86"/>
                  </a:lnTo>
                  <a:lnTo>
                    <a:pt x="48" y="84"/>
                  </a:lnTo>
                  <a:lnTo>
                    <a:pt x="48" y="91"/>
                  </a:lnTo>
                  <a:lnTo>
                    <a:pt x="56" y="102"/>
                  </a:lnTo>
                  <a:lnTo>
                    <a:pt x="68" y="122"/>
                  </a:lnTo>
                  <a:lnTo>
                    <a:pt x="74" y="150"/>
                  </a:lnTo>
                  <a:lnTo>
                    <a:pt x="80" y="186"/>
                  </a:lnTo>
                  <a:lnTo>
                    <a:pt x="83" y="221"/>
                  </a:lnTo>
                  <a:lnTo>
                    <a:pt x="87" y="241"/>
                  </a:lnTo>
                  <a:lnTo>
                    <a:pt x="95" y="263"/>
                  </a:lnTo>
                  <a:lnTo>
                    <a:pt x="107" y="287"/>
                  </a:lnTo>
                  <a:lnTo>
                    <a:pt x="120" y="311"/>
                  </a:lnTo>
                  <a:lnTo>
                    <a:pt x="136" y="336"/>
                  </a:lnTo>
                  <a:lnTo>
                    <a:pt x="155" y="358"/>
                  </a:lnTo>
                  <a:lnTo>
                    <a:pt x="175" y="375"/>
                  </a:lnTo>
                  <a:lnTo>
                    <a:pt x="198" y="389"/>
                  </a:lnTo>
                  <a:lnTo>
                    <a:pt x="219" y="398"/>
                  </a:lnTo>
                  <a:lnTo>
                    <a:pt x="239" y="406"/>
                  </a:lnTo>
                  <a:lnTo>
                    <a:pt x="258" y="413"/>
                  </a:lnTo>
                  <a:lnTo>
                    <a:pt x="276" y="422"/>
                  </a:lnTo>
                  <a:lnTo>
                    <a:pt x="291" y="431"/>
                  </a:lnTo>
                  <a:lnTo>
                    <a:pt x="305" y="442"/>
                  </a:lnTo>
                  <a:lnTo>
                    <a:pt x="319" y="457"/>
                  </a:lnTo>
                  <a:lnTo>
                    <a:pt x="330" y="477"/>
                  </a:lnTo>
                  <a:lnTo>
                    <a:pt x="319" y="481"/>
                  </a:lnTo>
                  <a:lnTo>
                    <a:pt x="305" y="481"/>
                  </a:lnTo>
                  <a:lnTo>
                    <a:pt x="295" y="479"/>
                  </a:lnTo>
                  <a:lnTo>
                    <a:pt x="284" y="475"/>
                  </a:lnTo>
                  <a:lnTo>
                    <a:pt x="272" y="473"/>
                  </a:lnTo>
                  <a:lnTo>
                    <a:pt x="262" y="468"/>
                  </a:lnTo>
                  <a:lnTo>
                    <a:pt x="249" y="464"/>
                  </a:lnTo>
                  <a:lnTo>
                    <a:pt x="237" y="462"/>
                  </a:lnTo>
                  <a:lnTo>
                    <a:pt x="218" y="459"/>
                  </a:lnTo>
                  <a:lnTo>
                    <a:pt x="200" y="464"/>
                  </a:lnTo>
                  <a:lnTo>
                    <a:pt x="181" y="470"/>
                  </a:lnTo>
                  <a:lnTo>
                    <a:pt x="163" y="479"/>
                  </a:lnTo>
                  <a:lnTo>
                    <a:pt x="146" y="490"/>
                  </a:lnTo>
                  <a:lnTo>
                    <a:pt x="130" y="506"/>
                  </a:lnTo>
                  <a:lnTo>
                    <a:pt x="118" y="523"/>
                  </a:lnTo>
                  <a:lnTo>
                    <a:pt x="107" y="541"/>
                  </a:lnTo>
                  <a:lnTo>
                    <a:pt x="97" y="559"/>
                  </a:lnTo>
                  <a:lnTo>
                    <a:pt x="85" y="576"/>
                  </a:lnTo>
                  <a:lnTo>
                    <a:pt x="72" y="592"/>
                  </a:lnTo>
                  <a:lnTo>
                    <a:pt x="58" y="605"/>
                  </a:lnTo>
                  <a:lnTo>
                    <a:pt x="46" y="616"/>
                  </a:lnTo>
                  <a:lnTo>
                    <a:pt x="33" y="625"/>
                  </a:lnTo>
                  <a:lnTo>
                    <a:pt x="23" y="634"/>
                  </a:lnTo>
                  <a:lnTo>
                    <a:pt x="13" y="638"/>
                  </a:lnTo>
                  <a:lnTo>
                    <a:pt x="4" y="645"/>
                  </a:lnTo>
                  <a:lnTo>
                    <a:pt x="0" y="651"/>
                  </a:lnTo>
                  <a:lnTo>
                    <a:pt x="6" y="656"/>
                  </a:lnTo>
                  <a:lnTo>
                    <a:pt x="17" y="667"/>
                  </a:lnTo>
                  <a:lnTo>
                    <a:pt x="21" y="669"/>
                  </a:lnTo>
                  <a:lnTo>
                    <a:pt x="29" y="674"/>
                  </a:lnTo>
                  <a:lnTo>
                    <a:pt x="37" y="678"/>
                  </a:lnTo>
                  <a:lnTo>
                    <a:pt x="48" y="685"/>
                  </a:lnTo>
                  <a:lnTo>
                    <a:pt x="58" y="689"/>
                  </a:lnTo>
                  <a:lnTo>
                    <a:pt x="72" y="696"/>
                  </a:lnTo>
                  <a:lnTo>
                    <a:pt x="85" y="700"/>
                  </a:lnTo>
                  <a:lnTo>
                    <a:pt x="101" y="704"/>
                  </a:lnTo>
                  <a:lnTo>
                    <a:pt x="124" y="709"/>
                  </a:lnTo>
                  <a:lnTo>
                    <a:pt x="149" y="711"/>
                  </a:lnTo>
                  <a:lnTo>
                    <a:pt x="177" y="711"/>
                  </a:lnTo>
                  <a:lnTo>
                    <a:pt x="202" y="707"/>
                  </a:lnTo>
                  <a:lnTo>
                    <a:pt x="227" y="696"/>
                  </a:lnTo>
                  <a:lnTo>
                    <a:pt x="252" y="680"/>
                  </a:lnTo>
                  <a:lnTo>
                    <a:pt x="276" y="658"/>
                  </a:lnTo>
                  <a:lnTo>
                    <a:pt x="295" y="629"/>
                  </a:lnTo>
                  <a:lnTo>
                    <a:pt x="301" y="618"/>
                  </a:lnTo>
                  <a:lnTo>
                    <a:pt x="307" y="605"/>
                  </a:lnTo>
                  <a:lnTo>
                    <a:pt x="311" y="594"/>
                  </a:lnTo>
                  <a:lnTo>
                    <a:pt x="317" y="581"/>
                  </a:lnTo>
                  <a:lnTo>
                    <a:pt x="322" y="563"/>
                  </a:lnTo>
                  <a:lnTo>
                    <a:pt x="328" y="545"/>
                  </a:lnTo>
                  <a:lnTo>
                    <a:pt x="334" y="532"/>
                  </a:lnTo>
                  <a:lnTo>
                    <a:pt x="342" y="521"/>
                  </a:lnTo>
                  <a:lnTo>
                    <a:pt x="350" y="510"/>
                  </a:lnTo>
                  <a:lnTo>
                    <a:pt x="357" y="504"/>
                  </a:lnTo>
                  <a:lnTo>
                    <a:pt x="367" y="499"/>
                  </a:lnTo>
                  <a:lnTo>
                    <a:pt x="377" y="497"/>
                  </a:lnTo>
                  <a:lnTo>
                    <a:pt x="377" y="510"/>
                  </a:lnTo>
                  <a:lnTo>
                    <a:pt x="377" y="521"/>
                  </a:lnTo>
                  <a:lnTo>
                    <a:pt x="381" y="530"/>
                  </a:lnTo>
                  <a:lnTo>
                    <a:pt x="385" y="539"/>
                  </a:lnTo>
                  <a:lnTo>
                    <a:pt x="383" y="563"/>
                  </a:lnTo>
                  <a:lnTo>
                    <a:pt x="377" y="583"/>
                  </a:lnTo>
                  <a:lnTo>
                    <a:pt x="363" y="601"/>
                  </a:lnTo>
                  <a:lnTo>
                    <a:pt x="344" y="614"/>
                  </a:lnTo>
                  <a:lnTo>
                    <a:pt x="330" y="621"/>
                  </a:lnTo>
                  <a:lnTo>
                    <a:pt x="319" y="627"/>
                  </a:lnTo>
                  <a:lnTo>
                    <a:pt x="307" y="638"/>
                  </a:lnTo>
                  <a:lnTo>
                    <a:pt x="295" y="649"/>
                  </a:lnTo>
                  <a:lnTo>
                    <a:pt x="282" y="665"/>
                  </a:lnTo>
                  <a:lnTo>
                    <a:pt x="270" y="682"/>
                  </a:lnTo>
                  <a:lnTo>
                    <a:pt x="260" y="702"/>
                  </a:lnTo>
                  <a:lnTo>
                    <a:pt x="252" y="724"/>
                  </a:lnTo>
                  <a:lnTo>
                    <a:pt x="247" y="744"/>
                  </a:lnTo>
                  <a:lnTo>
                    <a:pt x="243" y="768"/>
                  </a:lnTo>
                  <a:lnTo>
                    <a:pt x="241" y="790"/>
                  </a:lnTo>
                  <a:lnTo>
                    <a:pt x="243" y="813"/>
                  </a:lnTo>
                  <a:lnTo>
                    <a:pt x="245" y="828"/>
                  </a:lnTo>
                  <a:lnTo>
                    <a:pt x="247" y="841"/>
                  </a:lnTo>
                  <a:lnTo>
                    <a:pt x="249" y="855"/>
                  </a:lnTo>
                  <a:lnTo>
                    <a:pt x="249" y="866"/>
                  </a:lnTo>
                  <a:lnTo>
                    <a:pt x="251" y="894"/>
                  </a:lnTo>
                  <a:lnTo>
                    <a:pt x="249" y="916"/>
                  </a:lnTo>
                  <a:lnTo>
                    <a:pt x="245" y="934"/>
                  </a:lnTo>
                  <a:lnTo>
                    <a:pt x="239" y="945"/>
                  </a:lnTo>
                  <a:lnTo>
                    <a:pt x="233" y="956"/>
                  </a:lnTo>
                  <a:lnTo>
                    <a:pt x="237" y="960"/>
                  </a:lnTo>
                  <a:lnTo>
                    <a:pt x="247" y="960"/>
                  </a:lnTo>
                  <a:lnTo>
                    <a:pt x="258" y="958"/>
                  </a:lnTo>
                  <a:lnTo>
                    <a:pt x="315" y="947"/>
                  </a:lnTo>
                  <a:lnTo>
                    <a:pt x="365" y="923"/>
                  </a:lnTo>
                  <a:lnTo>
                    <a:pt x="404" y="888"/>
                  </a:lnTo>
                  <a:lnTo>
                    <a:pt x="435" y="843"/>
                  </a:lnTo>
                  <a:lnTo>
                    <a:pt x="455" y="793"/>
                  </a:lnTo>
                  <a:lnTo>
                    <a:pt x="462" y="740"/>
                  </a:lnTo>
                  <a:lnTo>
                    <a:pt x="460" y="687"/>
                  </a:lnTo>
                  <a:lnTo>
                    <a:pt x="447" y="634"/>
                  </a:lnTo>
                  <a:lnTo>
                    <a:pt x="437" y="609"/>
                  </a:lnTo>
                  <a:lnTo>
                    <a:pt x="427" y="590"/>
                  </a:lnTo>
                  <a:lnTo>
                    <a:pt x="422" y="576"/>
                  </a:lnTo>
                  <a:lnTo>
                    <a:pt x="418" y="561"/>
                  </a:lnTo>
                  <a:lnTo>
                    <a:pt x="425" y="559"/>
                  </a:lnTo>
                  <a:lnTo>
                    <a:pt x="435" y="554"/>
                  </a:lnTo>
                  <a:lnTo>
                    <a:pt x="443" y="550"/>
                  </a:lnTo>
                  <a:lnTo>
                    <a:pt x="447" y="545"/>
                  </a:lnTo>
                  <a:lnTo>
                    <a:pt x="460" y="561"/>
                  </a:lnTo>
                  <a:lnTo>
                    <a:pt x="468" y="587"/>
                  </a:lnTo>
                  <a:lnTo>
                    <a:pt x="474" y="616"/>
                  </a:lnTo>
                  <a:lnTo>
                    <a:pt x="478" y="647"/>
                  </a:lnTo>
                  <a:lnTo>
                    <a:pt x="480" y="669"/>
                  </a:lnTo>
                  <a:lnTo>
                    <a:pt x="484" y="691"/>
                  </a:lnTo>
                  <a:lnTo>
                    <a:pt x="490" y="711"/>
                  </a:lnTo>
                  <a:lnTo>
                    <a:pt x="497" y="731"/>
                  </a:lnTo>
                  <a:lnTo>
                    <a:pt x="509" y="751"/>
                  </a:lnTo>
                  <a:lnTo>
                    <a:pt x="525" y="768"/>
                  </a:lnTo>
                  <a:lnTo>
                    <a:pt x="544" y="784"/>
                  </a:lnTo>
                  <a:lnTo>
                    <a:pt x="567" y="797"/>
                  </a:lnTo>
                  <a:lnTo>
                    <a:pt x="595" y="808"/>
                  </a:lnTo>
                  <a:lnTo>
                    <a:pt x="620" y="819"/>
                  </a:lnTo>
                  <a:lnTo>
                    <a:pt x="645" y="830"/>
                  </a:lnTo>
                  <a:lnTo>
                    <a:pt x="666" y="841"/>
                  </a:lnTo>
                  <a:lnTo>
                    <a:pt x="686" y="855"/>
                  </a:lnTo>
                  <a:lnTo>
                    <a:pt x="703" y="868"/>
                  </a:lnTo>
                  <a:lnTo>
                    <a:pt x="717" y="885"/>
                  </a:lnTo>
                  <a:lnTo>
                    <a:pt x="729" y="905"/>
                  </a:lnTo>
                  <a:lnTo>
                    <a:pt x="734" y="874"/>
                  </a:lnTo>
                  <a:lnTo>
                    <a:pt x="738" y="835"/>
                  </a:lnTo>
                  <a:lnTo>
                    <a:pt x="740" y="788"/>
                  </a:lnTo>
                  <a:lnTo>
                    <a:pt x="736" y="738"/>
                  </a:lnTo>
                  <a:lnTo>
                    <a:pt x="727" y="689"/>
                  </a:lnTo>
                  <a:lnTo>
                    <a:pt x="707" y="647"/>
                  </a:lnTo>
                  <a:lnTo>
                    <a:pt x="678" y="614"/>
                  </a:lnTo>
                  <a:lnTo>
                    <a:pt x="637" y="592"/>
                  </a:lnTo>
                  <a:lnTo>
                    <a:pt x="624" y="587"/>
                  </a:lnTo>
                  <a:lnTo>
                    <a:pt x="610" y="585"/>
                  </a:lnTo>
                  <a:lnTo>
                    <a:pt x="596" y="581"/>
                  </a:lnTo>
                  <a:lnTo>
                    <a:pt x="585" y="579"/>
                  </a:lnTo>
                  <a:lnTo>
                    <a:pt x="573" y="574"/>
                  </a:lnTo>
                  <a:lnTo>
                    <a:pt x="563" y="572"/>
                  </a:lnTo>
                  <a:lnTo>
                    <a:pt x="556" y="570"/>
                  </a:lnTo>
                  <a:lnTo>
                    <a:pt x="550" y="568"/>
                  </a:lnTo>
                  <a:lnTo>
                    <a:pt x="554" y="561"/>
                  </a:lnTo>
                  <a:lnTo>
                    <a:pt x="560" y="552"/>
                  </a:lnTo>
                  <a:lnTo>
                    <a:pt x="563" y="543"/>
                  </a:lnTo>
                  <a:lnTo>
                    <a:pt x="565" y="537"/>
                  </a:lnTo>
                  <a:lnTo>
                    <a:pt x="595" y="552"/>
                  </a:lnTo>
                  <a:lnTo>
                    <a:pt x="624" y="565"/>
                  </a:lnTo>
                  <a:lnTo>
                    <a:pt x="651" y="574"/>
                  </a:lnTo>
                  <a:lnTo>
                    <a:pt x="678" y="579"/>
                  </a:lnTo>
                  <a:lnTo>
                    <a:pt x="703" y="581"/>
                  </a:lnTo>
                  <a:lnTo>
                    <a:pt x="727" y="581"/>
                  </a:lnTo>
                  <a:lnTo>
                    <a:pt x="748" y="576"/>
                  </a:lnTo>
                  <a:lnTo>
                    <a:pt x="768" y="570"/>
                  </a:lnTo>
                  <a:lnTo>
                    <a:pt x="785" y="561"/>
                  </a:lnTo>
                  <a:lnTo>
                    <a:pt x="799" y="554"/>
                  </a:lnTo>
                  <a:lnTo>
                    <a:pt x="812" y="548"/>
                  </a:lnTo>
                  <a:lnTo>
                    <a:pt x="824" y="543"/>
                  </a:lnTo>
                  <a:lnTo>
                    <a:pt x="834" y="539"/>
                  </a:lnTo>
                  <a:lnTo>
                    <a:pt x="841" y="537"/>
                  </a:lnTo>
                  <a:lnTo>
                    <a:pt x="849" y="537"/>
                  </a:lnTo>
                  <a:lnTo>
                    <a:pt x="857" y="537"/>
                  </a:lnTo>
                  <a:lnTo>
                    <a:pt x="839" y="528"/>
                  </a:lnTo>
                  <a:lnTo>
                    <a:pt x="824" y="519"/>
                  </a:lnTo>
                  <a:lnTo>
                    <a:pt x="808" y="506"/>
                  </a:lnTo>
                  <a:lnTo>
                    <a:pt x="795" y="492"/>
                  </a:lnTo>
                  <a:lnTo>
                    <a:pt x="783" y="479"/>
                  </a:lnTo>
                  <a:lnTo>
                    <a:pt x="771" y="464"/>
                  </a:lnTo>
                  <a:lnTo>
                    <a:pt x="760" y="446"/>
                  </a:lnTo>
                  <a:lnTo>
                    <a:pt x="750" y="428"/>
                  </a:lnTo>
                  <a:lnTo>
                    <a:pt x="736" y="411"/>
                  </a:lnTo>
                  <a:lnTo>
                    <a:pt x="719" y="393"/>
                  </a:lnTo>
                  <a:lnTo>
                    <a:pt x="696" y="378"/>
                  </a:lnTo>
                  <a:lnTo>
                    <a:pt x="672" y="367"/>
                  </a:lnTo>
                  <a:lnTo>
                    <a:pt x="645" y="360"/>
                  </a:lnTo>
                  <a:lnTo>
                    <a:pt x="620" y="358"/>
                  </a:lnTo>
                  <a:lnTo>
                    <a:pt x="596" y="362"/>
                  </a:lnTo>
                  <a:lnTo>
                    <a:pt x="577" y="371"/>
                  </a:lnTo>
                  <a:lnTo>
                    <a:pt x="565" y="380"/>
                  </a:lnTo>
                  <a:lnTo>
                    <a:pt x="554" y="389"/>
                  </a:lnTo>
                  <a:lnTo>
                    <a:pt x="544" y="393"/>
                  </a:lnTo>
                  <a:lnTo>
                    <a:pt x="536" y="400"/>
                  </a:lnTo>
                  <a:lnTo>
                    <a:pt x="528" y="402"/>
                  </a:lnTo>
                  <a:lnTo>
                    <a:pt x="523" y="406"/>
                  </a:lnTo>
                  <a:lnTo>
                    <a:pt x="517" y="406"/>
                  </a:lnTo>
                  <a:lnTo>
                    <a:pt x="513" y="409"/>
                  </a:lnTo>
                  <a:lnTo>
                    <a:pt x="515" y="402"/>
                  </a:lnTo>
                  <a:lnTo>
                    <a:pt x="515" y="391"/>
                  </a:lnTo>
                  <a:lnTo>
                    <a:pt x="513" y="380"/>
                  </a:lnTo>
                  <a:lnTo>
                    <a:pt x="509" y="373"/>
                  </a:lnTo>
                  <a:lnTo>
                    <a:pt x="517" y="369"/>
                  </a:lnTo>
                  <a:lnTo>
                    <a:pt x="523" y="364"/>
                  </a:lnTo>
                  <a:lnTo>
                    <a:pt x="530" y="362"/>
                  </a:lnTo>
                  <a:lnTo>
                    <a:pt x="538" y="360"/>
                  </a:lnTo>
                  <a:lnTo>
                    <a:pt x="544" y="360"/>
                  </a:lnTo>
                  <a:lnTo>
                    <a:pt x="552" y="358"/>
                  </a:lnTo>
                  <a:lnTo>
                    <a:pt x="560" y="356"/>
                  </a:lnTo>
                  <a:lnTo>
                    <a:pt x="567" y="351"/>
                  </a:lnTo>
                  <a:lnTo>
                    <a:pt x="587" y="334"/>
                  </a:lnTo>
                  <a:lnTo>
                    <a:pt x="602" y="309"/>
                  </a:lnTo>
                  <a:lnTo>
                    <a:pt x="616" y="281"/>
                  </a:lnTo>
                  <a:lnTo>
                    <a:pt x="626" y="247"/>
                  </a:lnTo>
                  <a:lnTo>
                    <a:pt x="633" y="214"/>
                  </a:lnTo>
                  <a:lnTo>
                    <a:pt x="635" y="181"/>
                  </a:lnTo>
                  <a:lnTo>
                    <a:pt x="633" y="155"/>
                  </a:lnTo>
                  <a:lnTo>
                    <a:pt x="626" y="133"/>
                  </a:lnTo>
                  <a:lnTo>
                    <a:pt x="614" y="100"/>
                  </a:lnTo>
                  <a:lnTo>
                    <a:pt x="608" y="62"/>
                  </a:lnTo>
                  <a:lnTo>
                    <a:pt x="606" y="27"/>
                  </a:lnTo>
                  <a:lnTo>
                    <a:pt x="608" y="0"/>
                  </a:lnTo>
                  <a:lnTo>
                    <a:pt x="595" y="20"/>
                  </a:lnTo>
                  <a:lnTo>
                    <a:pt x="581" y="40"/>
                  </a:lnTo>
                  <a:lnTo>
                    <a:pt x="567" y="58"/>
                  </a:lnTo>
                  <a:lnTo>
                    <a:pt x="554" y="71"/>
                  </a:lnTo>
                  <a:lnTo>
                    <a:pt x="538" y="84"/>
                  </a:lnTo>
                  <a:lnTo>
                    <a:pt x="525" y="93"/>
                  </a:lnTo>
                  <a:lnTo>
                    <a:pt x="511" y="102"/>
                  </a:lnTo>
                  <a:lnTo>
                    <a:pt x="499" y="106"/>
                  </a:lnTo>
                  <a:lnTo>
                    <a:pt x="474" y="117"/>
                  </a:lnTo>
                  <a:lnTo>
                    <a:pt x="451" y="137"/>
                  </a:lnTo>
                  <a:lnTo>
                    <a:pt x="431" y="164"/>
                  </a:lnTo>
                  <a:lnTo>
                    <a:pt x="414" y="194"/>
                  </a:lnTo>
                  <a:lnTo>
                    <a:pt x="400" y="230"/>
                  </a:lnTo>
                  <a:lnTo>
                    <a:pt x="394" y="267"/>
                  </a:lnTo>
                  <a:lnTo>
                    <a:pt x="394" y="307"/>
                  </a:lnTo>
                  <a:lnTo>
                    <a:pt x="404" y="349"/>
                  </a:lnTo>
                  <a:lnTo>
                    <a:pt x="398" y="347"/>
                  </a:lnTo>
                  <a:lnTo>
                    <a:pt x="389" y="347"/>
                  </a:lnTo>
                  <a:lnTo>
                    <a:pt x="379" y="347"/>
                  </a:lnTo>
                  <a:lnTo>
                    <a:pt x="373" y="35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463"/>
            <p:cNvSpPr>
              <a:spLocks/>
            </p:cNvSpPr>
            <p:nvPr/>
          </p:nvSpPr>
          <p:spPr bwMode="auto">
            <a:xfrm>
              <a:off x="245" y="0"/>
              <a:ext cx="260" cy="417"/>
            </a:xfrm>
            <a:custGeom>
              <a:avLst/>
              <a:gdLst>
                <a:gd name="T0" fmla="*/ 260 w 260"/>
                <a:gd name="T1" fmla="*/ 172 h 417"/>
                <a:gd name="T2" fmla="*/ 245 w 260"/>
                <a:gd name="T3" fmla="*/ 179 h 417"/>
                <a:gd name="T4" fmla="*/ 229 w 260"/>
                <a:gd name="T5" fmla="*/ 190 h 417"/>
                <a:gd name="T6" fmla="*/ 214 w 260"/>
                <a:gd name="T7" fmla="*/ 203 h 417"/>
                <a:gd name="T8" fmla="*/ 198 w 260"/>
                <a:gd name="T9" fmla="*/ 219 h 417"/>
                <a:gd name="T10" fmla="*/ 186 w 260"/>
                <a:gd name="T11" fmla="*/ 236 h 417"/>
                <a:gd name="T12" fmla="*/ 175 w 260"/>
                <a:gd name="T13" fmla="*/ 258 h 417"/>
                <a:gd name="T14" fmla="*/ 165 w 260"/>
                <a:gd name="T15" fmla="*/ 280 h 417"/>
                <a:gd name="T16" fmla="*/ 159 w 260"/>
                <a:gd name="T17" fmla="*/ 305 h 417"/>
                <a:gd name="T18" fmla="*/ 157 w 260"/>
                <a:gd name="T19" fmla="*/ 313 h 417"/>
                <a:gd name="T20" fmla="*/ 157 w 260"/>
                <a:gd name="T21" fmla="*/ 320 h 417"/>
                <a:gd name="T22" fmla="*/ 155 w 260"/>
                <a:gd name="T23" fmla="*/ 329 h 417"/>
                <a:gd name="T24" fmla="*/ 155 w 260"/>
                <a:gd name="T25" fmla="*/ 338 h 417"/>
                <a:gd name="T26" fmla="*/ 155 w 260"/>
                <a:gd name="T27" fmla="*/ 355 h 417"/>
                <a:gd name="T28" fmla="*/ 157 w 260"/>
                <a:gd name="T29" fmla="*/ 375 h 417"/>
                <a:gd name="T30" fmla="*/ 159 w 260"/>
                <a:gd name="T31" fmla="*/ 395 h 417"/>
                <a:gd name="T32" fmla="*/ 165 w 260"/>
                <a:gd name="T33" fmla="*/ 415 h 417"/>
                <a:gd name="T34" fmla="*/ 159 w 260"/>
                <a:gd name="T35" fmla="*/ 413 h 417"/>
                <a:gd name="T36" fmla="*/ 150 w 260"/>
                <a:gd name="T37" fmla="*/ 413 h 417"/>
                <a:gd name="T38" fmla="*/ 140 w 260"/>
                <a:gd name="T39" fmla="*/ 413 h 417"/>
                <a:gd name="T40" fmla="*/ 134 w 260"/>
                <a:gd name="T41" fmla="*/ 417 h 417"/>
                <a:gd name="T42" fmla="*/ 132 w 260"/>
                <a:gd name="T43" fmla="*/ 384 h 417"/>
                <a:gd name="T44" fmla="*/ 124 w 260"/>
                <a:gd name="T45" fmla="*/ 351 h 417"/>
                <a:gd name="T46" fmla="*/ 115 w 260"/>
                <a:gd name="T47" fmla="*/ 320 h 417"/>
                <a:gd name="T48" fmla="*/ 99 w 260"/>
                <a:gd name="T49" fmla="*/ 289 h 417"/>
                <a:gd name="T50" fmla="*/ 82 w 260"/>
                <a:gd name="T51" fmla="*/ 263 h 417"/>
                <a:gd name="T52" fmla="*/ 62 w 260"/>
                <a:gd name="T53" fmla="*/ 241 h 417"/>
                <a:gd name="T54" fmla="*/ 41 w 260"/>
                <a:gd name="T55" fmla="*/ 223 h 417"/>
                <a:gd name="T56" fmla="*/ 19 w 260"/>
                <a:gd name="T57" fmla="*/ 214 h 417"/>
                <a:gd name="T58" fmla="*/ 21 w 260"/>
                <a:gd name="T59" fmla="*/ 194 h 417"/>
                <a:gd name="T60" fmla="*/ 21 w 260"/>
                <a:gd name="T61" fmla="*/ 174 h 417"/>
                <a:gd name="T62" fmla="*/ 13 w 260"/>
                <a:gd name="T63" fmla="*/ 159 h 417"/>
                <a:gd name="T64" fmla="*/ 0 w 260"/>
                <a:gd name="T65" fmla="*/ 148 h 417"/>
                <a:gd name="T66" fmla="*/ 15 w 260"/>
                <a:gd name="T67" fmla="*/ 119 h 417"/>
                <a:gd name="T68" fmla="*/ 29 w 260"/>
                <a:gd name="T69" fmla="*/ 79 h 417"/>
                <a:gd name="T70" fmla="*/ 35 w 260"/>
                <a:gd name="T71" fmla="*/ 35 h 417"/>
                <a:gd name="T72" fmla="*/ 23 w 260"/>
                <a:gd name="T73" fmla="*/ 0 h 417"/>
                <a:gd name="T74" fmla="*/ 35 w 260"/>
                <a:gd name="T75" fmla="*/ 11 h 417"/>
                <a:gd name="T76" fmla="*/ 48 w 260"/>
                <a:gd name="T77" fmla="*/ 24 h 417"/>
                <a:gd name="T78" fmla="*/ 62 w 260"/>
                <a:gd name="T79" fmla="*/ 38 h 417"/>
                <a:gd name="T80" fmla="*/ 78 w 260"/>
                <a:gd name="T81" fmla="*/ 49 h 417"/>
                <a:gd name="T82" fmla="*/ 95 w 260"/>
                <a:gd name="T83" fmla="*/ 57 h 417"/>
                <a:gd name="T84" fmla="*/ 115 w 260"/>
                <a:gd name="T85" fmla="*/ 64 h 417"/>
                <a:gd name="T86" fmla="*/ 136 w 260"/>
                <a:gd name="T87" fmla="*/ 66 h 417"/>
                <a:gd name="T88" fmla="*/ 159 w 260"/>
                <a:gd name="T89" fmla="*/ 64 h 417"/>
                <a:gd name="T90" fmla="*/ 159 w 260"/>
                <a:gd name="T91" fmla="*/ 84 h 417"/>
                <a:gd name="T92" fmla="*/ 161 w 260"/>
                <a:gd name="T93" fmla="*/ 106 h 417"/>
                <a:gd name="T94" fmla="*/ 165 w 260"/>
                <a:gd name="T95" fmla="*/ 128 h 417"/>
                <a:gd name="T96" fmla="*/ 173 w 260"/>
                <a:gd name="T97" fmla="*/ 148 h 417"/>
                <a:gd name="T98" fmla="*/ 186 w 260"/>
                <a:gd name="T99" fmla="*/ 166 h 417"/>
                <a:gd name="T100" fmla="*/ 204 w 260"/>
                <a:gd name="T101" fmla="*/ 174 h 417"/>
                <a:gd name="T102" fmla="*/ 229 w 260"/>
                <a:gd name="T103" fmla="*/ 179 h 417"/>
                <a:gd name="T104" fmla="*/ 260 w 260"/>
                <a:gd name="T105" fmla="*/ 172 h 4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0"/>
                <a:gd name="T160" fmla="*/ 0 h 417"/>
                <a:gd name="T161" fmla="*/ 260 w 260"/>
                <a:gd name="T162" fmla="*/ 417 h 41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0" h="417">
                  <a:moveTo>
                    <a:pt x="260" y="172"/>
                  </a:moveTo>
                  <a:lnTo>
                    <a:pt x="245" y="179"/>
                  </a:lnTo>
                  <a:lnTo>
                    <a:pt x="229" y="190"/>
                  </a:lnTo>
                  <a:lnTo>
                    <a:pt x="214" y="203"/>
                  </a:lnTo>
                  <a:lnTo>
                    <a:pt x="198" y="219"/>
                  </a:lnTo>
                  <a:lnTo>
                    <a:pt x="186" y="236"/>
                  </a:lnTo>
                  <a:lnTo>
                    <a:pt x="175" y="258"/>
                  </a:lnTo>
                  <a:lnTo>
                    <a:pt x="165" y="280"/>
                  </a:lnTo>
                  <a:lnTo>
                    <a:pt x="159" y="305"/>
                  </a:lnTo>
                  <a:lnTo>
                    <a:pt x="157" y="313"/>
                  </a:lnTo>
                  <a:lnTo>
                    <a:pt x="157" y="320"/>
                  </a:lnTo>
                  <a:lnTo>
                    <a:pt x="155" y="329"/>
                  </a:lnTo>
                  <a:lnTo>
                    <a:pt x="155" y="338"/>
                  </a:lnTo>
                  <a:lnTo>
                    <a:pt x="155" y="355"/>
                  </a:lnTo>
                  <a:lnTo>
                    <a:pt x="157" y="375"/>
                  </a:lnTo>
                  <a:lnTo>
                    <a:pt x="159" y="395"/>
                  </a:lnTo>
                  <a:lnTo>
                    <a:pt x="165" y="415"/>
                  </a:lnTo>
                  <a:lnTo>
                    <a:pt x="159" y="413"/>
                  </a:lnTo>
                  <a:lnTo>
                    <a:pt x="150" y="413"/>
                  </a:lnTo>
                  <a:lnTo>
                    <a:pt x="140" y="413"/>
                  </a:lnTo>
                  <a:lnTo>
                    <a:pt x="134" y="417"/>
                  </a:lnTo>
                  <a:lnTo>
                    <a:pt x="132" y="384"/>
                  </a:lnTo>
                  <a:lnTo>
                    <a:pt x="124" y="351"/>
                  </a:lnTo>
                  <a:lnTo>
                    <a:pt x="115" y="320"/>
                  </a:lnTo>
                  <a:lnTo>
                    <a:pt x="99" y="289"/>
                  </a:lnTo>
                  <a:lnTo>
                    <a:pt x="82" y="263"/>
                  </a:lnTo>
                  <a:lnTo>
                    <a:pt x="62" y="241"/>
                  </a:lnTo>
                  <a:lnTo>
                    <a:pt x="41" y="223"/>
                  </a:lnTo>
                  <a:lnTo>
                    <a:pt x="19" y="214"/>
                  </a:lnTo>
                  <a:lnTo>
                    <a:pt x="21" y="194"/>
                  </a:lnTo>
                  <a:lnTo>
                    <a:pt x="21" y="174"/>
                  </a:lnTo>
                  <a:lnTo>
                    <a:pt x="13" y="159"/>
                  </a:lnTo>
                  <a:lnTo>
                    <a:pt x="0" y="148"/>
                  </a:lnTo>
                  <a:lnTo>
                    <a:pt x="15" y="119"/>
                  </a:lnTo>
                  <a:lnTo>
                    <a:pt x="29" y="79"/>
                  </a:lnTo>
                  <a:lnTo>
                    <a:pt x="35" y="35"/>
                  </a:lnTo>
                  <a:lnTo>
                    <a:pt x="23" y="0"/>
                  </a:lnTo>
                  <a:lnTo>
                    <a:pt x="35" y="11"/>
                  </a:lnTo>
                  <a:lnTo>
                    <a:pt x="48" y="24"/>
                  </a:lnTo>
                  <a:lnTo>
                    <a:pt x="62" y="38"/>
                  </a:lnTo>
                  <a:lnTo>
                    <a:pt x="78" y="49"/>
                  </a:lnTo>
                  <a:lnTo>
                    <a:pt x="95" y="57"/>
                  </a:lnTo>
                  <a:lnTo>
                    <a:pt x="115" y="64"/>
                  </a:lnTo>
                  <a:lnTo>
                    <a:pt x="136" y="66"/>
                  </a:lnTo>
                  <a:lnTo>
                    <a:pt x="159" y="64"/>
                  </a:lnTo>
                  <a:lnTo>
                    <a:pt x="159" y="84"/>
                  </a:lnTo>
                  <a:lnTo>
                    <a:pt x="161" y="106"/>
                  </a:lnTo>
                  <a:lnTo>
                    <a:pt x="165" y="128"/>
                  </a:lnTo>
                  <a:lnTo>
                    <a:pt x="173" y="148"/>
                  </a:lnTo>
                  <a:lnTo>
                    <a:pt x="186" y="166"/>
                  </a:lnTo>
                  <a:lnTo>
                    <a:pt x="204" y="174"/>
                  </a:lnTo>
                  <a:lnTo>
                    <a:pt x="229" y="179"/>
                  </a:lnTo>
                  <a:lnTo>
                    <a:pt x="260" y="172"/>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464"/>
            <p:cNvSpPr>
              <a:spLocks/>
            </p:cNvSpPr>
            <p:nvPr/>
          </p:nvSpPr>
          <p:spPr bwMode="auto">
            <a:xfrm>
              <a:off x="10" y="695"/>
              <a:ext cx="293" cy="389"/>
            </a:xfrm>
            <a:custGeom>
              <a:avLst/>
              <a:gdLst>
                <a:gd name="T0" fmla="*/ 105 w 293"/>
                <a:gd name="T1" fmla="*/ 78 h 389"/>
                <a:gd name="T2" fmla="*/ 122 w 293"/>
                <a:gd name="T3" fmla="*/ 82 h 389"/>
                <a:gd name="T4" fmla="*/ 140 w 293"/>
                <a:gd name="T5" fmla="*/ 82 h 389"/>
                <a:gd name="T6" fmla="*/ 159 w 293"/>
                <a:gd name="T7" fmla="*/ 82 h 389"/>
                <a:gd name="T8" fmla="*/ 179 w 293"/>
                <a:gd name="T9" fmla="*/ 82 h 389"/>
                <a:gd name="T10" fmla="*/ 196 w 293"/>
                <a:gd name="T11" fmla="*/ 78 h 389"/>
                <a:gd name="T12" fmla="*/ 217 w 293"/>
                <a:gd name="T13" fmla="*/ 71 h 389"/>
                <a:gd name="T14" fmla="*/ 241 w 293"/>
                <a:gd name="T15" fmla="*/ 58 h 389"/>
                <a:gd name="T16" fmla="*/ 262 w 293"/>
                <a:gd name="T17" fmla="*/ 40 h 389"/>
                <a:gd name="T18" fmla="*/ 282 w 293"/>
                <a:gd name="T19" fmla="*/ 16 h 389"/>
                <a:gd name="T20" fmla="*/ 293 w 293"/>
                <a:gd name="T21" fmla="*/ 5 h 389"/>
                <a:gd name="T22" fmla="*/ 293 w 293"/>
                <a:gd name="T23" fmla="*/ 16 h 389"/>
                <a:gd name="T24" fmla="*/ 278 w 293"/>
                <a:gd name="T25" fmla="*/ 36 h 389"/>
                <a:gd name="T26" fmla="*/ 256 w 293"/>
                <a:gd name="T27" fmla="*/ 73 h 389"/>
                <a:gd name="T28" fmla="*/ 243 w 293"/>
                <a:gd name="T29" fmla="*/ 115 h 389"/>
                <a:gd name="T30" fmla="*/ 237 w 293"/>
                <a:gd name="T31" fmla="*/ 161 h 389"/>
                <a:gd name="T32" fmla="*/ 241 w 293"/>
                <a:gd name="T33" fmla="*/ 199 h 389"/>
                <a:gd name="T34" fmla="*/ 245 w 293"/>
                <a:gd name="T35" fmla="*/ 226 h 389"/>
                <a:gd name="T36" fmla="*/ 237 w 293"/>
                <a:gd name="T37" fmla="*/ 234 h 389"/>
                <a:gd name="T38" fmla="*/ 214 w 293"/>
                <a:gd name="T39" fmla="*/ 248 h 389"/>
                <a:gd name="T40" fmla="*/ 192 w 293"/>
                <a:gd name="T41" fmla="*/ 276 h 389"/>
                <a:gd name="T42" fmla="*/ 180 w 293"/>
                <a:gd name="T43" fmla="*/ 327 h 389"/>
                <a:gd name="T44" fmla="*/ 169 w 293"/>
                <a:gd name="T45" fmla="*/ 349 h 389"/>
                <a:gd name="T46" fmla="*/ 134 w 293"/>
                <a:gd name="T47" fmla="*/ 338 h 389"/>
                <a:gd name="T48" fmla="*/ 93 w 293"/>
                <a:gd name="T49" fmla="*/ 343 h 389"/>
                <a:gd name="T50" fmla="*/ 60 w 293"/>
                <a:gd name="T51" fmla="*/ 367 h 389"/>
                <a:gd name="T52" fmla="*/ 50 w 293"/>
                <a:gd name="T53" fmla="*/ 347 h 389"/>
                <a:gd name="T54" fmla="*/ 27 w 293"/>
                <a:gd name="T55" fmla="*/ 265 h 389"/>
                <a:gd name="T56" fmla="*/ 17 w 293"/>
                <a:gd name="T57" fmla="*/ 221 h 389"/>
                <a:gd name="T58" fmla="*/ 31 w 293"/>
                <a:gd name="T59" fmla="*/ 159 h 389"/>
                <a:gd name="T60" fmla="*/ 37 w 293"/>
                <a:gd name="T61" fmla="*/ 135 h 389"/>
                <a:gd name="T62" fmla="*/ 58 w 293"/>
                <a:gd name="T63" fmla="*/ 124 h 389"/>
                <a:gd name="T64" fmla="*/ 77 w 293"/>
                <a:gd name="T65" fmla="*/ 109 h 389"/>
                <a:gd name="T66" fmla="*/ 93 w 293"/>
                <a:gd name="T67" fmla="*/ 89 h 3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
                <a:gd name="T103" fmla="*/ 0 h 389"/>
                <a:gd name="T104" fmla="*/ 293 w 293"/>
                <a:gd name="T105" fmla="*/ 389 h 3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 h="389">
                  <a:moveTo>
                    <a:pt x="97" y="75"/>
                  </a:moveTo>
                  <a:lnTo>
                    <a:pt x="105" y="78"/>
                  </a:lnTo>
                  <a:lnTo>
                    <a:pt x="114" y="80"/>
                  </a:lnTo>
                  <a:lnTo>
                    <a:pt x="122" y="82"/>
                  </a:lnTo>
                  <a:lnTo>
                    <a:pt x="132" y="82"/>
                  </a:lnTo>
                  <a:lnTo>
                    <a:pt x="140" y="82"/>
                  </a:lnTo>
                  <a:lnTo>
                    <a:pt x="149" y="82"/>
                  </a:lnTo>
                  <a:lnTo>
                    <a:pt x="159" y="82"/>
                  </a:lnTo>
                  <a:lnTo>
                    <a:pt x="169" y="82"/>
                  </a:lnTo>
                  <a:lnTo>
                    <a:pt x="179" y="82"/>
                  </a:lnTo>
                  <a:lnTo>
                    <a:pt x="188" y="80"/>
                  </a:lnTo>
                  <a:lnTo>
                    <a:pt x="196" y="78"/>
                  </a:lnTo>
                  <a:lnTo>
                    <a:pt x="206" y="75"/>
                  </a:lnTo>
                  <a:lnTo>
                    <a:pt x="217" y="71"/>
                  </a:lnTo>
                  <a:lnTo>
                    <a:pt x="229" y="64"/>
                  </a:lnTo>
                  <a:lnTo>
                    <a:pt x="241" y="58"/>
                  </a:lnTo>
                  <a:lnTo>
                    <a:pt x="252" y="49"/>
                  </a:lnTo>
                  <a:lnTo>
                    <a:pt x="262" y="40"/>
                  </a:lnTo>
                  <a:lnTo>
                    <a:pt x="272" y="29"/>
                  </a:lnTo>
                  <a:lnTo>
                    <a:pt x="282" y="16"/>
                  </a:lnTo>
                  <a:lnTo>
                    <a:pt x="291" y="0"/>
                  </a:lnTo>
                  <a:lnTo>
                    <a:pt x="293" y="5"/>
                  </a:lnTo>
                  <a:lnTo>
                    <a:pt x="293" y="9"/>
                  </a:lnTo>
                  <a:lnTo>
                    <a:pt x="293" y="16"/>
                  </a:lnTo>
                  <a:lnTo>
                    <a:pt x="291" y="20"/>
                  </a:lnTo>
                  <a:lnTo>
                    <a:pt x="278" y="36"/>
                  </a:lnTo>
                  <a:lnTo>
                    <a:pt x="266" y="53"/>
                  </a:lnTo>
                  <a:lnTo>
                    <a:pt x="256" y="73"/>
                  </a:lnTo>
                  <a:lnTo>
                    <a:pt x="248" y="95"/>
                  </a:lnTo>
                  <a:lnTo>
                    <a:pt x="243" y="115"/>
                  </a:lnTo>
                  <a:lnTo>
                    <a:pt x="239" y="139"/>
                  </a:lnTo>
                  <a:lnTo>
                    <a:pt x="237" y="161"/>
                  </a:lnTo>
                  <a:lnTo>
                    <a:pt x="239" y="184"/>
                  </a:lnTo>
                  <a:lnTo>
                    <a:pt x="241" y="199"/>
                  </a:lnTo>
                  <a:lnTo>
                    <a:pt x="243" y="212"/>
                  </a:lnTo>
                  <a:lnTo>
                    <a:pt x="245" y="226"/>
                  </a:lnTo>
                  <a:lnTo>
                    <a:pt x="245" y="237"/>
                  </a:lnTo>
                  <a:lnTo>
                    <a:pt x="237" y="234"/>
                  </a:lnTo>
                  <a:lnTo>
                    <a:pt x="225" y="239"/>
                  </a:lnTo>
                  <a:lnTo>
                    <a:pt x="214" y="248"/>
                  </a:lnTo>
                  <a:lnTo>
                    <a:pt x="202" y="259"/>
                  </a:lnTo>
                  <a:lnTo>
                    <a:pt x="192" y="276"/>
                  </a:lnTo>
                  <a:lnTo>
                    <a:pt x="184" y="301"/>
                  </a:lnTo>
                  <a:lnTo>
                    <a:pt x="180" y="327"/>
                  </a:lnTo>
                  <a:lnTo>
                    <a:pt x="180" y="360"/>
                  </a:lnTo>
                  <a:lnTo>
                    <a:pt x="169" y="349"/>
                  </a:lnTo>
                  <a:lnTo>
                    <a:pt x="151" y="340"/>
                  </a:lnTo>
                  <a:lnTo>
                    <a:pt x="134" y="338"/>
                  </a:lnTo>
                  <a:lnTo>
                    <a:pt x="112" y="338"/>
                  </a:lnTo>
                  <a:lnTo>
                    <a:pt x="93" y="343"/>
                  </a:lnTo>
                  <a:lnTo>
                    <a:pt x="76" y="351"/>
                  </a:lnTo>
                  <a:lnTo>
                    <a:pt x="60" y="367"/>
                  </a:lnTo>
                  <a:lnTo>
                    <a:pt x="50" y="389"/>
                  </a:lnTo>
                  <a:lnTo>
                    <a:pt x="50" y="347"/>
                  </a:lnTo>
                  <a:lnTo>
                    <a:pt x="42" y="301"/>
                  </a:lnTo>
                  <a:lnTo>
                    <a:pt x="27" y="265"/>
                  </a:lnTo>
                  <a:lnTo>
                    <a:pt x="0" y="248"/>
                  </a:lnTo>
                  <a:lnTo>
                    <a:pt x="17" y="221"/>
                  </a:lnTo>
                  <a:lnTo>
                    <a:pt x="27" y="190"/>
                  </a:lnTo>
                  <a:lnTo>
                    <a:pt x="31" y="159"/>
                  </a:lnTo>
                  <a:lnTo>
                    <a:pt x="25" y="139"/>
                  </a:lnTo>
                  <a:lnTo>
                    <a:pt x="37" y="135"/>
                  </a:lnTo>
                  <a:lnTo>
                    <a:pt x="48" y="131"/>
                  </a:lnTo>
                  <a:lnTo>
                    <a:pt x="58" y="124"/>
                  </a:lnTo>
                  <a:lnTo>
                    <a:pt x="70" y="117"/>
                  </a:lnTo>
                  <a:lnTo>
                    <a:pt x="77" y="109"/>
                  </a:lnTo>
                  <a:lnTo>
                    <a:pt x="87" y="100"/>
                  </a:lnTo>
                  <a:lnTo>
                    <a:pt x="93" y="89"/>
                  </a:lnTo>
                  <a:lnTo>
                    <a:pt x="97" y="75"/>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465"/>
            <p:cNvSpPr>
              <a:spLocks/>
            </p:cNvSpPr>
            <p:nvPr/>
          </p:nvSpPr>
          <p:spPr bwMode="auto">
            <a:xfrm>
              <a:off x="258" y="46"/>
              <a:ext cx="181" cy="292"/>
            </a:xfrm>
            <a:custGeom>
              <a:avLst/>
              <a:gdLst>
                <a:gd name="T0" fmla="*/ 144 w 181"/>
                <a:gd name="T1" fmla="*/ 267 h 292"/>
                <a:gd name="T2" fmla="*/ 142 w 181"/>
                <a:gd name="T3" fmla="*/ 283 h 292"/>
                <a:gd name="T4" fmla="*/ 135 w 181"/>
                <a:gd name="T5" fmla="*/ 276 h 292"/>
                <a:gd name="T6" fmla="*/ 119 w 181"/>
                <a:gd name="T7" fmla="*/ 237 h 292"/>
                <a:gd name="T8" fmla="*/ 111 w 181"/>
                <a:gd name="T9" fmla="*/ 221 h 292"/>
                <a:gd name="T10" fmla="*/ 96 w 181"/>
                <a:gd name="T11" fmla="*/ 212 h 292"/>
                <a:gd name="T12" fmla="*/ 76 w 181"/>
                <a:gd name="T13" fmla="*/ 206 h 292"/>
                <a:gd name="T14" fmla="*/ 59 w 181"/>
                <a:gd name="T15" fmla="*/ 199 h 292"/>
                <a:gd name="T16" fmla="*/ 51 w 181"/>
                <a:gd name="T17" fmla="*/ 197 h 292"/>
                <a:gd name="T18" fmla="*/ 47 w 181"/>
                <a:gd name="T19" fmla="*/ 192 h 292"/>
                <a:gd name="T20" fmla="*/ 51 w 181"/>
                <a:gd name="T21" fmla="*/ 190 h 292"/>
                <a:gd name="T22" fmla="*/ 70 w 181"/>
                <a:gd name="T23" fmla="*/ 192 h 292"/>
                <a:gd name="T24" fmla="*/ 92 w 181"/>
                <a:gd name="T25" fmla="*/ 197 h 292"/>
                <a:gd name="T26" fmla="*/ 109 w 181"/>
                <a:gd name="T27" fmla="*/ 199 h 292"/>
                <a:gd name="T28" fmla="*/ 109 w 181"/>
                <a:gd name="T29" fmla="*/ 184 h 292"/>
                <a:gd name="T30" fmla="*/ 100 w 181"/>
                <a:gd name="T31" fmla="*/ 162 h 292"/>
                <a:gd name="T32" fmla="*/ 82 w 181"/>
                <a:gd name="T33" fmla="*/ 146 h 292"/>
                <a:gd name="T34" fmla="*/ 55 w 181"/>
                <a:gd name="T35" fmla="*/ 131 h 292"/>
                <a:gd name="T36" fmla="*/ 32 w 181"/>
                <a:gd name="T37" fmla="*/ 115 h 292"/>
                <a:gd name="T38" fmla="*/ 12 w 181"/>
                <a:gd name="T39" fmla="*/ 104 h 292"/>
                <a:gd name="T40" fmla="*/ 2 w 181"/>
                <a:gd name="T41" fmla="*/ 100 h 292"/>
                <a:gd name="T42" fmla="*/ 2 w 181"/>
                <a:gd name="T43" fmla="*/ 93 h 292"/>
                <a:gd name="T44" fmla="*/ 16 w 181"/>
                <a:gd name="T45" fmla="*/ 100 h 292"/>
                <a:gd name="T46" fmla="*/ 35 w 181"/>
                <a:gd name="T47" fmla="*/ 109 h 292"/>
                <a:gd name="T48" fmla="*/ 59 w 181"/>
                <a:gd name="T49" fmla="*/ 122 h 292"/>
                <a:gd name="T50" fmla="*/ 82 w 181"/>
                <a:gd name="T51" fmla="*/ 133 h 292"/>
                <a:gd name="T52" fmla="*/ 86 w 181"/>
                <a:gd name="T53" fmla="*/ 104 h 292"/>
                <a:gd name="T54" fmla="*/ 55 w 181"/>
                <a:gd name="T55" fmla="*/ 31 h 292"/>
                <a:gd name="T56" fmla="*/ 37 w 181"/>
                <a:gd name="T57" fmla="*/ 3 h 292"/>
                <a:gd name="T58" fmla="*/ 45 w 181"/>
                <a:gd name="T59" fmla="*/ 3 h 292"/>
                <a:gd name="T60" fmla="*/ 69 w 181"/>
                <a:gd name="T61" fmla="*/ 36 h 292"/>
                <a:gd name="T62" fmla="*/ 98 w 181"/>
                <a:gd name="T63" fmla="*/ 97 h 292"/>
                <a:gd name="T64" fmla="*/ 117 w 181"/>
                <a:gd name="T65" fmla="*/ 106 h 292"/>
                <a:gd name="T66" fmla="*/ 135 w 181"/>
                <a:gd name="T67" fmla="*/ 58 h 292"/>
                <a:gd name="T68" fmla="*/ 137 w 181"/>
                <a:gd name="T69" fmla="*/ 31 h 292"/>
                <a:gd name="T70" fmla="*/ 140 w 181"/>
                <a:gd name="T71" fmla="*/ 36 h 292"/>
                <a:gd name="T72" fmla="*/ 140 w 181"/>
                <a:gd name="T73" fmla="*/ 64 h 292"/>
                <a:gd name="T74" fmla="*/ 131 w 181"/>
                <a:gd name="T75" fmla="*/ 122 h 292"/>
                <a:gd name="T76" fmla="*/ 119 w 181"/>
                <a:gd name="T77" fmla="*/ 162 h 292"/>
                <a:gd name="T78" fmla="*/ 127 w 181"/>
                <a:gd name="T79" fmla="*/ 192 h 292"/>
                <a:gd name="T80" fmla="*/ 142 w 181"/>
                <a:gd name="T81" fmla="*/ 192 h 292"/>
                <a:gd name="T82" fmla="*/ 164 w 181"/>
                <a:gd name="T83" fmla="*/ 173 h 292"/>
                <a:gd name="T84" fmla="*/ 175 w 181"/>
                <a:gd name="T85" fmla="*/ 148 h 292"/>
                <a:gd name="T86" fmla="*/ 181 w 181"/>
                <a:gd name="T87" fmla="*/ 150 h 292"/>
                <a:gd name="T88" fmla="*/ 175 w 181"/>
                <a:gd name="T89" fmla="*/ 175 h 292"/>
                <a:gd name="T90" fmla="*/ 148 w 181"/>
                <a:gd name="T91" fmla="*/ 212 h 292"/>
                <a:gd name="T92" fmla="*/ 138 w 181"/>
                <a:gd name="T93" fmla="*/ 232 h 292"/>
                <a:gd name="T94" fmla="*/ 144 w 181"/>
                <a:gd name="T95" fmla="*/ 252 h 2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1"/>
                <a:gd name="T145" fmla="*/ 0 h 292"/>
                <a:gd name="T146" fmla="*/ 181 w 181"/>
                <a:gd name="T147" fmla="*/ 292 h 2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1" h="292">
                  <a:moveTo>
                    <a:pt x="146" y="259"/>
                  </a:moveTo>
                  <a:lnTo>
                    <a:pt x="144" y="267"/>
                  </a:lnTo>
                  <a:lnTo>
                    <a:pt x="144" y="274"/>
                  </a:lnTo>
                  <a:lnTo>
                    <a:pt x="142" y="283"/>
                  </a:lnTo>
                  <a:lnTo>
                    <a:pt x="142" y="292"/>
                  </a:lnTo>
                  <a:lnTo>
                    <a:pt x="135" y="276"/>
                  </a:lnTo>
                  <a:lnTo>
                    <a:pt x="127" y="256"/>
                  </a:lnTo>
                  <a:lnTo>
                    <a:pt x="119" y="237"/>
                  </a:lnTo>
                  <a:lnTo>
                    <a:pt x="117" y="223"/>
                  </a:lnTo>
                  <a:lnTo>
                    <a:pt x="111" y="221"/>
                  </a:lnTo>
                  <a:lnTo>
                    <a:pt x="103" y="217"/>
                  </a:lnTo>
                  <a:lnTo>
                    <a:pt x="96" y="212"/>
                  </a:lnTo>
                  <a:lnTo>
                    <a:pt x="86" y="208"/>
                  </a:lnTo>
                  <a:lnTo>
                    <a:pt x="76" y="206"/>
                  </a:lnTo>
                  <a:lnTo>
                    <a:pt x="69" y="201"/>
                  </a:lnTo>
                  <a:lnTo>
                    <a:pt x="59" y="199"/>
                  </a:lnTo>
                  <a:lnTo>
                    <a:pt x="53" y="199"/>
                  </a:lnTo>
                  <a:lnTo>
                    <a:pt x="51" y="197"/>
                  </a:lnTo>
                  <a:lnTo>
                    <a:pt x="49" y="195"/>
                  </a:lnTo>
                  <a:lnTo>
                    <a:pt x="47" y="192"/>
                  </a:lnTo>
                  <a:lnTo>
                    <a:pt x="45" y="190"/>
                  </a:lnTo>
                  <a:lnTo>
                    <a:pt x="51" y="190"/>
                  </a:lnTo>
                  <a:lnTo>
                    <a:pt x="61" y="192"/>
                  </a:lnTo>
                  <a:lnTo>
                    <a:pt x="70" y="192"/>
                  </a:lnTo>
                  <a:lnTo>
                    <a:pt x="82" y="195"/>
                  </a:lnTo>
                  <a:lnTo>
                    <a:pt x="92" y="197"/>
                  </a:lnTo>
                  <a:lnTo>
                    <a:pt x="102" y="199"/>
                  </a:lnTo>
                  <a:lnTo>
                    <a:pt x="109" y="199"/>
                  </a:lnTo>
                  <a:lnTo>
                    <a:pt x="113" y="201"/>
                  </a:lnTo>
                  <a:lnTo>
                    <a:pt x="109" y="184"/>
                  </a:lnTo>
                  <a:lnTo>
                    <a:pt x="105" y="170"/>
                  </a:lnTo>
                  <a:lnTo>
                    <a:pt x="100" y="162"/>
                  </a:lnTo>
                  <a:lnTo>
                    <a:pt x="96" y="153"/>
                  </a:lnTo>
                  <a:lnTo>
                    <a:pt x="82" y="146"/>
                  </a:lnTo>
                  <a:lnTo>
                    <a:pt x="69" y="139"/>
                  </a:lnTo>
                  <a:lnTo>
                    <a:pt x="55" y="131"/>
                  </a:lnTo>
                  <a:lnTo>
                    <a:pt x="43" y="124"/>
                  </a:lnTo>
                  <a:lnTo>
                    <a:pt x="32" y="115"/>
                  </a:lnTo>
                  <a:lnTo>
                    <a:pt x="22" y="109"/>
                  </a:lnTo>
                  <a:lnTo>
                    <a:pt x="12" y="104"/>
                  </a:lnTo>
                  <a:lnTo>
                    <a:pt x="6" y="102"/>
                  </a:lnTo>
                  <a:lnTo>
                    <a:pt x="2" y="100"/>
                  </a:lnTo>
                  <a:lnTo>
                    <a:pt x="0" y="95"/>
                  </a:lnTo>
                  <a:lnTo>
                    <a:pt x="2" y="93"/>
                  </a:lnTo>
                  <a:lnTo>
                    <a:pt x="10" y="95"/>
                  </a:lnTo>
                  <a:lnTo>
                    <a:pt x="16" y="100"/>
                  </a:lnTo>
                  <a:lnTo>
                    <a:pt x="26" y="104"/>
                  </a:lnTo>
                  <a:lnTo>
                    <a:pt x="35" y="109"/>
                  </a:lnTo>
                  <a:lnTo>
                    <a:pt x="47" y="115"/>
                  </a:lnTo>
                  <a:lnTo>
                    <a:pt x="59" y="122"/>
                  </a:lnTo>
                  <a:lnTo>
                    <a:pt x="70" y="128"/>
                  </a:lnTo>
                  <a:lnTo>
                    <a:pt x="82" y="133"/>
                  </a:lnTo>
                  <a:lnTo>
                    <a:pt x="92" y="135"/>
                  </a:lnTo>
                  <a:lnTo>
                    <a:pt x="86" y="104"/>
                  </a:lnTo>
                  <a:lnTo>
                    <a:pt x="70" y="67"/>
                  </a:lnTo>
                  <a:lnTo>
                    <a:pt x="55" y="31"/>
                  </a:lnTo>
                  <a:lnTo>
                    <a:pt x="41" y="11"/>
                  </a:lnTo>
                  <a:lnTo>
                    <a:pt x="37" y="3"/>
                  </a:lnTo>
                  <a:lnTo>
                    <a:pt x="39" y="0"/>
                  </a:lnTo>
                  <a:lnTo>
                    <a:pt x="45" y="3"/>
                  </a:lnTo>
                  <a:lnTo>
                    <a:pt x="55" y="14"/>
                  </a:lnTo>
                  <a:lnTo>
                    <a:pt x="69" y="36"/>
                  </a:lnTo>
                  <a:lnTo>
                    <a:pt x="84" y="67"/>
                  </a:lnTo>
                  <a:lnTo>
                    <a:pt x="98" y="97"/>
                  </a:lnTo>
                  <a:lnTo>
                    <a:pt x="105" y="122"/>
                  </a:lnTo>
                  <a:lnTo>
                    <a:pt x="117" y="106"/>
                  </a:lnTo>
                  <a:lnTo>
                    <a:pt x="127" y="82"/>
                  </a:lnTo>
                  <a:lnTo>
                    <a:pt x="135" y="58"/>
                  </a:lnTo>
                  <a:lnTo>
                    <a:pt x="137" y="38"/>
                  </a:lnTo>
                  <a:lnTo>
                    <a:pt x="137" y="31"/>
                  </a:lnTo>
                  <a:lnTo>
                    <a:pt x="138" y="29"/>
                  </a:lnTo>
                  <a:lnTo>
                    <a:pt x="140" y="36"/>
                  </a:lnTo>
                  <a:lnTo>
                    <a:pt x="140" y="45"/>
                  </a:lnTo>
                  <a:lnTo>
                    <a:pt x="140" y="64"/>
                  </a:lnTo>
                  <a:lnTo>
                    <a:pt x="138" y="91"/>
                  </a:lnTo>
                  <a:lnTo>
                    <a:pt x="131" y="122"/>
                  </a:lnTo>
                  <a:lnTo>
                    <a:pt x="113" y="146"/>
                  </a:lnTo>
                  <a:lnTo>
                    <a:pt x="119" y="162"/>
                  </a:lnTo>
                  <a:lnTo>
                    <a:pt x="125" y="177"/>
                  </a:lnTo>
                  <a:lnTo>
                    <a:pt x="127" y="192"/>
                  </a:lnTo>
                  <a:lnTo>
                    <a:pt x="129" y="201"/>
                  </a:lnTo>
                  <a:lnTo>
                    <a:pt x="142" y="192"/>
                  </a:lnTo>
                  <a:lnTo>
                    <a:pt x="154" y="184"/>
                  </a:lnTo>
                  <a:lnTo>
                    <a:pt x="164" y="173"/>
                  </a:lnTo>
                  <a:lnTo>
                    <a:pt x="172" y="157"/>
                  </a:lnTo>
                  <a:lnTo>
                    <a:pt x="175" y="148"/>
                  </a:lnTo>
                  <a:lnTo>
                    <a:pt x="179" y="146"/>
                  </a:lnTo>
                  <a:lnTo>
                    <a:pt x="181" y="150"/>
                  </a:lnTo>
                  <a:lnTo>
                    <a:pt x="181" y="159"/>
                  </a:lnTo>
                  <a:lnTo>
                    <a:pt x="175" y="175"/>
                  </a:lnTo>
                  <a:lnTo>
                    <a:pt x="164" y="195"/>
                  </a:lnTo>
                  <a:lnTo>
                    <a:pt x="148" y="212"/>
                  </a:lnTo>
                  <a:lnTo>
                    <a:pt x="135" y="223"/>
                  </a:lnTo>
                  <a:lnTo>
                    <a:pt x="138" y="232"/>
                  </a:lnTo>
                  <a:lnTo>
                    <a:pt x="140" y="243"/>
                  </a:lnTo>
                  <a:lnTo>
                    <a:pt x="144" y="252"/>
                  </a:lnTo>
                  <a:lnTo>
                    <a:pt x="146" y="259"/>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466"/>
            <p:cNvSpPr>
              <a:spLocks/>
            </p:cNvSpPr>
            <p:nvPr/>
          </p:nvSpPr>
          <p:spPr bwMode="auto">
            <a:xfrm>
              <a:off x="37" y="770"/>
              <a:ext cx="179" cy="263"/>
            </a:xfrm>
            <a:custGeom>
              <a:avLst/>
              <a:gdLst>
                <a:gd name="T0" fmla="*/ 169 w 179"/>
                <a:gd name="T1" fmla="*/ 3 h 263"/>
                <a:gd name="T2" fmla="*/ 152 w 179"/>
                <a:gd name="T3" fmla="*/ 7 h 263"/>
                <a:gd name="T4" fmla="*/ 140 w 179"/>
                <a:gd name="T5" fmla="*/ 18 h 263"/>
                <a:gd name="T6" fmla="*/ 126 w 179"/>
                <a:gd name="T7" fmla="*/ 42 h 263"/>
                <a:gd name="T8" fmla="*/ 107 w 179"/>
                <a:gd name="T9" fmla="*/ 49 h 263"/>
                <a:gd name="T10" fmla="*/ 83 w 179"/>
                <a:gd name="T11" fmla="*/ 53 h 263"/>
                <a:gd name="T12" fmla="*/ 56 w 179"/>
                <a:gd name="T13" fmla="*/ 60 h 263"/>
                <a:gd name="T14" fmla="*/ 35 w 179"/>
                <a:gd name="T15" fmla="*/ 71 h 263"/>
                <a:gd name="T16" fmla="*/ 27 w 179"/>
                <a:gd name="T17" fmla="*/ 82 h 263"/>
                <a:gd name="T18" fmla="*/ 27 w 179"/>
                <a:gd name="T19" fmla="*/ 82 h 263"/>
                <a:gd name="T20" fmla="*/ 39 w 179"/>
                <a:gd name="T21" fmla="*/ 78 h 263"/>
                <a:gd name="T22" fmla="*/ 56 w 179"/>
                <a:gd name="T23" fmla="*/ 71 h 263"/>
                <a:gd name="T24" fmla="*/ 78 w 179"/>
                <a:gd name="T25" fmla="*/ 64 h 263"/>
                <a:gd name="T26" fmla="*/ 101 w 179"/>
                <a:gd name="T27" fmla="*/ 64 h 263"/>
                <a:gd name="T28" fmla="*/ 103 w 179"/>
                <a:gd name="T29" fmla="*/ 84 h 263"/>
                <a:gd name="T30" fmla="*/ 87 w 179"/>
                <a:gd name="T31" fmla="*/ 122 h 263"/>
                <a:gd name="T32" fmla="*/ 74 w 179"/>
                <a:gd name="T33" fmla="*/ 133 h 263"/>
                <a:gd name="T34" fmla="*/ 54 w 179"/>
                <a:gd name="T35" fmla="*/ 139 h 263"/>
                <a:gd name="T36" fmla="*/ 31 w 179"/>
                <a:gd name="T37" fmla="*/ 146 h 263"/>
                <a:gd name="T38" fmla="*/ 12 w 179"/>
                <a:gd name="T39" fmla="*/ 151 h 263"/>
                <a:gd name="T40" fmla="*/ 2 w 179"/>
                <a:gd name="T41" fmla="*/ 155 h 263"/>
                <a:gd name="T42" fmla="*/ 2 w 179"/>
                <a:gd name="T43" fmla="*/ 157 h 263"/>
                <a:gd name="T44" fmla="*/ 15 w 179"/>
                <a:gd name="T45" fmla="*/ 157 h 263"/>
                <a:gd name="T46" fmla="*/ 31 w 179"/>
                <a:gd name="T47" fmla="*/ 155 h 263"/>
                <a:gd name="T48" fmla="*/ 49 w 179"/>
                <a:gd name="T49" fmla="*/ 151 h 263"/>
                <a:gd name="T50" fmla="*/ 68 w 179"/>
                <a:gd name="T51" fmla="*/ 148 h 263"/>
                <a:gd name="T52" fmla="*/ 64 w 179"/>
                <a:gd name="T53" fmla="*/ 164 h 263"/>
                <a:gd name="T54" fmla="*/ 43 w 179"/>
                <a:gd name="T55" fmla="*/ 212 h 263"/>
                <a:gd name="T56" fmla="*/ 49 w 179"/>
                <a:gd name="T57" fmla="*/ 239 h 263"/>
                <a:gd name="T58" fmla="*/ 76 w 179"/>
                <a:gd name="T59" fmla="*/ 175 h 263"/>
                <a:gd name="T60" fmla="*/ 93 w 179"/>
                <a:gd name="T61" fmla="*/ 177 h 263"/>
                <a:gd name="T62" fmla="*/ 111 w 179"/>
                <a:gd name="T63" fmla="*/ 221 h 263"/>
                <a:gd name="T64" fmla="*/ 126 w 179"/>
                <a:gd name="T65" fmla="*/ 243 h 263"/>
                <a:gd name="T66" fmla="*/ 124 w 179"/>
                <a:gd name="T67" fmla="*/ 237 h 263"/>
                <a:gd name="T68" fmla="*/ 113 w 179"/>
                <a:gd name="T69" fmla="*/ 206 h 263"/>
                <a:gd name="T70" fmla="*/ 103 w 179"/>
                <a:gd name="T71" fmla="*/ 159 h 263"/>
                <a:gd name="T72" fmla="*/ 107 w 179"/>
                <a:gd name="T73" fmla="*/ 124 h 263"/>
                <a:gd name="T74" fmla="*/ 126 w 179"/>
                <a:gd name="T75" fmla="*/ 82 h 263"/>
                <a:gd name="T76" fmla="*/ 144 w 179"/>
                <a:gd name="T77" fmla="*/ 84 h 263"/>
                <a:gd name="T78" fmla="*/ 167 w 179"/>
                <a:gd name="T79" fmla="*/ 126 h 263"/>
                <a:gd name="T80" fmla="*/ 173 w 179"/>
                <a:gd name="T81" fmla="*/ 168 h 263"/>
                <a:gd name="T82" fmla="*/ 179 w 179"/>
                <a:gd name="T83" fmla="*/ 162 h 263"/>
                <a:gd name="T84" fmla="*/ 175 w 179"/>
                <a:gd name="T85" fmla="*/ 124 h 263"/>
                <a:gd name="T86" fmla="*/ 159 w 179"/>
                <a:gd name="T87" fmla="*/ 71 h 263"/>
                <a:gd name="T88" fmla="*/ 159 w 179"/>
                <a:gd name="T89" fmla="*/ 45 h 263"/>
                <a:gd name="T90" fmla="*/ 175 w 179"/>
                <a:gd name="T91" fmla="*/ 14 h 263"/>
                <a:gd name="T92" fmla="*/ 179 w 179"/>
                <a:gd name="T93" fmla="*/ 0 h 2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9"/>
                <a:gd name="T142" fmla="*/ 0 h 263"/>
                <a:gd name="T143" fmla="*/ 179 w 179"/>
                <a:gd name="T144" fmla="*/ 263 h 26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9" h="263">
                  <a:moveTo>
                    <a:pt x="179" y="0"/>
                  </a:moveTo>
                  <a:lnTo>
                    <a:pt x="169" y="3"/>
                  </a:lnTo>
                  <a:lnTo>
                    <a:pt x="161" y="5"/>
                  </a:lnTo>
                  <a:lnTo>
                    <a:pt x="152" y="7"/>
                  </a:lnTo>
                  <a:lnTo>
                    <a:pt x="142" y="7"/>
                  </a:lnTo>
                  <a:lnTo>
                    <a:pt x="140" y="18"/>
                  </a:lnTo>
                  <a:lnTo>
                    <a:pt x="134" y="31"/>
                  </a:lnTo>
                  <a:lnTo>
                    <a:pt x="126" y="42"/>
                  </a:lnTo>
                  <a:lnTo>
                    <a:pt x="117" y="47"/>
                  </a:lnTo>
                  <a:lnTo>
                    <a:pt x="107" y="49"/>
                  </a:lnTo>
                  <a:lnTo>
                    <a:pt x="95" y="49"/>
                  </a:lnTo>
                  <a:lnTo>
                    <a:pt x="83" y="53"/>
                  </a:lnTo>
                  <a:lnTo>
                    <a:pt x="70" y="56"/>
                  </a:lnTo>
                  <a:lnTo>
                    <a:pt x="56" y="60"/>
                  </a:lnTo>
                  <a:lnTo>
                    <a:pt x="45" y="67"/>
                  </a:lnTo>
                  <a:lnTo>
                    <a:pt x="35" y="71"/>
                  </a:lnTo>
                  <a:lnTo>
                    <a:pt x="29" y="78"/>
                  </a:lnTo>
                  <a:lnTo>
                    <a:pt x="27" y="82"/>
                  </a:lnTo>
                  <a:lnTo>
                    <a:pt x="25" y="82"/>
                  </a:lnTo>
                  <a:lnTo>
                    <a:pt x="27" y="82"/>
                  </a:lnTo>
                  <a:lnTo>
                    <a:pt x="33" y="80"/>
                  </a:lnTo>
                  <a:lnTo>
                    <a:pt x="39" y="78"/>
                  </a:lnTo>
                  <a:lnTo>
                    <a:pt x="47" y="73"/>
                  </a:lnTo>
                  <a:lnTo>
                    <a:pt x="56" y="71"/>
                  </a:lnTo>
                  <a:lnTo>
                    <a:pt x="66" y="67"/>
                  </a:lnTo>
                  <a:lnTo>
                    <a:pt x="78" y="64"/>
                  </a:lnTo>
                  <a:lnTo>
                    <a:pt x="89" y="64"/>
                  </a:lnTo>
                  <a:lnTo>
                    <a:pt x="101" y="64"/>
                  </a:lnTo>
                  <a:lnTo>
                    <a:pt x="111" y="67"/>
                  </a:lnTo>
                  <a:lnTo>
                    <a:pt x="103" y="84"/>
                  </a:lnTo>
                  <a:lnTo>
                    <a:pt x="95" y="104"/>
                  </a:lnTo>
                  <a:lnTo>
                    <a:pt x="87" y="122"/>
                  </a:lnTo>
                  <a:lnTo>
                    <a:pt x="80" y="131"/>
                  </a:lnTo>
                  <a:lnTo>
                    <a:pt x="74" y="133"/>
                  </a:lnTo>
                  <a:lnTo>
                    <a:pt x="64" y="137"/>
                  </a:lnTo>
                  <a:lnTo>
                    <a:pt x="54" y="139"/>
                  </a:lnTo>
                  <a:lnTo>
                    <a:pt x="43" y="144"/>
                  </a:lnTo>
                  <a:lnTo>
                    <a:pt x="31" y="146"/>
                  </a:lnTo>
                  <a:lnTo>
                    <a:pt x="21" y="148"/>
                  </a:lnTo>
                  <a:lnTo>
                    <a:pt x="12" y="151"/>
                  </a:lnTo>
                  <a:lnTo>
                    <a:pt x="6" y="153"/>
                  </a:lnTo>
                  <a:lnTo>
                    <a:pt x="2" y="155"/>
                  </a:lnTo>
                  <a:lnTo>
                    <a:pt x="0" y="155"/>
                  </a:lnTo>
                  <a:lnTo>
                    <a:pt x="2" y="157"/>
                  </a:lnTo>
                  <a:lnTo>
                    <a:pt x="10" y="157"/>
                  </a:lnTo>
                  <a:lnTo>
                    <a:pt x="15" y="157"/>
                  </a:lnTo>
                  <a:lnTo>
                    <a:pt x="23" y="155"/>
                  </a:lnTo>
                  <a:lnTo>
                    <a:pt x="31" y="155"/>
                  </a:lnTo>
                  <a:lnTo>
                    <a:pt x="41" y="153"/>
                  </a:lnTo>
                  <a:lnTo>
                    <a:pt x="49" y="151"/>
                  </a:lnTo>
                  <a:lnTo>
                    <a:pt x="58" y="151"/>
                  </a:lnTo>
                  <a:lnTo>
                    <a:pt x="68" y="148"/>
                  </a:lnTo>
                  <a:lnTo>
                    <a:pt x="76" y="146"/>
                  </a:lnTo>
                  <a:lnTo>
                    <a:pt x="64" y="164"/>
                  </a:lnTo>
                  <a:lnTo>
                    <a:pt x="52" y="181"/>
                  </a:lnTo>
                  <a:lnTo>
                    <a:pt x="43" y="212"/>
                  </a:lnTo>
                  <a:lnTo>
                    <a:pt x="39" y="263"/>
                  </a:lnTo>
                  <a:lnTo>
                    <a:pt x="49" y="239"/>
                  </a:lnTo>
                  <a:lnTo>
                    <a:pt x="62" y="206"/>
                  </a:lnTo>
                  <a:lnTo>
                    <a:pt x="76" y="175"/>
                  </a:lnTo>
                  <a:lnTo>
                    <a:pt x="89" y="155"/>
                  </a:lnTo>
                  <a:lnTo>
                    <a:pt x="93" y="177"/>
                  </a:lnTo>
                  <a:lnTo>
                    <a:pt x="101" y="201"/>
                  </a:lnTo>
                  <a:lnTo>
                    <a:pt x="111" y="221"/>
                  </a:lnTo>
                  <a:lnTo>
                    <a:pt x="120" y="237"/>
                  </a:lnTo>
                  <a:lnTo>
                    <a:pt x="126" y="243"/>
                  </a:lnTo>
                  <a:lnTo>
                    <a:pt x="126" y="241"/>
                  </a:lnTo>
                  <a:lnTo>
                    <a:pt x="124" y="237"/>
                  </a:lnTo>
                  <a:lnTo>
                    <a:pt x="120" y="230"/>
                  </a:lnTo>
                  <a:lnTo>
                    <a:pt x="113" y="206"/>
                  </a:lnTo>
                  <a:lnTo>
                    <a:pt x="107" y="181"/>
                  </a:lnTo>
                  <a:lnTo>
                    <a:pt x="103" y="159"/>
                  </a:lnTo>
                  <a:lnTo>
                    <a:pt x="103" y="142"/>
                  </a:lnTo>
                  <a:lnTo>
                    <a:pt x="107" y="124"/>
                  </a:lnTo>
                  <a:lnTo>
                    <a:pt x="117" y="102"/>
                  </a:lnTo>
                  <a:lnTo>
                    <a:pt x="126" y="82"/>
                  </a:lnTo>
                  <a:lnTo>
                    <a:pt x="132" y="71"/>
                  </a:lnTo>
                  <a:lnTo>
                    <a:pt x="144" y="84"/>
                  </a:lnTo>
                  <a:lnTo>
                    <a:pt x="157" y="104"/>
                  </a:lnTo>
                  <a:lnTo>
                    <a:pt x="167" y="126"/>
                  </a:lnTo>
                  <a:lnTo>
                    <a:pt x="173" y="157"/>
                  </a:lnTo>
                  <a:lnTo>
                    <a:pt x="173" y="168"/>
                  </a:lnTo>
                  <a:lnTo>
                    <a:pt x="177" y="168"/>
                  </a:lnTo>
                  <a:lnTo>
                    <a:pt x="179" y="162"/>
                  </a:lnTo>
                  <a:lnTo>
                    <a:pt x="179" y="153"/>
                  </a:lnTo>
                  <a:lnTo>
                    <a:pt x="175" y="124"/>
                  </a:lnTo>
                  <a:lnTo>
                    <a:pt x="169" y="93"/>
                  </a:lnTo>
                  <a:lnTo>
                    <a:pt x="159" y="71"/>
                  </a:lnTo>
                  <a:lnTo>
                    <a:pt x="152" y="58"/>
                  </a:lnTo>
                  <a:lnTo>
                    <a:pt x="159" y="45"/>
                  </a:lnTo>
                  <a:lnTo>
                    <a:pt x="167" y="29"/>
                  </a:lnTo>
                  <a:lnTo>
                    <a:pt x="175" y="14"/>
                  </a:lnTo>
                  <a:lnTo>
                    <a:pt x="179" y="0"/>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467"/>
            <p:cNvSpPr>
              <a:spLocks/>
            </p:cNvSpPr>
            <p:nvPr/>
          </p:nvSpPr>
          <p:spPr bwMode="auto">
            <a:xfrm>
              <a:off x="317" y="413"/>
              <a:ext cx="254" cy="223"/>
            </a:xfrm>
            <a:custGeom>
              <a:avLst/>
              <a:gdLst>
                <a:gd name="T0" fmla="*/ 151 w 254"/>
                <a:gd name="T1" fmla="*/ 13 h 223"/>
                <a:gd name="T2" fmla="*/ 177 w 254"/>
                <a:gd name="T3" fmla="*/ 13 h 223"/>
                <a:gd name="T4" fmla="*/ 200 w 254"/>
                <a:gd name="T5" fmla="*/ 28 h 223"/>
                <a:gd name="T6" fmla="*/ 204 w 254"/>
                <a:gd name="T7" fmla="*/ 44 h 223"/>
                <a:gd name="T8" fmla="*/ 198 w 254"/>
                <a:gd name="T9" fmla="*/ 68 h 223"/>
                <a:gd name="T10" fmla="*/ 163 w 254"/>
                <a:gd name="T11" fmla="*/ 79 h 223"/>
                <a:gd name="T12" fmla="*/ 147 w 254"/>
                <a:gd name="T13" fmla="*/ 95 h 223"/>
                <a:gd name="T14" fmla="*/ 146 w 254"/>
                <a:gd name="T15" fmla="*/ 101 h 223"/>
                <a:gd name="T16" fmla="*/ 153 w 254"/>
                <a:gd name="T17" fmla="*/ 97 h 223"/>
                <a:gd name="T18" fmla="*/ 179 w 254"/>
                <a:gd name="T19" fmla="*/ 90 h 223"/>
                <a:gd name="T20" fmla="*/ 190 w 254"/>
                <a:gd name="T21" fmla="*/ 101 h 223"/>
                <a:gd name="T22" fmla="*/ 196 w 254"/>
                <a:gd name="T23" fmla="*/ 110 h 223"/>
                <a:gd name="T24" fmla="*/ 196 w 254"/>
                <a:gd name="T25" fmla="*/ 123 h 223"/>
                <a:gd name="T26" fmla="*/ 188 w 254"/>
                <a:gd name="T27" fmla="*/ 139 h 223"/>
                <a:gd name="T28" fmla="*/ 196 w 254"/>
                <a:gd name="T29" fmla="*/ 145 h 223"/>
                <a:gd name="T30" fmla="*/ 223 w 254"/>
                <a:gd name="T31" fmla="*/ 141 h 223"/>
                <a:gd name="T32" fmla="*/ 250 w 254"/>
                <a:gd name="T33" fmla="*/ 168 h 223"/>
                <a:gd name="T34" fmla="*/ 245 w 254"/>
                <a:gd name="T35" fmla="*/ 210 h 223"/>
                <a:gd name="T36" fmla="*/ 208 w 254"/>
                <a:gd name="T37" fmla="*/ 223 h 223"/>
                <a:gd name="T38" fmla="*/ 184 w 254"/>
                <a:gd name="T39" fmla="*/ 194 h 223"/>
                <a:gd name="T40" fmla="*/ 179 w 254"/>
                <a:gd name="T41" fmla="*/ 165 h 223"/>
                <a:gd name="T42" fmla="*/ 146 w 254"/>
                <a:gd name="T43" fmla="*/ 139 h 223"/>
                <a:gd name="T44" fmla="*/ 142 w 254"/>
                <a:gd name="T45" fmla="*/ 139 h 223"/>
                <a:gd name="T46" fmla="*/ 147 w 254"/>
                <a:gd name="T47" fmla="*/ 172 h 223"/>
                <a:gd name="T48" fmla="*/ 132 w 254"/>
                <a:gd name="T49" fmla="*/ 203 h 223"/>
                <a:gd name="T50" fmla="*/ 107 w 254"/>
                <a:gd name="T51" fmla="*/ 214 h 223"/>
                <a:gd name="T52" fmla="*/ 79 w 254"/>
                <a:gd name="T53" fmla="*/ 201 h 223"/>
                <a:gd name="T54" fmla="*/ 66 w 254"/>
                <a:gd name="T55" fmla="*/ 174 h 223"/>
                <a:gd name="T56" fmla="*/ 70 w 254"/>
                <a:gd name="T57" fmla="*/ 145 h 223"/>
                <a:gd name="T58" fmla="*/ 83 w 254"/>
                <a:gd name="T59" fmla="*/ 130 h 223"/>
                <a:gd name="T60" fmla="*/ 58 w 254"/>
                <a:gd name="T61" fmla="*/ 115 h 223"/>
                <a:gd name="T62" fmla="*/ 48 w 254"/>
                <a:gd name="T63" fmla="*/ 126 h 223"/>
                <a:gd name="T64" fmla="*/ 13 w 254"/>
                <a:gd name="T65" fmla="*/ 123 h 223"/>
                <a:gd name="T66" fmla="*/ 0 w 254"/>
                <a:gd name="T67" fmla="*/ 99 h 223"/>
                <a:gd name="T68" fmla="*/ 11 w 254"/>
                <a:gd name="T69" fmla="*/ 66 h 223"/>
                <a:gd name="T70" fmla="*/ 21 w 254"/>
                <a:gd name="T71" fmla="*/ 55 h 223"/>
                <a:gd name="T72" fmla="*/ 35 w 254"/>
                <a:gd name="T73" fmla="*/ 51 h 223"/>
                <a:gd name="T74" fmla="*/ 44 w 254"/>
                <a:gd name="T75" fmla="*/ 48 h 223"/>
                <a:gd name="T76" fmla="*/ 50 w 254"/>
                <a:gd name="T77" fmla="*/ 13 h 223"/>
                <a:gd name="T78" fmla="*/ 78 w 254"/>
                <a:gd name="T79" fmla="*/ 0 h 223"/>
                <a:gd name="T80" fmla="*/ 105 w 254"/>
                <a:gd name="T81" fmla="*/ 9 h 223"/>
                <a:gd name="T82" fmla="*/ 101 w 254"/>
                <a:gd name="T83" fmla="*/ 53 h 223"/>
                <a:gd name="T84" fmla="*/ 124 w 254"/>
                <a:gd name="T85" fmla="*/ 70 h 223"/>
                <a:gd name="T86" fmla="*/ 124 w 254"/>
                <a:gd name="T87" fmla="*/ 88 h 223"/>
                <a:gd name="T88" fmla="*/ 132 w 254"/>
                <a:gd name="T89" fmla="*/ 84 h 223"/>
                <a:gd name="T90" fmla="*/ 142 w 254"/>
                <a:gd name="T91" fmla="*/ 66 h 223"/>
                <a:gd name="T92" fmla="*/ 136 w 254"/>
                <a:gd name="T93" fmla="*/ 35 h 2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4"/>
                <a:gd name="T142" fmla="*/ 0 h 223"/>
                <a:gd name="T143" fmla="*/ 254 w 254"/>
                <a:gd name="T144" fmla="*/ 223 h 2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4" h="223">
                  <a:moveTo>
                    <a:pt x="140" y="22"/>
                  </a:moveTo>
                  <a:lnTo>
                    <a:pt x="144" y="17"/>
                  </a:lnTo>
                  <a:lnTo>
                    <a:pt x="151" y="13"/>
                  </a:lnTo>
                  <a:lnTo>
                    <a:pt x="159" y="11"/>
                  </a:lnTo>
                  <a:lnTo>
                    <a:pt x="169" y="13"/>
                  </a:lnTo>
                  <a:lnTo>
                    <a:pt x="177" y="13"/>
                  </a:lnTo>
                  <a:lnTo>
                    <a:pt x="184" y="15"/>
                  </a:lnTo>
                  <a:lnTo>
                    <a:pt x="192" y="20"/>
                  </a:lnTo>
                  <a:lnTo>
                    <a:pt x="200" y="28"/>
                  </a:lnTo>
                  <a:lnTo>
                    <a:pt x="198" y="26"/>
                  </a:lnTo>
                  <a:lnTo>
                    <a:pt x="202" y="33"/>
                  </a:lnTo>
                  <a:lnTo>
                    <a:pt x="204" y="44"/>
                  </a:lnTo>
                  <a:lnTo>
                    <a:pt x="204" y="55"/>
                  </a:lnTo>
                  <a:lnTo>
                    <a:pt x="202" y="62"/>
                  </a:lnTo>
                  <a:lnTo>
                    <a:pt x="198" y="68"/>
                  </a:lnTo>
                  <a:lnTo>
                    <a:pt x="194" y="77"/>
                  </a:lnTo>
                  <a:lnTo>
                    <a:pt x="182" y="81"/>
                  </a:lnTo>
                  <a:lnTo>
                    <a:pt x="163" y="79"/>
                  </a:lnTo>
                  <a:lnTo>
                    <a:pt x="157" y="84"/>
                  </a:lnTo>
                  <a:lnTo>
                    <a:pt x="153" y="90"/>
                  </a:lnTo>
                  <a:lnTo>
                    <a:pt x="147" y="95"/>
                  </a:lnTo>
                  <a:lnTo>
                    <a:pt x="144" y="97"/>
                  </a:lnTo>
                  <a:lnTo>
                    <a:pt x="146" y="99"/>
                  </a:lnTo>
                  <a:lnTo>
                    <a:pt x="146" y="101"/>
                  </a:lnTo>
                  <a:lnTo>
                    <a:pt x="147" y="104"/>
                  </a:lnTo>
                  <a:lnTo>
                    <a:pt x="147" y="106"/>
                  </a:lnTo>
                  <a:lnTo>
                    <a:pt x="153" y="97"/>
                  </a:lnTo>
                  <a:lnTo>
                    <a:pt x="161" y="90"/>
                  </a:lnTo>
                  <a:lnTo>
                    <a:pt x="169" y="88"/>
                  </a:lnTo>
                  <a:lnTo>
                    <a:pt x="179" y="90"/>
                  </a:lnTo>
                  <a:lnTo>
                    <a:pt x="184" y="95"/>
                  </a:lnTo>
                  <a:lnTo>
                    <a:pt x="188" y="97"/>
                  </a:lnTo>
                  <a:lnTo>
                    <a:pt x="190" y="101"/>
                  </a:lnTo>
                  <a:lnTo>
                    <a:pt x="194" y="106"/>
                  </a:lnTo>
                  <a:lnTo>
                    <a:pt x="196" y="108"/>
                  </a:lnTo>
                  <a:lnTo>
                    <a:pt x="196" y="110"/>
                  </a:lnTo>
                  <a:lnTo>
                    <a:pt x="196" y="115"/>
                  </a:lnTo>
                  <a:lnTo>
                    <a:pt x="196" y="117"/>
                  </a:lnTo>
                  <a:lnTo>
                    <a:pt x="196" y="123"/>
                  </a:lnTo>
                  <a:lnTo>
                    <a:pt x="194" y="128"/>
                  </a:lnTo>
                  <a:lnTo>
                    <a:pt x="192" y="134"/>
                  </a:lnTo>
                  <a:lnTo>
                    <a:pt x="188" y="139"/>
                  </a:lnTo>
                  <a:lnTo>
                    <a:pt x="190" y="141"/>
                  </a:lnTo>
                  <a:lnTo>
                    <a:pt x="192" y="143"/>
                  </a:lnTo>
                  <a:lnTo>
                    <a:pt x="196" y="145"/>
                  </a:lnTo>
                  <a:lnTo>
                    <a:pt x="198" y="148"/>
                  </a:lnTo>
                  <a:lnTo>
                    <a:pt x="210" y="141"/>
                  </a:lnTo>
                  <a:lnTo>
                    <a:pt x="223" y="141"/>
                  </a:lnTo>
                  <a:lnTo>
                    <a:pt x="235" y="145"/>
                  </a:lnTo>
                  <a:lnTo>
                    <a:pt x="245" y="154"/>
                  </a:lnTo>
                  <a:lnTo>
                    <a:pt x="250" y="168"/>
                  </a:lnTo>
                  <a:lnTo>
                    <a:pt x="254" y="183"/>
                  </a:lnTo>
                  <a:lnTo>
                    <a:pt x="250" y="198"/>
                  </a:lnTo>
                  <a:lnTo>
                    <a:pt x="245" y="210"/>
                  </a:lnTo>
                  <a:lnTo>
                    <a:pt x="233" y="218"/>
                  </a:lnTo>
                  <a:lnTo>
                    <a:pt x="221" y="223"/>
                  </a:lnTo>
                  <a:lnTo>
                    <a:pt x="208" y="223"/>
                  </a:lnTo>
                  <a:lnTo>
                    <a:pt x="196" y="216"/>
                  </a:lnTo>
                  <a:lnTo>
                    <a:pt x="188" y="205"/>
                  </a:lnTo>
                  <a:lnTo>
                    <a:pt x="184" y="194"/>
                  </a:lnTo>
                  <a:lnTo>
                    <a:pt x="184" y="183"/>
                  </a:lnTo>
                  <a:lnTo>
                    <a:pt x="186" y="172"/>
                  </a:lnTo>
                  <a:lnTo>
                    <a:pt x="179" y="165"/>
                  </a:lnTo>
                  <a:lnTo>
                    <a:pt x="167" y="157"/>
                  </a:lnTo>
                  <a:lnTo>
                    <a:pt x="153" y="145"/>
                  </a:lnTo>
                  <a:lnTo>
                    <a:pt x="146" y="139"/>
                  </a:lnTo>
                  <a:lnTo>
                    <a:pt x="144" y="137"/>
                  </a:lnTo>
                  <a:lnTo>
                    <a:pt x="142" y="137"/>
                  </a:lnTo>
                  <a:lnTo>
                    <a:pt x="142" y="139"/>
                  </a:lnTo>
                  <a:lnTo>
                    <a:pt x="142" y="141"/>
                  </a:lnTo>
                  <a:lnTo>
                    <a:pt x="147" y="157"/>
                  </a:lnTo>
                  <a:lnTo>
                    <a:pt x="147" y="172"/>
                  </a:lnTo>
                  <a:lnTo>
                    <a:pt x="142" y="187"/>
                  </a:lnTo>
                  <a:lnTo>
                    <a:pt x="136" y="198"/>
                  </a:lnTo>
                  <a:lnTo>
                    <a:pt x="132" y="203"/>
                  </a:lnTo>
                  <a:lnTo>
                    <a:pt x="124" y="207"/>
                  </a:lnTo>
                  <a:lnTo>
                    <a:pt x="114" y="212"/>
                  </a:lnTo>
                  <a:lnTo>
                    <a:pt x="107" y="214"/>
                  </a:lnTo>
                  <a:lnTo>
                    <a:pt x="97" y="212"/>
                  </a:lnTo>
                  <a:lnTo>
                    <a:pt x="87" y="207"/>
                  </a:lnTo>
                  <a:lnTo>
                    <a:pt x="79" y="201"/>
                  </a:lnTo>
                  <a:lnTo>
                    <a:pt x="74" y="192"/>
                  </a:lnTo>
                  <a:lnTo>
                    <a:pt x="70" y="183"/>
                  </a:lnTo>
                  <a:lnTo>
                    <a:pt x="66" y="174"/>
                  </a:lnTo>
                  <a:lnTo>
                    <a:pt x="66" y="163"/>
                  </a:lnTo>
                  <a:lnTo>
                    <a:pt x="66" y="150"/>
                  </a:lnTo>
                  <a:lnTo>
                    <a:pt x="70" y="145"/>
                  </a:lnTo>
                  <a:lnTo>
                    <a:pt x="74" y="139"/>
                  </a:lnTo>
                  <a:lnTo>
                    <a:pt x="78" y="134"/>
                  </a:lnTo>
                  <a:lnTo>
                    <a:pt x="83" y="130"/>
                  </a:lnTo>
                  <a:lnTo>
                    <a:pt x="74" y="128"/>
                  </a:lnTo>
                  <a:lnTo>
                    <a:pt x="66" y="121"/>
                  </a:lnTo>
                  <a:lnTo>
                    <a:pt x="58" y="115"/>
                  </a:lnTo>
                  <a:lnTo>
                    <a:pt x="54" y="106"/>
                  </a:lnTo>
                  <a:lnTo>
                    <a:pt x="52" y="117"/>
                  </a:lnTo>
                  <a:lnTo>
                    <a:pt x="48" y="126"/>
                  </a:lnTo>
                  <a:lnTo>
                    <a:pt x="39" y="130"/>
                  </a:lnTo>
                  <a:lnTo>
                    <a:pt x="23" y="128"/>
                  </a:lnTo>
                  <a:lnTo>
                    <a:pt x="13" y="123"/>
                  </a:lnTo>
                  <a:lnTo>
                    <a:pt x="6" y="115"/>
                  </a:lnTo>
                  <a:lnTo>
                    <a:pt x="2" y="106"/>
                  </a:lnTo>
                  <a:lnTo>
                    <a:pt x="0" y="99"/>
                  </a:lnTo>
                  <a:lnTo>
                    <a:pt x="2" y="88"/>
                  </a:lnTo>
                  <a:lnTo>
                    <a:pt x="6" y="77"/>
                  </a:lnTo>
                  <a:lnTo>
                    <a:pt x="11" y="66"/>
                  </a:lnTo>
                  <a:lnTo>
                    <a:pt x="15" y="59"/>
                  </a:lnTo>
                  <a:lnTo>
                    <a:pt x="17" y="57"/>
                  </a:lnTo>
                  <a:lnTo>
                    <a:pt x="21" y="55"/>
                  </a:lnTo>
                  <a:lnTo>
                    <a:pt x="25" y="53"/>
                  </a:lnTo>
                  <a:lnTo>
                    <a:pt x="29" y="51"/>
                  </a:lnTo>
                  <a:lnTo>
                    <a:pt x="35" y="51"/>
                  </a:lnTo>
                  <a:lnTo>
                    <a:pt x="39" y="48"/>
                  </a:lnTo>
                  <a:lnTo>
                    <a:pt x="41" y="48"/>
                  </a:lnTo>
                  <a:lnTo>
                    <a:pt x="44" y="48"/>
                  </a:lnTo>
                  <a:lnTo>
                    <a:pt x="44" y="37"/>
                  </a:lnTo>
                  <a:lnTo>
                    <a:pt x="44" y="24"/>
                  </a:lnTo>
                  <a:lnTo>
                    <a:pt x="50" y="13"/>
                  </a:lnTo>
                  <a:lnTo>
                    <a:pt x="62" y="4"/>
                  </a:lnTo>
                  <a:lnTo>
                    <a:pt x="68" y="0"/>
                  </a:lnTo>
                  <a:lnTo>
                    <a:pt x="78" y="0"/>
                  </a:lnTo>
                  <a:lnTo>
                    <a:pt x="87" y="0"/>
                  </a:lnTo>
                  <a:lnTo>
                    <a:pt x="93" y="2"/>
                  </a:lnTo>
                  <a:lnTo>
                    <a:pt x="105" y="9"/>
                  </a:lnTo>
                  <a:lnTo>
                    <a:pt x="111" y="24"/>
                  </a:lnTo>
                  <a:lnTo>
                    <a:pt x="111" y="40"/>
                  </a:lnTo>
                  <a:lnTo>
                    <a:pt x="101" y="53"/>
                  </a:lnTo>
                  <a:lnTo>
                    <a:pt x="109" y="55"/>
                  </a:lnTo>
                  <a:lnTo>
                    <a:pt x="118" y="59"/>
                  </a:lnTo>
                  <a:lnTo>
                    <a:pt x="124" y="70"/>
                  </a:lnTo>
                  <a:lnTo>
                    <a:pt x="126" y="81"/>
                  </a:lnTo>
                  <a:lnTo>
                    <a:pt x="124" y="86"/>
                  </a:lnTo>
                  <a:lnTo>
                    <a:pt x="124" y="88"/>
                  </a:lnTo>
                  <a:lnTo>
                    <a:pt x="124" y="90"/>
                  </a:lnTo>
                  <a:lnTo>
                    <a:pt x="128" y="88"/>
                  </a:lnTo>
                  <a:lnTo>
                    <a:pt x="132" y="84"/>
                  </a:lnTo>
                  <a:lnTo>
                    <a:pt x="136" y="77"/>
                  </a:lnTo>
                  <a:lnTo>
                    <a:pt x="140" y="73"/>
                  </a:lnTo>
                  <a:lnTo>
                    <a:pt x="142" y="66"/>
                  </a:lnTo>
                  <a:lnTo>
                    <a:pt x="138" y="55"/>
                  </a:lnTo>
                  <a:lnTo>
                    <a:pt x="136" y="46"/>
                  </a:lnTo>
                  <a:lnTo>
                    <a:pt x="136" y="35"/>
                  </a:lnTo>
                  <a:lnTo>
                    <a:pt x="140" y="22"/>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468"/>
            <p:cNvSpPr>
              <a:spLocks/>
            </p:cNvSpPr>
            <p:nvPr/>
          </p:nvSpPr>
          <p:spPr bwMode="auto">
            <a:xfrm>
              <a:off x="109" y="210"/>
              <a:ext cx="237" cy="262"/>
            </a:xfrm>
            <a:custGeom>
              <a:avLst/>
              <a:gdLst>
                <a:gd name="T0" fmla="*/ 229 w 237"/>
                <a:gd name="T1" fmla="*/ 258 h 262"/>
                <a:gd name="T2" fmla="*/ 218 w 237"/>
                <a:gd name="T3" fmla="*/ 251 h 262"/>
                <a:gd name="T4" fmla="*/ 192 w 237"/>
                <a:gd name="T5" fmla="*/ 245 h 262"/>
                <a:gd name="T6" fmla="*/ 169 w 237"/>
                <a:gd name="T7" fmla="*/ 247 h 262"/>
                <a:gd name="T8" fmla="*/ 142 w 237"/>
                <a:gd name="T9" fmla="*/ 247 h 262"/>
                <a:gd name="T10" fmla="*/ 124 w 237"/>
                <a:gd name="T11" fmla="*/ 238 h 262"/>
                <a:gd name="T12" fmla="*/ 134 w 237"/>
                <a:gd name="T13" fmla="*/ 234 h 262"/>
                <a:gd name="T14" fmla="*/ 177 w 237"/>
                <a:gd name="T15" fmla="*/ 227 h 262"/>
                <a:gd name="T16" fmla="*/ 165 w 237"/>
                <a:gd name="T17" fmla="*/ 196 h 262"/>
                <a:gd name="T18" fmla="*/ 140 w 237"/>
                <a:gd name="T19" fmla="*/ 181 h 262"/>
                <a:gd name="T20" fmla="*/ 99 w 237"/>
                <a:gd name="T21" fmla="*/ 187 h 262"/>
                <a:gd name="T22" fmla="*/ 60 w 237"/>
                <a:gd name="T23" fmla="*/ 183 h 262"/>
                <a:gd name="T24" fmla="*/ 46 w 237"/>
                <a:gd name="T25" fmla="*/ 167 h 262"/>
                <a:gd name="T26" fmla="*/ 66 w 237"/>
                <a:gd name="T27" fmla="*/ 172 h 262"/>
                <a:gd name="T28" fmla="*/ 93 w 237"/>
                <a:gd name="T29" fmla="*/ 170 h 262"/>
                <a:gd name="T30" fmla="*/ 120 w 237"/>
                <a:gd name="T31" fmla="*/ 163 h 262"/>
                <a:gd name="T32" fmla="*/ 115 w 237"/>
                <a:gd name="T33" fmla="*/ 137 h 262"/>
                <a:gd name="T34" fmla="*/ 83 w 237"/>
                <a:gd name="T35" fmla="*/ 126 h 262"/>
                <a:gd name="T36" fmla="*/ 41 w 237"/>
                <a:gd name="T37" fmla="*/ 128 h 262"/>
                <a:gd name="T38" fmla="*/ 8 w 237"/>
                <a:gd name="T39" fmla="*/ 112 h 262"/>
                <a:gd name="T40" fmla="*/ 0 w 237"/>
                <a:gd name="T41" fmla="*/ 97 h 262"/>
                <a:gd name="T42" fmla="*/ 15 w 237"/>
                <a:gd name="T43" fmla="*/ 106 h 262"/>
                <a:gd name="T44" fmla="*/ 41 w 237"/>
                <a:gd name="T45" fmla="*/ 110 h 262"/>
                <a:gd name="T46" fmla="*/ 70 w 237"/>
                <a:gd name="T47" fmla="*/ 108 h 262"/>
                <a:gd name="T48" fmla="*/ 58 w 237"/>
                <a:gd name="T49" fmla="*/ 84 h 262"/>
                <a:gd name="T50" fmla="*/ 27 w 237"/>
                <a:gd name="T51" fmla="*/ 46 h 262"/>
                <a:gd name="T52" fmla="*/ 6 w 237"/>
                <a:gd name="T53" fmla="*/ 15 h 262"/>
                <a:gd name="T54" fmla="*/ 8 w 237"/>
                <a:gd name="T55" fmla="*/ 2 h 262"/>
                <a:gd name="T56" fmla="*/ 25 w 237"/>
                <a:gd name="T57" fmla="*/ 24 h 262"/>
                <a:gd name="T58" fmla="*/ 56 w 237"/>
                <a:gd name="T59" fmla="*/ 62 h 262"/>
                <a:gd name="T60" fmla="*/ 81 w 237"/>
                <a:gd name="T61" fmla="*/ 88 h 262"/>
                <a:gd name="T62" fmla="*/ 93 w 237"/>
                <a:gd name="T63" fmla="*/ 44 h 262"/>
                <a:gd name="T64" fmla="*/ 91 w 237"/>
                <a:gd name="T65" fmla="*/ 15 h 262"/>
                <a:gd name="T66" fmla="*/ 103 w 237"/>
                <a:gd name="T67" fmla="*/ 46 h 262"/>
                <a:gd name="T68" fmla="*/ 107 w 237"/>
                <a:gd name="T69" fmla="*/ 101 h 262"/>
                <a:gd name="T70" fmla="*/ 134 w 237"/>
                <a:gd name="T71" fmla="*/ 134 h 262"/>
                <a:gd name="T72" fmla="*/ 163 w 237"/>
                <a:gd name="T73" fmla="*/ 123 h 262"/>
                <a:gd name="T74" fmla="*/ 167 w 237"/>
                <a:gd name="T75" fmla="*/ 70 h 262"/>
                <a:gd name="T76" fmla="*/ 175 w 237"/>
                <a:gd name="T77" fmla="*/ 75 h 262"/>
                <a:gd name="T78" fmla="*/ 181 w 237"/>
                <a:gd name="T79" fmla="*/ 145 h 262"/>
                <a:gd name="T80" fmla="*/ 194 w 237"/>
                <a:gd name="T81" fmla="*/ 187 h 262"/>
                <a:gd name="T82" fmla="*/ 214 w 237"/>
                <a:gd name="T83" fmla="*/ 201 h 262"/>
                <a:gd name="T84" fmla="*/ 223 w 237"/>
                <a:gd name="T85" fmla="*/ 176 h 262"/>
                <a:gd name="T86" fmla="*/ 233 w 237"/>
                <a:gd name="T87" fmla="*/ 172 h 262"/>
                <a:gd name="T88" fmla="*/ 229 w 237"/>
                <a:gd name="T89" fmla="*/ 205 h 262"/>
                <a:gd name="T90" fmla="*/ 225 w 237"/>
                <a:gd name="T91" fmla="*/ 231 h 262"/>
                <a:gd name="T92" fmla="*/ 237 w 237"/>
                <a:gd name="T93" fmla="*/ 254 h 2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7"/>
                <a:gd name="T142" fmla="*/ 0 h 262"/>
                <a:gd name="T143" fmla="*/ 237 w 237"/>
                <a:gd name="T144" fmla="*/ 262 h 26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7" h="262">
                  <a:moveTo>
                    <a:pt x="237" y="254"/>
                  </a:moveTo>
                  <a:lnTo>
                    <a:pt x="233" y="256"/>
                  </a:lnTo>
                  <a:lnTo>
                    <a:pt x="229" y="258"/>
                  </a:lnTo>
                  <a:lnTo>
                    <a:pt x="225" y="260"/>
                  </a:lnTo>
                  <a:lnTo>
                    <a:pt x="223" y="262"/>
                  </a:lnTo>
                  <a:lnTo>
                    <a:pt x="218" y="251"/>
                  </a:lnTo>
                  <a:lnTo>
                    <a:pt x="212" y="245"/>
                  </a:lnTo>
                  <a:lnTo>
                    <a:pt x="204" y="243"/>
                  </a:lnTo>
                  <a:lnTo>
                    <a:pt x="192" y="245"/>
                  </a:lnTo>
                  <a:lnTo>
                    <a:pt x="184" y="247"/>
                  </a:lnTo>
                  <a:lnTo>
                    <a:pt x="177" y="247"/>
                  </a:lnTo>
                  <a:lnTo>
                    <a:pt x="169" y="247"/>
                  </a:lnTo>
                  <a:lnTo>
                    <a:pt x="159" y="247"/>
                  </a:lnTo>
                  <a:lnTo>
                    <a:pt x="149" y="247"/>
                  </a:lnTo>
                  <a:lnTo>
                    <a:pt x="142" y="247"/>
                  </a:lnTo>
                  <a:lnTo>
                    <a:pt x="136" y="245"/>
                  </a:lnTo>
                  <a:lnTo>
                    <a:pt x="130" y="243"/>
                  </a:lnTo>
                  <a:lnTo>
                    <a:pt x="124" y="238"/>
                  </a:lnTo>
                  <a:lnTo>
                    <a:pt x="122" y="234"/>
                  </a:lnTo>
                  <a:lnTo>
                    <a:pt x="124" y="231"/>
                  </a:lnTo>
                  <a:lnTo>
                    <a:pt x="134" y="234"/>
                  </a:lnTo>
                  <a:lnTo>
                    <a:pt x="148" y="234"/>
                  </a:lnTo>
                  <a:lnTo>
                    <a:pt x="163" y="231"/>
                  </a:lnTo>
                  <a:lnTo>
                    <a:pt x="177" y="227"/>
                  </a:lnTo>
                  <a:lnTo>
                    <a:pt x="186" y="223"/>
                  </a:lnTo>
                  <a:lnTo>
                    <a:pt x="177" y="209"/>
                  </a:lnTo>
                  <a:lnTo>
                    <a:pt x="165" y="196"/>
                  </a:lnTo>
                  <a:lnTo>
                    <a:pt x="155" y="185"/>
                  </a:lnTo>
                  <a:lnTo>
                    <a:pt x="149" y="179"/>
                  </a:lnTo>
                  <a:lnTo>
                    <a:pt x="140" y="181"/>
                  </a:lnTo>
                  <a:lnTo>
                    <a:pt x="126" y="183"/>
                  </a:lnTo>
                  <a:lnTo>
                    <a:pt x="113" y="185"/>
                  </a:lnTo>
                  <a:lnTo>
                    <a:pt x="99" y="187"/>
                  </a:lnTo>
                  <a:lnTo>
                    <a:pt x="83" y="187"/>
                  </a:lnTo>
                  <a:lnTo>
                    <a:pt x="72" y="185"/>
                  </a:lnTo>
                  <a:lnTo>
                    <a:pt x="60" y="183"/>
                  </a:lnTo>
                  <a:lnTo>
                    <a:pt x="52" y="179"/>
                  </a:lnTo>
                  <a:lnTo>
                    <a:pt x="46" y="172"/>
                  </a:lnTo>
                  <a:lnTo>
                    <a:pt x="46" y="167"/>
                  </a:lnTo>
                  <a:lnTo>
                    <a:pt x="50" y="167"/>
                  </a:lnTo>
                  <a:lnTo>
                    <a:pt x="58" y="170"/>
                  </a:lnTo>
                  <a:lnTo>
                    <a:pt x="66" y="172"/>
                  </a:lnTo>
                  <a:lnTo>
                    <a:pt x="74" y="172"/>
                  </a:lnTo>
                  <a:lnTo>
                    <a:pt x="83" y="172"/>
                  </a:lnTo>
                  <a:lnTo>
                    <a:pt x="93" y="170"/>
                  </a:lnTo>
                  <a:lnTo>
                    <a:pt x="103" y="167"/>
                  </a:lnTo>
                  <a:lnTo>
                    <a:pt x="113" y="165"/>
                  </a:lnTo>
                  <a:lnTo>
                    <a:pt x="120" y="163"/>
                  </a:lnTo>
                  <a:lnTo>
                    <a:pt x="128" y="159"/>
                  </a:lnTo>
                  <a:lnTo>
                    <a:pt x="122" y="148"/>
                  </a:lnTo>
                  <a:lnTo>
                    <a:pt x="115" y="137"/>
                  </a:lnTo>
                  <a:lnTo>
                    <a:pt x="105" y="128"/>
                  </a:lnTo>
                  <a:lnTo>
                    <a:pt x="95" y="121"/>
                  </a:lnTo>
                  <a:lnTo>
                    <a:pt x="83" y="126"/>
                  </a:lnTo>
                  <a:lnTo>
                    <a:pt x="70" y="128"/>
                  </a:lnTo>
                  <a:lnTo>
                    <a:pt x="54" y="128"/>
                  </a:lnTo>
                  <a:lnTo>
                    <a:pt x="41" y="128"/>
                  </a:lnTo>
                  <a:lnTo>
                    <a:pt x="29" y="123"/>
                  </a:lnTo>
                  <a:lnTo>
                    <a:pt x="17" y="119"/>
                  </a:lnTo>
                  <a:lnTo>
                    <a:pt x="8" y="112"/>
                  </a:lnTo>
                  <a:lnTo>
                    <a:pt x="2" y="103"/>
                  </a:lnTo>
                  <a:lnTo>
                    <a:pt x="0" y="99"/>
                  </a:lnTo>
                  <a:lnTo>
                    <a:pt x="0" y="97"/>
                  </a:lnTo>
                  <a:lnTo>
                    <a:pt x="4" y="99"/>
                  </a:lnTo>
                  <a:lnTo>
                    <a:pt x="10" y="103"/>
                  </a:lnTo>
                  <a:lnTo>
                    <a:pt x="15" y="106"/>
                  </a:lnTo>
                  <a:lnTo>
                    <a:pt x="21" y="108"/>
                  </a:lnTo>
                  <a:lnTo>
                    <a:pt x="31" y="110"/>
                  </a:lnTo>
                  <a:lnTo>
                    <a:pt x="41" y="110"/>
                  </a:lnTo>
                  <a:lnTo>
                    <a:pt x="50" y="110"/>
                  </a:lnTo>
                  <a:lnTo>
                    <a:pt x="60" y="110"/>
                  </a:lnTo>
                  <a:lnTo>
                    <a:pt x="70" y="108"/>
                  </a:lnTo>
                  <a:lnTo>
                    <a:pt x="78" y="106"/>
                  </a:lnTo>
                  <a:lnTo>
                    <a:pt x="68" y="95"/>
                  </a:lnTo>
                  <a:lnTo>
                    <a:pt x="58" y="84"/>
                  </a:lnTo>
                  <a:lnTo>
                    <a:pt x="48" y="73"/>
                  </a:lnTo>
                  <a:lnTo>
                    <a:pt x="37" y="59"/>
                  </a:lnTo>
                  <a:lnTo>
                    <a:pt x="27" y="46"/>
                  </a:lnTo>
                  <a:lnTo>
                    <a:pt x="17" y="35"/>
                  </a:lnTo>
                  <a:lnTo>
                    <a:pt x="11" y="24"/>
                  </a:lnTo>
                  <a:lnTo>
                    <a:pt x="6" y="15"/>
                  </a:lnTo>
                  <a:lnTo>
                    <a:pt x="2" y="4"/>
                  </a:lnTo>
                  <a:lnTo>
                    <a:pt x="2" y="0"/>
                  </a:lnTo>
                  <a:lnTo>
                    <a:pt x="8" y="2"/>
                  </a:lnTo>
                  <a:lnTo>
                    <a:pt x="13" y="9"/>
                  </a:lnTo>
                  <a:lnTo>
                    <a:pt x="17" y="15"/>
                  </a:lnTo>
                  <a:lnTo>
                    <a:pt x="25" y="24"/>
                  </a:lnTo>
                  <a:lnTo>
                    <a:pt x="35" y="37"/>
                  </a:lnTo>
                  <a:lnTo>
                    <a:pt x="45" y="48"/>
                  </a:lnTo>
                  <a:lnTo>
                    <a:pt x="56" y="62"/>
                  </a:lnTo>
                  <a:lnTo>
                    <a:pt x="66" y="73"/>
                  </a:lnTo>
                  <a:lnTo>
                    <a:pt x="76" y="84"/>
                  </a:lnTo>
                  <a:lnTo>
                    <a:pt x="81" y="88"/>
                  </a:lnTo>
                  <a:lnTo>
                    <a:pt x="87" y="75"/>
                  </a:lnTo>
                  <a:lnTo>
                    <a:pt x="91" y="59"/>
                  </a:lnTo>
                  <a:lnTo>
                    <a:pt x="93" y="44"/>
                  </a:lnTo>
                  <a:lnTo>
                    <a:pt x="91" y="31"/>
                  </a:lnTo>
                  <a:lnTo>
                    <a:pt x="89" y="22"/>
                  </a:lnTo>
                  <a:lnTo>
                    <a:pt x="91" y="15"/>
                  </a:lnTo>
                  <a:lnTo>
                    <a:pt x="93" y="17"/>
                  </a:lnTo>
                  <a:lnTo>
                    <a:pt x="97" y="22"/>
                  </a:lnTo>
                  <a:lnTo>
                    <a:pt x="103" y="46"/>
                  </a:lnTo>
                  <a:lnTo>
                    <a:pt x="107" y="70"/>
                  </a:lnTo>
                  <a:lnTo>
                    <a:pt x="107" y="90"/>
                  </a:lnTo>
                  <a:lnTo>
                    <a:pt x="107" y="101"/>
                  </a:lnTo>
                  <a:lnTo>
                    <a:pt x="116" y="110"/>
                  </a:lnTo>
                  <a:lnTo>
                    <a:pt x="126" y="123"/>
                  </a:lnTo>
                  <a:lnTo>
                    <a:pt x="134" y="134"/>
                  </a:lnTo>
                  <a:lnTo>
                    <a:pt x="142" y="141"/>
                  </a:lnTo>
                  <a:lnTo>
                    <a:pt x="153" y="137"/>
                  </a:lnTo>
                  <a:lnTo>
                    <a:pt x="163" y="123"/>
                  </a:lnTo>
                  <a:lnTo>
                    <a:pt x="169" y="106"/>
                  </a:lnTo>
                  <a:lnTo>
                    <a:pt x="169" y="86"/>
                  </a:lnTo>
                  <a:lnTo>
                    <a:pt x="167" y="70"/>
                  </a:lnTo>
                  <a:lnTo>
                    <a:pt x="169" y="64"/>
                  </a:lnTo>
                  <a:lnTo>
                    <a:pt x="171" y="66"/>
                  </a:lnTo>
                  <a:lnTo>
                    <a:pt x="175" y="75"/>
                  </a:lnTo>
                  <a:lnTo>
                    <a:pt x="179" y="97"/>
                  </a:lnTo>
                  <a:lnTo>
                    <a:pt x="181" y="121"/>
                  </a:lnTo>
                  <a:lnTo>
                    <a:pt x="181" y="145"/>
                  </a:lnTo>
                  <a:lnTo>
                    <a:pt x="173" y="163"/>
                  </a:lnTo>
                  <a:lnTo>
                    <a:pt x="184" y="176"/>
                  </a:lnTo>
                  <a:lnTo>
                    <a:pt x="194" y="187"/>
                  </a:lnTo>
                  <a:lnTo>
                    <a:pt x="200" y="198"/>
                  </a:lnTo>
                  <a:lnTo>
                    <a:pt x="206" y="207"/>
                  </a:lnTo>
                  <a:lnTo>
                    <a:pt x="214" y="201"/>
                  </a:lnTo>
                  <a:lnTo>
                    <a:pt x="218" y="192"/>
                  </a:lnTo>
                  <a:lnTo>
                    <a:pt x="221" y="183"/>
                  </a:lnTo>
                  <a:lnTo>
                    <a:pt x="223" y="176"/>
                  </a:lnTo>
                  <a:lnTo>
                    <a:pt x="225" y="172"/>
                  </a:lnTo>
                  <a:lnTo>
                    <a:pt x="229" y="170"/>
                  </a:lnTo>
                  <a:lnTo>
                    <a:pt x="233" y="172"/>
                  </a:lnTo>
                  <a:lnTo>
                    <a:pt x="235" y="181"/>
                  </a:lnTo>
                  <a:lnTo>
                    <a:pt x="233" y="194"/>
                  </a:lnTo>
                  <a:lnTo>
                    <a:pt x="229" y="205"/>
                  </a:lnTo>
                  <a:lnTo>
                    <a:pt x="225" y="218"/>
                  </a:lnTo>
                  <a:lnTo>
                    <a:pt x="221" y="225"/>
                  </a:lnTo>
                  <a:lnTo>
                    <a:pt x="225" y="231"/>
                  </a:lnTo>
                  <a:lnTo>
                    <a:pt x="229" y="238"/>
                  </a:lnTo>
                  <a:lnTo>
                    <a:pt x="233" y="247"/>
                  </a:lnTo>
                  <a:lnTo>
                    <a:pt x="237" y="25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469"/>
            <p:cNvSpPr>
              <a:spLocks/>
            </p:cNvSpPr>
            <p:nvPr/>
          </p:nvSpPr>
          <p:spPr bwMode="auto">
            <a:xfrm>
              <a:off x="418" y="146"/>
              <a:ext cx="190" cy="289"/>
            </a:xfrm>
            <a:custGeom>
              <a:avLst/>
              <a:gdLst>
                <a:gd name="T0" fmla="*/ 25 w 190"/>
                <a:gd name="T1" fmla="*/ 276 h 289"/>
                <a:gd name="T2" fmla="*/ 0 w 190"/>
                <a:gd name="T3" fmla="*/ 218 h 289"/>
                <a:gd name="T4" fmla="*/ 4 w 190"/>
                <a:gd name="T5" fmla="*/ 174 h 289"/>
                <a:gd name="T6" fmla="*/ 10 w 190"/>
                <a:gd name="T7" fmla="*/ 176 h 289"/>
                <a:gd name="T8" fmla="*/ 12 w 190"/>
                <a:gd name="T9" fmla="*/ 207 h 289"/>
                <a:gd name="T10" fmla="*/ 27 w 190"/>
                <a:gd name="T11" fmla="*/ 256 h 289"/>
                <a:gd name="T12" fmla="*/ 48 w 190"/>
                <a:gd name="T13" fmla="*/ 265 h 289"/>
                <a:gd name="T14" fmla="*/ 54 w 190"/>
                <a:gd name="T15" fmla="*/ 249 h 289"/>
                <a:gd name="T16" fmla="*/ 50 w 190"/>
                <a:gd name="T17" fmla="*/ 218 h 289"/>
                <a:gd name="T18" fmla="*/ 41 w 190"/>
                <a:gd name="T19" fmla="*/ 156 h 289"/>
                <a:gd name="T20" fmla="*/ 43 w 190"/>
                <a:gd name="T21" fmla="*/ 126 h 289"/>
                <a:gd name="T22" fmla="*/ 48 w 190"/>
                <a:gd name="T23" fmla="*/ 126 h 289"/>
                <a:gd name="T24" fmla="*/ 50 w 190"/>
                <a:gd name="T25" fmla="*/ 156 h 289"/>
                <a:gd name="T26" fmla="*/ 60 w 190"/>
                <a:gd name="T27" fmla="*/ 205 h 289"/>
                <a:gd name="T28" fmla="*/ 76 w 190"/>
                <a:gd name="T29" fmla="*/ 207 h 289"/>
                <a:gd name="T30" fmla="*/ 89 w 190"/>
                <a:gd name="T31" fmla="*/ 172 h 289"/>
                <a:gd name="T32" fmla="*/ 83 w 190"/>
                <a:gd name="T33" fmla="*/ 126 h 289"/>
                <a:gd name="T34" fmla="*/ 83 w 190"/>
                <a:gd name="T35" fmla="*/ 62 h 289"/>
                <a:gd name="T36" fmla="*/ 99 w 190"/>
                <a:gd name="T37" fmla="*/ 33 h 289"/>
                <a:gd name="T38" fmla="*/ 103 w 190"/>
                <a:gd name="T39" fmla="*/ 35 h 289"/>
                <a:gd name="T40" fmla="*/ 95 w 190"/>
                <a:gd name="T41" fmla="*/ 68 h 289"/>
                <a:gd name="T42" fmla="*/ 97 w 190"/>
                <a:gd name="T43" fmla="*/ 117 h 289"/>
                <a:gd name="T44" fmla="*/ 115 w 190"/>
                <a:gd name="T45" fmla="*/ 114 h 289"/>
                <a:gd name="T46" fmla="*/ 128 w 190"/>
                <a:gd name="T47" fmla="*/ 81 h 289"/>
                <a:gd name="T48" fmla="*/ 134 w 190"/>
                <a:gd name="T49" fmla="*/ 50 h 289"/>
                <a:gd name="T50" fmla="*/ 149 w 190"/>
                <a:gd name="T51" fmla="*/ 17 h 289"/>
                <a:gd name="T52" fmla="*/ 163 w 190"/>
                <a:gd name="T53" fmla="*/ 2 h 289"/>
                <a:gd name="T54" fmla="*/ 173 w 190"/>
                <a:gd name="T55" fmla="*/ 2 h 289"/>
                <a:gd name="T56" fmla="*/ 157 w 190"/>
                <a:gd name="T57" fmla="*/ 28 h 289"/>
                <a:gd name="T58" fmla="*/ 138 w 190"/>
                <a:gd name="T59" fmla="*/ 64 h 289"/>
                <a:gd name="T60" fmla="*/ 134 w 190"/>
                <a:gd name="T61" fmla="*/ 92 h 289"/>
                <a:gd name="T62" fmla="*/ 124 w 190"/>
                <a:gd name="T63" fmla="*/ 126 h 289"/>
                <a:gd name="T64" fmla="*/ 128 w 190"/>
                <a:gd name="T65" fmla="*/ 134 h 289"/>
                <a:gd name="T66" fmla="*/ 148 w 190"/>
                <a:gd name="T67" fmla="*/ 126 h 289"/>
                <a:gd name="T68" fmla="*/ 167 w 190"/>
                <a:gd name="T69" fmla="*/ 114 h 289"/>
                <a:gd name="T70" fmla="*/ 179 w 190"/>
                <a:gd name="T71" fmla="*/ 103 h 289"/>
                <a:gd name="T72" fmla="*/ 186 w 190"/>
                <a:gd name="T73" fmla="*/ 95 h 289"/>
                <a:gd name="T74" fmla="*/ 190 w 190"/>
                <a:gd name="T75" fmla="*/ 97 h 289"/>
                <a:gd name="T76" fmla="*/ 181 w 190"/>
                <a:gd name="T77" fmla="*/ 117 h 289"/>
                <a:gd name="T78" fmla="*/ 161 w 190"/>
                <a:gd name="T79" fmla="*/ 137 h 289"/>
                <a:gd name="T80" fmla="*/ 140 w 190"/>
                <a:gd name="T81" fmla="*/ 148 h 289"/>
                <a:gd name="T82" fmla="*/ 122 w 190"/>
                <a:gd name="T83" fmla="*/ 154 h 289"/>
                <a:gd name="T84" fmla="*/ 109 w 190"/>
                <a:gd name="T85" fmla="*/ 172 h 289"/>
                <a:gd name="T86" fmla="*/ 89 w 190"/>
                <a:gd name="T87" fmla="*/ 216 h 289"/>
                <a:gd name="T88" fmla="*/ 93 w 190"/>
                <a:gd name="T89" fmla="*/ 234 h 289"/>
                <a:gd name="T90" fmla="*/ 113 w 190"/>
                <a:gd name="T91" fmla="*/ 236 h 289"/>
                <a:gd name="T92" fmla="*/ 132 w 190"/>
                <a:gd name="T93" fmla="*/ 231 h 289"/>
                <a:gd name="T94" fmla="*/ 149 w 190"/>
                <a:gd name="T95" fmla="*/ 220 h 289"/>
                <a:gd name="T96" fmla="*/ 161 w 190"/>
                <a:gd name="T97" fmla="*/ 203 h 289"/>
                <a:gd name="T98" fmla="*/ 165 w 190"/>
                <a:gd name="T99" fmla="*/ 203 h 289"/>
                <a:gd name="T100" fmla="*/ 157 w 190"/>
                <a:gd name="T101" fmla="*/ 223 h 289"/>
                <a:gd name="T102" fmla="*/ 140 w 190"/>
                <a:gd name="T103" fmla="*/ 243 h 289"/>
                <a:gd name="T104" fmla="*/ 116 w 190"/>
                <a:gd name="T105" fmla="*/ 251 h 289"/>
                <a:gd name="T106" fmla="*/ 93 w 190"/>
                <a:gd name="T107" fmla="*/ 254 h 289"/>
                <a:gd name="T108" fmla="*/ 78 w 190"/>
                <a:gd name="T109" fmla="*/ 258 h 289"/>
                <a:gd name="T110" fmla="*/ 70 w 190"/>
                <a:gd name="T111" fmla="*/ 273 h 289"/>
                <a:gd name="T112" fmla="*/ 58 w 190"/>
                <a:gd name="T113" fmla="*/ 278 h 289"/>
                <a:gd name="T114" fmla="*/ 43 w 190"/>
                <a:gd name="T115" fmla="*/ 284 h 2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
                <a:gd name="T175" fmla="*/ 0 h 289"/>
                <a:gd name="T176" fmla="*/ 190 w 190"/>
                <a:gd name="T177" fmla="*/ 289 h 2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 h="289">
                  <a:moveTo>
                    <a:pt x="39" y="289"/>
                  </a:moveTo>
                  <a:lnTo>
                    <a:pt x="25" y="276"/>
                  </a:lnTo>
                  <a:lnTo>
                    <a:pt x="12" y="249"/>
                  </a:lnTo>
                  <a:lnTo>
                    <a:pt x="0" y="218"/>
                  </a:lnTo>
                  <a:lnTo>
                    <a:pt x="0" y="183"/>
                  </a:lnTo>
                  <a:lnTo>
                    <a:pt x="4" y="174"/>
                  </a:lnTo>
                  <a:lnTo>
                    <a:pt x="6" y="174"/>
                  </a:lnTo>
                  <a:lnTo>
                    <a:pt x="10" y="176"/>
                  </a:lnTo>
                  <a:lnTo>
                    <a:pt x="10" y="183"/>
                  </a:lnTo>
                  <a:lnTo>
                    <a:pt x="12" y="207"/>
                  </a:lnTo>
                  <a:lnTo>
                    <a:pt x="17" y="234"/>
                  </a:lnTo>
                  <a:lnTo>
                    <a:pt x="27" y="256"/>
                  </a:lnTo>
                  <a:lnTo>
                    <a:pt x="43" y="271"/>
                  </a:lnTo>
                  <a:lnTo>
                    <a:pt x="48" y="265"/>
                  </a:lnTo>
                  <a:lnTo>
                    <a:pt x="52" y="256"/>
                  </a:lnTo>
                  <a:lnTo>
                    <a:pt x="54" y="249"/>
                  </a:lnTo>
                  <a:lnTo>
                    <a:pt x="58" y="245"/>
                  </a:lnTo>
                  <a:lnTo>
                    <a:pt x="50" y="218"/>
                  </a:lnTo>
                  <a:lnTo>
                    <a:pt x="45" y="187"/>
                  </a:lnTo>
                  <a:lnTo>
                    <a:pt x="41" y="156"/>
                  </a:lnTo>
                  <a:lnTo>
                    <a:pt x="41" y="137"/>
                  </a:lnTo>
                  <a:lnTo>
                    <a:pt x="43" y="126"/>
                  </a:lnTo>
                  <a:lnTo>
                    <a:pt x="46" y="123"/>
                  </a:lnTo>
                  <a:lnTo>
                    <a:pt x="48" y="126"/>
                  </a:lnTo>
                  <a:lnTo>
                    <a:pt x="50" y="137"/>
                  </a:lnTo>
                  <a:lnTo>
                    <a:pt x="50" y="156"/>
                  </a:lnTo>
                  <a:lnTo>
                    <a:pt x="54" y="181"/>
                  </a:lnTo>
                  <a:lnTo>
                    <a:pt x="60" y="205"/>
                  </a:lnTo>
                  <a:lnTo>
                    <a:pt x="68" y="220"/>
                  </a:lnTo>
                  <a:lnTo>
                    <a:pt x="76" y="207"/>
                  </a:lnTo>
                  <a:lnTo>
                    <a:pt x="83" y="190"/>
                  </a:lnTo>
                  <a:lnTo>
                    <a:pt x="89" y="172"/>
                  </a:lnTo>
                  <a:lnTo>
                    <a:pt x="93" y="159"/>
                  </a:lnTo>
                  <a:lnTo>
                    <a:pt x="83" y="126"/>
                  </a:lnTo>
                  <a:lnTo>
                    <a:pt x="80" y="92"/>
                  </a:lnTo>
                  <a:lnTo>
                    <a:pt x="83" y="62"/>
                  </a:lnTo>
                  <a:lnTo>
                    <a:pt x="93" y="37"/>
                  </a:lnTo>
                  <a:lnTo>
                    <a:pt x="99" y="33"/>
                  </a:lnTo>
                  <a:lnTo>
                    <a:pt x="101" y="33"/>
                  </a:lnTo>
                  <a:lnTo>
                    <a:pt x="103" y="35"/>
                  </a:lnTo>
                  <a:lnTo>
                    <a:pt x="101" y="42"/>
                  </a:lnTo>
                  <a:lnTo>
                    <a:pt x="95" y="68"/>
                  </a:lnTo>
                  <a:lnTo>
                    <a:pt x="93" y="95"/>
                  </a:lnTo>
                  <a:lnTo>
                    <a:pt x="97" y="117"/>
                  </a:lnTo>
                  <a:lnTo>
                    <a:pt x="103" y="132"/>
                  </a:lnTo>
                  <a:lnTo>
                    <a:pt x="115" y="114"/>
                  </a:lnTo>
                  <a:lnTo>
                    <a:pt x="122" y="97"/>
                  </a:lnTo>
                  <a:lnTo>
                    <a:pt x="128" y="81"/>
                  </a:lnTo>
                  <a:lnTo>
                    <a:pt x="130" y="66"/>
                  </a:lnTo>
                  <a:lnTo>
                    <a:pt x="134" y="50"/>
                  </a:lnTo>
                  <a:lnTo>
                    <a:pt x="142" y="33"/>
                  </a:lnTo>
                  <a:lnTo>
                    <a:pt x="149" y="17"/>
                  </a:lnTo>
                  <a:lnTo>
                    <a:pt x="157" y="6"/>
                  </a:lnTo>
                  <a:lnTo>
                    <a:pt x="163" y="2"/>
                  </a:lnTo>
                  <a:lnTo>
                    <a:pt x="171" y="0"/>
                  </a:lnTo>
                  <a:lnTo>
                    <a:pt x="173" y="2"/>
                  </a:lnTo>
                  <a:lnTo>
                    <a:pt x="171" y="9"/>
                  </a:lnTo>
                  <a:lnTo>
                    <a:pt x="157" y="28"/>
                  </a:lnTo>
                  <a:lnTo>
                    <a:pt x="146" y="46"/>
                  </a:lnTo>
                  <a:lnTo>
                    <a:pt x="138" y="64"/>
                  </a:lnTo>
                  <a:lnTo>
                    <a:pt x="136" y="77"/>
                  </a:lnTo>
                  <a:lnTo>
                    <a:pt x="134" y="92"/>
                  </a:lnTo>
                  <a:lnTo>
                    <a:pt x="130" y="110"/>
                  </a:lnTo>
                  <a:lnTo>
                    <a:pt x="124" y="126"/>
                  </a:lnTo>
                  <a:lnTo>
                    <a:pt x="118" y="137"/>
                  </a:lnTo>
                  <a:lnTo>
                    <a:pt x="128" y="134"/>
                  </a:lnTo>
                  <a:lnTo>
                    <a:pt x="138" y="130"/>
                  </a:lnTo>
                  <a:lnTo>
                    <a:pt x="148" y="126"/>
                  </a:lnTo>
                  <a:lnTo>
                    <a:pt x="157" y="121"/>
                  </a:lnTo>
                  <a:lnTo>
                    <a:pt x="167" y="114"/>
                  </a:lnTo>
                  <a:lnTo>
                    <a:pt x="173" y="108"/>
                  </a:lnTo>
                  <a:lnTo>
                    <a:pt x="179" y="103"/>
                  </a:lnTo>
                  <a:lnTo>
                    <a:pt x="183" y="99"/>
                  </a:lnTo>
                  <a:lnTo>
                    <a:pt x="186" y="95"/>
                  </a:lnTo>
                  <a:lnTo>
                    <a:pt x="190" y="92"/>
                  </a:lnTo>
                  <a:lnTo>
                    <a:pt x="190" y="97"/>
                  </a:lnTo>
                  <a:lnTo>
                    <a:pt x="188" y="103"/>
                  </a:lnTo>
                  <a:lnTo>
                    <a:pt x="181" y="117"/>
                  </a:lnTo>
                  <a:lnTo>
                    <a:pt x="171" y="128"/>
                  </a:lnTo>
                  <a:lnTo>
                    <a:pt x="161" y="137"/>
                  </a:lnTo>
                  <a:lnTo>
                    <a:pt x="151" y="143"/>
                  </a:lnTo>
                  <a:lnTo>
                    <a:pt x="140" y="148"/>
                  </a:lnTo>
                  <a:lnTo>
                    <a:pt x="130" y="152"/>
                  </a:lnTo>
                  <a:lnTo>
                    <a:pt x="122" y="154"/>
                  </a:lnTo>
                  <a:lnTo>
                    <a:pt x="116" y="154"/>
                  </a:lnTo>
                  <a:lnTo>
                    <a:pt x="109" y="172"/>
                  </a:lnTo>
                  <a:lnTo>
                    <a:pt x="97" y="194"/>
                  </a:lnTo>
                  <a:lnTo>
                    <a:pt x="89" y="216"/>
                  </a:lnTo>
                  <a:lnTo>
                    <a:pt x="85" y="231"/>
                  </a:lnTo>
                  <a:lnTo>
                    <a:pt x="93" y="234"/>
                  </a:lnTo>
                  <a:lnTo>
                    <a:pt x="101" y="236"/>
                  </a:lnTo>
                  <a:lnTo>
                    <a:pt x="113" y="236"/>
                  </a:lnTo>
                  <a:lnTo>
                    <a:pt x="122" y="234"/>
                  </a:lnTo>
                  <a:lnTo>
                    <a:pt x="132" y="231"/>
                  </a:lnTo>
                  <a:lnTo>
                    <a:pt x="142" y="227"/>
                  </a:lnTo>
                  <a:lnTo>
                    <a:pt x="149" y="220"/>
                  </a:lnTo>
                  <a:lnTo>
                    <a:pt x="155" y="212"/>
                  </a:lnTo>
                  <a:lnTo>
                    <a:pt x="161" y="203"/>
                  </a:lnTo>
                  <a:lnTo>
                    <a:pt x="165" y="201"/>
                  </a:lnTo>
                  <a:lnTo>
                    <a:pt x="165" y="203"/>
                  </a:lnTo>
                  <a:lnTo>
                    <a:pt x="163" y="212"/>
                  </a:lnTo>
                  <a:lnTo>
                    <a:pt x="157" y="223"/>
                  </a:lnTo>
                  <a:lnTo>
                    <a:pt x="149" y="234"/>
                  </a:lnTo>
                  <a:lnTo>
                    <a:pt x="140" y="243"/>
                  </a:lnTo>
                  <a:lnTo>
                    <a:pt x="128" y="247"/>
                  </a:lnTo>
                  <a:lnTo>
                    <a:pt x="116" y="251"/>
                  </a:lnTo>
                  <a:lnTo>
                    <a:pt x="105" y="254"/>
                  </a:lnTo>
                  <a:lnTo>
                    <a:pt x="93" y="254"/>
                  </a:lnTo>
                  <a:lnTo>
                    <a:pt x="83" y="251"/>
                  </a:lnTo>
                  <a:lnTo>
                    <a:pt x="78" y="258"/>
                  </a:lnTo>
                  <a:lnTo>
                    <a:pt x="74" y="265"/>
                  </a:lnTo>
                  <a:lnTo>
                    <a:pt x="70" y="273"/>
                  </a:lnTo>
                  <a:lnTo>
                    <a:pt x="68" y="280"/>
                  </a:lnTo>
                  <a:lnTo>
                    <a:pt x="58" y="278"/>
                  </a:lnTo>
                  <a:lnTo>
                    <a:pt x="50" y="280"/>
                  </a:lnTo>
                  <a:lnTo>
                    <a:pt x="43" y="284"/>
                  </a:lnTo>
                  <a:lnTo>
                    <a:pt x="39" y="289"/>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470"/>
            <p:cNvSpPr>
              <a:spLocks/>
            </p:cNvSpPr>
            <p:nvPr/>
          </p:nvSpPr>
          <p:spPr bwMode="auto">
            <a:xfrm>
              <a:off x="511" y="470"/>
              <a:ext cx="305" cy="159"/>
            </a:xfrm>
            <a:custGeom>
              <a:avLst/>
              <a:gdLst>
                <a:gd name="T0" fmla="*/ 2 w 305"/>
                <a:gd name="T1" fmla="*/ 51 h 159"/>
                <a:gd name="T2" fmla="*/ 2 w 305"/>
                <a:gd name="T3" fmla="*/ 58 h 159"/>
                <a:gd name="T4" fmla="*/ 14 w 305"/>
                <a:gd name="T5" fmla="*/ 60 h 159"/>
                <a:gd name="T6" fmla="*/ 39 w 305"/>
                <a:gd name="T7" fmla="*/ 60 h 159"/>
                <a:gd name="T8" fmla="*/ 66 w 305"/>
                <a:gd name="T9" fmla="*/ 64 h 159"/>
                <a:gd name="T10" fmla="*/ 84 w 305"/>
                <a:gd name="T11" fmla="*/ 71 h 159"/>
                <a:gd name="T12" fmla="*/ 95 w 305"/>
                <a:gd name="T13" fmla="*/ 88 h 159"/>
                <a:gd name="T14" fmla="*/ 117 w 305"/>
                <a:gd name="T15" fmla="*/ 128 h 159"/>
                <a:gd name="T16" fmla="*/ 144 w 305"/>
                <a:gd name="T17" fmla="*/ 146 h 159"/>
                <a:gd name="T18" fmla="*/ 144 w 305"/>
                <a:gd name="T19" fmla="*/ 139 h 159"/>
                <a:gd name="T20" fmla="*/ 126 w 305"/>
                <a:gd name="T21" fmla="*/ 117 h 159"/>
                <a:gd name="T22" fmla="*/ 117 w 305"/>
                <a:gd name="T23" fmla="*/ 88 h 159"/>
                <a:gd name="T24" fmla="*/ 128 w 305"/>
                <a:gd name="T25" fmla="*/ 77 h 159"/>
                <a:gd name="T26" fmla="*/ 160 w 305"/>
                <a:gd name="T27" fmla="*/ 84 h 159"/>
                <a:gd name="T28" fmla="*/ 175 w 305"/>
                <a:gd name="T29" fmla="*/ 106 h 159"/>
                <a:gd name="T30" fmla="*/ 202 w 305"/>
                <a:gd name="T31" fmla="*/ 141 h 159"/>
                <a:gd name="T32" fmla="*/ 233 w 305"/>
                <a:gd name="T33" fmla="*/ 159 h 159"/>
                <a:gd name="T34" fmla="*/ 245 w 305"/>
                <a:gd name="T35" fmla="*/ 157 h 159"/>
                <a:gd name="T36" fmla="*/ 220 w 305"/>
                <a:gd name="T37" fmla="*/ 137 h 159"/>
                <a:gd name="T38" fmla="*/ 193 w 305"/>
                <a:gd name="T39" fmla="*/ 108 h 159"/>
                <a:gd name="T40" fmla="*/ 200 w 305"/>
                <a:gd name="T41" fmla="*/ 102 h 159"/>
                <a:gd name="T42" fmla="*/ 231 w 305"/>
                <a:gd name="T43" fmla="*/ 111 h 159"/>
                <a:gd name="T44" fmla="*/ 264 w 305"/>
                <a:gd name="T45" fmla="*/ 117 h 159"/>
                <a:gd name="T46" fmla="*/ 290 w 305"/>
                <a:gd name="T47" fmla="*/ 122 h 159"/>
                <a:gd name="T48" fmla="*/ 303 w 305"/>
                <a:gd name="T49" fmla="*/ 122 h 159"/>
                <a:gd name="T50" fmla="*/ 299 w 305"/>
                <a:gd name="T51" fmla="*/ 113 h 159"/>
                <a:gd name="T52" fmla="*/ 280 w 305"/>
                <a:gd name="T53" fmla="*/ 108 h 159"/>
                <a:gd name="T54" fmla="*/ 253 w 305"/>
                <a:gd name="T55" fmla="*/ 102 h 159"/>
                <a:gd name="T56" fmla="*/ 226 w 305"/>
                <a:gd name="T57" fmla="*/ 91 h 159"/>
                <a:gd name="T58" fmla="*/ 204 w 305"/>
                <a:gd name="T59" fmla="*/ 82 h 159"/>
                <a:gd name="T60" fmla="*/ 208 w 305"/>
                <a:gd name="T61" fmla="*/ 69 h 159"/>
                <a:gd name="T62" fmla="*/ 228 w 305"/>
                <a:gd name="T63" fmla="*/ 58 h 159"/>
                <a:gd name="T64" fmla="*/ 245 w 305"/>
                <a:gd name="T65" fmla="*/ 53 h 159"/>
                <a:gd name="T66" fmla="*/ 243 w 305"/>
                <a:gd name="T67" fmla="*/ 47 h 159"/>
                <a:gd name="T68" fmla="*/ 222 w 305"/>
                <a:gd name="T69" fmla="*/ 42 h 159"/>
                <a:gd name="T70" fmla="*/ 193 w 305"/>
                <a:gd name="T71" fmla="*/ 58 h 159"/>
                <a:gd name="T72" fmla="*/ 177 w 305"/>
                <a:gd name="T73" fmla="*/ 69 h 159"/>
                <a:gd name="T74" fmla="*/ 158 w 305"/>
                <a:gd name="T75" fmla="*/ 64 h 159"/>
                <a:gd name="T76" fmla="*/ 140 w 305"/>
                <a:gd name="T77" fmla="*/ 62 h 159"/>
                <a:gd name="T78" fmla="*/ 126 w 305"/>
                <a:gd name="T79" fmla="*/ 62 h 159"/>
                <a:gd name="T80" fmla="*/ 121 w 305"/>
                <a:gd name="T81" fmla="*/ 49 h 159"/>
                <a:gd name="T82" fmla="*/ 134 w 305"/>
                <a:gd name="T83" fmla="*/ 20 h 159"/>
                <a:gd name="T84" fmla="*/ 158 w 305"/>
                <a:gd name="T85" fmla="*/ 5 h 159"/>
                <a:gd name="T86" fmla="*/ 156 w 305"/>
                <a:gd name="T87" fmla="*/ 0 h 159"/>
                <a:gd name="T88" fmla="*/ 142 w 305"/>
                <a:gd name="T89" fmla="*/ 2 h 159"/>
                <a:gd name="T90" fmla="*/ 125 w 305"/>
                <a:gd name="T91" fmla="*/ 13 h 159"/>
                <a:gd name="T92" fmla="*/ 107 w 305"/>
                <a:gd name="T93" fmla="*/ 29 h 159"/>
                <a:gd name="T94" fmla="*/ 93 w 305"/>
                <a:gd name="T95" fmla="*/ 42 h 159"/>
                <a:gd name="T96" fmla="*/ 82 w 305"/>
                <a:gd name="T97" fmla="*/ 47 h 159"/>
                <a:gd name="T98" fmla="*/ 58 w 305"/>
                <a:gd name="T99" fmla="*/ 47 h 159"/>
                <a:gd name="T100" fmla="*/ 31 w 305"/>
                <a:gd name="T101" fmla="*/ 47 h 159"/>
                <a:gd name="T102" fmla="*/ 8 w 305"/>
                <a:gd name="T103" fmla="*/ 47 h 1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5"/>
                <a:gd name="T157" fmla="*/ 0 h 159"/>
                <a:gd name="T158" fmla="*/ 305 w 305"/>
                <a:gd name="T159" fmla="*/ 159 h 1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5" h="159">
                  <a:moveTo>
                    <a:pt x="0" y="49"/>
                  </a:moveTo>
                  <a:lnTo>
                    <a:pt x="2" y="51"/>
                  </a:lnTo>
                  <a:lnTo>
                    <a:pt x="2" y="53"/>
                  </a:lnTo>
                  <a:lnTo>
                    <a:pt x="2" y="58"/>
                  </a:lnTo>
                  <a:lnTo>
                    <a:pt x="2" y="60"/>
                  </a:lnTo>
                  <a:lnTo>
                    <a:pt x="14" y="60"/>
                  </a:lnTo>
                  <a:lnTo>
                    <a:pt x="25" y="60"/>
                  </a:lnTo>
                  <a:lnTo>
                    <a:pt x="39" y="60"/>
                  </a:lnTo>
                  <a:lnTo>
                    <a:pt x="53" y="62"/>
                  </a:lnTo>
                  <a:lnTo>
                    <a:pt x="66" y="64"/>
                  </a:lnTo>
                  <a:lnTo>
                    <a:pt x="76" y="69"/>
                  </a:lnTo>
                  <a:lnTo>
                    <a:pt x="84" y="71"/>
                  </a:lnTo>
                  <a:lnTo>
                    <a:pt x="90" y="75"/>
                  </a:lnTo>
                  <a:lnTo>
                    <a:pt x="95" y="88"/>
                  </a:lnTo>
                  <a:lnTo>
                    <a:pt x="103" y="108"/>
                  </a:lnTo>
                  <a:lnTo>
                    <a:pt x="117" y="128"/>
                  </a:lnTo>
                  <a:lnTo>
                    <a:pt x="134" y="144"/>
                  </a:lnTo>
                  <a:lnTo>
                    <a:pt x="144" y="146"/>
                  </a:lnTo>
                  <a:lnTo>
                    <a:pt x="146" y="144"/>
                  </a:lnTo>
                  <a:lnTo>
                    <a:pt x="144" y="139"/>
                  </a:lnTo>
                  <a:lnTo>
                    <a:pt x="136" y="130"/>
                  </a:lnTo>
                  <a:lnTo>
                    <a:pt x="126" y="117"/>
                  </a:lnTo>
                  <a:lnTo>
                    <a:pt x="121" y="104"/>
                  </a:lnTo>
                  <a:lnTo>
                    <a:pt x="117" y="88"/>
                  </a:lnTo>
                  <a:lnTo>
                    <a:pt x="115" y="77"/>
                  </a:lnTo>
                  <a:lnTo>
                    <a:pt x="128" y="77"/>
                  </a:lnTo>
                  <a:lnTo>
                    <a:pt x="146" y="80"/>
                  </a:lnTo>
                  <a:lnTo>
                    <a:pt x="160" y="84"/>
                  </a:lnTo>
                  <a:lnTo>
                    <a:pt x="171" y="88"/>
                  </a:lnTo>
                  <a:lnTo>
                    <a:pt x="175" y="106"/>
                  </a:lnTo>
                  <a:lnTo>
                    <a:pt x="187" y="124"/>
                  </a:lnTo>
                  <a:lnTo>
                    <a:pt x="202" y="141"/>
                  </a:lnTo>
                  <a:lnTo>
                    <a:pt x="220" y="155"/>
                  </a:lnTo>
                  <a:lnTo>
                    <a:pt x="233" y="159"/>
                  </a:lnTo>
                  <a:lnTo>
                    <a:pt x="243" y="159"/>
                  </a:lnTo>
                  <a:lnTo>
                    <a:pt x="245" y="157"/>
                  </a:lnTo>
                  <a:lnTo>
                    <a:pt x="239" y="150"/>
                  </a:lnTo>
                  <a:lnTo>
                    <a:pt x="220" y="137"/>
                  </a:lnTo>
                  <a:lnTo>
                    <a:pt x="204" y="122"/>
                  </a:lnTo>
                  <a:lnTo>
                    <a:pt x="193" y="108"/>
                  </a:lnTo>
                  <a:lnTo>
                    <a:pt x="189" y="95"/>
                  </a:lnTo>
                  <a:lnTo>
                    <a:pt x="200" y="102"/>
                  </a:lnTo>
                  <a:lnTo>
                    <a:pt x="216" y="108"/>
                  </a:lnTo>
                  <a:lnTo>
                    <a:pt x="231" y="111"/>
                  </a:lnTo>
                  <a:lnTo>
                    <a:pt x="249" y="115"/>
                  </a:lnTo>
                  <a:lnTo>
                    <a:pt x="264" y="117"/>
                  </a:lnTo>
                  <a:lnTo>
                    <a:pt x="278" y="119"/>
                  </a:lnTo>
                  <a:lnTo>
                    <a:pt x="290" y="122"/>
                  </a:lnTo>
                  <a:lnTo>
                    <a:pt x="297" y="122"/>
                  </a:lnTo>
                  <a:lnTo>
                    <a:pt x="303" y="122"/>
                  </a:lnTo>
                  <a:lnTo>
                    <a:pt x="305" y="117"/>
                  </a:lnTo>
                  <a:lnTo>
                    <a:pt x="299" y="113"/>
                  </a:lnTo>
                  <a:lnTo>
                    <a:pt x="292" y="111"/>
                  </a:lnTo>
                  <a:lnTo>
                    <a:pt x="280" y="108"/>
                  </a:lnTo>
                  <a:lnTo>
                    <a:pt x="268" y="106"/>
                  </a:lnTo>
                  <a:lnTo>
                    <a:pt x="253" y="102"/>
                  </a:lnTo>
                  <a:lnTo>
                    <a:pt x="239" y="97"/>
                  </a:lnTo>
                  <a:lnTo>
                    <a:pt x="226" y="91"/>
                  </a:lnTo>
                  <a:lnTo>
                    <a:pt x="212" y="86"/>
                  </a:lnTo>
                  <a:lnTo>
                    <a:pt x="204" y="82"/>
                  </a:lnTo>
                  <a:lnTo>
                    <a:pt x="198" y="80"/>
                  </a:lnTo>
                  <a:lnTo>
                    <a:pt x="208" y="69"/>
                  </a:lnTo>
                  <a:lnTo>
                    <a:pt x="218" y="62"/>
                  </a:lnTo>
                  <a:lnTo>
                    <a:pt x="228" y="58"/>
                  </a:lnTo>
                  <a:lnTo>
                    <a:pt x="237" y="55"/>
                  </a:lnTo>
                  <a:lnTo>
                    <a:pt x="245" y="53"/>
                  </a:lnTo>
                  <a:lnTo>
                    <a:pt x="247" y="51"/>
                  </a:lnTo>
                  <a:lnTo>
                    <a:pt x="243" y="47"/>
                  </a:lnTo>
                  <a:lnTo>
                    <a:pt x="233" y="42"/>
                  </a:lnTo>
                  <a:lnTo>
                    <a:pt x="222" y="42"/>
                  </a:lnTo>
                  <a:lnTo>
                    <a:pt x="206" y="49"/>
                  </a:lnTo>
                  <a:lnTo>
                    <a:pt x="193" y="58"/>
                  </a:lnTo>
                  <a:lnTo>
                    <a:pt x="185" y="69"/>
                  </a:lnTo>
                  <a:lnTo>
                    <a:pt x="177" y="69"/>
                  </a:lnTo>
                  <a:lnTo>
                    <a:pt x="167" y="66"/>
                  </a:lnTo>
                  <a:lnTo>
                    <a:pt x="158" y="64"/>
                  </a:lnTo>
                  <a:lnTo>
                    <a:pt x="148" y="64"/>
                  </a:lnTo>
                  <a:lnTo>
                    <a:pt x="140" y="62"/>
                  </a:lnTo>
                  <a:lnTo>
                    <a:pt x="132" y="62"/>
                  </a:lnTo>
                  <a:lnTo>
                    <a:pt x="126" y="62"/>
                  </a:lnTo>
                  <a:lnTo>
                    <a:pt x="123" y="62"/>
                  </a:lnTo>
                  <a:lnTo>
                    <a:pt x="121" y="49"/>
                  </a:lnTo>
                  <a:lnTo>
                    <a:pt x="125" y="33"/>
                  </a:lnTo>
                  <a:lnTo>
                    <a:pt x="134" y="20"/>
                  </a:lnTo>
                  <a:lnTo>
                    <a:pt x="148" y="11"/>
                  </a:lnTo>
                  <a:lnTo>
                    <a:pt x="158" y="5"/>
                  </a:lnTo>
                  <a:lnTo>
                    <a:pt x="160" y="2"/>
                  </a:lnTo>
                  <a:lnTo>
                    <a:pt x="156" y="0"/>
                  </a:lnTo>
                  <a:lnTo>
                    <a:pt x="148" y="0"/>
                  </a:lnTo>
                  <a:lnTo>
                    <a:pt x="142" y="2"/>
                  </a:lnTo>
                  <a:lnTo>
                    <a:pt x="134" y="7"/>
                  </a:lnTo>
                  <a:lnTo>
                    <a:pt x="125" y="13"/>
                  </a:lnTo>
                  <a:lnTo>
                    <a:pt x="117" y="20"/>
                  </a:lnTo>
                  <a:lnTo>
                    <a:pt x="107" y="29"/>
                  </a:lnTo>
                  <a:lnTo>
                    <a:pt x="99" y="36"/>
                  </a:lnTo>
                  <a:lnTo>
                    <a:pt x="93" y="42"/>
                  </a:lnTo>
                  <a:lnTo>
                    <a:pt x="90" y="47"/>
                  </a:lnTo>
                  <a:lnTo>
                    <a:pt x="82" y="47"/>
                  </a:lnTo>
                  <a:lnTo>
                    <a:pt x="70" y="47"/>
                  </a:lnTo>
                  <a:lnTo>
                    <a:pt x="58" y="47"/>
                  </a:lnTo>
                  <a:lnTo>
                    <a:pt x="45" y="47"/>
                  </a:lnTo>
                  <a:lnTo>
                    <a:pt x="31" y="47"/>
                  </a:lnTo>
                  <a:lnTo>
                    <a:pt x="18" y="47"/>
                  </a:lnTo>
                  <a:lnTo>
                    <a:pt x="8" y="47"/>
                  </a:lnTo>
                  <a:lnTo>
                    <a:pt x="0" y="49"/>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471"/>
            <p:cNvSpPr>
              <a:spLocks/>
            </p:cNvSpPr>
            <p:nvPr/>
          </p:nvSpPr>
          <p:spPr bwMode="auto">
            <a:xfrm>
              <a:off x="480" y="611"/>
              <a:ext cx="249" cy="323"/>
            </a:xfrm>
            <a:custGeom>
              <a:avLst/>
              <a:gdLst>
                <a:gd name="T0" fmla="*/ 10 w 249"/>
                <a:gd name="T1" fmla="*/ 9 h 323"/>
                <a:gd name="T2" fmla="*/ 33 w 249"/>
                <a:gd name="T3" fmla="*/ 42 h 323"/>
                <a:gd name="T4" fmla="*/ 35 w 249"/>
                <a:gd name="T5" fmla="*/ 76 h 323"/>
                <a:gd name="T6" fmla="*/ 37 w 249"/>
                <a:gd name="T7" fmla="*/ 146 h 323"/>
                <a:gd name="T8" fmla="*/ 45 w 249"/>
                <a:gd name="T9" fmla="*/ 142 h 323"/>
                <a:gd name="T10" fmla="*/ 51 w 249"/>
                <a:gd name="T11" fmla="*/ 87 h 323"/>
                <a:gd name="T12" fmla="*/ 62 w 249"/>
                <a:gd name="T13" fmla="*/ 67 h 323"/>
                <a:gd name="T14" fmla="*/ 68 w 249"/>
                <a:gd name="T15" fmla="*/ 73 h 323"/>
                <a:gd name="T16" fmla="*/ 82 w 249"/>
                <a:gd name="T17" fmla="*/ 91 h 323"/>
                <a:gd name="T18" fmla="*/ 105 w 249"/>
                <a:gd name="T19" fmla="*/ 122 h 323"/>
                <a:gd name="T20" fmla="*/ 109 w 249"/>
                <a:gd name="T21" fmla="*/ 159 h 323"/>
                <a:gd name="T22" fmla="*/ 109 w 249"/>
                <a:gd name="T23" fmla="*/ 219 h 323"/>
                <a:gd name="T24" fmla="*/ 121 w 249"/>
                <a:gd name="T25" fmla="*/ 215 h 323"/>
                <a:gd name="T26" fmla="*/ 124 w 249"/>
                <a:gd name="T27" fmla="*/ 162 h 323"/>
                <a:gd name="T28" fmla="*/ 144 w 249"/>
                <a:gd name="T29" fmla="*/ 157 h 323"/>
                <a:gd name="T30" fmla="*/ 171 w 249"/>
                <a:gd name="T31" fmla="*/ 197 h 323"/>
                <a:gd name="T32" fmla="*/ 204 w 249"/>
                <a:gd name="T33" fmla="*/ 248 h 323"/>
                <a:gd name="T34" fmla="*/ 231 w 249"/>
                <a:gd name="T35" fmla="*/ 294 h 323"/>
                <a:gd name="T36" fmla="*/ 245 w 249"/>
                <a:gd name="T37" fmla="*/ 321 h 323"/>
                <a:gd name="T38" fmla="*/ 249 w 249"/>
                <a:gd name="T39" fmla="*/ 316 h 323"/>
                <a:gd name="T40" fmla="*/ 241 w 249"/>
                <a:gd name="T41" fmla="*/ 292 h 323"/>
                <a:gd name="T42" fmla="*/ 218 w 249"/>
                <a:gd name="T43" fmla="*/ 245 h 323"/>
                <a:gd name="T44" fmla="*/ 187 w 249"/>
                <a:gd name="T45" fmla="*/ 193 h 323"/>
                <a:gd name="T46" fmla="*/ 159 w 249"/>
                <a:gd name="T47" fmla="*/ 151 h 323"/>
                <a:gd name="T48" fmla="*/ 156 w 249"/>
                <a:gd name="T49" fmla="*/ 135 h 323"/>
                <a:gd name="T50" fmla="*/ 171 w 249"/>
                <a:gd name="T51" fmla="*/ 126 h 323"/>
                <a:gd name="T52" fmla="*/ 185 w 249"/>
                <a:gd name="T53" fmla="*/ 122 h 323"/>
                <a:gd name="T54" fmla="*/ 200 w 249"/>
                <a:gd name="T55" fmla="*/ 124 h 323"/>
                <a:gd name="T56" fmla="*/ 220 w 249"/>
                <a:gd name="T57" fmla="*/ 135 h 323"/>
                <a:gd name="T58" fmla="*/ 225 w 249"/>
                <a:gd name="T59" fmla="*/ 135 h 323"/>
                <a:gd name="T60" fmla="*/ 216 w 249"/>
                <a:gd name="T61" fmla="*/ 120 h 323"/>
                <a:gd name="T62" fmla="*/ 194 w 249"/>
                <a:gd name="T63" fmla="*/ 111 h 323"/>
                <a:gd name="T64" fmla="*/ 169 w 249"/>
                <a:gd name="T65" fmla="*/ 109 h 323"/>
                <a:gd name="T66" fmla="*/ 146 w 249"/>
                <a:gd name="T67" fmla="*/ 113 h 323"/>
                <a:gd name="T68" fmla="*/ 122 w 249"/>
                <a:gd name="T69" fmla="*/ 106 h 323"/>
                <a:gd name="T70" fmla="*/ 95 w 249"/>
                <a:gd name="T71" fmla="*/ 78 h 323"/>
                <a:gd name="T72" fmla="*/ 97 w 249"/>
                <a:gd name="T73" fmla="*/ 62 h 323"/>
                <a:gd name="T74" fmla="*/ 126 w 249"/>
                <a:gd name="T75" fmla="*/ 58 h 323"/>
                <a:gd name="T76" fmla="*/ 146 w 249"/>
                <a:gd name="T77" fmla="*/ 62 h 323"/>
                <a:gd name="T78" fmla="*/ 144 w 249"/>
                <a:gd name="T79" fmla="*/ 56 h 323"/>
                <a:gd name="T80" fmla="*/ 130 w 249"/>
                <a:gd name="T81" fmla="*/ 53 h 323"/>
                <a:gd name="T82" fmla="*/ 113 w 249"/>
                <a:gd name="T83" fmla="*/ 49 h 323"/>
                <a:gd name="T84" fmla="*/ 93 w 249"/>
                <a:gd name="T85" fmla="*/ 47 h 323"/>
                <a:gd name="T86" fmla="*/ 76 w 249"/>
                <a:gd name="T87" fmla="*/ 47 h 323"/>
                <a:gd name="T88" fmla="*/ 62 w 249"/>
                <a:gd name="T89" fmla="*/ 45 h 323"/>
                <a:gd name="T90" fmla="*/ 43 w 249"/>
                <a:gd name="T91" fmla="*/ 29 h 323"/>
                <a:gd name="T92" fmla="*/ 23 w 249"/>
                <a:gd name="T93" fmla="*/ 12 h 323"/>
                <a:gd name="T94" fmla="*/ 8 w 249"/>
                <a:gd name="T95" fmla="*/ 0 h 3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9"/>
                <a:gd name="T145" fmla="*/ 0 h 323"/>
                <a:gd name="T146" fmla="*/ 249 w 249"/>
                <a:gd name="T147" fmla="*/ 323 h 3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9" h="323">
                  <a:moveTo>
                    <a:pt x="0" y="0"/>
                  </a:moveTo>
                  <a:lnTo>
                    <a:pt x="10" y="9"/>
                  </a:lnTo>
                  <a:lnTo>
                    <a:pt x="21" y="25"/>
                  </a:lnTo>
                  <a:lnTo>
                    <a:pt x="33" y="42"/>
                  </a:lnTo>
                  <a:lnTo>
                    <a:pt x="41" y="51"/>
                  </a:lnTo>
                  <a:lnTo>
                    <a:pt x="35" y="76"/>
                  </a:lnTo>
                  <a:lnTo>
                    <a:pt x="35" y="111"/>
                  </a:lnTo>
                  <a:lnTo>
                    <a:pt x="37" y="146"/>
                  </a:lnTo>
                  <a:lnTo>
                    <a:pt x="47" y="170"/>
                  </a:lnTo>
                  <a:lnTo>
                    <a:pt x="45" y="142"/>
                  </a:lnTo>
                  <a:lnTo>
                    <a:pt x="47" y="113"/>
                  </a:lnTo>
                  <a:lnTo>
                    <a:pt x="51" y="87"/>
                  </a:lnTo>
                  <a:lnTo>
                    <a:pt x="58" y="71"/>
                  </a:lnTo>
                  <a:lnTo>
                    <a:pt x="62" y="67"/>
                  </a:lnTo>
                  <a:lnTo>
                    <a:pt x="66" y="69"/>
                  </a:lnTo>
                  <a:lnTo>
                    <a:pt x="68" y="73"/>
                  </a:lnTo>
                  <a:lnTo>
                    <a:pt x="72" y="80"/>
                  </a:lnTo>
                  <a:lnTo>
                    <a:pt x="82" y="91"/>
                  </a:lnTo>
                  <a:lnTo>
                    <a:pt x="93" y="106"/>
                  </a:lnTo>
                  <a:lnTo>
                    <a:pt x="105" y="122"/>
                  </a:lnTo>
                  <a:lnTo>
                    <a:pt x="113" y="133"/>
                  </a:lnTo>
                  <a:lnTo>
                    <a:pt x="109" y="159"/>
                  </a:lnTo>
                  <a:lnTo>
                    <a:pt x="105" y="190"/>
                  </a:lnTo>
                  <a:lnTo>
                    <a:pt x="109" y="219"/>
                  </a:lnTo>
                  <a:lnTo>
                    <a:pt x="124" y="243"/>
                  </a:lnTo>
                  <a:lnTo>
                    <a:pt x="121" y="215"/>
                  </a:lnTo>
                  <a:lnTo>
                    <a:pt x="121" y="186"/>
                  </a:lnTo>
                  <a:lnTo>
                    <a:pt x="124" y="162"/>
                  </a:lnTo>
                  <a:lnTo>
                    <a:pt x="134" y="146"/>
                  </a:lnTo>
                  <a:lnTo>
                    <a:pt x="144" y="157"/>
                  </a:lnTo>
                  <a:lnTo>
                    <a:pt x="157" y="173"/>
                  </a:lnTo>
                  <a:lnTo>
                    <a:pt x="171" y="197"/>
                  </a:lnTo>
                  <a:lnTo>
                    <a:pt x="189" y="221"/>
                  </a:lnTo>
                  <a:lnTo>
                    <a:pt x="204" y="248"/>
                  </a:lnTo>
                  <a:lnTo>
                    <a:pt x="220" y="272"/>
                  </a:lnTo>
                  <a:lnTo>
                    <a:pt x="231" y="294"/>
                  </a:lnTo>
                  <a:lnTo>
                    <a:pt x="239" y="310"/>
                  </a:lnTo>
                  <a:lnTo>
                    <a:pt x="245" y="321"/>
                  </a:lnTo>
                  <a:lnTo>
                    <a:pt x="249" y="323"/>
                  </a:lnTo>
                  <a:lnTo>
                    <a:pt x="249" y="316"/>
                  </a:lnTo>
                  <a:lnTo>
                    <a:pt x="247" y="305"/>
                  </a:lnTo>
                  <a:lnTo>
                    <a:pt x="241" y="292"/>
                  </a:lnTo>
                  <a:lnTo>
                    <a:pt x="231" y="272"/>
                  </a:lnTo>
                  <a:lnTo>
                    <a:pt x="218" y="245"/>
                  </a:lnTo>
                  <a:lnTo>
                    <a:pt x="204" y="219"/>
                  </a:lnTo>
                  <a:lnTo>
                    <a:pt x="187" y="193"/>
                  </a:lnTo>
                  <a:lnTo>
                    <a:pt x="173" y="168"/>
                  </a:lnTo>
                  <a:lnTo>
                    <a:pt x="159" y="151"/>
                  </a:lnTo>
                  <a:lnTo>
                    <a:pt x="150" y="140"/>
                  </a:lnTo>
                  <a:lnTo>
                    <a:pt x="156" y="135"/>
                  </a:lnTo>
                  <a:lnTo>
                    <a:pt x="163" y="129"/>
                  </a:lnTo>
                  <a:lnTo>
                    <a:pt x="171" y="126"/>
                  </a:lnTo>
                  <a:lnTo>
                    <a:pt x="179" y="124"/>
                  </a:lnTo>
                  <a:lnTo>
                    <a:pt x="185" y="122"/>
                  </a:lnTo>
                  <a:lnTo>
                    <a:pt x="192" y="122"/>
                  </a:lnTo>
                  <a:lnTo>
                    <a:pt x="200" y="124"/>
                  </a:lnTo>
                  <a:lnTo>
                    <a:pt x="208" y="129"/>
                  </a:lnTo>
                  <a:lnTo>
                    <a:pt x="220" y="135"/>
                  </a:lnTo>
                  <a:lnTo>
                    <a:pt x="225" y="137"/>
                  </a:lnTo>
                  <a:lnTo>
                    <a:pt x="225" y="135"/>
                  </a:lnTo>
                  <a:lnTo>
                    <a:pt x="222" y="126"/>
                  </a:lnTo>
                  <a:lnTo>
                    <a:pt x="216" y="120"/>
                  </a:lnTo>
                  <a:lnTo>
                    <a:pt x="206" y="115"/>
                  </a:lnTo>
                  <a:lnTo>
                    <a:pt x="194" y="111"/>
                  </a:lnTo>
                  <a:lnTo>
                    <a:pt x="183" y="109"/>
                  </a:lnTo>
                  <a:lnTo>
                    <a:pt x="169" y="109"/>
                  </a:lnTo>
                  <a:lnTo>
                    <a:pt x="156" y="111"/>
                  </a:lnTo>
                  <a:lnTo>
                    <a:pt x="146" y="113"/>
                  </a:lnTo>
                  <a:lnTo>
                    <a:pt x="136" y="120"/>
                  </a:lnTo>
                  <a:lnTo>
                    <a:pt x="122" y="106"/>
                  </a:lnTo>
                  <a:lnTo>
                    <a:pt x="109" y="91"/>
                  </a:lnTo>
                  <a:lnTo>
                    <a:pt x="95" y="78"/>
                  </a:lnTo>
                  <a:lnTo>
                    <a:pt x="87" y="69"/>
                  </a:lnTo>
                  <a:lnTo>
                    <a:pt x="97" y="62"/>
                  </a:lnTo>
                  <a:lnTo>
                    <a:pt x="111" y="60"/>
                  </a:lnTo>
                  <a:lnTo>
                    <a:pt x="126" y="58"/>
                  </a:lnTo>
                  <a:lnTo>
                    <a:pt x="140" y="60"/>
                  </a:lnTo>
                  <a:lnTo>
                    <a:pt x="146" y="62"/>
                  </a:lnTo>
                  <a:lnTo>
                    <a:pt x="148" y="60"/>
                  </a:lnTo>
                  <a:lnTo>
                    <a:pt x="144" y="56"/>
                  </a:lnTo>
                  <a:lnTo>
                    <a:pt x="136" y="53"/>
                  </a:lnTo>
                  <a:lnTo>
                    <a:pt x="130" y="53"/>
                  </a:lnTo>
                  <a:lnTo>
                    <a:pt x="122" y="51"/>
                  </a:lnTo>
                  <a:lnTo>
                    <a:pt x="113" y="49"/>
                  </a:lnTo>
                  <a:lnTo>
                    <a:pt x="103" y="49"/>
                  </a:lnTo>
                  <a:lnTo>
                    <a:pt x="93" y="47"/>
                  </a:lnTo>
                  <a:lnTo>
                    <a:pt x="86" y="47"/>
                  </a:lnTo>
                  <a:lnTo>
                    <a:pt x="76" y="47"/>
                  </a:lnTo>
                  <a:lnTo>
                    <a:pt x="70" y="47"/>
                  </a:lnTo>
                  <a:lnTo>
                    <a:pt x="62" y="45"/>
                  </a:lnTo>
                  <a:lnTo>
                    <a:pt x="53" y="38"/>
                  </a:lnTo>
                  <a:lnTo>
                    <a:pt x="43" y="29"/>
                  </a:lnTo>
                  <a:lnTo>
                    <a:pt x="33" y="20"/>
                  </a:lnTo>
                  <a:lnTo>
                    <a:pt x="23" y="12"/>
                  </a:lnTo>
                  <a:lnTo>
                    <a:pt x="16" y="5"/>
                  </a:lnTo>
                  <a:lnTo>
                    <a:pt x="8" y="0"/>
                  </a:lnTo>
                  <a:lnTo>
                    <a:pt x="0" y="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472"/>
            <p:cNvSpPr>
              <a:spLocks/>
            </p:cNvSpPr>
            <p:nvPr/>
          </p:nvSpPr>
          <p:spPr bwMode="auto">
            <a:xfrm>
              <a:off x="266" y="640"/>
              <a:ext cx="187" cy="373"/>
            </a:xfrm>
            <a:custGeom>
              <a:avLst/>
              <a:gdLst>
                <a:gd name="T0" fmla="*/ 123 w 187"/>
                <a:gd name="T1" fmla="*/ 47 h 373"/>
                <a:gd name="T2" fmla="*/ 103 w 187"/>
                <a:gd name="T3" fmla="*/ 69 h 373"/>
                <a:gd name="T4" fmla="*/ 61 w 187"/>
                <a:gd name="T5" fmla="*/ 93 h 373"/>
                <a:gd name="T6" fmla="*/ 24 w 187"/>
                <a:gd name="T7" fmla="*/ 122 h 373"/>
                <a:gd name="T8" fmla="*/ 22 w 187"/>
                <a:gd name="T9" fmla="*/ 139 h 373"/>
                <a:gd name="T10" fmla="*/ 35 w 187"/>
                <a:gd name="T11" fmla="*/ 126 h 373"/>
                <a:gd name="T12" fmla="*/ 62 w 187"/>
                <a:gd name="T13" fmla="*/ 106 h 373"/>
                <a:gd name="T14" fmla="*/ 95 w 187"/>
                <a:gd name="T15" fmla="*/ 93 h 373"/>
                <a:gd name="T16" fmla="*/ 99 w 187"/>
                <a:gd name="T17" fmla="*/ 130 h 373"/>
                <a:gd name="T18" fmla="*/ 76 w 187"/>
                <a:gd name="T19" fmla="*/ 157 h 373"/>
                <a:gd name="T20" fmla="*/ 37 w 187"/>
                <a:gd name="T21" fmla="*/ 177 h 373"/>
                <a:gd name="T22" fmla="*/ 14 w 187"/>
                <a:gd name="T23" fmla="*/ 205 h 373"/>
                <a:gd name="T24" fmla="*/ 14 w 187"/>
                <a:gd name="T25" fmla="*/ 225 h 373"/>
                <a:gd name="T26" fmla="*/ 24 w 187"/>
                <a:gd name="T27" fmla="*/ 208 h 373"/>
                <a:gd name="T28" fmla="*/ 49 w 187"/>
                <a:gd name="T29" fmla="*/ 188 h 373"/>
                <a:gd name="T30" fmla="*/ 82 w 187"/>
                <a:gd name="T31" fmla="*/ 175 h 373"/>
                <a:gd name="T32" fmla="*/ 88 w 187"/>
                <a:gd name="T33" fmla="*/ 212 h 373"/>
                <a:gd name="T34" fmla="*/ 66 w 187"/>
                <a:gd name="T35" fmla="*/ 243 h 373"/>
                <a:gd name="T36" fmla="*/ 35 w 187"/>
                <a:gd name="T37" fmla="*/ 261 h 373"/>
                <a:gd name="T38" fmla="*/ 18 w 187"/>
                <a:gd name="T39" fmla="*/ 289 h 373"/>
                <a:gd name="T40" fmla="*/ 45 w 187"/>
                <a:gd name="T41" fmla="*/ 269 h 373"/>
                <a:gd name="T42" fmla="*/ 70 w 187"/>
                <a:gd name="T43" fmla="*/ 265 h 373"/>
                <a:gd name="T44" fmla="*/ 53 w 187"/>
                <a:gd name="T45" fmla="*/ 311 h 373"/>
                <a:gd name="T46" fmla="*/ 20 w 187"/>
                <a:gd name="T47" fmla="*/ 353 h 373"/>
                <a:gd name="T48" fmla="*/ 0 w 187"/>
                <a:gd name="T49" fmla="*/ 371 h 373"/>
                <a:gd name="T50" fmla="*/ 18 w 187"/>
                <a:gd name="T51" fmla="*/ 367 h 373"/>
                <a:gd name="T52" fmla="*/ 51 w 187"/>
                <a:gd name="T53" fmla="*/ 333 h 373"/>
                <a:gd name="T54" fmla="*/ 82 w 187"/>
                <a:gd name="T55" fmla="*/ 276 h 373"/>
                <a:gd name="T56" fmla="*/ 113 w 187"/>
                <a:gd name="T57" fmla="*/ 269 h 373"/>
                <a:gd name="T58" fmla="*/ 117 w 187"/>
                <a:gd name="T59" fmla="*/ 311 h 373"/>
                <a:gd name="T60" fmla="*/ 125 w 187"/>
                <a:gd name="T61" fmla="*/ 316 h 373"/>
                <a:gd name="T62" fmla="*/ 132 w 187"/>
                <a:gd name="T63" fmla="*/ 296 h 373"/>
                <a:gd name="T64" fmla="*/ 117 w 187"/>
                <a:gd name="T65" fmla="*/ 256 h 373"/>
                <a:gd name="T66" fmla="*/ 107 w 187"/>
                <a:gd name="T67" fmla="*/ 221 h 373"/>
                <a:gd name="T68" fmla="*/ 113 w 187"/>
                <a:gd name="T69" fmla="*/ 168 h 373"/>
                <a:gd name="T70" fmla="*/ 123 w 187"/>
                <a:gd name="T71" fmla="*/ 164 h 373"/>
                <a:gd name="T72" fmla="*/ 154 w 187"/>
                <a:gd name="T73" fmla="*/ 188 h 373"/>
                <a:gd name="T74" fmla="*/ 169 w 187"/>
                <a:gd name="T75" fmla="*/ 239 h 373"/>
                <a:gd name="T76" fmla="*/ 175 w 187"/>
                <a:gd name="T77" fmla="*/ 228 h 373"/>
                <a:gd name="T78" fmla="*/ 169 w 187"/>
                <a:gd name="T79" fmla="*/ 192 h 373"/>
                <a:gd name="T80" fmla="*/ 144 w 187"/>
                <a:gd name="T81" fmla="*/ 155 h 373"/>
                <a:gd name="T82" fmla="*/ 121 w 187"/>
                <a:gd name="T83" fmla="*/ 128 h 373"/>
                <a:gd name="T84" fmla="*/ 129 w 187"/>
                <a:gd name="T85" fmla="*/ 91 h 373"/>
                <a:gd name="T86" fmla="*/ 173 w 187"/>
                <a:gd name="T87" fmla="*/ 115 h 373"/>
                <a:gd name="T88" fmla="*/ 185 w 187"/>
                <a:gd name="T89" fmla="*/ 146 h 373"/>
                <a:gd name="T90" fmla="*/ 181 w 187"/>
                <a:gd name="T91" fmla="*/ 113 h 373"/>
                <a:gd name="T92" fmla="*/ 138 w 187"/>
                <a:gd name="T93" fmla="*/ 69 h 373"/>
                <a:gd name="T94" fmla="*/ 138 w 187"/>
                <a:gd name="T95" fmla="*/ 22 h 373"/>
                <a:gd name="T96" fmla="*/ 130 w 187"/>
                <a:gd name="T97" fmla="*/ 0 h 3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7"/>
                <a:gd name="T148" fmla="*/ 0 h 373"/>
                <a:gd name="T149" fmla="*/ 187 w 187"/>
                <a:gd name="T150" fmla="*/ 373 h 3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7" h="373">
                  <a:moveTo>
                    <a:pt x="125" y="18"/>
                  </a:moveTo>
                  <a:lnTo>
                    <a:pt x="125" y="33"/>
                  </a:lnTo>
                  <a:lnTo>
                    <a:pt x="123" y="47"/>
                  </a:lnTo>
                  <a:lnTo>
                    <a:pt x="119" y="55"/>
                  </a:lnTo>
                  <a:lnTo>
                    <a:pt x="113" y="62"/>
                  </a:lnTo>
                  <a:lnTo>
                    <a:pt x="103" y="69"/>
                  </a:lnTo>
                  <a:lnTo>
                    <a:pt x="90" y="75"/>
                  </a:lnTo>
                  <a:lnTo>
                    <a:pt x="76" y="84"/>
                  </a:lnTo>
                  <a:lnTo>
                    <a:pt x="61" y="93"/>
                  </a:lnTo>
                  <a:lnTo>
                    <a:pt x="45" y="102"/>
                  </a:lnTo>
                  <a:lnTo>
                    <a:pt x="33" y="111"/>
                  </a:lnTo>
                  <a:lnTo>
                    <a:pt x="24" y="122"/>
                  </a:lnTo>
                  <a:lnTo>
                    <a:pt x="20" y="130"/>
                  </a:lnTo>
                  <a:lnTo>
                    <a:pt x="20" y="137"/>
                  </a:lnTo>
                  <a:lnTo>
                    <a:pt x="22" y="139"/>
                  </a:lnTo>
                  <a:lnTo>
                    <a:pt x="24" y="137"/>
                  </a:lnTo>
                  <a:lnTo>
                    <a:pt x="29" y="133"/>
                  </a:lnTo>
                  <a:lnTo>
                    <a:pt x="35" y="126"/>
                  </a:lnTo>
                  <a:lnTo>
                    <a:pt x="43" y="117"/>
                  </a:lnTo>
                  <a:lnTo>
                    <a:pt x="53" y="111"/>
                  </a:lnTo>
                  <a:lnTo>
                    <a:pt x="62" y="106"/>
                  </a:lnTo>
                  <a:lnTo>
                    <a:pt x="72" y="100"/>
                  </a:lnTo>
                  <a:lnTo>
                    <a:pt x="84" y="97"/>
                  </a:lnTo>
                  <a:lnTo>
                    <a:pt x="95" y="93"/>
                  </a:lnTo>
                  <a:lnTo>
                    <a:pt x="105" y="93"/>
                  </a:lnTo>
                  <a:lnTo>
                    <a:pt x="103" y="113"/>
                  </a:lnTo>
                  <a:lnTo>
                    <a:pt x="99" y="130"/>
                  </a:lnTo>
                  <a:lnTo>
                    <a:pt x="94" y="144"/>
                  </a:lnTo>
                  <a:lnTo>
                    <a:pt x="90" y="155"/>
                  </a:lnTo>
                  <a:lnTo>
                    <a:pt x="76" y="157"/>
                  </a:lnTo>
                  <a:lnTo>
                    <a:pt x="61" y="164"/>
                  </a:lnTo>
                  <a:lnTo>
                    <a:pt x="49" y="168"/>
                  </a:lnTo>
                  <a:lnTo>
                    <a:pt x="37" y="177"/>
                  </a:lnTo>
                  <a:lnTo>
                    <a:pt x="26" y="186"/>
                  </a:lnTo>
                  <a:lnTo>
                    <a:pt x="18" y="194"/>
                  </a:lnTo>
                  <a:lnTo>
                    <a:pt x="14" y="205"/>
                  </a:lnTo>
                  <a:lnTo>
                    <a:pt x="12" y="216"/>
                  </a:lnTo>
                  <a:lnTo>
                    <a:pt x="12" y="223"/>
                  </a:lnTo>
                  <a:lnTo>
                    <a:pt x="14" y="225"/>
                  </a:lnTo>
                  <a:lnTo>
                    <a:pt x="18" y="221"/>
                  </a:lnTo>
                  <a:lnTo>
                    <a:pt x="20" y="214"/>
                  </a:lnTo>
                  <a:lnTo>
                    <a:pt x="24" y="208"/>
                  </a:lnTo>
                  <a:lnTo>
                    <a:pt x="29" y="201"/>
                  </a:lnTo>
                  <a:lnTo>
                    <a:pt x="39" y="194"/>
                  </a:lnTo>
                  <a:lnTo>
                    <a:pt x="49" y="188"/>
                  </a:lnTo>
                  <a:lnTo>
                    <a:pt x="61" y="181"/>
                  </a:lnTo>
                  <a:lnTo>
                    <a:pt x="72" y="177"/>
                  </a:lnTo>
                  <a:lnTo>
                    <a:pt x="82" y="175"/>
                  </a:lnTo>
                  <a:lnTo>
                    <a:pt x="92" y="172"/>
                  </a:lnTo>
                  <a:lnTo>
                    <a:pt x="92" y="194"/>
                  </a:lnTo>
                  <a:lnTo>
                    <a:pt x="88" y="212"/>
                  </a:lnTo>
                  <a:lnTo>
                    <a:pt x="84" y="228"/>
                  </a:lnTo>
                  <a:lnTo>
                    <a:pt x="78" y="239"/>
                  </a:lnTo>
                  <a:lnTo>
                    <a:pt x="66" y="243"/>
                  </a:lnTo>
                  <a:lnTo>
                    <a:pt x="55" y="247"/>
                  </a:lnTo>
                  <a:lnTo>
                    <a:pt x="45" y="254"/>
                  </a:lnTo>
                  <a:lnTo>
                    <a:pt x="35" y="261"/>
                  </a:lnTo>
                  <a:lnTo>
                    <a:pt x="27" y="269"/>
                  </a:lnTo>
                  <a:lnTo>
                    <a:pt x="22" y="278"/>
                  </a:lnTo>
                  <a:lnTo>
                    <a:pt x="18" y="289"/>
                  </a:lnTo>
                  <a:lnTo>
                    <a:pt x="16" y="300"/>
                  </a:lnTo>
                  <a:lnTo>
                    <a:pt x="29" y="285"/>
                  </a:lnTo>
                  <a:lnTo>
                    <a:pt x="45" y="269"/>
                  </a:lnTo>
                  <a:lnTo>
                    <a:pt x="61" y="258"/>
                  </a:lnTo>
                  <a:lnTo>
                    <a:pt x="72" y="254"/>
                  </a:lnTo>
                  <a:lnTo>
                    <a:pt x="70" y="265"/>
                  </a:lnTo>
                  <a:lnTo>
                    <a:pt x="66" y="278"/>
                  </a:lnTo>
                  <a:lnTo>
                    <a:pt x="61" y="294"/>
                  </a:lnTo>
                  <a:lnTo>
                    <a:pt x="53" y="311"/>
                  </a:lnTo>
                  <a:lnTo>
                    <a:pt x="41" y="327"/>
                  </a:lnTo>
                  <a:lnTo>
                    <a:pt x="31" y="342"/>
                  </a:lnTo>
                  <a:lnTo>
                    <a:pt x="20" y="353"/>
                  </a:lnTo>
                  <a:lnTo>
                    <a:pt x="8" y="362"/>
                  </a:lnTo>
                  <a:lnTo>
                    <a:pt x="2" y="367"/>
                  </a:lnTo>
                  <a:lnTo>
                    <a:pt x="0" y="371"/>
                  </a:lnTo>
                  <a:lnTo>
                    <a:pt x="2" y="373"/>
                  </a:lnTo>
                  <a:lnTo>
                    <a:pt x="10" y="371"/>
                  </a:lnTo>
                  <a:lnTo>
                    <a:pt x="18" y="367"/>
                  </a:lnTo>
                  <a:lnTo>
                    <a:pt x="27" y="360"/>
                  </a:lnTo>
                  <a:lnTo>
                    <a:pt x="39" y="349"/>
                  </a:lnTo>
                  <a:lnTo>
                    <a:pt x="51" y="333"/>
                  </a:lnTo>
                  <a:lnTo>
                    <a:pt x="62" y="318"/>
                  </a:lnTo>
                  <a:lnTo>
                    <a:pt x="74" y="298"/>
                  </a:lnTo>
                  <a:lnTo>
                    <a:pt x="82" y="276"/>
                  </a:lnTo>
                  <a:lnTo>
                    <a:pt x="88" y="254"/>
                  </a:lnTo>
                  <a:lnTo>
                    <a:pt x="101" y="258"/>
                  </a:lnTo>
                  <a:lnTo>
                    <a:pt x="113" y="269"/>
                  </a:lnTo>
                  <a:lnTo>
                    <a:pt x="121" y="285"/>
                  </a:lnTo>
                  <a:lnTo>
                    <a:pt x="121" y="298"/>
                  </a:lnTo>
                  <a:lnTo>
                    <a:pt x="117" y="311"/>
                  </a:lnTo>
                  <a:lnTo>
                    <a:pt x="117" y="320"/>
                  </a:lnTo>
                  <a:lnTo>
                    <a:pt x="119" y="322"/>
                  </a:lnTo>
                  <a:lnTo>
                    <a:pt x="125" y="316"/>
                  </a:lnTo>
                  <a:lnTo>
                    <a:pt x="129" y="309"/>
                  </a:lnTo>
                  <a:lnTo>
                    <a:pt x="132" y="303"/>
                  </a:lnTo>
                  <a:lnTo>
                    <a:pt x="132" y="296"/>
                  </a:lnTo>
                  <a:lnTo>
                    <a:pt x="130" y="287"/>
                  </a:lnTo>
                  <a:lnTo>
                    <a:pt x="125" y="272"/>
                  </a:lnTo>
                  <a:lnTo>
                    <a:pt x="117" y="256"/>
                  </a:lnTo>
                  <a:lnTo>
                    <a:pt x="109" y="245"/>
                  </a:lnTo>
                  <a:lnTo>
                    <a:pt x="103" y="239"/>
                  </a:lnTo>
                  <a:lnTo>
                    <a:pt x="107" y="221"/>
                  </a:lnTo>
                  <a:lnTo>
                    <a:pt x="109" y="201"/>
                  </a:lnTo>
                  <a:lnTo>
                    <a:pt x="113" y="181"/>
                  </a:lnTo>
                  <a:lnTo>
                    <a:pt x="113" y="168"/>
                  </a:lnTo>
                  <a:lnTo>
                    <a:pt x="115" y="161"/>
                  </a:lnTo>
                  <a:lnTo>
                    <a:pt x="117" y="161"/>
                  </a:lnTo>
                  <a:lnTo>
                    <a:pt x="123" y="164"/>
                  </a:lnTo>
                  <a:lnTo>
                    <a:pt x="132" y="168"/>
                  </a:lnTo>
                  <a:lnTo>
                    <a:pt x="144" y="177"/>
                  </a:lnTo>
                  <a:lnTo>
                    <a:pt x="154" y="188"/>
                  </a:lnTo>
                  <a:lnTo>
                    <a:pt x="164" y="205"/>
                  </a:lnTo>
                  <a:lnTo>
                    <a:pt x="167" y="230"/>
                  </a:lnTo>
                  <a:lnTo>
                    <a:pt x="169" y="239"/>
                  </a:lnTo>
                  <a:lnTo>
                    <a:pt x="171" y="241"/>
                  </a:lnTo>
                  <a:lnTo>
                    <a:pt x="175" y="239"/>
                  </a:lnTo>
                  <a:lnTo>
                    <a:pt x="175" y="228"/>
                  </a:lnTo>
                  <a:lnTo>
                    <a:pt x="175" y="219"/>
                  </a:lnTo>
                  <a:lnTo>
                    <a:pt x="173" y="208"/>
                  </a:lnTo>
                  <a:lnTo>
                    <a:pt x="169" y="192"/>
                  </a:lnTo>
                  <a:lnTo>
                    <a:pt x="164" y="179"/>
                  </a:lnTo>
                  <a:lnTo>
                    <a:pt x="156" y="166"/>
                  </a:lnTo>
                  <a:lnTo>
                    <a:pt x="144" y="155"/>
                  </a:lnTo>
                  <a:lnTo>
                    <a:pt x="132" y="144"/>
                  </a:lnTo>
                  <a:lnTo>
                    <a:pt x="117" y="139"/>
                  </a:lnTo>
                  <a:lnTo>
                    <a:pt x="121" y="128"/>
                  </a:lnTo>
                  <a:lnTo>
                    <a:pt x="125" y="113"/>
                  </a:lnTo>
                  <a:lnTo>
                    <a:pt x="129" y="100"/>
                  </a:lnTo>
                  <a:lnTo>
                    <a:pt x="129" y="91"/>
                  </a:lnTo>
                  <a:lnTo>
                    <a:pt x="144" y="95"/>
                  </a:lnTo>
                  <a:lnTo>
                    <a:pt x="162" y="102"/>
                  </a:lnTo>
                  <a:lnTo>
                    <a:pt x="173" y="115"/>
                  </a:lnTo>
                  <a:lnTo>
                    <a:pt x="181" y="135"/>
                  </a:lnTo>
                  <a:lnTo>
                    <a:pt x="183" y="144"/>
                  </a:lnTo>
                  <a:lnTo>
                    <a:pt x="185" y="146"/>
                  </a:lnTo>
                  <a:lnTo>
                    <a:pt x="187" y="141"/>
                  </a:lnTo>
                  <a:lnTo>
                    <a:pt x="187" y="130"/>
                  </a:lnTo>
                  <a:lnTo>
                    <a:pt x="181" y="113"/>
                  </a:lnTo>
                  <a:lnTo>
                    <a:pt x="169" y="93"/>
                  </a:lnTo>
                  <a:lnTo>
                    <a:pt x="154" y="75"/>
                  </a:lnTo>
                  <a:lnTo>
                    <a:pt x="138" y="69"/>
                  </a:lnTo>
                  <a:lnTo>
                    <a:pt x="138" y="51"/>
                  </a:lnTo>
                  <a:lnTo>
                    <a:pt x="138" y="35"/>
                  </a:lnTo>
                  <a:lnTo>
                    <a:pt x="138" y="22"/>
                  </a:lnTo>
                  <a:lnTo>
                    <a:pt x="138" y="9"/>
                  </a:lnTo>
                  <a:lnTo>
                    <a:pt x="134" y="0"/>
                  </a:lnTo>
                  <a:lnTo>
                    <a:pt x="130" y="0"/>
                  </a:lnTo>
                  <a:lnTo>
                    <a:pt x="127" y="9"/>
                  </a:lnTo>
                  <a:lnTo>
                    <a:pt x="125" y="18"/>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473"/>
            <p:cNvSpPr>
              <a:spLocks/>
            </p:cNvSpPr>
            <p:nvPr/>
          </p:nvSpPr>
          <p:spPr bwMode="auto">
            <a:xfrm>
              <a:off x="60" y="554"/>
              <a:ext cx="300" cy="192"/>
            </a:xfrm>
            <a:custGeom>
              <a:avLst/>
              <a:gdLst>
                <a:gd name="T0" fmla="*/ 257 w 300"/>
                <a:gd name="T1" fmla="*/ 9 h 192"/>
                <a:gd name="T2" fmla="*/ 232 w 300"/>
                <a:gd name="T3" fmla="*/ 20 h 192"/>
                <a:gd name="T4" fmla="*/ 202 w 300"/>
                <a:gd name="T5" fmla="*/ 35 h 192"/>
                <a:gd name="T6" fmla="*/ 181 w 300"/>
                <a:gd name="T7" fmla="*/ 46 h 192"/>
                <a:gd name="T8" fmla="*/ 171 w 300"/>
                <a:gd name="T9" fmla="*/ 46 h 192"/>
                <a:gd name="T10" fmla="*/ 154 w 300"/>
                <a:gd name="T11" fmla="*/ 38 h 192"/>
                <a:gd name="T12" fmla="*/ 132 w 300"/>
                <a:gd name="T13" fmla="*/ 33 h 192"/>
                <a:gd name="T14" fmla="*/ 113 w 300"/>
                <a:gd name="T15" fmla="*/ 33 h 192"/>
                <a:gd name="T16" fmla="*/ 97 w 300"/>
                <a:gd name="T17" fmla="*/ 40 h 192"/>
                <a:gd name="T18" fmla="*/ 103 w 300"/>
                <a:gd name="T19" fmla="*/ 42 h 192"/>
                <a:gd name="T20" fmla="*/ 123 w 300"/>
                <a:gd name="T21" fmla="*/ 44 h 192"/>
                <a:gd name="T22" fmla="*/ 154 w 300"/>
                <a:gd name="T23" fmla="*/ 60 h 192"/>
                <a:gd name="T24" fmla="*/ 158 w 300"/>
                <a:gd name="T25" fmla="*/ 75 h 192"/>
                <a:gd name="T26" fmla="*/ 140 w 300"/>
                <a:gd name="T27" fmla="*/ 93 h 192"/>
                <a:gd name="T28" fmla="*/ 123 w 300"/>
                <a:gd name="T29" fmla="*/ 95 h 192"/>
                <a:gd name="T30" fmla="*/ 97 w 300"/>
                <a:gd name="T31" fmla="*/ 91 h 192"/>
                <a:gd name="T32" fmla="*/ 70 w 300"/>
                <a:gd name="T33" fmla="*/ 86 h 192"/>
                <a:gd name="T34" fmla="*/ 49 w 300"/>
                <a:gd name="T35" fmla="*/ 88 h 192"/>
                <a:gd name="T36" fmla="*/ 49 w 300"/>
                <a:gd name="T37" fmla="*/ 91 h 192"/>
                <a:gd name="T38" fmla="*/ 66 w 300"/>
                <a:gd name="T39" fmla="*/ 95 h 192"/>
                <a:gd name="T40" fmla="*/ 86 w 300"/>
                <a:gd name="T41" fmla="*/ 99 h 192"/>
                <a:gd name="T42" fmla="*/ 103 w 300"/>
                <a:gd name="T43" fmla="*/ 106 h 192"/>
                <a:gd name="T44" fmla="*/ 101 w 300"/>
                <a:gd name="T45" fmla="*/ 121 h 192"/>
                <a:gd name="T46" fmla="*/ 76 w 300"/>
                <a:gd name="T47" fmla="*/ 139 h 192"/>
                <a:gd name="T48" fmla="*/ 49 w 300"/>
                <a:gd name="T49" fmla="*/ 150 h 192"/>
                <a:gd name="T50" fmla="*/ 22 w 300"/>
                <a:gd name="T51" fmla="*/ 155 h 192"/>
                <a:gd name="T52" fmla="*/ 4 w 300"/>
                <a:gd name="T53" fmla="*/ 155 h 192"/>
                <a:gd name="T54" fmla="*/ 2 w 300"/>
                <a:gd name="T55" fmla="*/ 159 h 192"/>
                <a:gd name="T56" fmla="*/ 20 w 300"/>
                <a:gd name="T57" fmla="*/ 161 h 192"/>
                <a:gd name="T58" fmla="*/ 47 w 300"/>
                <a:gd name="T59" fmla="*/ 159 h 192"/>
                <a:gd name="T60" fmla="*/ 80 w 300"/>
                <a:gd name="T61" fmla="*/ 152 h 192"/>
                <a:gd name="T62" fmla="*/ 111 w 300"/>
                <a:gd name="T63" fmla="*/ 137 h 192"/>
                <a:gd name="T64" fmla="*/ 132 w 300"/>
                <a:gd name="T65" fmla="*/ 139 h 192"/>
                <a:gd name="T66" fmla="*/ 130 w 300"/>
                <a:gd name="T67" fmla="*/ 170 h 192"/>
                <a:gd name="T68" fmla="*/ 119 w 300"/>
                <a:gd name="T69" fmla="*/ 190 h 192"/>
                <a:gd name="T70" fmla="*/ 125 w 300"/>
                <a:gd name="T71" fmla="*/ 192 h 192"/>
                <a:gd name="T72" fmla="*/ 138 w 300"/>
                <a:gd name="T73" fmla="*/ 179 h 192"/>
                <a:gd name="T74" fmla="*/ 146 w 300"/>
                <a:gd name="T75" fmla="*/ 141 h 192"/>
                <a:gd name="T76" fmla="*/ 158 w 300"/>
                <a:gd name="T77" fmla="*/ 106 h 192"/>
                <a:gd name="T78" fmla="*/ 185 w 300"/>
                <a:gd name="T79" fmla="*/ 75 h 192"/>
                <a:gd name="T80" fmla="*/ 208 w 300"/>
                <a:gd name="T81" fmla="*/ 82 h 192"/>
                <a:gd name="T82" fmla="*/ 212 w 300"/>
                <a:gd name="T83" fmla="*/ 121 h 192"/>
                <a:gd name="T84" fmla="*/ 206 w 300"/>
                <a:gd name="T85" fmla="*/ 146 h 192"/>
                <a:gd name="T86" fmla="*/ 212 w 300"/>
                <a:gd name="T87" fmla="*/ 148 h 192"/>
                <a:gd name="T88" fmla="*/ 222 w 300"/>
                <a:gd name="T89" fmla="*/ 126 h 192"/>
                <a:gd name="T90" fmla="*/ 224 w 300"/>
                <a:gd name="T91" fmla="*/ 82 h 192"/>
                <a:gd name="T92" fmla="*/ 224 w 300"/>
                <a:gd name="T93" fmla="*/ 51 h 192"/>
                <a:gd name="T94" fmla="*/ 243 w 300"/>
                <a:gd name="T95" fmla="*/ 35 h 192"/>
                <a:gd name="T96" fmla="*/ 270 w 300"/>
                <a:gd name="T97" fmla="*/ 18 h 192"/>
                <a:gd name="T98" fmla="*/ 292 w 300"/>
                <a:gd name="T99" fmla="*/ 7 h 192"/>
                <a:gd name="T100" fmla="*/ 294 w 300"/>
                <a:gd name="T101" fmla="*/ 0 h 192"/>
                <a:gd name="T102" fmla="*/ 272 w 300"/>
                <a:gd name="T103" fmla="*/ 4 h 1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0"/>
                <a:gd name="T157" fmla="*/ 0 h 192"/>
                <a:gd name="T158" fmla="*/ 300 w 300"/>
                <a:gd name="T159" fmla="*/ 192 h 1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0" h="192">
                  <a:moveTo>
                    <a:pt x="267" y="4"/>
                  </a:moveTo>
                  <a:lnTo>
                    <a:pt x="257" y="9"/>
                  </a:lnTo>
                  <a:lnTo>
                    <a:pt x="245" y="13"/>
                  </a:lnTo>
                  <a:lnTo>
                    <a:pt x="232" y="20"/>
                  </a:lnTo>
                  <a:lnTo>
                    <a:pt x="216" y="27"/>
                  </a:lnTo>
                  <a:lnTo>
                    <a:pt x="202" y="35"/>
                  </a:lnTo>
                  <a:lnTo>
                    <a:pt x="191" y="42"/>
                  </a:lnTo>
                  <a:lnTo>
                    <a:pt x="181" y="46"/>
                  </a:lnTo>
                  <a:lnTo>
                    <a:pt x="177" y="51"/>
                  </a:lnTo>
                  <a:lnTo>
                    <a:pt x="171" y="46"/>
                  </a:lnTo>
                  <a:lnTo>
                    <a:pt x="164" y="40"/>
                  </a:lnTo>
                  <a:lnTo>
                    <a:pt x="154" y="38"/>
                  </a:lnTo>
                  <a:lnTo>
                    <a:pt x="144" y="33"/>
                  </a:lnTo>
                  <a:lnTo>
                    <a:pt x="132" y="33"/>
                  </a:lnTo>
                  <a:lnTo>
                    <a:pt x="123" y="31"/>
                  </a:lnTo>
                  <a:lnTo>
                    <a:pt x="113" y="33"/>
                  </a:lnTo>
                  <a:lnTo>
                    <a:pt x="103" y="35"/>
                  </a:lnTo>
                  <a:lnTo>
                    <a:pt x="97" y="40"/>
                  </a:lnTo>
                  <a:lnTo>
                    <a:pt x="99" y="42"/>
                  </a:lnTo>
                  <a:lnTo>
                    <a:pt x="103" y="42"/>
                  </a:lnTo>
                  <a:lnTo>
                    <a:pt x="111" y="42"/>
                  </a:lnTo>
                  <a:lnTo>
                    <a:pt x="123" y="44"/>
                  </a:lnTo>
                  <a:lnTo>
                    <a:pt x="140" y="51"/>
                  </a:lnTo>
                  <a:lnTo>
                    <a:pt x="154" y="60"/>
                  </a:lnTo>
                  <a:lnTo>
                    <a:pt x="164" y="66"/>
                  </a:lnTo>
                  <a:lnTo>
                    <a:pt x="158" y="75"/>
                  </a:lnTo>
                  <a:lnTo>
                    <a:pt x="150" y="84"/>
                  </a:lnTo>
                  <a:lnTo>
                    <a:pt x="140" y="93"/>
                  </a:lnTo>
                  <a:lnTo>
                    <a:pt x="134" y="97"/>
                  </a:lnTo>
                  <a:lnTo>
                    <a:pt x="123" y="95"/>
                  </a:lnTo>
                  <a:lnTo>
                    <a:pt x="111" y="93"/>
                  </a:lnTo>
                  <a:lnTo>
                    <a:pt x="97" y="91"/>
                  </a:lnTo>
                  <a:lnTo>
                    <a:pt x="84" y="88"/>
                  </a:lnTo>
                  <a:lnTo>
                    <a:pt x="70" y="86"/>
                  </a:lnTo>
                  <a:lnTo>
                    <a:pt x="59" y="86"/>
                  </a:lnTo>
                  <a:lnTo>
                    <a:pt x="49" y="88"/>
                  </a:lnTo>
                  <a:lnTo>
                    <a:pt x="41" y="91"/>
                  </a:lnTo>
                  <a:lnTo>
                    <a:pt x="49" y="91"/>
                  </a:lnTo>
                  <a:lnTo>
                    <a:pt x="57" y="93"/>
                  </a:lnTo>
                  <a:lnTo>
                    <a:pt x="66" y="95"/>
                  </a:lnTo>
                  <a:lnTo>
                    <a:pt x="76" y="97"/>
                  </a:lnTo>
                  <a:lnTo>
                    <a:pt x="86" y="99"/>
                  </a:lnTo>
                  <a:lnTo>
                    <a:pt x="95" y="102"/>
                  </a:lnTo>
                  <a:lnTo>
                    <a:pt x="103" y="106"/>
                  </a:lnTo>
                  <a:lnTo>
                    <a:pt x="111" y="110"/>
                  </a:lnTo>
                  <a:lnTo>
                    <a:pt x="101" y="121"/>
                  </a:lnTo>
                  <a:lnTo>
                    <a:pt x="90" y="130"/>
                  </a:lnTo>
                  <a:lnTo>
                    <a:pt x="76" y="139"/>
                  </a:lnTo>
                  <a:lnTo>
                    <a:pt x="62" y="146"/>
                  </a:lnTo>
                  <a:lnTo>
                    <a:pt x="49" y="150"/>
                  </a:lnTo>
                  <a:lnTo>
                    <a:pt x="33" y="152"/>
                  </a:lnTo>
                  <a:lnTo>
                    <a:pt x="22" y="155"/>
                  </a:lnTo>
                  <a:lnTo>
                    <a:pt x="12" y="155"/>
                  </a:lnTo>
                  <a:lnTo>
                    <a:pt x="4" y="155"/>
                  </a:lnTo>
                  <a:lnTo>
                    <a:pt x="0" y="157"/>
                  </a:lnTo>
                  <a:lnTo>
                    <a:pt x="2" y="159"/>
                  </a:lnTo>
                  <a:lnTo>
                    <a:pt x="10" y="161"/>
                  </a:lnTo>
                  <a:lnTo>
                    <a:pt x="20" y="161"/>
                  </a:lnTo>
                  <a:lnTo>
                    <a:pt x="31" y="161"/>
                  </a:lnTo>
                  <a:lnTo>
                    <a:pt x="47" y="159"/>
                  </a:lnTo>
                  <a:lnTo>
                    <a:pt x="62" y="157"/>
                  </a:lnTo>
                  <a:lnTo>
                    <a:pt x="80" y="152"/>
                  </a:lnTo>
                  <a:lnTo>
                    <a:pt x="95" y="146"/>
                  </a:lnTo>
                  <a:lnTo>
                    <a:pt x="111" y="137"/>
                  </a:lnTo>
                  <a:lnTo>
                    <a:pt x="125" y="126"/>
                  </a:lnTo>
                  <a:lnTo>
                    <a:pt x="132" y="139"/>
                  </a:lnTo>
                  <a:lnTo>
                    <a:pt x="134" y="155"/>
                  </a:lnTo>
                  <a:lnTo>
                    <a:pt x="130" y="170"/>
                  </a:lnTo>
                  <a:lnTo>
                    <a:pt x="123" y="186"/>
                  </a:lnTo>
                  <a:lnTo>
                    <a:pt x="119" y="190"/>
                  </a:lnTo>
                  <a:lnTo>
                    <a:pt x="119" y="192"/>
                  </a:lnTo>
                  <a:lnTo>
                    <a:pt x="125" y="192"/>
                  </a:lnTo>
                  <a:lnTo>
                    <a:pt x="130" y="188"/>
                  </a:lnTo>
                  <a:lnTo>
                    <a:pt x="138" y="179"/>
                  </a:lnTo>
                  <a:lnTo>
                    <a:pt x="144" y="161"/>
                  </a:lnTo>
                  <a:lnTo>
                    <a:pt x="146" y="141"/>
                  </a:lnTo>
                  <a:lnTo>
                    <a:pt x="144" y="121"/>
                  </a:lnTo>
                  <a:lnTo>
                    <a:pt x="158" y="106"/>
                  </a:lnTo>
                  <a:lnTo>
                    <a:pt x="171" y="88"/>
                  </a:lnTo>
                  <a:lnTo>
                    <a:pt x="185" y="75"/>
                  </a:lnTo>
                  <a:lnTo>
                    <a:pt x="200" y="69"/>
                  </a:lnTo>
                  <a:lnTo>
                    <a:pt x="208" y="82"/>
                  </a:lnTo>
                  <a:lnTo>
                    <a:pt x="212" y="99"/>
                  </a:lnTo>
                  <a:lnTo>
                    <a:pt x="212" y="121"/>
                  </a:lnTo>
                  <a:lnTo>
                    <a:pt x="208" y="139"/>
                  </a:lnTo>
                  <a:lnTo>
                    <a:pt x="206" y="146"/>
                  </a:lnTo>
                  <a:lnTo>
                    <a:pt x="208" y="148"/>
                  </a:lnTo>
                  <a:lnTo>
                    <a:pt x="212" y="148"/>
                  </a:lnTo>
                  <a:lnTo>
                    <a:pt x="216" y="141"/>
                  </a:lnTo>
                  <a:lnTo>
                    <a:pt x="222" y="126"/>
                  </a:lnTo>
                  <a:lnTo>
                    <a:pt x="226" y="106"/>
                  </a:lnTo>
                  <a:lnTo>
                    <a:pt x="224" y="82"/>
                  </a:lnTo>
                  <a:lnTo>
                    <a:pt x="218" y="57"/>
                  </a:lnTo>
                  <a:lnTo>
                    <a:pt x="224" y="51"/>
                  </a:lnTo>
                  <a:lnTo>
                    <a:pt x="233" y="44"/>
                  </a:lnTo>
                  <a:lnTo>
                    <a:pt x="243" y="35"/>
                  </a:lnTo>
                  <a:lnTo>
                    <a:pt x="257" y="27"/>
                  </a:lnTo>
                  <a:lnTo>
                    <a:pt x="270" y="18"/>
                  </a:lnTo>
                  <a:lnTo>
                    <a:pt x="282" y="11"/>
                  </a:lnTo>
                  <a:lnTo>
                    <a:pt x="292" y="7"/>
                  </a:lnTo>
                  <a:lnTo>
                    <a:pt x="300" y="2"/>
                  </a:lnTo>
                  <a:lnTo>
                    <a:pt x="294" y="0"/>
                  </a:lnTo>
                  <a:lnTo>
                    <a:pt x="284" y="2"/>
                  </a:lnTo>
                  <a:lnTo>
                    <a:pt x="272" y="4"/>
                  </a:lnTo>
                  <a:lnTo>
                    <a:pt x="267" y="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474"/>
            <p:cNvSpPr>
              <a:spLocks/>
            </p:cNvSpPr>
            <p:nvPr/>
          </p:nvSpPr>
          <p:spPr bwMode="auto">
            <a:xfrm>
              <a:off x="476" y="448"/>
              <a:ext cx="27" cy="33"/>
            </a:xfrm>
            <a:custGeom>
              <a:avLst/>
              <a:gdLst>
                <a:gd name="T0" fmla="*/ 4 w 27"/>
                <a:gd name="T1" fmla="*/ 2 h 33"/>
                <a:gd name="T2" fmla="*/ 12 w 27"/>
                <a:gd name="T3" fmla="*/ 0 h 33"/>
                <a:gd name="T4" fmla="*/ 18 w 27"/>
                <a:gd name="T5" fmla="*/ 0 h 33"/>
                <a:gd name="T6" fmla="*/ 23 w 27"/>
                <a:gd name="T7" fmla="*/ 2 h 33"/>
                <a:gd name="T8" fmla="*/ 25 w 27"/>
                <a:gd name="T9" fmla="*/ 9 h 33"/>
                <a:gd name="T10" fmla="*/ 27 w 27"/>
                <a:gd name="T11" fmla="*/ 16 h 33"/>
                <a:gd name="T12" fmla="*/ 27 w 27"/>
                <a:gd name="T13" fmla="*/ 22 h 33"/>
                <a:gd name="T14" fmla="*/ 25 w 27"/>
                <a:gd name="T15" fmla="*/ 27 h 33"/>
                <a:gd name="T16" fmla="*/ 23 w 27"/>
                <a:gd name="T17" fmla="*/ 31 h 33"/>
                <a:gd name="T18" fmla="*/ 20 w 27"/>
                <a:gd name="T19" fmla="*/ 33 h 33"/>
                <a:gd name="T20" fmla="*/ 16 w 27"/>
                <a:gd name="T21" fmla="*/ 33 h 33"/>
                <a:gd name="T22" fmla="*/ 10 w 27"/>
                <a:gd name="T23" fmla="*/ 31 h 33"/>
                <a:gd name="T24" fmla="*/ 4 w 27"/>
                <a:gd name="T25" fmla="*/ 27 h 33"/>
                <a:gd name="T26" fmla="*/ 2 w 27"/>
                <a:gd name="T27" fmla="*/ 20 h 33"/>
                <a:gd name="T28" fmla="*/ 0 w 27"/>
                <a:gd name="T29" fmla="*/ 11 h 33"/>
                <a:gd name="T30" fmla="*/ 0 w 27"/>
                <a:gd name="T31" fmla="*/ 5 h 33"/>
                <a:gd name="T32" fmla="*/ 4 w 27"/>
                <a:gd name="T33" fmla="*/ 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33"/>
                <a:gd name="T53" fmla="*/ 27 w 27"/>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33">
                  <a:moveTo>
                    <a:pt x="4" y="2"/>
                  </a:moveTo>
                  <a:lnTo>
                    <a:pt x="12" y="0"/>
                  </a:lnTo>
                  <a:lnTo>
                    <a:pt x="18" y="0"/>
                  </a:lnTo>
                  <a:lnTo>
                    <a:pt x="23" y="2"/>
                  </a:lnTo>
                  <a:lnTo>
                    <a:pt x="25" y="9"/>
                  </a:lnTo>
                  <a:lnTo>
                    <a:pt x="27" y="16"/>
                  </a:lnTo>
                  <a:lnTo>
                    <a:pt x="27" y="22"/>
                  </a:lnTo>
                  <a:lnTo>
                    <a:pt x="25" y="27"/>
                  </a:lnTo>
                  <a:lnTo>
                    <a:pt x="23" y="31"/>
                  </a:lnTo>
                  <a:lnTo>
                    <a:pt x="20" y="33"/>
                  </a:lnTo>
                  <a:lnTo>
                    <a:pt x="16" y="33"/>
                  </a:lnTo>
                  <a:lnTo>
                    <a:pt x="10" y="31"/>
                  </a:lnTo>
                  <a:lnTo>
                    <a:pt x="4" y="27"/>
                  </a:lnTo>
                  <a:lnTo>
                    <a:pt x="2" y="20"/>
                  </a:lnTo>
                  <a:lnTo>
                    <a:pt x="0" y="11"/>
                  </a:lnTo>
                  <a:lnTo>
                    <a:pt x="0" y="5"/>
                  </a:lnTo>
                  <a:lnTo>
                    <a:pt x="4" y="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475"/>
            <p:cNvSpPr>
              <a:spLocks/>
            </p:cNvSpPr>
            <p:nvPr/>
          </p:nvSpPr>
          <p:spPr bwMode="auto">
            <a:xfrm>
              <a:off x="470" y="525"/>
              <a:ext cx="24" cy="22"/>
            </a:xfrm>
            <a:custGeom>
              <a:avLst/>
              <a:gdLst>
                <a:gd name="T0" fmla="*/ 2 w 24"/>
                <a:gd name="T1" fmla="*/ 3 h 22"/>
                <a:gd name="T2" fmla="*/ 8 w 24"/>
                <a:gd name="T3" fmla="*/ 0 h 22"/>
                <a:gd name="T4" fmla="*/ 12 w 24"/>
                <a:gd name="T5" fmla="*/ 0 h 22"/>
                <a:gd name="T6" fmla="*/ 18 w 24"/>
                <a:gd name="T7" fmla="*/ 3 h 22"/>
                <a:gd name="T8" fmla="*/ 22 w 24"/>
                <a:gd name="T9" fmla="*/ 5 h 22"/>
                <a:gd name="T10" fmla="*/ 24 w 24"/>
                <a:gd name="T11" fmla="*/ 9 h 22"/>
                <a:gd name="T12" fmla="*/ 24 w 24"/>
                <a:gd name="T13" fmla="*/ 11 h 22"/>
                <a:gd name="T14" fmla="*/ 22 w 24"/>
                <a:gd name="T15" fmla="*/ 16 h 22"/>
                <a:gd name="T16" fmla="*/ 20 w 24"/>
                <a:gd name="T17" fmla="*/ 20 h 22"/>
                <a:gd name="T18" fmla="*/ 16 w 24"/>
                <a:gd name="T19" fmla="*/ 22 h 22"/>
                <a:gd name="T20" fmla="*/ 10 w 24"/>
                <a:gd name="T21" fmla="*/ 22 h 22"/>
                <a:gd name="T22" fmla="*/ 4 w 24"/>
                <a:gd name="T23" fmla="*/ 20 h 22"/>
                <a:gd name="T24" fmla="*/ 2 w 24"/>
                <a:gd name="T25" fmla="*/ 18 h 22"/>
                <a:gd name="T26" fmla="*/ 2 w 24"/>
                <a:gd name="T27" fmla="*/ 16 h 22"/>
                <a:gd name="T28" fmla="*/ 0 w 24"/>
                <a:gd name="T29" fmla="*/ 14 h 22"/>
                <a:gd name="T30" fmla="*/ 0 w 24"/>
                <a:gd name="T31" fmla="*/ 7 h 22"/>
                <a:gd name="T32" fmla="*/ 2 w 24"/>
                <a:gd name="T33" fmla="*/ 3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2" y="3"/>
                  </a:moveTo>
                  <a:lnTo>
                    <a:pt x="8" y="0"/>
                  </a:lnTo>
                  <a:lnTo>
                    <a:pt x="12" y="0"/>
                  </a:lnTo>
                  <a:lnTo>
                    <a:pt x="18" y="3"/>
                  </a:lnTo>
                  <a:lnTo>
                    <a:pt x="22" y="5"/>
                  </a:lnTo>
                  <a:lnTo>
                    <a:pt x="24" y="9"/>
                  </a:lnTo>
                  <a:lnTo>
                    <a:pt x="24" y="11"/>
                  </a:lnTo>
                  <a:lnTo>
                    <a:pt x="22" y="16"/>
                  </a:lnTo>
                  <a:lnTo>
                    <a:pt x="20" y="20"/>
                  </a:lnTo>
                  <a:lnTo>
                    <a:pt x="16" y="22"/>
                  </a:lnTo>
                  <a:lnTo>
                    <a:pt x="10" y="22"/>
                  </a:lnTo>
                  <a:lnTo>
                    <a:pt x="4" y="20"/>
                  </a:lnTo>
                  <a:lnTo>
                    <a:pt x="2" y="18"/>
                  </a:lnTo>
                  <a:lnTo>
                    <a:pt x="2" y="16"/>
                  </a:lnTo>
                  <a:lnTo>
                    <a:pt x="0" y="14"/>
                  </a:lnTo>
                  <a:lnTo>
                    <a:pt x="0" y="7"/>
                  </a:lnTo>
                  <a:lnTo>
                    <a:pt x="2"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476"/>
            <p:cNvSpPr>
              <a:spLocks/>
            </p:cNvSpPr>
            <p:nvPr/>
          </p:nvSpPr>
          <p:spPr bwMode="auto">
            <a:xfrm>
              <a:off x="521" y="578"/>
              <a:ext cx="31" cy="33"/>
            </a:xfrm>
            <a:custGeom>
              <a:avLst/>
              <a:gdLst>
                <a:gd name="T0" fmla="*/ 4 w 31"/>
                <a:gd name="T1" fmla="*/ 9 h 33"/>
                <a:gd name="T2" fmla="*/ 10 w 31"/>
                <a:gd name="T3" fmla="*/ 3 h 33"/>
                <a:gd name="T4" fmla="*/ 15 w 31"/>
                <a:gd name="T5" fmla="*/ 0 h 33"/>
                <a:gd name="T6" fmla="*/ 19 w 31"/>
                <a:gd name="T7" fmla="*/ 0 h 33"/>
                <a:gd name="T8" fmla="*/ 25 w 31"/>
                <a:gd name="T9" fmla="*/ 5 h 33"/>
                <a:gd name="T10" fmla="*/ 29 w 31"/>
                <a:gd name="T11" fmla="*/ 9 h 33"/>
                <a:gd name="T12" fmla="*/ 31 w 31"/>
                <a:gd name="T13" fmla="*/ 16 h 33"/>
                <a:gd name="T14" fmla="*/ 31 w 31"/>
                <a:gd name="T15" fmla="*/ 22 h 33"/>
                <a:gd name="T16" fmla="*/ 27 w 31"/>
                <a:gd name="T17" fmla="*/ 27 h 33"/>
                <a:gd name="T18" fmla="*/ 23 w 31"/>
                <a:gd name="T19" fmla="*/ 31 h 33"/>
                <a:gd name="T20" fmla="*/ 17 w 31"/>
                <a:gd name="T21" fmla="*/ 33 h 33"/>
                <a:gd name="T22" fmla="*/ 10 w 31"/>
                <a:gd name="T23" fmla="*/ 33 h 33"/>
                <a:gd name="T24" fmla="*/ 6 w 31"/>
                <a:gd name="T25" fmla="*/ 31 h 33"/>
                <a:gd name="T26" fmla="*/ 2 w 31"/>
                <a:gd name="T27" fmla="*/ 25 h 33"/>
                <a:gd name="T28" fmla="*/ 0 w 31"/>
                <a:gd name="T29" fmla="*/ 20 h 33"/>
                <a:gd name="T30" fmla="*/ 0 w 31"/>
                <a:gd name="T31" fmla="*/ 14 h 33"/>
                <a:gd name="T32" fmla="*/ 4 w 31"/>
                <a:gd name="T33" fmla="*/ 9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4" y="9"/>
                  </a:moveTo>
                  <a:lnTo>
                    <a:pt x="10" y="3"/>
                  </a:lnTo>
                  <a:lnTo>
                    <a:pt x="15" y="0"/>
                  </a:lnTo>
                  <a:lnTo>
                    <a:pt x="19" y="0"/>
                  </a:lnTo>
                  <a:lnTo>
                    <a:pt x="25" y="5"/>
                  </a:lnTo>
                  <a:lnTo>
                    <a:pt x="29" y="9"/>
                  </a:lnTo>
                  <a:lnTo>
                    <a:pt x="31" y="16"/>
                  </a:lnTo>
                  <a:lnTo>
                    <a:pt x="31" y="22"/>
                  </a:lnTo>
                  <a:lnTo>
                    <a:pt x="27" y="27"/>
                  </a:lnTo>
                  <a:lnTo>
                    <a:pt x="23" y="31"/>
                  </a:lnTo>
                  <a:lnTo>
                    <a:pt x="17" y="33"/>
                  </a:lnTo>
                  <a:lnTo>
                    <a:pt x="10" y="33"/>
                  </a:lnTo>
                  <a:lnTo>
                    <a:pt x="6" y="31"/>
                  </a:lnTo>
                  <a:lnTo>
                    <a:pt x="2" y="25"/>
                  </a:lnTo>
                  <a:lnTo>
                    <a:pt x="0" y="20"/>
                  </a:lnTo>
                  <a:lnTo>
                    <a:pt x="0" y="14"/>
                  </a:lnTo>
                  <a:lnTo>
                    <a:pt x="4" y="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477"/>
            <p:cNvSpPr>
              <a:spLocks/>
            </p:cNvSpPr>
            <p:nvPr/>
          </p:nvSpPr>
          <p:spPr bwMode="auto">
            <a:xfrm>
              <a:off x="406" y="565"/>
              <a:ext cx="35" cy="38"/>
            </a:xfrm>
            <a:custGeom>
              <a:avLst/>
              <a:gdLst>
                <a:gd name="T0" fmla="*/ 18 w 35"/>
                <a:gd name="T1" fmla="*/ 0 h 38"/>
                <a:gd name="T2" fmla="*/ 25 w 35"/>
                <a:gd name="T3" fmla="*/ 2 h 38"/>
                <a:gd name="T4" fmla="*/ 31 w 35"/>
                <a:gd name="T5" fmla="*/ 5 h 38"/>
                <a:gd name="T6" fmla="*/ 35 w 35"/>
                <a:gd name="T7" fmla="*/ 11 h 38"/>
                <a:gd name="T8" fmla="*/ 35 w 35"/>
                <a:gd name="T9" fmla="*/ 18 h 38"/>
                <a:gd name="T10" fmla="*/ 33 w 35"/>
                <a:gd name="T11" fmla="*/ 27 h 38"/>
                <a:gd name="T12" fmla="*/ 31 w 35"/>
                <a:gd name="T13" fmla="*/ 33 h 38"/>
                <a:gd name="T14" fmla="*/ 25 w 35"/>
                <a:gd name="T15" fmla="*/ 38 h 38"/>
                <a:gd name="T16" fmla="*/ 20 w 35"/>
                <a:gd name="T17" fmla="*/ 38 h 38"/>
                <a:gd name="T18" fmla="*/ 12 w 35"/>
                <a:gd name="T19" fmla="*/ 35 h 38"/>
                <a:gd name="T20" fmla="*/ 6 w 35"/>
                <a:gd name="T21" fmla="*/ 33 h 38"/>
                <a:gd name="T22" fmla="*/ 2 w 35"/>
                <a:gd name="T23" fmla="*/ 29 h 38"/>
                <a:gd name="T24" fmla="*/ 0 w 35"/>
                <a:gd name="T25" fmla="*/ 22 h 38"/>
                <a:gd name="T26" fmla="*/ 2 w 35"/>
                <a:gd name="T27" fmla="*/ 16 h 38"/>
                <a:gd name="T28" fmla="*/ 4 w 35"/>
                <a:gd name="T29" fmla="*/ 7 h 38"/>
                <a:gd name="T30" fmla="*/ 10 w 35"/>
                <a:gd name="T31" fmla="*/ 2 h 38"/>
                <a:gd name="T32" fmla="*/ 18 w 35"/>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8"/>
                <a:gd name="T53" fmla="*/ 35 w 35"/>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8">
                  <a:moveTo>
                    <a:pt x="18" y="0"/>
                  </a:moveTo>
                  <a:lnTo>
                    <a:pt x="25" y="2"/>
                  </a:lnTo>
                  <a:lnTo>
                    <a:pt x="31" y="5"/>
                  </a:lnTo>
                  <a:lnTo>
                    <a:pt x="35" y="11"/>
                  </a:lnTo>
                  <a:lnTo>
                    <a:pt x="35" y="18"/>
                  </a:lnTo>
                  <a:lnTo>
                    <a:pt x="33" y="27"/>
                  </a:lnTo>
                  <a:lnTo>
                    <a:pt x="31" y="33"/>
                  </a:lnTo>
                  <a:lnTo>
                    <a:pt x="25" y="38"/>
                  </a:lnTo>
                  <a:lnTo>
                    <a:pt x="20" y="38"/>
                  </a:lnTo>
                  <a:lnTo>
                    <a:pt x="12" y="35"/>
                  </a:lnTo>
                  <a:lnTo>
                    <a:pt x="6" y="33"/>
                  </a:lnTo>
                  <a:lnTo>
                    <a:pt x="2" y="29"/>
                  </a:lnTo>
                  <a:lnTo>
                    <a:pt x="0" y="22"/>
                  </a:lnTo>
                  <a:lnTo>
                    <a:pt x="2" y="16"/>
                  </a:lnTo>
                  <a:lnTo>
                    <a:pt x="4" y="7"/>
                  </a:lnTo>
                  <a:lnTo>
                    <a:pt x="10" y="2"/>
                  </a:lnTo>
                  <a:lnTo>
                    <a:pt x="18"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478"/>
            <p:cNvSpPr>
              <a:spLocks/>
            </p:cNvSpPr>
            <p:nvPr/>
          </p:nvSpPr>
          <p:spPr bwMode="auto">
            <a:xfrm>
              <a:off x="389" y="483"/>
              <a:ext cx="35" cy="36"/>
            </a:xfrm>
            <a:custGeom>
              <a:avLst/>
              <a:gdLst>
                <a:gd name="T0" fmla="*/ 0 w 35"/>
                <a:gd name="T1" fmla="*/ 20 h 36"/>
                <a:gd name="T2" fmla="*/ 0 w 35"/>
                <a:gd name="T3" fmla="*/ 11 h 36"/>
                <a:gd name="T4" fmla="*/ 4 w 35"/>
                <a:gd name="T5" fmla="*/ 5 h 36"/>
                <a:gd name="T6" fmla="*/ 9 w 35"/>
                <a:gd name="T7" fmla="*/ 3 h 36"/>
                <a:gd name="T8" fmla="*/ 17 w 35"/>
                <a:gd name="T9" fmla="*/ 0 h 36"/>
                <a:gd name="T10" fmla="*/ 23 w 35"/>
                <a:gd name="T11" fmla="*/ 0 h 36"/>
                <a:gd name="T12" fmla="*/ 29 w 35"/>
                <a:gd name="T13" fmla="*/ 3 h 36"/>
                <a:gd name="T14" fmla="*/ 33 w 35"/>
                <a:gd name="T15" fmla="*/ 7 h 36"/>
                <a:gd name="T16" fmla="*/ 35 w 35"/>
                <a:gd name="T17" fmla="*/ 11 h 36"/>
                <a:gd name="T18" fmla="*/ 35 w 35"/>
                <a:gd name="T19" fmla="*/ 18 h 36"/>
                <a:gd name="T20" fmla="*/ 33 w 35"/>
                <a:gd name="T21" fmla="*/ 25 h 36"/>
                <a:gd name="T22" fmla="*/ 29 w 35"/>
                <a:gd name="T23" fmla="*/ 31 h 36"/>
                <a:gd name="T24" fmla="*/ 23 w 35"/>
                <a:gd name="T25" fmla="*/ 36 h 36"/>
                <a:gd name="T26" fmla="*/ 17 w 35"/>
                <a:gd name="T27" fmla="*/ 36 h 36"/>
                <a:gd name="T28" fmla="*/ 9 w 35"/>
                <a:gd name="T29" fmla="*/ 34 h 36"/>
                <a:gd name="T30" fmla="*/ 4 w 35"/>
                <a:gd name="T31" fmla="*/ 27 h 36"/>
                <a:gd name="T32" fmla="*/ 0 w 35"/>
                <a:gd name="T33" fmla="*/ 2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6"/>
                <a:gd name="T53" fmla="*/ 35 w 35"/>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6">
                  <a:moveTo>
                    <a:pt x="0" y="20"/>
                  </a:moveTo>
                  <a:lnTo>
                    <a:pt x="0" y="11"/>
                  </a:lnTo>
                  <a:lnTo>
                    <a:pt x="4" y="5"/>
                  </a:lnTo>
                  <a:lnTo>
                    <a:pt x="9" y="3"/>
                  </a:lnTo>
                  <a:lnTo>
                    <a:pt x="17" y="0"/>
                  </a:lnTo>
                  <a:lnTo>
                    <a:pt x="23" y="0"/>
                  </a:lnTo>
                  <a:lnTo>
                    <a:pt x="29" y="3"/>
                  </a:lnTo>
                  <a:lnTo>
                    <a:pt x="33" y="7"/>
                  </a:lnTo>
                  <a:lnTo>
                    <a:pt x="35" y="11"/>
                  </a:lnTo>
                  <a:lnTo>
                    <a:pt x="35" y="18"/>
                  </a:lnTo>
                  <a:lnTo>
                    <a:pt x="33" y="25"/>
                  </a:lnTo>
                  <a:lnTo>
                    <a:pt x="29" y="31"/>
                  </a:lnTo>
                  <a:lnTo>
                    <a:pt x="23" y="36"/>
                  </a:lnTo>
                  <a:lnTo>
                    <a:pt x="17" y="36"/>
                  </a:lnTo>
                  <a:lnTo>
                    <a:pt x="9" y="34"/>
                  </a:lnTo>
                  <a:lnTo>
                    <a:pt x="4" y="27"/>
                  </a:lnTo>
                  <a:lnTo>
                    <a:pt x="0" y="2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479"/>
            <p:cNvSpPr>
              <a:spLocks/>
            </p:cNvSpPr>
            <p:nvPr/>
          </p:nvSpPr>
          <p:spPr bwMode="auto">
            <a:xfrm>
              <a:off x="336" y="481"/>
              <a:ext cx="29" cy="31"/>
            </a:xfrm>
            <a:custGeom>
              <a:avLst/>
              <a:gdLst>
                <a:gd name="T0" fmla="*/ 0 w 29"/>
                <a:gd name="T1" fmla="*/ 20 h 31"/>
                <a:gd name="T2" fmla="*/ 0 w 29"/>
                <a:gd name="T3" fmla="*/ 13 h 31"/>
                <a:gd name="T4" fmla="*/ 4 w 29"/>
                <a:gd name="T5" fmla="*/ 7 h 31"/>
                <a:gd name="T6" fmla="*/ 8 w 29"/>
                <a:gd name="T7" fmla="*/ 2 h 31"/>
                <a:gd name="T8" fmla="*/ 14 w 29"/>
                <a:gd name="T9" fmla="*/ 0 h 31"/>
                <a:gd name="T10" fmla="*/ 20 w 29"/>
                <a:gd name="T11" fmla="*/ 0 h 31"/>
                <a:gd name="T12" fmla="*/ 25 w 29"/>
                <a:gd name="T13" fmla="*/ 2 h 31"/>
                <a:gd name="T14" fmla="*/ 27 w 29"/>
                <a:gd name="T15" fmla="*/ 9 h 31"/>
                <a:gd name="T16" fmla="*/ 29 w 29"/>
                <a:gd name="T17" fmla="*/ 13 h 31"/>
                <a:gd name="T18" fmla="*/ 27 w 29"/>
                <a:gd name="T19" fmla="*/ 20 h 31"/>
                <a:gd name="T20" fmla="*/ 25 w 29"/>
                <a:gd name="T21" fmla="*/ 25 h 31"/>
                <a:gd name="T22" fmla="*/ 22 w 29"/>
                <a:gd name="T23" fmla="*/ 29 h 31"/>
                <a:gd name="T24" fmla="*/ 18 w 29"/>
                <a:gd name="T25" fmla="*/ 31 h 31"/>
                <a:gd name="T26" fmla="*/ 12 w 29"/>
                <a:gd name="T27" fmla="*/ 31 h 31"/>
                <a:gd name="T28" fmla="*/ 6 w 29"/>
                <a:gd name="T29" fmla="*/ 29 h 31"/>
                <a:gd name="T30" fmla="*/ 0 w 29"/>
                <a:gd name="T31" fmla="*/ 27 h 31"/>
                <a:gd name="T32" fmla="*/ 0 w 29"/>
                <a:gd name="T33" fmla="*/ 2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31"/>
                <a:gd name="T53" fmla="*/ 29 w 29"/>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31">
                  <a:moveTo>
                    <a:pt x="0" y="20"/>
                  </a:moveTo>
                  <a:lnTo>
                    <a:pt x="0" y="13"/>
                  </a:lnTo>
                  <a:lnTo>
                    <a:pt x="4" y="7"/>
                  </a:lnTo>
                  <a:lnTo>
                    <a:pt x="8" y="2"/>
                  </a:lnTo>
                  <a:lnTo>
                    <a:pt x="14" y="0"/>
                  </a:lnTo>
                  <a:lnTo>
                    <a:pt x="20" y="0"/>
                  </a:lnTo>
                  <a:lnTo>
                    <a:pt x="25" y="2"/>
                  </a:lnTo>
                  <a:lnTo>
                    <a:pt x="27" y="9"/>
                  </a:lnTo>
                  <a:lnTo>
                    <a:pt x="29" y="13"/>
                  </a:lnTo>
                  <a:lnTo>
                    <a:pt x="27" y="20"/>
                  </a:lnTo>
                  <a:lnTo>
                    <a:pt x="25" y="25"/>
                  </a:lnTo>
                  <a:lnTo>
                    <a:pt x="22" y="29"/>
                  </a:lnTo>
                  <a:lnTo>
                    <a:pt x="18" y="31"/>
                  </a:lnTo>
                  <a:lnTo>
                    <a:pt x="12" y="31"/>
                  </a:lnTo>
                  <a:lnTo>
                    <a:pt x="6" y="29"/>
                  </a:lnTo>
                  <a:lnTo>
                    <a:pt x="0" y="27"/>
                  </a:lnTo>
                  <a:lnTo>
                    <a:pt x="0" y="2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480"/>
            <p:cNvSpPr>
              <a:spLocks/>
            </p:cNvSpPr>
            <p:nvPr/>
          </p:nvSpPr>
          <p:spPr bwMode="auto">
            <a:xfrm>
              <a:off x="379" y="426"/>
              <a:ext cx="31" cy="33"/>
            </a:xfrm>
            <a:custGeom>
              <a:avLst/>
              <a:gdLst>
                <a:gd name="T0" fmla="*/ 0 w 31"/>
                <a:gd name="T1" fmla="*/ 18 h 33"/>
                <a:gd name="T2" fmla="*/ 2 w 31"/>
                <a:gd name="T3" fmla="*/ 13 h 33"/>
                <a:gd name="T4" fmla="*/ 4 w 31"/>
                <a:gd name="T5" fmla="*/ 7 h 33"/>
                <a:gd name="T6" fmla="*/ 8 w 31"/>
                <a:gd name="T7" fmla="*/ 2 h 33"/>
                <a:gd name="T8" fmla="*/ 14 w 31"/>
                <a:gd name="T9" fmla="*/ 0 h 33"/>
                <a:gd name="T10" fmla="*/ 19 w 31"/>
                <a:gd name="T11" fmla="*/ 0 h 33"/>
                <a:gd name="T12" fmla="*/ 25 w 31"/>
                <a:gd name="T13" fmla="*/ 2 h 33"/>
                <a:gd name="T14" fmla="*/ 29 w 31"/>
                <a:gd name="T15" fmla="*/ 7 h 33"/>
                <a:gd name="T16" fmla="*/ 31 w 31"/>
                <a:gd name="T17" fmla="*/ 11 h 33"/>
                <a:gd name="T18" fmla="*/ 31 w 31"/>
                <a:gd name="T19" fmla="*/ 18 h 33"/>
                <a:gd name="T20" fmla="*/ 29 w 31"/>
                <a:gd name="T21" fmla="*/ 24 h 33"/>
                <a:gd name="T22" fmla="*/ 25 w 31"/>
                <a:gd name="T23" fmla="*/ 31 h 33"/>
                <a:gd name="T24" fmla="*/ 19 w 31"/>
                <a:gd name="T25" fmla="*/ 33 h 33"/>
                <a:gd name="T26" fmla="*/ 14 w 31"/>
                <a:gd name="T27" fmla="*/ 33 h 33"/>
                <a:gd name="T28" fmla="*/ 8 w 31"/>
                <a:gd name="T29" fmla="*/ 31 h 33"/>
                <a:gd name="T30" fmla="*/ 2 w 31"/>
                <a:gd name="T31" fmla="*/ 24 h 33"/>
                <a:gd name="T32" fmla="*/ 0 w 31"/>
                <a:gd name="T33" fmla="*/ 1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0" y="18"/>
                  </a:moveTo>
                  <a:lnTo>
                    <a:pt x="2" y="13"/>
                  </a:lnTo>
                  <a:lnTo>
                    <a:pt x="4" y="7"/>
                  </a:lnTo>
                  <a:lnTo>
                    <a:pt x="8" y="2"/>
                  </a:lnTo>
                  <a:lnTo>
                    <a:pt x="14" y="0"/>
                  </a:lnTo>
                  <a:lnTo>
                    <a:pt x="19" y="0"/>
                  </a:lnTo>
                  <a:lnTo>
                    <a:pt x="25" y="2"/>
                  </a:lnTo>
                  <a:lnTo>
                    <a:pt x="29" y="7"/>
                  </a:lnTo>
                  <a:lnTo>
                    <a:pt x="31" y="11"/>
                  </a:lnTo>
                  <a:lnTo>
                    <a:pt x="31" y="18"/>
                  </a:lnTo>
                  <a:lnTo>
                    <a:pt x="29" y="24"/>
                  </a:lnTo>
                  <a:lnTo>
                    <a:pt x="25" y="31"/>
                  </a:lnTo>
                  <a:lnTo>
                    <a:pt x="19" y="33"/>
                  </a:lnTo>
                  <a:lnTo>
                    <a:pt x="14" y="33"/>
                  </a:lnTo>
                  <a:lnTo>
                    <a:pt x="8" y="31"/>
                  </a:lnTo>
                  <a:lnTo>
                    <a:pt x="2" y="24"/>
                  </a:lnTo>
                  <a:lnTo>
                    <a:pt x="0"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481"/>
            <p:cNvSpPr>
              <a:spLocks/>
            </p:cNvSpPr>
            <p:nvPr/>
          </p:nvSpPr>
          <p:spPr bwMode="auto">
            <a:xfrm>
              <a:off x="980" y="417"/>
              <a:ext cx="221" cy="256"/>
            </a:xfrm>
            <a:custGeom>
              <a:avLst/>
              <a:gdLst>
                <a:gd name="T0" fmla="*/ 23 w 221"/>
                <a:gd name="T1" fmla="*/ 73 h 256"/>
                <a:gd name="T2" fmla="*/ 35 w 221"/>
                <a:gd name="T3" fmla="*/ 124 h 256"/>
                <a:gd name="T4" fmla="*/ 54 w 221"/>
                <a:gd name="T5" fmla="*/ 119 h 256"/>
                <a:gd name="T6" fmla="*/ 71 w 221"/>
                <a:gd name="T7" fmla="*/ 137 h 256"/>
                <a:gd name="T8" fmla="*/ 77 w 221"/>
                <a:gd name="T9" fmla="*/ 150 h 256"/>
                <a:gd name="T10" fmla="*/ 58 w 221"/>
                <a:gd name="T11" fmla="*/ 146 h 256"/>
                <a:gd name="T12" fmla="*/ 46 w 221"/>
                <a:gd name="T13" fmla="*/ 141 h 256"/>
                <a:gd name="T14" fmla="*/ 31 w 221"/>
                <a:gd name="T15" fmla="*/ 130 h 256"/>
                <a:gd name="T16" fmla="*/ 3 w 221"/>
                <a:gd name="T17" fmla="*/ 144 h 256"/>
                <a:gd name="T18" fmla="*/ 1 w 221"/>
                <a:gd name="T19" fmla="*/ 177 h 256"/>
                <a:gd name="T20" fmla="*/ 7 w 221"/>
                <a:gd name="T21" fmla="*/ 192 h 256"/>
                <a:gd name="T22" fmla="*/ 44 w 221"/>
                <a:gd name="T23" fmla="*/ 197 h 256"/>
                <a:gd name="T24" fmla="*/ 64 w 221"/>
                <a:gd name="T25" fmla="*/ 186 h 256"/>
                <a:gd name="T26" fmla="*/ 64 w 221"/>
                <a:gd name="T27" fmla="*/ 199 h 256"/>
                <a:gd name="T28" fmla="*/ 52 w 221"/>
                <a:gd name="T29" fmla="*/ 247 h 256"/>
                <a:gd name="T30" fmla="*/ 89 w 221"/>
                <a:gd name="T31" fmla="*/ 252 h 256"/>
                <a:gd name="T32" fmla="*/ 104 w 221"/>
                <a:gd name="T33" fmla="*/ 217 h 256"/>
                <a:gd name="T34" fmla="*/ 93 w 221"/>
                <a:gd name="T35" fmla="*/ 188 h 256"/>
                <a:gd name="T36" fmla="*/ 101 w 221"/>
                <a:gd name="T37" fmla="*/ 179 h 256"/>
                <a:gd name="T38" fmla="*/ 106 w 221"/>
                <a:gd name="T39" fmla="*/ 192 h 256"/>
                <a:gd name="T40" fmla="*/ 118 w 221"/>
                <a:gd name="T41" fmla="*/ 219 h 256"/>
                <a:gd name="T42" fmla="*/ 149 w 221"/>
                <a:gd name="T43" fmla="*/ 217 h 256"/>
                <a:gd name="T44" fmla="*/ 176 w 221"/>
                <a:gd name="T45" fmla="*/ 225 h 256"/>
                <a:gd name="T46" fmla="*/ 202 w 221"/>
                <a:gd name="T47" fmla="*/ 208 h 256"/>
                <a:gd name="T48" fmla="*/ 207 w 221"/>
                <a:gd name="T49" fmla="*/ 190 h 256"/>
                <a:gd name="T50" fmla="*/ 202 w 221"/>
                <a:gd name="T51" fmla="*/ 179 h 256"/>
                <a:gd name="T52" fmla="*/ 172 w 221"/>
                <a:gd name="T53" fmla="*/ 164 h 256"/>
                <a:gd name="T54" fmla="*/ 153 w 221"/>
                <a:gd name="T55" fmla="*/ 157 h 256"/>
                <a:gd name="T56" fmla="*/ 163 w 221"/>
                <a:gd name="T57" fmla="*/ 133 h 256"/>
                <a:gd name="T58" fmla="*/ 190 w 221"/>
                <a:gd name="T59" fmla="*/ 122 h 256"/>
                <a:gd name="T60" fmla="*/ 217 w 221"/>
                <a:gd name="T61" fmla="*/ 104 h 256"/>
                <a:gd name="T62" fmla="*/ 217 w 221"/>
                <a:gd name="T63" fmla="*/ 73 h 256"/>
                <a:gd name="T64" fmla="*/ 192 w 221"/>
                <a:gd name="T65" fmla="*/ 55 h 256"/>
                <a:gd name="T66" fmla="*/ 165 w 221"/>
                <a:gd name="T67" fmla="*/ 71 h 256"/>
                <a:gd name="T68" fmla="*/ 165 w 221"/>
                <a:gd name="T69" fmla="*/ 91 h 256"/>
                <a:gd name="T70" fmla="*/ 139 w 221"/>
                <a:gd name="T71" fmla="*/ 115 h 256"/>
                <a:gd name="T72" fmla="*/ 130 w 221"/>
                <a:gd name="T73" fmla="*/ 113 h 256"/>
                <a:gd name="T74" fmla="*/ 126 w 221"/>
                <a:gd name="T75" fmla="*/ 97 h 256"/>
                <a:gd name="T76" fmla="*/ 134 w 221"/>
                <a:gd name="T77" fmla="*/ 69 h 256"/>
                <a:gd name="T78" fmla="*/ 155 w 221"/>
                <a:gd name="T79" fmla="*/ 38 h 256"/>
                <a:gd name="T80" fmla="*/ 141 w 221"/>
                <a:gd name="T81" fmla="*/ 5 h 256"/>
                <a:gd name="T82" fmla="*/ 112 w 221"/>
                <a:gd name="T83" fmla="*/ 2 h 256"/>
                <a:gd name="T84" fmla="*/ 95 w 221"/>
                <a:gd name="T85" fmla="*/ 16 h 256"/>
                <a:gd name="T86" fmla="*/ 87 w 221"/>
                <a:gd name="T87" fmla="*/ 31 h 256"/>
                <a:gd name="T88" fmla="*/ 95 w 221"/>
                <a:gd name="T89" fmla="*/ 55 h 256"/>
                <a:gd name="T90" fmla="*/ 106 w 221"/>
                <a:gd name="T91" fmla="*/ 77 h 256"/>
                <a:gd name="T92" fmla="*/ 104 w 221"/>
                <a:gd name="T93" fmla="*/ 102 h 256"/>
                <a:gd name="T94" fmla="*/ 93 w 221"/>
                <a:gd name="T95" fmla="*/ 106 h 256"/>
                <a:gd name="T96" fmla="*/ 79 w 221"/>
                <a:gd name="T97" fmla="*/ 77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1"/>
                <a:gd name="T148" fmla="*/ 0 h 256"/>
                <a:gd name="T149" fmla="*/ 221 w 221"/>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1" h="256">
                  <a:moveTo>
                    <a:pt x="54" y="58"/>
                  </a:moveTo>
                  <a:lnTo>
                    <a:pt x="38" y="62"/>
                  </a:lnTo>
                  <a:lnTo>
                    <a:pt x="23" y="73"/>
                  </a:lnTo>
                  <a:lnTo>
                    <a:pt x="17" y="93"/>
                  </a:lnTo>
                  <a:lnTo>
                    <a:pt x="27" y="119"/>
                  </a:lnTo>
                  <a:lnTo>
                    <a:pt x="35" y="124"/>
                  </a:lnTo>
                  <a:lnTo>
                    <a:pt x="42" y="126"/>
                  </a:lnTo>
                  <a:lnTo>
                    <a:pt x="50" y="124"/>
                  </a:lnTo>
                  <a:lnTo>
                    <a:pt x="54" y="119"/>
                  </a:lnTo>
                  <a:lnTo>
                    <a:pt x="60" y="126"/>
                  </a:lnTo>
                  <a:lnTo>
                    <a:pt x="66" y="130"/>
                  </a:lnTo>
                  <a:lnTo>
                    <a:pt x="71" y="137"/>
                  </a:lnTo>
                  <a:lnTo>
                    <a:pt x="75" y="144"/>
                  </a:lnTo>
                  <a:lnTo>
                    <a:pt x="77" y="148"/>
                  </a:lnTo>
                  <a:lnTo>
                    <a:pt x="77" y="150"/>
                  </a:lnTo>
                  <a:lnTo>
                    <a:pt x="73" y="150"/>
                  </a:lnTo>
                  <a:lnTo>
                    <a:pt x="66" y="148"/>
                  </a:lnTo>
                  <a:lnTo>
                    <a:pt x="58" y="146"/>
                  </a:lnTo>
                  <a:lnTo>
                    <a:pt x="52" y="146"/>
                  </a:lnTo>
                  <a:lnTo>
                    <a:pt x="48" y="144"/>
                  </a:lnTo>
                  <a:lnTo>
                    <a:pt x="46" y="141"/>
                  </a:lnTo>
                  <a:lnTo>
                    <a:pt x="44" y="137"/>
                  </a:lnTo>
                  <a:lnTo>
                    <a:pt x="38" y="133"/>
                  </a:lnTo>
                  <a:lnTo>
                    <a:pt x="31" y="130"/>
                  </a:lnTo>
                  <a:lnTo>
                    <a:pt x="21" y="130"/>
                  </a:lnTo>
                  <a:lnTo>
                    <a:pt x="11" y="135"/>
                  </a:lnTo>
                  <a:lnTo>
                    <a:pt x="3" y="144"/>
                  </a:lnTo>
                  <a:lnTo>
                    <a:pt x="0" y="157"/>
                  </a:lnTo>
                  <a:lnTo>
                    <a:pt x="0" y="170"/>
                  </a:lnTo>
                  <a:lnTo>
                    <a:pt x="1" y="177"/>
                  </a:lnTo>
                  <a:lnTo>
                    <a:pt x="3" y="183"/>
                  </a:lnTo>
                  <a:lnTo>
                    <a:pt x="5" y="188"/>
                  </a:lnTo>
                  <a:lnTo>
                    <a:pt x="7" y="192"/>
                  </a:lnTo>
                  <a:lnTo>
                    <a:pt x="19" y="199"/>
                  </a:lnTo>
                  <a:lnTo>
                    <a:pt x="33" y="199"/>
                  </a:lnTo>
                  <a:lnTo>
                    <a:pt x="44" y="197"/>
                  </a:lnTo>
                  <a:lnTo>
                    <a:pt x="52" y="190"/>
                  </a:lnTo>
                  <a:lnTo>
                    <a:pt x="58" y="186"/>
                  </a:lnTo>
                  <a:lnTo>
                    <a:pt x="64" y="186"/>
                  </a:lnTo>
                  <a:lnTo>
                    <a:pt x="69" y="186"/>
                  </a:lnTo>
                  <a:lnTo>
                    <a:pt x="75" y="188"/>
                  </a:lnTo>
                  <a:lnTo>
                    <a:pt x="64" y="199"/>
                  </a:lnTo>
                  <a:lnTo>
                    <a:pt x="54" y="217"/>
                  </a:lnTo>
                  <a:lnTo>
                    <a:pt x="48" y="234"/>
                  </a:lnTo>
                  <a:lnTo>
                    <a:pt x="52" y="247"/>
                  </a:lnTo>
                  <a:lnTo>
                    <a:pt x="64" y="254"/>
                  </a:lnTo>
                  <a:lnTo>
                    <a:pt x="77" y="256"/>
                  </a:lnTo>
                  <a:lnTo>
                    <a:pt x="89" y="252"/>
                  </a:lnTo>
                  <a:lnTo>
                    <a:pt x="99" y="243"/>
                  </a:lnTo>
                  <a:lnTo>
                    <a:pt x="103" y="230"/>
                  </a:lnTo>
                  <a:lnTo>
                    <a:pt x="104" y="217"/>
                  </a:lnTo>
                  <a:lnTo>
                    <a:pt x="101" y="206"/>
                  </a:lnTo>
                  <a:lnTo>
                    <a:pt x="97" y="194"/>
                  </a:lnTo>
                  <a:lnTo>
                    <a:pt x="93" y="188"/>
                  </a:lnTo>
                  <a:lnTo>
                    <a:pt x="93" y="183"/>
                  </a:lnTo>
                  <a:lnTo>
                    <a:pt x="97" y="181"/>
                  </a:lnTo>
                  <a:lnTo>
                    <a:pt x="101" y="179"/>
                  </a:lnTo>
                  <a:lnTo>
                    <a:pt x="103" y="181"/>
                  </a:lnTo>
                  <a:lnTo>
                    <a:pt x="104" y="186"/>
                  </a:lnTo>
                  <a:lnTo>
                    <a:pt x="106" y="192"/>
                  </a:lnTo>
                  <a:lnTo>
                    <a:pt x="108" y="201"/>
                  </a:lnTo>
                  <a:lnTo>
                    <a:pt x="110" y="210"/>
                  </a:lnTo>
                  <a:lnTo>
                    <a:pt x="118" y="219"/>
                  </a:lnTo>
                  <a:lnTo>
                    <a:pt x="128" y="219"/>
                  </a:lnTo>
                  <a:lnTo>
                    <a:pt x="143" y="210"/>
                  </a:lnTo>
                  <a:lnTo>
                    <a:pt x="149" y="217"/>
                  </a:lnTo>
                  <a:lnTo>
                    <a:pt x="157" y="221"/>
                  </a:lnTo>
                  <a:lnTo>
                    <a:pt x="167" y="225"/>
                  </a:lnTo>
                  <a:lnTo>
                    <a:pt x="176" y="225"/>
                  </a:lnTo>
                  <a:lnTo>
                    <a:pt x="184" y="223"/>
                  </a:lnTo>
                  <a:lnTo>
                    <a:pt x="194" y="219"/>
                  </a:lnTo>
                  <a:lnTo>
                    <a:pt x="202" y="208"/>
                  </a:lnTo>
                  <a:lnTo>
                    <a:pt x="207" y="194"/>
                  </a:lnTo>
                  <a:lnTo>
                    <a:pt x="207" y="192"/>
                  </a:lnTo>
                  <a:lnTo>
                    <a:pt x="207" y="190"/>
                  </a:lnTo>
                  <a:lnTo>
                    <a:pt x="206" y="188"/>
                  </a:lnTo>
                  <a:lnTo>
                    <a:pt x="206" y="186"/>
                  </a:lnTo>
                  <a:lnTo>
                    <a:pt x="202" y="179"/>
                  </a:lnTo>
                  <a:lnTo>
                    <a:pt x="196" y="170"/>
                  </a:lnTo>
                  <a:lnTo>
                    <a:pt x="186" y="164"/>
                  </a:lnTo>
                  <a:lnTo>
                    <a:pt x="172" y="164"/>
                  </a:lnTo>
                  <a:lnTo>
                    <a:pt x="165" y="164"/>
                  </a:lnTo>
                  <a:lnTo>
                    <a:pt x="159" y="161"/>
                  </a:lnTo>
                  <a:lnTo>
                    <a:pt x="153" y="157"/>
                  </a:lnTo>
                  <a:lnTo>
                    <a:pt x="149" y="153"/>
                  </a:lnTo>
                  <a:lnTo>
                    <a:pt x="155" y="144"/>
                  </a:lnTo>
                  <a:lnTo>
                    <a:pt x="163" y="133"/>
                  </a:lnTo>
                  <a:lnTo>
                    <a:pt x="169" y="126"/>
                  </a:lnTo>
                  <a:lnTo>
                    <a:pt x="174" y="122"/>
                  </a:lnTo>
                  <a:lnTo>
                    <a:pt x="190" y="122"/>
                  </a:lnTo>
                  <a:lnTo>
                    <a:pt x="202" y="119"/>
                  </a:lnTo>
                  <a:lnTo>
                    <a:pt x="209" y="113"/>
                  </a:lnTo>
                  <a:lnTo>
                    <a:pt x="217" y="104"/>
                  </a:lnTo>
                  <a:lnTo>
                    <a:pt x="221" y="93"/>
                  </a:lnTo>
                  <a:lnTo>
                    <a:pt x="221" y="84"/>
                  </a:lnTo>
                  <a:lnTo>
                    <a:pt x="217" y="73"/>
                  </a:lnTo>
                  <a:lnTo>
                    <a:pt x="213" y="64"/>
                  </a:lnTo>
                  <a:lnTo>
                    <a:pt x="204" y="58"/>
                  </a:lnTo>
                  <a:lnTo>
                    <a:pt x="192" y="55"/>
                  </a:lnTo>
                  <a:lnTo>
                    <a:pt x="180" y="58"/>
                  </a:lnTo>
                  <a:lnTo>
                    <a:pt x="171" y="62"/>
                  </a:lnTo>
                  <a:lnTo>
                    <a:pt x="165" y="71"/>
                  </a:lnTo>
                  <a:lnTo>
                    <a:pt x="163" y="77"/>
                  </a:lnTo>
                  <a:lnTo>
                    <a:pt x="163" y="84"/>
                  </a:lnTo>
                  <a:lnTo>
                    <a:pt x="165" y="91"/>
                  </a:lnTo>
                  <a:lnTo>
                    <a:pt x="157" y="100"/>
                  </a:lnTo>
                  <a:lnTo>
                    <a:pt x="147" y="108"/>
                  </a:lnTo>
                  <a:lnTo>
                    <a:pt x="139" y="115"/>
                  </a:lnTo>
                  <a:lnTo>
                    <a:pt x="136" y="119"/>
                  </a:lnTo>
                  <a:lnTo>
                    <a:pt x="134" y="115"/>
                  </a:lnTo>
                  <a:lnTo>
                    <a:pt x="130" y="113"/>
                  </a:lnTo>
                  <a:lnTo>
                    <a:pt x="126" y="108"/>
                  </a:lnTo>
                  <a:lnTo>
                    <a:pt x="122" y="106"/>
                  </a:lnTo>
                  <a:lnTo>
                    <a:pt x="126" y="97"/>
                  </a:lnTo>
                  <a:lnTo>
                    <a:pt x="130" y="86"/>
                  </a:lnTo>
                  <a:lnTo>
                    <a:pt x="132" y="77"/>
                  </a:lnTo>
                  <a:lnTo>
                    <a:pt x="134" y="69"/>
                  </a:lnTo>
                  <a:lnTo>
                    <a:pt x="143" y="60"/>
                  </a:lnTo>
                  <a:lnTo>
                    <a:pt x="151" y="49"/>
                  </a:lnTo>
                  <a:lnTo>
                    <a:pt x="155" y="38"/>
                  </a:lnTo>
                  <a:lnTo>
                    <a:pt x="155" y="24"/>
                  </a:lnTo>
                  <a:lnTo>
                    <a:pt x="149" y="13"/>
                  </a:lnTo>
                  <a:lnTo>
                    <a:pt x="141" y="5"/>
                  </a:lnTo>
                  <a:lnTo>
                    <a:pt x="130" y="0"/>
                  </a:lnTo>
                  <a:lnTo>
                    <a:pt x="120" y="0"/>
                  </a:lnTo>
                  <a:lnTo>
                    <a:pt x="112" y="2"/>
                  </a:lnTo>
                  <a:lnTo>
                    <a:pt x="106" y="5"/>
                  </a:lnTo>
                  <a:lnTo>
                    <a:pt x="101" y="11"/>
                  </a:lnTo>
                  <a:lnTo>
                    <a:pt x="95" y="16"/>
                  </a:lnTo>
                  <a:lnTo>
                    <a:pt x="91" y="20"/>
                  </a:lnTo>
                  <a:lnTo>
                    <a:pt x="89" y="27"/>
                  </a:lnTo>
                  <a:lnTo>
                    <a:pt x="87" y="31"/>
                  </a:lnTo>
                  <a:lnTo>
                    <a:pt x="87" y="38"/>
                  </a:lnTo>
                  <a:lnTo>
                    <a:pt x="89" y="49"/>
                  </a:lnTo>
                  <a:lnTo>
                    <a:pt x="95" y="55"/>
                  </a:lnTo>
                  <a:lnTo>
                    <a:pt x="101" y="62"/>
                  </a:lnTo>
                  <a:lnTo>
                    <a:pt x="106" y="66"/>
                  </a:lnTo>
                  <a:lnTo>
                    <a:pt x="106" y="77"/>
                  </a:lnTo>
                  <a:lnTo>
                    <a:pt x="106" y="86"/>
                  </a:lnTo>
                  <a:lnTo>
                    <a:pt x="104" y="95"/>
                  </a:lnTo>
                  <a:lnTo>
                    <a:pt x="104" y="102"/>
                  </a:lnTo>
                  <a:lnTo>
                    <a:pt x="101" y="102"/>
                  </a:lnTo>
                  <a:lnTo>
                    <a:pt x="95" y="104"/>
                  </a:lnTo>
                  <a:lnTo>
                    <a:pt x="93" y="106"/>
                  </a:lnTo>
                  <a:lnTo>
                    <a:pt x="91" y="106"/>
                  </a:lnTo>
                  <a:lnTo>
                    <a:pt x="83" y="95"/>
                  </a:lnTo>
                  <a:lnTo>
                    <a:pt x="79" y="77"/>
                  </a:lnTo>
                  <a:lnTo>
                    <a:pt x="69" y="64"/>
                  </a:lnTo>
                  <a:lnTo>
                    <a:pt x="54" y="58"/>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482"/>
            <p:cNvSpPr>
              <a:spLocks/>
            </p:cNvSpPr>
            <p:nvPr/>
          </p:nvSpPr>
          <p:spPr bwMode="auto">
            <a:xfrm>
              <a:off x="824" y="755"/>
              <a:ext cx="227" cy="450"/>
            </a:xfrm>
            <a:custGeom>
              <a:avLst/>
              <a:gdLst>
                <a:gd name="T0" fmla="*/ 225 w 227"/>
                <a:gd name="T1" fmla="*/ 0 h 450"/>
                <a:gd name="T2" fmla="*/ 208 w 227"/>
                <a:gd name="T3" fmla="*/ 29 h 450"/>
                <a:gd name="T4" fmla="*/ 187 w 227"/>
                <a:gd name="T5" fmla="*/ 53 h 450"/>
                <a:gd name="T6" fmla="*/ 163 w 227"/>
                <a:gd name="T7" fmla="*/ 75 h 450"/>
                <a:gd name="T8" fmla="*/ 140 w 227"/>
                <a:gd name="T9" fmla="*/ 90 h 450"/>
                <a:gd name="T10" fmla="*/ 115 w 227"/>
                <a:gd name="T11" fmla="*/ 101 h 450"/>
                <a:gd name="T12" fmla="*/ 89 w 227"/>
                <a:gd name="T13" fmla="*/ 110 h 450"/>
                <a:gd name="T14" fmla="*/ 66 w 227"/>
                <a:gd name="T15" fmla="*/ 115 h 450"/>
                <a:gd name="T16" fmla="*/ 43 w 227"/>
                <a:gd name="T17" fmla="*/ 115 h 450"/>
                <a:gd name="T18" fmla="*/ 43 w 227"/>
                <a:gd name="T19" fmla="*/ 137 h 450"/>
                <a:gd name="T20" fmla="*/ 39 w 227"/>
                <a:gd name="T21" fmla="*/ 161 h 450"/>
                <a:gd name="T22" fmla="*/ 25 w 227"/>
                <a:gd name="T23" fmla="*/ 188 h 450"/>
                <a:gd name="T24" fmla="*/ 0 w 227"/>
                <a:gd name="T25" fmla="*/ 207 h 450"/>
                <a:gd name="T26" fmla="*/ 16 w 227"/>
                <a:gd name="T27" fmla="*/ 236 h 450"/>
                <a:gd name="T28" fmla="*/ 25 w 227"/>
                <a:gd name="T29" fmla="*/ 271 h 450"/>
                <a:gd name="T30" fmla="*/ 27 w 227"/>
                <a:gd name="T31" fmla="*/ 309 h 450"/>
                <a:gd name="T32" fmla="*/ 16 w 227"/>
                <a:gd name="T33" fmla="*/ 340 h 450"/>
                <a:gd name="T34" fmla="*/ 25 w 227"/>
                <a:gd name="T35" fmla="*/ 344 h 450"/>
                <a:gd name="T36" fmla="*/ 37 w 227"/>
                <a:gd name="T37" fmla="*/ 351 h 450"/>
                <a:gd name="T38" fmla="*/ 51 w 227"/>
                <a:gd name="T39" fmla="*/ 358 h 450"/>
                <a:gd name="T40" fmla="*/ 66 w 227"/>
                <a:gd name="T41" fmla="*/ 369 h 450"/>
                <a:gd name="T42" fmla="*/ 80 w 227"/>
                <a:gd name="T43" fmla="*/ 384 h 450"/>
                <a:gd name="T44" fmla="*/ 93 w 227"/>
                <a:gd name="T45" fmla="*/ 402 h 450"/>
                <a:gd name="T46" fmla="*/ 103 w 227"/>
                <a:gd name="T47" fmla="*/ 424 h 450"/>
                <a:gd name="T48" fmla="*/ 111 w 227"/>
                <a:gd name="T49" fmla="*/ 450 h 450"/>
                <a:gd name="T50" fmla="*/ 117 w 227"/>
                <a:gd name="T51" fmla="*/ 435 h 450"/>
                <a:gd name="T52" fmla="*/ 124 w 227"/>
                <a:gd name="T53" fmla="*/ 417 h 450"/>
                <a:gd name="T54" fmla="*/ 134 w 227"/>
                <a:gd name="T55" fmla="*/ 402 h 450"/>
                <a:gd name="T56" fmla="*/ 144 w 227"/>
                <a:gd name="T57" fmla="*/ 386 h 450"/>
                <a:gd name="T58" fmla="*/ 157 w 227"/>
                <a:gd name="T59" fmla="*/ 371 h 450"/>
                <a:gd name="T60" fmla="*/ 173 w 227"/>
                <a:gd name="T61" fmla="*/ 360 h 450"/>
                <a:gd name="T62" fmla="*/ 189 w 227"/>
                <a:gd name="T63" fmla="*/ 353 h 450"/>
                <a:gd name="T64" fmla="*/ 206 w 227"/>
                <a:gd name="T65" fmla="*/ 349 h 450"/>
                <a:gd name="T66" fmla="*/ 198 w 227"/>
                <a:gd name="T67" fmla="*/ 329 h 450"/>
                <a:gd name="T68" fmla="*/ 192 w 227"/>
                <a:gd name="T69" fmla="*/ 302 h 450"/>
                <a:gd name="T70" fmla="*/ 196 w 227"/>
                <a:gd name="T71" fmla="*/ 276 h 450"/>
                <a:gd name="T72" fmla="*/ 212 w 227"/>
                <a:gd name="T73" fmla="*/ 245 h 450"/>
                <a:gd name="T74" fmla="*/ 196 w 227"/>
                <a:gd name="T75" fmla="*/ 196 h 450"/>
                <a:gd name="T76" fmla="*/ 192 w 227"/>
                <a:gd name="T77" fmla="*/ 150 h 450"/>
                <a:gd name="T78" fmla="*/ 194 w 227"/>
                <a:gd name="T79" fmla="*/ 108 h 450"/>
                <a:gd name="T80" fmla="*/ 198 w 227"/>
                <a:gd name="T81" fmla="*/ 77 h 450"/>
                <a:gd name="T82" fmla="*/ 204 w 227"/>
                <a:gd name="T83" fmla="*/ 60 h 450"/>
                <a:gd name="T84" fmla="*/ 212 w 227"/>
                <a:gd name="T85" fmla="*/ 40 h 450"/>
                <a:gd name="T86" fmla="*/ 220 w 227"/>
                <a:gd name="T87" fmla="*/ 22 h 450"/>
                <a:gd name="T88" fmla="*/ 225 w 227"/>
                <a:gd name="T89" fmla="*/ 13 h 450"/>
                <a:gd name="T90" fmla="*/ 227 w 227"/>
                <a:gd name="T91" fmla="*/ 11 h 450"/>
                <a:gd name="T92" fmla="*/ 227 w 227"/>
                <a:gd name="T93" fmla="*/ 7 h 450"/>
                <a:gd name="T94" fmla="*/ 225 w 227"/>
                <a:gd name="T95" fmla="*/ 4 h 450"/>
                <a:gd name="T96" fmla="*/ 225 w 227"/>
                <a:gd name="T97" fmla="*/ 4 h 450"/>
                <a:gd name="T98" fmla="*/ 225 w 227"/>
                <a:gd name="T99" fmla="*/ 0 h 4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7"/>
                <a:gd name="T151" fmla="*/ 0 h 450"/>
                <a:gd name="T152" fmla="*/ 227 w 227"/>
                <a:gd name="T153" fmla="*/ 450 h 4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7" h="450">
                  <a:moveTo>
                    <a:pt x="225" y="0"/>
                  </a:moveTo>
                  <a:lnTo>
                    <a:pt x="208" y="29"/>
                  </a:lnTo>
                  <a:lnTo>
                    <a:pt x="187" y="53"/>
                  </a:lnTo>
                  <a:lnTo>
                    <a:pt x="163" y="75"/>
                  </a:lnTo>
                  <a:lnTo>
                    <a:pt x="140" y="90"/>
                  </a:lnTo>
                  <a:lnTo>
                    <a:pt x="115" y="101"/>
                  </a:lnTo>
                  <a:lnTo>
                    <a:pt x="89" y="110"/>
                  </a:lnTo>
                  <a:lnTo>
                    <a:pt x="66" y="115"/>
                  </a:lnTo>
                  <a:lnTo>
                    <a:pt x="43" y="115"/>
                  </a:lnTo>
                  <a:lnTo>
                    <a:pt x="43" y="137"/>
                  </a:lnTo>
                  <a:lnTo>
                    <a:pt x="39" y="161"/>
                  </a:lnTo>
                  <a:lnTo>
                    <a:pt x="25" y="188"/>
                  </a:lnTo>
                  <a:lnTo>
                    <a:pt x="0" y="207"/>
                  </a:lnTo>
                  <a:lnTo>
                    <a:pt x="16" y="236"/>
                  </a:lnTo>
                  <a:lnTo>
                    <a:pt x="25" y="271"/>
                  </a:lnTo>
                  <a:lnTo>
                    <a:pt x="27" y="309"/>
                  </a:lnTo>
                  <a:lnTo>
                    <a:pt x="16" y="340"/>
                  </a:lnTo>
                  <a:lnTo>
                    <a:pt x="25" y="344"/>
                  </a:lnTo>
                  <a:lnTo>
                    <a:pt x="37" y="351"/>
                  </a:lnTo>
                  <a:lnTo>
                    <a:pt x="51" y="358"/>
                  </a:lnTo>
                  <a:lnTo>
                    <a:pt x="66" y="369"/>
                  </a:lnTo>
                  <a:lnTo>
                    <a:pt x="80" y="384"/>
                  </a:lnTo>
                  <a:lnTo>
                    <a:pt x="93" y="402"/>
                  </a:lnTo>
                  <a:lnTo>
                    <a:pt x="103" y="424"/>
                  </a:lnTo>
                  <a:lnTo>
                    <a:pt x="111" y="450"/>
                  </a:lnTo>
                  <a:lnTo>
                    <a:pt x="117" y="435"/>
                  </a:lnTo>
                  <a:lnTo>
                    <a:pt x="124" y="417"/>
                  </a:lnTo>
                  <a:lnTo>
                    <a:pt x="134" y="402"/>
                  </a:lnTo>
                  <a:lnTo>
                    <a:pt x="144" y="386"/>
                  </a:lnTo>
                  <a:lnTo>
                    <a:pt x="157" y="371"/>
                  </a:lnTo>
                  <a:lnTo>
                    <a:pt x="173" y="360"/>
                  </a:lnTo>
                  <a:lnTo>
                    <a:pt x="189" y="353"/>
                  </a:lnTo>
                  <a:lnTo>
                    <a:pt x="206" y="349"/>
                  </a:lnTo>
                  <a:lnTo>
                    <a:pt x="198" y="329"/>
                  </a:lnTo>
                  <a:lnTo>
                    <a:pt x="192" y="302"/>
                  </a:lnTo>
                  <a:lnTo>
                    <a:pt x="196" y="276"/>
                  </a:lnTo>
                  <a:lnTo>
                    <a:pt x="212" y="245"/>
                  </a:lnTo>
                  <a:lnTo>
                    <a:pt x="196" y="196"/>
                  </a:lnTo>
                  <a:lnTo>
                    <a:pt x="192" y="150"/>
                  </a:lnTo>
                  <a:lnTo>
                    <a:pt x="194" y="108"/>
                  </a:lnTo>
                  <a:lnTo>
                    <a:pt x="198" y="77"/>
                  </a:lnTo>
                  <a:lnTo>
                    <a:pt x="204" y="60"/>
                  </a:lnTo>
                  <a:lnTo>
                    <a:pt x="212" y="40"/>
                  </a:lnTo>
                  <a:lnTo>
                    <a:pt x="220" y="22"/>
                  </a:lnTo>
                  <a:lnTo>
                    <a:pt x="225" y="13"/>
                  </a:lnTo>
                  <a:lnTo>
                    <a:pt x="227" y="11"/>
                  </a:lnTo>
                  <a:lnTo>
                    <a:pt x="227" y="7"/>
                  </a:lnTo>
                  <a:lnTo>
                    <a:pt x="225" y="4"/>
                  </a:lnTo>
                  <a:lnTo>
                    <a:pt x="225"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483"/>
            <p:cNvSpPr>
              <a:spLocks/>
            </p:cNvSpPr>
            <p:nvPr/>
          </p:nvSpPr>
          <p:spPr bwMode="auto">
            <a:xfrm>
              <a:off x="1405" y="642"/>
              <a:ext cx="428" cy="371"/>
            </a:xfrm>
            <a:custGeom>
              <a:avLst/>
              <a:gdLst>
                <a:gd name="T0" fmla="*/ 194 w 428"/>
                <a:gd name="T1" fmla="*/ 0 h 371"/>
                <a:gd name="T2" fmla="*/ 179 w 428"/>
                <a:gd name="T3" fmla="*/ 5 h 371"/>
                <a:gd name="T4" fmla="*/ 161 w 428"/>
                <a:gd name="T5" fmla="*/ 14 h 371"/>
                <a:gd name="T6" fmla="*/ 140 w 428"/>
                <a:gd name="T7" fmla="*/ 20 h 371"/>
                <a:gd name="T8" fmla="*/ 117 w 428"/>
                <a:gd name="T9" fmla="*/ 29 h 371"/>
                <a:gd name="T10" fmla="*/ 91 w 428"/>
                <a:gd name="T11" fmla="*/ 38 h 371"/>
                <a:gd name="T12" fmla="*/ 68 w 428"/>
                <a:gd name="T13" fmla="*/ 45 h 371"/>
                <a:gd name="T14" fmla="*/ 47 w 428"/>
                <a:gd name="T15" fmla="*/ 49 h 371"/>
                <a:gd name="T16" fmla="*/ 27 w 428"/>
                <a:gd name="T17" fmla="*/ 51 h 371"/>
                <a:gd name="T18" fmla="*/ 20 w 428"/>
                <a:gd name="T19" fmla="*/ 49 h 371"/>
                <a:gd name="T20" fmla="*/ 12 w 428"/>
                <a:gd name="T21" fmla="*/ 49 h 371"/>
                <a:gd name="T22" fmla="*/ 4 w 428"/>
                <a:gd name="T23" fmla="*/ 47 h 371"/>
                <a:gd name="T24" fmla="*/ 0 w 428"/>
                <a:gd name="T25" fmla="*/ 47 h 371"/>
                <a:gd name="T26" fmla="*/ 23 w 428"/>
                <a:gd name="T27" fmla="*/ 62 h 371"/>
                <a:gd name="T28" fmla="*/ 45 w 428"/>
                <a:gd name="T29" fmla="*/ 84 h 371"/>
                <a:gd name="T30" fmla="*/ 62 w 428"/>
                <a:gd name="T31" fmla="*/ 111 h 371"/>
                <a:gd name="T32" fmla="*/ 80 w 428"/>
                <a:gd name="T33" fmla="*/ 139 h 371"/>
                <a:gd name="T34" fmla="*/ 93 w 428"/>
                <a:gd name="T35" fmla="*/ 173 h 371"/>
                <a:gd name="T36" fmla="*/ 105 w 428"/>
                <a:gd name="T37" fmla="*/ 208 h 371"/>
                <a:gd name="T38" fmla="*/ 113 w 428"/>
                <a:gd name="T39" fmla="*/ 243 h 371"/>
                <a:gd name="T40" fmla="*/ 119 w 428"/>
                <a:gd name="T41" fmla="*/ 279 h 371"/>
                <a:gd name="T42" fmla="*/ 130 w 428"/>
                <a:gd name="T43" fmla="*/ 279 h 371"/>
                <a:gd name="T44" fmla="*/ 144 w 428"/>
                <a:gd name="T45" fmla="*/ 283 h 371"/>
                <a:gd name="T46" fmla="*/ 160 w 428"/>
                <a:gd name="T47" fmla="*/ 292 h 371"/>
                <a:gd name="T48" fmla="*/ 177 w 428"/>
                <a:gd name="T49" fmla="*/ 301 h 371"/>
                <a:gd name="T50" fmla="*/ 193 w 428"/>
                <a:gd name="T51" fmla="*/ 316 h 371"/>
                <a:gd name="T52" fmla="*/ 208 w 428"/>
                <a:gd name="T53" fmla="*/ 331 h 371"/>
                <a:gd name="T54" fmla="*/ 222 w 428"/>
                <a:gd name="T55" fmla="*/ 351 h 371"/>
                <a:gd name="T56" fmla="*/ 231 w 428"/>
                <a:gd name="T57" fmla="*/ 371 h 371"/>
                <a:gd name="T58" fmla="*/ 243 w 428"/>
                <a:gd name="T59" fmla="*/ 360 h 371"/>
                <a:gd name="T60" fmla="*/ 261 w 428"/>
                <a:gd name="T61" fmla="*/ 349 h 371"/>
                <a:gd name="T62" fmla="*/ 280 w 428"/>
                <a:gd name="T63" fmla="*/ 340 h 371"/>
                <a:gd name="T64" fmla="*/ 303 w 428"/>
                <a:gd name="T65" fmla="*/ 334 h 371"/>
                <a:gd name="T66" fmla="*/ 331 w 428"/>
                <a:gd name="T67" fmla="*/ 331 h 371"/>
                <a:gd name="T68" fmla="*/ 362 w 428"/>
                <a:gd name="T69" fmla="*/ 334 h 371"/>
                <a:gd name="T70" fmla="*/ 393 w 428"/>
                <a:gd name="T71" fmla="*/ 345 h 371"/>
                <a:gd name="T72" fmla="*/ 428 w 428"/>
                <a:gd name="T73" fmla="*/ 360 h 371"/>
                <a:gd name="T74" fmla="*/ 418 w 428"/>
                <a:gd name="T75" fmla="*/ 345 h 371"/>
                <a:gd name="T76" fmla="*/ 406 w 428"/>
                <a:gd name="T77" fmla="*/ 329 h 371"/>
                <a:gd name="T78" fmla="*/ 399 w 428"/>
                <a:gd name="T79" fmla="*/ 309 h 371"/>
                <a:gd name="T80" fmla="*/ 391 w 428"/>
                <a:gd name="T81" fmla="*/ 285 h 371"/>
                <a:gd name="T82" fmla="*/ 389 w 428"/>
                <a:gd name="T83" fmla="*/ 259 h 371"/>
                <a:gd name="T84" fmla="*/ 389 w 428"/>
                <a:gd name="T85" fmla="*/ 230 h 371"/>
                <a:gd name="T86" fmla="*/ 397 w 428"/>
                <a:gd name="T87" fmla="*/ 197 h 371"/>
                <a:gd name="T88" fmla="*/ 410 w 428"/>
                <a:gd name="T89" fmla="*/ 159 h 371"/>
                <a:gd name="T90" fmla="*/ 391 w 428"/>
                <a:gd name="T91" fmla="*/ 155 h 371"/>
                <a:gd name="T92" fmla="*/ 369 w 428"/>
                <a:gd name="T93" fmla="*/ 148 h 371"/>
                <a:gd name="T94" fmla="*/ 350 w 428"/>
                <a:gd name="T95" fmla="*/ 137 h 371"/>
                <a:gd name="T96" fmla="*/ 332 w 428"/>
                <a:gd name="T97" fmla="*/ 124 h 371"/>
                <a:gd name="T98" fmla="*/ 317 w 428"/>
                <a:gd name="T99" fmla="*/ 109 h 371"/>
                <a:gd name="T100" fmla="*/ 305 w 428"/>
                <a:gd name="T101" fmla="*/ 84 h 371"/>
                <a:gd name="T102" fmla="*/ 299 w 428"/>
                <a:gd name="T103" fmla="*/ 58 h 371"/>
                <a:gd name="T104" fmla="*/ 297 w 428"/>
                <a:gd name="T105" fmla="*/ 22 h 371"/>
                <a:gd name="T106" fmla="*/ 286 w 428"/>
                <a:gd name="T107" fmla="*/ 25 h 371"/>
                <a:gd name="T108" fmla="*/ 274 w 428"/>
                <a:gd name="T109" fmla="*/ 29 h 371"/>
                <a:gd name="T110" fmla="*/ 263 w 428"/>
                <a:gd name="T111" fmla="*/ 29 h 371"/>
                <a:gd name="T112" fmla="*/ 251 w 428"/>
                <a:gd name="T113" fmla="*/ 29 h 371"/>
                <a:gd name="T114" fmla="*/ 237 w 428"/>
                <a:gd name="T115" fmla="*/ 27 h 371"/>
                <a:gd name="T116" fmla="*/ 224 w 428"/>
                <a:gd name="T117" fmla="*/ 20 h 371"/>
                <a:gd name="T118" fmla="*/ 210 w 428"/>
                <a:gd name="T119" fmla="*/ 11 h 371"/>
                <a:gd name="T120" fmla="*/ 194 w 428"/>
                <a:gd name="T121" fmla="*/ 0 h 3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8"/>
                <a:gd name="T184" fmla="*/ 0 h 371"/>
                <a:gd name="T185" fmla="*/ 428 w 428"/>
                <a:gd name="T186" fmla="*/ 371 h 3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8" h="371">
                  <a:moveTo>
                    <a:pt x="194" y="0"/>
                  </a:moveTo>
                  <a:lnTo>
                    <a:pt x="179" y="5"/>
                  </a:lnTo>
                  <a:lnTo>
                    <a:pt x="161" y="14"/>
                  </a:lnTo>
                  <a:lnTo>
                    <a:pt x="140" y="20"/>
                  </a:lnTo>
                  <a:lnTo>
                    <a:pt x="117" y="29"/>
                  </a:lnTo>
                  <a:lnTo>
                    <a:pt x="91" y="38"/>
                  </a:lnTo>
                  <a:lnTo>
                    <a:pt x="68" y="45"/>
                  </a:lnTo>
                  <a:lnTo>
                    <a:pt x="47" y="49"/>
                  </a:lnTo>
                  <a:lnTo>
                    <a:pt x="27" y="51"/>
                  </a:lnTo>
                  <a:lnTo>
                    <a:pt x="20" y="49"/>
                  </a:lnTo>
                  <a:lnTo>
                    <a:pt x="12" y="49"/>
                  </a:lnTo>
                  <a:lnTo>
                    <a:pt x="4" y="47"/>
                  </a:lnTo>
                  <a:lnTo>
                    <a:pt x="0" y="47"/>
                  </a:lnTo>
                  <a:lnTo>
                    <a:pt x="23" y="62"/>
                  </a:lnTo>
                  <a:lnTo>
                    <a:pt x="45" y="84"/>
                  </a:lnTo>
                  <a:lnTo>
                    <a:pt x="62" y="111"/>
                  </a:lnTo>
                  <a:lnTo>
                    <a:pt x="80" y="139"/>
                  </a:lnTo>
                  <a:lnTo>
                    <a:pt x="93" y="173"/>
                  </a:lnTo>
                  <a:lnTo>
                    <a:pt x="105" y="208"/>
                  </a:lnTo>
                  <a:lnTo>
                    <a:pt x="113" y="243"/>
                  </a:lnTo>
                  <a:lnTo>
                    <a:pt x="119" y="279"/>
                  </a:lnTo>
                  <a:lnTo>
                    <a:pt x="130" y="279"/>
                  </a:lnTo>
                  <a:lnTo>
                    <a:pt x="144" y="283"/>
                  </a:lnTo>
                  <a:lnTo>
                    <a:pt x="160" y="292"/>
                  </a:lnTo>
                  <a:lnTo>
                    <a:pt x="177" y="301"/>
                  </a:lnTo>
                  <a:lnTo>
                    <a:pt x="193" y="316"/>
                  </a:lnTo>
                  <a:lnTo>
                    <a:pt x="208" y="331"/>
                  </a:lnTo>
                  <a:lnTo>
                    <a:pt x="222" y="351"/>
                  </a:lnTo>
                  <a:lnTo>
                    <a:pt x="231" y="371"/>
                  </a:lnTo>
                  <a:lnTo>
                    <a:pt x="243" y="360"/>
                  </a:lnTo>
                  <a:lnTo>
                    <a:pt x="261" y="349"/>
                  </a:lnTo>
                  <a:lnTo>
                    <a:pt x="280" y="340"/>
                  </a:lnTo>
                  <a:lnTo>
                    <a:pt x="303" y="334"/>
                  </a:lnTo>
                  <a:lnTo>
                    <a:pt x="331" y="331"/>
                  </a:lnTo>
                  <a:lnTo>
                    <a:pt x="362" y="334"/>
                  </a:lnTo>
                  <a:lnTo>
                    <a:pt x="393" y="345"/>
                  </a:lnTo>
                  <a:lnTo>
                    <a:pt x="428" y="360"/>
                  </a:lnTo>
                  <a:lnTo>
                    <a:pt x="418" y="345"/>
                  </a:lnTo>
                  <a:lnTo>
                    <a:pt x="406" y="329"/>
                  </a:lnTo>
                  <a:lnTo>
                    <a:pt x="399" y="309"/>
                  </a:lnTo>
                  <a:lnTo>
                    <a:pt x="391" y="285"/>
                  </a:lnTo>
                  <a:lnTo>
                    <a:pt x="389" y="259"/>
                  </a:lnTo>
                  <a:lnTo>
                    <a:pt x="389" y="230"/>
                  </a:lnTo>
                  <a:lnTo>
                    <a:pt x="397" y="197"/>
                  </a:lnTo>
                  <a:lnTo>
                    <a:pt x="410" y="159"/>
                  </a:lnTo>
                  <a:lnTo>
                    <a:pt x="391" y="155"/>
                  </a:lnTo>
                  <a:lnTo>
                    <a:pt x="369" y="148"/>
                  </a:lnTo>
                  <a:lnTo>
                    <a:pt x="350" y="137"/>
                  </a:lnTo>
                  <a:lnTo>
                    <a:pt x="332" y="124"/>
                  </a:lnTo>
                  <a:lnTo>
                    <a:pt x="317" y="109"/>
                  </a:lnTo>
                  <a:lnTo>
                    <a:pt x="305" y="84"/>
                  </a:lnTo>
                  <a:lnTo>
                    <a:pt x="299" y="58"/>
                  </a:lnTo>
                  <a:lnTo>
                    <a:pt x="297" y="22"/>
                  </a:lnTo>
                  <a:lnTo>
                    <a:pt x="286" y="25"/>
                  </a:lnTo>
                  <a:lnTo>
                    <a:pt x="274" y="29"/>
                  </a:lnTo>
                  <a:lnTo>
                    <a:pt x="263" y="29"/>
                  </a:lnTo>
                  <a:lnTo>
                    <a:pt x="251" y="29"/>
                  </a:lnTo>
                  <a:lnTo>
                    <a:pt x="237" y="27"/>
                  </a:lnTo>
                  <a:lnTo>
                    <a:pt x="224" y="20"/>
                  </a:lnTo>
                  <a:lnTo>
                    <a:pt x="210" y="11"/>
                  </a:lnTo>
                  <a:lnTo>
                    <a:pt x="194"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484"/>
            <p:cNvSpPr>
              <a:spLocks/>
            </p:cNvSpPr>
            <p:nvPr/>
          </p:nvSpPr>
          <p:spPr bwMode="auto">
            <a:xfrm>
              <a:off x="1186" y="86"/>
              <a:ext cx="375" cy="525"/>
            </a:xfrm>
            <a:custGeom>
              <a:avLst/>
              <a:gdLst>
                <a:gd name="T0" fmla="*/ 316 w 375"/>
                <a:gd name="T1" fmla="*/ 254 h 525"/>
                <a:gd name="T2" fmla="*/ 268 w 375"/>
                <a:gd name="T3" fmla="*/ 258 h 525"/>
                <a:gd name="T4" fmla="*/ 204 w 375"/>
                <a:gd name="T5" fmla="*/ 283 h 525"/>
                <a:gd name="T6" fmla="*/ 143 w 375"/>
                <a:gd name="T7" fmla="*/ 342 h 525"/>
                <a:gd name="T8" fmla="*/ 108 w 375"/>
                <a:gd name="T9" fmla="*/ 437 h 525"/>
                <a:gd name="T10" fmla="*/ 83 w 375"/>
                <a:gd name="T11" fmla="*/ 495 h 525"/>
                <a:gd name="T12" fmla="*/ 58 w 375"/>
                <a:gd name="T13" fmla="*/ 508 h 525"/>
                <a:gd name="T14" fmla="*/ 40 w 375"/>
                <a:gd name="T15" fmla="*/ 512 h 525"/>
                <a:gd name="T16" fmla="*/ 23 w 375"/>
                <a:gd name="T17" fmla="*/ 517 h 525"/>
                <a:gd name="T18" fmla="*/ 7 w 375"/>
                <a:gd name="T19" fmla="*/ 523 h 525"/>
                <a:gd name="T20" fmla="*/ 1 w 375"/>
                <a:gd name="T21" fmla="*/ 523 h 525"/>
                <a:gd name="T22" fmla="*/ 0 w 375"/>
                <a:gd name="T23" fmla="*/ 519 h 525"/>
                <a:gd name="T24" fmla="*/ 31 w 375"/>
                <a:gd name="T25" fmla="*/ 501 h 525"/>
                <a:gd name="T26" fmla="*/ 71 w 375"/>
                <a:gd name="T27" fmla="*/ 448 h 525"/>
                <a:gd name="T28" fmla="*/ 89 w 375"/>
                <a:gd name="T29" fmla="*/ 384 h 525"/>
                <a:gd name="T30" fmla="*/ 93 w 375"/>
                <a:gd name="T31" fmla="*/ 329 h 525"/>
                <a:gd name="T32" fmla="*/ 91 w 375"/>
                <a:gd name="T33" fmla="*/ 291 h 525"/>
                <a:gd name="T34" fmla="*/ 83 w 375"/>
                <a:gd name="T35" fmla="*/ 250 h 525"/>
                <a:gd name="T36" fmla="*/ 89 w 375"/>
                <a:gd name="T37" fmla="*/ 223 h 525"/>
                <a:gd name="T38" fmla="*/ 118 w 375"/>
                <a:gd name="T39" fmla="*/ 199 h 525"/>
                <a:gd name="T40" fmla="*/ 145 w 375"/>
                <a:gd name="T41" fmla="*/ 161 h 525"/>
                <a:gd name="T42" fmla="*/ 155 w 375"/>
                <a:gd name="T43" fmla="*/ 117 h 525"/>
                <a:gd name="T44" fmla="*/ 165 w 375"/>
                <a:gd name="T45" fmla="*/ 91 h 525"/>
                <a:gd name="T46" fmla="*/ 207 w 375"/>
                <a:gd name="T47" fmla="*/ 75 h 525"/>
                <a:gd name="T48" fmla="*/ 254 w 375"/>
                <a:gd name="T49" fmla="*/ 49 h 525"/>
                <a:gd name="T50" fmla="*/ 293 w 375"/>
                <a:gd name="T51" fmla="*/ 16 h 525"/>
                <a:gd name="T52" fmla="*/ 305 w 375"/>
                <a:gd name="T53" fmla="*/ 20 h 525"/>
                <a:gd name="T54" fmla="*/ 310 w 375"/>
                <a:gd name="T55" fmla="*/ 71 h 525"/>
                <a:gd name="T56" fmla="*/ 328 w 375"/>
                <a:gd name="T57" fmla="*/ 119 h 525"/>
                <a:gd name="T58" fmla="*/ 357 w 375"/>
                <a:gd name="T59" fmla="*/ 159 h 525"/>
                <a:gd name="T60" fmla="*/ 363 w 375"/>
                <a:gd name="T61" fmla="*/ 174 h 525"/>
                <a:gd name="T62" fmla="*/ 340 w 375"/>
                <a:gd name="T63" fmla="*/ 186 h 525"/>
                <a:gd name="T64" fmla="*/ 322 w 375"/>
                <a:gd name="T65" fmla="*/ 205 h 525"/>
                <a:gd name="T66" fmla="*/ 320 w 375"/>
                <a:gd name="T67" fmla="*/ 236 h 5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5"/>
                <a:gd name="T103" fmla="*/ 0 h 525"/>
                <a:gd name="T104" fmla="*/ 375 w 375"/>
                <a:gd name="T105" fmla="*/ 525 h 5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5" h="525">
                  <a:moveTo>
                    <a:pt x="328" y="254"/>
                  </a:moveTo>
                  <a:lnTo>
                    <a:pt x="316" y="254"/>
                  </a:lnTo>
                  <a:lnTo>
                    <a:pt x="295" y="254"/>
                  </a:lnTo>
                  <a:lnTo>
                    <a:pt x="268" y="258"/>
                  </a:lnTo>
                  <a:lnTo>
                    <a:pt x="237" y="267"/>
                  </a:lnTo>
                  <a:lnTo>
                    <a:pt x="204" y="283"/>
                  </a:lnTo>
                  <a:lnTo>
                    <a:pt x="173" y="307"/>
                  </a:lnTo>
                  <a:lnTo>
                    <a:pt x="143" y="342"/>
                  </a:lnTo>
                  <a:lnTo>
                    <a:pt x="122" y="393"/>
                  </a:lnTo>
                  <a:lnTo>
                    <a:pt x="108" y="437"/>
                  </a:lnTo>
                  <a:lnTo>
                    <a:pt x="97" y="472"/>
                  </a:lnTo>
                  <a:lnTo>
                    <a:pt x="83" y="495"/>
                  </a:lnTo>
                  <a:lnTo>
                    <a:pt x="68" y="506"/>
                  </a:lnTo>
                  <a:lnTo>
                    <a:pt x="58" y="508"/>
                  </a:lnTo>
                  <a:lnTo>
                    <a:pt x="50" y="510"/>
                  </a:lnTo>
                  <a:lnTo>
                    <a:pt x="40" y="512"/>
                  </a:lnTo>
                  <a:lnTo>
                    <a:pt x="31" y="514"/>
                  </a:lnTo>
                  <a:lnTo>
                    <a:pt x="23" y="517"/>
                  </a:lnTo>
                  <a:lnTo>
                    <a:pt x="15" y="519"/>
                  </a:lnTo>
                  <a:lnTo>
                    <a:pt x="7" y="523"/>
                  </a:lnTo>
                  <a:lnTo>
                    <a:pt x="1" y="525"/>
                  </a:lnTo>
                  <a:lnTo>
                    <a:pt x="1" y="523"/>
                  </a:lnTo>
                  <a:lnTo>
                    <a:pt x="1" y="521"/>
                  </a:lnTo>
                  <a:lnTo>
                    <a:pt x="0" y="519"/>
                  </a:lnTo>
                  <a:lnTo>
                    <a:pt x="0" y="517"/>
                  </a:lnTo>
                  <a:lnTo>
                    <a:pt x="31" y="501"/>
                  </a:lnTo>
                  <a:lnTo>
                    <a:pt x="56" y="477"/>
                  </a:lnTo>
                  <a:lnTo>
                    <a:pt x="71" y="448"/>
                  </a:lnTo>
                  <a:lnTo>
                    <a:pt x="83" y="417"/>
                  </a:lnTo>
                  <a:lnTo>
                    <a:pt x="89" y="384"/>
                  </a:lnTo>
                  <a:lnTo>
                    <a:pt x="93" y="355"/>
                  </a:lnTo>
                  <a:lnTo>
                    <a:pt x="93" y="329"/>
                  </a:lnTo>
                  <a:lnTo>
                    <a:pt x="93" y="309"/>
                  </a:lnTo>
                  <a:lnTo>
                    <a:pt x="91" y="291"/>
                  </a:lnTo>
                  <a:lnTo>
                    <a:pt x="89" y="272"/>
                  </a:lnTo>
                  <a:lnTo>
                    <a:pt x="83" y="250"/>
                  </a:lnTo>
                  <a:lnTo>
                    <a:pt x="77" y="225"/>
                  </a:lnTo>
                  <a:lnTo>
                    <a:pt x="89" y="223"/>
                  </a:lnTo>
                  <a:lnTo>
                    <a:pt x="104" y="214"/>
                  </a:lnTo>
                  <a:lnTo>
                    <a:pt x="118" y="199"/>
                  </a:lnTo>
                  <a:lnTo>
                    <a:pt x="134" y="181"/>
                  </a:lnTo>
                  <a:lnTo>
                    <a:pt x="145" y="161"/>
                  </a:lnTo>
                  <a:lnTo>
                    <a:pt x="153" y="139"/>
                  </a:lnTo>
                  <a:lnTo>
                    <a:pt x="155" y="117"/>
                  </a:lnTo>
                  <a:lnTo>
                    <a:pt x="149" y="93"/>
                  </a:lnTo>
                  <a:lnTo>
                    <a:pt x="165" y="91"/>
                  </a:lnTo>
                  <a:lnTo>
                    <a:pt x="186" y="84"/>
                  </a:lnTo>
                  <a:lnTo>
                    <a:pt x="207" y="75"/>
                  </a:lnTo>
                  <a:lnTo>
                    <a:pt x="233" y="62"/>
                  </a:lnTo>
                  <a:lnTo>
                    <a:pt x="254" y="49"/>
                  </a:lnTo>
                  <a:lnTo>
                    <a:pt x="276" y="33"/>
                  </a:lnTo>
                  <a:lnTo>
                    <a:pt x="293" y="16"/>
                  </a:lnTo>
                  <a:lnTo>
                    <a:pt x="305" y="0"/>
                  </a:lnTo>
                  <a:lnTo>
                    <a:pt x="305" y="20"/>
                  </a:lnTo>
                  <a:lnTo>
                    <a:pt x="307" y="44"/>
                  </a:lnTo>
                  <a:lnTo>
                    <a:pt x="310" y="71"/>
                  </a:lnTo>
                  <a:lnTo>
                    <a:pt x="318" y="95"/>
                  </a:lnTo>
                  <a:lnTo>
                    <a:pt x="328" y="119"/>
                  </a:lnTo>
                  <a:lnTo>
                    <a:pt x="342" y="141"/>
                  </a:lnTo>
                  <a:lnTo>
                    <a:pt x="357" y="159"/>
                  </a:lnTo>
                  <a:lnTo>
                    <a:pt x="375" y="172"/>
                  </a:lnTo>
                  <a:lnTo>
                    <a:pt x="363" y="174"/>
                  </a:lnTo>
                  <a:lnTo>
                    <a:pt x="351" y="179"/>
                  </a:lnTo>
                  <a:lnTo>
                    <a:pt x="340" y="186"/>
                  </a:lnTo>
                  <a:lnTo>
                    <a:pt x="330" y="194"/>
                  </a:lnTo>
                  <a:lnTo>
                    <a:pt x="322" y="205"/>
                  </a:lnTo>
                  <a:lnTo>
                    <a:pt x="320" y="221"/>
                  </a:lnTo>
                  <a:lnTo>
                    <a:pt x="320" y="236"/>
                  </a:lnTo>
                  <a:lnTo>
                    <a:pt x="328" y="254"/>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485"/>
            <p:cNvSpPr>
              <a:spLocks/>
            </p:cNvSpPr>
            <p:nvPr/>
          </p:nvSpPr>
          <p:spPr bwMode="auto">
            <a:xfrm>
              <a:off x="1063" y="95"/>
              <a:ext cx="222" cy="508"/>
            </a:xfrm>
            <a:custGeom>
              <a:avLst/>
              <a:gdLst>
                <a:gd name="T0" fmla="*/ 119 w 222"/>
                <a:gd name="T1" fmla="*/ 501 h 508"/>
                <a:gd name="T2" fmla="*/ 103 w 222"/>
                <a:gd name="T3" fmla="*/ 486 h 508"/>
                <a:gd name="T4" fmla="*/ 82 w 222"/>
                <a:gd name="T5" fmla="*/ 486 h 508"/>
                <a:gd name="T6" fmla="*/ 70 w 222"/>
                <a:gd name="T7" fmla="*/ 479 h 508"/>
                <a:gd name="T8" fmla="*/ 72 w 222"/>
                <a:gd name="T9" fmla="*/ 466 h 508"/>
                <a:gd name="T10" fmla="*/ 86 w 222"/>
                <a:gd name="T11" fmla="*/ 448 h 508"/>
                <a:gd name="T12" fmla="*/ 107 w 222"/>
                <a:gd name="T13" fmla="*/ 444 h 508"/>
                <a:gd name="T14" fmla="*/ 126 w 222"/>
                <a:gd name="T15" fmla="*/ 435 h 508"/>
                <a:gd name="T16" fmla="*/ 136 w 222"/>
                <a:gd name="T17" fmla="*/ 422 h 508"/>
                <a:gd name="T18" fmla="*/ 138 w 222"/>
                <a:gd name="T19" fmla="*/ 411 h 508"/>
                <a:gd name="T20" fmla="*/ 136 w 222"/>
                <a:gd name="T21" fmla="*/ 402 h 508"/>
                <a:gd name="T22" fmla="*/ 132 w 222"/>
                <a:gd name="T23" fmla="*/ 391 h 508"/>
                <a:gd name="T24" fmla="*/ 121 w 222"/>
                <a:gd name="T25" fmla="*/ 380 h 508"/>
                <a:gd name="T26" fmla="*/ 97 w 222"/>
                <a:gd name="T27" fmla="*/ 380 h 508"/>
                <a:gd name="T28" fmla="*/ 82 w 222"/>
                <a:gd name="T29" fmla="*/ 393 h 508"/>
                <a:gd name="T30" fmla="*/ 80 w 222"/>
                <a:gd name="T31" fmla="*/ 406 h 508"/>
                <a:gd name="T32" fmla="*/ 74 w 222"/>
                <a:gd name="T33" fmla="*/ 422 h 508"/>
                <a:gd name="T34" fmla="*/ 56 w 222"/>
                <a:gd name="T35" fmla="*/ 437 h 508"/>
                <a:gd name="T36" fmla="*/ 51 w 222"/>
                <a:gd name="T37" fmla="*/ 437 h 508"/>
                <a:gd name="T38" fmla="*/ 43 w 222"/>
                <a:gd name="T39" fmla="*/ 430 h 508"/>
                <a:gd name="T40" fmla="*/ 43 w 222"/>
                <a:gd name="T41" fmla="*/ 419 h 508"/>
                <a:gd name="T42" fmla="*/ 49 w 222"/>
                <a:gd name="T43" fmla="*/ 399 h 508"/>
                <a:gd name="T44" fmla="*/ 58 w 222"/>
                <a:gd name="T45" fmla="*/ 384 h 508"/>
                <a:gd name="T46" fmla="*/ 70 w 222"/>
                <a:gd name="T47" fmla="*/ 369 h 508"/>
                <a:gd name="T48" fmla="*/ 72 w 222"/>
                <a:gd name="T49" fmla="*/ 355 h 508"/>
                <a:gd name="T50" fmla="*/ 72 w 222"/>
                <a:gd name="T51" fmla="*/ 349 h 508"/>
                <a:gd name="T52" fmla="*/ 68 w 222"/>
                <a:gd name="T53" fmla="*/ 338 h 508"/>
                <a:gd name="T54" fmla="*/ 56 w 222"/>
                <a:gd name="T55" fmla="*/ 327 h 508"/>
                <a:gd name="T56" fmla="*/ 41 w 222"/>
                <a:gd name="T57" fmla="*/ 322 h 508"/>
                <a:gd name="T58" fmla="*/ 29 w 222"/>
                <a:gd name="T59" fmla="*/ 324 h 508"/>
                <a:gd name="T60" fmla="*/ 21 w 222"/>
                <a:gd name="T61" fmla="*/ 329 h 508"/>
                <a:gd name="T62" fmla="*/ 14 w 222"/>
                <a:gd name="T63" fmla="*/ 335 h 508"/>
                <a:gd name="T64" fmla="*/ 0 w 222"/>
                <a:gd name="T65" fmla="*/ 291 h 508"/>
                <a:gd name="T66" fmla="*/ 20 w 222"/>
                <a:gd name="T67" fmla="*/ 192 h 508"/>
                <a:gd name="T68" fmla="*/ 80 w 222"/>
                <a:gd name="T69" fmla="*/ 101 h 508"/>
                <a:gd name="T70" fmla="*/ 156 w 222"/>
                <a:gd name="T71" fmla="*/ 35 h 508"/>
                <a:gd name="T72" fmla="*/ 198 w 222"/>
                <a:gd name="T73" fmla="*/ 9 h 508"/>
                <a:gd name="T74" fmla="*/ 222 w 222"/>
                <a:gd name="T75" fmla="*/ 0 h 508"/>
                <a:gd name="T76" fmla="*/ 202 w 222"/>
                <a:gd name="T77" fmla="*/ 31 h 508"/>
                <a:gd name="T78" fmla="*/ 181 w 222"/>
                <a:gd name="T79" fmla="*/ 88 h 508"/>
                <a:gd name="T80" fmla="*/ 181 w 222"/>
                <a:gd name="T81" fmla="*/ 139 h 508"/>
                <a:gd name="T82" fmla="*/ 192 w 222"/>
                <a:gd name="T83" fmla="*/ 188 h 508"/>
                <a:gd name="T84" fmla="*/ 206 w 222"/>
                <a:gd name="T85" fmla="*/ 241 h 508"/>
                <a:gd name="T86" fmla="*/ 214 w 222"/>
                <a:gd name="T87" fmla="*/ 282 h 508"/>
                <a:gd name="T88" fmla="*/ 216 w 222"/>
                <a:gd name="T89" fmla="*/ 320 h 508"/>
                <a:gd name="T90" fmla="*/ 212 w 222"/>
                <a:gd name="T91" fmla="*/ 375 h 508"/>
                <a:gd name="T92" fmla="*/ 194 w 222"/>
                <a:gd name="T93" fmla="*/ 439 h 508"/>
                <a:gd name="T94" fmla="*/ 154 w 222"/>
                <a:gd name="T95" fmla="*/ 492 h 5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2"/>
                <a:gd name="T145" fmla="*/ 0 h 508"/>
                <a:gd name="T146" fmla="*/ 222 w 222"/>
                <a:gd name="T147" fmla="*/ 508 h 5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2" h="508">
                  <a:moveTo>
                    <a:pt x="123" y="508"/>
                  </a:moveTo>
                  <a:lnTo>
                    <a:pt x="119" y="501"/>
                  </a:lnTo>
                  <a:lnTo>
                    <a:pt x="113" y="492"/>
                  </a:lnTo>
                  <a:lnTo>
                    <a:pt x="103" y="486"/>
                  </a:lnTo>
                  <a:lnTo>
                    <a:pt x="89" y="486"/>
                  </a:lnTo>
                  <a:lnTo>
                    <a:pt x="82" y="486"/>
                  </a:lnTo>
                  <a:lnTo>
                    <a:pt x="76" y="483"/>
                  </a:lnTo>
                  <a:lnTo>
                    <a:pt x="70" y="479"/>
                  </a:lnTo>
                  <a:lnTo>
                    <a:pt x="66" y="475"/>
                  </a:lnTo>
                  <a:lnTo>
                    <a:pt x="72" y="466"/>
                  </a:lnTo>
                  <a:lnTo>
                    <a:pt x="80" y="455"/>
                  </a:lnTo>
                  <a:lnTo>
                    <a:pt x="86" y="448"/>
                  </a:lnTo>
                  <a:lnTo>
                    <a:pt x="91" y="444"/>
                  </a:lnTo>
                  <a:lnTo>
                    <a:pt x="107" y="444"/>
                  </a:lnTo>
                  <a:lnTo>
                    <a:pt x="119" y="441"/>
                  </a:lnTo>
                  <a:lnTo>
                    <a:pt x="126" y="435"/>
                  </a:lnTo>
                  <a:lnTo>
                    <a:pt x="134" y="426"/>
                  </a:lnTo>
                  <a:lnTo>
                    <a:pt x="136" y="422"/>
                  </a:lnTo>
                  <a:lnTo>
                    <a:pt x="136" y="415"/>
                  </a:lnTo>
                  <a:lnTo>
                    <a:pt x="138" y="411"/>
                  </a:lnTo>
                  <a:lnTo>
                    <a:pt x="138" y="406"/>
                  </a:lnTo>
                  <a:lnTo>
                    <a:pt x="136" y="402"/>
                  </a:lnTo>
                  <a:lnTo>
                    <a:pt x="134" y="395"/>
                  </a:lnTo>
                  <a:lnTo>
                    <a:pt x="132" y="391"/>
                  </a:lnTo>
                  <a:lnTo>
                    <a:pt x="130" y="386"/>
                  </a:lnTo>
                  <a:lnTo>
                    <a:pt x="121" y="380"/>
                  </a:lnTo>
                  <a:lnTo>
                    <a:pt x="109" y="377"/>
                  </a:lnTo>
                  <a:lnTo>
                    <a:pt x="97" y="380"/>
                  </a:lnTo>
                  <a:lnTo>
                    <a:pt x="88" y="384"/>
                  </a:lnTo>
                  <a:lnTo>
                    <a:pt x="82" y="393"/>
                  </a:lnTo>
                  <a:lnTo>
                    <a:pt x="80" y="399"/>
                  </a:lnTo>
                  <a:lnTo>
                    <a:pt x="80" y="406"/>
                  </a:lnTo>
                  <a:lnTo>
                    <a:pt x="82" y="413"/>
                  </a:lnTo>
                  <a:lnTo>
                    <a:pt x="74" y="422"/>
                  </a:lnTo>
                  <a:lnTo>
                    <a:pt x="64" y="430"/>
                  </a:lnTo>
                  <a:lnTo>
                    <a:pt x="56" y="437"/>
                  </a:lnTo>
                  <a:lnTo>
                    <a:pt x="53" y="441"/>
                  </a:lnTo>
                  <a:lnTo>
                    <a:pt x="51" y="437"/>
                  </a:lnTo>
                  <a:lnTo>
                    <a:pt x="47" y="435"/>
                  </a:lnTo>
                  <a:lnTo>
                    <a:pt x="43" y="430"/>
                  </a:lnTo>
                  <a:lnTo>
                    <a:pt x="39" y="428"/>
                  </a:lnTo>
                  <a:lnTo>
                    <a:pt x="43" y="419"/>
                  </a:lnTo>
                  <a:lnTo>
                    <a:pt x="47" y="408"/>
                  </a:lnTo>
                  <a:lnTo>
                    <a:pt x="49" y="399"/>
                  </a:lnTo>
                  <a:lnTo>
                    <a:pt x="51" y="391"/>
                  </a:lnTo>
                  <a:lnTo>
                    <a:pt x="58" y="384"/>
                  </a:lnTo>
                  <a:lnTo>
                    <a:pt x="64" y="377"/>
                  </a:lnTo>
                  <a:lnTo>
                    <a:pt x="70" y="369"/>
                  </a:lnTo>
                  <a:lnTo>
                    <a:pt x="72" y="360"/>
                  </a:lnTo>
                  <a:lnTo>
                    <a:pt x="72" y="355"/>
                  </a:lnTo>
                  <a:lnTo>
                    <a:pt x="72" y="353"/>
                  </a:lnTo>
                  <a:lnTo>
                    <a:pt x="72" y="349"/>
                  </a:lnTo>
                  <a:lnTo>
                    <a:pt x="72" y="346"/>
                  </a:lnTo>
                  <a:lnTo>
                    <a:pt x="68" y="338"/>
                  </a:lnTo>
                  <a:lnTo>
                    <a:pt x="64" y="331"/>
                  </a:lnTo>
                  <a:lnTo>
                    <a:pt x="56" y="327"/>
                  </a:lnTo>
                  <a:lnTo>
                    <a:pt x="45" y="322"/>
                  </a:lnTo>
                  <a:lnTo>
                    <a:pt x="41" y="322"/>
                  </a:lnTo>
                  <a:lnTo>
                    <a:pt x="35" y="322"/>
                  </a:lnTo>
                  <a:lnTo>
                    <a:pt x="29" y="324"/>
                  </a:lnTo>
                  <a:lnTo>
                    <a:pt x="25" y="327"/>
                  </a:lnTo>
                  <a:lnTo>
                    <a:pt x="21" y="329"/>
                  </a:lnTo>
                  <a:lnTo>
                    <a:pt x="18" y="331"/>
                  </a:lnTo>
                  <a:lnTo>
                    <a:pt x="14" y="335"/>
                  </a:lnTo>
                  <a:lnTo>
                    <a:pt x="12" y="338"/>
                  </a:lnTo>
                  <a:lnTo>
                    <a:pt x="0" y="291"/>
                  </a:lnTo>
                  <a:lnTo>
                    <a:pt x="4" y="241"/>
                  </a:lnTo>
                  <a:lnTo>
                    <a:pt x="20" y="192"/>
                  </a:lnTo>
                  <a:lnTo>
                    <a:pt x="47" y="143"/>
                  </a:lnTo>
                  <a:lnTo>
                    <a:pt x="80" y="101"/>
                  </a:lnTo>
                  <a:lnTo>
                    <a:pt x="117" y="64"/>
                  </a:lnTo>
                  <a:lnTo>
                    <a:pt x="156" y="35"/>
                  </a:lnTo>
                  <a:lnTo>
                    <a:pt x="189" y="15"/>
                  </a:lnTo>
                  <a:lnTo>
                    <a:pt x="198" y="9"/>
                  </a:lnTo>
                  <a:lnTo>
                    <a:pt x="212" y="2"/>
                  </a:lnTo>
                  <a:lnTo>
                    <a:pt x="222" y="0"/>
                  </a:lnTo>
                  <a:lnTo>
                    <a:pt x="216" y="9"/>
                  </a:lnTo>
                  <a:lnTo>
                    <a:pt x="202" y="31"/>
                  </a:lnTo>
                  <a:lnTo>
                    <a:pt x="191" y="60"/>
                  </a:lnTo>
                  <a:lnTo>
                    <a:pt x="181" y="88"/>
                  </a:lnTo>
                  <a:lnTo>
                    <a:pt x="179" y="119"/>
                  </a:lnTo>
                  <a:lnTo>
                    <a:pt x="181" y="139"/>
                  </a:lnTo>
                  <a:lnTo>
                    <a:pt x="187" y="161"/>
                  </a:lnTo>
                  <a:lnTo>
                    <a:pt x="192" y="188"/>
                  </a:lnTo>
                  <a:lnTo>
                    <a:pt x="200" y="216"/>
                  </a:lnTo>
                  <a:lnTo>
                    <a:pt x="206" y="241"/>
                  </a:lnTo>
                  <a:lnTo>
                    <a:pt x="212" y="263"/>
                  </a:lnTo>
                  <a:lnTo>
                    <a:pt x="214" y="282"/>
                  </a:lnTo>
                  <a:lnTo>
                    <a:pt x="216" y="300"/>
                  </a:lnTo>
                  <a:lnTo>
                    <a:pt x="216" y="320"/>
                  </a:lnTo>
                  <a:lnTo>
                    <a:pt x="216" y="346"/>
                  </a:lnTo>
                  <a:lnTo>
                    <a:pt x="212" y="375"/>
                  </a:lnTo>
                  <a:lnTo>
                    <a:pt x="206" y="408"/>
                  </a:lnTo>
                  <a:lnTo>
                    <a:pt x="194" y="439"/>
                  </a:lnTo>
                  <a:lnTo>
                    <a:pt x="179" y="468"/>
                  </a:lnTo>
                  <a:lnTo>
                    <a:pt x="154" y="492"/>
                  </a:lnTo>
                  <a:lnTo>
                    <a:pt x="123" y="508"/>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486"/>
            <p:cNvSpPr>
              <a:spLocks/>
            </p:cNvSpPr>
            <p:nvPr/>
          </p:nvSpPr>
          <p:spPr bwMode="auto">
            <a:xfrm>
              <a:off x="715" y="340"/>
              <a:ext cx="1081" cy="863"/>
            </a:xfrm>
            <a:custGeom>
              <a:avLst/>
              <a:gdLst>
                <a:gd name="T0" fmla="*/ 500 w 1081"/>
                <a:gd name="T1" fmla="*/ 735 h 863"/>
                <a:gd name="T2" fmla="*/ 441 w 1081"/>
                <a:gd name="T3" fmla="*/ 852 h 863"/>
                <a:gd name="T4" fmla="*/ 393 w 1081"/>
                <a:gd name="T5" fmla="*/ 753 h 863"/>
                <a:gd name="T6" fmla="*/ 329 w 1081"/>
                <a:gd name="T7" fmla="*/ 675 h 863"/>
                <a:gd name="T8" fmla="*/ 307 w 1081"/>
                <a:gd name="T9" fmla="*/ 492 h 863"/>
                <a:gd name="T10" fmla="*/ 352 w 1081"/>
                <a:gd name="T11" fmla="*/ 408 h 863"/>
                <a:gd name="T12" fmla="*/ 389 w 1081"/>
                <a:gd name="T13" fmla="*/ 320 h 863"/>
                <a:gd name="T14" fmla="*/ 364 w 1081"/>
                <a:gd name="T15" fmla="*/ 338 h 863"/>
                <a:gd name="T16" fmla="*/ 334 w 1081"/>
                <a:gd name="T17" fmla="*/ 415 h 863"/>
                <a:gd name="T18" fmla="*/ 224 w 1081"/>
                <a:gd name="T19" fmla="*/ 516 h 863"/>
                <a:gd name="T20" fmla="*/ 136 w 1081"/>
                <a:gd name="T21" fmla="*/ 525 h 863"/>
                <a:gd name="T22" fmla="*/ 82 w 1081"/>
                <a:gd name="T23" fmla="*/ 503 h 863"/>
                <a:gd name="T24" fmla="*/ 0 w 1081"/>
                <a:gd name="T25" fmla="*/ 461 h 863"/>
                <a:gd name="T26" fmla="*/ 68 w 1081"/>
                <a:gd name="T27" fmla="*/ 433 h 863"/>
                <a:gd name="T28" fmla="*/ 127 w 1081"/>
                <a:gd name="T29" fmla="*/ 351 h 863"/>
                <a:gd name="T30" fmla="*/ 245 w 1081"/>
                <a:gd name="T31" fmla="*/ 265 h 863"/>
                <a:gd name="T32" fmla="*/ 317 w 1081"/>
                <a:gd name="T33" fmla="*/ 267 h 863"/>
                <a:gd name="T34" fmla="*/ 331 w 1081"/>
                <a:gd name="T35" fmla="*/ 274 h 863"/>
                <a:gd name="T36" fmla="*/ 315 w 1081"/>
                <a:gd name="T37" fmla="*/ 320 h 863"/>
                <a:gd name="T38" fmla="*/ 325 w 1081"/>
                <a:gd name="T39" fmla="*/ 329 h 863"/>
                <a:gd name="T40" fmla="*/ 364 w 1081"/>
                <a:gd name="T41" fmla="*/ 320 h 863"/>
                <a:gd name="T42" fmla="*/ 358 w 1081"/>
                <a:gd name="T43" fmla="*/ 265 h 863"/>
                <a:gd name="T44" fmla="*/ 369 w 1081"/>
                <a:gd name="T45" fmla="*/ 263 h 863"/>
                <a:gd name="T46" fmla="*/ 393 w 1081"/>
                <a:gd name="T47" fmla="*/ 296 h 863"/>
                <a:gd name="T48" fmla="*/ 441 w 1081"/>
                <a:gd name="T49" fmla="*/ 302 h 863"/>
                <a:gd name="T50" fmla="*/ 478 w 1081"/>
                <a:gd name="T51" fmla="*/ 269 h 863"/>
                <a:gd name="T52" fmla="*/ 521 w 1081"/>
                <a:gd name="T53" fmla="*/ 256 h 863"/>
                <a:gd name="T54" fmla="*/ 579 w 1081"/>
                <a:gd name="T55" fmla="*/ 183 h 863"/>
                <a:gd name="T56" fmla="*/ 708 w 1081"/>
                <a:gd name="T57" fmla="*/ 13 h 863"/>
                <a:gd name="T58" fmla="*/ 809 w 1081"/>
                <a:gd name="T59" fmla="*/ 0 h 863"/>
                <a:gd name="T60" fmla="*/ 890 w 1081"/>
                <a:gd name="T61" fmla="*/ 18 h 863"/>
                <a:gd name="T62" fmla="*/ 978 w 1081"/>
                <a:gd name="T63" fmla="*/ 55 h 863"/>
                <a:gd name="T64" fmla="*/ 1063 w 1081"/>
                <a:gd name="T65" fmla="*/ 60 h 863"/>
                <a:gd name="T66" fmla="*/ 1050 w 1081"/>
                <a:gd name="T67" fmla="*/ 108 h 863"/>
                <a:gd name="T68" fmla="*/ 933 w 1081"/>
                <a:gd name="T69" fmla="*/ 269 h 863"/>
                <a:gd name="T70" fmla="*/ 830 w 1081"/>
                <a:gd name="T71" fmla="*/ 322 h 863"/>
                <a:gd name="T72" fmla="*/ 717 w 1081"/>
                <a:gd name="T73" fmla="*/ 353 h 863"/>
                <a:gd name="T74" fmla="*/ 614 w 1081"/>
                <a:gd name="T75" fmla="*/ 324 h 863"/>
                <a:gd name="T76" fmla="*/ 560 w 1081"/>
                <a:gd name="T77" fmla="*/ 291 h 863"/>
                <a:gd name="T78" fmla="*/ 521 w 1081"/>
                <a:gd name="T79" fmla="*/ 278 h 863"/>
                <a:gd name="T80" fmla="*/ 478 w 1081"/>
                <a:gd name="T81" fmla="*/ 291 h 863"/>
                <a:gd name="T82" fmla="*/ 482 w 1081"/>
                <a:gd name="T83" fmla="*/ 313 h 863"/>
                <a:gd name="T84" fmla="*/ 529 w 1081"/>
                <a:gd name="T85" fmla="*/ 311 h 863"/>
                <a:gd name="T86" fmla="*/ 585 w 1081"/>
                <a:gd name="T87" fmla="*/ 307 h 863"/>
                <a:gd name="T88" fmla="*/ 690 w 1081"/>
                <a:gd name="T89" fmla="*/ 349 h 863"/>
                <a:gd name="T90" fmla="*/ 783 w 1081"/>
                <a:gd name="T91" fmla="*/ 475 h 863"/>
                <a:gd name="T92" fmla="*/ 813 w 1081"/>
                <a:gd name="T93" fmla="*/ 629 h 863"/>
                <a:gd name="T94" fmla="*/ 756 w 1081"/>
                <a:gd name="T95" fmla="*/ 627 h 863"/>
                <a:gd name="T96" fmla="*/ 630 w 1081"/>
                <a:gd name="T97" fmla="*/ 587 h 863"/>
                <a:gd name="T98" fmla="*/ 550 w 1081"/>
                <a:gd name="T99" fmla="*/ 558 h 863"/>
                <a:gd name="T100" fmla="*/ 488 w 1081"/>
                <a:gd name="T101" fmla="*/ 448 h 863"/>
                <a:gd name="T102" fmla="*/ 469 w 1081"/>
                <a:gd name="T103" fmla="*/ 347 h 863"/>
                <a:gd name="T104" fmla="*/ 424 w 1081"/>
                <a:gd name="T105" fmla="*/ 311 h 863"/>
                <a:gd name="T106" fmla="*/ 401 w 1081"/>
                <a:gd name="T107" fmla="*/ 320 h 863"/>
                <a:gd name="T108" fmla="*/ 424 w 1081"/>
                <a:gd name="T109" fmla="*/ 366 h 863"/>
                <a:gd name="T110" fmla="*/ 504 w 1081"/>
                <a:gd name="T111" fmla="*/ 477 h 8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81"/>
                <a:gd name="T169" fmla="*/ 0 h 863"/>
                <a:gd name="T170" fmla="*/ 1081 w 1081"/>
                <a:gd name="T171" fmla="*/ 863 h 8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81" h="863">
                  <a:moveTo>
                    <a:pt x="515" y="510"/>
                  </a:moveTo>
                  <a:lnTo>
                    <a:pt x="527" y="572"/>
                  </a:lnTo>
                  <a:lnTo>
                    <a:pt x="527" y="633"/>
                  </a:lnTo>
                  <a:lnTo>
                    <a:pt x="517" y="691"/>
                  </a:lnTo>
                  <a:lnTo>
                    <a:pt x="500" y="735"/>
                  </a:lnTo>
                  <a:lnTo>
                    <a:pt x="480" y="768"/>
                  </a:lnTo>
                  <a:lnTo>
                    <a:pt x="465" y="799"/>
                  </a:lnTo>
                  <a:lnTo>
                    <a:pt x="453" y="828"/>
                  </a:lnTo>
                  <a:lnTo>
                    <a:pt x="443" y="863"/>
                  </a:lnTo>
                  <a:lnTo>
                    <a:pt x="441" y="852"/>
                  </a:lnTo>
                  <a:lnTo>
                    <a:pt x="436" y="834"/>
                  </a:lnTo>
                  <a:lnTo>
                    <a:pt x="428" y="815"/>
                  </a:lnTo>
                  <a:lnTo>
                    <a:pt x="418" y="795"/>
                  </a:lnTo>
                  <a:lnTo>
                    <a:pt x="406" y="773"/>
                  </a:lnTo>
                  <a:lnTo>
                    <a:pt x="393" y="753"/>
                  </a:lnTo>
                  <a:lnTo>
                    <a:pt x="379" y="733"/>
                  </a:lnTo>
                  <a:lnTo>
                    <a:pt x="366" y="720"/>
                  </a:lnTo>
                  <a:lnTo>
                    <a:pt x="350" y="706"/>
                  </a:lnTo>
                  <a:lnTo>
                    <a:pt x="338" y="691"/>
                  </a:lnTo>
                  <a:lnTo>
                    <a:pt x="329" y="675"/>
                  </a:lnTo>
                  <a:lnTo>
                    <a:pt x="321" y="660"/>
                  </a:lnTo>
                  <a:lnTo>
                    <a:pt x="305" y="611"/>
                  </a:lnTo>
                  <a:lnTo>
                    <a:pt x="301" y="565"/>
                  </a:lnTo>
                  <a:lnTo>
                    <a:pt x="303" y="523"/>
                  </a:lnTo>
                  <a:lnTo>
                    <a:pt x="307" y="492"/>
                  </a:lnTo>
                  <a:lnTo>
                    <a:pt x="313" y="477"/>
                  </a:lnTo>
                  <a:lnTo>
                    <a:pt x="321" y="459"/>
                  </a:lnTo>
                  <a:lnTo>
                    <a:pt x="329" y="441"/>
                  </a:lnTo>
                  <a:lnTo>
                    <a:pt x="340" y="426"/>
                  </a:lnTo>
                  <a:lnTo>
                    <a:pt x="352" y="408"/>
                  </a:lnTo>
                  <a:lnTo>
                    <a:pt x="364" y="388"/>
                  </a:lnTo>
                  <a:lnTo>
                    <a:pt x="373" y="369"/>
                  </a:lnTo>
                  <a:lnTo>
                    <a:pt x="383" y="349"/>
                  </a:lnTo>
                  <a:lnTo>
                    <a:pt x="387" y="335"/>
                  </a:lnTo>
                  <a:lnTo>
                    <a:pt x="389" y="320"/>
                  </a:lnTo>
                  <a:lnTo>
                    <a:pt x="387" y="309"/>
                  </a:lnTo>
                  <a:lnTo>
                    <a:pt x="383" y="307"/>
                  </a:lnTo>
                  <a:lnTo>
                    <a:pt x="373" y="313"/>
                  </a:lnTo>
                  <a:lnTo>
                    <a:pt x="368" y="324"/>
                  </a:lnTo>
                  <a:lnTo>
                    <a:pt x="364" y="338"/>
                  </a:lnTo>
                  <a:lnTo>
                    <a:pt x="360" y="349"/>
                  </a:lnTo>
                  <a:lnTo>
                    <a:pt x="356" y="366"/>
                  </a:lnTo>
                  <a:lnTo>
                    <a:pt x="350" y="384"/>
                  </a:lnTo>
                  <a:lnTo>
                    <a:pt x="342" y="400"/>
                  </a:lnTo>
                  <a:lnTo>
                    <a:pt x="334" y="415"/>
                  </a:lnTo>
                  <a:lnTo>
                    <a:pt x="317" y="444"/>
                  </a:lnTo>
                  <a:lnTo>
                    <a:pt x="296" y="468"/>
                  </a:lnTo>
                  <a:lnTo>
                    <a:pt x="272" y="490"/>
                  </a:lnTo>
                  <a:lnTo>
                    <a:pt x="249" y="505"/>
                  </a:lnTo>
                  <a:lnTo>
                    <a:pt x="224" y="516"/>
                  </a:lnTo>
                  <a:lnTo>
                    <a:pt x="198" y="525"/>
                  </a:lnTo>
                  <a:lnTo>
                    <a:pt x="175" y="530"/>
                  </a:lnTo>
                  <a:lnTo>
                    <a:pt x="152" y="530"/>
                  </a:lnTo>
                  <a:lnTo>
                    <a:pt x="144" y="528"/>
                  </a:lnTo>
                  <a:lnTo>
                    <a:pt x="136" y="525"/>
                  </a:lnTo>
                  <a:lnTo>
                    <a:pt x="128" y="525"/>
                  </a:lnTo>
                  <a:lnTo>
                    <a:pt x="123" y="523"/>
                  </a:lnTo>
                  <a:lnTo>
                    <a:pt x="109" y="516"/>
                  </a:lnTo>
                  <a:lnTo>
                    <a:pt x="95" y="510"/>
                  </a:lnTo>
                  <a:lnTo>
                    <a:pt x="82" y="503"/>
                  </a:lnTo>
                  <a:lnTo>
                    <a:pt x="68" y="494"/>
                  </a:lnTo>
                  <a:lnTo>
                    <a:pt x="55" y="488"/>
                  </a:lnTo>
                  <a:lnTo>
                    <a:pt x="37" y="479"/>
                  </a:lnTo>
                  <a:lnTo>
                    <a:pt x="20" y="470"/>
                  </a:lnTo>
                  <a:lnTo>
                    <a:pt x="0" y="461"/>
                  </a:lnTo>
                  <a:lnTo>
                    <a:pt x="12" y="457"/>
                  </a:lnTo>
                  <a:lnTo>
                    <a:pt x="24" y="452"/>
                  </a:lnTo>
                  <a:lnTo>
                    <a:pt x="39" y="448"/>
                  </a:lnTo>
                  <a:lnTo>
                    <a:pt x="55" y="441"/>
                  </a:lnTo>
                  <a:lnTo>
                    <a:pt x="68" y="433"/>
                  </a:lnTo>
                  <a:lnTo>
                    <a:pt x="82" y="424"/>
                  </a:lnTo>
                  <a:lnTo>
                    <a:pt x="93" y="411"/>
                  </a:lnTo>
                  <a:lnTo>
                    <a:pt x="101" y="397"/>
                  </a:lnTo>
                  <a:lnTo>
                    <a:pt x="113" y="375"/>
                  </a:lnTo>
                  <a:lnTo>
                    <a:pt x="127" y="351"/>
                  </a:lnTo>
                  <a:lnTo>
                    <a:pt x="146" y="327"/>
                  </a:lnTo>
                  <a:lnTo>
                    <a:pt x="167" y="302"/>
                  </a:lnTo>
                  <a:lnTo>
                    <a:pt x="191" y="285"/>
                  </a:lnTo>
                  <a:lnTo>
                    <a:pt x="216" y="271"/>
                  </a:lnTo>
                  <a:lnTo>
                    <a:pt x="245" y="265"/>
                  </a:lnTo>
                  <a:lnTo>
                    <a:pt x="272" y="269"/>
                  </a:lnTo>
                  <a:lnTo>
                    <a:pt x="284" y="276"/>
                  </a:lnTo>
                  <a:lnTo>
                    <a:pt x="298" y="276"/>
                  </a:lnTo>
                  <a:lnTo>
                    <a:pt x="309" y="274"/>
                  </a:lnTo>
                  <a:lnTo>
                    <a:pt x="317" y="267"/>
                  </a:lnTo>
                  <a:lnTo>
                    <a:pt x="323" y="263"/>
                  </a:lnTo>
                  <a:lnTo>
                    <a:pt x="329" y="263"/>
                  </a:lnTo>
                  <a:lnTo>
                    <a:pt x="334" y="263"/>
                  </a:lnTo>
                  <a:lnTo>
                    <a:pt x="340" y="265"/>
                  </a:lnTo>
                  <a:lnTo>
                    <a:pt x="331" y="274"/>
                  </a:lnTo>
                  <a:lnTo>
                    <a:pt x="323" y="287"/>
                  </a:lnTo>
                  <a:lnTo>
                    <a:pt x="315" y="300"/>
                  </a:lnTo>
                  <a:lnTo>
                    <a:pt x="313" y="313"/>
                  </a:lnTo>
                  <a:lnTo>
                    <a:pt x="313" y="316"/>
                  </a:lnTo>
                  <a:lnTo>
                    <a:pt x="315" y="320"/>
                  </a:lnTo>
                  <a:lnTo>
                    <a:pt x="315" y="322"/>
                  </a:lnTo>
                  <a:lnTo>
                    <a:pt x="317" y="324"/>
                  </a:lnTo>
                  <a:lnTo>
                    <a:pt x="319" y="327"/>
                  </a:lnTo>
                  <a:lnTo>
                    <a:pt x="323" y="329"/>
                  </a:lnTo>
                  <a:lnTo>
                    <a:pt x="325" y="329"/>
                  </a:lnTo>
                  <a:lnTo>
                    <a:pt x="327" y="331"/>
                  </a:lnTo>
                  <a:lnTo>
                    <a:pt x="336" y="333"/>
                  </a:lnTo>
                  <a:lnTo>
                    <a:pt x="348" y="331"/>
                  </a:lnTo>
                  <a:lnTo>
                    <a:pt x="356" y="327"/>
                  </a:lnTo>
                  <a:lnTo>
                    <a:pt x="364" y="320"/>
                  </a:lnTo>
                  <a:lnTo>
                    <a:pt x="368" y="307"/>
                  </a:lnTo>
                  <a:lnTo>
                    <a:pt x="369" y="294"/>
                  </a:lnTo>
                  <a:lnTo>
                    <a:pt x="366" y="283"/>
                  </a:lnTo>
                  <a:lnTo>
                    <a:pt x="362" y="271"/>
                  </a:lnTo>
                  <a:lnTo>
                    <a:pt x="358" y="265"/>
                  </a:lnTo>
                  <a:lnTo>
                    <a:pt x="358" y="260"/>
                  </a:lnTo>
                  <a:lnTo>
                    <a:pt x="362" y="258"/>
                  </a:lnTo>
                  <a:lnTo>
                    <a:pt x="366" y="256"/>
                  </a:lnTo>
                  <a:lnTo>
                    <a:pt x="368" y="258"/>
                  </a:lnTo>
                  <a:lnTo>
                    <a:pt x="369" y="263"/>
                  </a:lnTo>
                  <a:lnTo>
                    <a:pt x="371" y="269"/>
                  </a:lnTo>
                  <a:lnTo>
                    <a:pt x="373" y="278"/>
                  </a:lnTo>
                  <a:lnTo>
                    <a:pt x="375" y="287"/>
                  </a:lnTo>
                  <a:lnTo>
                    <a:pt x="383" y="296"/>
                  </a:lnTo>
                  <a:lnTo>
                    <a:pt x="393" y="296"/>
                  </a:lnTo>
                  <a:lnTo>
                    <a:pt x="408" y="287"/>
                  </a:lnTo>
                  <a:lnTo>
                    <a:pt x="414" y="294"/>
                  </a:lnTo>
                  <a:lnTo>
                    <a:pt x="422" y="298"/>
                  </a:lnTo>
                  <a:lnTo>
                    <a:pt x="432" y="302"/>
                  </a:lnTo>
                  <a:lnTo>
                    <a:pt x="441" y="302"/>
                  </a:lnTo>
                  <a:lnTo>
                    <a:pt x="449" y="300"/>
                  </a:lnTo>
                  <a:lnTo>
                    <a:pt x="459" y="296"/>
                  </a:lnTo>
                  <a:lnTo>
                    <a:pt x="467" y="285"/>
                  </a:lnTo>
                  <a:lnTo>
                    <a:pt x="472" y="271"/>
                  </a:lnTo>
                  <a:lnTo>
                    <a:pt x="478" y="269"/>
                  </a:lnTo>
                  <a:lnTo>
                    <a:pt x="486" y="265"/>
                  </a:lnTo>
                  <a:lnTo>
                    <a:pt x="494" y="263"/>
                  </a:lnTo>
                  <a:lnTo>
                    <a:pt x="502" y="260"/>
                  </a:lnTo>
                  <a:lnTo>
                    <a:pt x="511" y="258"/>
                  </a:lnTo>
                  <a:lnTo>
                    <a:pt x="521" y="256"/>
                  </a:lnTo>
                  <a:lnTo>
                    <a:pt x="529" y="254"/>
                  </a:lnTo>
                  <a:lnTo>
                    <a:pt x="539" y="252"/>
                  </a:lnTo>
                  <a:lnTo>
                    <a:pt x="554" y="241"/>
                  </a:lnTo>
                  <a:lnTo>
                    <a:pt x="568" y="218"/>
                  </a:lnTo>
                  <a:lnTo>
                    <a:pt x="579" y="183"/>
                  </a:lnTo>
                  <a:lnTo>
                    <a:pt x="593" y="139"/>
                  </a:lnTo>
                  <a:lnTo>
                    <a:pt x="614" y="88"/>
                  </a:lnTo>
                  <a:lnTo>
                    <a:pt x="644" y="53"/>
                  </a:lnTo>
                  <a:lnTo>
                    <a:pt x="675" y="29"/>
                  </a:lnTo>
                  <a:lnTo>
                    <a:pt x="708" y="13"/>
                  </a:lnTo>
                  <a:lnTo>
                    <a:pt x="739" y="4"/>
                  </a:lnTo>
                  <a:lnTo>
                    <a:pt x="766" y="0"/>
                  </a:lnTo>
                  <a:lnTo>
                    <a:pt x="787" y="0"/>
                  </a:lnTo>
                  <a:lnTo>
                    <a:pt x="799" y="0"/>
                  </a:lnTo>
                  <a:lnTo>
                    <a:pt x="809" y="0"/>
                  </a:lnTo>
                  <a:lnTo>
                    <a:pt x="820" y="2"/>
                  </a:lnTo>
                  <a:lnTo>
                    <a:pt x="836" y="4"/>
                  </a:lnTo>
                  <a:lnTo>
                    <a:pt x="853" y="7"/>
                  </a:lnTo>
                  <a:lnTo>
                    <a:pt x="873" y="13"/>
                  </a:lnTo>
                  <a:lnTo>
                    <a:pt x="890" y="18"/>
                  </a:lnTo>
                  <a:lnTo>
                    <a:pt x="910" y="26"/>
                  </a:lnTo>
                  <a:lnTo>
                    <a:pt x="925" y="35"/>
                  </a:lnTo>
                  <a:lnTo>
                    <a:pt x="941" y="44"/>
                  </a:lnTo>
                  <a:lnTo>
                    <a:pt x="958" y="51"/>
                  </a:lnTo>
                  <a:lnTo>
                    <a:pt x="978" y="55"/>
                  </a:lnTo>
                  <a:lnTo>
                    <a:pt x="995" y="60"/>
                  </a:lnTo>
                  <a:lnTo>
                    <a:pt x="1015" y="62"/>
                  </a:lnTo>
                  <a:lnTo>
                    <a:pt x="1032" y="62"/>
                  </a:lnTo>
                  <a:lnTo>
                    <a:pt x="1048" y="62"/>
                  </a:lnTo>
                  <a:lnTo>
                    <a:pt x="1063" y="60"/>
                  </a:lnTo>
                  <a:lnTo>
                    <a:pt x="1081" y="60"/>
                  </a:lnTo>
                  <a:lnTo>
                    <a:pt x="1081" y="66"/>
                  </a:lnTo>
                  <a:lnTo>
                    <a:pt x="1073" y="75"/>
                  </a:lnTo>
                  <a:lnTo>
                    <a:pt x="1065" y="84"/>
                  </a:lnTo>
                  <a:lnTo>
                    <a:pt x="1050" y="108"/>
                  </a:lnTo>
                  <a:lnTo>
                    <a:pt x="1030" y="139"/>
                  </a:lnTo>
                  <a:lnTo>
                    <a:pt x="1007" y="174"/>
                  </a:lnTo>
                  <a:lnTo>
                    <a:pt x="984" y="207"/>
                  </a:lnTo>
                  <a:lnTo>
                    <a:pt x="958" y="241"/>
                  </a:lnTo>
                  <a:lnTo>
                    <a:pt x="933" y="269"/>
                  </a:lnTo>
                  <a:lnTo>
                    <a:pt x="908" y="291"/>
                  </a:lnTo>
                  <a:lnTo>
                    <a:pt x="884" y="302"/>
                  </a:lnTo>
                  <a:lnTo>
                    <a:pt x="869" y="307"/>
                  </a:lnTo>
                  <a:lnTo>
                    <a:pt x="851" y="316"/>
                  </a:lnTo>
                  <a:lnTo>
                    <a:pt x="830" y="322"/>
                  </a:lnTo>
                  <a:lnTo>
                    <a:pt x="807" y="331"/>
                  </a:lnTo>
                  <a:lnTo>
                    <a:pt x="781" y="340"/>
                  </a:lnTo>
                  <a:lnTo>
                    <a:pt x="758" y="347"/>
                  </a:lnTo>
                  <a:lnTo>
                    <a:pt x="737" y="351"/>
                  </a:lnTo>
                  <a:lnTo>
                    <a:pt x="717" y="353"/>
                  </a:lnTo>
                  <a:lnTo>
                    <a:pt x="700" y="351"/>
                  </a:lnTo>
                  <a:lnTo>
                    <a:pt x="678" y="347"/>
                  </a:lnTo>
                  <a:lnTo>
                    <a:pt x="655" y="340"/>
                  </a:lnTo>
                  <a:lnTo>
                    <a:pt x="634" y="331"/>
                  </a:lnTo>
                  <a:lnTo>
                    <a:pt x="614" y="324"/>
                  </a:lnTo>
                  <a:lnTo>
                    <a:pt x="597" y="316"/>
                  </a:lnTo>
                  <a:lnTo>
                    <a:pt x="583" y="309"/>
                  </a:lnTo>
                  <a:lnTo>
                    <a:pt x="575" y="305"/>
                  </a:lnTo>
                  <a:lnTo>
                    <a:pt x="568" y="298"/>
                  </a:lnTo>
                  <a:lnTo>
                    <a:pt x="560" y="291"/>
                  </a:lnTo>
                  <a:lnTo>
                    <a:pt x="550" y="285"/>
                  </a:lnTo>
                  <a:lnTo>
                    <a:pt x="542" y="278"/>
                  </a:lnTo>
                  <a:lnTo>
                    <a:pt x="537" y="276"/>
                  </a:lnTo>
                  <a:lnTo>
                    <a:pt x="529" y="276"/>
                  </a:lnTo>
                  <a:lnTo>
                    <a:pt x="521" y="278"/>
                  </a:lnTo>
                  <a:lnTo>
                    <a:pt x="511" y="278"/>
                  </a:lnTo>
                  <a:lnTo>
                    <a:pt x="500" y="283"/>
                  </a:lnTo>
                  <a:lnTo>
                    <a:pt x="492" y="285"/>
                  </a:lnTo>
                  <a:lnTo>
                    <a:pt x="484" y="287"/>
                  </a:lnTo>
                  <a:lnTo>
                    <a:pt x="478" y="291"/>
                  </a:lnTo>
                  <a:lnTo>
                    <a:pt x="472" y="298"/>
                  </a:lnTo>
                  <a:lnTo>
                    <a:pt x="471" y="302"/>
                  </a:lnTo>
                  <a:lnTo>
                    <a:pt x="472" y="307"/>
                  </a:lnTo>
                  <a:lnTo>
                    <a:pt x="478" y="311"/>
                  </a:lnTo>
                  <a:lnTo>
                    <a:pt x="482" y="313"/>
                  </a:lnTo>
                  <a:lnTo>
                    <a:pt x="490" y="313"/>
                  </a:lnTo>
                  <a:lnTo>
                    <a:pt x="498" y="313"/>
                  </a:lnTo>
                  <a:lnTo>
                    <a:pt x="507" y="313"/>
                  </a:lnTo>
                  <a:lnTo>
                    <a:pt x="519" y="311"/>
                  </a:lnTo>
                  <a:lnTo>
                    <a:pt x="529" y="311"/>
                  </a:lnTo>
                  <a:lnTo>
                    <a:pt x="540" y="309"/>
                  </a:lnTo>
                  <a:lnTo>
                    <a:pt x="552" y="307"/>
                  </a:lnTo>
                  <a:lnTo>
                    <a:pt x="562" y="305"/>
                  </a:lnTo>
                  <a:lnTo>
                    <a:pt x="574" y="305"/>
                  </a:lnTo>
                  <a:lnTo>
                    <a:pt x="585" y="307"/>
                  </a:lnTo>
                  <a:lnTo>
                    <a:pt x="599" y="309"/>
                  </a:lnTo>
                  <a:lnTo>
                    <a:pt x="616" y="313"/>
                  </a:lnTo>
                  <a:lnTo>
                    <a:pt x="636" y="322"/>
                  </a:lnTo>
                  <a:lnTo>
                    <a:pt x="661" y="333"/>
                  </a:lnTo>
                  <a:lnTo>
                    <a:pt x="690" y="349"/>
                  </a:lnTo>
                  <a:lnTo>
                    <a:pt x="713" y="364"/>
                  </a:lnTo>
                  <a:lnTo>
                    <a:pt x="735" y="386"/>
                  </a:lnTo>
                  <a:lnTo>
                    <a:pt x="752" y="413"/>
                  </a:lnTo>
                  <a:lnTo>
                    <a:pt x="770" y="441"/>
                  </a:lnTo>
                  <a:lnTo>
                    <a:pt x="783" y="475"/>
                  </a:lnTo>
                  <a:lnTo>
                    <a:pt x="795" y="510"/>
                  </a:lnTo>
                  <a:lnTo>
                    <a:pt x="803" y="545"/>
                  </a:lnTo>
                  <a:lnTo>
                    <a:pt x="809" y="581"/>
                  </a:lnTo>
                  <a:lnTo>
                    <a:pt x="811" y="605"/>
                  </a:lnTo>
                  <a:lnTo>
                    <a:pt x="813" y="629"/>
                  </a:lnTo>
                  <a:lnTo>
                    <a:pt x="813" y="651"/>
                  </a:lnTo>
                  <a:lnTo>
                    <a:pt x="811" y="673"/>
                  </a:lnTo>
                  <a:lnTo>
                    <a:pt x="797" y="656"/>
                  </a:lnTo>
                  <a:lnTo>
                    <a:pt x="780" y="642"/>
                  </a:lnTo>
                  <a:lnTo>
                    <a:pt x="756" y="627"/>
                  </a:lnTo>
                  <a:lnTo>
                    <a:pt x="731" y="616"/>
                  </a:lnTo>
                  <a:lnTo>
                    <a:pt x="704" y="607"/>
                  </a:lnTo>
                  <a:lnTo>
                    <a:pt x="677" y="598"/>
                  </a:lnTo>
                  <a:lnTo>
                    <a:pt x="651" y="592"/>
                  </a:lnTo>
                  <a:lnTo>
                    <a:pt x="630" y="587"/>
                  </a:lnTo>
                  <a:lnTo>
                    <a:pt x="616" y="585"/>
                  </a:lnTo>
                  <a:lnTo>
                    <a:pt x="599" y="581"/>
                  </a:lnTo>
                  <a:lnTo>
                    <a:pt x="583" y="576"/>
                  </a:lnTo>
                  <a:lnTo>
                    <a:pt x="566" y="569"/>
                  </a:lnTo>
                  <a:lnTo>
                    <a:pt x="550" y="558"/>
                  </a:lnTo>
                  <a:lnTo>
                    <a:pt x="535" y="545"/>
                  </a:lnTo>
                  <a:lnTo>
                    <a:pt x="523" y="528"/>
                  </a:lnTo>
                  <a:lnTo>
                    <a:pt x="513" y="505"/>
                  </a:lnTo>
                  <a:lnTo>
                    <a:pt x="502" y="472"/>
                  </a:lnTo>
                  <a:lnTo>
                    <a:pt x="488" y="448"/>
                  </a:lnTo>
                  <a:lnTo>
                    <a:pt x="480" y="419"/>
                  </a:lnTo>
                  <a:lnTo>
                    <a:pt x="480" y="380"/>
                  </a:lnTo>
                  <a:lnTo>
                    <a:pt x="480" y="369"/>
                  </a:lnTo>
                  <a:lnTo>
                    <a:pt x="474" y="358"/>
                  </a:lnTo>
                  <a:lnTo>
                    <a:pt x="469" y="347"/>
                  </a:lnTo>
                  <a:lnTo>
                    <a:pt x="459" y="338"/>
                  </a:lnTo>
                  <a:lnTo>
                    <a:pt x="449" y="329"/>
                  </a:lnTo>
                  <a:lnTo>
                    <a:pt x="439" y="322"/>
                  </a:lnTo>
                  <a:lnTo>
                    <a:pt x="432" y="316"/>
                  </a:lnTo>
                  <a:lnTo>
                    <a:pt x="424" y="311"/>
                  </a:lnTo>
                  <a:lnTo>
                    <a:pt x="414" y="307"/>
                  </a:lnTo>
                  <a:lnTo>
                    <a:pt x="406" y="305"/>
                  </a:lnTo>
                  <a:lnTo>
                    <a:pt x="401" y="305"/>
                  </a:lnTo>
                  <a:lnTo>
                    <a:pt x="399" y="311"/>
                  </a:lnTo>
                  <a:lnTo>
                    <a:pt x="401" y="320"/>
                  </a:lnTo>
                  <a:lnTo>
                    <a:pt x="401" y="329"/>
                  </a:lnTo>
                  <a:lnTo>
                    <a:pt x="403" y="340"/>
                  </a:lnTo>
                  <a:lnTo>
                    <a:pt x="406" y="349"/>
                  </a:lnTo>
                  <a:lnTo>
                    <a:pt x="412" y="355"/>
                  </a:lnTo>
                  <a:lnTo>
                    <a:pt x="424" y="366"/>
                  </a:lnTo>
                  <a:lnTo>
                    <a:pt x="437" y="382"/>
                  </a:lnTo>
                  <a:lnTo>
                    <a:pt x="455" y="400"/>
                  </a:lnTo>
                  <a:lnTo>
                    <a:pt x="472" y="422"/>
                  </a:lnTo>
                  <a:lnTo>
                    <a:pt x="490" y="448"/>
                  </a:lnTo>
                  <a:lnTo>
                    <a:pt x="504" y="477"/>
                  </a:lnTo>
                  <a:lnTo>
                    <a:pt x="515" y="510"/>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487"/>
            <p:cNvSpPr>
              <a:spLocks/>
            </p:cNvSpPr>
            <p:nvPr/>
          </p:nvSpPr>
          <p:spPr bwMode="auto">
            <a:xfrm>
              <a:off x="733" y="212"/>
              <a:ext cx="324" cy="375"/>
            </a:xfrm>
            <a:custGeom>
              <a:avLst/>
              <a:gdLst>
                <a:gd name="T0" fmla="*/ 247 w 324"/>
                <a:gd name="T1" fmla="*/ 362 h 375"/>
                <a:gd name="T2" fmla="*/ 258 w 324"/>
                <a:gd name="T3" fmla="*/ 340 h 375"/>
                <a:gd name="T4" fmla="*/ 278 w 324"/>
                <a:gd name="T5" fmla="*/ 335 h 375"/>
                <a:gd name="T6" fmla="*/ 291 w 324"/>
                <a:gd name="T7" fmla="*/ 342 h 375"/>
                <a:gd name="T8" fmla="*/ 295 w 324"/>
                <a:gd name="T9" fmla="*/ 349 h 375"/>
                <a:gd name="T10" fmla="*/ 305 w 324"/>
                <a:gd name="T11" fmla="*/ 351 h 375"/>
                <a:gd name="T12" fmla="*/ 320 w 324"/>
                <a:gd name="T13" fmla="*/ 355 h 375"/>
                <a:gd name="T14" fmla="*/ 324 w 324"/>
                <a:gd name="T15" fmla="*/ 353 h 375"/>
                <a:gd name="T16" fmla="*/ 318 w 324"/>
                <a:gd name="T17" fmla="*/ 342 h 375"/>
                <a:gd name="T18" fmla="*/ 307 w 324"/>
                <a:gd name="T19" fmla="*/ 331 h 375"/>
                <a:gd name="T20" fmla="*/ 297 w 324"/>
                <a:gd name="T21" fmla="*/ 329 h 375"/>
                <a:gd name="T22" fmla="*/ 282 w 324"/>
                <a:gd name="T23" fmla="*/ 329 h 375"/>
                <a:gd name="T24" fmla="*/ 270 w 324"/>
                <a:gd name="T25" fmla="*/ 316 h 375"/>
                <a:gd name="T26" fmla="*/ 266 w 324"/>
                <a:gd name="T27" fmla="*/ 298 h 375"/>
                <a:gd name="T28" fmla="*/ 266 w 324"/>
                <a:gd name="T29" fmla="*/ 287 h 375"/>
                <a:gd name="T30" fmla="*/ 272 w 324"/>
                <a:gd name="T31" fmla="*/ 280 h 375"/>
                <a:gd name="T32" fmla="*/ 280 w 324"/>
                <a:gd name="T33" fmla="*/ 269 h 375"/>
                <a:gd name="T34" fmla="*/ 295 w 324"/>
                <a:gd name="T35" fmla="*/ 263 h 375"/>
                <a:gd name="T36" fmla="*/ 309 w 324"/>
                <a:gd name="T37" fmla="*/ 225 h 375"/>
                <a:gd name="T38" fmla="*/ 297 w 324"/>
                <a:gd name="T39" fmla="*/ 154 h 375"/>
                <a:gd name="T40" fmla="*/ 256 w 324"/>
                <a:gd name="T41" fmla="*/ 95 h 375"/>
                <a:gd name="T42" fmla="*/ 180 w 324"/>
                <a:gd name="T43" fmla="*/ 53 h 375"/>
                <a:gd name="T44" fmla="*/ 112 w 324"/>
                <a:gd name="T45" fmla="*/ 37 h 375"/>
                <a:gd name="T46" fmla="*/ 74 w 324"/>
                <a:gd name="T47" fmla="*/ 26 h 375"/>
                <a:gd name="T48" fmla="*/ 37 w 324"/>
                <a:gd name="T49" fmla="*/ 15 h 375"/>
                <a:gd name="T50" fmla="*/ 9 w 324"/>
                <a:gd name="T51" fmla="*/ 4 h 375"/>
                <a:gd name="T52" fmla="*/ 11 w 324"/>
                <a:gd name="T53" fmla="*/ 18 h 375"/>
                <a:gd name="T54" fmla="*/ 31 w 324"/>
                <a:gd name="T55" fmla="*/ 64 h 375"/>
                <a:gd name="T56" fmla="*/ 46 w 324"/>
                <a:gd name="T57" fmla="*/ 115 h 375"/>
                <a:gd name="T58" fmla="*/ 58 w 324"/>
                <a:gd name="T59" fmla="*/ 163 h 375"/>
                <a:gd name="T60" fmla="*/ 68 w 324"/>
                <a:gd name="T61" fmla="*/ 210 h 375"/>
                <a:gd name="T62" fmla="*/ 89 w 324"/>
                <a:gd name="T63" fmla="*/ 267 h 375"/>
                <a:gd name="T64" fmla="*/ 132 w 324"/>
                <a:gd name="T65" fmla="*/ 329 h 375"/>
                <a:gd name="T66" fmla="*/ 200 w 324"/>
                <a:gd name="T67" fmla="*/ 369 h 3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375"/>
                <a:gd name="T104" fmla="*/ 324 w 324"/>
                <a:gd name="T105" fmla="*/ 375 h 3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375">
                  <a:moveTo>
                    <a:pt x="247" y="375"/>
                  </a:moveTo>
                  <a:lnTo>
                    <a:pt x="247" y="362"/>
                  </a:lnTo>
                  <a:lnTo>
                    <a:pt x="250" y="349"/>
                  </a:lnTo>
                  <a:lnTo>
                    <a:pt x="258" y="340"/>
                  </a:lnTo>
                  <a:lnTo>
                    <a:pt x="268" y="335"/>
                  </a:lnTo>
                  <a:lnTo>
                    <a:pt x="278" y="335"/>
                  </a:lnTo>
                  <a:lnTo>
                    <a:pt x="285" y="338"/>
                  </a:lnTo>
                  <a:lnTo>
                    <a:pt x="291" y="342"/>
                  </a:lnTo>
                  <a:lnTo>
                    <a:pt x="293" y="346"/>
                  </a:lnTo>
                  <a:lnTo>
                    <a:pt x="295" y="349"/>
                  </a:lnTo>
                  <a:lnTo>
                    <a:pt x="299" y="351"/>
                  </a:lnTo>
                  <a:lnTo>
                    <a:pt x="305" y="351"/>
                  </a:lnTo>
                  <a:lnTo>
                    <a:pt x="313" y="353"/>
                  </a:lnTo>
                  <a:lnTo>
                    <a:pt x="320" y="355"/>
                  </a:lnTo>
                  <a:lnTo>
                    <a:pt x="324" y="355"/>
                  </a:lnTo>
                  <a:lnTo>
                    <a:pt x="324" y="353"/>
                  </a:lnTo>
                  <a:lnTo>
                    <a:pt x="322" y="349"/>
                  </a:lnTo>
                  <a:lnTo>
                    <a:pt x="318" y="342"/>
                  </a:lnTo>
                  <a:lnTo>
                    <a:pt x="313" y="335"/>
                  </a:lnTo>
                  <a:lnTo>
                    <a:pt x="307" y="331"/>
                  </a:lnTo>
                  <a:lnTo>
                    <a:pt x="301" y="324"/>
                  </a:lnTo>
                  <a:lnTo>
                    <a:pt x="297" y="329"/>
                  </a:lnTo>
                  <a:lnTo>
                    <a:pt x="289" y="331"/>
                  </a:lnTo>
                  <a:lnTo>
                    <a:pt x="282" y="329"/>
                  </a:lnTo>
                  <a:lnTo>
                    <a:pt x="274" y="324"/>
                  </a:lnTo>
                  <a:lnTo>
                    <a:pt x="270" y="316"/>
                  </a:lnTo>
                  <a:lnTo>
                    <a:pt x="266" y="307"/>
                  </a:lnTo>
                  <a:lnTo>
                    <a:pt x="266" y="298"/>
                  </a:lnTo>
                  <a:lnTo>
                    <a:pt x="266" y="291"/>
                  </a:lnTo>
                  <a:lnTo>
                    <a:pt x="266" y="287"/>
                  </a:lnTo>
                  <a:lnTo>
                    <a:pt x="268" y="282"/>
                  </a:lnTo>
                  <a:lnTo>
                    <a:pt x="272" y="280"/>
                  </a:lnTo>
                  <a:lnTo>
                    <a:pt x="274" y="276"/>
                  </a:lnTo>
                  <a:lnTo>
                    <a:pt x="280" y="269"/>
                  </a:lnTo>
                  <a:lnTo>
                    <a:pt x="287" y="265"/>
                  </a:lnTo>
                  <a:lnTo>
                    <a:pt x="295" y="263"/>
                  </a:lnTo>
                  <a:lnTo>
                    <a:pt x="301" y="263"/>
                  </a:lnTo>
                  <a:lnTo>
                    <a:pt x="309" y="225"/>
                  </a:lnTo>
                  <a:lnTo>
                    <a:pt x="307" y="188"/>
                  </a:lnTo>
                  <a:lnTo>
                    <a:pt x="297" y="154"/>
                  </a:lnTo>
                  <a:lnTo>
                    <a:pt x="282" y="121"/>
                  </a:lnTo>
                  <a:lnTo>
                    <a:pt x="256" y="95"/>
                  </a:lnTo>
                  <a:lnTo>
                    <a:pt x="223" y="71"/>
                  </a:lnTo>
                  <a:lnTo>
                    <a:pt x="180" y="53"/>
                  </a:lnTo>
                  <a:lnTo>
                    <a:pt x="132" y="40"/>
                  </a:lnTo>
                  <a:lnTo>
                    <a:pt x="112" y="37"/>
                  </a:lnTo>
                  <a:lnTo>
                    <a:pt x="93" y="31"/>
                  </a:lnTo>
                  <a:lnTo>
                    <a:pt x="74" y="26"/>
                  </a:lnTo>
                  <a:lnTo>
                    <a:pt x="54" y="20"/>
                  </a:lnTo>
                  <a:lnTo>
                    <a:pt x="37" y="15"/>
                  </a:lnTo>
                  <a:lnTo>
                    <a:pt x="21" y="9"/>
                  </a:lnTo>
                  <a:lnTo>
                    <a:pt x="9" y="4"/>
                  </a:lnTo>
                  <a:lnTo>
                    <a:pt x="0" y="0"/>
                  </a:lnTo>
                  <a:lnTo>
                    <a:pt x="11" y="18"/>
                  </a:lnTo>
                  <a:lnTo>
                    <a:pt x="21" y="40"/>
                  </a:lnTo>
                  <a:lnTo>
                    <a:pt x="31" y="64"/>
                  </a:lnTo>
                  <a:lnTo>
                    <a:pt x="41" y="88"/>
                  </a:lnTo>
                  <a:lnTo>
                    <a:pt x="46" y="115"/>
                  </a:lnTo>
                  <a:lnTo>
                    <a:pt x="52" y="139"/>
                  </a:lnTo>
                  <a:lnTo>
                    <a:pt x="58" y="163"/>
                  </a:lnTo>
                  <a:lnTo>
                    <a:pt x="62" y="185"/>
                  </a:lnTo>
                  <a:lnTo>
                    <a:pt x="68" y="210"/>
                  </a:lnTo>
                  <a:lnTo>
                    <a:pt x="75" y="236"/>
                  </a:lnTo>
                  <a:lnTo>
                    <a:pt x="89" y="267"/>
                  </a:lnTo>
                  <a:lnTo>
                    <a:pt x="109" y="300"/>
                  </a:lnTo>
                  <a:lnTo>
                    <a:pt x="132" y="329"/>
                  </a:lnTo>
                  <a:lnTo>
                    <a:pt x="163" y="353"/>
                  </a:lnTo>
                  <a:lnTo>
                    <a:pt x="200" y="369"/>
                  </a:lnTo>
                  <a:lnTo>
                    <a:pt x="247" y="375"/>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488"/>
            <p:cNvSpPr>
              <a:spLocks/>
            </p:cNvSpPr>
            <p:nvPr/>
          </p:nvSpPr>
          <p:spPr bwMode="auto">
            <a:xfrm>
              <a:off x="1083" y="435"/>
              <a:ext cx="35" cy="40"/>
            </a:xfrm>
            <a:custGeom>
              <a:avLst/>
              <a:gdLst>
                <a:gd name="T0" fmla="*/ 0 w 35"/>
                <a:gd name="T1" fmla="*/ 18 h 40"/>
                <a:gd name="T2" fmla="*/ 1 w 35"/>
                <a:gd name="T3" fmla="*/ 9 h 40"/>
                <a:gd name="T4" fmla="*/ 5 w 35"/>
                <a:gd name="T5" fmla="*/ 2 h 40"/>
                <a:gd name="T6" fmla="*/ 11 w 35"/>
                <a:gd name="T7" fmla="*/ 0 h 40"/>
                <a:gd name="T8" fmla="*/ 17 w 35"/>
                <a:gd name="T9" fmla="*/ 0 h 40"/>
                <a:gd name="T10" fmla="*/ 25 w 35"/>
                <a:gd name="T11" fmla="*/ 2 h 40"/>
                <a:gd name="T12" fmla="*/ 29 w 35"/>
                <a:gd name="T13" fmla="*/ 6 h 40"/>
                <a:gd name="T14" fmla="*/ 33 w 35"/>
                <a:gd name="T15" fmla="*/ 13 h 40"/>
                <a:gd name="T16" fmla="*/ 35 w 35"/>
                <a:gd name="T17" fmla="*/ 20 h 40"/>
                <a:gd name="T18" fmla="*/ 33 w 35"/>
                <a:gd name="T19" fmla="*/ 29 h 40"/>
                <a:gd name="T20" fmla="*/ 29 w 35"/>
                <a:gd name="T21" fmla="*/ 33 h 40"/>
                <a:gd name="T22" fmla="*/ 25 w 35"/>
                <a:gd name="T23" fmla="*/ 37 h 40"/>
                <a:gd name="T24" fmla="*/ 19 w 35"/>
                <a:gd name="T25" fmla="*/ 40 h 40"/>
                <a:gd name="T26" fmla="*/ 13 w 35"/>
                <a:gd name="T27" fmla="*/ 37 h 40"/>
                <a:gd name="T28" fmla="*/ 7 w 35"/>
                <a:gd name="T29" fmla="*/ 31 h 40"/>
                <a:gd name="T30" fmla="*/ 1 w 35"/>
                <a:gd name="T31" fmla="*/ 24 h 40"/>
                <a:gd name="T32" fmla="*/ 0 w 35"/>
                <a:gd name="T33" fmla="*/ 18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40"/>
                <a:gd name="T53" fmla="*/ 35 w 35"/>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40">
                  <a:moveTo>
                    <a:pt x="0" y="18"/>
                  </a:moveTo>
                  <a:lnTo>
                    <a:pt x="1" y="9"/>
                  </a:lnTo>
                  <a:lnTo>
                    <a:pt x="5" y="2"/>
                  </a:lnTo>
                  <a:lnTo>
                    <a:pt x="11" y="0"/>
                  </a:lnTo>
                  <a:lnTo>
                    <a:pt x="17" y="0"/>
                  </a:lnTo>
                  <a:lnTo>
                    <a:pt x="25" y="2"/>
                  </a:lnTo>
                  <a:lnTo>
                    <a:pt x="29" y="6"/>
                  </a:lnTo>
                  <a:lnTo>
                    <a:pt x="33" y="13"/>
                  </a:lnTo>
                  <a:lnTo>
                    <a:pt x="35" y="20"/>
                  </a:lnTo>
                  <a:lnTo>
                    <a:pt x="33" y="29"/>
                  </a:lnTo>
                  <a:lnTo>
                    <a:pt x="29" y="33"/>
                  </a:lnTo>
                  <a:lnTo>
                    <a:pt x="25" y="37"/>
                  </a:lnTo>
                  <a:lnTo>
                    <a:pt x="19" y="40"/>
                  </a:lnTo>
                  <a:lnTo>
                    <a:pt x="13" y="37"/>
                  </a:lnTo>
                  <a:lnTo>
                    <a:pt x="7" y="31"/>
                  </a:lnTo>
                  <a:lnTo>
                    <a:pt x="1" y="24"/>
                  </a:lnTo>
                  <a:lnTo>
                    <a:pt x="0"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489"/>
            <p:cNvSpPr>
              <a:spLocks/>
            </p:cNvSpPr>
            <p:nvPr/>
          </p:nvSpPr>
          <p:spPr bwMode="auto">
            <a:xfrm>
              <a:off x="1152" y="488"/>
              <a:ext cx="35" cy="42"/>
            </a:xfrm>
            <a:custGeom>
              <a:avLst/>
              <a:gdLst>
                <a:gd name="T0" fmla="*/ 2 w 35"/>
                <a:gd name="T1" fmla="*/ 6 h 42"/>
                <a:gd name="T2" fmla="*/ 10 w 35"/>
                <a:gd name="T3" fmla="*/ 2 h 42"/>
                <a:gd name="T4" fmla="*/ 18 w 35"/>
                <a:gd name="T5" fmla="*/ 0 h 42"/>
                <a:gd name="T6" fmla="*/ 26 w 35"/>
                <a:gd name="T7" fmla="*/ 2 h 42"/>
                <a:gd name="T8" fmla="*/ 32 w 35"/>
                <a:gd name="T9" fmla="*/ 6 h 42"/>
                <a:gd name="T10" fmla="*/ 35 w 35"/>
                <a:gd name="T11" fmla="*/ 13 h 42"/>
                <a:gd name="T12" fmla="*/ 35 w 35"/>
                <a:gd name="T13" fmla="*/ 22 h 42"/>
                <a:gd name="T14" fmla="*/ 35 w 35"/>
                <a:gd name="T15" fmla="*/ 31 h 42"/>
                <a:gd name="T16" fmla="*/ 34 w 35"/>
                <a:gd name="T17" fmla="*/ 40 h 42"/>
                <a:gd name="T18" fmla="*/ 28 w 35"/>
                <a:gd name="T19" fmla="*/ 42 h 42"/>
                <a:gd name="T20" fmla="*/ 20 w 35"/>
                <a:gd name="T21" fmla="*/ 42 h 42"/>
                <a:gd name="T22" fmla="*/ 10 w 35"/>
                <a:gd name="T23" fmla="*/ 40 h 42"/>
                <a:gd name="T24" fmla="*/ 4 w 35"/>
                <a:gd name="T25" fmla="*/ 33 h 42"/>
                <a:gd name="T26" fmla="*/ 2 w 35"/>
                <a:gd name="T27" fmla="*/ 26 h 42"/>
                <a:gd name="T28" fmla="*/ 0 w 35"/>
                <a:gd name="T29" fmla="*/ 20 h 42"/>
                <a:gd name="T30" fmla="*/ 0 w 35"/>
                <a:gd name="T31" fmla="*/ 13 h 42"/>
                <a:gd name="T32" fmla="*/ 2 w 35"/>
                <a:gd name="T33" fmla="*/ 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42"/>
                <a:gd name="T53" fmla="*/ 35 w 35"/>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42">
                  <a:moveTo>
                    <a:pt x="2" y="6"/>
                  </a:moveTo>
                  <a:lnTo>
                    <a:pt x="10" y="2"/>
                  </a:lnTo>
                  <a:lnTo>
                    <a:pt x="18" y="0"/>
                  </a:lnTo>
                  <a:lnTo>
                    <a:pt x="26" y="2"/>
                  </a:lnTo>
                  <a:lnTo>
                    <a:pt x="32" y="6"/>
                  </a:lnTo>
                  <a:lnTo>
                    <a:pt x="35" y="13"/>
                  </a:lnTo>
                  <a:lnTo>
                    <a:pt x="35" y="22"/>
                  </a:lnTo>
                  <a:lnTo>
                    <a:pt x="35" y="31"/>
                  </a:lnTo>
                  <a:lnTo>
                    <a:pt x="34" y="40"/>
                  </a:lnTo>
                  <a:lnTo>
                    <a:pt x="28" y="42"/>
                  </a:lnTo>
                  <a:lnTo>
                    <a:pt x="20" y="42"/>
                  </a:lnTo>
                  <a:lnTo>
                    <a:pt x="10" y="40"/>
                  </a:lnTo>
                  <a:lnTo>
                    <a:pt x="4" y="33"/>
                  </a:lnTo>
                  <a:lnTo>
                    <a:pt x="2" y="26"/>
                  </a:lnTo>
                  <a:lnTo>
                    <a:pt x="0" y="20"/>
                  </a:lnTo>
                  <a:lnTo>
                    <a:pt x="0" y="13"/>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490"/>
            <p:cNvSpPr>
              <a:spLocks/>
            </p:cNvSpPr>
            <p:nvPr/>
          </p:nvSpPr>
          <p:spPr bwMode="auto">
            <a:xfrm>
              <a:off x="1069" y="539"/>
              <a:ext cx="35" cy="42"/>
            </a:xfrm>
            <a:custGeom>
              <a:avLst/>
              <a:gdLst>
                <a:gd name="T0" fmla="*/ 4 w 35"/>
                <a:gd name="T1" fmla="*/ 8 h 42"/>
                <a:gd name="T2" fmla="*/ 8 w 35"/>
                <a:gd name="T3" fmla="*/ 4 h 42"/>
                <a:gd name="T4" fmla="*/ 15 w 35"/>
                <a:gd name="T5" fmla="*/ 0 h 42"/>
                <a:gd name="T6" fmla="*/ 23 w 35"/>
                <a:gd name="T7" fmla="*/ 0 h 42"/>
                <a:gd name="T8" fmla="*/ 31 w 35"/>
                <a:gd name="T9" fmla="*/ 4 h 42"/>
                <a:gd name="T10" fmla="*/ 35 w 35"/>
                <a:gd name="T11" fmla="*/ 13 h 42"/>
                <a:gd name="T12" fmla="*/ 35 w 35"/>
                <a:gd name="T13" fmla="*/ 22 h 42"/>
                <a:gd name="T14" fmla="*/ 33 w 35"/>
                <a:gd name="T15" fmla="*/ 31 h 42"/>
                <a:gd name="T16" fmla="*/ 29 w 35"/>
                <a:gd name="T17" fmla="*/ 35 h 42"/>
                <a:gd name="T18" fmla="*/ 25 w 35"/>
                <a:gd name="T19" fmla="*/ 39 h 42"/>
                <a:gd name="T20" fmla="*/ 17 w 35"/>
                <a:gd name="T21" fmla="*/ 42 h 42"/>
                <a:gd name="T22" fmla="*/ 10 w 35"/>
                <a:gd name="T23" fmla="*/ 42 h 42"/>
                <a:gd name="T24" fmla="*/ 4 w 35"/>
                <a:gd name="T25" fmla="*/ 37 h 42"/>
                <a:gd name="T26" fmla="*/ 0 w 35"/>
                <a:gd name="T27" fmla="*/ 31 h 42"/>
                <a:gd name="T28" fmla="*/ 0 w 35"/>
                <a:gd name="T29" fmla="*/ 22 h 42"/>
                <a:gd name="T30" fmla="*/ 2 w 35"/>
                <a:gd name="T31" fmla="*/ 13 h 42"/>
                <a:gd name="T32" fmla="*/ 4 w 35"/>
                <a:gd name="T33" fmla="*/ 8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42"/>
                <a:gd name="T53" fmla="*/ 35 w 35"/>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42">
                  <a:moveTo>
                    <a:pt x="4" y="8"/>
                  </a:moveTo>
                  <a:lnTo>
                    <a:pt x="8" y="4"/>
                  </a:lnTo>
                  <a:lnTo>
                    <a:pt x="15" y="0"/>
                  </a:lnTo>
                  <a:lnTo>
                    <a:pt x="23" y="0"/>
                  </a:lnTo>
                  <a:lnTo>
                    <a:pt x="31" y="4"/>
                  </a:lnTo>
                  <a:lnTo>
                    <a:pt x="35" y="13"/>
                  </a:lnTo>
                  <a:lnTo>
                    <a:pt x="35" y="22"/>
                  </a:lnTo>
                  <a:lnTo>
                    <a:pt x="33" y="31"/>
                  </a:lnTo>
                  <a:lnTo>
                    <a:pt x="29" y="35"/>
                  </a:lnTo>
                  <a:lnTo>
                    <a:pt x="25" y="39"/>
                  </a:lnTo>
                  <a:lnTo>
                    <a:pt x="17" y="42"/>
                  </a:lnTo>
                  <a:lnTo>
                    <a:pt x="10" y="42"/>
                  </a:lnTo>
                  <a:lnTo>
                    <a:pt x="4" y="37"/>
                  </a:lnTo>
                  <a:lnTo>
                    <a:pt x="0" y="31"/>
                  </a:lnTo>
                  <a:lnTo>
                    <a:pt x="0" y="22"/>
                  </a:lnTo>
                  <a:lnTo>
                    <a:pt x="2" y="13"/>
                  </a:lnTo>
                  <a:lnTo>
                    <a:pt x="4" y="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491"/>
            <p:cNvSpPr>
              <a:spLocks/>
            </p:cNvSpPr>
            <p:nvPr/>
          </p:nvSpPr>
          <p:spPr bwMode="auto">
            <a:xfrm>
              <a:off x="1011" y="488"/>
              <a:ext cx="37" cy="40"/>
            </a:xfrm>
            <a:custGeom>
              <a:avLst/>
              <a:gdLst>
                <a:gd name="T0" fmla="*/ 5 w 37"/>
                <a:gd name="T1" fmla="*/ 2 h 40"/>
                <a:gd name="T2" fmla="*/ 2 w 37"/>
                <a:gd name="T3" fmla="*/ 6 h 40"/>
                <a:gd name="T4" fmla="*/ 0 w 37"/>
                <a:gd name="T5" fmla="*/ 15 h 40"/>
                <a:gd name="T6" fmla="*/ 0 w 37"/>
                <a:gd name="T7" fmla="*/ 24 h 40"/>
                <a:gd name="T8" fmla="*/ 4 w 37"/>
                <a:gd name="T9" fmla="*/ 33 h 40"/>
                <a:gd name="T10" fmla="*/ 9 w 37"/>
                <a:gd name="T11" fmla="*/ 37 h 40"/>
                <a:gd name="T12" fmla="*/ 17 w 37"/>
                <a:gd name="T13" fmla="*/ 40 h 40"/>
                <a:gd name="T14" fmla="*/ 25 w 37"/>
                <a:gd name="T15" fmla="*/ 40 h 40"/>
                <a:gd name="T16" fmla="*/ 31 w 37"/>
                <a:gd name="T17" fmla="*/ 35 h 40"/>
                <a:gd name="T18" fmla="*/ 35 w 37"/>
                <a:gd name="T19" fmla="*/ 31 h 40"/>
                <a:gd name="T20" fmla="*/ 37 w 37"/>
                <a:gd name="T21" fmla="*/ 24 h 40"/>
                <a:gd name="T22" fmla="*/ 37 w 37"/>
                <a:gd name="T23" fmla="*/ 18 h 40"/>
                <a:gd name="T24" fmla="*/ 35 w 37"/>
                <a:gd name="T25" fmla="*/ 11 h 40"/>
                <a:gd name="T26" fmla="*/ 29 w 37"/>
                <a:gd name="T27" fmla="*/ 4 h 40"/>
                <a:gd name="T28" fmla="*/ 21 w 37"/>
                <a:gd name="T29" fmla="*/ 0 h 40"/>
                <a:gd name="T30" fmla="*/ 11 w 37"/>
                <a:gd name="T31" fmla="*/ 0 h 40"/>
                <a:gd name="T32" fmla="*/ 5 w 37"/>
                <a:gd name="T33" fmla="*/ 2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40"/>
                <a:gd name="T53" fmla="*/ 37 w 37"/>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40">
                  <a:moveTo>
                    <a:pt x="5" y="2"/>
                  </a:moveTo>
                  <a:lnTo>
                    <a:pt x="2" y="6"/>
                  </a:lnTo>
                  <a:lnTo>
                    <a:pt x="0" y="15"/>
                  </a:lnTo>
                  <a:lnTo>
                    <a:pt x="0" y="24"/>
                  </a:lnTo>
                  <a:lnTo>
                    <a:pt x="4" y="33"/>
                  </a:lnTo>
                  <a:lnTo>
                    <a:pt x="9" y="37"/>
                  </a:lnTo>
                  <a:lnTo>
                    <a:pt x="17" y="40"/>
                  </a:lnTo>
                  <a:lnTo>
                    <a:pt x="25" y="40"/>
                  </a:lnTo>
                  <a:lnTo>
                    <a:pt x="31" y="35"/>
                  </a:lnTo>
                  <a:lnTo>
                    <a:pt x="35" y="31"/>
                  </a:lnTo>
                  <a:lnTo>
                    <a:pt x="37" y="24"/>
                  </a:lnTo>
                  <a:lnTo>
                    <a:pt x="37" y="18"/>
                  </a:lnTo>
                  <a:lnTo>
                    <a:pt x="35" y="11"/>
                  </a:lnTo>
                  <a:lnTo>
                    <a:pt x="29" y="4"/>
                  </a:lnTo>
                  <a:lnTo>
                    <a:pt x="21" y="0"/>
                  </a:lnTo>
                  <a:lnTo>
                    <a:pt x="11" y="0"/>
                  </a:lnTo>
                  <a:lnTo>
                    <a:pt x="5" y="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492"/>
            <p:cNvSpPr>
              <a:spLocks/>
            </p:cNvSpPr>
            <p:nvPr/>
          </p:nvSpPr>
          <p:spPr bwMode="auto">
            <a:xfrm>
              <a:off x="989" y="565"/>
              <a:ext cx="31" cy="35"/>
            </a:xfrm>
            <a:custGeom>
              <a:avLst/>
              <a:gdLst>
                <a:gd name="T0" fmla="*/ 0 w 31"/>
                <a:gd name="T1" fmla="*/ 24 h 35"/>
                <a:gd name="T2" fmla="*/ 0 w 31"/>
                <a:gd name="T3" fmla="*/ 16 h 35"/>
                <a:gd name="T4" fmla="*/ 0 w 31"/>
                <a:gd name="T5" fmla="*/ 9 h 35"/>
                <a:gd name="T6" fmla="*/ 4 w 31"/>
                <a:gd name="T7" fmla="*/ 5 h 35"/>
                <a:gd name="T8" fmla="*/ 12 w 31"/>
                <a:gd name="T9" fmla="*/ 2 h 35"/>
                <a:gd name="T10" fmla="*/ 20 w 31"/>
                <a:gd name="T11" fmla="*/ 0 h 35"/>
                <a:gd name="T12" fmla="*/ 26 w 31"/>
                <a:gd name="T13" fmla="*/ 2 h 35"/>
                <a:gd name="T14" fmla="*/ 29 w 31"/>
                <a:gd name="T15" fmla="*/ 7 h 35"/>
                <a:gd name="T16" fmla="*/ 31 w 31"/>
                <a:gd name="T17" fmla="*/ 11 h 35"/>
                <a:gd name="T18" fmla="*/ 31 w 31"/>
                <a:gd name="T19" fmla="*/ 18 h 35"/>
                <a:gd name="T20" fmla="*/ 29 w 31"/>
                <a:gd name="T21" fmla="*/ 27 h 35"/>
                <a:gd name="T22" fmla="*/ 24 w 31"/>
                <a:gd name="T23" fmla="*/ 31 h 35"/>
                <a:gd name="T24" fmla="*/ 20 w 31"/>
                <a:gd name="T25" fmla="*/ 35 h 35"/>
                <a:gd name="T26" fmla="*/ 14 w 31"/>
                <a:gd name="T27" fmla="*/ 35 h 35"/>
                <a:gd name="T28" fmla="*/ 8 w 31"/>
                <a:gd name="T29" fmla="*/ 33 h 35"/>
                <a:gd name="T30" fmla="*/ 2 w 31"/>
                <a:gd name="T31" fmla="*/ 29 h 35"/>
                <a:gd name="T32" fmla="*/ 0 w 31"/>
                <a:gd name="T33" fmla="*/ 24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5"/>
                <a:gd name="T53" fmla="*/ 31 w 31"/>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5">
                  <a:moveTo>
                    <a:pt x="0" y="24"/>
                  </a:moveTo>
                  <a:lnTo>
                    <a:pt x="0" y="16"/>
                  </a:lnTo>
                  <a:lnTo>
                    <a:pt x="0" y="9"/>
                  </a:lnTo>
                  <a:lnTo>
                    <a:pt x="4" y="5"/>
                  </a:lnTo>
                  <a:lnTo>
                    <a:pt x="12" y="2"/>
                  </a:lnTo>
                  <a:lnTo>
                    <a:pt x="20" y="0"/>
                  </a:lnTo>
                  <a:lnTo>
                    <a:pt x="26" y="2"/>
                  </a:lnTo>
                  <a:lnTo>
                    <a:pt x="29" y="7"/>
                  </a:lnTo>
                  <a:lnTo>
                    <a:pt x="31" y="11"/>
                  </a:lnTo>
                  <a:lnTo>
                    <a:pt x="31" y="18"/>
                  </a:lnTo>
                  <a:lnTo>
                    <a:pt x="29" y="27"/>
                  </a:lnTo>
                  <a:lnTo>
                    <a:pt x="24" y="31"/>
                  </a:lnTo>
                  <a:lnTo>
                    <a:pt x="20" y="35"/>
                  </a:lnTo>
                  <a:lnTo>
                    <a:pt x="14" y="35"/>
                  </a:lnTo>
                  <a:lnTo>
                    <a:pt x="8" y="33"/>
                  </a:lnTo>
                  <a:lnTo>
                    <a:pt x="2" y="29"/>
                  </a:lnTo>
                  <a:lnTo>
                    <a:pt x="0" y="2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493"/>
            <p:cNvSpPr>
              <a:spLocks/>
            </p:cNvSpPr>
            <p:nvPr/>
          </p:nvSpPr>
          <p:spPr bwMode="auto">
            <a:xfrm>
              <a:off x="1046" y="623"/>
              <a:ext cx="27" cy="41"/>
            </a:xfrm>
            <a:custGeom>
              <a:avLst/>
              <a:gdLst>
                <a:gd name="T0" fmla="*/ 9 w 27"/>
                <a:gd name="T1" fmla="*/ 41 h 41"/>
                <a:gd name="T2" fmla="*/ 3 w 27"/>
                <a:gd name="T3" fmla="*/ 39 h 41"/>
                <a:gd name="T4" fmla="*/ 2 w 27"/>
                <a:gd name="T5" fmla="*/ 35 h 41"/>
                <a:gd name="T6" fmla="*/ 0 w 27"/>
                <a:gd name="T7" fmla="*/ 28 h 41"/>
                <a:gd name="T8" fmla="*/ 0 w 27"/>
                <a:gd name="T9" fmla="*/ 19 h 41"/>
                <a:gd name="T10" fmla="*/ 2 w 27"/>
                <a:gd name="T11" fmla="*/ 11 h 41"/>
                <a:gd name="T12" fmla="*/ 7 w 27"/>
                <a:gd name="T13" fmla="*/ 4 h 41"/>
                <a:gd name="T14" fmla="*/ 11 w 27"/>
                <a:gd name="T15" fmla="*/ 2 h 41"/>
                <a:gd name="T16" fmla="*/ 17 w 27"/>
                <a:gd name="T17" fmla="*/ 0 h 41"/>
                <a:gd name="T18" fmla="*/ 21 w 27"/>
                <a:gd name="T19" fmla="*/ 2 h 41"/>
                <a:gd name="T20" fmla="*/ 25 w 27"/>
                <a:gd name="T21" fmla="*/ 6 h 41"/>
                <a:gd name="T22" fmla="*/ 27 w 27"/>
                <a:gd name="T23" fmla="*/ 15 h 41"/>
                <a:gd name="T24" fmla="*/ 27 w 27"/>
                <a:gd name="T25" fmla="*/ 22 h 41"/>
                <a:gd name="T26" fmla="*/ 25 w 27"/>
                <a:gd name="T27" fmla="*/ 28 h 41"/>
                <a:gd name="T28" fmla="*/ 21 w 27"/>
                <a:gd name="T29" fmla="*/ 35 h 41"/>
                <a:gd name="T30" fmla="*/ 17 w 27"/>
                <a:gd name="T31" fmla="*/ 39 h 41"/>
                <a:gd name="T32" fmla="*/ 9 w 27"/>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41"/>
                <a:gd name="T53" fmla="*/ 27 w 27"/>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41">
                  <a:moveTo>
                    <a:pt x="9" y="41"/>
                  </a:moveTo>
                  <a:lnTo>
                    <a:pt x="3" y="39"/>
                  </a:lnTo>
                  <a:lnTo>
                    <a:pt x="2" y="35"/>
                  </a:lnTo>
                  <a:lnTo>
                    <a:pt x="0" y="28"/>
                  </a:lnTo>
                  <a:lnTo>
                    <a:pt x="0" y="19"/>
                  </a:lnTo>
                  <a:lnTo>
                    <a:pt x="2" y="11"/>
                  </a:lnTo>
                  <a:lnTo>
                    <a:pt x="7" y="4"/>
                  </a:lnTo>
                  <a:lnTo>
                    <a:pt x="11" y="2"/>
                  </a:lnTo>
                  <a:lnTo>
                    <a:pt x="17" y="0"/>
                  </a:lnTo>
                  <a:lnTo>
                    <a:pt x="21" y="2"/>
                  </a:lnTo>
                  <a:lnTo>
                    <a:pt x="25" y="6"/>
                  </a:lnTo>
                  <a:lnTo>
                    <a:pt x="27" y="15"/>
                  </a:lnTo>
                  <a:lnTo>
                    <a:pt x="27" y="22"/>
                  </a:lnTo>
                  <a:lnTo>
                    <a:pt x="25" y="28"/>
                  </a:lnTo>
                  <a:lnTo>
                    <a:pt x="21" y="35"/>
                  </a:lnTo>
                  <a:lnTo>
                    <a:pt x="17" y="39"/>
                  </a:lnTo>
                  <a:lnTo>
                    <a:pt x="9" y="4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494"/>
            <p:cNvSpPr>
              <a:spLocks/>
            </p:cNvSpPr>
            <p:nvPr/>
          </p:nvSpPr>
          <p:spPr bwMode="auto">
            <a:xfrm>
              <a:off x="1096" y="583"/>
              <a:ext cx="33" cy="46"/>
            </a:xfrm>
            <a:custGeom>
              <a:avLst/>
              <a:gdLst>
                <a:gd name="T0" fmla="*/ 2 w 33"/>
                <a:gd name="T1" fmla="*/ 24 h 46"/>
                <a:gd name="T2" fmla="*/ 4 w 33"/>
                <a:gd name="T3" fmla="*/ 15 h 46"/>
                <a:gd name="T4" fmla="*/ 8 w 33"/>
                <a:gd name="T5" fmla="*/ 9 h 46"/>
                <a:gd name="T6" fmla="*/ 12 w 33"/>
                <a:gd name="T7" fmla="*/ 2 h 46"/>
                <a:gd name="T8" fmla="*/ 20 w 33"/>
                <a:gd name="T9" fmla="*/ 0 h 46"/>
                <a:gd name="T10" fmla="*/ 27 w 33"/>
                <a:gd name="T11" fmla="*/ 2 h 46"/>
                <a:gd name="T12" fmla="*/ 33 w 33"/>
                <a:gd name="T13" fmla="*/ 9 h 46"/>
                <a:gd name="T14" fmla="*/ 33 w 33"/>
                <a:gd name="T15" fmla="*/ 15 h 46"/>
                <a:gd name="T16" fmla="*/ 33 w 33"/>
                <a:gd name="T17" fmla="*/ 24 h 46"/>
                <a:gd name="T18" fmla="*/ 29 w 33"/>
                <a:gd name="T19" fmla="*/ 33 h 46"/>
                <a:gd name="T20" fmla="*/ 23 w 33"/>
                <a:gd name="T21" fmla="*/ 40 h 46"/>
                <a:gd name="T22" fmla="*/ 16 w 33"/>
                <a:gd name="T23" fmla="*/ 44 h 46"/>
                <a:gd name="T24" fmla="*/ 10 w 33"/>
                <a:gd name="T25" fmla="*/ 46 h 46"/>
                <a:gd name="T26" fmla="*/ 6 w 33"/>
                <a:gd name="T27" fmla="*/ 44 h 46"/>
                <a:gd name="T28" fmla="*/ 2 w 33"/>
                <a:gd name="T29" fmla="*/ 37 h 46"/>
                <a:gd name="T30" fmla="*/ 0 w 33"/>
                <a:gd name="T31" fmla="*/ 31 h 46"/>
                <a:gd name="T32" fmla="*/ 2 w 33"/>
                <a:gd name="T33" fmla="*/ 24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46"/>
                <a:gd name="T53" fmla="*/ 33 w 33"/>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46">
                  <a:moveTo>
                    <a:pt x="2" y="24"/>
                  </a:moveTo>
                  <a:lnTo>
                    <a:pt x="4" y="15"/>
                  </a:lnTo>
                  <a:lnTo>
                    <a:pt x="8" y="9"/>
                  </a:lnTo>
                  <a:lnTo>
                    <a:pt x="12" y="2"/>
                  </a:lnTo>
                  <a:lnTo>
                    <a:pt x="20" y="0"/>
                  </a:lnTo>
                  <a:lnTo>
                    <a:pt x="27" y="2"/>
                  </a:lnTo>
                  <a:lnTo>
                    <a:pt x="33" y="9"/>
                  </a:lnTo>
                  <a:lnTo>
                    <a:pt x="33" y="15"/>
                  </a:lnTo>
                  <a:lnTo>
                    <a:pt x="33" y="24"/>
                  </a:lnTo>
                  <a:lnTo>
                    <a:pt x="29" y="33"/>
                  </a:lnTo>
                  <a:lnTo>
                    <a:pt x="23" y="40"/>
                  </a:lnTo>
                  <a:lnTo>
                    <a:pt x="16" y="44"/>
                  </a:lnTo>
                  <a:lnTo>
                    <a:pt x="10" y="46"/>
                  </a:lnTo>
                  <a:lnTo>
                    <a:pt x="6" y="44"/>
                  </a:lnTo>
                  <a:lnTo>
                    <a:pt x="2" y="37"/>
                  </a:lnTo>
                  <a:lnTo>
                    <a:pt x="0" y="31"/>
                  </a:lnTo>
                  <a:lnTo>
                    <a:pt x="2" y="2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495"/>
            <p:cNvSpPr>
              <a:spLocks/>
            </p:cNvSpPr>
            <p:nvPr/>
          </p:nvSpPr>
          <p:spPr bwMode="auto">
            <a:xfrm>
              <a:off x="1139" y="594"/>
              <a:ext cx="33" cy="35"/>
            </a:xfrm>
            <a:custGeom>
              <a:avLst/>
              <a:gdLst>
                <a:gd name="T0" fmla="*/ 25 w 33"/>
                <a:gd name="T1" fmla="*/ 2 h 35"/>
                <a:gd name="T2" fmla="*/ 29 w 33"/>
                <a:gd name="T3" fmla="*/ 6 h 35"/>
                <a:gd name="T4" fmla="*/ 31 w 33"/>
                <a:gd name="T5" fmla="*/ 11 h 35"/>
                <a:gd name="T6" fmla="*/ 33 w 33"/>
                <a:gd name="T7" fmla="*/ 17 h 35"/>
                <a:gd name="T8" fmla="*/ 31 w 33"/>
                <a:gd name="T9" fmla="*/ 24 h 35"/>
                <a:gd name="T10" fmla="*/ 27 w 33"/>
                <a:gd name="T11" fmla="*/ 31 h 35"/>
                <a:gd name="T12" fmla="*/ 21 w 33"/>
                <a:gd name="T13" fmla="*/ 33 h 35"/>
                <a:gd name="T14" fmla="*/ 15 w 33"/>
                <a:gd name="T15" fmla="*/ 35 h 35"/>
                <a:gd name="T16" fmla="*/ 10 w 33"/>
                <a:gd name="T17" fmla="*/ 35 h 35"/>
                <a:gd name="T18" fmla="*/ 6 w 33"/>
                <a:gd name="T19" fmla="*/ 33 h 35"/>
                <a:gd name="T20" fmla="*/ 2 w 33"/>
                <a:gd name="T21" fmla="*/ 26 h 35"/>
                <a:gd name="T22" fmla="*/ 0 w 33"/>
                <a:gd name="T23" fmla="*/ 20 h 35"/>
                <a:gd name="T24" fmla="*/ 0 w 33"/>
                <a:gd name="T25" fmla="*/ 13 h 35"/>
                <a:gd name="T26" fmla="*/ 4 w 33"/>
                <a:gd name="T27" fmla="*/ 6 h 35"/>
                <a:gd name="T28" fmla="*/ 10 w 33"/>
                <a:gd name="T29" fmla="*/ 0 h 35"/>
                <a:gd name="T30" fmla="*/ 15 w 33"/>
                <a:gd name="T31" fmla="*/ 0 h 35"/>
                <a:gd name="T32" fmla="*/ 25 w 33"/>
                <a:gd name="T33" fmla="*/ 2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5"/>
                <a:gd name="T53" fmla="*/ 33 w 33"/>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5">
                  <a:moveTo>
                    <a:pt x="25" y="2"/>
                  </a:moveTo>
                  <a:lnTo>
                    <a:pt x="29" y="6"/>
                  </a:lnTo>
                  <a:lnTo>
                    <a:pt x="31" y="11"/>
                  </a:lnTo>
                  <a:lnTo>
                    <a:pt x="33" y="17"/>
                  </a:lnTo>
                  <a:lnTo>
                    <a:pt x="31" y="24"/>
                  </a:lnTo>
                  <a:lnTo>
                    <a:pt x="27" y="31"/>
                  </a:lnTo>
                  <a:lnTo>
                    <a:pt x="21" y="33"/>
                  </a:lnTo>
                  <a:lnTo>
                    <a:pt x="15" y="35"/>
                  </a:lnTo>
                  <a:lnTo>
                    <a:pt x="10" y="35"/>
                  </a:lnTo>
                  <a:lnTo>
                    <a:pt x="6" y="33"/>
                  </a:lnTo>
                  <a:lnTo>
                    <a:pt x="2" y="26"/>
                  </a:lnTo>
                  <a:lnTo>
                    <a:pt x="0" y="20"/>
                  </a:lnTo>
                  <a:lnTo>
                    <a:pt x="0" y="13"/>
                  </a:lnTo>
                  <a:lnTo>
                    <a:pt x="4" y="6"/>
                  </a:lnTo>
                  <a:lnTo>
                    <a:pt x="10" y="0"/>
                  </a:lnTo>
                  <a:lnTo>
                    <a:pt x="15" y="0"/>
                  </a:lnTo>
                  <a:lnTo>
                    <a:pt x="25" y="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496"/>
            <p:cNvSpPr>
              <a:spLocks/>
            </p:cNvSpPr>
            <p:nvPr/>
          </p:nvSpPr>
          <p:spPr bwMode="auto">
            <a:xfrm>
              <a:off x="766" y="647"/>
              <a:ext cx="276" cy="216"/>
            </a:xfrm>
            <a:custGeom>
              <a:avLst/>
              <a:gdLst>
                <a:gd name="T0" fmla="*/ 272 w 276"/>
                <a:gd name="T1" fmla="*/ 22 h 216"/>
                <a:gd name="T2" fmla="*/ 264 w 276"/>
                <a:gd name="T3" fmla="*/ 15 h 216"/>
                <a:gd name="T4" fmla="*/ 262 w 276"/>
                <a:gd name="T5" fmla="*/ 6 h 216"/>
                <a:gd name="T6" fmla="*/ 249 w 276"/>
                <a:gd name="T7" fmla="*/ 22 h 216"/>
                <a:gd name="T8" fmla="*/ 221 w 276"/>
                <a:gd name="T9" fmla="*/ 15 h 216"/>
                <a:gd name="T10" fmla="*/ 163 w 276"/>
                <a:gd name="T11" fmla="*/ 2 h 216"/>
                <a:gd name="T12" fmla="*/ 118 w 276"/>
                <a:gd name="T13" fmla="*/ 2 h 216"/>
                <a:gd name="T14" fmla="*/ 111 w 276"/>
                <a:gd name="T15" fmla="*/ 9 h 216"/>
                <a:gd name="T16" fmla="*/ 149 w 276"/>
                <a:gd name="T17" fmla="*/ 6 h 216"/>
                <a:gd name="T18" fmla="*/ 198 w 276"/>
                <a:gd name="T19" fmla="*/ 20 h 216"/>
                <a:gd name="T20" fmla="*/ 233 w 276"/>
                <a:gd name="T21" fmla="*/ 37 h 216"/>
                <a:gd name="T22" fmla="*/ 229 w 276"/>
                <a:gd name="T23" fmla="*/ 46 h 216"/>
                <a:gd name="T24" fmla="*/ 206 w 276"/>
                <a:gd name="T25" fmla="*/ 62 h 216"/>
                <a:gd name="T26" fmla="*/ 182 w 276"/>
                <a:gd name="T27" fmla="*/ 66 h 216"/>
                <a:gd name="T28" fmla="*/ 140 w 276"/>
                <a:gd name="T29" fmla="*/ 51 h 216"/>
                <a:gd name="T30" fmla="*/ 93 w 276"/>
                <a:gd name="T31" fmla="*/ 46 h 216"/>
                <a:gd name="T32" fmla="*/ 70 w 276"/>
                <a:gd name="T33" fmla="*/ 57 h 216"/>
                <a:gd name="T34" fmla="*/ 87 w 276"/>
                <a:gd name="T35" fmla="*/ 57 h 216"/>
                <a:gd name="T36" fmla="*/ 111 w 276"/>
                <a:gd name="T37" fmla="*/ 57 h 216"/>
                <a:gd name="T38" fmla="*/ 136 w 276"/>
                <a:gd name="T39" fmla="*/ 64 h 216"/>
                <a:gd name="T40" fmla="*/ 169 w 276"/>
                <a:gd name="T41" fmla="*/ 75 h 216"/>
                <a:gd name="T42" fmla="*/ 173 w 276"/>
                <a:gd name="T43" fmla="*/ 88 h 216"/>
                <a:gd name="T44" fmla="*/ 132 w 276"/>
                <a:gd name="T45" fmla="*/ 104 h 216"/>
                <a:gd name="T46" fmla="*/ 95 w 276"/>
                <a:gd name="T47" fmla="*/ 95 h 216"/>
                <a:gd name="T48" fmla="*/ 60 w 276"/>
                <a:gd name="T49" fmla="*/ 88 h 216"/>
                <a:gd name="T50" fmla="*/ 72 w 276"/>
                <a:gd name="T51" fmla="*/ 99 h 216"/>
                <a:gd name="T52" fmla="*/ 103 w 276"/>
                <a:gd name="T53" fmla="*/ 115 h 216"/>
                <a:gd name="T54" fmla="*/ 68 w 276"/>
                <a:gd name="T55" fmla="*/ 128 h 216"/>
                <a:gd name="T56" fmla="*/ 23 w 276"/>
                <a:gd name="T57" fmla="*/ 141 h 216"/>
                <a:gd name="T58" fmla="*/ 0 w 276"/>
                <a:gd name="T59" fmla="*/ 150 h 216"/>
                <a:gd name="T60" fmla="*/ 13 w 276"/>
                <a:gd name="T61" fmla="*/ 154 h 216"/>
                <a:gd name="T62" fmla="*/ 52 w 276"/>
                <a:gd name="T63" fmla="*/ 148 h 216"/>
                <a:gd name="T64" fmla="*/ 97 w 276"/>
                <a:gd name="T65" fmla="*/ 134 h 216"/>
                <a:gd name="T66" fmla="*/ 114 w 276"/>
                <a:gd name="T67" fmla="*/ 143 h 216"/>
                <a:gd name="T68" fmla="*/ 95 w 276"/>
                <a:gd name="T69" fmla="*/ 207 h 216"/>
                <a:gd name="T70" fmla="*/ 97 w 276"/>
                <a:gd name="T71" fmla="*/ 216 h 216"/>
                <a:gd name="T72" fmla="*/ 122 w 276"/>
                <a:gd name="T73" fmla="*/ 168 h 216"/>
                <a:gd name="T74" fmla="*/ 142 w 276"/>
                <a:gd name="T75" fmla="*/ 123 h 216"/>
                <a:gd name="T76" fmla="*/ 167 w 276"/>
                <a:gd name="T77" fmla="*/ 110 h 216"/>
                <a:gd name="T78" fmla="*/ 192 w 276"/>
                <a:gd name="T79" fmla="*/ 99 h 216"/>
                <a:gd name="T80" fmla="*/ 196 w 276"/>
                <a:gd name="T81" fmla="*/ 141 h 216"/>
                <a:gd name="T82" fmla="*/ 184 w 276"/>
                <a:gd name="T83" fmla="*/ 196 h 216"/>
                <a:gd name="T84" fmla="*/ 192 w 276"/>
                <a:gd name="T85" fmla="*/ 187 h 216"/>
                <a:gd name="T86" fmla="*/ 214 w 276"/>
                <a:gd name="T87" fmla="*/ 115 h 216"/>
                <a:gd name="T88" fmla="*/ 233 w 276"/>
                <a:gd name="T89" fmla="*/ 68 h 216"/>
                <a:gd name="T90" fmla="*/ 250 w 276"/>
                <a:gd name="T91" fmla="*/ 48 h 216"/>
                <a:gd name="T92" fmla="*/ 256 w 276"/>
                <a:gd name="T93" fmla="*/ 59 h 216"/>
                <a:gd name="T94" fmla="*/ 250 w 276"/>
                <a:gd name="T95" fmla="*/ 132 h 216"/>
                <a:gd name="T96" fmla="*/ 268 w 276"/>
                <a:gd name="T97" fmla="*/ 93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216"/>
                <a:gd name="T149" fmla="*/ 276 w 276"/>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216">
                  <a:moveTo>
                    <a:pt x="276" y="24"/>
                  </a:moveTo>
                  <a:lnTo>
                    <a:pt x="274" y="22"/>
                  </a:lnTo>
                  <a:lnTo>
                    <a:pt x="272" y="22"/>
                  </a:lnTo>
                  <a:lnTo>
                    <a:pt x="268" y="20"/>
                  </a:lnTo>
                  <a:lnTo>
                    <a:pt x="266" y="17"/>
                  </a:lnTo>
                  <a:lnTo>
                    <a:pt x="264" y="15"/>
                  </a:lnTo>
                  <a:lnTo>
                    <a:pt x="264" y="13"/>
                  </a:lnTo>
                  <a:lnTo>
                    <a:pt x="262" y="9"/>
                  </a:lnTo>
                  <a:lnTo>
                    <a:pt x="262" y="6"/>
                  </a:lnTo>
                  <a:lnTo>
                    <a:pt x="258" y="13"/>
                  </a:lnTo>
                  <a:lnTo>
                    <a:pt x="254" y="20"/>
                  </a:lnTo>
                  <a:lnTo>
                    <a:pt x="249" y="22"/>
                  </a:lnTo>
                  <a:lnTo>
                    <a:pt x="247" y="26"/>
                  </a:lnTo>
                  <a:lnTo>
                    <a:pt x="235" y="22"/>
                  </a:lnTo>
                  <a:lnTo>
                    <a:pt x="221" y="15"/>
                  </a:lnTo>
                  <a:lnTo>
                    <a:pt x="202" y="11"/>
                  </a:lnTo>
                  <a:lnTo>
                    <a:pt x="182" y="6"/>
                  </a:lnTo>
                  <a:lnTo>
                    <a:pt x="163" y="2"/>
                  </a:lnTo>
                  <a:lnTo>
                    <a:pt x="144" y="0"/>
                  </a:lnTo>
                  <a:lnTo>
                    <a:pt x="130" y="0"/>
                  </a:lnTo>
                  <a:lnTo>
                    <a:pt x="118" y="2"/>
                  </a:lnTo>
                  <a:lnTo>
                    <a:pt x="107" y="6"/>
                  </a:lnTo>
                  <a:lnTo>
                    <a:pt x="105" y="6"/>
                  </a:lnTo>
                  <a:lnTo>
                    <a:pt x="111" y="9"/>
                  </a:lnTo>
                  <a:lnTo>
                    <a:pt x="118" y="6"/>
                  </a:lnTo>
                  <a:lnTo>
                    <a:pt x="134" y="6"/>
                  </a:lnTo>
                  <a:lnTo>
                    <a:pt x="149" y="6"/>
                  </a:lnTo>
                  <a:lnTo>
                    <a:pt x="167" y="11"/>
                  </a:lnTo>
                  <a:lnTo>
                    <a:pt x="182" y="15"/>
                  </a:lnTo>
                  <a:lnTo>
                    <a:pt x="198" y="20"/>
                  </a:lnTo>
                  <a:lnTo>
                    <a:pt x="214" y="26"/>
                  </a:lnTo>
                  <a:lnTo>
                    <a:pt x="225" y="31"/>
                  </a:lnTo>
                  <a:lnTo>
                    <a:pt x="233" y="37"/>
                  </a:lnTo>
                  <a:lnTo>
                    <a:pt x="235" y="42"/>
                  </a:lnTo>
                  <a:lnTo>
                    <a:pt x="233" y="44"/>
                  </a:lnTo>
                  <a:lnTo>
                    <a:pt x="229" y="46"/>
                  </a:lnTo>
                  <a:lnTo>
                    <a:pt x="221" y="51"/>
                  </a:lnTo>
                  <a:lnTo>
                    <a:pt x="214" y="55"/>
                  </a:lnTo>
                  <a:lnTo>
                    <a:pt x="206" y="62"/>
                  </a:lnTo>
                  <a:lnTo>
                    <a:pt x="198" y="66"/>
                  </a:lnTo>
                  <a:lnTo>
                    <a:pt x="192" y="70"/>
                  </a:lnTo>
                  <a:lnTo>
                    <a:pt x="182" y="66"/>
                  </a:lnTo>
                  <a:lnTo>
                    <a:pt x="171" y="62"/>
                  </a:lnTo>
                  <a:lnTo>
                    <a:pt x="155" y="55"/>
                  </a:lnTo>
                  <a:lnTo>
                    <a:pt x="140" y="51"/>
                  </a:lnTo>
                  <a:lnTo>
                    <a:pt x="122" y="48"/>
                  </a:lnTo>
                  <a:lnTo>
                    <a:pt x="107" y="46"/>
                  </a:lnTo>
                  <a:lnTo>
                    <a:pt x="93" y="46"/>
                  </a:lnTo>
                  <a:lnTo>
                    <a:pt x="81" y="51"/>
                  </a:lnTo>
                  <a:lnTo>
                    <a:pt x="74" y="55"/>
                  </a:lnTo>
                  <a:lnTo>
                    <a:pt x="70" y="57"/>
                  </a:lnTo>
                  <a:lnTo>
                    <a:pt x="72" y="59"/>
                  </a:lnTo>
                  <a:lnTo>
                    <a:pt x="79" y="59"/>
                  </a:lnTo>
                  <a:lnTo>
                    <a:pt x="87" y="57"/>
                  </a:lnTo>
                  <a:lnTo>
                    <a:pt x="93" y="57"/>
                  </a:lnTo>
                  <a:lnTo>
                    <a:pt x="101" y="57"/>
                  </a:lnTo>
                  <a:lnTo>
                    <a:pt x="111" y="57"/>
                  </a:lnTo>
                  <a:lnTo>
                    <a:pt x="118" y="59"/>
                  </a:lnTo>
                  <a:lnTo>
                    <a:pt x="126" y="62"/>
                  </a:lnTo>
                  <a:lnTo>
                    <a:pt x="136" y="64"/>
                  </a:lnTo>
                  <a:lnTo>
                    <a:pt x="144" y="66"/>
                  </a:lnTo>
                  <a:lnTo>
                    <a:pt x="157" y="70"/>
                  </a:lnTo>
                  <a:lnTo>
                    <a:pt x="169" y="75"/>
                  </a:lnTo>
                  <a:lnTo>
                    <a:pt x="179" y="77"/>
                  </a:lnTo>
                  <a:lnTo>
                    <a:pt x="182" y="79"/>
                  </a:lnTo>
                  <a:lnTo>
                    <a:pt x="173" y="88"/>
                  </a:lnTo>
                  <a:lnTo>
                    <a:pt x="157" y="95"/>
                  </a:lnTo>
                  <a:lnTo>
                    <a:pt x="142" y="99"/>
                  </a:lnTo>
                  <a:lnTo>
                    <a:pt x="132" y="104"/>
                  </a:lnTo>
                  <a:lnTo>
                    <a:pt x="122" y="104"/>
                  </a:lnTo>
                  <a:lnTo>
                    <a:pt x="109" y="101"/>
                  </a:lnTo>
                  <a:lnTo>
                    <a:pt x="95" y="95"/>
                  </a:lnTo>
                  <a:lnTo>
                    <a:pt x="81" y="90"/>
                  </a:lnTo>
                  <a:lnTo>
                    <a:pt x="70" y="88"/>
                  </a:lnTo>
                  <a:lnTo>
                    <a:pt x="60" y="88"/>
                  </a:lnTo>
                  <a:lnTo>
                    <a:pt x="56" y="90"/>
                  </a:lnTo>
                  <a:lnTo>
                    <a:pt x="60" y="93"/>
                  </a:lnTo>
                  <a:lnTo>
                    <a:pt x="72" y="99"/>
                  </a:lnTo>
                  <a:lnTo>
                    <a:pt x="85" y="104"/>
                  </a:lnTo>
                  <a:lnTo>
                    <a:pt x="95" y="110"/>
                  </a:lnTo>
                  <a:lnTo>
                    <a:pt x="103" y="115"/>
                  </a:lnTo>
                  <a:lnTo>
                    <a:pt x="95" y="117"/>
                  </a:lnTo>
                  <a:lnTo>
                    <a:pt x="83" y="121"/>
                  </a:lnTo>
                  <a:lnTo>
                    <a:pt x="68" y="128"/>
                  </a:lnTo>
                  <a:lnTo>
                    <a:pt x="52" y="132"/>
                  </a:lnTo>
                  <a:lnTo>
                    <a:pt x="37" y="137"/>
                  </a:lnTo>
                  <a:lnTo>
                    <a:pt x="23" y="141"/>
                  </a:lnTo>
                  <a:lnTo>
                    <a:pt x="13" y="145"/>
                  </a:lnTo>
                  <a:lnTo>
                    <a:pt x="6" y="148"/>
                  </a:lnTo>
                  <a:lnTo>
                    <a:pt x="0" y="150"/>
                  </a:lnTo>
                  <a:lnTo>
                    <a:pt x="0" y="152"/>
                  </a:lnTo>
                  <a:lnTo>
                    <a:pt x="4" y="154"/>
                  </a:lnTo>
                  <a:lnTo>
                    <a:pt x="13" y="154"/>
                  </a:lnTo>
                  <a:lnTo>
                    <a:pt x="23" y="154"/>
                  </a:lnTo>
                  <a:lnTo>
                    <a:pt x="37" y="152"/>
                  </a:lnTo>
                  <a:lnTo>
                    <a:pt x="52" y="148"/>
                  </a:lnTo>
                  <a:lnTo>
                    <a:pt x="68" y="143"/>
                  </a:lnTo>
                  <a:lnTo>
                    <a:pt x="83" y="139"/>
                  </a:lnTo>
                  <a:lnTo>
                    <a:pt x="97" y="134"/>
                  </a:lnTo>
                  <a:lnTo>
                    <a:pt x="109" y="130"/>
                  </a:lnTo>
                  <a:lnTo>
                    <a:pt x="116" y="126"/>
                  </a:lnTo>
                  <a:lnTo>
                    <a:pt x="114" y="143"/>
                  </a:lnTo>
                  <a:lnTo>
                    <a:pt x="109" y="170"/>
                  </a:lnTo>
                  <a:lnTo>
                    <a:pt x="103" y="192"/>
                  </a:lnTo>
                  <a:lnTo>
                    <a:pt x="95" y="207"/>
                  </a:lnTo>
                  <a:lnTo>
                    <a:pt x="91" y="214"/>
                  </a:lnTo>
                  <a:lnTo>
                    <a:pt x="93" y="216"/>
                  </a:lnTo>
                  <a:lnTo>
                    <a:pt x="97" y="216"/>
                  </a:lnTo>
                  <a:lnTo>
                    <a:pt x="103" y="209"/>
                  </a:lnTo>
                  <a:lnTo>
                    <a:pt x="111" y="194"/>
                  </a:lnTo>
                  <a:lnTo>
                    <a:pt x="122" y="168"/>
                  </a:lnTo>
                  <a:lnTo>
                    <a:pt x="132" y="143"/>
                  </a:lnTo>
                  <a:lnTo>
                    <a:pt x="136" y="126"/>
                  </a:lnTo>
                  <a:lnTo>
                    <a:pt x="142" y="123"/>
                  </a:lnTo>
                  <a:lnTo>
                    <a:pt x="149" y="119"/>
                  </a:lnTo>
                  <a:lnTo>
                    <a:pt x="159" y="115"/>
                  </a:lnTo>
                  <a:lnTo>
                    <a:pt x="167" y="110"/>
                  </a:lnTo>
                  <a:lnTo>
                    <a:pt x="177" y="106"/>
                  </a:lnTo>
                  <a:lnTo>
                    <a:pt x="184" y="101"/>
                  </a:lnTo>
                  <a:lnTo>
                    <a:pt x="192" y="99"/>
                  </a:lnTo>
                  <a:lnTo>
                    <a:pt x="198" y="97"/>
                  </a:lnTo>
                  <a:lnTo>
                    <a:pt x="198" y="115"/>
                  </a:lnTo>
                  <a:lnTo>
                    <a:pt x="196" y="141"/>
                  </a:lnTo>
                  <a:lnTo>
                    <a:pt x="190" y="168"/>
                  </a:lnTo>
                  <a:lnTo>
                    <a:pt x="186" y="187"/>
                  </a:lnTo>
                  <a:lnTo>
                    <a:pt x="184" y="196"/>
                  </a:lnTo>
                  <a:lnTo>
                    <a:pt x="184" y="201"/>
                  </a:lnTo>
                  <a:lnTo>
                    <a:pt x="186" y="196"/>
                  </a:lnTo>
                  <a:lnTo>
                    <a:pt x="192" y="187"/>
                  </a:lnTo>
                  <a:lnTo>
                    <a:pt x="200" y="168"/>
                  </a:lnTo>
                  <a:lnTo>
                    <a:pt x="208" y="141"/>
                  </a:lnTo>
                  <a:lnTo>
                    <a:pt x="214" y="115"/>
                  </a:lnTo>
                  <a:lnTo>
                    <a:pt x="214" y="90"/>
                  </a:lnTo>
                  <a:lnTo>
                    <a:pt x="225" y="79"/>
                  </a:lnTo>
                  <a:lnTo>
                    <a:pt x="233" y="68"/>
                  </a:lnTo>
                  <a:lnTo>
                    <a:pt x="241" y="59"/>
                  </a:lnTo>
                  <a:lnTo>
                    <a:pt x="247" y="53"/>
                  </a:lnTo>
                  <a:lnTo>
                    <a:pt x="250" y="48"/>
                  </a:lnTo>
                  <a:lnTo>
                    <a:pt x="254" y="46"/>
                  </a:lnTo>
                  <a:lnTo>
                    <a:pt x="256" y="51"/>
                  </a:lnTo>
                  <a:lnTo>
                    <a:pt x="256" y="59"/>
                  </a:lnTo>
                  <a:lnTo>
                    <a:pt x="254" y="77"/>
                  </a:lnTo>
                  <a:lnTo>
                    <a:pt x="252" y="104"/>
                  </a:lnTo>
                  <a:lnTo>
                    <a:pt x="250" y="132"/>
                  </a:lnTo>
                  <a:lnTo>
                    <a:pt x="249" y="150"/>
                  </a:lnTo>
                  <a:lnTo>
                    <a:pt x="258" y="128"/>
                  </a:lnTo>
                  <a:lnTo>
                    <a:pt x="268" y="93"/>
                  </a:lnTo>
                  <a:lnTo>
                    <a:pt x="274" y="55"/>
                  </a:lnTo>
                  <a:lnTo>
                    <a:pt x="276" y="24"/>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497"/>
            <p:cNvSpPr>
              <a:spLocks/>
            </p:cNvSpPr>
            <p:nvPr/>
          </p:nvSpPr>
          <p:spPr bwMode="auto">
            <a:xfrm>
              <a:off x="785" y="265"/>
              <a:ext cx="222" cy="238"/>
            </a:xfrm>
            <a:custGeom>
              <a:avLst/>
              <a:gdLst>
                <a:gd name="T0" fmla="*/ 214 w 222"/>
                <a:gd name="T1" fmla="*/ 234 h 238"/>
                <a:gd name="T2" fmla="*/ 220 w 222"/>
                <a:gd name="T3" fmla="*/ 227 h 238"/>
                <a:gd name="T4" fmla="*/ 212 w 222"/>
                <a:gd name="T5" fmla="*/ 214 h 238"/>
                <a:gd name="T6" fmla="*/ 198 w 222"/>
                <a:gd name="T7" fmla="*/ 194 h 238"/>
                <a:gd name="T8" fmla="*/ 196 w 222"/>
                <a:gd name="T9" fmla="*/ 168 h 238"/>
                <a:gd name="T10" fmla="*/ 189 w 222"/>
                <a:gd name="T11" fmla="*/ 110 h 238"/>
                <a:gd name="T12" fmla="*/ 181 w 222"/>
                <a:gd name="T13" fmla="*/ 82 h 238"/>
                <a:gd name="T14" fmla="*/ 175 w 222"/>
                <a:gd name="T15" fmla="*/ 79 h 238"/>
                <a:gd name="T16" fmla="*/ 177 w 222"/>
                <a:gd name="T17" fmla="*/ 106 h 238"/>
                <a:gd name="T18" fmla="*/ 179 w 222"/>
                <a:gd name="T19" fmla="*/ 154 h 238"/>
                <a:gd name="T20" fmla="*/ 167 w 222"/>
                <a:gd name="T21" fmla="*/ 163 h 238"/>
                <a:gd name="T22" fmla="*/ 142 w 222"/>
                <a:gd name="T23" fmla="*/ 143 h 238"/>
                <a:gd name="T24" fmla="*/ 128 w 222"/>
                <a:gd name="T25" fmla="*/ 119 h 238"/>
                <a:gd name="T26" fmla="*/ 119 w 222"/>
                <a:gd name="T27" fmla="*/ 75 h 238"/>
                <a:gd name="T28" fmla="*/ 117 w 222"/>
                <a:gd name="T29" fmla="*/ 44 h 238"/>
                <a:gd name="T30" fmla="*/ 115 w 222"/>
                <a:gd name="T31" fmla="*/ 18 h 238"/>
                <a:gd name="T32" fmla="*/ 107 w 222"/>
                <a:gd name="T33" fmla="*/ 4 h 238"/>
                <a:gd name="T34" fmla="*/ 107 w 222"/>
                <a:gd name="T35" fmla="*/ 13 h 238"/>
                <a:gd name="T36" fmla="*/ 111 w 222"/>
                <a:gd name="T37" fmla="*/ 33 h 238"/>
                <a:gd name="T38" fmla="*/ 107 w 222"/>
                <a:gd name="T39" fmla="*/ 53 h 238"/>
                <a:gd name="T40" fmla="*/ 105 w 222"/>
                <a:gd name="T41" fmla="*/ 73 h 238"/>
                <a:gd name="T42" fmla="*/ 111 w 222"/>
                <a:gd name="T43" fmla="*/ 106 h 238"/>
                <a:gd name="T44" fmla="*/ 97 w 222"/>
                <a:gd name="T45" fmla="*/ 104 h 238"/>
                <a:gd name="T46" fmla="*/ 64 w 222"/>
                <a:gd name="T47" fmla="*/ 66 h 238"/>
                <a:gd name="T48" fmla="*/ 33 w 222"/>
                <a:gd name="T49" fmla="*/ 29 h 238"/>
                <a:gd name="T50" fmla="*/ 8 w 222"/>
                <a:gd name="T51" fmla="*/ 4 h 238"/>
                <a:gd name="T52" fmla="*/ 14 w 222"/>
                <a:gd name="T53" fmla="*/ 22 h 238"/>
                <a:gd name="T54" fmla="*/ 45 w 222"/>
                <a:gd name="T55" fmla="*/ 66 h 238"/>
                <a:gd name="T56" fmla="*/ 60 w 222"/>
                <a:gd name="T57" fmla="*/ 95 h 238"/>
                <a:gd name="T58" fmla="*/ 90 w 222"/>
                <a:gd name="T59" fmla="*/ 124 h 238"/>
                <a:gd name="T60" fmla="*/ 90 w 222"/>
                <a:gd name="T61" fmla="*/ 132 h 238"/>
                <a:gd name="T62" fmla="*/ 60 w 222"/>
                <a:gd name="T63" fmla="*/ 126 h 238"/>
                <a:gd name="T64" fmla="*/ 45 w 222"/>
                <a:gd name="T65" fmla="*/ 117 h 238"/>
                <a:gd name="T66" fmla="*/ 37 w 222"/>
                <a:gd name="T67" fmla="*/ 119 h 238"/>
                <a:gd name="T68" fmla="*/ 47 w 222"/>
                <a:gd name="T69" fmla="*/ 130 h 238"/>
                <a:gd name="T70" fmla="*/ 66 w 222"/>
                <a:gd name="T71" fmla="*/ 141 h 238"/>
                <a:gd name="T72" fmla="*/ 92 w 222"/>
                <a:gd name="T73" fmla="*/ 152 h 238"/>
                <a:gd name="T74" fmla="*/ 117 w 222"/>
                <a:gd name="T75" fmla="*/ 159 h 238"/>
                <a:gd name="T76" fmla="*/ 138 w 222"/>
                <a:gd name="T77" fmla="*/ 163 h 238"/>
                <a:gd name="T78" fmla="*/ 163 w 222"/>
                <a:gd name="T79" fmla="*/ 183 h 238"/>
                <a:gd name="T80" fmla="*/ 165 w 222"/>
                <a:gd name="T81" fmla="*/ 196 h 238"/>
                <a:gd name="T82" fmla="*/ 148 w 222"/>
                <a:gd name="T83" fmla="*/ 203 h 238"/>
                <a:gd name="T84" fmla="*/ 128 w 222"/>
                <a:gd name="T85" fmla="*/ 205 h 238"/>
                <a:gd name="T86" fmla="*/ 111 w 222"/>
                <a:gd name="T87" fmla="*/ 207 h 238"/>
                <a:gd name="T88" fmla="*/ 93 w 222"/>
                <a:gd name="T89" fmla="*/ 203 h 238"/>
                <a:gd name="T90" fmla="*/ 92 w 222"/>
                <a:gd name="T91" fmla="*/ 210 h 238"/>
                <a:gd name="T92" fmla="*/ 115 w 222"/>
                <a:gd name="T93" fmla="*/ 216 h 238"/>
                <a:gd name="T94" fmla="*/ 140 w 222"/>
                <a:gd name="T95" fmla="*/ 216 h 238"/>
                <a:gd name="T96" fmla="*/ 163 w 222"/>
                <a:gd name="T97" fmla="*/ 216 h 238"/>
                <a:gd name="T98" fmla="*/ 183 w 222"/>
                <a:gd name="T99" fmla="*/ 214 h 238"/>
                <a:gd name="T100" fmla="*/ 198 w 222"/>
                <a:gd name="T101" fmla="*/ 216 h 238"/>
                <a:gd name="T102" fmla="*/ 210 w 222"/>
                <a:gd name="T103" fmla="*/ 229 h 2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2"/>
                <a:gd name="T157" fmla="*/ 0 h 238"/>
                <a:gd name="T158" fmla="*/ 222 w 222"/>
                <a:gd name="T159" fmla="*/ 238 h 2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2" h="238">
                  <a:moveTo>
                    <a:pt x="214" y="238"/>
                  </a:moveTo>
                  <a:lnTo>
                    <a:pt x="214" y="234"/>
                  </a:lnTo>
                  <a:lnTo>
                    <a:pt x="216" y="229"/>
                  </a:lnTo>
                  <a:lnTo>
                    <a:pt x="220" y="227"/>
                  </a:lnTo>
                  <a:lnTo>
                    <a:pt x="222" y="223"/>
                  </a:lnTo>
                  <a:lnTo>
                    <a:pt x="212" y="214"/>
                  </a:lnTo>
                  <a:lnTo>
                    <a:pt x="204" y="203"/>
                  </a:lnTo>
                  <a:lnTo>
                    <a:pt x="198" y="194"/>
                  </a:lnTo>
                  <a:lnTo>
                    <a:pt x="196" y="185"/>
                  </a:lnTo>
                  <a:lnTo>
                    <a:pt x="196" y="168"/>
                  </a:lnTo>
                  <a:lnTo>
                    <a:pt x="195" y="139"/>
                  </a:lnTo>
                  <a:lnTo>
                    <a:pt x="189" y="110"/>
                  </a:lnTo>
                  <a:lnTo>
                    <a:pt x="185" y="90"/>
                  </a:lnTo>
                  <a:lnTo>
                    <a:pt x="181" y="82"/>
                  </a:lnTo>
                  <a:lnTo>
                    <a:pt x="177" y="79"/>
                  </a:lnTo>
                  <a:lnTo>
                    <a:pt x="175" y="79"/>
                  </a:lnTo>
                  <a:lnTo>
                    <a:pt x="175" y="88"/>
                  </a:lnTo>
                  <a:lnTo>
                    <a:pt x="177" y="106"/>
                  </a:lnTo>
                  <a:lnTo>
                    <a:pt x="179" y="130"/>
                  </a:lnTo>
                  <a:lnTo>
                    <a:pt x="179" y="154"/>
                  </a:lnTo>
                  <a:lnTo>
                    <a:pt x="179" y="172"/>
                  </a:lnTo>
                  <a:lnTo>
                    <a:pt x="167" y="163"/>
                  </a:lnTo>
                  <a:lnTo>
                    <a:pt x="154" y="154"/>
                  </a:lnTo>
                  <a:lnTo>
                    <a:pt x="142" y="143"/>
                  </a:lnTo>
                  <a:lnTo>
                    <a:pt x="134" y="135"/>
                  </a:lnTo>
                  <a:lnTo>
                    <a:pt x="128" y="119"/>
                  </a:lnTo>
                  <a:lnTo>
                    <a:pt x="123" y="97"/>
                  </a:lnTo>
                  <a:lnTo>
                    <a:pt x="119" y="75"/>
                  </a:lnTo>
                  <a:lnTo>
                    <a:pt x="117" y="57"/>
                  </a:lnTo>
                  <a:lnTo>
                    <a:pt x="117" y="44"/>
                  </a:lnTo>
                  <a:lnTo>
                    <a:pt x="117" y="29"/>
                  </a:lnTo>
                  <a:lnTo>
                    <a:pt x="115" y="18"/>
                  </a:lnTo>
                  <a:lnTo>
                    <a:pt x="111" y="9"/>
                  </a:lnTo>
                  <a:lnTo>
                    <a:pt x="107" y="4"/>
                  </a:lnTo>
                  <a:lnTo>
                    <a:pt x="107" y="7"/>
                  </a:lnTo>
                  <a:lnTo>
                    <a:pt x="107" y="13"/>
                  </a:lnTo>
                  <a:lnTo>
                    <a:pt x="109" y="22"/>
                  </a:lnTo>
                  <a:lnTo>
                    <a:pt x="111" y="33"/>
                  </a:lnTo>
                  <a:lnTo>
                    <a:pt x="109" y="44"/>
                  </a:lnTo>
                  <a:lnTo>
                    <a:pt x="107" y="53"/>
                  </a:lnTo>
                  <a:lnTo>
                    <a:pt x="105" y="62"/>
                  </a:lnTo>
                  <a:lnTo>
                    <a:pt x="105" y="73"/>
                  </a:lnTo>
                  <a:lnTo>
                    <a:pt x="107" y="90"/>
                  </a:lnTo>
                  <a:lnTo>
                    <a:pt x="111" y="106"/>
                  </a:lnTo>
                  <a:lnTo>
                    <a:pt x="113" y="119"/>
                  </a:lnTo>
                  <a:lnTo>
                    <a:pt x="97" y="104"/>
                  </a:lnTo>
                  <a:lnTo>
                    <a:pt x="82" y="86"/>
                  </a:lnTo>
                  <a:lnTo>
                    <a:pt x="64" y="66"/>
                  </a:lnTo>
                  <a:lnTo>
                    <a:pt x="49" y="46"/>
                  </a:lnTo>
                  <a:lnTo>
                    <a:pt x="33" y="29"/>
                  </a:lnTo>
                  <a:lnTo>
                    <a:pt x="20" y="15"/>
                  </a:lnTo>
                  <a:lnTo>
                    <a:pt x="8" y="4"/>
                  </a:lnTo>
                  <a:lnTo>
                    <a:pt x="0" y="0"/>
                  </a:lnTo>
                  <a:lnTo>
                    <a:pt x="14" y="22"/>
                  </a:lnTo>
                  <a:lnTo>
                    <a:pt x="29" y="44"/>
                  </a:lnTo>
                  <a:lnTo>
                    <a:pt x="45" y="66"/>
                  </a:lnTo>
                  <a:lnTo>
                    <a:pt x="53" y="82"/>
                  </a:lnTo>
                  <a:lnTo>
                    <a:pt x="60" y="95"/>
                  </a:lnTo>
                  <a:lnTo>
                    <a:pt x="76" y="110"/>
                  </a:lnTo>
                  <a:lnTo>
                    <a:pt x="90" y="124"/>
                  </a:lnTo>
                  <a:lnTo>
                    <a:pt x="101" y="132"/>
                  </a:lnTo>
                  <a:lnTo>
                    <a:pt x="90" y="132"/>
                  </a:lnTo>
                  <a:lnTo>
                    <a:pt x="74" y="130"/>
                  </a:lnTo>
                  <a:lnTo>
                    <a:pt x="60" y="126"/>
                  </a:lnTo>
                  <a:lnTo>
                    <a:pt x="51" y="121"/>
                  </a:lnTo>
                  <a:lnTo>
                    <a:pt x="45" y="117"/>
                  </a:lnTo>
                  <a:lnTo>
                    <a:pt x="41" y="117"/>
                  </a:lnTo>
                  <a:lnTo>
                    <a:pt x="37" y="119"/>
                  </a:lnTo>
                  <a:lnTo>
                    <a:pt x="41" y="126"/>
                  </a:lnTo>
                  <a:lnTo>
                    <a:pt x="47" y="130"/>
                  </a:lnTo>
                  <a:lnTo>
                    <a:pt x="57" y="137"/>
                  </a:lnTo>
                  <a:lnTo>
                    <a:pt x="66" y="141"/>
                  </a:lnTo>
                  <a:lnTo>
                    <a:pt x="78" y="148"/>
                  </a:lnTo>
                  <a:lnTo>
                    <a:pt x="92" y="152"/>
                  </a:lnTo>
                  <a:lnTo>
                    <a:pt x="103" y="157"/>
                  </a:lnTo>
                  <a:lnTo>
                    <a:pt x="117" y="159"/>
                  </a:lnTo>
                  <a:lnTo>
                    <a:pt x="126" y="159"/>
                  </a:lnTo>
                  <a:lnTo>
                    <a:pt x="138" y="163"/>
                  </a:lnTo>
                  <a:lnTo>
                    <a:pt x="152" y="172"/>
                  </a:lnTo>
                  <a:lnTo>
                    <a:pt x="163" y="183"/>
                  </a:lnTo>
                  <a:lnTo>
                    <a:pt x="171" y="194"/>
                  </a:lnTo>
                  <a:lnTo>
                    <a:pt x="165" y="196"/>
                  </a:lnTo>
                  <a:lnTo>
                    <a:pt x="158" y="201"/>
                  </a:lnTo>
                  <a:lnTo>
                    <a:pt x="148" y="203"/>
                  </a:lnTo>
                  <a:lnTo>
                    <a:pt x="138" y="205"/>
                  </a:lnTo>
                  <a:lnTo>
                    <a:pt x="128" y="205"/>
                  </a:lnTo>
                  <a:lnTo>
                    <a:pt x="119" y="207"/>
                  </a:lnTo>
                  <a:lnTo>
                    <a:pt x="111" y="207"/>
                  </a:lnTo>
                  <a:lnTo>
                    <a:pt x="103" y="205"/>
                  </a:lnTo>
                  <a:lnTo>
                    <a:pt x="93" y="203"/>
                  </a:lnTo>
                  <a:lnTo>
                    <a:pt x="90" y="205"/>
                  </a:lnTo>
                  <a:lnTo>
                    <a:pt x="92" y="210"/>
                  </a:lnTo>
                  <a:lnTo>
                    <a:pt x="105" y="214"/>
                  </a:lnTo>
                  <a:lnTo>
                    <a:pt x="115" y="216"/>
                  </a:lnTo>
                  <a:lnTo>
                    <a:pt x="126" y="216"/>
                  </a:lnTo>
                  <a:lnTo>
                    <a:pt x="140" y="216"/>
                  </a:lnTo>
                  <a:lnTo>
                    <a:pt x="152" y="216"/>
                  </a:lnTo>
                  <a:lnTo>
                    <a:pt x="163" y="216"/>
                  </a:lnTo>
                  <a:lnTo>
                    <a:pt x="175" y="214"/>
                  </a:lnTo>
                  <a:lnTo>
                    <a:pt x="183" y="214"/>
                  </a:lnTo>
                  <a:lnTo>
                    <a:pt x="189" y="214"/>
                  </a:lnTo>
                  <a:lnTo>
                    <a:pt x="198" y="216"/>
                  </a:lnTo>
                  <a:lnTo>
                    <a:pt x="204" y="223"/>
                  </a:lnTo>
                  <a:lnTo>
                    <a:pt x="210" y="229"/>
                  </a:lnTo>
                  <a:lnTo>
                    <a:pt x="214" y="238"/>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498"/>
            <p:cNvSpPr>
              <a:spLocks/>
            </p:cNvSpPr>
            <p:nvPr/>
          </p:nvSpPr>
          <p:spPr bwMode="auto">
            <a:xfrm>
              <a:off x="1114" y="172"/>
              <a:ext cx="136" cy="364"/>
            </a:xfrm>
            <a:custGeom>
              <a:avLst/>
              <a:gdLst>
                <a:gd name="T0" fmla="*/ 13 w 136"/>
                <a:gd name="T1" fmla="*/ 300 h 364"/>
                <a:gd name="T2" fmla="*/ 23 w 136"/>
                <a:gd name="T3" fmla="*/ 287 h 364"/>
                <a:gd name="T4" fmla="*/ 31 w 136"/>
                <a:gd name="T5" fmla="*/ 292 h 364"/>
                <a:gd name="T6" fmla="*/ 37 w 136"/>
                <a:gd name="T7" fmla="*/ 258 h 364"/>
                <a:gd name="T8" fmla="*/ 13 w 136"/>
                <a:gd name="T9" fmla="*/ 205 h 364"/>
                <a:gd name="T10" fmla="*/ 0 w 136"/>
                <a:gd name="T11" fmla="*/ 150 h 364"/>
                <a:gd name="T12" fmla="*/ 5 w 136"/>
                <a:gd name="T13" fmla="*/ 152 h 364"/>
                <a:gd name="T14" fmla="*/ 31 w 136"/>
                <a:gd name="T15" fmla="*/ 210 h 364"/>
                <a:gd name="T16" fmla="*/ 52 w 136"/>
                <a:gd name="T17" fmla="*/ 170 h 364"/>
                <a:gd name="T18" fmla="*/ 50 w 136"/>
                <a:gd name="T19" fmla="*/ 102 h 364"/>
                <a:gd name="T20" fmla="*/ 50 w 136"/>
                <a:gd name="T21" fmla="*/ 42 h 364"/>
                <a:gd name="T22" fmla="*/ 56 w 136"/>
                <a:gd name="T23" fmla="*/ 44 h 364"/>
                <a:gd name="T24" fmla="*/ 56 w 136"/>
                <a:gd name="T25" fmla="*/ 80 h 364"/>
                <a:gd name="T26" fmla="*/ 70 w 136"/>
                <a:gd name="T27" fmla="*/ 80 h 364"/>
                <a:gd name="T28" fmla="*/ 103 w 136"/>
                <a:gd name="T29" fmla="*/ 5 h 364"/>
                <a:gd name="T30" fmla="*/ 108 w 136"/>
                <a:gd name="T31" fmla="*/ 5 h 364"/>
                <a:gd name="T32" fmla="*/ 89 w 136"/>
                <a:gd name="T33" fmla="*/ 55 h 364"/>
                <a:gd name="T34" fmla="*/ 87 w 136"/>
                <a:gd name="T35" fmla="*/ 100 h 364"/>
                <a:gd name="T36" fmla="*/ 114 w 136"/>
                <a:gd name="T37" fmla="*/ 86 h 364"/>
                <a:gd name="T38" fmla="*/ 120 w 136"/>
                <a:gd name="T39" fmla="*/ 86 h 364"/>
                <a:gd name="T40" fmla="*/ 95 w 136"/>
                <a:gd name="T41" fmla="*/ 111 h 364"/>
                <a:gd name="T42" fmla="*/ 70 w 136"/>
                <a:gd name="T43" fmla="*/ 150 h 364"/>
                <a:gd name="T44" fmla="*/ 56 w 136"/>
                <a:gd name="T45" fmla="*/ 223 h 364"/>
                <a:gd name="T46" fmla="*/ 85 w 136"/>
                <a:gd name="T47" fmla="*/ 221 h 364"/>
                <a:gd name="T48" fmla="*/ 114 w 136"/>
                <a:gd name="T49" fmla="*/ 214 h 364"/>
                <a:gd name="T50" fmla="*/ 128 w 136"/>
                <a:gd name="T51" fmla="*/ 203 h 364"/>
                <a:gd name="T52" fmla="*/ 126 w 136"/>
                <a:gd name="T53" fmla="*/ 212 h 364"/>
                <a:gd name="T54" fmla="*/ 105 w 136"/>
                <a:gd name="T55" fmla="*/ 228 h 364"/>
                <a:gd name="T56" fmla="*/ 72 w 136"/>
                <a:gd name="T57" fmla="*/ 243 h 364"/>
                <a:gd name="T58" fmla="*/ 52 w 136"/>
                <a:gd name="T59" fmla="*/ 256 h 364"/>
                <a:gd name="T60" fmla="*/ 46 w 136"/>
                <a:gd name="T61" fmla="*/ 294 h 364"/>
                <a:gd name="T62" fmla="*/ 66 w 136"/>
                <a:gd name="T63" fmla="*/ 298 h 364"/>
                <a:gd name="T64" fmla="*/ 105 w 136"/>
                <a:gd name="T65" fmla="*/ 281 h 364"/>
                <a:gd name="T66" fmla="*/ 132 w 136"/>
                <a:gd name="T67" fmla="*/ 258 h 364"/>
                <a:gd name="T68" fmla="*/ 132 w 136"/>
                <a:gd name="T69" fmla="*/ 267 h 364"/>
                <a:gd name="T70" fmla="*/ 97 w 136"/>
                <a:gd name="T71" fmla="*/ 318 h 364"/>
                <a:gd name="T72" fmla="*/ 83 w 136"/>
                <a:gd name="T73" fmla="*/ 318 h 364"/>
                <a:gd name="T74" fmla="*/ 70 w 136"/>
                <a:gd name="T75" fmla="*/ 303 h 364"/>
                <a:gd name="T76" fmla="*/ 37 w 136"/>
                <a:gd name="T77" fmla="*/ 307 h 364"/>
                <a:gd name="T78" fmla="*/ 29 w 136"/>
                <a:gd name="T79" fmla="*/ 329 h 364"/>
                <a:gd name="T80" fmla="*/ 13 w 136"/>
                <a:gd name="T81" fmla="*/ 353 h 364"/>
                <a:gd name="T82" fmla="*/ 9 w 136"/>
                <a:gd name="T83" fmla="*/ 353 h 364"/>
                <a:gd name="T84" fmla="*/ 21 w 136"/>
                <a:gd name="T85" fmla="*/ 322 h 364"/>
                <a:gd name="T86" fmla="*/ 5 w 136"/>
                <a:gd name="T87" fmla="*/ 311 h 3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6"/>
                <a:gd name="T133" fmla="*/ 0 h 364"/>
                <a:gd name="T134" fmla="*/ 136 w 136"/>
                <a:gd name="T135" fmla="*/ 364 h 3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6" h="364">
                  <a:moveTo>
                    <a:pt x="0" y="314"/>
                  </a:moveTo>
                  <a:lnTo>
                    <a:pt x="7" y="307"/>
                  </a:lnTo>
                  <a:lnTo>
                    <a:pt x="13" y="300"/>
                  </a:lnTo>
                  <a:lnTo>
                    <a:pt x="19" y="292"/>
                  </a:lnTo>
                  <a:lnTo>
                    <a:pt x="21" y="283"/>
                  </a:lnTo>
                  <a:lnTo>
                    <a:pt x="23" y="287"/>
                  </a:lnTo>
                  <a:lnTo>
                    <a:pt x="27" y="289"/>
                  </a:lnTo>
                  <a:lnTo>
                    <a:pt x="29" y="289"/>
                  </a:lnTo>
                  <a:lnTo>
                    <a:pt x="31" y="292"/>
                  </a:lnTo>
                  <a:lnTo>
                    <a:pt x="33" y="285"/>
                  </a:lnTo>
                  <a:lnTo>
                    <a:pt x="37" y="274"/>
                  </a:lnTo>
                  <a:lnTo>
                    <a:pt x="37" y="258"/>
                  </a:lnTo>
                  <a:lnTo>
                    <a:pt x="35" y="250"/>
                  </a:lnTo>
                  <a:lnTo>
                    <a:pt x="25" y="232"/>
                  </a:lnTo>
                  <a:lnTo>
                    <a:pt x="13" y="205"/>
                  </a:lnTo>
                  <a:lnTo>
                    <a:pt x="4" y="177"/>
                  </a:lnTo>
                  <a:lnTo>
                    <a:pt x="0" y="159"/>
                  </a:lnTo>
                  <a:lnTo>
                    <a:pt x="0" y="150"/>
                  </a:lnTo>
                  <a:lnTo>
                    <a:pt x="4" y="144"/>
                  </a:lnTo>
                  <a:lnTo>
                    <a:pt x="5" y="146"/>
                  </a:lnTo>
                  <a:lnTo>
                    <a:pt x="5" y="152"/>
                  </a:lnTo>
                  <a:lnTo>
                    <a:pt x="9" y="168"/>
                  </a:lnTo>
                  <a:lnTo>
                    <a:pt x="19" y="190"/>
                  </a:lnTo>
                  <a:lnTo>
                    <a:pt x="31" y="210"/>
                  </a:lnTo>
                  <a:lnTo>
                    <a:pt x="40" y="221"/>
                  </a:lnTo>
                  <a:lnTo>
                    <a:pt x="46" y="201"/>
                  </a:lnTo>
                  <a:lnTo>
                    <a:pt x="52" y="170"/>
                  </a:lnTo>
                  <a:lnTo>
                    <a:pt x="54" y="141"/>
                  </a:lnTo>
                  <a:lnTo>
                    <a:pt x="54" y="122"/>
                  </a:lnTo>
                  <a:lnTo>
                    <a:pt x="50" y="102"/>
                  </a:lnTo>
                  <a:lnTo>
                    <a:pt x="48" y="80"/>
                  </a:lnTo>
                  <a:lnTo>
                    <a:pt x="48" y="58"/>
                  </a:lnTo>
                  <a:lnTo>
                    <a:pt x="50" y="42"/>
                  </a:lnTo>
                  <a:lnTo>
                    <a:pt x="54" y="38"/>
                  </a:lnTo>
                  <a:lnTo>
                    <a:pt x="56" y="38"/>
                  </a:lnTo>
                  <a:lnTo>
                    <a:pt x="56" y="44"/>
                  </a:lnTo>
                  <a:lnTo>
                    <a:pt x="54" y="53"/>
                  </a:lnTo>
                  <a:lnTo>
                    <a:pt x="54" y="66"/>
                  </a:lnTo>
                  <a:lnTo>
                    <a:pt x="56" y="80"/>
                  </a:lnTo>
                  <a:lnTo>
                    <a:pt x="60" y="95"/>
                  </a:lnTo>
                  <a:lnTo>
                    <a:pt x="64" y="104"/>
                  </a:lnTo>
                  <a:lnTo>
                    <a:pt x="70" y="80"/>
                  </a:lnTo>
                  <a:lnTo>
                    <a:pt x="79" y="51"/>
                  </a:lnTo>
                  <a:lnTo>
                    <a:pt x="89" y="22"/>
                  </a:lnTo>
                  <a:lnTo>
                    <a:pt x="103" y="5"/>
                  </a:lnTo>
                  <a:lnTo>
                    <a:pt x="108" y="0"/>
                  </a:lnTo>
                  <a:lnTo>
                    <a:pt x="110" y="0"/>
                  </a:lnTo>
                  <a:lnTo>
                    <a:pt x="108" y="5"/>
                  </a:lnTo>
                  <a:lnTo>
                    <a:pt x="105" y="11"/>
                  </a:lnTo>
                  <a:lnTo>
                    <a:pt x="97" y="27"/>
                  </a:lnTo>
                  <a:lnTo>
                    <a:pt x="89" y="55"/>
                  </a:lnTo>
                  <a:lnTo>
                    <a:pt x="81" y="84"/>
                  </a:lnTo>
                  <a:lnTo>
                    <a:pt x="77" y="102"/>
                  </a:lnTo>
                  <a:lnTo>
                    <a:pt x="87" y="100"/>
                  </a:lnTo>
                  <a:lnTo>
                    <a:pt x="97" y="97"/>
                  </a:lnTo>
                  <a:lnTo>
                    <a:pt x="107" y="91"/>
                  </a:lnTo>
                  <a:lnTo>
                    <a:pt x="114" y="86"/>
                  </a:lnTo>
                  <a:lnTo>
                    <a:pt x="118" y="82"/>
                  </a:lnTo>
                  <a:lnTo>
                    <a:pt x="122" y="82"/>
                  </a:lnTo>
                  <a:lnTo>
                    <a:pt x="120" y="86"/>
                  </a:lnTo>
                  <a:lnTo>
                    <a:pt x="116" y="91"/>
                  </a:lnTo>
                  <a:lnTo>
                    <a:pt x="108" y="100"/>
                  </a:lnTo>
                  <a:lnTo>
                    <a:pt x="95" y="111"/>
                  </a:lnTo>
                  <a:lnTo>
                    <a:pt x="81" y="119"/>
                  </a:lnTo>
                  <a:lnTo>
                    <a:pt x="73" y="126"/>
                  </a:lnTo>
                  <a:lnTo>
                    <a:pt x="70" y="150"/>
                  </a:lnTo>
                  <a:lnTo>
                    <a:pt x="66" y="181"/>
                  </a:lnTo>
                  <a:lnTo>
                    <a:pt x="60" y="208"/>
                  </a:lnTo>
                  <a:lnTo>
                    <a:pt x="56" y="223"/>
                  </a:lnTo>
                  <a:lnTo>
                    <a:pt x="66" y="223"/>
                  </a:lnTo>
                  <a:lnTo>
                    <a:pt x="75" y="221"/>
                  </a:lnTo>
                  <a:lnTo>
                    <a:pt x="85" y="221"/>
                  </a:lnTo>
                  <a:lnTo>
                    <a:pt x="97" y="219"/>
                  </a:lnTo>
                  <a:lnTo>
                    <a:pt x="105" y="217"/>
                  </a:lnTo>
                  <a:lnTo>
                    <a:pt x="114" y="214"/>
                  </a:lnTo>
                  <a:lnTo>
                    <a:pt x="120" y="210"/>
                  </a:lnTo>
                  <a:lnTo>
                    <a:pt x="124" y="208"/>
                  </a:lnTo>
                  <a:lnTo>
                    <a:pt x="128" y="203"/>
                  </a:lnTo>
                  <a:lnTo>
                    <a:pt x="132" y="203"/>
                  </a:lnTo>
                  <a:lnTo>
                    <a:pt x="130" y="208"/>
                  </a:lnTo>
                  <a:lnTo>
                    <a:pt x="126" y="212"/>
                  </a:lnTo>
                  <a:lnTo>
                    <a:pt x="122" y="217"/>
                  </a:lnTo>
                  <a:lnTo>
                    <a:pt x="114" y="221"/>
                  </a:lnTo>
                  <a:lnTo>
                    <a:pt x="105" y="228"/>
                  </a:lnTo>
                  <a:lnTo>
                    <a:pt x="93" y="232"/>
                  </a:lnTo>
                  <a:lnTo>
                    <a:pt x="81" y="239"/>
                  </a:lnTo>
                  <a:lnTo>
                    <a:pt x="72" y="243"/>
                  </a:lnTo>
                  <a:lnTo>
                    <a:pt x="64" y="245"/>
                  </a:lnTo>
                  <a:lnTo>
                    <a:pt x="58" y="247"/>
                  </a:lnTo>
                  <a:lnTo>
                    <a:pt x="52" y="256"/>
                  </a:lnTo>
                  <a:lnTo>
                    <a:pt x="48" y="269"/>
                  </a:lnTo>
                  <a:lnTo>
                    <a:pt x="46" y="283"/>
                  </a:lnTo>
                  <a:lnTo>
                    <a:pt x="46" y="294"/>
                  </a:lnTo>
                  <a:lnTo>
                    <a:pt x="50" y="298"/>
                  </a:lnTo>
                  <a:lnTo>
                    <a:pt x="58" y="298"/>
                  </a:lnTo>
                  <a:lnTo>
                    <a:pt x="66" y="298"/>
                  </a:lnTo>
                  <a:lnTo>
                    <a:pt x="73" y="296"/>
                  </a:lnTo>
                  <a:lnTo>
                    <a:pt x="89" y="289"/>
                  </a:lnTo>
                  <a:lnTo>
                    <a:pt x="105" y="281"/>
                  </a:lnTo>
                  <a:lnTo>
                    <a:pt x="118" y="272"/>
                  </a:lnTo>
                  <a:lnTo>
                    <a:pt x="128" y="265"/>
                  </a:lnTo>
                  <a:lnTo>
                    <a:pt x="132" y="258"/>
                  </a:lnTo>
                  <a:lnTo>
                    <a:pt x="136" y="256"/>
                  </a:lnTo>
                  <a:lnTo>
                    <a:pt x="136" y="258"/>
                  </a:lnTo>
                  <a:lnTo>
                    <a:pt x="132" y="267"/>
                  </a:lnTo>
                  <a:lnTo>
                    <a:pt x="122" y="283"/>
                  </a:lnTo>
                  <a:lnTo>
                    <a:pt x="110" y="303"/>
                  </a:lnTo>
                  <a:lnTo>
                    <a:pt x="97" y="318"/>
                  </a:lnTo>
                  <a:lnTo>
                    <a:pt x="87" y="329"/>
                  </a:lnTo>
                  <a:lnTo>
                    <a:pt x="85" y="325"/>
                  </a:lnTo>
                  <a:lnTo>
                    <a:pt x="83" y="318"/>
                  </a:lnTo>
                  <a:lnTo>
                    <a:pt x="81" y="314"/>
                  </a:lnTo>
                  <a:lnTo>
                    <a:pt x="79" y="309"/>
                  </a:lnTo>
                  <a:lnTo>
                    <a:pt x="70" y="303"/>
                  </a:lnTo>
                  <a:lnTo>
                    <a:pt x="58" y="300"/>
                  </a:lnTo>
                  <a:lnTo>
                    <a:pt x="46" y="303"/>
                  </a:lnTo>
                  <a:lnTo>
                    <a:pt x="37" y="307"/>
                  </a:lnTo>
                  <a:lnTo>
                    <a:pt x="31" y="316"/>
                  </a:lnTo>
                  <a:lnTo>
                    <a:pt x="29" y="322"/>
                  </a:lnTo>
                  <a:lnTo>
                    <a:pt x="29" y="329"/>
                  </a:lnTo>
                  <a:lnTo>
                    <a:pt x="31" y="336"/>
                  </a:lnTo>
                  <a:lnTo>
                    <a:pt x="23" y="345"/>
                  </a:lnTo>
                  <a:lnTo>
                    <a:pt x="13" y="353"/>
                  </a:lnTo>
                  <a:lnTo>
                    <a:pt x="5" y="360"/>
                  </a:lnTo>
                  <a:lnTo>
                    <a:pt x="2" y="364"/>
                  </a:lnTo>
                  <a:lnTo>
                    <a:pt x="9" y="353"/>
                  </a:lnTo>
                  <a:lnTo>
                    <a:pt x="17" y="340"/>
                  </a:lnTo>
                  <a:lnTo>
                    <a:pt x="21" y="331"/>
                  </a:lnTo>
                  <a:lnTo>
                    <a:pt x="21" y="322"/>
                  </a:lnTo>
                  <a:lnTo>
                    <a:pt x="17" y="318"/>
                  </a:lnTo>
                  <a:lnTo>
                    <a:pt x="11" y="314"/>
                  </a:lnTo>
                  <a:lnTo>
                    <a:pt x="5" y="311"/>
                  </a:lnTo>
                  <a:lnTo>
                    <a:pt x="0" y="314"/>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499"/>
            <p:cNvSpPr>
              <a:spLocks/>
            </p:cNvSpPr>
            <p:nvPr/>
          </p:nvSpPr>
          <p:spPr bwMode="auto">
            <a:xfrm>
              <a:off x="1084" y="375"/>
              <a:ext cx="24" cy="47"/>
            </a:xfrm>
            <a:custGeom>
              <a:avLst/>
              <a:gdLst>
                <a:gd name="T0" fmla="*/ 24 w 24"/>
                <a:gd name="T1" fmla="*/ 42 h 47"/>
                <a:gd name="T2" fmla="*/ 20 w 24"/>
                <a:gd name="T3" fmla="*/ 42 h 47"/>
                <a:gd name="T4" fmla="*/ 14 w 24"/>
                <a:gd name="T5" fmla="*/ 42 h 47"/>
                <a:gd name="T6" fmla="*/ 8 w 24"/>
                <a:gd name="T7" fmla="*/ 44 h 47"/>
                <a:gd name="T8" fmla="*/ 4 w 24"/>
                <a:gd name="T9" fmla="*/ 47 h 47"/>
                <a:gd name="T10" fmla="*/ 2 w 24"/>
                <a:gd name="T11" fmla="*/ 33 h 47"/>
                <a:gd name="T12" fmla="*/ 0 w 24"/>
                <a:gd name="T13" fmla="*/ 25 h 47"/>
                <a:gd name="T14" fmla="*/ 0 w 24"/>
                <a:gd name="T15" fmla="*/ 14 h 47"/>
                <a:gd name="T16" fmla="*/ 0 w 24"/>
                <a:gd name="T17" fmla="*/ 5 h 47"/>
                <a:gd name="T18" fmla="*/ 0 w 24"/>
                <a:gd name="T19" fmla="*/ 0 h 47"/>
                <a:gd name="T20" fmla="*/ 2 w 24"/>
                <a:gd name="T21" fmla="*/ 0 h 47"/>
                <a:gd name="T22" fmla="*/ 4 w 24"/>
                <a:gd name="T23" fmla="*/ 2 h 47"/>
                <a:gd name="T24" fmla="*/ 4 w 24"/>
                <a:gd name="T25" fmla="*/ 7 h 47"/>
                <a:gd name="T26" fmla="*/ 6 w 24"/>
                <a:gd name="T27" fmla="*/ 14 h 47"/>
                <a:gd name="T28" fmla="*/ 12 w 24"/>
                <a:gd name="T29" fmla="*/ 25 h 47"/>
                <a:gd name="T30" fmla="*/ 18 w 24"/>
                <a:gd name="T31" fmla="*/ 36 h 47"/>
                <a:gd name="T32" fmla="*/ 24 w 24"/>
                <a:gd name="T33" fmla="*/ 42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7"/>
                <a:gd name="T53" fmla="*/ 24 w 24"/>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7">
                  <a:moveTo>
                    <a:pt x="24" y="42"/>
                  </a:moveTo>
                  <a:lnTo>
                    <a:pt x="20" y="42"/>
                  </a:lnTo>
                  <a:lnTo>
                    <a:pt x="14" y="42"/>
                  </a:lnTo>
                  <a:lnTo>
                    <a:pt x="8" y="44"/>
                  </a:lnTo>
                  <a:lnTo>
                    <a:pt x="4" y="47"/>
                  </a:lnTo>
                  <a:lnTo>
                    <a:pt x="2" y="33"/>
                  </a:lnTo>
                  <a:lnTo>
                    <a:pt x="0" y="25"/>
                  </a:lnTo>
                  <a:lnTo>
                    <a:pt x="0" y="14"/>
                  </a:lnTo>
                  <a:lnTo>
                    <a:pt x="0" y="5"/>
                  </a:lnTo>
                  <a:lnTo>
                    <a:pt x="0" y="0"/>
                  </a:lnTo>
                  <a:lnTo>
                    <a:pt x="2" y="0"/>
                  </a:lnTo>
                  <a:lnTo>
                    <a:pt x="4" y="2"/>
                  </a:lnTo>
                  <a:lnTo>
                    <a:pt x="4" y="7"/>
                  </a:lnTo>
                  <a:lnTo>
                    <a:pt x="6" y="14"/>
                  </a:lnTo>
                  <a:lnTo>
                    <a:pt x="12" y="25"/>
                  </a:lnTo>
                  <a:lnTo>
                    <a:pt x="18" y="36"/>
                  </a:lnTo>
                  <a:lnTo>
                    <a:pt x="24" y="4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500"/>
            <p:cNvSpPr>
              <a:spLocks/>
            </p:cNvSpPr>
            <p:nvPr/>
          </p:nvSpPr>
          <p:spPr bwMode="auto">
            <a:xfrm>
              <a:off x="1269" y="362"/>
              <a:ext cx="435" cy="302"/>
            </a:xfrm>
            <a:custGeom>
              <a:avLst/>
              <a:gdLst>
                <a:gd name="T0" fmla="*/ 43 w 435"/>
                <a:gd name="T1" fmla="*/ 212 h 302"/>
                <a:gd name="T2" fmla="*/ 84 w 435"/>
                <a:gd name="T3" fmla="*/ 183 h 302"/>
                <a:gd name="T4" fmla="*/ 111 w 435"/>
                <a:gd name="T5" fmla="*/ 113 h 302"/>
                <a:gd name="T6" fmla="*/ 142 w 435"/>
                <a:gd name="T7" fmla="*/ 57 h 302"/>
                <a:gd name="T8" fmla="*/ 185 w 435"/>
                <a:gd name="T9" fmla="*/ 7 h 302"/>
                <a:gd name="T10" fmla="*/ 196 w 435"/>
                <a:gd name="T11" fmla="*/ 4 h 302"/>
                <a:gd name="T12" fmla="*/ 171 w 435"/>
                <a:gd name="T13" fmla="*/ 38 h 302"/>
                <a:gd name="T14" fmla="*/ 130 w 435"/>
                <a:gd name="T15" fmla="*/ 93 h 302"/>
                <a:gd name="T16" fmla="*/ 113 w 435"/>
                <a:gd name="T17" fmla="*/ 148 h 302"/>
                <a:gd name="T18" fmla="*/ 117 w 435"/>
                <a:gd name="T19" fmla="*/ 163 h 302"/>
                <a:gd name="T20" fmla="*/ 146 w 435"/>
                <a:gd name="T21" fmla="*/ 141 h 302"/>
                <a:gd name="T22" fmla="*/ 177 w 435"/>
                <a:gd name="T23" fmla="*/ 119 h 302"/>
                <a:gd name="T24" fmla="*/ 220 w 435"/>
                <a:gd name="T25" fmla="*/ 62 h 302"/>
                <a:gd name="T26" fmla="*/ 282 w 435"/>
                <a:gd name="T27" fmla="*/ 11 h 302"/>
                <a:gd name="T28" fmla="*/ 307 w 435"/>
                <a:gd name="T29" fmla="*/ 7 h 302"/>
                <a:gd name="T30" fmla="*/ 255 w 435"/>
                <a:gd name="T31" fmla="*/ 49 h 302"/>
                <a:gd name="T32" fmla="*/ 204 w 435"/>
                <a:gd name="T33" fmla="*/ 110 h 302"/>
                <a:gd name="T34" fmla="*/ 210 w 435"/>
                <a:gd name="T35" fmla="*/ 121 h 302"/>
                <a:gd name="T36" fmla="*/ 261 w 435"/>
                <a:gd name="T37" fmla="*/ 110 h 302"/>
                <a:gd name="T38" fmla="*/ 315 w 435"/>
                <a:gd name="T39" fmla="*/ 75 h 302"/>
                <a:gd name="T40" fmla="*/ 377 w 435"/>
                <a:gd name="T41" fmla="*/ 42 h 302"/>
                <a:gd name="T42" fmla="*/ 395 w 435"/>
                <a:gd name="T43" fmla="*/ 42 h 302"/>
                <a:gd name="T44" fmla="*/ 346 w 435"/>
                <a:gd name="T45" fmla="*/ 68 h 302"/>
                <a:gd name="T46" fmla="*/ 303 w 435"/>
                <a:gd name="T47" fmla="*/ 106 h 302"/>
                <a:gd name="T48" fmla="*/ 348 w 435"/>
                <a:gd name="T49" fmla="*/ 110 h 302"/>
                <a:gd name="T50" fmla="*/ 410 w 435"/>
                <a:gd name="T51" fmla="*/ 95 h 302"/>
                <a:gd name="T52" fmla="*/ 435 w 435"/>
                <a:gd name="T53" fmla="*/ 86 h 302"/>
                <a:gd name="T54" fmla="*/ 399 w 435"/>
                <a:gd name="T55" fmla="*/ 113 h 302"/>
                <a:gd name="T56" fmla="*/ 325 w 435"/>
                <a:gd name="T57" fmla="*/ 135 h 302"/>
                <a:gd name="T58" fmla="*/ 332 w 435"/>
                <a:gd name="T59" fmla="*/ 159 h 302"/>
                <a:gd name="T60" fmla="*/ 379 w 435"/>
                <a:gd name="T61" fmla="*/ 185 h 302"/>
                <a:gd name="T62" fmla="*/ 399 w 435"/>
                <a:gd name="T63" fmla="*/ 203 h 302"/>
                <a:gd name="T64" fmla="*/ 348 w 435"/>
                <a:gd name="T65" fmla="*/ 185 h 302"/>
                <a:gd name="T66" fmla="*/ 286 w 435"/>
                <a:gd name="T67" fmla="*/ 150 h 302"/>
                <a:gd name="T68" fmla="*/ 253 w 435"/>
                <a:gd name="T69" fmla="*/ 146 h 302"/>
                <a:gd name="T70" fmla="*/ 220 w 435"/>
                <a:gd name="T71" fmla="*/ 150 h 302"/>
                <a:gd name="T72" fmla="*/ 231 w 435"/>
                <a:gd name="T73" fmla="*/ 179 h 302"/>
                <a:gd name="T74" fmla="*/ 268 w 435"/>
                <a:gd name="T75" fmla="*/ 212 h 302"/>
                <a:gd name="T76" fmla="*/ 309 w 435"/>
                <a:gd name="T77" fmla="*/ 238 h 302"/>
                <a:gd name="T78" fmla="*/ 323 w 435"/>
                <a:gd name="T79" fmla="*/ 258 h 302"/>
                <a:gd name="T80" fmla="*/ 264 w 435"/>
                <a:gd name="T81" fmla="*/ 221 h 302"/>
                <a:gd name="T82" fmla="*/ 208 w 435"/>
                <a:gd name="T83" fmla="*/ 179 h 302"/>
                <a:gd name="T84" fmla="*/ 179 w 435"/>
                <a:gd name="T85" fmla="*/ 166 h 302"/>
                <a:gd name="T86" fmla="*/ 126 w 435"/>
                <a:gd name="T87" fmla="*/ 185 h 302"/>
                <a:gd name="T88" fmla="*/ 119 w 435"/>
                <a:gd name="T89" fmla="*/ 205 h 302"/>
                <a:gd name="T90" fmla="*/ 158 w 435"/>
                <a:gd name="T91" fmla="*/ 241 h 302"/>
                <a:gd name="T92" fmla="*/ 216 w 435"/>
                <a:gd name="T93" fmla="*/ 287 h 302"/>
                <a:gd name="T94" fmla="*/ 224 w 435"/>
                <a:gd name="T95" fmla="*/ 302 h 302"/>
                <a:gd name="T96" fmla="*/ 167 w 435"/>
                <a:gd name="T97" fmla="*/ 263 h 302"/>
                <a:gd name="T98" fmla="*/ 105 w 435"/>
                <a:gd name="T99" fmla="*/ 221 h 302"/>
                <a:gd name="T100" fmla="*/ 70 w 435"/>
                <a:gd name="T101" fmla="*/ 227 h 302"/>
                <a:gd name="T102" fmla="*/ 12 w 435"/>
                <a:gd name="T103" fmla="*/ 247 h 302"/>
                <a:gd name="T104" fmla="*/ 10 w 435"/>
                <a:gd name="T105" fmla="*/ 241 h 3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5"/>
                <a:gd name="T160" fmla="*/ 0 h 302"/>
                <a:gd name="T161" fmla="*/ 435 w 435"/>
                <a:gd name="T162" fmla="*/ 302 h 3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5" h="302">
                  <a:moveTo>
                    <a:pt x="18" y="232"/>
                  </a:moveTo>
                  <a:lnTo>
                    <a:pt x="23" y="225"/>
                  </a:lnTo>
                  <a:lnTo>
                    <a:pt x="33" y="219"/>
                  </a:lnTo>
                  <a:lnTo>
                    <a:pt x="43" y="212"/>
                  </a:lnTo>
                  <a:lnTo>
                    <a:pt x="56" y="205"/>
                  </a:lnTo>
                  <a:lnTo>
                    <a:pt x="66" y="196"/>
                  </a:lnTo>
                  <a:lnTo>
                    <a:pt x="78" y="190"/>
                  </a:lnTo>
                  <a:lnTo>
                    <a:pt x="84" y="183"/>
                  </a:lnTo>
                  <a:lnTo>
                    <a:pt x="88" y="179"/>
                  </a:lnTo>
                  <a:lnTo>
                    <a:pt x="91" y="163"/>
                  </a:lnTo>
                  <a:lnTo>
                    <a:pt x="101" y="139"/>
                  </a:lnTo>
                  <a:lnTo>
                    <a:pt x="111" y="113"/>
                  </a:lnTo>
                  <a:lnTo>
                    <a:pt x="119" y="93"/>
                  </a:lnTo>
                  <a:lnTo>
                    <a:pt x="124" y="84"/>
                  </a:lnTo>
                  <a:lnTo>
                    <a:pt x="132" y="71"/>
                  </a:lnTo>
                  <a:lnTo>
                    <a:pt x="142" y="57"/>
                  </a:lnTo>
                  <a:lnTo>
                    <a:pt x="154" y="42"/>
                  </a:lnTo>
                  <a:lnTo>
                    <a:pt x="165" y="29"/>
                  </a:lnTo>
                  <a:lnTo>
                    <a:pt x="175" y="15"/>
                  </a:lnTo>
                  <a:lnTo>
                    <a:pt x="185" y="7"/>
                  </a:lnTo>
                  <a:lnTo>
                    <a:pt x="191" y="2"/>
                  </a:lnTo>
                  <a:lnTo>
                    <a:pt x="196" y="0"/>
                  </a:lnTo>
                  <a:lnTo>
                    <a:pt x="198" y="2"/>
                  </a:lnTo>
                  <a:lnTo>
                    <a:pt x="196" y="4"/>
                  </a:lnTo>
                  <a:lnTo>
                    <a:pt x="193" y="9"/>
                  </a:lnTo>
                  <a:lnTo>
                    <a:pt x="189" y="15"/>
                  </a:lnTo>
                  <a:lnTo>
                    <a:pt x="181" y="24"/>
                  </a:lnTo>
                  <a:lnTo>
                    <a:pt x="171" y="38"/>
                  </a:lnTo>
                  <a:lnTo>
                    <a:pt x="159" y="51"/>
                  </a:lnTo>
                  <a:lnTo>
                    <a:pt x="148" y="66"/>
                  </a:lnTo>
                  <a:lnTo>
                    <a:pt x="138" y="82"/>
                  </a:lnTo>
                  <a:lnTo>
                    <a:pt x="130" y="93"/>
                  </a:lnTo>
                  <a:lnTo>
                    <a:pt x="126" y="102"/>
                  </a:lnTo>
                  <a:lnTo>
                    <a:pt x="121" y="117"/>
                  </a:lnTo>
                  <a:lnTo>
                    <a:pt x="117" y="132"/>
                  </a:lnTo>
                  <a:lnTo>
                    <a:pt x="113" y="148"/>
                  </a:lnTo>
                  <a:lnTo>
                    <a:pt x="113" y="159"/>
                  </a:lnTo>
                  <a:lnTo>
                    <a:pt x="113" y="163"/>
                  </a:lnTo>
                  <a:lnTo>
                    <a:pt x="113" y="166"/>
                  </a:lnTo>
                  <a:lnTo>
                    <a:pt x="117" y="163"/>
                  </a:lnTo>
                  <a:lnTo>
                    <a:pt x="124" y="159"/>
                  </a:lnTo>
                  <a:lnTo>
                    <a:pt x="130" y="155"/>
                  </a:lnTo>
                  <a:lnTo>
                    <a:pt x="136" y="148"/>
                  </a:lnTo>
                  <a:lnTo>
                    <a:pt x="146" y="141"/>
                  </a:lnTo>
                  <a:lnTo>
                    <a:pt x="154" y="135"/>
                  </a:lnTo>
                  <a:lnTo>
                    <a:pt x="161" y="128"/>
                  </a:lnTo>
                  <a:lnTo>
                    <a:pt x="171" y="124"/>
                  </a:lnTo>
                  <a:lnTo>
                    <a:pt x="177" y="119"/>
                  </a:lnTo>
                  <a:lnTo>
                    <a:pt x="183" y="117"/>
                  </a:lnTo>
                  <a:lnTo>
                    <a:pt x="193" y="97"/>
                  </a:lnTo>
                  <a:lnTo>
                    <a:pt x="204" y="79"/>
                  </a:lnTo>
                  <a:lnTo>
                    <a:pt x="220" y="62"/>
                  </a:lnTo>
                  <a:lnTo>
                    <a:pt x="237" y="44"/>
                  </a:lnTo>
                  <a:lnTo>
                    <a:pt x="255" y="31"/>
                  </a:lnTo>
                  <a:lnTo>
                    <a:pt x="270" y="18"/>
                  </a:lnTo>
                  <a:lnTo>
                    <a:pt x="282" y="11"/>
                  </a:lnTo>
                  <a:lnTo>
                    <a:pt x="292" y="7"/>
                  </a:lnTo>
                  <a:lnTo>
                    <a:pt x="301" y="4"/>
                  </a:lnTo>
                  <a:lnTo>
                    <a:pt x="307" y="4"/>
                  </a:lnTo>
                  <a:lnTo>
                    <a:pt x="307" y="7"/>
                  </a:lnTo>
                  <a:lnTo>
                    <a:pt x="299" y="11"/>
                  </a:lnTo>
                  <a:lnTo>
                    <a:pt x="286" y="20"/>
                  </a:lnTo>
                  <a:lnTo>
                    <a:pt x="270" y="33"/>
                  </a:lnTo>
                  <a:lnTo>
                    <a:pt x="255" y="49"/>
                  </a:lnTo>
                  <a:lnTo>
                    <a:pt x="239" y="64"/>
                  </a:lnTo>
                  <a:lnTo>
                    <a:pt x="226" y="82"/>
                  </a:lnTo>
                  <a:lnTo>
                    <a:pt x="214" y="97"/>
                  </a:lnTo>
                  <a:lnTo>
                    <a:pt x="204" y="110"/>
                  </a:lnTo>
                  <a:lnTo>
                    <a:pt x="202" y="119"/>
                  </a:lnTo>
                  <a:lnTo>
                    <a:pt x="202" y="124"/>
                  </a:lnTo>
                  <a:lnTo>
                    <a:pt x="206" y="124"/>
                  </a:lnTo>
                  <a:lnTo>
                    <a:pt x="210" y="121"/>
                  </a:lnTo>
                  <a:lnTo>
                    <a:pt x="220" y="121"/>
                  </a:lnTo>
                  <a:lnTo>
                    <a:pt x="233" y="119"/>
                  </a:lnTo>
                  <a:lnTo>
                    <a:pt x="249" y="115"/>
                  </a:lnTo>
                  <a:lnTo>
                    <a:pt x="261" y="110"/>
                  </a:lnTo>
                  <a:lnTo>
                    <a:pt x="270" y="110"/>
                  </a:lnTo>
                  <a:lnTo>
                    <a:pt x="282" y="99"/>
                  </a:lnTo>
                  <a:lnTo>
                    <a:pt x="297" y="86"/>
                  </a:lnTo>
                  <a:lnTo>
                    <a:pt x="315" y="75"/>
                  </a:lnTo>
                  <a:lnTo>
                    <a:pt x="332" y="66"/>
                  </a:lnTo>
                  <a:lnTo>
                    <a:pt x="350" y="57"/>
                  </a:lnTo>
                  <a:lnTo>
                    <a:pt x="365" y="49"/>
                  </a:lnTo>
                  <a:lnTo>
                    <a:pt x="377" y="42"/>
                  </a:lnTo>
                  <a:lnTo>
                    <a:pt x="385" y="38"/>
                  </a:lnTo>
                  <a:lnTo>
                    <a:pt x="393" y="35"/>
                  </a:lnTo>
                  <a:lnTo>
                    <a:pt x="397" y="38"/>
                  </a:lnTo>
                  <a:lnTo>
                    <a:pt x="395" y="42"/>
                  </a:lnTo>
                  <a:lnTo>
                    <a:pt x="385" y="49"/>
                  </a:lnTo>
                  <a:lnTo>
                    <a:pt x="373" y="53"/>
                  </a:lnTo>
                  <a:lnTo>
                    <a:pt x="360" y="60"/>
                  </a:lnTo>
                  <a:lnTo>
                    <a:pt x="346" y="68"/>
                  </a:lnTo>
                  <a:lnTo>
                    <a:pt x="332" y="77"/>
                  </a:lnTo>
                  <a:lnTo>
                    <a:pt x="321" y="86"/>
                  </a:lnTo>
                  <a:lnTo>
                    <a:pt x="311" y="97"/>
                  </a:lnTo>
                  <a:lnTo>
                    <a:pt x="303" y="106"/>
                  </a:lnTo>
                  <a:lnTo>
                    <a:pt x="299" y="113"/>
                  </a:lnTo>
                  <a:lnTo>
                    <a:pt x="313" y="115"/>
                  </a:lnTo>
                  <a:lnTo>
                    <a:pt x="330" y="113"/>
                  </a:lnTo>
                  <a:lnTo>
                    <a:pt x="348" y="110"/>
                  </a:lnTo>
                  <a:lnTo>
                    <a:pt x="365" y="108"/>
                  </a:lnTo>
                  <a:lnTo>
                    <a:pt x="383" y="104"/>
                  </a:lnTo>
                  <a:lnTo>
                    <a:pt x="399" y="99"/>
                  </a:lnTo>
                  <a:lnTo>
                    <a:pt x="410" y="95"/>
                  </a:lnTo>
                  <a:lnTo>
                    <a:pt x="418" y="91"/>
                  </a:lnTo>
                  <a:lnTo>
                    <a:pt x="428" y="86"/>
                  </a:lnTo>
                  <a:lnTo>
                    <a:pt x="435" y="84"/>
                  </a:lnTo>
                  <a:lnTo>
                    <a:pt x="435" y="86"/>
                  </a:lnTo>
                  <a:lnTo>
                    <a:pt x="430" y="93"/>
                  </a:lnTo>
                  <a:lnTo>
                    <a:pt x="422" y="97"/>
                  </a:lnTo>
                  <a:lnTo>
                    <a:pt x="412" y="104"/>
                  </a:lnTo>
                  <a:lnTo>
                    <a:pt x="399" y="113"/>
                  </a:lnTo>
                  <a:lnTo>
                    <a:pt x="381" y="119"/>
                  </a:lnTo>
                  <a:lnTo>
                    <a:pt x="364" y="126"/>
                  </a:lnTo>
                  <a:lnTo>
                    <a:pt x="344" y="132"/>
                  </a:lnTo>
                  <a:lnTo>
                    <a:pt x="325" y="135"/>
                  </a:lnTo>
                  <a:lnTo>
                    <a:pt x="305" y="135"/>
                  </a:lnTo>
                  <a:lnTo>
                    <a:pt x="311" y="141"/>
                  </a:lnTo>
                  <a:lnTo>
                    <a:pt x="321" y="150"/>
                  </a:lnTo>
                  <a:lnTo>
                    <a:pt x="332" y="159"/>
                  </a:lnTo>
                  <a:lnTo>
                    <a:pt x="346" y="166"/>
                  </a:lnTo>
                  <a:lnTo>
                    <a:pt x="358" y="174"/>
                  </a:lnTo>
                  <a:lnTo>
                    <a:pt x="369" y="181"/>
                  </a:lnTo>
                  <a:lnTo>
                    <a:pt x="379" y="185"/>
                  </a:lnTo>
                  <a:lnTo>
                    <a:pt x="387" y="190"/>
                  </a:lnTo>
                  <a:lnTo>
                    <a:pt x="397" y="194"/>
                  </a:lnTo>
                  <a:lnTo>
                    <a:pt x="400" y="201"/>
                  </a:lnTo>
                  <a:lnTo>
                    <a:pt x="399" y="203"/>
                  </a:lnTo>
                  <a:lnTo>
                    <a:pt x="389" y="201"/>
                  </a:lnTo>
                  <a:lnTo>
                    <a:pt x="379" y="196"/>
                  </a:lnTo>
                  <a:lnTo>
                    <a:pt x="365" y="192"/>
                  </a:lnTo>
                  <a:lnTo>
                    <a:pt x="348" y="185"/>
                  </a:lnTo>
                  <a:lnTo>
                    <a:pt x="330" y="177"/>
                  </a:lnTo>
                  <a:lnTo>
                    <a:pt x="313" y="168"/>
                  </a:lnTo>
                  <a:lnTo>
                    <a:pt x="297" y="159"/>
                  </a:lnTo>
                  <a:lnTo>
                    <a:pt x="286" y="150"/>
                  </a:lnTo>
                  <a:lnTo>
                    <a:pt x="278" y="144"/>
                  </a:lnTo>
                  <a:lnTo>
                    <a:pt x="270" y="144"/>
                  </a:lnTo>
                  <a:lnTo>
                    <a:pt x="262" y="146"/>
                  </a:lnTo>
                  <a:lnTo>
                    <a:pt x="253" y="146"/>
                  </a:lnTo>
                  <a:lnTo>
                    <a:pt x="243" y="148"/>
                  </a:lnTo>
                  <a:lnTo>
                    <a:pt x="235" y="148"/>
                  </a:lnTo>
                  <a:lnTo>
                    <a:pt x="226" y="150"/>
                  </a:lnTo>
                  <a:lnTo>
                    <a:pt x="220" y="150"/>
                  </a:lnTo>
                  <a:lnTo>
                    <a:pt x="214" y="152"/>
                  </a:lnTo>
                  <a:lnTo>
                    <a:pt x="218" y="161"/>
                  </a:lnTo>
                  <a:lnTo>
                    <a:pt x="224" y="170"/>
                  </a:lnTo>
                  <a:lnTo>
                    <a:pt x="231" y="179"/>
                  </a:lnTo>
                  <a:lnTo>
                    <a:pt x="241" y="188"/>
                  </a:lnTo>
                  <a:lnTo>
                    <a:pt x="251" y="196"/>
                  </a:lnTo>
                  <a:lnTo>
                    <a:pt x="259" y="205"/>
                  </a:lnTo>
                  <a:lnTo>
                    <a:pt x="268" y="212"/>
                  </a:lnTo>
                  <a:lnTo>
                    <a:pt x="274" y="216"/>
                  </a:lnTo>
                  <a:lnTo>
                    <a:pt x="286" y="225"/>
                  </a:lnTo>
                  <a:lnTo>
                    <a:pt x="297" y="232"/>
                  </a:lnTo>
                  <a:lnTo>
                    <a:pt x="309" y="238"/>
                  </a:lnTo>
                  <a:lnTo>
                    <a:pt x="317" y="243"/>
                  </a:lnTo>
                  <a:lnTo>
                    <a:pt x="323" y="249"/>
                  </a:lnTo>
                  <a:lnTo>
                    <a:pt x="327" y="256"/>
                  </a:lnTo>
                  <a:lnTo>
                    <a:pt x="323" y="258"/>
                  </a:lnTo>
                  <a:lnTo>
                    <a:pt x="309" y="249"/>
                  </a:lnTo>
                  <a:lnTo>
                    <a:pt x="297" y="241"/>
                  </a:lnTo>
                  <a:lnTo>
                    <a:pt x="282" y="232"/>
                  </a:lnTo>
                  <a:lnTo>
                    <a:pt x="264" y="221"/>
                  </a:lnTo>
                  <a:lnTo>
                    <a:pt x="249" y="208"/>
                  </a:lnTo>
                  <a:lnTo>
                    <a:pt x="231" y="196"/>
                  </a:lnTo>
                  <a:lnTo>
                    <a:pt x="218" y="188"/>
                  </a:lnTo>
                  <a:lnTo>
                    <a:pt x="208" y="179"/>
                  </a:lnTo>
                  <a:lnTo>
                    <a:pt x="200" y="172"/>
                  </a:lnTo>
                  <a:lnTo>
                    <a:pt x="193" y="166"/>
                  </a:lnTo>
                  <a:lnTo>
                    <a:pt x="185" y="163"/>
                  </a:lnTo>
                  <a:lnTo>
                    <a:pt x="179" y="166"/>
                  </a:lnTo>
                  <a:lnTo>
                    <a:pt x="171" y="170"/>
                  </a:lnTo>
                  <a:lnTo>
                    <a:pt x="159" y="174"/>
                  </a:lnTo>
                  <a:lnTo>
                    <a:pt x="142" y="181"/>
                  </a:lnTo>
                  <a:lnTo>
                    <a:pt x="126" y="185"/>
                  </a:lnTo>
                  <a:lnTo>
                    <a:pt x="117" y="192"/>
                  </a:lnTo>
                  <a:lnTo>
                    <a:pt x="115" y="196"/>
                  </a:lnTo>
                  <a:lnTo>
                    <a:pt x="115" y="199"/>
                  </a:lnTo>
                  <a:lnTo>
                    <a:pt x="119" y="205"/>
                  </a:lnTo>
                  <a:lnTo>
                    <a:pt x="126" y="212"/>
                  </a:lnTo>
                  <a:lnTo>
                    <a:pt x="134" y="219"/>
                  </a:lnTo>
                  <a:lnTo>
                    <a:pt x="144" y="230"/>
                  </a:lnTo>
                  <a:lnTo>
                    <a:pt x="158" y="241"/>
                  </a:lnTo>
                  <a:lnTo>
                    <a:pt x="173" y="254"/>
                  </a:lnTo>
                  <a:lnTo>
                    <a:pt x="189" y="267"/>
                  </a:lnTo>
                  <a:lnTo>
                    <a:pt x="204" y="278"/>
                  </a:lnTo>
                  <a:lnTo>
                    <a:pt x="216" y="287"/>
                  </a:lnTo>
                  <a:lnTo>
                    <a:pt x="226" y="291"/>
                  </a:lnTo>
                  <a:lnTo>
                    <a:pt x="235" y="298"/>
                  </a:lnTo>
                  <a:lnTo>
                    <a:pt x="233" y="302"/>
                  </a:lnTo>
                  <a:lnTo>
                    <a:pt x="224" y="302"/>
                  </a:lnTo>
                  <a:lnTo>
                    <a:pt x="210" y="294"/>
                  </a:lnTo>
                  <a:lnTo>
                    <a:pt x="198" y="285"/>
                  </a:lnTo>
                  <a:lnTo>
                    <a:pt x="185" y="274"/>
                  </a:lnTo>
                  <a:lnTo>
                    <a:pt x="167" y="263"/>
                  </a:lnTo>
                  <a:lnTo>
                    <a:pt x="150" y="249"/>
                  </a:lnTo>
                  <a:lnTo>
                    <a:pt x="132" y="238"/>
                  </a:lnTo>
                  <a:lnTo>
                    <a:pt x="117" y="230"/>
                  </a:lnTo>
                  <a:lnTo>
                    <a:pt x="105" y="221"/>
                  </a:lnTo>
                  <a:lnTo>
                    <a:pt x="99" y="219"/>
                  </a:lnTo>
                  <a:lnTo>
                    <a:pt x="93" y="219"/>
                  </a:lnTo>
                  <a:lnTo>
                    <a:pt x="84" y="223"/>
                  </a:lnTo>
                  <a:lnTo>
                    <a:pt x="70" y="227"/>
                  </a:lnTo>
                  <a:lnTo>
                    <a:pt x="55" y="234"/>
                  </a:lnTo>
                  <a:lnTo>
                    <a:pt x="39" y="238"/>
                  </a:lnTo>
                  <a:lnTo>
                    <a:pt x="23" y="245"/>
                  </a:lnTo>
                  <a:lnTo>
                    <a:pt x="12" y="247"/>
                  </a:lnTo>
                  <a:lnTo>
                    <a:pt x="4" y="249"/>
                  </a:lnTo>
                  <a:lnTo>
                    <a:pt x="0" y="249"/>
                  </a:lnTo>
                  <a:lnTo>
                    <a:pt x="2" y="245"/>
                  </a:lnTo>
                  <a:lnTo>
                    <a:pt x="10" y="241"/>
                  </a:lnTo>
                  <a:lnTo>
                    <a:pt x="18" y="23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501"/>
            <p:cNvSpPr>
              <a:spLocks/>
            </p:cNvSpPr>
            <p:nvPr/>
          </p:nvSpPr>
          <p:spPr bwMode="auto">
            <a:xfrm>
              <a:off x="1182" y="667"/>
              <a:ext cx="314" cy="298"/>
            </a:xfrm>
            <a:custGeom>
              <a:avLst/>
              <a:gdLst>
                <a:gd name="T0" fmla="*/ 37 w 314"/>
                <a:gd name="T1" fmla="*/ 24 h 298"/>
                <a:gd name="T2" fmla="*/ 77 w 314"/>
                <a:gd name="T3" fmla="*/ 28 h 298"/>
                <a:gd name="T4" fmla="*/ 142 w 314"/>
                <a:gd name="T5" fmla="*/ 17 h 298"/>
                <a:gd name="T6" fmla="*/ 200 w 314"/>
                <a:gd name="T7" fmla="*/ 17 h 298"/>
                <a:gd name="T8" fmla="*/ 219 w 314"/>
                <a:gd name="T9" fmla="*/ 31 h 298"/>
                <a:gd name="T10" fmla="*/ 186 w 314"/>
                <a:gd name="T11" fmla="*/ 31 h 298"/>
                <a:gd name="T12" fmla="*/ 134 w 314"/>
                <a:gd name="T13" fmla="*/ 33 h 298"/>
                <a:gd name="T14" fmla="*/ 85 w 314"/>
                <a:gd name="T15" fmla="*/ 44 h 298"/>
                <a:gd name="T16" fmla="*/ 93 w 314"/>
                <a:gd name="T17" fmla="*/ 57 h 298"/>
                <a:gd name="T18" fmla="*/ 120 w 314"/>
                <a:gd name="T19" fmla="*/ 70 h 298"/>
                <a:gd name="T20" fmla="*/ 138 w 314"/>
                <a:gd name="T21" fmla="*/ 81 h 298"/>
                <a:gd name="T22" fmla="*/ 196 w 314"/>
                <a:gd name="T23" fmla="*/ 79 h 298"/>
                <a:gd name="T24" fmla="*/ 260 w 314"/>
                <a:gd name="T25" fmla="*/ 90 h 298"/>
                <a:gd name="T26" fmla="*/ 295 w 314"/>
                <a:gd name="T27" fmla="*/ 112 h 298"/>
                <a:gd name="T28" fmla="*/ 278 w 314"/>
                <a:gd name="T29" fmla="*/ 110 h 298"/>
                <a:gd name="T30" fmla="*/ 237 w 314"/>
                <a:gd name="T31" fmla="*/ 99 h 298"/>
                <a:gd name="T32" fmla="*/ 184 w 314"/>
                <a:gd name="T33" fmla="*/ 95 h 298"/>
                <a:gd name="T34" fmla="*/ 175 w 314"/>
                <a:gd name="T35" fmla="*/ 110 h 298"/>
                <a:gd name="T36" fmla="*/ 200 w 314"/>
                <a:gd name="T37" fmla="*/ 132 h 298"/>
                <a:gd name="T38" fmla="*/ 243 w 314"/>
                <a:gd name="T39" fmla="*/ 139 h 298"/>
                <a:gd name="T40" fmla="*/ 293 w 314"/>
                <a:gd name="T41" fmla="*/ 161 h 298"/>
                <a:gd name="T42" fmla="*/ 305 w 314"/>
                <a:gd name="T43" fmla="*/ 187 h 298"/>
                <a:gd name="T44" fmla="*/ 270 w 314"/>
                <a:gd name="T45" fmla="*/ 165 h 298"/>
                <a:gd name="T46" fmla="*/ 233 w 314"/>
                <a:gd name="T47" fmla="*/ 154 h 298"/>
                <a:gd name="T48" fmla="*/ 248 w 314"/>
                <a:gd name="T49" fmla="*/ 187 h 298"/>
                <a:gd name="T50" fmla="*/ 285 w 314"/>
                <a:gd name="T51" fmla="*/ 229 h 298"/>
                <a:gd name="T52" fmla="*/ 303 w 314"/>
                <a:gd name="T53" fmla="*/ 254 h 298"/>
                <a:gd name="T54" fmla="*/ 311 w 314"/>
                <a:gd name="T55" fmla="*/ 287 h 298"/>
                <a:gd name="T56" fmla="*/ 293 w 314"/>
                <a:gd name="T57" fmla="*/ 265 h 298"/>
                <a:gd name="T58" fmla="*/ 245 w 314"/>
                <a:gd name="T59" fmla="*/ 201 h 298"/>
                <a:gd name="T60" fmla="*/ 211 w 314"/>
                <a:gd name="T61" fmla="*/ 163 h 298"/>
                <a:gd name="T62" fmla="*/ 202 w 314"/>
                <a:gd name="T63" fmla="*/ 172 h 298"/>
                <a:gd name="T64" fmla="*/ 217 w 314"/>
                <a:gd name="T65" fmla="*/ 223 h 298"/>
                <a:gd name="T66" fmla="*/ 233 w 314"/>
                <a:gd name="T67" fmla="*/ 271 h 298"/>
                <a:gd name="T68" fmla="*/ 221 w 314"/>
                <a:gd name="T69" fmla="*/ 260 h 298"/>
                <a:gd name="T70" fmla="*/ 188 w 314"/>
                <a:gd name="T71" fmla="*/ 174 h 298"/>
                <a:gd name="T72" fmla="*/ 155 w 314"/>
                <a:gd name="T73" fmla="*/ 121 h 298"/>
                <a:gd name="T74" fmla="*/ 132 w 314"/>
                <a:gd name="T75" fmla="*/ 103 h 298"/>
                <a:gd name="T76" fmla="*/ 124 w 314"/>
                <a:gd name="T77" fmla="*/ 114 h 298"/>
                <a:gd name="T78" fmla="*/ 142 w 314"/>
                <a:gd name="T79" fmla="*/ 201 h 298"/>
                <a:gd name="T80" fmla="*/ 165 w 314"/>
                <a:gd name="T81" fmla="*/ 245 h 298"/>
                <a:gd name="T82" fmla="*/ 140 w 314"/>
                <a:gd name="T83" fmla="*/ 216 h 298"/>
                <a:gd name="T84" fmla="*/ 112 w 314"/>
                <a:gd name="T85" fmla="*/ 92 h 298"/>
                <a:gd name="T86" fmla="*/ 73 w 314"/>
                <a:gd name="T87" fmla="*/ 66 h 298"/>
                <a:gd name="T88" fmla="*/ 62 w 314"/>
                <a:gd name="T89" fmla="*/ 95 h 298"/>
                <a:gd name="T90" fmla="*/ 72 w 314"/>
                <a:gd name="T91" fmla="*/ 152 h 298"/>
                <a:gd name="T92" fmla="*/ 85 w 314"/>
                <a:gd name="T93" fmla="*/ 216 h 298"/>
                <a:gd name="T94" fmla="*/ 73 w 314"/>
                <a:gd name="T95" fmla="*/ 209 h 298"/>
                <a:gd name="T96" fmla="*/ 58 w 314"/>
                <a:gd name="T97" fmla="*/ 123 h 298"/>
                <a:gd name="T98" fmla="*/ 29 w 314"/>
                <a:gd name="T99" fmla="*/ 37 h 298"/>
                <a:gd name="T100" fmla="*/ 0 w 314"/>
                <a:gd name="T101" fmla="*/ 4 h 298"/>
                <a:gd name="T102" fmla="*/ 5 w 314"/>
                <a:gd name="T103" fmla="*/ 0 h 2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4"/>
                <a:gd name="T157" fmla="*/ 0 h 298"/>
                <a:gd name="T158" fmla="*/ 314 w 314"/>
                <a:gd name="T159" fmla="*/ 298 h 2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4" h="298">
                  <a:moveTo>
                    <a:pt x="11" y="2"/>
                  </a:moveTo>
                  <a:lnTo>
                    <a:pt x="23" y="13"/>
                  </a:lnTo>
                  <a:lnTo>
                    <a:pt x="37" y="24"/>
                  </a:lnTo>
                  <a:lnTo>
                    <a:pt x="50" y="31"/>
                  </a:lnTo>
                  <a:lnTo>
                    <a:pt x="62" y="33"/>
                  </a:lnTo>
                  <a:lnTo>
                    <a:pt x="77" y="28"/>
                  </a:lnTo>
                  <a:lnTo>
                    <a:pt x="97" y="24"/>
                  </a:lnTo>
                  <a:lnTo>
                    <a:pt x="118" y="22"/>
                  </a:lnTo>
                  <a:lnTo>
                    <a:pt x="142" y="17"/>
                  </a:lnTo>
                  <a:lnTo>
                    <a:pt x="163" y="17"/>
                  </a:lnTo>
                  <a:lnTo>
                    <a:pt x="182" y="17"/>
                  </a:lnTo>
                  <a:lnTo>
                    <a:pt x="200" y="17"/>
                  </a:lnTo>
                  <a:lnTo>
                    <a:pt x="210" y="22"/>
                  </a:lnTo>
                  <a:lnTo>
                    <a:pt x="219" y="28"/>
                  </a:lnTo>
                  <a:lnTo>
                    <a:pt x="219" y="31"/>
                  </a:lnTo>
                  <a:lnTo>
                    <a:pt x="211" y="31"/>
                  </a:lnTo>
                  <a:lnTo>
                    <a:pt x="198" y="31"/>
                  </a:lnTo>
                  <a:lnTo>
                    <a:pt x="186" y="31"/>
                  </a:lnTo>
                  <a:lnTo>
                    <a:pt x="171" y="31"/>
                  </a:lnTo>
                  <a:lnTo>
                    <a:pt x="153" y="31"/>
                  </a:lnTo>
                  <a:lnTo>
                    <a:pt x="134" y="33"/>
                  </a:lnTo>
                  <a:lnTo>
                    <a:pt x="114" y="37"/>
                  </a:lnTo>
                  <a:lnTo>
                    <a:pt x="99" y="39"/>
                  </a:lnTo>
                  <a:lnTo>
                    <a:pt x="85" y="44"/>
                  </a:lnTo>
                  <a:lnTo>
                    <a:pt x="77" y="48"/>
                  </a:lnTo>
                  <a:lnTo>
                    <a:pt x="83" y="53"/>
                  </a:lnTo>
                  <a:lnTo>
                    <a:pt x="93" y="57"/>
                  </a:lnTo>
                  <a:lnTo>
                    <a:pt x="101" y="61"/>
                  </a:lnTo>
                  <a:lnTo>
                    <a:pt x="110" y="66"/>
                  </a:lnTo>
                  <a:lnTo>
                    <a:pt x="120" y="70"/>
                  </a:lnTo>
                  <a:lnTo>
                    <a:pt x="128" y="75"/>
                  </a:lnTo>
                  <a:lnTo>
                    <a:pt x="134" y="77"/>
                  </a:lnTo>
                  <a:lnTo>
                    <a:pt x="138" y="81"/>
                  </a:lnTo>
                  <a:lnTo>
                    <a:pt x="153" y="79"/>
                  </a:lnTo>
                  <a:lnTo>
                    <a:pt x="175" y="77"/>
                  </a:lnTo>
                  <a:lnTo>
                    <a:pt x="196" y="79"/>
                  </a:lnTo>
                  <a:lnTo>
                    <a:pt x="219" y="81"/>
                  </a:lnTo>
                  <a:lnTo>
                    <a:pt x="241" y="86"/>
                  </a:lnTo>
                  <a:lnTo>
                    <a:pt x="260" y="90"/>
                  </a:lnTo>
                  <a:lnTo>
                    <a:pt x="276" y="97"/>
                  </a:lnTo>
                  <a:lnTo>
                    <a:pt x="285" y="103"/>
                  </a:lnTo>
                  <a:lnTo>
                    <a:pt x="295" y="112"/>
                  </a:lnTo>
                  <a:lnTo>
                    <a:pt x="295" y="117"/>
                  </a:lnTo>
                  <a:lnTo>
                    <a:pt x="289" y="114"/>
                  </a:lnTo>
                  <a:lnTo>
                    <a:pt x="278" y="110"/>
                  </a:lnTo>
                  <a:lnTo>
                    <a:pt x="268" y="106"/>
                  </a:lnTo>
                  <a:lnTo>
                    <a:pt x="254" y="103"/>
                  </a:lnTo>
                  <a:lnTo>
                    <a:pt x="237" y="99"/>
                  </a:lnTo>
                  <a:lnTo>
                    <a:pt x="219" y="97"/>
                  </a:lnTo>
                  <a:lnTo>
                    <a:pt x="200" y="95"/>
                  </a:lnTo>
                  <a:lnTo>
                    <a:pt x="184" y="95"/>
                  </a:lnTo>
                  <a:lnTo>
                    <a:pt x="169" y="95"/>
                  </a:lnTo>
                  <a:lnTo>
                    <a:pt x="159" y="97"/>
                  </a:lnTo>
                  <a:lnTo>
                    <a:pt x="175" y="110"/>
                  </a:lnTo>
                  <a:lnTo>
                    <a:pt x="186" y="119"/>
                  </a:lnTo>
                  <a:lnTo>
                    <a:pt x="196" y="125"/>
                  </a:lnTo>
                  <a:lnTo>
                    <a:pt x="200" y="132"/>
                  </a:lnTo>
                  <a:lnTo>
                    <a:pt x="211" y="134"/>
                  </a:lnTo>
                  <a:lnTo>
                    <a:pt x="225" y="137"/>
                  </a:lnTo>
                  <a:lnTo>
                    <a:pt x="243" y="139"/>
                  </a:lnTo>
                  <a:lnTo>
                    <a:pt x="260" y="143"/>
                  </a:lnTo>
                  <a:lnTo>
                    <a:pt x="278" y="150"/>
                  </a:lnTo>
                  <a:lnTo>
                    <a:pt x="293" y="161"/>
                  </a:lnTo>
                  <a:lnTo>
                    <a:pt x="307" y="176"/>
                  </a:lnTo>
                  <a:lnTo>
                    <a:pt x="314" y="196"/>
                  </a:lnTo>
                  <a:lnTo>
                    <a:pt x="305" y="187"/>
                  </a:lnTo>
                  <a:lnTo>
                    <a:pt x="295" y="181"/>
                  </a:lnTo>
                  <a:lnTo>
                    <a:pt x="281" y="172"/>
                  </a:lnTo>
                  <a:lnTo>
                    <a:pt x="270" y="165"/>
                  </a:lnTo>
                  <a:lnTo>
                    <a:pt x="258" y="159"/>
                  </a:lnTo>
                  <a:lnTo>
                    <a:pt x="245" y="156"/>
                  </a:lnTo>
                  <a:lnTo>
                    <a:pt x="233" y="154"/>
                  </a:lnTo>
                  <a:lnTo>
                    <a:pt x="221" y="154"/>
                  </a:lnTo>
                  <a:lnTo>
                    <a:pt x="235" y="170"/>
                  </a:lnTo>
                  <a:lnTo>
                    <a:pt x="248" y="187"/>
                  </a:lnTo>
                  <a:lnTo>
                    <a:pt x="262" y="203"/>
                  </a:lnTo>
                  <a:lnTo>
                    <a:pt x="274" y="216"/>
                  </a:lnTo>
                  <a:lnTo>
                    <a:pt x="285" y="229"/>
                  </a:lnTo>
                  <a:lnTo>
                    <a:pt x="295" y="240"/>
                  </a:lnTo>
                  <a:lnTo>
                    <a:pt x="301" y="249"/>
                  </a:lnTo>
                  <a:lnTo>
                    <a:pt x="303" y="254"/>
                  </a:lnTo>
                  <a:lnTo>
                    <a:pt x="305" y="262"/>
                  </a:lnTo>
                  <a:lnTo>
                    <a:pt x="309" y="273"/>
                  </a:lnTo>
                  <a:lnTo>
                    <a:pt x="311" y="287"/>
                  </a:lnTo>
                  <a:lnTo>
                    <a:pt x="314" y="298"/>
                  </a:lnTo>
                  <a:lnTo>
                    <a:pt x="307" y="284"/>
                  </a:lnTo>
                  <a:lnTo>
                    <a:pt x="293" y="265"/>
                  </a:lnTo>
                  <a:lnTo>
                    <a:pt x="278" y="245"/>
                  </a:lnTo>
                  <a:lnTo>
                    <a:pt x="262" y="220"/>
                  </a:lnTo>
                  <a:lnTo>
                    <a:pt x="245" y="201"/>
                  </a:lnTo>
                  <a:lnTo>
                    <a:pt x="231" y="183"/>
                  </a:lnTo>
                  <a:lnTo>
                    <a:pt x="219" y="170"/>
                  </a:lnTo>
                  <a:lnTo>
                    <a:pt x="211" y="163"/>
                  </a:lnTo>
                  <a:lnTo>
                    <a:pt x="206" y="161"/>
                  </a:lnTo>
                  <a:lnTo>
                    <a:pt x="202" y="165"/>
                  </a:lnTo>
                  <a:lnTo>
                    <a:pt x="202" y="172"/>
                  </a:lnTo>
                  <a:lnTo>
                    <a:pt x="204" y="181"/>
                  </a:lnTo>
                  <a:lnTo>
                    <a:pt x="208" y="196"/>
                  </a:lnTo>
                  <a:lnTo>
                    <a:pt x="217" y="223"/>
                  </a:lnTo>
                  <a:lnTo>
                    <a:pt x="227" y="247"/>
                  </a:lnTo>
                  <a:lnTo>
                    <a:pt x="233" y="265"/>
                  </a:lnTo>
                  <a:lnTo>
                    <a:pt x="233" y="271"/>
                  </a:lnTo>
                  <a:lnTo>
                    <a:pt x="231" y="271"/>
                  </a:lnTo>
                  <a:lnTo>
                    <a:pt x="227" y="269"/>
                  </a:lnTo>
                  <a:lnTo>
                    <a:pt x="221" y="260"/>
                  </a:lnTo>
                  <a:lnTo>
                    <a:pt x="211" y="240"/>
                  </a:lnTo>
                  <a:lnTo>
                    <a:pt x="200" y="207"/>
                  </a:lnTo>
                  <a:lnTo>
                    <a:pt x="188" y="174"/>
                  </a:lnTo>
                  <a:lnTo>
                    <a:pt x="188" y="148"/>
                  </a:lnTo>
                  <a:lnTo>
                    <a:pt x="171" y="132"/>
                  </a:lnTo>
                  <a:lnTo>
                    <a:pt x="155" y="121"/>
                  </a:lnTo>
                  <a:lnTo>
                    <a:pt x="142" y="112"/>
                  </a:lnTo>
                  <a:lnTo>
                    <a:pt x="136" y="108"/>
                  </a:lnTo>
                  <a:lnTo>
                    <a:pt x="132" y="103"/>
                  </a:lnTo>
                  <a:lnTo>
                    <a:pt x="128" y="103"/>
                  </a:lnTo>
                  <a:lnTo>
                    <a:pt x="126" y="106"/>
                  </a:lnTo>
                  <a:lnTo>
                    <a:pt x="124" y="114"/>
                  </a:lnTo>
                  <a:lnTo>
                    <a:pt x="126" y="134"/>
                  </a:lnTo>
                  <a:lnTo>
                    <a:pt x="132" y="167"/>
                  </a:lnTo>
                  <a:lnTo>
                    <a:pt x="142" y="201"/>
                  </a:lnTo>
                  <a:lnTo>
                    <a:pt x="157" y="227"/>
                  </a:lnTo>
                  <a:lnTo>
                    <a:pt x="165" y="238"/>
                  </a:lnTo>
                  <a:lnTo>
                    <a:pt x="165" y="245"/>
                  </a:lnTo>
                  <a:lnTo>
                    <a:pt x="159" y="242"/>
                  </a:lnTo>
                  <a:lnTo>
                    <a:pt x="151" y="236"/>
                  </a:lnTo>
                  <a:lnTo>
                    <a:pt x="140" y="216"/>
                  </a:lnTo>
                  <a:lnTo>
                    <a:pt x="124" y="183"/>
                  </a:lnTo>
                  <a:lnTo>
                    <a:pt x="112" y="141"/>
                  </a:lnTo>
                  <a:lnTo>
                    <a:pt x="112" y="92"/>
                  </a:lnTo>
                  <a:lnTo>
                    <a:pt x="101" y="81"/>
                  </a:lnTo>
                  <a:lnTo>
                    <a:pt x="87" y="73"/>
                  </a:lnTo>
                  <a:lnTo>
                    <a:pt x="73" y="66"/>
                  </a:lnTo>
                  <a:lnTo>
                    <a:pt x="66" y="61"/>
                  </a:lnTo>
                  <a:lnTo>
                    <a:pt x="62" y="75"/>
                  </a:lnTo>
                  <a:lnTo>
                    <a:pt x="62" y="95"/>
                  </a:lnTo>
                  <a:lnTo>
                    <a:pt x="66" y="117"/>
                  </a:lnTo>
                  <a:lnTo>
                    <a:pt x="70" y="134"/>
                  </a:lnTo>
                  <a:lnTo>
                    <a:pt x="72" y="152"/>
                  </a:lnTo>
                  <a:lnTo>
                    <a:pt x="75" y="178"/>
                  </a:lnTo>
                  <a:lnTo>
                    <a:pt x="81" y="201"/>
                  </a:lnTo>
                  <a:lnTo>
                    <a:pt x="85" y="216"/>
                  </a:lnTo>
                  <a:lnTo>
                    <a:pt x="85" y="220"/>
                  </a:lnTo>
                  <a:lnTo>
                    <a:pt x="79" y="218"/>
                  </a:lnTo>
                  <a:lnTo>
                    <a:pt x="73" y="209"/>
                  </a:lnTo>
                  <a:lnTo>
                    <a:pt x="68" y="194"/>
                  </a:lnTo>
                  <a:lnTo>
                    <a:pt x="64" y="165"/>
                  </a:lnTo>
                  <a:lnTo>
                    <a:pt x="58" y="123"/>
                  </a:lnTo>
                  <a:lnTo>
                    <a:pt x="50" y="84"/>
                  </a:lnTo>
                  <a:lnTo>
                    <a:pt x="46" y="57"/>
                  </a:lnTo>
                  <a:lnTo>
                    <a:pt x="29" y="37"/>
                  </a:lnTo>
                  <a:lnTo>
                    <a:pt x="15" y="22"/>
                  </a:lnTo>
                  <a:lnTo>
                    <a:pt x="5" y="11"/>
                  </a:lnTo>
                  <a:lnTo>
                    <a:pt x="0" y="4"/>
                  </a:lnTo>
                  <a:lnTo>
                    <a:pt x="0" y="0"/>
                  </a:lnTo>
                  <a:lnTo>
                    <a:pt x="2" y="0"/>
                  </a:lnTo>
                  <a:lnTo>
                    <a:pt x="5" y="0"/>
                  </a:lnTo>
                  <a:lnTo>
                    <a:pt x="11"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502"/>
            <p:cNvSpPr>
              <a:spLocks/>
            </p:cNvSpPr>
            <p:nvPr/>
          </p:nvSpPr>
          <p:spPr bwMode="auto">
            <a:xfrm>
              <a:off x="1018" y="702"/>
              <a:ext cx="218" cy="411"/>
            </a:xfrm>
            <a:custGeom>
              <a:avLst/>
              <a:gdLst>
                <a:gd name="T0" fmla="*/ 98 w 218"/>
                <a:gd name="T1" fmla="*/ 2 h 411"/>
                <a:gd name="T2" fmla="*/ 103 w 218"/>
                <a:gd name="T3" fmla="*/ 46 h 411"/>
                <a:gd name="T4" fmla="*/ 109 w 218"/>
                <a:gd name="T5" fmla="*/ 64 h 411"/>
                <a:gd name="T6" fmla="*/ 125 w 218"/>
                <a:gd name="T7" fmla="*/ 77 h 411"/>
                <a:gd name="T8" fmla="*/ 146 w 218"/>
                <a:gd name="T9" fmla="*/ 99 h 411"/>
                <a:gd name="T10" fmla="*/ 169 w 218"/>
                <a:gd name="T11" fmla="*/ 130 h 411"/>
                <a:gd name="T12" fmla="*/ 195 w 218"/>
                <a:gd name="T13" fmla="*/ 181 h 411"/>
                <a:gd name="T14" fmla="*/ 214 w 218"/>
                <a:gd name="T15" fmla="*/ 219 h 411"/>
                <a:gd name="T16" fmla="*/ 218 w 218"/>
                <a:gd name="T17" fmla="*/ 236 h 411"/>
                <a:gd name="T18" fmla="*/ 212 w 218"/>
                <a:gd name="T19" fmla="*/ 236 h 411"/>
                <a:gd name="T20" fmla="*/ 203 w 218"/>
                <a:gd name="T21" fmla="*/ 216 h 411"/>
                <a:gd name="T22" fmla="*/ 189 w 218"/>
                <a:gd name="T23" fmla="*/ 188 h 411"/>
                <a:gd name="T24" fmla="*/ 169 w 218"/>
                <a:gd name="T25" fmla="*/ 154 h 411"/>
                <a:gd name="T26" fmla="*/ 152 w 218"/>
                <a:gd name="T27" fmla="*/ 126 h 411"/>
                <a:gd name="T28" fmla="*/ 136 w 218"/>
                <a:gd name="T29" fmla="*/ 110 h 411"/>
                <a:gd name="T30" fmla="*/ 123 w 218"/>
                <a:gd name="T31" fmla="*/ 99 h 411"/>
                <a:gd name="T32" fmla="*/ 115 w 218"/>
                <a:gd name="T33" fmla="*/ 119 h 411"/>
                <a:gd name="T34" fmla="*/ 117 w 218"/>
                <a:gd name="T35" fmla="*/ 166 h 411"/>
                <a:gd name="T36" fmla="*/ 129 w 218"/>
                <a:gd name="T37" fmla="*/ 190 h 411"/>
                <a:gd name="T38" fmla="*/ 154 w 218"/>
                <a:gd name="T39" fmla="*/ 216 h 411"/>
                <a:gd name="T40" fmla="*/ 181 w 218"/>
                <a:gd name="T41" fmla="*/ 254 h 411"/>
                <a:gd name="T42" fmla="*/ 201 w 218"/>
                <a:gd name="T43" fmla="*/ 300 h 411"/>
                <a:gd name="T44" fmla="*/ 204 w 218"/>
                <a:gd name="T45" fmla="*/ 338 h 411"/>
                <a:gd name="T46" fmla="*/ 195 w 218"/>
                <a:gd name="T47" fmla="*/ 318 h 411"/>
                <a:gd name="T48" fmla="*/ 179 w 218"/>
                <a:gd name="T49" fmla="*/ 280 h 411"/>
                <a:gd name="T50" fmla="*/ 164 w 218"/>
                <a:gd name="T51" fmla="*/ 254 h 411"/>
                <a:gd name="T52" fmla="*/ 146 w 218"/>
                <a:gd name="T53" fmla="*/ 232 h 411"/>
                <a:gd name="T54" fmla="*/ 129 w 218"/>
                <a:gd name="T55" fmla="*/ 216 h 411"/>
                <a:gd name="T56" fmla="*/ 133 w 218"/>
                <a:gd name="T57" fmla="*/ 249 h 411"/>
                <a:gd name="T58" fmla="*/ 146 w 218"/>
                <a:gd name="T59" fmla="*/ 353 h 411"/>
                <a:gd name="T60" fmla="*/ 140 w 218"/>
                <a:gd name="T61" fmla="*/ 408 h 411"/>
                <a:gd name="T62" fmla="*/ 136 w 218"/>
                <a:gd name="T63" fmla="*/ 404 h 411"/>
                <a:gd name="T64" fmla="*/ 133 w 218"/>
                <a:gd name="T65" fmla="*/ 360 h 411"/>
                <a:gd name="T66" fmla="*/ 113 w 218"/>
                <a:gd name="T67" fmla="*/ 260 h 411"/>
                <a:gd name="T68" fmla="*/ 90 w 218"/>
                <a:gd name="T69" fmla="*/ 245 h 411"/>
                <a:gd name="T70" fmla="*/ 59 w 218"/>
                <a:gd name="T71" fmla="*/ 296 h 411"/>
                <a:gd name="T72" fmla="*/ 47 w 218"/>
                <a:gd name="T73" fmla="*/ 333 h 411"/>
                <a:gd name="T74" fmla="*/ 41 w 218"/>
                <a:gd name="T75" fmla="*/ 324 h 411"/>
                <a:gd name="T76" fmla="*/ 55 w 218"/>
                <a:gd name="T77" fmla="*/ 283 h 411"/>
                <a:gd name="T78" fmla="*/ 86 w 218"/>
                <a:gd name="T79" fmla="*/ 219 h 411"/>
                <a:gd name="T80" fmla="*/ 100 w 218"/>
                <a:gd name="T81" fmla="*/ 174 h 411"/>
                <a:gd name="T82" fmla="*/ 100 w 218"/>
                <a:gd name="T83" fmla="*/ 119 h 411"/>
                <a:gd name="T84" fmla="*/ 88 w 218"/>
                <a:gd name="T85" fmla="*/ 110 h 411"/>
                <a:gd name="T86" fmla="*/ 61 w 218"/>
                <a:gd name="T87" fmla="*/ 139 h 411"/>
                <a:gd name="T88" fmla="*/ 33 w 218"/>
                <a:gd name="T89" fmla="*/ 177 h 411"/>
                <a:gd name="T90" fmla="*/ 14 w 218"/>
                <a:gd name="T91" fmla="*/ 214 h 411"/>
                <a:gd name="T92" fmla="*/ 4 w 218"/>
                <a:gd name="T93" fmla="*/ 238 h 411"/>
                <a:gd name="T94" fmla="*/ 0 w 218"/>
                <a:gd name="T95" fmla="*/ 234 h 411"/>
                <a:gd name="T96" fmla="*/ 6 w 218"/>
                <a:gd name="T97" fmla="*/ 210 h 411"/>
                <a:gd name="T98" fmla="*/ 26 w 218"/>
                <a:gd name="T99" fmla="*/ 172 h 411"/>
                <a:gd name="T100" fmla="*/ 51 w 218"/>
                <a:gd name="T101" fmla="*/ 126 h 411"/>
                <a:gd name="T102" fmla="*/ 78 w 218"/>
                <a:gd name="T103" fmla="*/ 88 h 411"/>
                <a:gd name="T104" fmla="*/ 96 w 218"/>
                <a:gd name="T105" fmla="*/ 62 h 411"/>
                <a:gd name="T106" fmla="*/ 92 w 218"/>
                <a:gd name="T107" fmla="*/ 26 h 411"/>
                <a:gd name="T108" fmla="*/ 90 w 218"/>
                <a:gd name="T109" fmla="*/ 11 h 411"/>
                <a:gd name="T110" fmla="*/ 92 w 218"/>
                <a:gd name="T111" fmla="*/ 4 h 4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
                <a:gd name="T169" fmla="*/ 0 h 411"/>
                <a:gd name="T170" fmla="*/ 218 w 218"/>
                <a:gd name="T171" fmla="*/ 411 h 4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 h="411">
                  <a:moveTo>
                    <a:pt x="94" y="0"/>
                  </a:moveTo>
                  <a:lnTo>
                    <a:pt x="98" y="2"/>
                  </a:lnTo>
                  <a:lnTo>
                    <a:pt x="101" y="22"/>
                  </a:lnTo>
                  <a:lnTo>
                    <a:pt x="103" y="46"/>
                  </a:lnTo>
                  <a:lnTo>
                    <a:pt x="105" y="60"/>
                  </a:lnTo>
                  <a:lnTo>
                    <a:pt x="109" y="64"/>
                  </a:lnTo>
                  <a:lnTo>
                    <a:pt x="115" y="68"/>
                  </a:lnTo>
                  <a:lnTo>
                    <a:pt x="125" y="77"/>
                  </a:lnTo>
                  <a:lnTo>
                    <a:pt x="134" y="88"/>
                  </a:lnTo>
                  <a:lnTo>
                    <a:pt x="146" y="99"/>
                  </a:lnTo>
                  <a:lnTo>
                    <a:pt x="158" y="115"/>
                  </a:lnTo>
                  <a:lnTo>
                    <a:pt x="169" y="130"/>
                  </a:lnTo>
                  <a:lnTo>
                    <a:pt x="179" y="150"/>
                  </a:lnTo>
                  <a:lnTo>
                    <a:pt x="195" y="181"/>
                  </a:lnTo>
                  <a:lnTo>
                    <a:pt x="206" y="203"/>
                  </a:lnTo>
                  <a:lnTo>
                    <a:pt x="214" y="219"/>
                  </a:lnTo>
                  <a:lnTo>
                    <a:pt x="218" y="230"/>
                  </a:lnTo>
                  <a:lnTo>
                    <a:pt x="218" y="236"/>
                  </a:lnTo>
                  <a:lnTo>
                    <a:pt x="216" y="238"/>
                  </a:lnTo>
                  <a:lnTo>
                    <a:pt x="212" y="236"/>
                  </a:lnTo>
                  <a:lnTo>
                    <a:pt x="206" y="225"/>
                  </a:lnTo>
                  <a:lnTo>
                    <a:pt x="203" y="216"/>
                  </a:lnTo>
                  <a:lnTo>
                    <a:pt x="197" y="203"/>
                  </a:lnTo>
                  <a:lnTo>
                    <a:pt x="189" y="188"/>
                  </a:lnTo>
                  <a:lnTo>
                    <a:pt x="179" y="170"/>
                  </a:lnTo>
                  <a:lnTo>
                    <a:pt x="169" y="154"/>
                  </a:lnTo>
                  <a:lnTo>
                    <a:pt x="160" y="139"/>
                  </a:lnTo>
                  <a:lnTo>
                    <a:pt x="152" y="126"/>
                  </a:lnTo>
                  <a:lnTo>
                    <a:pt x="146" y="119"/>
                  </a:lnTo>
                  <a:lnTo>
                    <a:pt x="136" y="110"/>
                  </a:lnTo>
                  <a:lnTo>
                    <a:pt x="129" y="104"/>
                  </a:lnTo>
                  <a:lnTo>
                    <a:pt x="123" y="99"/>
                  </a:lnTo>
                  <a:lnTo>
                    <a:pt x="117" y="97"/>
                  </a:lnTo>
                  <a:lnTo>
                    <a:pt x="115" y="119"/>
                  </a:lnTo>
                  <a:lnTo>
                    <a:pt x="115" y="143"/>
                  </a:lnTo>
                  <a:lnTo>
                    <a:pt x="117" y="166"/>
                  </a:lnTo>
                  <a:lnTo>
                    <a:pt x="119" y="181"/>
                  </a:lnTo>
                  <a:lnTo>
                    <a:pt x="129" y="190"/>
                  </a:lnTo>
                  <a:lnTo>
                    <a:pt x="140" y="203"/>
                  </a:lnTo>
                  <a:lnTo>
                    <a:pt x="154" y="216"/>
                  </a:lnTo>
                  <a:lnTo>
                    <a:pt x="168" y="234"/>
                  </a:lnTo>
                  <a:lnTo>
                    <a:pt x="181" y="254"/>
                  </a:lnTo>
                  <a:lnTo>
                    <a:pt x="193" y="276"/>
                  </a:lnTo>
                  <a:lnTo>
                    <a:pt x="201" y="300"/>
                  </a:lnTo>
                  <a:lnTo>
                    <a:pt x="204" y="329"/>
                  </a:lnTo>
                  <a:lnTo>
                    <a:pt x="204" y="338"/>
                  </a:lnTo>
                  <a:lnTo>
                    <a:pt x="201" y="333"/>
                  </a:lnTo>
                  <a:lnTo>
                    <a:pt x="195" y="318"/>
                  </a:lnTo>
                  <a:lnTo>
                    <a:pt x="185" y="294"/>
                  </a:lnTo>
                  <a:lnTo>
                    <a:pt x="179" y="280"/>
                  </a:lnTo>
                  <a:lnTo>
                    <a:pt x="173" y="265"/>
                  </a:lnTo>
                  <a:lnTo>
                    <a:pt x="164" y="254"/>
                  </a:lnTo>
                  <a:lnTo>
                    <a:pt x="156" y="241"/>
                  </a:lnTo>
                  <a:lnTo>
                    <a:pt x="146" y="232"/>
                  </a:lnTo>
                  <a:lnTo>
                    <a:pt x="136" y="223"/>
                  </a:lnTo>
                  <a:lnTo>
                    <a:pt x="129" y="216"/>
                  </a:lnTo>
                  <a:lnTo>
                    <a:pt x="121" y="214"/>
                  </a:lnTo>
                  <a:lnTo>
                    <a:pt x="133" y="249"/>
                  </a:lnTo>
                  <a:lnTo>
                    <a:pt x="140" y="300"/>
                  </a:lnTo>
                  <a:lnTo>
                    <a:pt x="146" y="353"/>
                  </a:lnTo>
                  <a:lnTo>
                    <a:pt x="144" y="397"/>
                  </a:lnTo>
                  <a:lnTo>
                    <a:pt x="140" y="408"/>
                  </a:lnTo>
                  <a:lnTo>
                    <a:pt x="138" y="411"/>
                  </a:lnTo>
                  <a:lnTo>
                    <a:pt x="136" y="404"/>
                  </a:lnTo>
                  <a:lnTo>
                    <a:pt x="136" y="391"/>
                  </a:lnTo>
                  <a:lnTo>
                    <a:pt x="133" y="360"/>
                  </a:lnTo>
                  <a:lnTo>
                    <a:pt x="125" y="311"/>
                  </a:lnTo>
                  <a:lnTo>
                    <a:pt x="113" y="260"/>
                  </a:lnTo>
                  <a:lnTo>
                    <a:pt x="105" y="232"/>
                  </a:lnTo>
                  <a:lnTo>
                    <a:pt x="90" y="245"/>
                  </a:lnTo>
                  <a:lnTo>
                    <a:pt x="72" y="267"/>
                  </a:lnTo>
                  <a:lnTo>
                    <a:pt x="59" y="296"/>
                  </a:lnTo>
                  <a:lnTo>
                    <a:pt x="51" y="322"/>
                  </a:lnTo>
                  <a:lnTo>
                    <a:pt x="47" y="333"/>
                  </a:lnTo>
                  <a:lnTo>
                    <a:pt x="43" y="333"/>
                  </a:lnTo>
                  <a:lnTo>
                    <a:pt x="41" y="324"/>
                  </a:lnTo>
                  <a:lnTo>
                    <a:pt x="45" y="309"/>
                  </a:lnTo>
                  <a:lnTo>
                    <a:pt x="55" y="283"/>
                  </a:lnTo>
                  <a:lnTo>
                    <a:pt x="70" y="249"/>
                  </a:lnTo>
                  <a:lnTo>
                    <a:pt x="86" y="219"/>
                  </a:lnTo>
                  <a:lnTo>
                    <a:pt x="98" y="201"/>
                  </a:lnTo>
                  <a:lnTo>
                    <a:pt x="100" y="174"/>
                  </a:lnTo>
                  <a:lnTo>
                    <a:pt x="100" y="143"/>
                  </a:lnTo>
                  <a:lnTo>
                    <a:pt x="100" y="119"/>
                  </a:lnTo>
                  <a:lnTo>
                    <a:pt x="100" y="102"/>
                  </a:lnTo>
                  <a:lnTo>
                    <a:pt x="88" y="110"/>
                  </a:lnTo>
                  <a:lnTo>
                    <a:pt x="74" y="124"/>
                  </a:lnTo>
                  <a:lnTo>
                    <a:pt x="61" y="139"/>
                  </a:lnTo>
                  <a:lnTo>
                    <a:pt x="45" y="157"/>
                  </a:lnTo>
                  <a:lnTo>
                    <a:pt x="33" y="177"/>
                  </a:lnTo>
                  <a:lnTo>
                    <a:pt x="22" y="196"/>
                  </a:lnTo>
                  <a:lnTo>
                    <a:pt x="14" y="214"/>
                  </a:lnTo>
                  <a:lnTo>
                    <a:pt x="8" y="232"/>
                  </a:lnTo>
                  <a:lnTo>
                    <a:pt x="4" y="238"/>
                  </a:lnTo>
                  <a:lnTo>
                    <a:pt x="2" y="238"/>
                  </a:lnTo>
                  <a:lnTo>
                    <a:pt x="0" y="234"/>
                  </a:lnTo>
                  <a:lnTo>
                    <a:pt x="2" y="221"/>
                  </a:lnTo>
                  <a:lnTo>
                    <a:pt x="6" y="210"/>
                  </a:lnTo>
                  <a:lnTo>
                    <a:pt x="14" y="192"/>
                  </a:lnTo>
                  <a:lnTo>
                    <a:pt x="26" y="172"/>
                  </a:lnTo>
                  <a:lnTo>
                    <a:pt x="37" y="150"/>
                  </a:lnTo>
                  <a:lnTo>
                    <a:pt x="51" y="126"/>
                  </a:lnTo>
                  <a:lnTo>
                    <a:pt x="65" y="106"/>
                  </a:lnTo>
                  <a:lnTo>
                    <a:pt x="78" y="88"/>
                  </a:lnTo>
                  <a:lnTo>
                    <a:pt x="90" y="75"/>
                  </a:lnTo>
                  <a:lnTo>
                    <a:pt x="96" y="62"/>
                  </a:lnTo>
                  <a:lnTo>
                    <a:pt x="96" y="44"/>
                  </a:lnTo>
                  <a:lnTo>
                    <a:pt x="92" y="26"/>
                  </a:lnTo>
                  <a:lnTo>
                    <a:pt x="90" y="15"/>
                  </a:lnTo>
                  <a:lnTo>
                    <a:pt x="90" y="11"/>
                  </a:lnTo>
                  <a:lnTo>
                    <a:pt x="90" y="7"/>
                  </a:lnTo>
                  <a:lnTo>
                    <a:pt x="92" y="4"/>
                  </a:lnTo>
                  <a:lnTo>
                    <a:pt x="94"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503"/>
            <p:cNvSpPr>
              <a:spLocks/>
            </p:cNvSpPr>
            <p:nvPr/>
          </p:nvSpPr>
          <p:spPr bwMode="auto">
            <a:xfrm>
              <a:off x="1238" y="168"/>
              <a:ext cx="262" cy="426"/>
            </a:xfrm>
            <a:custGeom>
              <a:avLst/>
              <a:gdLst>
                <a:gd name="T0" fmla="*/ 8 w 262"/>
                <a:gd name="T1" fmla="*/ 406 h 426"/>
                <a:gd name="T2" fmla="*/ 31 w 262"/>
                <a:gd name="T3" fmla="*/ 351 h 426"/>
                <a:gd name="T4" fmla="*/ 47 w 262"/>
                <a:gd name="T5" fmla="*/ 311 h 426"/>
                <a:gd name="T6" fmla="*/ 66 w 262"/>
                <a:gd name="T7" fmla="*/ 256 h 426"/>
                <a:gd name="T8" fmla="*/ 64 w 262"/>
                <a:gd name="T9" fmla="*/ 227 h 426"/>
                <a:gd name="T10" fmla="*/ 49 w 262"/>
                <a:gd name="T11" fmla="*/ 205 h 426"/>
                <a:gd name="T12" fmla="*/ 47 w 262"/>
                <a:gd name="T13" fmla="*/ 181 h 426"/>
                <a:gd name="T14" fmla="*/ 51 w 262"/>
                <a:gd name="T15" fmla="*/ 187 h 426"/>
                <a:gd name="T16" fmla="*/ 60 w 262"/>
                <a:gd name="T17" fmla="*/ 203 h 426"/>
                <a:gd name="T18" fmla="*/ 76 w 262"/>
                <a:gd name="T19" fmla="*/ 212 h 426"/>
                <a:gd name="T20" fmla="*/ 91 w 262"/>
                <a:gd name="T21" fmla="*/ 203 h 426"/>
                <a:gd name="T22" fmla="*/ 111 w 262"/>
                <a:gd name="T23" fmla="*/ 176 h 426"/>
                <a:gd name="T24" fmla="*/ 130 w 262"/>
                <a:gd name="T25" fmla="*/ 150 h 426"/>
                <a:gd name="T26" fmla="*/ 144 w 262"/>
                <a:gd name="T27" fmla="*/ 128 h 426"/>
                <a:gd name="T28" fmla="*/ 146 w 262"/>
                <a:gd name="T29" fmla="*/ 106 h 426"/>
                <a:gd name="T30" fmla="*/ 136 w 262"/>
                <a:gd name="T31" fmla="*/ 57 h 426"/>
                <a:gd name="T32" fmla="*/ 121 w 262"/>
                <a:gd name="T33" fmla="*/ 28 h 426"/>
                <a:gd name="T34" fmla="*/ 119 w 262"/>
                <a:gd name="T35" fmla="*/ 20 h 426"/>
                <a:gd name="T36" fmla="*/ 134 w 262"/>
                <a:gd name="T37" fmla="*/ 37 h 426"/>
                <a:gd name="T38" fmla="*/ 155 w 262"/>
                <a:gd name="T39" fmla="*/ 88 h 426"/>
                <a:gd name="T40" fmla="*/ 169 w 262"/>
                <a:gd name="T41" fmla="*/ 79 h 426"/>
                <a:gd name="T42" fmla="*/ 198 w 262"/>
                <a:gd name="T43" fmla="*/ 22 h 426"/>
                <a:gd name="T44" fmla="*/ 220 w 262"/>
                <a:gd name="T45" fmla="*/ 0 h 426"/>
                <a:gd name="T46" fmla="*/ 220 w 262"/>
                <a:gd name="T47" fmla="*/ 6 h 426"/>
                <a:gd name="T48" fmla="*/ 206 w 262"/>
                <a:gd name="T49" fmla="*/ 35 h 426"/>
                <a:gd name="T50" fmla="*/ 177 w 262"/>
                <a:gd name="T51" fmla="*/ 104 h 426"/>
                <a:gd name="T52" fmla="*/ 177 w 262"/>
                <a:gd name="T53" fmla="*/ 117 h 426"/>
                <a:gd name="T54" fmla="*/ 202 w 262"/>
                <a:gd name="T55" fmla="*/ 110 h 426"/>
                <a:gd name="T56" fmla="*/ 222 w 262"/>
                <a:gd name="T57" fmla="*/ 101 h 426"/>
                <a:gd name="T58" fmla="*/ 239 w 262"/>
                <a:gd name="T59" fmla="*/ 92 h 426"/>
                <a:gd name="T60" fmla="*/ 255 w 262"/>
                <a:gd name="T61" fmla="*/ 81 h 426"/>
                <a:gd name="T62" fmla="*/ 262 w 262"/>
                <a:gd name="T63" fmla="*/ 84 h 426"/>
                <a:gd name="T64" fmla="*/ 251 w 262"/>
                <a:gd name="T65" fmla="*/ 97 h 426"/>
                <a:gd name="T66" fmla="*/ 225 w 262"/>
                <a:gd name="T67" fmla="*/ 112 h 426"/>
                <a:gd name="T68" fmla="*/ 194 w 262"/>
                <a:gd name="T69" fmla="*/ 130 h 426"/>
                <a:gd name="T70" fmla="*/ 169 w 262"/>
                <a:gd name="T71" fmla="*/ 143 h 426"/>
                <a:gd name="T72" fmla="*/ 148 w 262"/>
                <a:gd name="T73" fmla="*/ 152 h 426"/>
                <a:gd name="T74" fmla="*/ 124 w 262"/>
                <a:gd name="T75" fmla="*/ 187 h 426"/>
                <a:gd name="T76" fmla="*/ 124 w 262"/>
                <a:gd name="T77" fmla="*/ 203 h 426"/>
                <a:gd name="T78" fmla="*/ 134 w 262"/>
                <a:gd name="T79" fmla="*/ 209 h 426"/>
                <a:gd name="T80" fmla="*/ 130 w 262"/>
                <a:gd name="T81" fmla="*/ 214 h 426"/>
                <a:gd name="T82" fmla="*/ 119 w 262"/>
                <a:gd name="T83" fmla="*/ 225 h 426"/>
                <a:gd name="T84" fmla="*/ 111 w 262"/>
                <a:gd name="T85" fmla="*/ 227 h 426"/>
                <a:gd name="T86" fmla="*/ 105 w 262"/>
                <a:gd name="T87" fmla="*/ 227 h 426"/>
                <a:gd name="T88" fmla="*/ 99 w 262"/>
                <a:gd name="T89" fmla="*/ 238 h 426"/>
                <a:gd name="T90" fmla="*/ 82 w 262"/>
                <a:gd name="T91" fmla="*/ 276 h 426"/>
                <a:gd name="T92" fmla="*/ 60 w 262"/>
                <a:gd name="T93" fmla="*/ 322 h 426"/>
                <a:gd name="T94" fmla="*/ 49 w 262"/>
                <a:gd name="T95" fmla="*/ 366 h 426"/>
                <a:gd name="T96" fmla="*/ 43 w 262"/>
                <a:gd name="T97" fmla="*/ 390 h 426"/>
                <a:gd name="T98" fmla="*/ 37 w 262"/>
                <a:gd name="T99" fmla="*/ 408 h 426"/>
                <a:gd name="T100" fmla="*/ 25 w 262"/>
                <a:gd name="T101" fmla="*/ 419 h 426"/>
                <a:gd name="T102" fmla="*/ 6 w 262"/>
                <a:gd name="T103" fmla="*/ 426 h 4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2"/>
                <a:gd name="T157" fmla="*/ 0 h 426"/>
                <a:gd name="T158" fmla="*/ 262 w 262"/>
                <a:gd name="T159" fmla="*/ 426 h 4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2" h="426">
                  <a:moveTo>
                    <a:pt x="0" y="426"/>
                  </a:moveTo>
                  <a:lnTo>
                    <a:pt x="8" y="406"/>
                  </a:lnTo>
                  <a:lnTo>
                    <a:pt x="19" y="377"/>
                  </a:lnTo>
                  <a:lnTo>
                    <a:pt x="31" y="351"/>
                  </a:lnTo>
                  <a:lnTo>
                    <a:pt x="39" y="331"/>
                  </a:lnTo>
                  <a:lnTo>
                    <a:pt x="47" y="311"/>
                  </a:lnTo>
                  <a:lnTo>
                    <a:pt x="56" y="282"/>
                  </a:lnTo>
                  <a:lnTo>
                    <a:pt x="66" y="256"/>
                  </a:lnTo>
                  <a:lnTo>
                    <a:pt x="74" y="238"/>
                  </a:lnTo>
                  <a:lnTo>
                    <a:pt x="64" y="227"/>
                  </a:lnTo>
                  <a:lnTo>
                    <a:pt x="54" y="216"/>
                  </a:lnTo>
                  <a:lnTo>
                    <a:pt x="49" y="205"/>
                  </a:lnTo>
                  <a:lnTo>
                    <a:pt x="47" y="190"/>
                  </a:lnTo>
                  <a:lnTo>
                    <a:pt x="47" y="181"/>
                  </a:lnTo>
                  <a:lnTo>
                    <a:pt x="49" y="181"/>
                  </a:lnTo>
                  <a:lnTo>
                    <a:pt x="51" y="187"/>
                  </a:lnTo>
                  <a:lnTo>
                    <a:pt x="54" y="196"/>
                  </a:lnTo>
                  <a:lnTo>
                    <a:pt x="60" y="203"/>
                  </a:lnTo>
                  <a:lnTo>
                    <a:pt x="68" y="207"/>
                  </a:lnTo>
                  <a:lnTo>
                    <a:pt x="76" y="212"/>
                  </a:lnTo>
                  <a:lnTo>
                    <a:pt x="82" y="214"/>
                  </a:lnTo>
                  <a:lnTo>
                    <a:pt x="91" y="203"/>
                  </a:lnTo>
                  <a:lnTo>
                    <a:pt x="101" y="192"/>
                  </a:lnTo>
                  <a:lnTo>
                    <a:pt x="111" y="176"/>
                  </a:lnTo>
                  <a:lnTo>
                    <a:pt x="121" y="163"/>
                  </a:lnTo>
                  <a:lnTo>
                    <a:pt x="130" y="150"/>
                  </a:lnTo>
                  <a:lnTo>
                    <a:pt x="138" y="139"/>
                  </a:lnTo>
                  <a:lnTo>
                    <a:pt x="144" y="128"/>
                  </a:lnTo>
                  <a:lnTo>
                    <a:pt x="146" y="121"/>
                  </a:lnTo>
                  <a:lnTo>
                    <a:pt x="146" y="106"/>
                  </a:lnTo>
                  <a:lnTo>
                    <a:pt x="144" y="81"/>
                  </a:lnTo>
                  <a:lnTo>
                    <a:pt x="136" y="57"/>
                  </a:lnTo>
                  <a:lnTo>
                    <a:pt x="128" y="40"/>
                  </a:lnTo>
                  <a:lnTo>
                    <a:pt x="121" y="28"/>
                  </a:lnTo>
                  <a:lnTo>
                    <a:pt x="119" y="22"/>
                  </a:lnTo>
                  <a:lnTo>
                    <a:pt x="119" y="20"/>
                  </a:lnTo>
                  <a:lnTo>
                    <a:pt x="124" y="24"/>
                  </a:lnTo>
                  <a:lnTo>
                    <a:pt x="134" y="37"/>
                  </a:lnTo>
                  <a:lnTo>
                    <a:pt x="146" y="62"/>
                  </a:lnTo>
                  <a:lnTo>
                    <a:pt x="155" y="88"/>
                  </a:lnTo>
                  <a:lnTo>
                    <a:pt x="157" y="106"/>
                  </a:lnTo>
                  <a:lnTo>
                    <a:pt x="169" y="79"/>
                  </a:lnTo>
                  <a:lnTo>
                    <a:pt x="185" y="48"/>
                  </a:lnTo>
                  <a:lnTo>
                    <a:pt x="198" y="22"/>
                  </a:lnTo>
                  <a:lnTo>
                    <a:pt x="212" y="4"/>
                  </a:lnTo>
                  <a:lnTo>
                    <a:pt x="220" y="0"/>
                  </a:lnTo>
                  <a:lnTo>
                    <a:pt x="222" y="2"/>
                  </a:lnTo>
                  <a:lnTo>
                    <a:pt x="220" y="6"/>
                  </a:lnTo>
                  <a:lnTo>
                    <a:pt x="214" y="15"/>
                  </a:lnTo>
                  <a:lnTo>
                    <a:pt x="206" y="35"/>
                  </a:lnTo>
                  <a:lnTo>
                    <a:pt x="190" y="70"/>
                  </a:lnTo>
                  <a:lnTo>
                    <a:pt x="177" y="104"/>
                  </a:lnTo>
                  <a:lnTo>
                    <a:pt x="165" y="121"/>
                  </a:lnTo>
                  <a:lnTo>
                    <a:pt x="177" y="117"/>
                  </a:lnTo>
                  <a:lnTo>
                    <a:pt x="190" y="112"/>
                  </a:lnTo>
                  <a:lnTo>
                    <a:pt x="202" y="110"/>
                  </a:lnTo>
                  <a:lnTo>
                    <a:pt x="212" y="106"/>
                  </a:lnTo>
                  <a:lnTo>
                    <a:pt x="222" y="101"/>
                  </a:lnTo>
                  <a:lnTo>
                    <a:pt x="231" y="97"/>
                  </a:lnTo>
                  <a:lnTo>
                    <a:pt x="239" y="92"/>
                  </a:lnTo>
                  <a:lnTo>
                    <a:pt x="245" y="88"/>
                  </a:lnTo>
                  <a:lnTo>
                    <a:pt x="255" y="81"/>
                  </a:lnTo>
                  <a:lnTo>
                    <a:pt x="260" y="79"/>
                  </a:lnTo>
                  <a:lnTo>
                    <a:pt x="262" y="84"/>
                  </a:lnTo>
                  <a:lnTo>
                    <a:pt x="258" y="90"/>
                  </a:lnTo>
                  <a:lnTo>
                    <a:pt x="251" y="97"/>
                  </a:lnTo>
                  <a:lnTo>
                    <a:pt x="239" y="104"/>
                  </a:lnTo>
                  <a:lnTo>
                    <a:pt x="225" y="112"/>
                  </a:lnTo>
                  <a:lnTo>
                    <a:pt x="210" y="121"/>
                  </a:lnTo>
                  <a:lnTo>
                    <a:pt x="194" y="130"/>
                  </a:lnTo>
                  <a:lnTo>
                    <a:pt x="181" y="139"/>
                  </a:lnTo>
                  <a:lnTo>
                    <a:pt x="169" y="143"/>
                  </a:lnTo>
                  <a:lnTo>
                    <a:pt x="161" y="145"/>
                  </a:lnTo>
                  <a:lnTo>
                    <a:pt x="148" y="152"/>
                  </a:lnTo>
                  <a:lnTo>
                    <a:pt x="134" y="170"/>
                  </a:lnTo>
                  <a:lnTo>
                    <a:pt x="124" y="187"/>
                  </a:lnTo>
                  <a:lnTo>
                    <a:pt x="122" y="198"/>
                  </a:lnTo>
                  <a:lnTo>
                    <a:pt x="124" y="203"/>
                  </a:lnTo>
                  <a:lnTo>
                    <a:pt x="130" y="207"/>
                  </a:lnTo>
                  <a:lnTo>
                    <a:pt x="134" y="209"/>
                  </a:lnTo>
                  <a:lnTo>
                    <a:pt x="138" y="209"/>
                  </a:lnTo>
                  <a:lnTo>
                    <a:pt x="130" y="214"/>
                  </a:lnTo>
                  <a:lnTo>
                    <a:pt x="124" y="218"/>
                  </a:lnTo>
                  <a:lnTo>
                    <a:pt x="119" y="225"/>
                  </a:lnTo>
                  <a:lnTo>
                    <a:pt x="115" y="229"/>
                  </a:lnTo>
                  <a:lnTo>
                    <a:pt x="111" y="227"/>
                  </a:lnTo>
                  <a:lnTo>
                    <a:pt x="107" y="227"/>
                  </a:lnTo>
                  <a:lnTo>
                    <a:pt x="105" y="227"/>
                  </a:lnTo>
                  <a:lnTo>
                    <a:pt x="99" y="238"/>
                  </a:lnTo>
                  <a:lnTo>
                    <a:pt x="91" y="254"/>
                  </a:lnTo>
                  <a:lnTo>
                    <a:pt x="82" y="276"/>
                  </a:lnTo>
                  <a:lnTo>
                    <a:pt x="70" y="298"/>
                  </a:lnTo>
                  <a:lnTo>
                    <a:pt x="60" y="322"/>
                  </a:lnTo>
                  <a:lnTo>
                    <a:pt x="52" y="346"/>
                  </a:lnTo>
                  <a:lnTo>
                    <a:pt x="49" y="366"/>
                  </a:lnTo>
                  <a:lnTo>
                    <a:pt x="47" y="382"/>
                  </a:lnTo>
                  <a:lnTo>
                    <a:pt x="43" y="390"/>
                  </a:lnTo>
                  <a:lnTo>
                    <a:pt x="41" y="399"/>
                  </a:lnTo>
                  <a:lnTo>
                    <a:pt x="37" y="408"/>
                  </a:lnTo>
                  <a:lnTo>
                    <a:pt x="31" y="415"/>
                  </a:lnTo>
                  <a:lnTo>
                    <a:pt x="25" y="419"/>
                  </a:lnTo>
                  <a:lnTo>
                    <a:pt x="16" y="424"/>
                  </a:lnTo>
                  <a:lnTo>
                    <a:pt x="6" y="426"/>
                  </a:lnTo>
                  <a:lnTo>
                    <a:pt x="0" y="42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504"/>
            <p:cNvSpPr>
              <a:spLocks/>
            </p:cNvSpPr>
            <p:nvPr/>
          </p:nvSpPr>
          <p:spPr bwMode="auto">
            <a:xfrm>
              <a:off x="855" y="845"/>
              <a:ext cx="169" cy="332"/>
            </a:xfrm>
            <a:custGeom>
              <a:avLst/>
              <a:gdLst>
                <a:gd name="T0" fmla="*/ 111 w 169"/>
                <a:gd name="T1" fmla="*/ 20 h 332"/>
                <a:gd name="T2" fmla="*/ 95 w 169"/>
                <a:gd name="T3" fmla="*/ 60 h 332"/>
                <a:gd name="T4" fmla="*/ 82 w 169"/>
                <a:gd name="T5" fmla="*/ 71 h 332"/>
                <a:gd name="T6" fmla="*/ 55 w 169"/>
                <a:gd name="T7" fmla="*/ 82 h 332"/>
                <a:gd name="T8" fmla="*/ 27 w 169"/>
                <a:gd name="T9" fmla="*/ 100 h 332"/>
                <a:gd name="T10" fmla="*/ 6 w 169"/>
                <a:gd name="T11" fmla="*/ 115 h 332"/>
                <a:gd name="T12" fmla="*/ 0 w 169"/>
                <a:gd name="T13" fmla="*/ 126 h 332"/>
                <a:gd name="T14" fmla="*/ 2 w 169"/>
                <a:gd name="T15" fmla="*/ 128 h 332"/>
                <a:gd name="T16" fmla="*/ 14 w 169"/>
                <a:gd name="T17" fmla="*/ 122 h 332"/>
                <a:gd name="T18" fmla="*/ 31 w 169"/>
                <a:gd name="T19" fmla="*/ 111 h 332"/>
                <a:gd name="T20" fmla="*/ 55 w 169"/>
                <a:gd name="T21" fmla="*/ 95 h 332"/>
                <a:gd name="T22" fmla="*/ 76 w 169"/>
                <a:gd name="T23" fmla="*/ 87 h 332"/>
                <a:gd name="T24" fmla="*/ 80 w 169"/>
                <a:gd name="T25" fmla="*/ 100 h 332"/>
                <a:gd name="T26" fmla="*/ 72 w 169"/>
                <a:gd name="T27" fmla="*/ 142 h 332"/>
                <a:gd name="T28" fmla="*/ 64 w 169"/>
                <a:gd name="T29" fmla="*/ 164 h 332"/>
                <a:gd name="T30" fmla="*/ 45 w 169"/>
                <a:gd name="T31" fmla="*/ 186 h 332"/>
                <a:gd name="T32" fmla="*/ 25 w 169"/>
                <a:gd name="T33" fmla="*/ 210 h 332"/>
                <a:gd name="T34" fmla="*/ 10 w 169"/>
                <a:gd name="T35" fmla="*/ 228 h 332"/>
                <a:gd name="T36" fmla="*/ 6 w 169"/>
                <a:gd name="T37" fmla="*/ 241 h 332"/>
                <a:gd name="T38" fmla="*/ 10 w 169"/>
                <a:gd name="T39" fmla="*/ 245 h 332"/>
                <a:gd name="T40" fmla="*/ 25 w 169"/>
                <a:gd name="T41" fmla="*/ 226 h 332"/>
                <a:gd name="T42" fmla="*/ 58 w 169"/>
                <a:gd name="T43" fmla="*/ 190 h 332"/>
                <a:gd name="T44" fmla="*/ 72 w 169"/>
                <a:gd name="T45" fmla="*/ 206 h 332"/>
                <a:gd name="T46" fmla="*/ 78 w 169"/>
                <a:gd name="T47" fmla="*/ 294 h 332"/>
                <a:gd name="T48" fmla="*/ 84 w 169"/>
                <a:gd name="T49" fmla="*/ 329 h 332"/>
                <a:gd name="T50" fmla="*/ 86 w 169"/>
                <a:gd name="T51" fmla="*/ 327 h 332"/>
                <a:gd name="T52" fmla="*/ 88 w 169"/>
                <a:gd name="T53" fmla="*/ 287 h 332"/>
                <a:gd name="T54" fmla="*/ 84 w 169"/>
                <a:gd name="T55" fmla="*/ 193 h 332"/>
                <a:gd name="T56" fmla="*/ 90 w 169"/>
                <a:gd name="T57" fmla="*/ 162 h 332"/>
                <a:gd name="T58" fmla="*/ 93 w 169"/>
                <a:gd name="T59" fmla="*/ 166 h 332"/>
                <a:gd name="T60" fmla="*/ 103 w 169"/>
                <a:gd name="T61" fmla="*/ 190 h 332"/>
                <a:gd name="T62" fmla="*/ 140 w 169"/>
                <a:gd name="T63" fmla="*/ 239 h 332"/>
                <a:gd name="T64" fmla="*/ 158 w 169"/>
                <a:gd name="T65" fmla="*/ 250 h 332"/>
                <a:gd name="T66" fmla="*/ 152 w 169"/>
                <a:gd name="T67" fmla="*/ 237 h 332"/>
                <a:gd name="T68" fmla="*/ 132 w 169"/>
                <a:gd name="T69" fmla="*/ 210 h 332"/>
                <a:gd name="T70" fmla="*/ 107 w 169"/>
                <a:gd name="T71" fmla="*/ 170 h 332"/>
                <a:gd name="T72" fmla="*/ 99 w 169"/>
                <a:gd name="T73" fmla="*/ 140 h 332"/>
                <a:gd name="T74" fmla="*/ 101 w 169"/>
                <a:gd name="T75" fmla="*/ 100 h 332"/>
                <a:gd name="T76" fmla="*/ 105 w 169"/>
                <a:gd name="T77" fmla="*/ 84 h 332"/>
                <a:gd name="T78" fmla="*/ 113 w 169"/>
                <a:gd name="T79" fmla="*/ 89 h 332"/>
                <a:gd name="T80" fmla="*/ 128 w 169"/>
                <a:gd name="T81" fmla="*/ 106 h 332"/>
                <a:gd name="T82" fmla="*/ 158 w 169"/>
                <a:gd name="T83" fmla="*/ 137 h 332"/>
                <a:gd name="T84" fmla="*/ 169 w 169"/>
                <a:gd name="T85" fmla="*/ 146 h 332"/>
                <a:gd name="T86" fmla="*/ 160 w 169"/>
                <a:gd name="T87" fmla="*/ 128 h 332"/>
                <a:gd name="T88" fmla="*/ 142 w 169"/>
                <a:gd name="T89" fmla="*/ 106 h 332"/>
                <a:gd name="T90" fmla="*/ 126 w 169"/>
                <a:gd name="T91" fmla="*/ 84 h 332"/>
                <a:gd name="T92" fmla="*/ 119 w 169"/>
                <a:gd name="T93" fmla="*/ 67 h 332"/>
                <a:gd name="T94" fmla="*/ 119 w 169"/>
                <a:gd name="T95" fmla="*/ 34 h 332"/>
                <a:gd name="T96" fmla="*/ 128 w 169"/>
                <a:gd name="T97" fmla="*/ 7 h 332"/>
                <a:gd name="T98" fmla="*/ 125 w 169"/>
                <a:gd name="T99" fmla="*/ 0 h 3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9"/>
                <a:gd name="T151" fmla="*/ 0 h 332"/>
                <a:gd name="T152" fmla="*/ 169 w 169"/>
                <a:gd name="T153" fmla="*/ 332 h 3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9" h="332">
                  <a:moveTo>
                    <a:pt x="119" y="7"/>
                  </a:moveTo>
                  <a:lnTo>
                    <a:pt x="111" y="20"/>
                  </a:lnTo>
                  <a:lnTo>
                    <a:pt x="103" y="40"/>
                  </a:lnTo>
                  <a:lnTo>
                    <a:pt x="95" y="60"/>
                  </a:lnTo>
                  <a:lnTo>
                    <a:pt x="91" y="71"/>
                  </a:lnTo>
                  <a:lnTo>
                    <a:pt x="82" y="71"/>
                  </a:lnTo>
                  <a:lnTo>
                    <a:pt x="68" y="76"/>
                  </a:lnTo>
                  <a:lnTo>
                    <a:pt x="55" y="82"/>
                  </a:lnTo>
                  <a:lnTo>
                    <a:pt x="41" y="91"/>
                  </a:lnTo>
                  <a:lnTo>
                    <a:pt x="27" y="100"/>
                  </a:lnTo>
                  <a:lnTo>
                    <a:pt x="16" y="106"/>
                  </a:lnTo>
                  <a:lnTo>
                    <a:pt x="6" y="115"/>
                  </a:lnTo>
                  <a:lnTo>
                    <a:pt x="2" y="120"/>
                  </a:lnTo>
                  <a:lnTo>
                    <a:pt x="0" y="126"/>
                  </a:lnTo>
                  <a:lnTo>
                    <a:pt x="0" y="128"/>
                  </a:lnTo>
                  <a:lnTo>
                    <a:pt x="2" y="128"/>
                  </a:lnTo>
                  <a:lnTo>
                    <a:pt x="8" y="126"/>
                  </a:lnTo>
                  <a:lnTo>
                    <a:pt x="14" y="122"/>
                  </a:lnTo>
                  <a:lnTo>
                    <a:pt x="22" y="117"/>
                  </a:lnTo>
                  <a:lnTo>
                    <a:pt x="31" y="111"/>
                  </a:lnTo>
                  <a:lnTo>
                    <a:pt x="43" y="102"/>
                  </a:lnTo>
                  <a:lnTo>
                    <a:pt x="55" y="95"/>
                  </a:lnTo>
                  <a:lnTo>
                    <a:pt x="66" y="91"/>
                  </a:lnTo>
                  <a:lnTo>
                    <a:pt x="76" y="87"/>
                  </a:lnTo>
                  <a:lnTo>
                    <a:pt x="84" y="84"/>
                  </a:lnTo>
                  <a:lnTo>
                    <a:pt x="80" y="100"/>
                  </a:lnTo>
                  <a:lnTo>
                    <a:pt x="76" y="122"/>
                  </a:lnTo>
                  <a:lnTo>
                    <a:pt x="72" y="142"/>
                  </a:lnTo>
                  <a:lnTo>
                    <a:pt x="70" y="155"/>
                  </a:lnTo>
                  <a:lnTo>
                    <a:pt x="64" y="164"/>
                  </a:lnTo>
                  <a:lnTo>
                    <a:pt x="55" y="173"/>
                  </a:lnTo>
                  <a:lnTo>
                    <a:pt x="45" y="186"/>
                  </a:lnTo>
                  <a:lnTo>
                    <a:pt x="35" y="197"/>
                  </a:lnTo>
                  <a:lnTo>
                    <a:pt x="25" y="210"/>
                  </a:lnTo>
                  <a:lnTo>
                    <a:pt x="16" y="219"/>
                  </a:lnTo>
                  <a:lnTo>
                    <a:pt x="10" y="228"/>
                  </a:lnTo>
                  <a:lnTo>
                    <a:pt x="8" y="234"/>
                  </a:lnTo>
                  <a:lnTo>
                    <a:pt x="6" y="241"/>
                  </a:lnTo>
                  <a:lnTo>
                    <a:pt x="6" y="245"/>
                  </a:lnTo>
                  <a:lnTo>
                    <a:pt x="10" y="245"/>
                  </a:lnTo>
                  <a:lnTo>
                    <a:pt x="14" y="239"/>
                  </a:lnTo>
                  <a:lnTo>
                    <a:pt x="25" y="226"/>
                  </a:lnTo>
                  <a:lnTo>
                    <a:pt x="43" y="206"/>
                  </a:lnTo>
                  <a:lnTo>
                    <a:pt x="58" y="190"/>
                  </a:lnTo>
                  <a:lnTo>
                    <a:pt x="70" y="179"/>
                  </a:lnTo>
                  <a:lnTo>
                    <a:pt x="72" y="206"/>
                  </a:lnTo>
                  <a:lnTo>
                    <a:pt x="74" y="250"/>
                  </a:lnTo>
                  <a:lnTo>
                    <a:pt x="78" y="294"/>
                  </a:lnTo>
                  <a:lnTo>
                    <a:pt x="82" y="321"/>
                  </a:lnTo>
                  <a:lnTo>
                    <a:pt x="84" y="329"/>
                  </a:lnTo>
                  <a:lnTo>
                    <a:pt x="86" y="332"/>
                  </a:lnTo>
                  <a:lnTo>
                    <a:pt x="86" y="327"/>
                  </a:lnTo>
                  <a:lnTo>
                    <a:pt x="88" y="316"/>
                  </a:lnTo>
                  <a:lnTo>
                    <a:pt x="88" y="287"/>
                  </a:lnTo>
                  <a:lnTo>
                    <a:pt x="86" y="239"/>
                  </a:lnTo>
                  <a:lnTo>
                    <a:pt x="84" y="193"/>
                  </a:lnTo>
                  <a:lnTo>
                    <a:pt x="88" y="164"/>
                  </a:lnTo>
                  <a:lnTo>
                    <a:pt x="90" y="162"/>
                  </a:lnTo>
                  <a:lnTo>
                    <a:pt x="91" y="162"/>
                  </a:lnTo>
                  <a:lnTo>
                    <a:pt x="93" y="166"/>
                  </a:lnTo>
                  <a:lnTo>
                    <a:pt x="95" y="175"/>
                  </a:lnTo>
                  <a:lnTo>
                    <a:pt x="103" y="190"/>
                  </a:lnTo>
                  <a:lnTo>
                    <a:pt x="121" y="215"/>
                  </a:lnTo>
                  <a:lnTo>
                    <a:pt x="140" y="239"/>
                  </a:lnTo>
                  <a:lnTo>
                    <a:pt x="152" y="250"/>
                  </a:lnTo>
                  <a:lnTo>
                    <a:pt x="158" y="250"/>
                  </a:lnTo>
                  <a:lnTo>
                    <a:pt x="158" y="243"/>
                  </a:lnTo>
                  <a:lnTo>
                    <a:pt x="152" y="237"/>
                  </a:lnTo>
                  <a:lnTo>
                    <a:pt x="144" y="226"/>
                  </a:lnTo>
                  <a:lnTo>
                    <a:pt x="132" y="210"/>
                  </a:lnTo>
                  <a:lnTo>
                    <a:pt x="119" y="190"/>
                  </a:lnTo>
                  <a:lnTo>
                    <a:pt x="107" y="170"/>
                  </a:lnTo>
                  <a:lnTo>
                    <a:pt x="99" y="155"/>
                  </a:lnTo>
                  <a:lnTo>
                    <a:pt x="99" y="140"/>
                  </a:lnTo>
                  <a:lnTo>
                    <a:pt x="99" y="117"/>
                  </a:lnTo>
                  <a:lnTo>
                    <a:pt x="101" y="100"/>
                  </a:lnTo>
                  <a:lnTo>
                    <a:pt x="103" y="89"/>
                  </a:lnTo>
                  <a:lnTo>
                    <a:pt x="105" y="84"/>
                  </a:lnTo>
                  <a:lnTo>
                    <a:pt x="109" y="84"/>
                  </a:lnTo>
                  <a:lnTo>
                    <a:pt x="113" y="89"/>
                  </a:lnTo>
                  <a:lnTo>
                    <a:pt x="117" y="95"/>
                  </a:lnTo>
                  <a:lnTo>
                    <a:pt x="128" y="106"/>
                  </a:lnTo>
                  <a:lnTo>
                    <a:pt x="144" y="122"/>
                  </a:lnTo>
                  <a:lnTo>
                    <a:pt x="158" y="137"/>
                  </a:lnTo>
                  <a:lnTo>
                    <a:pt x="167" y="146"/>
                  </a:lnTo>
                  <a:lnTo>
                    <a:pt x="169" y="146"/>
                  </a:lnTo>
                  <a:lnTo>
                    <a:pt x="165" y="140"/>
                  </a:lnTo>
                  <a:lnTo>
                    <a:pt x="160" y="128"/>
                  </a:lnTo>
                  <a:lnTo>
                    <a:pt x="150" y="117"/>
                  </a:lnTo>
                  <a:lnTo>
                    <a:pt x="142" y="106"/>
                  </a:lnTo>
                  <a:lnTo>
                    <a:pt x="134" y="95"/>
                  </a:lnTo>
                  <a:lnTo>
                    <a:pt x="126" y="84"/>
                  </a:lnTo>
                  <a:lnTo>
                    <a:pt x="123" y="76"/>
                  </a:lnTo>
                  <a:lnTo>
                    <a:pt x="119" y="67"/>
                  </a:lnTo>
                  <a:lnTo>
                    <a:pt x="119" y="51"/>
                  </a:lnTo>
                  <a:lnTo>
                    <a:pt x="119" y="34"/>
                  </a:lnTo>
                  <a:lnTo>
                    <a:pt x="125" y="18"/>
                  </a:lnTo>
                  <a:lnTo>
                    <a:pt x="128" y="7"/>
                  </a:lnTo>
                  <a:lnTo>
                    <a:pt x="128" y="0"/>
                  </a:lnTo>
                  <a:lnTo>
                    <a:pt x="125" y="0"/>
                  </a:lnTo>
                  <a:lnTo>
                    <a:pt x="119" y="7"/>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505"/>
            <p:cNvSpPr>
              <a:spLocks/>
            </p:cNvSpPr>
            <p:nvPr/>
          </p:nvSpPr>
          <p:spPr bwMode="auto">
            <a:xfrm>
              <a:off x="1452" y="698"/>
              <a:ext cx="336" cy="302"/>
            </a:xfrm>
            <a:custGeom>
              <a:avLst/>
              <a:gdLst>
                <a:gd name="T0" fmla="*/ 8 w 336"/>
                <a:gd name="T1" fmla="*/ 30 h 302"/>
                <a:gd name="T2" fmla="*/ 27 w 336"/>
                <a:gd name="T3" fmla="*/ 50 h 302"/>
                <a:gd name="T4" fmla="*/ 39 w 336"/>
                <a:gd name="T5" fmla="*/ 61 h 302"/>
                <a:gd name="T6" fmla="*/ 66 w 336"/>
                <a:gd name="T7" fmla="*/ 75 h 302"/>
                <a:gd name="T8" fmla="*/ 76 w 336"/>
                <a:gd name="T9" fmla="*/ 110 h 302"/>
                <a:gd name="T10" fmla="*/ 76 w 336"/>
                <a:gd name="T11" fmla="*/ 170 h 302"/>
                <a:gd name="T12" fmla="*/ 83 w 336"/>
                <a:gd name="T13" fmla="*/ 200 h 302"/>
                <a:gd name="T14" fmla="*/ 85 w 336"/>
                <a:gd name="T15" fmla="*/ 192 h 302"/>
                <a:gd name="T16" fmla="*/ 83 w 336"/>
                <a:gd name="T17" fmla="*/ 163 h 302"/>
                <a:gd name="T18" fmla="*/ 89 w 336"/>
                <a:gd name="T19" fmla="*/ 101 h 302"/>
                <a:gd name="T20" fmla="*/ 99 w 336"/>
                <a:gd name="T21" fmla="*/ 88 h 302"/>
                <a:gd name="T22" fmla="*/ 114 w 336"/>
                <a:gd name="T23" fmla="*/ 103 h 302"/>
                <a:gd name="T24" fmla="*/ 132 w 336"/>
                <a:gd name="T25" fmla="*/ 123 h 302"/>
                <a:gd name="T26" fmla="*/ 147 w 336"/>
                <a:gd name="T27" fmla="*/ 139 h 302"/>
                <a:gd name="T28" fmla="*/ 157 w 336"/>
                <a:gd name="T29" fmla="*/ 178 h 302"/>
                <a:gd name="T30" fmla="*/ 173 w 336"/>
                <a:gd name="T31" fmla="*/ 269 h 302"/>
                <a:gd name="T32" fmla="*/ 188 w 336"/>
                <a:gd name="T33" fmla="*/ 302 h 302"/>
                <a:gd name="T34" fmla="*/ 188 w 336"/>
                <a:gd name="T35" fmla="*/ 287 h 302"/>
                <a:gd name="T36" fmla="*/ 181 w 336"/>
                <a:gd name="T37" fmla="*/ 249 h 302"/>
                <a:gd name="T38" fmla="*/ 169 w 336"/>
                <a:gd name="T39" fmla="*/ 178 h 302"/>
                <a:gd name="T40" fmla="*/ 184 w 336"/>
                <a:gd name="T41" fmla="*/ 163 h 302"/>
                <a:gd name="T42" fmla="*/ 231 w 336"/>
                <a:gd name="T43" fmla="*/ 194 h 302"/>
                <a:gd name="T44" fmla="*/ 284 w 336"/>
                <a:gd name="T45" fmla="*/ 227 h 302"/>
                <a:gd name="T46" fmla="*/ 322 w 336"/>
                <a:gd name="T47" fmla="*/ 251 h 302"/>
                <a:gd name="T48" fmla="*/ 334 w 336"/>
                <a:gd name="T49" fmla="*/ 262 h 302"/>
                <a:gd name="T50" fmla="*/ 332 w 336"/>
                <a:gd name="T51" fmla="*/ 253 h 302"/>
                <a:gd name="T52" fmla="*/ 313 w 336"/>
                <a:gd name="T53" fmla="*/ 236 h 302"/>
                <a:gd name="T54" fmla="*/ 274 w 336"/>
                <a:gd name="T55" fmla="*/ 207 h 302"/>
                <a:gd name="T56" fmla="*/ 227 w 336"/>
                <a:gd name="T57" fmla="*/ 174 h 302"/>
                <a:gd name="T58" fmla="*/ 188 w 336"/>
                <a:gd name="T59" fmla="*/ 147 h 302"/>
                <a:gd name="T60" fmla="*/ 171 w 336"/>
                <a:gd name="T61" fmla="*/ 139 h 302"/>
                <a:gd name="T62" fmla="*/ 181 w 336"/>
                <a:gd name="T63" fmla="*/ 136 h 302"/>
                <a:gd name="T64" fmla="*/ 206 w 336"/>
                <a:gd name="T65" fmla="*/ 128 h 302"/>
                <a:gd name="T66" fmla="*/ 241 w 336"/>
                <a:gd name="T67" fmla="*/ 121 h 302"/>
                <a:gd name="T68" fmla="*/ 280 w 336"/>
                <a:gd name="T69" fmla="*/ 117 h 302"/>
                <a:gd name="T70" fmla="*/ 315 w 336"/>
                <a:gd name="T71" fmla="*/ 121 h 302"/>
                <a:gd name="T72" fmla="*/ 336 w 336"/>
                <a:gd name="T73" fmla="*/ 132 h 302"/>
                <a:gd name="T74" fmla="*/ 330 w 336"/>
                <a:gd name="T75" fmla="*/ 121 h 302"/>
                <a:gd name="T76" fmla="*/ 311 w 336"/>
                <a:gd name="T77" fmla="*/ 112 h 302"/>
                <a:gd name="T78" fmla="*/ 272 w 336"/>
                <a:gd name="T79" fmla="*/ 110 h 302"/>
                <a:gd name="T80" fmla="*/ 223 w 336"/>
                <a:gd name="T81" fmla="*/ 110 h 302"/>
                <a:gd name="T82" fmla="*/ 184 w 336"/>
                <a:gd name="T83" fmla="*/ 112 h 302"/>
                <a:gd name="T84" fmla="*/ 169 w 336"/>
                <a:gd name="T85" fmla="*/ 112 h 302"/>
                <a:gd name="T86" fmla="*/ 151 w 336"/>
                <a:gd name="T87" fmla="*/ 101 h 302"/>
                <a:gd name="T88" fmla="*/ 132 w 336"/>
                <a:gd name="T89" fmla="*/ 83 h 302"/>
                <a:gd name="T90" fmla="*/ 116 w 336"/>
                <a:gd name="T91" fmla="*/ 70 h 302"/>
                <a:gd name="T92" fmla="*/ 122 w 336"/>
                <a:gd name="T93" fmla="*/ 59 h 302"/>
                <a:gd name="T94" fmla="*/ 147 w 336"/>
                <a:gd name="T95" fmla="*/ 42 h 302"/>
                <a:gd name="T96" fmla="*/ 177 w 336"/>
                <a:gd name="T97" fmla="*/ 24 h 302"/>
                <a:gd name="T98" fmla="*/ 200 w 336"/>
                <a:gd name="T99" fmla="*/ 11 h 302"/>
                <a:gd name="T100" fmla="*/ 216 w 336"/>
                <a:gd name="T101" fmla="*/ 6 h 302"/>
                <a:gd name="T102" fmla="*/ 206 w 336"/>
                <a:gd name="T103" fmla="*/ 0 h 302"/>
                <a:gd name="T104" fmla="*/ 182 w 336"/>
                <a:gd name="T105" fmla="*/ 8 h 302"/>
                <a:gd name="T106" fmla="*/ 155 w 336"/>
                <a:gd name="T107" fmla="*/ 22 h 302"/>
                <a:gd name="T108" fmla="*/ 126 w 336"/>
                <a:gd name="T109" fmla="*/ 37 h 302"/>
                <a:gd name="T110" fmla="*/ 103 w 336"/>
                <a:gd name="T111" fmla="*/ 48 h 302"/>
                <a:gd name="T112" fmla="*/ 89 w 336"/>
                <a:gd name="T113" fmla="*/ 57 h 302"/>
                <a:gd name="T114" fmla="*/ 72 w 336"/>
                <a:gd name="T115" fmla="*/ 55 h 302"/>
                <a:gd name="T116" fmla="*/ 54 w 336"/>
                <a:gd name="T117" fmla="*/ 44 h 302"/>
                <a:gd name="T118" fmla="*/ 37 w 336"/>
                <a:gd name="T119" fmla="*/ 35 h 302"/>
                <a:gd name="T120" fmla="*/ 19 w 336"/>
                <a:gd name="T121" fmla="*/ 28 h 302"/>
                <a:gd name="T122" fmla="*/ 4 w 336"/>
                <a:gd name="T123" fmla="*/ 24 h 3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6"/>
                <a:gd name="T187" fmla="*/ 0 h 302"/>
                <a:gd name="T188" fmla="*/ 336 w 336"/>
                <a:gd name="T189" fmla="*/ 302 h 3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6" h="302">
                  <a:moveTo>
                    <a:pt x="0" y="24"/>
                  </a:moveTo>
                  <a:lnTo>
                    <a:pt x="8" y="30"/>
                  </a:lnTo>
                  <a:lnTo>
                    <a:pt x="17" y="42"/>
                  </a:lnTo>
                  <a:lnTo>
                    <a:pt x="27" y="50"/>
                  </a:lnTo>
                  <a:lnTo>
                    <a:pt x="31" y="57"/>
                  </a:lnTo>
                  <a:lnTo>
                    <a:pt x="39" y="61"/>
                  </a:lnTo>
                  <a:lnTo>
                    <a:pt x="52" y="66"/>
                  </a:lnTo>
                  <a:lnTo>
                    <a:pt x="66" y="75"/>
                  </a:lnTo>
                  <a:lnTo>
                    <a:pt x="76" y="81"/>
                  </a:lnTo>
                  <a:lnTo>
                    <a:pt x="76" y="110"/>
                  </a:lnTo>
                  <a:lnTo>
                    <a:pt x="76" y="141"/>
                  </a:lnTo>
                  <a:lnTo>
                    <a:pt x="76" y="170"/>
                  </a:lnTo>
                  <a:lnTo>
                    <a:pt x="79" y="192"/>
                  </a:lnTo>
                  <a:lnTo>
                    <a:pt x="83" y="200"/>
                  </a:lnTo>
                  <a:lnTo>
                    <a:pt x="85" y="200"/>
                  </a:lnTo>
                  <a:lnTo>
                    <a:pt x="85" y="192"/>
                  </a:lnTo>
                  <a:lnTo>
                    <a:pt x="83" y="183"/>
                  </a:lnTo>
                  <a:lnTo>
                    <a:pt x="83" y="163"/>
                  </a:lnTo>
                  <a:lnTo>
                    <a:pt x="85" y="132"/>
                  </a:lnTo>
                  <a:lnTo>
                    <a:pt x="89" y="101"/>
                  </a:lnTo>
                  <a:lnTo>
                    <a:pt x="93" y="83"/>
                  </a:lnTo>
                  <a:lnTo>
                    <a:pt x="99" y="88"/>
                  </a:lnTo>
                  <a:lnTo>
                    <a:pt x="105" y="94"/>
                  </a:lnTo>
                  <a:lnTo>
                    <a:pt x="114" y="103"/>
                  </a:lnTo>
                  <a:lnTo>
                    <a:pt x="124" y="114"/>
                  </a:lnTo>
                  <a:lnTo>
                    <a:pt x="132" y="123"/>
                  </a:lnTo>
                  <a:lnTo>
                    <a:pt x="142" y="132"/>
                  </a:lnTo>
                  <a:lnTo>
                    <a:pt x="147" y="139"/>
                  </a:lnTo>
                  <a:lnTo>
                    <a:pt x="153" y="143"/>
                  </a:lnTo>
                  <a:lnTo>
                    <a:pt x="157" y="178"/>
                  </a:lnTo>
                  <a:lnTo>
                    <a:pt x="163" y="225"/>
                  </a:lnTo>
                  <a:lnTo>
                    <a:pt x="173" y="269"/>
                  </a:lnTo>
                  <a:lnTo>
                    <a:pt x="182" y="295"/>
                  </a:lnTo>
                  <a:lnTo>
                    <a:pt x="188" y="302"/>
                  </a:lnTo>
                  <a:lnTo>
                    <a:pt x="190" y="298"/>
                  </a:lnTo>
                  <a:lnTo>
                    <a:pt x="188" y="287"/>
                  </a:lnTo>
                  <a:lnTo>
                    <a:pt x="184" y="273"/>
                  </a:lnTo>
                  <a:lnTo>
                    <a:pt x="181" y="249"/>
                  </a:lnTo>
                  <a:lnTo>
                    <a:pt x="175" y="214"/>
                  </a:lnTo>
                  <a:lnTo>
                    <a:pt x="169" y="178"/>
                  </a:lnTo>
                  <a:lnTo>
                    <a:pt x="169" y="154"/>
                  </a:lnTo>
                  <a:lnTo>
                    <a:pt x="184" y="163"/>
                  </a:lnTo>
                  <a:lnTo>
                    <a:pt x="206" y="178"/>
                  </a:lnTo>
                  <a:lnTo>
                    <a:pt x="231" y="194"/>
                  </a:lnTo>
                  <a:lnTo>
                    <a:pt x="258" y="209"/>
                  </a:lnTo>
                  <a:lnTo>
                    <a:pt x="284" y="227"/>
                  </a:lnTo>
                  <a:lnTo>
                    <a:pt x="305" y="240"/>
                  </a:lnTo>
                  <a:lnTo>
                    <a:pt x="322" y="251"/>
                  </a:lnTo>
                  <a:lnTo>
                    <a:pt x="330" y="258"/>
                  </a:lnTo>
                  <a:lnTo>
                    <a:pt x="334" y="262"/>
                  </a:lnTo>
                  <a:lnTo>
                    <a:pt x="336" y="260"/>
                  </a:lnTo>
                  <a:lnTo>
                    <a:pt x="332" y="253"/>
                  </a:lnTo>
                  <a:lnTo>
                    <a:pt x="322" y="245"/>
                  </a:lnTo>
                  <a:lnTo>
                    <a:pt x="313" y="236"/>
                  </a:lnTo>
                  <a:lnTo>
                    <a:pt x="295" y="223"/>
                  </a:lnTo>
                  <a:lnTo>
                    <a:pt x="274" y="207"/>
                  </a:lnTo>
                  <a:lnTo>
                    <a:pt x="250" y="189"/>
                  </a:lnTo>
                  <a:lnTo>
                    <a:pt x="227" y="174"/>
                  </a:lnTo>
                  <a:lnTo>
                    <a:pt x="206" y="158"/>
                  </a:lnTo>
                  <a:lnTo>
                    <a:pt x="188" y="147"/>
                  </a:lnTo>
                  <a:lnTo>
                    <a:pt x="179" y="141"/>
                  </a:lnTo>
                  <a:lnTo>
                    <a:pt x="171" y="139"/>
                  </a:lnTo>
                  <a:lnTo>
                    <a:pt x="173" y="136"/>
                  </a:lnTo>
                  <a:lnTo>
                    <a:pt x="181" y="136"/>
                  </a:lnTo>
                  <a:lnTo>
                    <a:pt x="194" y="132"/>
                  </a:lnTo>
                  <a:lnTo>
                    <a:pt x="206" y="128"/>
                  </a:lnTo>
                  <a:lnTo>
                    <a:pt x="221" y="123"/>
                  </a:lnTo>
                  <a:lnTo>
                    <a:pt x="241" y="121"/>
                  </a:lnTo>
                  <a:lnTo>
                    <a:pt x="260" y="119"/>
                  </a:lnTo>
                  <a:lnTo>
                    <a:pt x="280" y="117"/>
                  </a:lnTo>
                  <a:lnTo>
                    <a:pt x="299" y="119"/>
                  </a:lnTo>
                  <a:lnTo>
                    <a:pt x="315" y="121"/>
                  </a:lnTo>
                  <a:lnTo>
                    <a:pt x="326" y="125"/>
                  </a:lnTo>
                  <a:lnTo>
                    <a:pt x="336" y="132"/>
                  </a:lnTo>
                  <a:lnTo>
                    <a:pt x="336" y="128"/>
                  </a:lnTo>
                  <a:lnTo>
                    <a:pt x="330" y="121"/>
                  </a:lnTo>
                  <a:lnTo>
                    <a:pt x="320" y="114"/>
                  </a:lnTo>
                  <a:lnTo>
                    <a:pt x="311" y="112"/>
                  </a:lnTo>
                  <a:lnTo>
                    <a:pt x="293" y="110"/>
                  </a:lnTo>
                  <a:lnTo>
                    <a:pt x="272" y="110"/>
                  </a:lnTo>
                  <a:lnTo>
                    <a:pt x="249" y="110"/>
                  </a:lnTo>
                  <a:lnTo>
                    <a:pt x="223" y="110"/>
                  </a:lnTo>
                  <a:lnTo>
                    <a:pt x="202" y="112"/>
                  </a:lnTo>
                  <a:lnTo>
                    <a:pt x="184" y="112"/>
                  </a:lnTo>
                  <a:lnTo>
                    <a:pt x="175" y="114"/>
                  </a:lnTo>
                  <a:lnTo>
                    <a:pt x="169" y="112"/>
                  </a:lnTo>
                  <a:lnTo>
                    <a:pt x="159" y="108"/>
                  </a:lnTo>
                  <a:lnTo>
                    <a:pt x="151" y="101"/>
                  </a:lnTo>
                  <a:lnTo>
                    <a:pt x="142" y="92"/>
                  </a:lnTo>
                  <a:lnTo>
                    <a:pt x="132" y="83"/>
                  </a:lnTo>
                  <a:lnTo>
                    <a:pt x="122" y="75"/>
                  </a:lnTo>
                  <a:lnTo>
                    <a:pt x="116" y="70"/>
                  </a:lnTo>
                  <a:lnTo>
                    <a:pt x="113" y="66"/>
                  </a:lnTo>
                  <a:lnTo>
                    <a:pt x="122" y="59"/>
                  </a:lnTo>
                  <a:lnTo>
                    <a:pt x="134" y="50"/>
                  </a:lnTo>
                  <a:lnTo>
                    <a:pt x="147" y="42"/>
                  </a:lnTo>
                  <a:lnTo>
                    <a:pt x="163" y="33"/>
                  </a:lnTo>
                  <a:lnTo>
                    <a:pt x="177" y="24"/>
                  </a:lnTo>
                  <a:lnTo>
                    <a:pt x="188" y="15"/>
                  </a:lnTo>
                  <a:lnTo>
                    <a:pt x="200" y="11"/>
                  </a:lnTo>
                  <a:lnTo>
                    <a:pt x="208" y="8"/>
                  </a:lnTo>
                  <a:lnTo>
                    <a:pt x="216" y="6"/>
                  </a:lnTo>
                  <a:lnTo>
                    <a:pt x="216" y="2"/>
                  </a:lnTo>
                  <a:lnTo>
                    <a:pt x="206" y="0"/>
                  </a:lnTo>
                  <a:lnTo>
                    <a:pt x="192" y="4"/>
                  </a:lnTo>
                  <a:lnTo>
                    <a:pt x="182" y="8"/>
                  </a:lnTo>
                  <a:lnTo>
                    <a:pt x="171" y="15"/>
                  </a:lnTo>
                  <a:lnTo>
                    <a:pt x="155" y="22"/>
                  </a:lnTo>
                  <a:lnTo>
                    <a:pt x="142" y="28"/>
                  </a:lnTo>
                  <a:lnTo>
                    <a:pt x="126" y="37"/>
                  </a:lnTo>
                  <a:lnTo>
                    <a:pt x="114" y="44"/>
                  </a:lnTo>
                  <a:lnTo>
                    <a:pt x="103" y="48"/>
                  </a:lnTo>
                  <a:lnTo>
                    <a:pt x="97" y="53"/>
                  </a:lnTo>
                  <a:lnTo>
                    <a:pt x="89" y="57"/>
                  </a:lnTo>
                  <a:lnTo>
                    <a:pt x="81" y="57"/>
                  </a:lnTo>
                  <a:lnTo>
                    <a:pt x="72" y="55"/>
                  </a:lnTo>
                  <a:lnTo>
                    <a:pt x="62" y="48"/>
                  </a:lnTo>
                  <a:lnTo>
                    <a:pt x="54" y="44"/>
                  </a:lnTo>
                  <a:lnTo>
                    <a:pt x="46" y="39"/>
                  </a:lnTo>
                  <a:lnTo>
                    <a:pt x="37" y="35"/>
                  </a:lnTo>
                  <a:lnTo>
                    <a:pt x="27" y="33"/>
                  </a:lnTo>
                  <a:lnTo>
                    <a:pt x="19" y="28"/>
                  </a:lnTo>
                  <a:lnTo>
                    <a:pt x="10" y="26"/>
                  </a:lnTo>
                  <a:lnTo>
                    <a:pt x="4" y="24"/>
                  </a:lnTo>
                  <a:lnTo>
                    <a:pt x="0" y="24"/>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506"/>
            <p:cNvSpPr>
              <a:spLocks/>
            </p:cNvSpPr>
            <p:nvPr/>
          </p:nvSpPr>
          <p:spPr bwMode="auto">
            <a:xfrm>
              <a:off x="288" y="1161"/>
              <a:ext cx="219" cy="256"/>
            </a:xfrm>
            <a:custGeom>
              <a:avLst/>
              <a:gdLst>
                <a:gd name="T0" fmla="*/ 23 w 219"/>
                <a:gd name="T1" fmla="*/ 75 h 256"/>
                <a:gd name="T2" fmla="*/ 33 w 219"/>
                <a:gd name="T3" fmla="*/ 126 h 256"/>
                <a:gd name="T4" fmla="*/ 52 w 219"/>
                <a:gd name="T5" fmla="*/ 122 h 256"/>
                <a:gd name="T6" fmla="*/ 72 w 219"/>
                <a:gd name="T7" fmla="*/ 137 h 256"/>
                <a:gd name="T8" fmla="*/ 77 w 219"/>
                <a:gd name="T9" fmla="*/ 152 h 256"/>
                <a:gd name="T10" fmla="*/ 58 w 219"/>
                <a:gd name="T11" fmla="*/ 148 h 256"/>
                <a:gd name="T12" fmla="*/ 46 w 219"/>
                <a:gd name="T13" fmla="*/ 141 h 256"/>
                <a:gd name="T14" fmla="*/ 29 w 219"/>
                <a:gd name="T15" fmla="*/ 130 h 256"/>
                <a:gd name="T16" fmla="*/ 4 w 219"/>
                <a:gd name="T17" fmla="*/ 146 h 256"/>
                <a:gd name="T18" fmla="*/ 0 w 219"/>
                <a:gd name="T19" fmla="*/ 177 h 256"/>
                <a:gd name="T20" fmla="*/ 7 w 219"/>
                <a:gd name="T21" fmla="*/ 192 h 256"/>
                <a:gd name="T22" fmla="*/ 44 w 219"/>
                <a:gd name="T23" fmla="*/ 199 h 256"/>
                <a:gd name="T24" fmla="*/ 64 w 219"/>
                <a:gd name="T25" fmla="*/ 186 h 256"/>
                <a:gd name="T26" fmla="*/ 64 w 219"/>
                <a:gd name="T27" fmla="*/ 201 h 256"/>
                <a:gd name="T28" fmla="*/ 52 w 219"/>
                <a:gd name="T29" fmla="*/ 250 h 256"/>
                <a:gd name="T30" fmla="*/ 89 w 219"/>
                <a:gd name="T31" fmla="*/ 252 h 256"/>
                <a:gd name="T32" fmla="*/ 103 w 219"/>
                <a:gd name="T33" fmla="*/ 219 h 256"/>
                <a:gd name="T34" fmla="*/ 93 w 219"/>
                <a:gd name="T35" fmla="*/ 190 h 256"/>
                <a:gd name="T36" fmla="*/ 99 w 219"/>
                <a:gd name="T37" fmla="*/ 181 h 256"/>
                <a:gd name="T38" fmla="*/ 107 w 219"/>
                <a:gd name="T39" fmla="*/ 194 h 256"/>
                <a:gd name="T40" fmla="*/ 118 w 219"/>
                <a:gd name="T41" fmla="*/ 219 h 256"/>
                <a:gd name="T42" fmla="*/ 149 w 219"/>
                <a:gd name="T43" fmla="*/ 219 h 256"/>
                <a:gd name="T44" fmla="*/ 176 w 219"/>
                <a:gd name="T45" fmla="*/ 227 h 256"/>
                <a:gd name="T46" fmla="*/ 202 w 219"/>
                <a:gd name="T47" fmla="*/ 210 h 256"/>
                <a:gd name="T48" fmla="*/ 208 w 219"/>
                <a:gd name="T49" fmla="*/ 190 h 256"/>
                <a:gd name="T50" fmla="*/ 202 w 219"/>
                <a:gd name="T51" fmla="*/ 181 h 256"/>
                <a:gd name="T52" fmla="*/ 173 w 219"/>
                <a:gd name="T53" fmla="*/ 163 h 256"/>
                <a:gd name="T54" fmla="*/ 151 w 219"/>
                <a:gd name="T55" fmla="*/ 157 h 256"/>
                <a:gd name="T56" fmla="*/ 161 w 219"/>
                <a:gd name="T57" fmla="*/ 135 h 256"/>
                <a:gd name="T58" fmla="*/ 190 w 219"/>
                <a:gd name="T59" fmla="*/ 124 h 256"/>
                <a:gd name="T60" fmla="*/ 215 w 219"/>
                <a:gd name="T61" fmla="*/ 106 h 256"/>
                <a:gd name="T62" fmla="*/ 217 w 219"/>
                <a:gd name="T63" fmla="*/ 75 h 256"/>
                <a:gd name="T64" fmla="*/ 192 w 219"/>
                <a:gd name="T65" fmla="*/ 58 h 256"/>
                <a:gd name="T66" fmla="*/ 163 w 219"/>
                <a:gd name="T67" fmla="*/ 71 h 256"/>
                <a:gd name="T68" fmla="*/ 163 w 219"/>
                <a:gd name="T69" fmla="*/ 93 h 256"/>
                <a:gd name="T70" fmla="*/ 140 w 219"/>
                <a:gd name="T71" fmla="*/ 115 h 256"/>
                <a:gd name="T72" fmla="*/ 130 w 219"/>
                <a:gd name="T73" fmla="*/ 113 h 256"/>
                <a:gd name="T74" fmla="*/ 126 w 219"/>
                <a:gd name="T75" fmla="*/ 99 h 256"/>
                <a:gd name="T76" fmla="*/ 134 w 219"/>
                <a:gd name="T77" fmla="*/ 71 h 256"/>
                <a:gd name="T78" fmla="*/ 155 w 219"/>
                <a:gd name="T79" fmla="*/ 40 h 256"/>
                <a:gd name="T80" fmla="*/ 140 w 219"/>
                <a:gd name="T81" fmla="*/ 7 h 256"/>
                <a:gd name="T82" fmla="*/ 112 w 219"/>
                <a:gd name="T83" fmla="*/ 2 h 256"/>
                <a:gd name="T84" fmla="*/ 93 w 219"/>
                <a:gd name="T85" fmla="*/ 18 h 256"/>
                <a:gd name="T86" fmla="*/ 85 w 219"/>
                <a:gd name="T87" fmla="*/ 33 h 256"/>
                <a:gd name="T88" fmla="*/ 95 w 219"/>
                <a:gd name="T89" fmla="*/ 58 h 256"/>
                <a:gd name="T90" fmla="*/ 107 w 219"/>
                <a:gd name="T91" fmla="*/ 77 h 256"/>
                <a:gd name="T92" fmla="*/ 105 w 219"/>
                <a:gd name="T93" fmla="*/ 102 h 256"/>
                <a:gd name="T94" fmla="*/ 93 w 219"/>
                <a:gd name="T95" fmla="*/ 106 h 256"/>
                <a:gd name="T96" fmla="*/ 77 w 219"/>
                <a:gd name="T97" fmla="*/ 80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9"/>
                <a:gd name="T148" fmla="*/ 0 h 256"/>
                <a:gd name="T149" fmla="*/ 219 w 219"/>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9" h="256">
                  <a:moveTo>
                    <a:pt x="52" y="58"/>
                  </a:moveTo>
                  <a:lnTo>
                    <a:pt x="37" y="62"/>
                  </a:lnTo>
                  <a:lnTo>
                    <a:pt x="23" y="75"/>
                  </a:lnTo>
                  <a:lnTo>
                    <a:pt x="17" y="95"/>
                  </a:lnTo>
                  <a:lnTo>
                    <a:pt x="27" y="122"/>
                  </a:lnTo>
                  <a:lnTo>
                    <a:pt x="33" y="126"/>
                  </a:lnTo>
                  <a:lnTo>
                    <a:pt x="40" y="126"/>
                  </a:lnTo>
                  <a:lnTo>
                    <a:pt x="48" y="124"/>
                  </a:lnTo>
                  <a:lnTo>
                    <a:pt x="52" y="122"/>
                  </a:lnTo>
                  <a:lnTo>
                    <a:pt x="60" y="126"/>
                  </a:lnTo>
                  <a:lnTo>
                    <a:pt x="66" y="133"/>
                  </a:lnTo>
                  <a:lnTo>
                    <a:pt x="72" y="137"/>
                  </a:lnTo>
                  <a:lnTo>
                    <a:pt x="75" y="144"/>
                  </a:lnTo>
                  <a:lnTo>
                    <a:pt x="77" y="150"/>
                  </a:lnTo>
                  <a:lnTo>
                    <a:pt x="77" y="152"/>
                  </a:lnTo>
                  <a:lnTo>
                    <a:pt x="73" y="152"/>
                  </a:lnTo>
                  <a:lnTo>
                    <a:pt x="66" y="150"/>
                  </a:lnTo>
                  <a:lnTo>
                    <a:pt x="58" y="148"/>
                  </a:lnTo>
                  <a:lnTo>
                    <a:pt x="52" y="146"/>
                  </a:lnTo>
                  <a:lnTo>
                    <a:pt x="48" y="146"/>
                  </a:lnTo>
                  <a:lnTo>
                    <a:pt x="46" y="141"/>
                  </a:lnTo>
                  <a:lnTo>
                    <a:pt x="44" y="137"/>
                  </a:lnTo>
                  <a:lnTo>
                    <a:pt x="39" y="133"/>
                  </a:lnTo>
                  <a:lnTo>
                    <a:pt x="29" y="130"/>
                  </a:lnTo>
                  <a:lnTo>
                    <a:pt x="19" y="133"/>
                  </a:lnTo>
                  <a:lnTo>
                    <a:pt x="9" y="137"/>
                  </a:lnTo>
                  <a:lnTo>
                    <a:pt x="4" y="146"/>
                  </a:lnTo>
                  <a:lnTo>
                    <a:pt x="0" y="157"/>
                  </a:lnTo>
                  <a:lnTo>
                    <a:pt x="0" y="170"/>
                  </a:lnTo>
                  <a:lnTo>
                    <a:pt x="0" y="177"/>
                  </a:lnTo>
                  <a:lnTo>
                    <a:pt x="2" y="183"/>
                  </a:lnTo>
                  <a:lnTo>
                    <a:pt x="5" y="188"/>
                  </a:lnTo>
                  <a:lnTo>
                    <a:pt x="7" y="192"/>
                  </a:lnTo>
                  <a:lnTo>
                    <a:pt x="19" y="199"/>
                  </a:lnTo>
                  <a:lnTo>
                    <a:pt x="33" y="201"/>
                  </a:lnTo>
                  <a:lnTo>
                    <a:pt x="44" y="199"/>
                  </a:lnTo>
                  <a:lnTo>
                    <a:pt x="52" y="192"/>
                  </a:lnTo>
                  <a:lnTo>
                    <a:pt x="58" y="186"/>
                  </a:lnTo>
                  <a:lnTo>
                    <a:pt x="64" y="186"/>
                  </a:lnTo>
                  <a:lnTo>
                    <a:pt x="70" y="188"/>
                  </a:lnTo>
                  <a:lnTo>
                    <a:pt x="75" y="190"/>
                  </a:lnTo>
                  <a:lnTo>
                    <a:pt x="64" y="201"/>
                  </a:lnTo>
                  <a:lnTo>
                    <a:pt x="54" y="219"/>
                  </a:lnTo>
                  <a:lnTo>
                    <a:pt x="48" y="236"/>
                  </a:lnTo>
                  <a:lnTo>
                    <a:pt x="52" y="250"/>
                  </a:lnTo>
                  <a:lnTo>
                    <a:pt x="64" y="256"/>
                  </a:lnTo>
                  <a:lnTo>
                    <a:pt x="75" y="256"/>
                  </a:lnTo>
                  <a:lnTo>
                    <a:pt x="89" y="252"/>
                  </a:lnTo>
                  <a:lnTo>
                    <a:pt x="97" y="243"/>
                  </a:lnTo>
                  <a:lnTo>
                    <a:pt x="103" y="232"/>
                  </a:lnTo>
                  <a:lnTo>
                    <a:pt x="103" y="219"/>
                  </a:lnTo>
                  <a:lnTo>
                    <a:pt x="101" y="205"/>
                  </a:lnTo>
                  <a:lnTo>
                    <a:pt x="97" y="197"/>
                  </a:lnTo>
                  <a:lnTo>
                    <a:pt x="93" y="190"/>
                  </a:lnTo>
                  <a:lnTo>
                    <a:pt x="93" y="186"/>
                  </a:lnTo>
                  <a:lnTo>
                    <a:pt x="95" y="183"/>
                  </a:lnTo>
                  <a:lnTo>
                    <a:pt x="99" y="181"/>
                  </a:lnTo>
                  <a:lnTo>
                    <a:pt x="103" y="181"/>
                  </a:lnTo>
                  <a:lnTo>
                    <a:pt x="105" y="188"/>
                  </a:lnTo>
                  <a:lnTo>
                    <a:pt x="107" y="194"/>
                  </a:lnTo>
                  <a:lnTo>
                    <a:pt x="108" y="201"/>
                  </a:lnTo>
                  <a:lnTo>
                    <a:pt x="110" y="210"/>
                  </a:lnTo>
                  <a:lnTo>
                    <a:pt x="118" y="219"/>
                  </a:lnTo>
                  <a:lnTo>
                    <a:pt x="128" y="221"/>
                  </a:lnTo>
                  <a:lnTo>
                    <a:pt x="143" y="212"/>
                  </a:lnTo>
                  <a:lnTo>
                    <a:pt x="149" y="219"/>
                  </a:lnTo>
                  <a:lnTo>
                    <a:pt x="157" y="223"/>
                  </a:lnTo>
                  <a:lnTo>
                    <a:pt x="167" y="227"/>
                  </a:lnTo>
                  <a:lnTo>
                    <a:pt x="176" y="227"/>
                  </a:lnTo>
                  <a:lnTo>
                    <a:pt x="184" y="225"/>
                  </a:lnTo>
                  <a:lnTo>
                    <a:pt x="194" y="219"/>
                  </a:lnTo>
                  <a:lnTo>
                    <a:pt x="202" y="210"/>
                  </a:lnTo>
                  <a:lnTo>
                    <a:pt x="208" y="194"/>
                  </a:lnTo>
                  <a:lnTo>
                    <a:pt x="208" y="192"/>
                  </a:lnTo>
                  <a:lnTo>
                    <a:pt x="208" y="190"/>
                  </a:lnTo>
                  <a:lnTo>
                    <a:pt x="206" y="190"/>
                  </a:lnTo>
                  <a:lnTo>
                    <a:pt x="206" y="188"/>
                  </a:lnTo>
                  <a:lnTo>
                    <a:pt x="202" y="181"/>
                  </a:lnTo>
                  <a:lnTo>
                    <a:pt x="196" y="170"/>
                  </a:lnTo>
                  <a:lnTo>
                    <a:pt x="186" y="163"/>
                  </a:lnTo>
                  <a:lnTo>
                    <a:pt x="173" y="163"/>
                  </a:lnTo>
                  <a:lnTo>
                    <a:pt x="165" y="166"/>
                  </a:lnTo>
                  <a:lnTo>
                    <a:pt x="157" y="163"/>
                  </a:lnTo>
                  <a:lnTo>
                    <a:pt x="151" y="157"/>
                  </a:lnTo>
                  <a:lnTo>
                    <a:pt x="147" y="152"/>
                  </a:lnTo>
                  <a:lnTo>
                    <a:pt x="155" y="144"/>
                  </a:lnTo>
                  <a:lnTo>
                    <a:pt x="161" y="135"/>
                  </a:lnTo>
                  <a:lnTo>
                    <a:pt x="169" y="128"/>
                  </a:lnTo>
                  <a:lnTo>
                    <a:pt x="175" y="122"/>
                  </a:lnTo>
                  <a:lnTo>
                    <a:pt x="190" y="124"/>
                  </a:lnTo>
                  <a:lnTo>
                    <a:pt x="202" y="119"/>
                  </a:lnTo>
                  <a:lnTo>
                    <a:pt x="210" y="115"/>
                  </a:lnTo>
                  <a:lnTo>
                    <a:pt x="215" y="106"/>
                  </a:lnTo>
                  <a:lnTo>
                    <a:pt x="219" y="95"/>
                  </a:lnTo>
                  <a:lnTo>
                    <a:pt x="219" y="86"/>
                  </a:lnTo>
                  <a:lnTo>
                    <a:pt x="217" y="75"/>
                  </a:lnTo>
                  <a:lnTo>
                    <a:pt x="211" y="66"/>
                  </a:lnTo>
                  <a:lnTo>
                    <a:pt x="204" y="60"/>
                  </a:lnTo>
                  <a:lnTo>
                    <a:pt x="192" y="58"/>
                  </a:lnTo>
                  <a:lnTo>
                    <a:pt x="178" y="60"/>
                  </a:lnTo>
                  <a:lnTo>
                    <a:pt x="169" y="64"/>
                  </a:lnTo>
                  <a:lnTo>
                    <a:pt x="163" y="71"/>
                  </a:lnTo>
                  <a:lnTo>
                    <a:pt x="163" y="77"/>
                  </a:lnTo>
                  <a:lnTo>
                    <a:pt x="163" y="86"/>
                  </a:lnTo>
                  <a:lnTo>
                    <a:pt x="163" y="93"/>
                  </a:lnTo>
                  <a:lnTo>
                    <a:pt x="155" y="102"/>
                  </a:lnTo>
                  <a:lnTo>
                    <a:pt x="147" y="108"/>
                  </a:lnTo>
                  <a:lnTo>
                    <a:pt x="140" y="115"/>
                  </a:lnTo>
                  <a:lnTo>
                    <a:pt x="136" y="119"/>
                  </a:lnTo>
                  <a:lnTo>
                    <a:pt x="132" y="117"/>
                  </a:lnTo>
                  <a:lnTo>
                    <a:pt x="130" y="113"/>
                  </a:lnTo>
                  <a:lnTo>
                    <a:pt x="126" y="111"/>
                  </a:lnTo>
                  <a:lnTo>
                    <a:pt x="122" y="108"/>
                  </a:lnTo>
                  <a:lnTo>
                    <a:pt x="126" y="99"/>
                  </a:lnTo>
                  <a:lnTo>
                    <a:pt x="130" y="88"/>
                  </a:lnTo>
                  <a:lnTo>
                    <a:pt x="132" y="77"/>
                  </a:lnTo>
                  <a:lnTo>
                    <a:pt x="134" y="71"/>
                  </a:lnTo>
                  <a:lnTo>
                    <a:pt x="143" y="62"/>
                  </a:lnTo>
                  <a:lnTo>
                    <a:pt x="151" y="51"/>
                  </a:lnTo>
                  <a:lnTo>
                    <a:pt x="155" y="40"/>
                  </a:lnTo>
                  <a:lnTo>
                    <a:pt x="155" y="27"/>
                  </a:lnTo>
                  <a:lnTo>
                    <a:pt x="149" y="16"/>
                  </a:lnTo>
                  <a:lnTo>
                    <a:pt x="140" y="7"/>
                  </a:lnTo>
                  <a:lnTo>
                    <a:pt x="130" y="0"/>
                  </a:lnTo>
                  <a:lnTo>
                    <a:pt x="118" y="0"/>
                  </a:lnTo>
                  <a:lnTo>
                    <a:pt x="112" y="2"/>
                  </a:lnTo>
                  <a:lnTo>
                    <a:pt x="107" y="7"/>
                  </a:lnTo>
                  <a:lnTo>
                    <a:pt x="99" y="11"/>
                  </a:lnTo>
                  <a:lnTo>
                    <a:pt x="93" y="18"/>
                  </a:lnTo>
                  <a:lnTo>
                    <a:pt x="89" y="22"/>
                  </a:lnTo>
                  <a:lnTo>
                    <a:pt x="87" y="27"/>
                  </a:lnTo>
                  <a:lnTo>
                    <a:pt x="85" y="33"/>
                  </a:lnTo>
                  <a:lnTo>
                    <a:pt x="85" y="38"/>
                  </a:lnTo>
                  <a:lnTo>
                    <a:pt x="89" y="49"/>
                  </a:lnTo>
                  <a:lnTo>
                    <a:pt x="95" y="58"/>
                  </a:lnTo>
                  <a:lnTo>
                    <a:pt x="101" y="64"/>
                  </a:lnTo>
                  <a:lnTo>
                    <a:pt x="107" y="66"/>
                  </a:lnTo>
                  <a:lnTo>
                    <a:pt x="107" y="77"/>
                  </a:lnTo>
                  <a:lnTo>
                    <a:pt x="107" y="88"/>
                  </a:lnTo>
                  <a:lnTo>
                    <a:pt x="105" y="97"/>
                  </a:lnTo>
                  <a:lnTo>
                    <a:pt x="105" y="102"/>
                  </a:lnTo>
                  <a:lnTo>
                    <a:pt x="101" y="102"/>
                  </a:lnTo>
                  <a:lnTo>
                    <a:pt x="95" y="104"/>
                  </a:lnTo>
                  <a:lnTo>
                    <a:pt x="93" y="106"/>
                  </a:lnTo>
                  <a:lnTo>
                    <a:pt x="91" y="106"/>
                  </a:lnTo>
                  <a:lnTo>
                    <a:pt x="83" y="95"/>
                  </a:lnTo>
                  <a:lnTo>
                    <a:pt x="77" y="80"/>
                  </a:lnTo>
                  <a:lnTo>
                    <a:pt x="70" y="64"/>
                  </a:lnTo>
                  <a:lnTo>
                    <a:pt x="52" y="58"/>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507"/>
            <p:cNvSpPr>
              <a:spLocks/>
            </p:cNvSpPr>
            <p:nvPr/>
          </p:nvSpPr>
          <p:spPr bwMode="auto">
            <a:xfrm>
              <a:off x="132" y="1501"/>
              <a:ext cx="228" cy="448"/>
            </a:xfrm>
            <a:custGeom>
              <a:avLst/>
              <a:gdLst>
                <a:gd name="T0" fmla="*/ 226 w 228"/>
                <a:gd name="T1" fmla="*/ 0 h 448"/>
                <a:gd name="T2" fmla="*/ 208 w 228"/>
                <a:gd name="T3" fmla="*/ 29 h 448"/>
                <a:gd name="T4" fmla="*/ 187 w 228"/>
                <a:gd name="T5" fmla="*/ 53 h 448"/>
                <a:gd name="T6" fmla="*/ 163 w 228"/>
                <a:gd name="T7" fmla="*/ 75 h 448"/>
                <a:gd name="T8" fmla="*/ 138 w 228"/>
                <a:gd name="T9" fmla="*/ 91 h 448"/>
                <a:gd name="T10" fmla="*/ 113 w 228"/>
                <a:gd name="T11" fmla="*/ 102 h 448"/>
                <a:gd name="T12" fmla="*/ 88 w 228"/>
                <a:gd name="T13" fmla="*/ 110 h 448"/>
                <a:gd name="T14" fmla="*/ 64 w 228"/>
                <a:gd name="T15" fmla="*/ 113 h 448"/>
                <a:gd name="T16" fmla="*/ 41 w 228"/>
                <a:gd name="T17" fmla="*/ 113 h 448"/>
                <a:gd name="T18" fmla="*/ 43 w 228"/>
                <a:gd name="T19" fmla="*/ 135 h 448"/>
                <a:gd name="T20" fmla="*/ 39 w 228"/>
                <a:gd name="T21" fmla="*/ 161 h 448"/>
                <a:gd name="T22" fmla="*/ 25 w 228"/>
                <a:gd name="T23" fmla="*/ 188 h 448"/>
                <a:gd name="T24" fmla="*/ 0 w 228"/>
                <a:gd name="T25" fmla="*/ 208 h 448"/>
                <a:gd name="T26" fmla="*/ 16 w 228"/>
                <a:gd name="T27" fmla="*/ 236 h 448"/>
                <a:gd name="T28" fmla="*/ 25 w 228"/>
                <a:gd name="T29" fmla="*/ 272 h 448"/>
                <a:gd name="T30" fmla="*/ 25 w 228"/>
                <a:gd name="T31" fmla="*/ 307 h 448"/>
                <a:gd name="T32" fmla="*/ 16 w 228"/>
                <a:gd name="T33" fmla="*/ 338 h 448"/>
                <a:gd name="T34" fmla="*/ 25 w 228"/>
                <a:gd name="T35" fmla="*/ 342 h 448"/>
                <a:gd name="T36" fmla="*/ 37 w 228"/>
                <a:gd name="T37" fmla="*/ 349 h 448"/>
                <a:gd name="T38" fmla="*/ 51 w 228"/>
                <a:gd name="T39" fmla="*/ 355 h 448"/>
                <a:gd name="T40" fmla="*/ 66 w 228"/>
                <a:gd name="T41" fmla="*/ 367 h 448"/>
                <a:gd name="T42" fmla="*/ 80 w 228"/>
                <a:gd name="T43" fmla="*/ 382 h 448"/>
                <a:gd name="T44" fmla="*/ 92 w 228"/>
                <a:gd name="T45" fmla="*/ 400 h 448"/>
                <a:gd name="T46" fmla="*/ 101 w 228"/>
                <a:gd name="T47" fmla="*/ 422 h 448"/>
                <a:gd name="T48" fmla="*/ 109 w 228"/>
                <a:gd name="T49" fmla="*/ 448 h 448"/>
                <a:gd name="T50" fmla="*/ 115 w 228"/>
                <a:gd name="T51" fmla="*/ 433 h 448"/>
                <a:gd name="T52" fmla="*/ 123 w 228"/>
                <a:gd name="T53" fmla="*/ 415 h 448"/>
                <a:gd name="T54" fmla="*/ 132 w 228"/>
                <a:gd name="T55" fmla="*/ 400 h 448"/>
                <a:gd name="T56" fmla="*/ 144 w 228"/>
                <a:gd name="T57" fmla="*/ 384 h 448"/>
                <a:gd name="T58" fmla="*/ 156 w 228"/>
                <a:gd name="T59" fmla="*/ 369 h 448"/>
                <a:gd name="T60" fmla="*/ 171 w 228"/>
                <a:gd name="T61" fmla="*/ 358 h 448"/>
                <a:gd name="T62" fmla="*/ 187 w 228"/>
                <a:gd name="T63" fmla="*/ 351 h 448"/>
                <a:gd name="T64" fmla="*/ 204 w 228"/>
                <a:gd name="T65" fmla="*/ 347 h 448"/>
                <a:gd name="T66" fmla="*/ 196 w 228"/>
                <a:gd name="T67" fmla="*/ 329 h 448"/>
                <a:gd name="T68" fmla="*/ 193 w 228"/>
                <a:gd name="T69" fmla="*/ 302 h 448"/>
                <a:gd name="T70" fmla="*/ 196 w 228"/>
                <a:gd name="T71" fmla="*/ 276 h 448"/>
                <a:gd name="T72" fmla="*/ 212 w 228"/>
                <a:gd name="T73" fmla="*/ 245 h 448"/>
                <a:gd name="T74" fmla="*/ 196 w 228"/>
                <a:gd name="T75" fmla="*/ 197 h 448"/>
                <a:gd name="T76" fmla="*/ 193 w 228"/>
                <a:gd name="T77" fmla="*/ 150 h 448"/>
                <a:gd name="T78" fmla="*/ 195 w 228"/>
                <a:gd name="T79" fmla="*/ 108 h 448"/>
                <a:gd name="T80" fmla="*/ 198 w 228"/>
                <a:gd name="T81" fmla="*/ 77 h 448"/>
                <a:gd name="T82" fmla="*/ 204 w 228"/>
                <a:gd name="T83" fmla="*/ 60 h 448"/>
                <a:gd name="T84" fmla="*/ 212 w 228"/>
                <a:gd name="T85" fmla="*/ 38 h 448"/>
                <a:gd name="T86" fmla="*/ 220 w 228"/>
                <a:gd name="T87" fmla="*/ 22 h 448"/>
                <a:gd name="T88" fmla="*/ 226 w 228"/>
                <a:gd name="T89" fmla="*/ 13 h 448"/>
                <a:gd name="T90" fmla="*/ 228 w 228"/>
                <a:gd name="T91" fmla="*/ 9 h 448"/>
                <a:gd name="T92" fmla="*/ 228 w 228"/>
                <a:gd name="T93" fmla="*/ 7 h 448"/>
                <a:gd name="T94" fmla="*/ 226 w 228"/>
                <a:gd name="T95" fmla="*/ 2 h 448"/>
                <a:gd name="T96" fmla="*/ 226 w 228"/>
                <a:gd name="T97" fmla="*/ 2 h 448"/>
                <a:gd name="T98" fmla="*/ 226 w 228"/>
                <a:gd name="T99" fmla="*/ 0 h 4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8"/>
                <a:gd name="T151" fmla="*/ 0 h 448"/>
                <a:gd name="T152" fmla="*/ 228 w 228"/>
                <a:gd name="T153" fmla="*/ 448 h 4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8" h="448">
                  <a:moveTo>
                    <a:pt x="226" y="0"/>
                  </a:moveTo>
                  <a:lnTo>
                    <a:pt x="208" y="29"/>
                  </a:lnTo>
                  <a:lnTo>
                    <a:pt x="187" y="53"/>
                  </a:lnTo>
                  <a:lnTo>
                    <a:pt x="163" y="75"/>
                  </a:lnTo>
                  <a:lnTo>
                    <a:pt x="138" y="91"/>
                  </a:lnTo>
                  <a:lnTo>
                    <a:pt x="113" y="102"/>
                  </a:lnTo>
                  <a:lnTo>
                    <a:pt x="88" y="110"/>
                  </a:lnTo>
                  <a:lnTo>
                    <a:pt x="64" y="113"/>
                  </a:lnTo>
                  <a:lnTo>
                    <a:pt x="41" y="113"/>
                  </a:lnTo>
                  <a:lnTo>
                    <a:pt x="43" y="135"/>
                  </a:lnTo>
                  <a:lnTo>
                    <a:pt x="39" y="161"/>
                  </a:lnTo>
                  <a:lnTo>
                    <a:pt x="25" y="188"/>
                  </a:lnTo>
                  <a:lnTo>
                    <a:pt x="0" y="208"/>
                  </a:lnTo>
                  <a:lnTo>
                    <a:pt x="16" y="236"/>
                  </a:lnTo>
                  <a:lnTo>
                    <a:pt x="25" y="272"/>
                  </a:lnTo>
                  <a:lnTo>
                    <a:pt x="25" y="307"/>
                  </a:lnTo>
                  <a:lnTo>
                    <a:pt x="16" y="338"/>
                  </a:lnTo>
                  <a:lnTo>
                    <a:pt x="25" y="342"/>
                  </a:lnTo>
                  <a:lnTo>
                    <a:pt x="37" y="349"/>
                  </a:lnTo>
                  <a:lnTo>
                    <a:pt x="51" y="355"/>
                  </a:lnTo>
                  <a:lnTo>
                    <a:pt x="66" y="367"/>
                  </a:lnTo>
                  <a:lnTo>
                    <a:pt x="80" y="382"/>
                  </a:lnTo>
                  <a:lnTo>
                    <a:pt x="92" y="400"/>
                  </a:lnTo>
                  <a:lnTo>
                    <a:pt x="101" y="422"/>
                  </a:lnTo>
                  <a:lnTo>
                    <a:pt x="109" y="448"/>
                  </a:lnTo>
                  <a:lnTo>
                    <a:pt x="115" y="433"/>
                  </a:lnTo>
                  <a:lnTo>
                    <a:pt x="123" y="415"/>
                  </a:lnTo>
                  <a:lnTo>
                    <a:pt x="132" y="400"/>
                  </a:lnTo>
                  <a:lnTo>
                    <a:pt x="144" y="384"/>
                  </a:lnTo>
                  <a:lnTo>
                    <a:pt x="156" y="369"/>
                  </a:lnTo>
                  <a:lnTo>
                    <a:pt x="171" y="358"/>
                  </a:lnTo>
                  <a:lnTo>
                    <a:pt x="187" y="351"/>
                  </a:lnTo>
                  <a:lnTo>
                    <a:pt x="204" y="347"/>
                  </a:lnTo>
                  <a:lnTo>
                    <a:pt x="196" y="329"/>
                  </a:lnTo>
                  <a:lnTo>
                    <a:pt x="193" y="302"/>
                  </a:lnTo>
                  <a:lnTo>
                    <a:pt x="196" y="276"/>
                  </a:lnTo>
                  <a:lnTo>
                    <a:pt x="212" y="245"/>
                  </a:lnTo>
                  <a:lnTo>
                    <a:pt x="196" y="197"/>
                  </a:lnTo>
                  <a:lnTo>
                    <a:pt x="193" y="150"/>
                  </a:lnTo>
                  <a:lnTo>
                    <a:pt x="195" y="108"/>
                  </a:lnTo>
                  <a:lnTo>
                    <a:pt x="198" y="77"/>
                  </a:lnTo>
                  <a:lnTo>
                    <a:pt x="204" y="60"/>
                  </a:lnTo>
                  <a:lnTo>
                    <a:pt x="212" y="38"/>
                  </a:lnTo>
                  <a:lnTo>
                    <a:pt x="220" y="22"/>
                  </a:lnTo>
                  <a:lnTo>
                    <a:pt x="226" y="13"/>
                  </a:lnTo>
                  <a:lnTo>
                    <a:pt x="228" y="9"/>
                  </a:lnTo>
                  <a:lnTo>
                    <a:pt x="228" y="7"/>
                  </a:lnTo>
                  <a:lnTo>
                    <a:pt x="226" y="2"/>
                  </a:lnTo>
                  <a:lnTo>
                    <a:pt x="226"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508"/>
            <p:cNvSpPr>
              <a:spLocks/>
            </p:cNvSpPr>
            <p:nvPr/>
          </p:nvSpPr>
          <p:spPr bwMode="auto">
            <a:xfrm>
              <a:off x="713" y="1388"/>
              <a:ext cx="428" cy="371"/>
            </a:xfrm>
            <a:custGeom>
              <a:avLst/>
              <a:gdLst>
                <a:gd name="T0" fmla="*/ 195 w 428"/>
                <a:gd name="T1" fmla="*/ 0 h 371"/>
                <a:gd name="T2" fmla="*/ 179 w 428"/>
                <a:gd name="T3" fmla="*/ 5 h 371"/>
                <a:gd name="T4" fmla="*/ 162 w 428"/>
                <a:gd name="T5" fmla="*/ 12 h 371"/>
                <a:gd name="T6" fmla="*/ 138 w 428"/>
                <a:gd name="T7" fmla="*/ 20 h 371"/>
                <a:gd name="T8" fmla="*/ 115 w 428"/>
                <a:gd name="T9" fmla="*/ 27 h 371"/>
                <a:gd name="T10" fmla="*/ 92 w 428"/>
                <a:gd name="T11" fmla="*/ 36 h 371"/>
                <a:gd name="T12" fmla="*/ 68 w 428"/>
                <a:gd name="T13" fmla="*/ 42 h 371"/>
                <a:gd name="T14" fmla="*/ 47 w 428"/>
                <a:gd name="T15" fmla="*/ 47 h 371"/>
                <a:gd name="T16" fmla="*/ 27 w 428"/>
                <a:gd name="T17" fmla="*/ 49 h 371"/>
                <a:gd name="T18" fmla="*/ 20 w 428"/>
                <a:gd name="T19" fmla="*/ 49 h 371"/>
                <a:gd name="T20" fmla="*/ 12 w 428"/>
                <a:gd name="T21" fmla="*/ 47 h 371"/>
                <a:gd name="T22" fmla="*/ 4 w 428"/>
                <a:gd name="T23" fmla="*/ 47 h 371"/>
                <a:gd name="T24" fmla="*/ 0 w 428"/>
                <a:gd name="T25" fmla="*/ 47 h 371"/>
                <a:gd name="T26" fmla="*/ 24 w 428"/>
                <a:gd name="T27" fmla="*/ 62 h 371"/>
                <a:gd name="T28" fmla="*/ 43 w 428"/>
                <a:gd name="T29" fmla="*/ 84 h 371"/>
                <a:gd name="T30" fmla="*/ 62 w 428"/>
                <a:gd name="T31" fmla="*/ 111 h 371"/>
                <a:gd name="T32" fmla="*/ 78 w 428"/>
                <a:gd name="T33" fmla="*/ 140 h 371"/>
                <a:gd name="T34" fmla="*/ 94 w 428"/>
                <a:gd name="T35" fmla="*/ 173 h 371"/>
                <a:gd name="T36" fmla="*/ 103 w 428"/>
                <a:gd name="T37" fmla="*/ 206 h 371"/>
                <a:gd name="T38" fmla="*/ 113 w 428"/>
                <a:gd name="T39" fmla="*/ 243 h 371"/>
                <a:gd name="T40" fmla="*/ 119 w 428"/>
                <a:gd name="T41" fmla="*/ 279 h 371"/>
                <a:gd name="T42" fmla="*/ 129 w 428"/>
                <a:gd name="T43" fmla="*/ 279 h 371"/>
                <a:gd name="T44" fmla="*/ 144 w 428"/>
                <a:gd name="T45" fmla="*/ 281 h 371"/>
                <a:gd name="T46" fmla="*/ 160 w 428"/>
                <a:gd name="T47" fmla="*/ 290 h 371"/>
                <a:gd name="T48" fmla="*/ 175 w 428"/>
                <a:gd name="T49" fmla="*/ 301 h 371"/>
                <a:gd name="T50" fmla="*/ 193 w 428"/>
                <a:gd name="T51" fmla="*/ 314 h 371"/>
                <a:gd name="T52" fmla="*/ 208 w 428"/>
                <a:gd name="T53" fmla="*/ 332 h 371"/>
                <a:gd name="T54" fmla="*/ 222 w 428"/>
                <a:gd name="T55" fmla="*/ 349 h 371"/>
                <a:gd name="T56" fmla="*/ 232 w 428"/>
                <a:gd name="T57" fmla="*/ 371 h 371"/>
                <a:gd name="T58" fmla="*/ 243 w 428"/>
                <a:gd name="T59" fmla="*/ 360 h 371"/>
                <a:gd name="T60" fmla="*/ 261 w 428"/>
                <a:gd name="T61" fmla="*/ 349 h 371"/>
                <a:gd name="T62" fmla="*/ 280 w 428"/>
                <a:gd name="T63" fmla="*/ 340 h 371"/>
                <a:gd name="T64" fmla="*/ 303 w 428"/>
                <a:gd name="T65" fmla="*/ 334 h 371"/>
                <a:gd name="T66" fmla="*/ 331 w 428"/>
                <a:gd name="T67" fmla="*/ 332 h 371"/>
                <a:gd name="T68" fmla="*/ 362 w 428"/>
                <a:gd name="T69" fmla="*/ 334 h 371"/>
                <a:gd name="T70" fmla="*/ 393 w 428"/>
                <a:gd name="T71" fmla="*/ 343 h 371"/>
                <a:gd name="T72" fmla="*/ 428 w 428"/>
                <a:gd name="T73" fmla="*/ 358 h 371"/>
                <a:gd name="T74" fmla="*/ 418 w 428"/>
                <a:gd name="T75" fmla="*/ 345 h 371"/>
                <a:gd name="T76" fmla="*/ 406 w 428"/>
                <a:gd name="T77" fmla="*/ 327 h 371"/>
                <a:gd name="T78" fmla="*/ 399 w 428"/>
                <a:gd name="T79" fmla="*/ 307 h 371"/>
                <a:gd name="T80" fmla="*/ 391 w 428"/>
                <a:gd name="T81" fmla="*/ 285 h 371"/>
                <a:gd name="T82" fmla="*/ 389 w 428"/>
                <a:gd name="T83" fmla="*/ 259 h 371"/>
                <a:gd name="T84" fmla="*/ 389 w 428"/>
                <a:gd name="T85" fmla="*/ 228 h 371"/>
                <a:gd name="T86" fmla="*/ 397 w 428"/>
                <a:gd name="T87" fmla="*/ 195 h 371"/>
                <a:gd name="T88" fmla="*/ 410 w 428"/>
                <a:gd name="T89" fmla="*/ 159 h 371"/>
                <a:gd name="T90" fmla="*/ 391 w 428"/>
                <a:gd name="T91" fmla="*/ 153 h 371"/>
                <a:gd name="T92" fmla="*/ 370 w 428"/>
                <a:gd name="T93" fmla="*/ 146 h 371"/>
                <a:gd name="T94" fmla="*/ 350 w 428"/>
                <a:gd name="T95" fmla="*/ 137 h 371"/>
                <a:gd name="T96" fmla="*/ 333 w 428"/>
                <a:gd name="T97" fmla="*/ 124 h 371"/>
                <a:gd name="T98" fmla="*/ 317 w 428"/>
                <a:gd name="T99" fmla="*/ 106 h 371"/>
                <a:gd name="T100" fmla="*/ 305 w 428"/>
                <a:gd name="T101" fmla="*/ 84 h 371"/>
                <a:gd name="T102" fmla="*/ 300 w 428"/>
                <a:gd name="T103" fmla="*/ 56 h 371"/>
                <a:gd name="T104" fmla="*/ 298 w 428"/>
                <a:gd name="T105" fmla="*/ 23 h 371"/>
                <a:gd name="T106" fmla="*/ 286 w 428"/>
                <a:gd name="T107" fmla="*/ 25 h 371"/>
                <a:gd name="T108" fmla="*/ 274 w 428"/>
                <a:gd name="T109" fmla="*/ 27 h 371"/>
                <a:gd name="T110" fmla="*/ 263 w 428"/>
                <a:gd name="T111" fmla="*/ 29 h 371"/>
                <a:gd name="T112" fmla="*/ 251 w 428"/>
                <a:gd name="T113" fmla="*/ 27 h 371"/>
                <a:gd name="T114" fmla="*/ 237 w 428"/>
                <a:gd name="T115" fmla="*/ 25 h 371"/>
                <a:gd name="T116" fmla="*/ 224 w 428"/>
                <a:gd name="T117" fmla="*/ 20 h 371"/>
                <a:gd name="T118" fmla="*/ 210 w 428"/>
                <a:gd name="T119" fmla="*/ 12 h 371"/>
                <a:gd name="T120" fmla="*/ 195 w 428"/>
                <a:gd name="T121" fmla="*/ 0 h 3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8"/>
                <a:gd name="T184" fmla="*/ 0 h 371"/>
                <a:gd name="T185" fmla="*/ 428 w 428"/>
                <a:gd name="T186" fmla="*/ 371 h 3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8" h="371">
                  <a:moveTo>
                    <a:pt x="195" y="0"/>
                  </a:moveTo>
                  <a:lnTo>
                    <a:pt x="179" y="5"/>
                  </a:lnTo>
                  <a:lnTo>
                    <a:pt x="162" y="12"/>
                  </a:lnTo>
                  <a:lnTo>
                    <a:pt x="138" y="20"/>
                  </a:lnTo>
                  <a:lnTo>
                    <a:pt x="115" y="27"/>
                  </a:lnTo>
                  <a:lnTo>
                    <a:pt x="92" y="36"/>
                  </a:lnTo>
                  <a:lnTo>
                    <a:pt x="68" y="42"/>
                  </a:lnTo>
                  <a:lnTo>
                    <a:pt x="47" y="47"/>
                  </a:lnTo>
                  <a:lnTo>
                    <a:pt x="27" y="49"/>
                  </a:lnTo>
                  <a:lnTo>
                    <a:pt x="20" y="49"/>
                  </a:lnTo>
                  <a:lnTo>
                    <a:pt x="12" y="47"/>
                  </a:lnTo>
                  <a:lnTo>
                    <a:pt x="4" y="47"/>
                  </a:lnTo>
                  <a:lnTo>
                    <a:pt x="0" y="47"/>
                  </a:lnTo>
                  <a:lnTo>
                    <a:pt x="24" y="62"/>
                  </a:lnTo>
                  <a:lnTo>
                    <a:pt x="43" y="84"/>
                  </a:lnTo>
                  <a:lnTo>
                    <a:pt x="62" y="111"/>
                  </a:lnTo>
                  <a:lnTo>
                    <a:pt x="78" y="140"/>
                  </a:lnTo>
                  <a:lnTo>
                    <a:pt x="94" y="173"/>
                  </a:lnTo>
                  <a:lnTo>
                    <a:pt x="103" y="206"/>
                  </a:lnTo>
                  <a:lnTo>
                    <a:pt x="113" y="243"/>
                  </a:lnTo>
                  <a:lnTo>
                    <a:pt x="119" y="279"/>
                  </a:lnTo>
                  <a:lnTo>
                    <a:pt x="129" y="279"/>
                  </a:lnTo>
                  <a:lnTo>
                    <a:pt x="144" y="281"/>
                  </a:lnTo>
                  <a:lnTo>
                    <a:pt x="160" y="290"/>
                  </a:lnTo>
                  <a:lnTo>
                    <a:pt x="175" y="301"/>
                  </a:lnTo>
                  <a:lnTo>
                    <a:pt x="193" y="314"/>
                  </a:lnTo>
                  <a:lnTo>
                    <a:pt x="208" y="332"/>
                  </a:lnTo>
                  <a:lnTo>
                    <a:pt x="222" y="349"/>
                  </a:lnTo>
                  <a:lnTo>
                    <a:pt x="232" y="371"/>
                  </a:lnTo>
                  <a:lnTo>
                    <a:pt x="243" y="360"/>
                  </a:lnTo>
                  <a:lnTo>
                    <a:pt x="261" y="349"/>
                  </a:lnTo>
                  <a:lnTo>
                    <a:pt x="280" y="340"/>
                  </a:lnTo>
                  <a:lnTo>
                    <a:pt x="303" y="334"/>
                  </a:lnTo>
                  <a:lnTo>
                    <a:pt x="331" y="332"/>
                  </a:lnTo>
                  <a:lnTo>
                    <a:pt x="362" y="334"/>
                  </a:lnTo>
                  <a:lnTo>
                    <a:pt x="393" y="343"/>
                  </a:lnTo>
                  <a:lnTo>
                    <a:pt x="428" y="358"/>
                  </a:lnTo>
                  <a:lnTo>
                    <a:pt x="418" y="345"/>
                  </a:lnTo>
                  <a:lnTo>
                    <a:pt x="406" y="327"/>
                  </a:lnTo>
                  <a:lnTo>
                    <a:pt x="399" y="307"/>
                  </a:lnTo>
                  <a:lnTo>
                    <a:pt x="391" y="285"/>
                  </a:lnTo>
                  <a:lnTo>
                    <a:pt x="389" y="259"/>
                  </a:lnTo>
                  <a:lnTo>
                    <a:pt x="389" y="228"/>
                  </a:lnTo>
                  <a:lnTo>
                    <a:pt x="397" y="195"/>
                  </a:lnTo>
                  <a:lnTo>
                    <a:pt x="410" y="159"/>
                  </a:lnTo>
                  <a:lnTo>
                    <a:pt x="391" y="153"/>
                  </a:lnTo>
                  <a:lnTo>
                    <a:pt x="370" y="146"/>
                  </a:lnTo>
                  <a:lnTo>
                    <a:pt x="350" y="137"/>
                  </a:lnTo>
                  <a:lnTo>
                    <a:pt x="333" y="124"/>
                  </a:lnTo>
                  <a:lnTo>
                    <a:pt x="317" y="106"/>
                  </a:lnTo>
                  <a:lnTo>
                    <a:pt x="305" y="84"/>
                  </a:lnTo>
                  <a:lnTo>
                    <a:pt x="300" y="56"/>
                  </a:lnTo>
                  <a:lnTo>
                    <a:pt x="298" y="23"/>
                  </a:lnTo>
                  <a:lnTo>
                    <a:pt x="286" y="25"/>
                  </a:lnTo>
                  <a:lnTo>
                    <a:pt x="274" y="27"/>
                  </a:lnTo>
                  <a:lnTo>
                    <a:pt x="263" y="29"/>
                  </a:lnTo>
                  <a:lnTo>
                    <a:pt x="251" y="27"/>
                  </a:lnTo>
                  <a:lnTo>
                    <a:pt x="237" y="25"/>
                  </a:lnTo>
                  <a:lnTo>
                    <a:pt x="224" y="20"/>
                  </a:lnTo>
                  <a:lnTo>
                    <a:pt x="210" y="12"/>
                  </a:lnTo>
                  <a:lnTo>
                    <a:pt x="195"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509"/>
            <p:cNvSpPr>
              <a:spLocks/>
            </p:cNvSpPr>
            <p:nvPr/>
          </p:nvSpPr>
          <p:spPr bwMode="auto">
            <a:xfrm>
              <a:off x="494" y="830"/>
              <a:ext cx="375" cy="525"/>
            </a:xfrm>
            <a:custGeom>
              <a:avLst/>
              <a:gdLst>
                <a:gd name="T0" fmla="*/ 316 w 375"/>
                <a:gd name="T1" fmla="*/ 256 h 525"/>
                <a:gd name="T2" fmla="*/ 268 w 375"/>
                <a:gd name="T3" fmla="*/ 258 h 525"/>
                <a:gd name="T4" fmla="*/ 204 w 375"/>
                <a:gd name="T5" fmla="*/ 283 h 525"/>
                <a:gd name="T6" fmla="*/ 143 w 375"/>
                <a:gd name="T7" fmla="*/ 344 h 525"/>
                <a:gd name="T8" fmla="*/ 108 w 375"/>
                <a:gd name="T9" fmla="*/ 437 h 525"/>
                <a:gd name="T10" fmla="*/ 83 w 375"/>
                <a:gd name="T11" fmla="*/ 494 h 525"/>
                <a:gd name="T12" fmla="*/ 58 w 375"/>
                <a:gd name="T13" fmla="*/ 508 h 525"/>
                <a:gd name="T14" fmla="*/ 39 w 375"/>
                <a:gd name="T15" fmla="*/ 512 h 525"/>
                <a:gd name="T16" fmla="*/ 21 w 375"/>
                <a:gd name="T17" fmla="*/ 517 h 525"/>
                <a:gd name="T18" fmla="*/ 7 w 375"/>
                <a:gd name="T19" fmla="*/ 523 h 525"/>
                <a:gd name="T20" fmla="*/ 2 w 375"/>
                <a:gd name="T21" fmla="*/ 523 h 525"/>
                <a:gd name="T22" fmla="*/ 0 w 375"/>
                <a:gd name="T23" fmla="*/ 521 h 525"/>
                <a:gd name="T24" fmla="*/ 31 w 375"/>
                <a:gd name="T25" fmla="*/ 501 h 525"/>
                <a:gd name="T26" fmla="*/ 70 w 375"/>
                <a:gd name="T27" fmla="*/ 448 h 525"/>
                <a:gd name="T28" fmla="*/ 87 w 375"/>
                <a:gd name="T29" fmla="*/ 386 h 525"/>
                <a:gd name="T30" fmla="*/ 93 w 375"/>
                <a:gd name="T31" fmla="*/ 331 h 525"/>
                <a:gd name="T32" fmla="*/ 91 w 375"/>
                <a:gd name="T33" fmla="*/ 294 h 525"/>
                <a:gd name="T34" fmla="*/ 83 w 375"/>
                <a:gd name="T35" fmla="*/ 249 h 525"/>
                <a:gd name="T36" fmla="*/ 89 w 375"/>
                <a:gd name="T37" fmla="*/ 223 h 525"/>
                <a:gd name="T38" fmla="*/ 118 w 375"/>
                <a:gd name="T39" fmla="*/ 201 h 525"/>
                <a:gd name="T40" fmla="*/ 143 w 375"/>
                <a:gd name="T41" fmla="*/ 163 h 525"/>
                <a:gd name="T42" fmla="*/ 153 w 375"/>
                <a:gd name="T43" fmla="*/ 117 h 525"/>
                <a:gd name="T44" fmla="*/ 165 w 375"/>
                <a:gd name="T45" fmla="*/ 91 h 525"/>
                <a:gd name="T46" fmla="*/ 208 w 375"/>
                <a:gd name="T47" fmla="*/ 75 h 525"/>
                <a:gd name="T48" fmla="*/ 254 w 375"/>
                <a:gd name="T49" fmla="*/ 49 h 525"/>
                <a:gd name="T50" fmla="*/ 293 w 375"/>
                <a:gd name="T51" fmla="*/ 18 h 525"/>
                <a:gd name="T52" fmla="*/ 305 w 375"/>
                <a:gd name="T53" fmla="*/ 20 h 525"/>
                <a:gd name="T54" fmla="*/ 311 w 375"/>
                <a:gd name="T55" fmla="*/ 71 h 525"/>
                <a:gd name="T56" fmla="*/ 328 w 375"/>
                <a:gd name="T57" fmla="*/ 119 h 525"/>
                <a:gd name="T58" fmla="*/ 357 w 375"/>
                <a:gd name="T59" fmla="*/ 161 h 525"/>
                <a:gd name="T60" fmla="*/ 363 w 375"/>
                <a:gd name="T61" fmla="*/ 177 h 525"/>
                <a:gd name="T62" fmla="*/ 340 w 375"/>
                <a:gd name="T63" fmla="*/ 188 h 525"/>
                <a:gd name="T64" fmla="*/ 322 w 375"/>
                <a:gd name="T65" fmla="*/ 208 h 525"/>
                <a:gd name="T66" fmla="*/ 320 w 375"/>
                <a:gd name="T67" fmla="*/ 238 h 5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5"/>
                <a:gd name="T103" fmla="*/ 0 h 525"/>
                <a:gd name="T104" fmla="*/ 375 w 375"/>
                <a:gd name="T105" fmla="*/ 525 h 5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5" h="525">
                  <a:moveTo>
                    <a:pt x="328" y="256"/>
                  </a:moveTo>
                  <a:lnTo>
                    <a:pt x="316" y="256"/>
                  </a:lnTo>
                  <a:lnTo>
                    <a:pt x="295" y="256"/>
                  </a:lnTo>
                  <a:lnTo>
                    <a:pt x="268" y="258"/>
                  </a:lnTo>
                  <a:lnTo>
                    <a:pt x="237" y="267"/>
                  </a:lnTo>
                  <a:lnTo>
                    <a:pt x="204" y="283"/>
                  </a:lnTo>
                  <a:lnTo>
                    <a:pt x="173" y="307"/>
                  </a:lnTo>
                  <a:lnTo>
                    <a:pt x="143" y="344"/>
                  </a:lnTo>
                  <a:lnTo>
                    <a:pt x="122" y="393"/>
                  </a:lnTo>
                  <a:lnTo>
                    <a:pt x="108" y="437"/>
                  </a:lnTo>
                  <a:lnTo>
                    <a:pt x="97" y="472"/>
                  </a:lnTo>
                  <a:lnTo>
                    <a:pt x="83" y="494"/>
                  </a:lnTo>
                  <a:lnTo>
                    <a:pt x="68" y="506"/>
                  </a:lnTo>
                  <a:lnTo>
                    <a:pt x="58" y="508"/>
                  </a:lnTo>
                  <a:lnTo>
                    <a:pt x="48" y="510"/>
                  </a:lnTo>
                  <a:lnTo>
                    <a:pt x="39" y="512"/>
                  </a:lnTo>
                  <a:lnTo>
                    <a:pt x="31" y="514"/>
                  </a:lnTo>
                  <a:lnTo>
                    <a:pt x="21" y="517"/>
                  </a:lnTo>
                  <a:lnTo>
                    <a:pt x="13" y="521"/>
                  </a:lnTo>
                  <a:lnTo>
                    <a:pt x="7" y="523"/>
                  </a:lnTo>
                  <a:lnTo>
                    <a:pt x="2" y="525"/>
                  </a:lnTo>
                  <a:lnTo>
                    <a:pt x="2" y="523"/>
                  </a:lnTo>
                  <a:lnTo>
                    <a:pt x="2" y="521"/>
                  </a:lnTo>
                  <a:lnTo>
                    <a:pt x="0" y="521"/>
                  </a:lnTo>
                  <a:lnTo>
                    <a:pt x="0" y="519"/>
                  </a:lnTo>
                  <a:lnTo>
                    <a:pt x="31" y="501"/>
                  </a:lnTo>
                  <a:lnTo>
                    <a:pt x="54" y="479"/>
                  </a:lnTo>
                  <a:lnTo>
                    <a:pt x="70" y="448"/>
                  </a:lnTo>
                  <a:lnTo>
                    <a:pt x="81" y="417"/>
                  </a:lnTo>
                  <a:lnTo>
                    <a:pt x="87" y="386"/>
                  </a:lnTo>
                  <a:lnTo>
                    <a:pt x="91" y="355"/>
                  </a:lnTo>
                  <a:lnTo>
                    <a:pt x="93" y="331"/>
                  </a:lnTo>
                  <a:lnTo>
                    <a:pt x="93" y="311"/>
                  </a:lnTo>
                  <a:lnTo>
                    <a:pt x="91" y="294"/>
                  </a:lnTo>
                  <a:lnTo>
                    <a:pt x="89" y="274"/>
                  </a:lnTo>
                  <a:lnTo>
                    <a:pt x="83" y="249"/>
                  </a:lnTo>
                  <a:lnTo>
                    <a:pt x="77" y="225"/>
                  </a:lnTo>
                  <a:lnTo>
                    <a:pt x="89" y="223"/>
                  </a:lnTo>
                  <a:lnTo>
                    <a:pt x="103" y="214"/>
                  </a:lnTo>
                  <a:lnTo>
                    <a:pt x="118" y="201"/>
                  </a:lnTo>
                  <a:lnTo>
                    <a:pt x="132" y="183"/>
                  </a:lnTo>
                  <a:lnTo>
                    <a:pt x="143" y="163"/>
                  </a:lnTo>
                  <a:lnTo>
                    <a:pt x="151" y="141"/>
                  </a:lnTo>
                  <a:lnTo>
                    <a:pt x="153" y="117"/>
                  </a:lnTo>
                  <a:lnTo>
                    <a:pt x="149" y="93"/>
                  </a:lnTo>
                  <a:lnTo>
                    <a:pt x="165" y="91"/>
                  </a:lnTo>
                  <a:lnTo>
                    <a:pt x="186" y="86"/>
                  </a:lnTo>
                  <a:lnTo>
                    <a:pt x="208" y="75"/>
                  </a:lnTo>
                  <a:lnTo>
                    <a:pt x="233" y="64"/>
                  </a:lnTo>
                  <a:lnTo>
                    <a:pt x="254" y="49"/>
                  </a:lnTo>
                  <a:lnTo>
                    <a:pt x="276" y="33"/>
                  </a:lnTo>
                  <a:lnTo>
                    <a:pt x="293" y="18"/>
                  </a:lnTo>
                  <a:lnTo>
                    <a:pt x="305" y="0"/>
                  </a:lnTo>
                  <a:lnTo>
                    <a:pt x="305" y="20"/>
                  </a:lnTo>
                  <a:lnTo>
                    <a:pt x="307" y="44"/>
                  </a:lnTo>
                  <a:lnTo>
                    <a:pt x="311" y="71"/>
                  </a:lnTo>
                  <a:lnTo>
                    <a:pt x="318" y="95"/>
                  </a:lnTo>
                  <a:lnTo>
                    <a:pt x="328" y="119"/>
                  </a:lnTo>
                  <a:lnTo>
                    <a:pt x="342" y="141"/>
                  </a:lnTo>
                  <a:lnTo>
                    <a:pt x="357" y="161"/>
                  </a:lnTo>
                  <a:lnTo>
                    <a:pt x="375" y="174"/>
                  </a:lnTo>
                  <a:lnTo>
                    <a:pt x="363" y="177"/>
                  </a:lnTo>
                  <a:lnTo>
                    <a:pt x="351" y="181"/>
                  </a:lnTo>
                  <a:lnTo>
                    <a:pt x="340" y="188"/>
                  </a:lnTo>
                  <a:lnTo>
                    <a:pt x="330" y="196"/>
                  </a:lnTo>
                  <a:lnTo>
                    <a:pt x="322" y="208"/>
                  </a:lnTo>
                  <a:lnTo>
                    <a:pt x="320" y="221"/>
                  </a:lnTo>
                  <a:lnTo>
                    <a:pt x="320" y="238"/>
                  </a:lnTo>
                  <a:lnTo>
                    <a:pt x="328" y="256"/>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510"/>
            <p:cNvSpPr>
              <a:spLocks/>
            </p:cNvSpPr>
            <p:nvPr/>
          </p:nvSpPr>
          <p:spPr bwMode="auto">
            <a:xfrm>
              <a:off x="369" y="839"/>
              <a:ext cx="222" cy="510"/>
            </a:xfrm>
            <a:custGeom>
              <a:avLst/>
              <a:gdLst>
                <a:gd name="T0" fmla="*/ 121 w 222"/>
                <a:gd name="T1" fmla="*/ 503 h 510"/>
                <a:gd name="T2" fmla="*/ 105 w 222"/>
                <a:gd name="T3" fmla="*/ 485 h 510"/>
                <a:gd name="T4" fmla="*/ 84 w 222"/>
                <a:gd name="T5" fmla="*/ 488 h 510"/>
                <a:gd name="T6" fmla="*/ 70 w 222"/>
                <a:gd name="T7" fmla="*/ 479 h 510"/>
                <a:gd name="T8" fmla="*/ 74 w 222"/>
                <a:gd name="T9" fmla="*/ 466 h 510"/>
                <a:gd name="T10" fmla="*/ 88 w 222"/>
                <a:gd name="T11" fmla="*/ 450 h 510"/>
                <a:gd name="T12" fmla="*/ 109 w 222"/>
                <a:gd name="T13" fmla="*/ 446 h 510"/>
                <a:gd name="T14" fmla="*/ 129 w 222"/>
                <a:gd name="T15" fmla="*/ 437 h 510"/>
                <a:gd name="T16" fmla="*/ 136 w 222"/>
                <a:gd name="T17" fmla="*/ 424 h 510"/>
                <a:gd name="T18" fmla="*/ 138 w 222"/>
                <a:gd name="T19" fmla="*/ 413 h 510"/>
                <a:gd name="T20" fmla="*/ 138 w 222"/>
                <a:gd name="T21" fmla="*/ 402 h 510"/>
                <a:gd name="T22" fmla="*/ 132 w 222"/>
                <a:gd name="T23" fmla="*/ 393 h 510"/>
                <a:gd name="T24" fmla="*/ 123 w 222"/>
                <a:gd name="T25" fmla="*/ 382 h 510"/>
                <a:gd name="T26" fmla="*/ 97 w 222"/>
                <a:gd name="T27" fmla="*/ 382 h 510"/>
                <a:gd name="T28" fmla="*/ 82 w 222"/>
                <a:gd name="T29" fmla="*/ 393 h 510"/>
                <a:gd name="T30" fmla="*/ 82 w 222"/>
                <a:gd name="T31" fmla="*/ 408 h 510"/>
                <a:gd name="T32" fmla="*/ 74 w 222"/>
                <a:gd name="T33" fmla="*/ 424 h 510"/>
                <a:gd name="T34" fmla="*/ 59 w 222"/>
                <a:gd name="T35" fmla="*/ 437 h 510"/>
                <a:gd name="T36" fmla="*/ 51 w 222"/>
                <a:gd name="T37" fmla="*/ 439 h 510"/>
                <a:gd name="T38" fmla="*/ 45 w 222"/>
                <a:gd name="T39" fmla="*/ 433 h 510"/>
                <a:gd name="T40" fmla="*/ 45 w 222"/>
                <a:gd name="T41" fmla="*/ 421 h 510"/>
                <a:gd name="T42" fmla="*/ 51 w 222"/>
                <a:gd name="T43" fmla="*/ 399 h 510"/>
                <a:gd name="T44" fmla="*/ 61 w 222"/>
                <a:gd name="T45" fmla="*/ 386 h 510"/>
                <a:gd name="T46" fmla="*/ 72 w 222"/>
                <a:gd name="T47" fmla="*/ 368 h 510"/>
                <a:gd name="T48" fmla="*/ 74 w 222"/>
                <a:gd name="T49" fmla="*/ 357 h 510"/>
                <a:gd name="T50" fmla="*/ 74 w 222"/>
                <a:gd name="T51" fmla="*/ 351 h 510"/>
                <a:gd name="T52" fmla="*/ 70 w 222"/>
                <a:gd name="T53" fmla="*/ 340 h 510"/>
                <a:gd name="T54" fmla="*/ 59 w 222"/>
                <a:gd name="T55" fmla="*/ 329 h 510"/>
                <a:gd name="T56" fmla="*/ 41 w 222"/>
                <a:gd name="T57" fmla="*/ 322 h 510"/>
                <a:gd name="T58" fmla="*/ 31 w 222"/>
                <a:gd name="T59" fmla="*/ 324 h 510"/>
                <a:gd name="T60" fmla="*/ 24 w 222"/>
                <a:gd name="T61" fmla="*/ 329 h 510"/>
                <a:gd name="T62" fmla="*/ 16 w 222"/>
                <a:gd name="T63" fmla="*/ 335 h 510"/>
                <a:gd name="T64" fmla="*/ 0 w 222"/>
                <a:gd name="T65" fmla="*/ 291 h 510"/>
                <a:gd name="T66" fmla="*/ 22 w 222"/>
                <a:gd name="T67" fmla="*/ 192 h 510"/>
                <a:gd name="T68" fmla="*/ 82 w 222"/>
                <a:gd name="T69" fmla="*/ 101 h 510"/>
                <a:gd name="T70" fmla="*/ 156 w 222"/>
                <a:gd name="T71" fmla="*/ 35 h 510"/>
                <a:gd name="T72" fmla="*/ 200 w 222"/>
                <a:gd name="T73" fmla="*/ 11 h 510"/>
                <a:gd name="T74" fmla="*/ 222 w 222"/>
                <a:gd name="T75" fmla="*/ 0 h 510"/>
                <a:gd name="T76" fmla="*/ 204 w 222"/>
                <a:gd name="T77" fmla="*/ 33 h 510"/>
                <a:gd name="T78" fmla="*/ 183 w 222"/>
                <a:gd name="T79" fmla="*/ 90 h 510"/>
                <a:gd name="T80" fmla="*/ 183 w 222"/>
                <a:gd name="T81" fmla="*/ 139 h 510"/>
                <a:gd name="T82" fmla="*/ 195 w 222"/>
                <a:gd name="T83" fmla="*/ 187 h 510"/>
                <a:gd name="T84" fmla="*/ 208 w 222"/>
                <a:gd name="T85" fmla="*/ 240 h 510"/>
                <a:gd name="T86" fmla="*/ 216 w 222"/>
                <a:gd name="T87" fmla="*/ 285 h 510"/>
                <a:gd name="T88" fmla="*/ 218 w 222"/>
                <a:gd name="T89" fmla="*/ 322 h 510"/>
                <a:gd name="T90" fmla="*/ 212 w 222"/>
                <a:gd name="T91" fmla="*/ 377 h 510"/>
                <a:gd name="T92" fmla="*/ 195 w 222"/>
                <a:gd name="T93" fmla="*/ 439 h 510"/>
                <a:gd name="T94" fmla="*/ 156 w 222"/>
                <a:gd name="T95" fmla="*/ 492 h 5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2"/>
                <a:gd name="T145" fmla="*/ 0 h 510"/>
                <a:gd name="T146" fmla="*/ 222 w 222"/>
                <a:gd name="T147" fmla="*/ 510 h 5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2" h="510">
                  <a:moveTo>
                    <a:pt x="125" y="510"/>
                  </a:moveTo>
                  <a:lnTo>
                    <a:pt x="121" y="503"/>
                  </a:lnTo>
                  <a:lnTo>
                    <a:pt x="115" y="492"/>
                  </a:lnTo>
                  <a:lnTo>
                    <a:pt x="105" y="485"/>
                  </a:lnTo>
                  <a:lnTo>
                    <a:pt x="92" y="485"/>
                  </a:lnTo>
                  <a:lnTo>
                    <a:pt x="84" y="488"/>
                  </a:lnTo>
                  <a:lnTo>
                    <a:pt x="76" y="485"/>
                  </a:lnTo>
                  <a:lnTo>
                    <a:pt x="70" y="479"/>
                  </a:lnTo>
                  <a:lnTo>
                    <a:pt x="66" y="474"/>
                  </a:lnTo>
                  <a:lnTo>
                    <a:pt x="74" y="466"/>
                  </a:lnTo>
                  <a:lnTo>
                    <a:pt x="80" y="457"/>
                  </a:lnTo>
                  <a:lnTo>
                    <a:pt x="88" y="450"/>
                  </a:lnTo>
                  <a:lnTo>
                    <a:pt x="94" y="444"/>
                  </a:lnTo>
                  <a:lnTo>
                    <a:pt x="109" y="446"/>
                  </a:lnTo>
                  <a:lnTo>
                    <a:pt x="121" y="441"/>
                  </a:lnTo>
                  <a:lnTo>
                    <a:pt x="129" y="437"/>
                  </a:lnTo>
                  <a:lnTo>
                    <a:pt x="134" y="428"/>
                  </a:lnTo>
                  <a:lnTo>
                    <a:pt x="136" y="424"/>
                  </a:lnTo>
                  <a:lnTo>
                    <a:pt x="138" y="417"/>
                  </a:lnTo>
                  <a:lnTo>
                    <a:pt x="138" y="413"/>
                  </a:lnTo>
                  <a:lnTo>
                    <a:pt x="138" y="406"/>
                  </a:lnTo>
                  <a:lnTo>
                    <a:pt x="138" y="402"/>
                  </a:lnTo>
                  <a:lnTo>
                    <a:pt x="136" y="397"/>
                  </a:lnTo>
                  <a:lnTo>
                    <a:pt x="132" y="393"/>
                  </a:lnTo>
                  <a:lnTo>
                    <a:pt x="130" y="388"/>
                  </a:lnTo>
                  <a:lnTo>
                    <a:pt x="123" y="382"/>
                  </a:lnTo>
                  <a:lnTo>
                    <a:pt x="111" y="380"/>
                  </a:lnTo>
                  <a:lnTo>
                    <a:pt x="97" y="382"/>
                  </a:lnTo>
                  <a:lnTo>
                    <a:pt x="88" y="386"/>
                  </a:lnTo>
                  <a:lnTo>
                    <a:pt x="82" y="393"/>
                  </a:lnTo>
                  <a:lnTo>
                    <a:pt x="82" y="399"/>
                  </a:lnTo>
                  <a:lnTo>
                    <a:pt x="82" y="408"/>
                  </a:lnTo>
                  <a:lnTo>
                    <a:pt x="82" y="415"/>
                  </a:lnTo>
                  <a:lnTo>
                    <a:pt x="74" y="424"/>
                  </a:lnTo>
                  <a:lnTo>
                    <a:pt x="66" y="430"/>
                  </a:lnTo>
                  <a:lnTo>
                    <a:pt x="59" y="437"/>
                  </a:lnTo>
                  <a:lnTo>
                    <a:pt x="55" y="441"/>
                  </a:lnTo>
                  <a:lnTo>
                    <a:pt x="51" y="439"/>
                  </a:lnTo>
                  <a:lnTo>
                    <a:pt x="49" y="435"/>
                  </a:lnTo>
                  <a:lnTo>
                    <a:pt x="45" y="433"/>
                  </a:lnTo>
                  <a:lnTo>
                    <a:pt x="41" y="430"/>
                  </a:lnTo>
                  <a:lnTo>
                    <a:pt x="45" y="421"/>
                  </a:lnTo>
                  <a:lnTo>
                    <a:pt x="49" y="410"/>
                  </a:lnTo>
                  <a:lnTo>
                    <a:pt x="51" y="399"/>
                  </a:lnTo>
                  <a:lnTo>
                    <a:pt x="53" y="393"/>
                  </a:lnTo>
                  <a:lnTo>
                    <a:pt x="61" y="386"/>
                  </a:lnTo>
                  <a:lnTo>
                    <a:pt x="66" y="380"/>
                  </a:lnTo>
                  <a:lnTo>
                    <a:pt x="72" y="368"/>
                  </a:lnTo>
                  <a:lnTo>
                    <a:pt x="74" y="360"/>
                  </a:lnTo>
                  <a:lnTo>
                    <a:pt x="74" y="357"/>
                  </a:lnTo>
                  <a:lnTo>
                    <a:pt x="74" y="353"/>
                  </a:lnTo>
                  <a:lnTo>
                    <a:pt x="74" y="351"/>
                  </a:lnTo>
                  <a:lnTo>
                    <a:pt x="74" y="349"/>
                  </a:lnTo>
                  <a:lnTo>
                    <a:pt x="70" y="340"/>
                  </a:lnTo>
                  <a:lnTo>
                    <a:pt x="64" y="333"/>
                  </a:lnTo>
                  <a:lnTo>
                    <a:pt x="59" y="329"/>
                  </a:lnTo>
                  <a:lnTo>
                    <a:pt x="47" y="324"/>
                  </a:lnTo>
                  <a:lnTo>
                    <a:pt x="41" y="322"/>
                  </a:lnTo>
                  <a:lnTo>
                    <a:pt x="37" y="322"/>
                  </a:lnTo>
                  <a:lnTo>
                    <a:pt x="31" y="324"/>
                  </a:lnTo>
                  <a:lnTo>
                    <a:pt x="27" y="327"/>
                  </a:lnTo>
                  <a:lnTo>
                    <a:pt x="24" y="329"/>
                  </a:lnTo>
                  <a:lnTo>
                    <a:pt x="20" y="333"/>
                  </a:lnTo>
                  <a:lnTo>
                    <a:pt x="16" y="335"/>
                  </a:lnTo>
                  <a:lnTo>
                    <a:pt x="12" y="340"/>
                  </a:lnTo>
                  <a:lnTo>
                    <a:pt x="0" y="291"/>
                  </a:lnTo>
                  <a:lnTo>
                    <a:pt x="4" y="243"/>
                  </a:lnTo>
                  <a:lnTo>
                    <a:pt x="22" y="192"/>
                  </a:lnTo>
                  <a:lnTo>
                    <a:pt x="49" y="146"/>
                  </a:lnTo>
                  <a:lnTo>
                    <a:pt x="82" y="101"/>
                  </a:lnTo>
                  <a:lnTo>
                    <a:pt x="119" y="64"/>
                  </a:lnTo>
                  <a:lnTo>
                    <a:pt x="156" y="35"/>
                  </a:lnTo>
                  <a:lnTo>
                    <a:pt x="191" y="15"/>
                  </a:lnTo>
                  <a:lnTo>
                    <a:pt x="200" y="11"/>
                  </a:lnTo>
                  <a:lnTo>
                    <a:pt x="214" y="2"/>
                  </a:lnTo>
                  <a:lnTo>
                    <a:pt x="222" y="0"/>
                  </a:lnTo>
                  <a:lnTo>
                    <a:pt x="218" y="11"/>
                  </a:lnTo>
                  <a:lnTo>
                    <a:pt x="204" y="33"/>
                  </a:lnTo>
                  <a:lnTo>
                    <a:pt x="191" y="59"/>
                  </a:lnTo>
                  <a:lnTo>
                    <a:pt x="183" y="90"/>
                  </a:lnTo>
                  <a:lnTo>
                    <a:pt x="181" y="121"/>
                  </a:lnTo>
                  <a:lnTo>
                    <a:pt x="183" y="139"/>
                  </a:lnTo>
                  <a:lnTo>
                    <a:pt x="189" y="161"/>
                  </a:lnTo>
                  <a:lnTo>
                    <a:pt x="195" y="187"/>
                  </a:lnTo>
                  <a:lnTo>
                    <a:pt x="202" y="216"/>
                  </a:lnTo>
                  <a:lnTo>
                    <a:pt x="208" y="240"/>
                  </a:lnTo>
                  <a:lnTo>
                    <a:pt x="214" y="265"/>
                  </a:lnTo>
                  <a:lnTo>
                    <a:pt x="216" y="285"/>
                  </a:lnTo>
                  <a:lnTo>
                    <a:pt x="218" y="302"/>
                  </a:lnTo>
                  <a:lnTo>
                    <a:pt x="218" y="322"/>
                  </a:lnTo>
                  <a:lnTo>
                    <a:pt x="216" y="346"/>
                  </a:lnTo>
                  <a:lnTo>
                    <a:pt x="212" y="377"/>
                  </a:lnTo>
                  <a:lnTo>
                    <a:pt x="206" y="408"/>
                  </a:lnTo>
                  <a:lnTo>
                    <a:pt x="195" y="439"/>
                  </a:lnTo>
                  <a:lnTo>
                    <a:pt x="179" y="470"/>
                  </a:lnTo>
                  <a:lnTo>
                    <a:pt x="156" y="492"/>
                  </a:lnTo>
                  <a:lnTo>
                    <a:pt x="125" y="510"/>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511"/>
            <p:cNvSpPr>
              <a:spLocks/>
            </p:cNvSpPr>
            <p:nvPr/>
          </p:nvSpPr>
          <p:spPr bwMode="auto">
            <a:xfrm>
              <a:off x="23" y="1086"/>
              <a:ext cx="1081" cy="861"/>
            </a:xfrm>
            <a:custGeom>
              <a:avLst/>
              <a:gdLst>
                <a:gd name="T0" fmla="*/ 500 w 1081"/>
                <a:gd name="T1" fmla="*/ 735 h 861"/>
                <a:gd name="T2" fmla="*/ 441 w 1081"/>
                <a:gd name="T3" fmla="*/ 850 h 861"/>
                <a:gd name="T4" fmla="*/ 391 w 1081"/>
                <a:gd name="T5" fmla="*/ 751 h 861"/>
                <a:gd name="T6" fmla="*/ 329 w 1081"/>
                <a:gd name="T7" fmla="*/ 676 h 861"/>
                <a:gd name="T8" fmla="*/ 307 w 1081"/>
                <a:gd name="T9" fmla="*/ 492 h 861"/>
                <a:gd name="T10" fmla="*/ 350 w 1081"/>
                <a:gd name="T11" fmla="*/ 406 h 861"/>
                <a:gd name="T12" fmla="*/ 387 w 1081"/>
                <a:gd name="T13" fmla="*/ 320 h 861"/>
                <a:gd name="T14" fmla="*/ 364 w 1081"/>
                <a:gd name="T15" fmla="*/ 336 h 861"/>
                <a:gd name="T16" fmla="*/ 335 w 1081"/>
                <a:gd name="T17" fmla="*/ 415 h 861"/>
                <a:gd name="T18" fmla="*/ 222 w 1081"/>
                <a:gd name="T19" fmla="*/ 517 h 861"/>
                <a:gd name="T20" fmla="*/ 136 w 1081"/>
                <a:gd name="T21" fmla="*/ 525 h 861"/>
                <a:gd name="T22" fmla="*/ 82 w 1081"/>
                <a:gd name="T23" fmla="*/ 501 h 861"/>
                <a:gd name="T24" fmla="*/ 0 w 1081"/>
                <a:gd name="T25" fmla="*/ 459 h 861"/>
                <a:gd name="T26" fmla="*/ 68 w 1081"/>
                <a:gd name="T27" fmla="*/ 433 h 861"/>
                <a:gd name="T28" fmla="*/ 127 w 1081"/>
                <a:gd name="T29" fmla="*/ 349 h 861"/>
                <a:gd name="T30" fmla="*/ 243 w 1081"/>
                <a:gd name="T31" fmla="*/ 263 h 861"/>
                <a:gd name="T32" fmla="*/ 317 w 1081"/>
                <a:gd name="T33" fmla="*/ 267 h 861"/>
                <a:gd name="T34" fmla="*/ 331 w 1081"/>
                <a:gd name="T35" fmla="*/ 274 h 861"/>
                <a:gd name="T36" fmla="*/ 315 w 1081"/>
                <a:gd name="T37" fmla="*/ 318 h 861"/>
                <a:gd name="T38" fmla="*/ 325 w 1081"/>
                <a:gd name="T39" fmla="*/ 329 h 861"/>
                <a:gd name="T40" fmla="*/ 362 w 1081"/>
                <a:gd name="T41" fmla="*/ 318 h 861"/>
                <a:gd name="T42" fmla="*/ 358 w 1081"/>
                <a:gd name="T43" fmla="*/ 265 h 861"/>
                <a:gd name="T44" fmla="*/ 370 w 1081"/>
                <a:gd name="T45" fmla="*/ 263 h 861"/>
                <a:gd name="T46" fmla="*/ 393 w 1081"/>
                <a:gd name="T47" fmla="*/ 296 h 861"/>
                <a:gd name="T48" fmla="*/ 441 w 1081"/>
                <a:gd name="T49" fmla="*/ 302 h 861"/>
                <a:gd name="T50" fmla="*/ 478 w 1081"/>
                <a:gd name="T51" fmla="*/ 267 h 861"/>
                <a:gd name="T52" fmla="*/ 519 w 1081"/>
                <a:gd name="T53" fmla="*/ 254 h 861"/>
                <a:gd name="T54" fmla="*/ 579 w 1081"/>
                <a:gd name="T55" fmla="*/ 181 h 861"/>
                <a:gd name="T56" fmla="*/ 708 w 1081"/>
                <a:gd name="T57" fmla="*/ 11 h 861"/>
                <a:gd name="T58" fmla="*/ 809 w 1081"/>
                <a:gd name="T59" fmla="*/ 0 h 861"/>
                <a:gd name="T60" fmla="*/ 890 w 1081"/>
                <a:gd name="T61" fmla="*/ 18 h 861"/>
                <a:gd name="T62" fmla="*/ 978 w 1081"/>
                <a:gd name="T63" fmla="*/ 53 h 861"/>
                <a:gd name="T64" fmla="*/ 1063 w 1081"/>
                <a:gd name="T65" fmla="*/ 57 h 861"/>
                <a:gd name="T66" fmla="*/ 1050 w 1081"/>
                <a:gd name="T67" fmla="*/ 108 h 861"/>
                <a:gd name="T68" fmla="*/ 933 w 1081"/>
                <a:gd name="T69" fmla="*/ 267 h 861"/>
                <a:gd name="T70" fmla="*/ 828 w 1081"/>
                <a:gd name="T71" fmla="*/ 322 h 861"/>
                <a:gd name="T72" fmla="*/ 717 w 1081"/>
                <a:gd name="T73" fmla="*/ 351 h 861"/>
                <a:gd name="T74" fmla="*/ 614 w 1081"/>
                <a:gd name="T75" fmla="*/ 322 h 861"/>
                <a:gd name="T76" fmla="*/ 560 w 1081"/>
                <a:gd name="T77" fmla="*/ 289 h 861"/>
                <a:gd name="T78" fmla="*/ 519 w 1081"/>
                <a:gd name="T79" fmla="*/ 276 h 861"/>
                <a:gd name="T80" fmla="*/ 478 w 1081"/>
                <a:gd name="T81" fmla="*/ 289 h 861"/>
                <a:gd name="T82" fmla="*/ 482 w 1081"/>
                <a:gd name="T83" fmla="*/ 314 h 861"/>
                <a:gd name="T84" fmla="*/ 529 w 1081"/>
                <a:gd name="T85" fmla="*/ 309 h 861"/>
                <a:gd name="T86" fmla="*/ 585 w 1081"/>
                <a:gd name="T87" fmla="*/ 305 h 861"/>
                <a:gd name="T88" fmla="*/ 690 w 1081"/>
                <a:gd name="T89" fmla="*/ 349 h 861"/>
                <a:gd name="T90" fmla="*/ 784 w 1081"/>
                <a:gd name="T91" fmla="*/ 475 h 861"/>
                <a:gd name="T92" fmla="*/ 813 w 1081"/>
                <a:gd name="T93" fmla="*/ 627 h 861"/>
                <a:gd name="T94" fmla="*/ 756 w 1081"/>
                <a:gd name="T95" fmla="*/ 627 h 861"/>
                <a:gd name="T96" fmla="*/ 628 w 1081"/>
                <a:gd name="T97" fmla="*/ 585 h 861"/>
                <a:gd name="T98" fmla="*/ 550 w 1081"/>
                <a:gd name="T99" fmla="*/ 559 h 861"/>
                <a:gd name="T100" fmla="*/ 488 w 1081"/>
                <a:gd name="T101" fmla="*/ 448 h 861"/>
                <a:gd name="T102" fmla="*/ 469 w 1081"/>
                <a:gd name="T103" fmla="*/ 347 h 861"/>
                <a:gd name="T104" fmla="*/ 424 w 1081"/>
                <a:gd name="T105" fmla="*/ 311 h 861"/>
                <a:gd name="T106" fmla="*/ 399 w 1081"/>
                <a:gd name="T107" fmla="*/ 318 h 861"/>
                <a:gd name="T108" fmla="*/ 424 w 1081"/>
                <a:gd name="T109" fmla="*/ 367 h 861"/>
                <a:gd name="T110" fmla="*/ 504 w 1081"/>
                <a:gd name="T111" fmla="*/ 475 h 8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81"/>
                <a:gd name="T169" fmla="*/ 0 h 861"/>
                <a:gd name="T170" fmla="*/ 1081 w 1081"/>
                <a:gd name="T171" fmla="*/ 861 h 86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81" h="861">
                  <a:moveTo>
                    <a:pt x="515" y="508"/>
                  </a:moveTo>
                  <a:lnTo>
                    <a:pt x="525" y="570"/>
                  </a:lnTo>
                  <a:lnTo>
                    <a:pt x="525" y="631"/>
                  </a:lnTo>
                  <a:lnTo>
                    <a:pt x="517" y="691"/>
                  </a:lnTo>
                  <a:lnTo>
                    <a:pt x="500" y="735"/>
                  </a:lnTo>
                  <a:lnTo>
                    <a:pt x="480" y="768"/>
                  </a:lnTo>
                  <a:lnTo>
                    <a:pt x="465" y="797"/>
                  </a:lnTo>
                  <a:lnTo>
                    <a:pt x="453" y="828"/>
                  </a:lnTo>
                  <a:lnTo>
                    <a:pt x="443" y="861"/>
                  </a:lnTo>
                  <a:lnTo>
                    <a:pt x="441" y="850"/>
                  </a:lnTo>
                  <a:lnTo>
                    <a:pt x="436" y="832"/>
                  </a:lnTo>
                  <a:lnTo>
                    <a:pt x="428" y="812"/>
                  </a:lnTo>
                  <a:lnTo>
                    <a:pt x="416" y="793"/>
                  </a:lnTo>
                  <a:lnTo>
                    <a:pt x="405" y="770"/>
                  </a:lnTo>
                  <a:lnTo>
                    <a:pt x="391" y="751"/>
                  </a:lnTo>
                  <a:lnTo>
                    <a:pt x="377" y="731"/>
                  </a:lnTo>
                  <a:lnTo>
                    <a:pt x="364" y="717"/>
                  </a:lnTo>
                  <a:lnTo>
                    <a:pt x="350" y="704"/>
                  </a:lnTo>
                  <a:lnTo>
                    <a:pt x="338" y="689"/>
                  </a:lnTo>
                  <a:lnTo>
                    <a:pt x="329" y="676"/>
                  </a:lnTo>
                  <a:lnTo>
                    <a:pt x="321" y="660"/>
                  </a:lnTo>
                  <a:lnTo>
                    <a:pt x="305" y="612"/>
                  </a:lnTo>
                  <a:lnTo>
                    <a:pt x="302" y="565"/>
                  </a:lnTo>
                  <a:lnTo>
                    <a:pt x="304" y="523"/>
                  </a:lnTo>
                  <a:lnTo>
                    <a:pt x="307" y="492"/>
                  </a:lnTo>
                  <a:lnTo>
                    <a:pt x="311" y="475"/>
                  </a:lnTo>
                  <a:lnTo>
                    <a:pt x="319" y="457"/>
                  </a:lnTo>
                  <a:lnTo>
                    <a:pt x="329" y="442"/>
                  </a:lnTo>
                  <a:lnTo>
                    <a:pt x="340" y="424"/>
                  </a:lnTo>
                  <a:lnTo>
                    <a:pt x="350" y="406"/>
                  </a:lnTo>
                  <a:lnTo>
                    <a:pt x="362" y="386"/>
                  </a:lnTo>
                  <a:lnTo>
                    <a:pt x="373" y="367"/>
                  </a:lnTo>
                  <a:lnTo>
                    <a:pt x="383" y="347"/>
                  </a:lnTo>
                  <a:lnTo>
                    <a:pt x="387" y="333"/>
                  </a:lnTo>
                  <a:lnTo>
                    <a:pt x="387" y="320"/>
                  </a:lnTo>
                  <a:lnTo>
                    <a:pt x="385" y="309"/>
                  </a:lnTo>
                  <a:lnTo>
                    <a:pt x="381" y="307"/>
                  </a:lnTo>
                  <a:lnTo>
                    <a:pt x="373" y="314"/>
                  </a:lnTo>
                  <a:lnTo>
                    <a:pt x="368" y="322"/>
                  </a:lnTo>
                  <a:lnTo>
                    <a:pt x="364" y="336"/>
                  </a:lnTo>
                  <a:lnTo>
                    <a:pt x="360" y="347"/>
                  </a:lnTo>
                  <a:lnTo>
                    <a:pt x="356" y="367"/>
                  </a:lnTo>
                  <a:lnTo>
                    <a:pt x="350" y="384"/>
                  </a:lnTo>
                  <a:lnTo>
                    <a:pt x="342" y="400"/>
                  </a:lnTo>
                  <a:lnTo>
                    <a:pt x="335" y="415"/>
                  </a:lnTo>
                  <a:lnTo>
                    <a:pt x="317" y="444"/>
                  </a:lnTo>
                  <a:lnTo>
                    <a:pt x="296" y="468"/>
                  </a:lnTo>
                  <a:lnTo>
                    <a:pt x="272" y="490"/>
                  </a:lnTo>
                  <a:lnTo>
                    <a:pt x="247" y="506"/>
                  </a:lnTo>
                  <a:lnTo>
                    <a:pt x="222" y="517"/>
                  </a:lnTo>
                  <a:lnTo>
                    <a:pt x="197" y="525"/>
                  </a:lnTo>
                  <a:lnTo>
                    <a:pt x="173" y="528"/>
                  </a:lnTo>
                  <a:lnTo>
                    <a:pt x="150" y="528"/>
                  </a:lnTo>
                  <a:lnTo>
                    <a:pt x="142" y="528"/>
                  </a:lnTo>
                  <a:lnTo>
                    <a:pt x="136" y="525"/>
                  </a:lnTo>
                  <a:lnTo>
                    <a:pt x="129" y="523"/>
                  </a:lnTo>
                  <a:lnTo>
                    <a:pt x="123" y="521"/>
                  </a:lnTo>
                  <a:lnTo>
                    <a:pt x="109" y="517"/>
                  </a:lnTo>
                  <a:lnTo>
                    <a:pt x="96" y="510"/>
                  </a:lnTo>
                  <a:lnTo>
                    <a:pt x="82" y="501"/>
                  </a:lnTo>
                  <a:lnTo>
                    <a:pt x="68" y="495"/>
                  </a:lnTo>
                  <a:lnTo>
                    <a:pt x="53" y="486"/>
                  </a:lnTo>
                  <a:lnTo>
                    <a:pt x="37" y="477"/>
                  </a:lnTo>
                  <a:lnTo>
                    <a:pt x="20" y="468"/>
                  </a:lnTo>
                  <a:lnTo>
                    <a:pt x="0" y="459"/>
                  </a:lnTo>
                  <a:lnTo>
                    <a:pt x="12" y="455"/>
                  </a:lnTo>
                  <a:lnTo>
                    <a:pt x="24" y="450"/>
                  </a:lnTo>
                  <a:lnTo>
                    <a:pt x="39" y="446"/>
                  </a:lnTo>
                  <a:lnTo>
                    <a:pt x="55" y="439"/>
                  </a:lnTo>
                  <a:lnTo>
                    <a:pt x="68" y="433"/>
                  </a:lnTo>
                  <a:lnTo>
                    <a:pt x="82" y="422"/>
                  </a:lnTo>
                  <a:lnTo>
                    <a:pt x="94" y="411"/>
                  </a:lnTo>
                  <a:lnTo>
                    <a:pt x="101" y="395"/>
                  </a:lnTo>
                  <a:lnTo>
                    <a:pt x="111" y="373"/>
                  </a:lnTo>
                  <a:lnTo>
                    <a:pt x="127" y="349"/>
                  </a:lnTo>
                  <a:lnTo>
                    <a:pt x="144" y="325"/>
                  </a:lnTo>
                  <a:lnTo>
                    <a:pt x="167" y="300"/>
                  </a:lnTo>
                  <a:lnTo>
                    <a:pt x="191" y="283"/>
                  </a:lnTo>
                  <a:lnTo>
                    <a:pt x="216" y="269"/>
                  </a:lnTo>
                  <a:lnTo>
                    <a:pt x="243" y="263"/>
                  </a:lnTo>
                  <a:lnTo>
                    <a:pt x="272" y="267"/>
                  </a:lnTo>
                  <a:lnTo>
                    <a:pt x="284" y="274"/>
                  </a:lnTo>
                  <a:lnTo>
                    <a:pt x="298" y="276"/>
                  </a:lnTo>
                  <a:lnTo>
                    <a:pt x="309" y="274"/>
                  </a:lnTo>
                  <a:lnTo>
                    <a:pt x="317" y="267"/>
                  </a:lnTo>
                  <a:lnTo>
                    <a:pt x="323" y="261"/>
                  </a:lnTo>
                  <a:lnTo>
                    <a:pt x="329" y="261"/>
                  </a:lnTo>
                  <a:lnTo>
                    <a:pt x="335" y="263"/>
                  </a:lnTo>
                  <a:lnTo>
                    <a:pt x="340" y="265"/>
                  </a:lnTo>
                  <a:lnTo>
                    <a:pt x="331" y="274"/>
                  </a:lnTo>
                  <a:lnTo>
                    <a:pt x="321" y="287"/>
                  </a:lnTo>
                  <a:lnTo>
                    <a:pt x="315" y="300"/>
                  </a:lnTo>
                  <a:lnTo>
                    <a:pt x="313" y="314"/>
                  </a:lnTo>
                  <a:lnTo>
                    <a:pt x="313" y="316"/>
                  </a:lnTo>
                  <a:lnTo>
                    <a:pt x="315" y="318"/>
                  </a:lnTo>
                  <a:lnTo>
                    <a:pt x="315" y="322"/>
                  </a:lnTo>
                  <a:lnTo>
                    <a:pt x="317" y="325"/>
                  </a:lnTo>
                  <a:lnTo>
                    <a:pt x="319" y="327"/>
                  </a:lnTo>
                  <a:lnTo>
                    <a:pt x="321" y="327"/>
                  </a:lnTo>
                  <a:lnTo>
                    <a:pt x="325" y="329"/>
                  </a:lnTo>
                  <a:lnTo>
                    <a:pt x="327" y="331"/>
                  </a:lnTo>
                  <a:lnTo>
                    <a:pt x="337" y="333"/>
                  </a:lnTo>
                  <a:lnTo>
                    <a:pt x="346" y="331"/>
                  </a:lnTo>
                  <a:lnTo>
                    <a:pt x="356" y="325"/>
                  </a:lnTo>
                  <a:lnTo>
                    <a:pt x="362" y="318"/>
                  </a:lnTo>
                  <a:lnTo>
                    <a:pt x="368" y="307"/>
                  </a:lnTo>
                  <a:lnTo>
                    <a:pt x="368" y="294"/>
                  </a:lnTo>
                  <a:lnTo>
                    <a:pt x="366" y="280"/>
                  </a:lnTo>
                  <a:lnTo>
                    <a:pt x="362" y="272"/>
                  </a:lnTo>
                  <a:lnTo>
                    <a:pt x="358" y="265"/>
                  </a:lnTo>
                  <a:lnTo>
                    <a:pt x="358" y="261"/>
                  </a:lnTo>
                  <a:lnTo>
                    <a:pt x="360" y="258"/>
                  </a:lnTo>
                  <a:lnTo>
                    <a:pt x="364" y="256"/>
                  </a:lnTo>
                  <a:lnTo>
                    <a:pt x="368" y="256"/>
                  </a:lnTo>
                  <a:lnTo>
                    <a:pt x="370" y="263"/>
                  </a:lnTo>
                  <a:lnTo>
                    <a:pt x="372" y="269"/>
                  </a:lnTo>
                  <a:lnTo>
                    <a:pt x="373" y="276"/>
                  </a:lnTo>
                  <a:lnTo>
                    <a:pt x="375" y="285"/>
                  </a:lnTo>
                  <a:lnTo>
                    <a:pt x="383" y="294"/>
                  </a:lnTo>
                  <a:lnTo>
                    <a:pt x="393" y="296"/>
                  </a:lnTo>
                  <a:lnTo>
                    <a:pt x="408" y="287"/>
                  </a:lnTo>
                  <a:lnTo>
                    <a:pt x="414" y="294"/>
                  </a:lnTo>
                  <a:lnTo>
                    <a:pt x="422" y="298"/>
                  </a:lnTo>
                  <a:lnTo>
                    <a:pt x="432" y="302"/>
                  </a:lnTo>
                  <a:lnTo>
                    <a:pt x="441" y="302"/>
                  </a:lnTo>
                  <a:lnTo>
                    <a:pt x="449" y="300"/>
                  </a:lnTo>
                  <a:lnTo>
                    <a:pt x="459" y="294"/>
                  </a:lnTo>
                  <a:lnTo>
                    <a:pt x="467" y="285"/>
                  </a:lnTo>
                  <a:lnTo>
                    <a:pt x="473" y="269"/>
                  </a:lnTo>
                  <a:lnTo>
                    <a:pt x="478" y="267"/>
                  </a:lnTo>
                  <a:lnTo>
                    <a:pt x="484" y="265"/>
                  </a:lnTo>
                  <a:lnTo>
                    <a:pt x="492" y="261"/>
                  </a:lnTo>
                  <a:lnTo>
                    <a:pt x="502" y="258"/>
                  </a:lnTo>
                  <a:lnTo>
                    <a:pt x="510" y="256"/>
                  </a:lnTo>
                  <a:lnTo>
                    <a:pt x="519" y="254"/>
                  </a:lnTo>
                  <a:lnTo>
                    <a:pt x="529" y="252"/>
                  </a:lnTo>
                  <a:lnTo>
                    <a:pt x="539" y="250"/>
                  </a:lnTo>
                  <a:lnTo>
                    <a:pt x="554" y="238"/>
                  </a:lnTo>
                  <a:lnTo>
                    <a:pt x="568" y="216"/>
                  </a:lnTo>
                  <a:lnTo>
                    <a:pt x="579" y="181"/>
                  </a:lnTo>
                  <a:lnTo>
                    <a:pt x="593" y="137"/>
                  </a:lnTo>
                  <a:lnTo>
                    <a:pt x="614" y="88"/>
                  </a:lnTo>
                  <a:lnTo>
                    <a:pt x="644" y="51"/>
                  </a:lnTo>
                  <a:lnTo>
                    <a:pt x="675" y="27"/>
                  </a:lnTo>
                  <a:lnTo>
                    <a:pt x="708" y="11"/>
                  </a:lnTo>
                  <a:lnTo>
                    <a:pt x="739" y="2"/>
                  </a:lnTo>
                  <a:lnTo>
                    <a:pt x="766" y="0"/>
                  </a:lnTo>
                  <a:lnTo>
                    <a:pt x="787" y="0"/>
                  </a:lnTo>
                  <a:lnTo>
                    <a:pt x="799" y="0"/>
                  </a:lnTo>
                  <a:lnTo>
                    <a:pt x="809" y="0"/>
                  </a:lnTo>
                  <a:lnTo>
                    <a:pt x="820" y="2"/>
                  </a:lnTo>
                  <a:lnTo>
                    <a:pt x="836" y="4"/>
                  </a:lnTo>
                  <a:lnTo>
                    <a:pt x="854" y="7"/>
                  </a:lnTo>
                  <a:lnTo>
                    <a:pt x="873" y="11"/>
                  </a:lnTo>
                  <a:lnTo>
                    <a:pt x="890" y="18"/>
                  </a:lnTo>
                  <a:lnTo>
                    <a:pt x="910" y="24"/>
                  </a:lnTo>
                  <a:lnTo>
                    <a:pt x="925" y="33"/>
                  </a:lnTo>
                  <a:lnTo>
                    <a:pt x="941" y="42"/>
                  </a:lnTo>
                  <a:lnTo>
                    <a:pt x="958" y="49"/>
                  </a:lnTo>
                  <a:lnTo>
                    <a:pt x="978" y="53"/>
                  </a:lnTo>
                  <a:lnTo>
                    <a:pt x="995" y="57"/>
                  </a:lnTo>
                  <a:lnTo>
                    <a:pt x="1015" y="60"/>
                  </a:lnTo>
                  <a:lnTo>
                    <a:pt x="1032" y="60"/>
                  </a:lnTo>
                  <a:lnTo>
                    <a:pt x="1048" y="60"/>
                  </a:lnTo>
                  <a:lnTo>
                    <a:pt x="1063" y="57"/>
                  </a:lnTo>
                  <a:lnTo>
                    <a:pt x="1081" y="57"/>
                  </a:lnTo>
                  <a:lnTo>
                    <a:pt x="1081" y="66"/>
                  </a:lnTo>
                  <a:lnTo>
                    <a:pt x="1073" y="75"/>
                  </a:lnTo>
                  <a:lnTo>
                    <a:pt x="1065" y="84"/>
                  </a:lnTo>
                  <a:lnTo>
                    <a:pt x="1050" y="108"/>
                  </a:lnTo>
                  <a:lnTo>
                    <a:pt x="1030" y="139"/>
                  </a:lnTo>
                  <a:lnTo>
                    <a:pt x="1007" y="172"/>
                  </a:lnTo>
                  <a:lnTo>
                    <a:pt x="984" y="205"/>
                  </a:lnTo>
                  <a:lnTo>
                    <a:pt x="958" y="238"/>
                  </a:lnTo>
                  <a:lnTo>
                    <a:pt x="933" y="267"/>
                  </a:lnTo>
                  <a:lnTo>
                    <a:pt x="908" y="289"/>
                  </a:lnTo>
                  <a:lnTo>
                    <a:pt x="885" y="302"/>
                  </a:lnTo>
                  <a:lnTo>
                    <a:pt x="869" y="307"/>
                  </a:lnTo>
                  <a:lnTo>
                    <a:pt x="852" y="314"/>
                  </a:lnTo>
                  <a:lnTo>
                    <a:pt x="828" y="322"/>
                  </a:lnTo>
                  <a:lnTo>
                    <a:pt x="805" y="329"/>
                  </a:lnTo>
                  <a:lnTo>
                    <a:pt x="782" y="338"/>
                  </a:lnTo>
                  <a:lnTo>
                    <a:pt x="758" y="344"/>
                  </a:lnTo>
                  <a:lnTo>
                    <a:pt x="737" y="349"/>
                  </a:lnTo>
                  <a:lnTo>
                    <a:pt x="717" y="351"/>
                  </a:lnTo>
                  <a:lnTo>
                    <a:pt x="700" y="349"/>
                  </a:lnTo>
                  <a:lnTo>
                    <a:pt x="679" y="344"/>
                  </a:lnTo>
                  <a:lnTo>
                    <a:pt x="655" y="338"/>
                  </a:lnTo>
                  <a:lnTo>
                    <a:pt x="634" y="329"/>
                  </a:lnTo>
                  <a:lnTo>
                    <a:pt x="614" y="322"/>
                  </a:lnTo>
                  <a:lnTo>
                    <a:pt x="597" y="314"/>
                  </a:lnTo>
                  <a:lnTo>
                    <a:pt x="583" y="307"/>
                  </a:lnTo>
                  <a:lnTo>
                    <a:pt x="576" y="302"/>
                  </a:lnTo>
                  <a:lnTo>
                    <a:pt x="568" y="296"/>
                  </a:lnTo>
                  <a:lnTo>
                    <a:pt x="560" y="289"/>
                  </a:lnTo>
                  <a:lnTo>
                    <a:pt x="550" y="283"/>
                  </a:lnTo>
                  <a:lnTo>
                    <a:pt x="543" y="278"/>
                  </a:lnTo>
                  <a:lnTo>
                    <a:pt x="537" y="276"/>
                  </a:lnTo>
                  <a:lnTo>
                    <a:pt x="529" y="276"/>
                  </a:lnTo>
                  <a:lnTo>
                    <a:pt x="519" y="276"/>
                  </a:lnTo>
                  <a:lnTo>
                    <a:pt x="510" y="278"/>
                  </a:lnTo>
                  <a:lnTo>
                    <a:pt x="500" y="280"/>
                  </a:lnTo>
                  <a:lnTo>
                    <a:pt x="492" y="283"/>
                  </a:lnTo>
                  <a:lnTo>
                    <a:pt x="484" y="287"/>
                  </a:lnTo>
                  <a:lnTo>
                    <a:pt x="478" y="289"/>
                  </a:lnTo>
                  <a:lnTo>
                    <a:pt x="471" y="296"/>
                  </a:lnTo>
                  <a:lnTo>
                    <a:pt x="469" y="302"/>
                  </a:lnTo>
                  <a:lnTo>
                    <a:pt x="471" y="307"/>
                  </a:lnTo>
                  <a:lnTo>
                    <a:pt x="476" y="311"/>
                  </a:lnTo>
                  <a:lnTo>
                    <a:pt x="482" y="314"/>
                  </a:lnTo>
                  <a:lnTo>
                    <a:pt x="490" y="314"/>
                  </a:lnTo>
                  <a:lnTo>
                    <a:pt x="498" y="311"/>
                  </a:lnTo>
                  <a:lnTo>
                    <a:pt x="508" y="311"/>
                  </a:lnTo>
                  <a:lnTo>
                    <a:pt x="517" y="309"/>
                  </a:lnTo>
                  <a:lnTo>
                    <a:pt x="529" y="309"/>
                  </a:lnTo>
                  <a:lnTo>
                    <a:pt x="541" y="307"/>
                  </a:lnTo>
                  <a:lnTo>
                    <a:pt x="550" y="305"/>
                  </a:lnTo>
                  <a:lnTo>
                    <a:pt x="562" y="302"/>
                  </a:lnTo>
                  <a:lnTo>
                    <a:pt x="572" y="302"/>
                  </a:lnTo>
                  <a:lnTo>
                    <a:pt x="585" y="305"/>
                  </a:lnTo>
                  <a:lnTo>
                    <a:pt x="599" y="307"/>
                  </a:lnTo>
                  <a:lnTo>
                    <a:pt x="616" y="314"/>
                  </a:lnTo>
                  <a:lnTo>
                    <a:pt x="636" y="322"/>
                  </a:lnTo>
                  <a:lnTo>
                    <a:pt x="661" y="333"/>
                  </a:lnTo>
                  <a:lnTo>
                    <a:pt x="690" y="349"/>
                  </a:lnTo>
                  <a:lnTo>
                    <a:pt x="714" y="364"/>
                  </a:lnTo>
                  <a:lnTo>
                    <a:pt x="733" y="386"/>
                  </a:lnTo>
                  <a:lnTo>
                    <a:pt x="752" y="413"/>
                  </a:lnTo>
                  <a:lnTo>
                    <a:pt x="768" y="442"/>
                  </a:lnTo>
                  <a:lnTo>
                    <a:pt x="784" y="475"/>
                  </a:lnTo>
                  <a:lnTo>
                    <a:pt x="793" y="508"/>
                  </a:lnTo>
                  <a:lnTo>
                    <a:pt x="803" y="545"/>
                  </a:lnTo>
                  <a:lnTo>
                    <a:pt x="809" y="581"/>
                  </a:lnTo>
                  <a:lnTo>
                    <a:pt x="811" y="605"/>
                  </a:lnTo>
                  <a:lnTo>
                    <a:pt x="813" y="627"/>
                  </a:lnTo>
                  <a:lnTo>
                    <a:pt x="811" y="649"/>
                  </a:lnTo>
                  <a:lnTo>
                    <a:pt x="809" y="671"/>
                  </a:lnTo>
                  <a:lnTo>
                    <a:pt x="797" y="656"/>
                  </a:lnTo>
                  <a:lnTo>
                    <a:pt x="778" y="640"/>
                  </a:lnTo>
                  <a:lnTo>
                    <a:pt x="756" y="627"/>
                  </a:lnTo>
                  <a:lnTo>
                    <a:pt x="731" y="614"/>
                  </a:lnTo>
                  <a:lnTo>
                    <a:pt x="704" y="605"/>
                  </a:lnTo>
                  <a:lnTo>
                    <a:pt x="677" y="596"/>
                  </a:lnTo>
                  <a:lnTo>
                    <a:pt x="651" y="589"/>
                  </a:lnTo>
                  <a:lnTo>
                    <a:pt x="628" y="585"/>
                  </a:lnTo>
                  <a:lnTo>
                    <a:pt x="614" y="583"/>
                  </a:lnTo>
                  <a:lnTo>
                    <a:pt x="599" y="578"/>
                  </a:lnTo>
                  <a:lnTo>
                    <a:pt x="581" y="574"/>
                  </a:lnTo>
                  <a:lnTo>
                    <a:pt x="566" y="567"/>
                  </a:lnTo>
                  <a:lnTo>
                    <a:pt x="550" y="559"/>
                  </a:lnTo>
                  <a:lnTo>
                    <a:pt x="535" y="543"/>
                  </a:lnTo>
                  <a:lnTo>
                    <a:pt x="523" y="525"/>
                  </a:lnTo>
                  <a:lnTo>
                    <a:pt x="513" y="503"/>
                  </a:lnTo>
                  <a:lnTo>
                    <a:pt x="500" y="472"/>
                  </a:lnTo>
                  <a:lnTo>
                    <a:pt x="488" y="448"/>
                  </a:lnTo>
                  <a:lnTo>
                    <a:pt x="480" y="419"/>
                  </a:lnTo>
                  <a:lnTo>
                    <a:pt x="480" y="380"/>
                  </a:lnTo>
                  <a:lnTo>
                    <a:pt x="480" y="369"/>
                  </a:lnTo>
                  <a:lnTo>
                    <a:pt x="475" y="355"/>
                  </a:lnTo>
                  <a:lnTo>
                    <a:pt x="469" y="347"/>
                  </a:lnTo>
                  <a:lnTo>
                    <a:pt x="459" y="336"/>
                  </a:lnTo>
                  <a:lnTo>
                    <a:pt x="449" y="329"/>
                  </a:lnTo>
                  <a:lnTo>
                    <a:pt x="440" y="320"/>
                  </a:lnTo>
                  <a:lnTo>
                    <a:pt x="432" y="316"/>
                  </a:lnTo>
                  <a:lnTo>
                    <a:pt x="424" y="311"/>
                  </a:lnTo>
                  <a:lnTo>
                    <a:pt x="414" y="307"/>
                  </a:lnTo>
                  <a:lnTo>
                    <a:pt x="405" y="302"/>
                  </a:lnTo>
                  <a:lnTo>
                    <a:pt x="399" y="305"/>
                  </a:lnTo>
                  <a:lnTo>
                    <a:pt x="397" y="309"/>
                  </a:lnTo>
                  <a:lnTo>
                    <a:pt x="399" y="318"/>
                  </a:lnTo>
                  <a:lnTo>
                    <a:pt x="399" y="329"/>
                  </a:lnTo>
                  <a:lnTo>
                    <a:pt x="403" y="338"/>
                  </a:lnTo>
                  <a:lnTo>
                    <a:pt x="407" y="349"/>
                  </a:lnTo>
                  <a:lnTo>
                    <a:pt x="412" y="355"/>
                  </a:lnTo>
                  <a:lnTo>
                    <a:pt x="424" y="367"/>
                  </a:lnTo>
                  <a:lnTo>
                    <a:pt x="438" y="382"/>
                  </a:lnTo>
                  <a:lnTo>
                    <a:pt x="455" y="400"/>
                  </a:lnTo>
                  <a:lnTo>
                    <a:pt x="473" y="422"/>
                  </a:lnTo>
                  <a:lnTo>
                    <a:pt x="490" y="446"/>
                  </a:lnTo>
                  <a:lnTo>
                    <a:pt x="504" y="475"/>
                  </a:lnTo>
                  <a:lnTo>
                    <a:pt x="515" y="508"/>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512"/>
            <p:cNvSpPr>
              <a:spLocks/>
            </p:cNvSpPr>
            <p:nvPr/>
          </p:nvSpPr>
          <p:spPr bwMode="auto">
            <a:xfrm>
              <a:off x="41" y="956"/>
              <a:ext cx="324" cy="375"/>
            </a:xfrm>
            <a:custGeom>
              <a:avLst/>
              <a:gdLst>
                <a:gd name="T0" fmla="*/ 247 w 324"/>
                <a:gd name="T1" fmla="*/ 362 h 375"/>
                <a:gd name="T2" fmla="*/ 256 w 324"/>
                <a:gd name="T3" fmla="*/ 342 h 375"/>
                <a:gd name="T4" fmla="*/ 276 w 324"/>
                <a:gd name="T5" fmla="*/ 335 h 375"/>
                <a:gd name="T6" fmla="*/ 291 w 324"/>
                <a:gd name="T7" fmla="*/ 342 h 375"/>
                <a:gd name="T8" fmla="*/ 295 w 324"/>
                <a:gd name="T9" fmla="*/ 351 h 375"/>
                <a:gd name="T10" fmla="*/ 305 w 324"/>
                <a:gd name="T11" fmla="*/ 353 h 375"/>
                <a:gd name="T12" fmla="*/ 320 w 324"/>
                <a:gd name="T13" fmla="*/ 357 h 375"/>
                <a:gd name="T14" fmla="*/ 324 w 324"/>
                <a:gd name="T15" fmla="*/ 355 h 375"/>
                <a:gd name="T16" fmla="*/ 319 w 324"/>
                <a:gd name="T17" fmla="*/ 342 h 375"/>
                <a:gd name="T18" fmla="*/ 307 w 324"/>
                <a:gd name="T19" fmla="*/ 331 h 375"/>
                <a:gd name="T20" fmla="*/ 295 w 324"/>
                <a:gd name="T21" fmla="*/ 329 h 375"/>
                <a:gd name="T22" fmla="*/ 280 w 324"/>
                <a:gd name="T23" fmla="*/ 331 h 375"/>
                <a:gd name="T24" fmla="*/ 268 w 324"/>
                <a:gd name="T25" fmla="*/ 318 h 375"/>
                <a:gd name="T26" fmla="*/ 264 w 324"/>
                <a:gd name="T27" fmla="*/ 298 h 375"/>
                <a:gd name="T28" fmla="*/ 266 w 324"/>
                <a:gd name="T29" fmla="*/ 287 h 375"/>
                <a:gd name="T30" fmla="*/ 272 w 324"/>
                <a:gd name="T31" fmla="*/ 280 h 375"/>
                <a:gd name="T32" fmla="*/ 280 w 324"/>
                <a:gd name="T33" fmla="*/ 269 h 375"/>
                <a:gd name="T34" fmla="*/ 293 w 324"/>
                <a:gd name="T35" fmla="*/ 263 h 375"/>
                <a:gd name="T36" fmla="*/ 307 w 324"/>
                <a:gd name="T37" fmla="*/ 225 h 375"/>
                <a:gd name="T38" fmla="*/ 297 w 324"/>
                <a:gd name="T39" fmla="*/ 154 h 375"/>
                <a:gd name="T40" fmla="*/ 254 w 324"/>
                <a:gd name="T41" fmla="*/ 95 h 375"/>
                <a:gd name="T42" fmla="*/ 181 w 324"/>
                <a:gd name="T43" fmla="*/ 53 h 375"/>
                <a:gd name="T44" fmla="*/ 113 w 324"/>
                <a:gd name="T45" fmla="*/ 37 h 375"/>
                <a:gd name="T46" fmla="*/ 74 w 324"/>
                <a:gd name="T47" fmla="*/ 26 h 375"/>
                <a:gd name="T48" fmla="*/ 37 w 324"/>
                <a:gd name="T49" fmla="*/ 15 h 375"/>
                <a:gd name="T50" fmla="*/ 10 w 324"/>
                <a:gd name="T51" fmla="*/ 4 h 375"/>
                <a:gd name="T52" fmla="*/ 11 w 324"/>
                <a:gd name="T53" fmla="*/ 17 h 375"/>
                <a:gd name="T54" fmla="*/ 31 w 324"/>
                <a:gd name="T55" fmla="*/ 64 h 375"/>
                <a:gd name="T56" fmla="*/ 45 w 324"/>
                <a:gd name="T57" fmla="*/ 115 h 375"/>
                <a:gd name="T58" fmla="*/ 58 w 324"/>
                <a:gd name="T59" fmla="*/ 163 h 375"/>
                <a:gd name="T60" fmla="*/ 68 w 324"/>
                <a:gd name="T61" fmla="*/ 210 h 375"/>
                <a:gd name="T62" fmla="*/ 89 w 324"/>
                <a:gd name="T63" fmla="*/ 269 h 375"/>
                <a:gd name="T64" fmla="*/ 130 w 324"/>
                <a:gd name="T65" fmla="*/ 329 h 375"/>
                <a:gd name="T66" fmla="*/ 200 w 324"/>
                <a:gd name="T67" fmla="*/ 368 h 3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375"/>
                <a:gd name="T104" fmla="*/ 324 w 324"/>
                <a:gd name="T105" fmla="*/ 375 h 3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375">
                  <a:moveTo>
                    <a:pt x="247" y="375"/>
                  </a:moveTo>
                  <a:lnTo>
                    <a:pt x="247" y="362"/>
                  </a:lnTo>
                  <a:lnTo>
                    <a:pt x="251" y="351"/>
                  </a:lnTo>
                  <a:lnTo>
                    <a:pt x="256" y="342"/>
                  </a:lnTo>
                  <a:lnTo>
                    <a:pt x="266" y="338"/>
                  </a:lnTo>
                  <a:lnTo>
                    <a:pt x="276" y="335"/>
                  </a:lnTo>
                  <a:lnTo>
                    <a:pt x="286" y="338"/>
                  </a:lnTo>
                  <a:lnTo>
                    <a:pt x="291" y="342"/>
                  </a:lnTo>
                  <a:lnTo>
                    <a:pt x="293" y="346"/>
                  </a:lnTo>
                  <a:lnTo>
                    <a:pt x="295" y="351"/>
                  </a:lnTo>
                  <a:lnTo>
                    <a:pt x="299" y="351"/>
                  </a:lnTo>
                  <a:lnTo>
                    <a:pt x="305" y="353"/>
                  </a:lnTo>
                  <a:lnTo>
                    <a:pt x="313" y="355"/>
                  </a:lnTo>
                  <a:lnTo>
                    <a:pt x="320" y="357"/>
                  </a:lnTo>
                  <a:lnTo>
                    <a:pt x="324" y="357"/>
                  </a:lnTo>
                  <a:lnTo>
                    <a:pt x="324" y="355"/>
                  </a:lnTo>
                  <a:lnTo>
                    <a:pt x="322" y="349"/>
                  </a:lnTo>
                  <a:lnTo>
                    <a:pt x="319" y="342"/>
                  </a:lnTo>
                  <a:lnTo>
                    <a:pt x="313" y="338"/>
                  </a:lnTo>
                  <a:lnTo>
                    <a:pt x="307" y="331"/>
                  </a:lnTo>
                  <a:lnTo>
                    <a:pt x="299" y="327"/>
                  </a:lnTo>
                  <a:lnTo>
                    <a:pt x="295" y="329"/>
                  </a:lnTo>
                  <a:lnTo>
                    <a:pt x="287" y="331"/>
                  </a:lnTo>
                  <a:lnTo>
                    <a:pt x="280" y="331"/>
                  </a:lnTo>
                  <a:lnTo>
                    <a:pt x="274" y="327"/>
                  </a:lnTo>
                  <a:lnTo>
                    <a:pt x="268" y="318"/>
                  </a:lnTo>
                  <a:lnTo>
                    <a:pt x="264" y="307"/>
                  </a:lnTo>
                  <a:lnTo>
                    <a:pt x="264" y="298"/>
                  </a:lnTo>
                  <a:lnTo>
                    <a:pt x="264" y="291"/>
                  </a:lnTo>
                  <a:lnTo>
                    <a:pt x="266" y="287"/>
                  </a:lnTo>
                  <a:lnTo>
                    <a:pt x="268" y="282"/>
                  </a:lnTo>
                  <a:lnTo>
                    <a:pt x="272" y="280"/>
                  </a:lnTo>
                  <a:lnTo>
                    <a:pt x="274" y="276"/>
                  </a:lnTo>
                  <a:lnTo>
                    <a:pt x="280" y="269"/>
                  </a:lnTo>
                  <a:lnTo>
                    <a:pt x="287" y="265"/>
                  </a:lnTo>
                  <a:lnTo>
                    <a:pt x="293" y="263"/>
                  </a:lnTo>
                  <a:lnTo>
                    <a:pt x="299" y="263"/>
                  </a:lnTo>
                  <a:lnTo>
                    <a:pt x="307" y="225"/>
                  </a:lnTo>
                  <a:lnTo>
                    <a:pt x="305" y="190"/>
                  </a:lnTo>
                  <a:lnTo>
                    <a:pt x="297" y="154"/>
                  </a:lnTo>
                  <a:lnTo>
                    <a:pt x="280" y="123"/>
                  </a:lnTo>
                  <a:lnTo>
                    <a:pt x="254" y="95"/>
                  </a:lnTo>
                  <a:lnTo>
                    <a:pt x="221" y="73"/>
                  </a:lnTo>
                  <a:lnTo>
                    <a:pt x="181" y="53"/>
                  </a:lnTo>
                  <a:lnTo>
                    <a:pt x="132" y="42"/>
                  </a:lnTo>
                  <a:lnTo>
                    <a:pt x="113" y="37"/>
                  </a:lnTo>
                  <a:lnTo>
                    <a:pt x="93" y="33"/>
                  </a:lnTo>
                  <a:lnTo>
                    <a:pt x="74" y="26"/>
                  </a:lnTo>
                  <a:lnTo>
                    <a:pt x="54" y="20"/>
                  </a:lnTo>
                  <a:lnTo>
                    <a:pt x="37" y="15"/>
                  </a:lnTo>
                  <a:lnTo>
                    <a:pt x="21" y="9"/>
                  </a:lnTo>
                  <a:lnTo>
                    <a:pt x="10" y="4"/>
                  </a:lnTo>
                  <a:lnTo>
                    <a:pt x="0" y="0"/>
                  </a:lnTo>
                  <a:lnTo>
                    <a:pt x="11" y="17"/>
                  </a:lnTo>
                  <a:lnTo>
                    <a:pt x="21" y="40"/>
                  </a:lnTo>
                  <a:lnTo>
                    <a:pt x="31" y="64"/>
                  </a:lnTo>
                  <a:lnTo>
                    <a:pt x="39" y="88"/>
                  </a:lnTo>
                  <a:lnTo>
                    <a:pt x="45" y="115"/>
                  </a:lnTo>
                  <a:lnTo>
                    <a:pt x="52" y="141"/>
                  </a:lnTo>
                  <a:lnTo>
                    <a:pt x="58" y="163"/>
                  </a:lnTo>
                  <a:lnTo>
                    <a:pt x="62" y="185"/>
                  </a:lnTo>
                  <a:lnTo>
                    <a:pt x="68" y="210"/>
                  </a:lnTo>
                  <a:lnTo>
                    <a:pt x="76" y="238"/>
                  </a:lnTo>
                  <a:lnTo>
                    <a:pt x="89" y="269"/>
                  </a:lnTo>
                  <a:lnTo>
                    <a:pt x="107" y="300"/>
                  </a:lnTo>
                  <a:lnTo>
                    <a:pt x="130" y="329"/>
                  </a:lnTo>
                  <a:lnTo>
                    <a:pt x="161" y="353"/>
                  </a:lnTo>
                  <a:lnTo>
                    <a:pt x="200" y="368"/>
                  </a:lnTo>
                  <a:lnTo>
                    <a:pt x="247" y="375"/>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513"/>
            <p:cNvSpPr>
              <a:spLocks/>
            </p:cNvSpPr>
            <p:nvPr/>
          </p:nvSpPr>
          <p:spPr bwMode="auto">
            <a:xfrm>
              <a:off x="391" y="1181"/>
              <a:ext cx="33" cy="40"/>
            </a:xfrm>
            <a:custGeom>
              <a:avLst/>
              <a:gdLst>
                <a:gd name="T0" fmla="*/ 0 w 33"/>
                <a:gd name="T1" fmla="*/ 15 h 40"/>
                <a:gd name="T2" fmla="*/ 2 w 33"/>
                <a:gd name="T3" fmla="*/ 7 h 40"/>
                <a:gd name="T4" fmla="*/ 5 w 33"/>
                <a:gd name="T5" fmla="*/ 2 h 40"/>
                <a:gd name="T6" fmla="*/ 11 w 33"/>
                <a:gd name="T7" fmla="*/ 0 h 40"/>
                <a:gd name="T8" fmla="*/ 17 w 33"/>
                <a:gd name="T9" fmla="*/ 0 h 40"/>
                <a:gd name="T10" fmla="*/ 23 w 33"/>
                <a:gd name="T11" fmla="*/ 2 h 40"/>
                <a:gd name="T12" fmla="*/ 29 w 33"/>
                <a:gd name="T13" fmla="*/ 7 h 40"/>
                <a:gd name="T14" fmla="*/ 31 w 33"/>
                <a:gd name="T15" fmla="*/ 11 h 40"/>
                <a:gd name="T16" fmla="*/ 33 w 33"/>
                <a:gd name="T17" fmla="*/ 20 h 40"/>
                <a:gd name="T18" fmla="*/ 31 w 33"/>
                <a:gd name="T19" fmla="*/ 29 h 40"/>
                <a:gd name="T20" fmla="*/ 29 w 33"/>
                <a:gd name="T21" fmla="*/ 33 h 40"/>
                <a:gd name="T22" fmla="*/ 23 w 33"/>
                <a:gd name="T23" fmla="*/ 38 h 40"/>
                <a:gd name="T24" fmla="*/ 19 w 33"/>
                <a:gd name="T25" fmla="*/ 40 h 40"/>
                <a:gd name="T26" fmla="*/ 13 w 33"/>
                <a:gd name="T27" fmla="*/ 38 h 40"/>
                <a:gd name="T28" fmla="*/ 5 w 33"/>
                <a:gd name="T29" fmla="*/ 31 h 40"/>
                <a:gd name="T30" fmla="*/ 2 w 33"/>
                <a:gd name="T31" fmla="*/ 24 h 40"/>
                <a:gd name="T32" fmla="*/ 0 w 33"/>
                <a:gd name="T33" fmla="*/ 1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40"/>
                <a:gd name="T53" fmla="*/ 33 w 3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40">
                  <a:moveTo>
                    <a:pt x="0" y="15"/>
                  </a:moveTo>
                  <a:lnTo>
                    <a:pt x="2" y="7"/>
                  </a:lnTo>
                  <a:lnTo>
                    <a:pt x="5" y="2"/>
                  </a:lnTo>
                  <a:lnTo>
                    <a:pt x="11" y="0"/>
                  </a:lnTo>
                  <a:lnTo>
                    <a:pt x="17" y="0"/>
                  </a:lnTo>
                  <a:lnTo>
                    <a:pt x="23" y="2"/>
                  </a:lnTo>
                  <a:lnTo>
                    <a:pt x="29" y="7"/>
                  </a:lnTo>
                  <a:lnTo>
                    <a:pt x="31" y="11"/>
                  </a:lnTo>
                  <a:lnTo>
                    <a:pt x="33" y="20"/>
                  </a:lnTo>
                  <a:lnTo>
                    <a:pt x="31" y="29"/>
                  </a:lnTo>
                  <a:lnTo>
                    <a:pt x="29" y="33"/>
                  </a:lnTo>
                  <a:lnTo>
                    <a:pt x="23" y="38"/>
                  </a:lnTo>
                  <a:lnTo>
                    <a:pt x="19" y="40"/>
                  </a:lnTo>
                  <a:lnTo>
                    <a:pt x="13" y="38"/>
                  </a:lnTo>
                  <a:lnTo>
                    <a:pt x="5" y="31"/>
                  </a:lnTo>
                  <a:lnTo>
                    <a:pt x="2" y="24"/>
                  </a:lnTo>
                  <a:lnTo>
                    <a:pt x="0" y="15"/>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514"/>
            <p:cNvSpPr>
              <a:spLocks/>
            </p:cNvSpPr>
            <p:nvPr/>
          </p:nvSpPr>
          <p:spPr bwMode="auto">
            <a:xfrm>
              <a:off x="459" y="1234"/>
              <a:ext cx="37" cy="42"/>
            </a:xfrm>
            <a:custGeom>
              <a:avLst/>
              <a:gdLst>
                <a:gd name="T0" fmla="*/ 4 w 37"/>
                <a:gd name="T1" fmla="*/ 4 h 42"/>
                <a:gd name="T2" fmla="*/ 9 w 37"/>
                <a:gd name="T3" fmla="*/ 0 h 42"/>
                <a:gd name="T4" fmla="*/ 19 w 37"/>
                <a:gd name="T5" fmla="*/ 0 h 42"/>
                <a:gd name="T6" fmla="*/ 27 w 37"/>
                <a:gd name="T7" fmla="*/ 2 h 42"/>
                <a:gd name="T8" fmla="*/ 33 w 37"/>
                <a:gd name="T9" fmla="*/ 7 h 42"/>
                <a:gd name="T10" fmla="*/ 37 w 37"/>
                <a:gd name="T11" fmla="*/ 13 h 42"/>
                <a:gd name="T12" fmla="*/ 37 w 37"/>
                <a:gd name="T13" fmla="*/ 22 h 42"/>
                <a:gd name="T14" fmla="*/ 37 w 37"/>
                <a:gd name="T15" fmla="*/ 31 h 42"/>
                <a:gd name="T16" fmla="*/ 35 w 37"/>
                <a:gd name="T17" fmla="*/ 38 h 42"/>
                <a:gd name="T18" fmla="*/ 29 w 37"/>
                <a:gd name="T19" fmla="*/ 42 h 42"/>
                <a:gd name="T20" fmla="*/ 19 w 37"/>
                <a:gd name="T21" fmla="*/ 42 h 42"/>
                <a:gd name="T22" fmla="*/ 11 w 37"/>
                <a:gd name="T23" fmla="*/ 38 h 42"/>
                <a:gd name="T24" fmla="*/ 5 w 37"/>
                <a:gd name="T25" fmla="*/ 33 h 42"/>
                <a:gd name="T26" fmla="*/ 2 w 37"/>
                <a:gd name="T27" fmla="*/ 26 h 42"/>
                <a:gd name="T28" fmla="*/ 0 w 37"/>
                <a:gd name="T29" fmla="*/ 18 h 42"/>
                <a:gd name="T30" fmla="*/ 0 w 37"/>
                <a:gd name="T31" fmla="*/ 11 h 42"/>
                <a:gd name="T32" fmla="*/ 4 w 37"/>
                <a:gd name="T33" fmla="*/ 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42"/>
                <a:gd name="T53" fmla="*/ 37 w 3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42">
                  <a:moveTo>
                    <a:pt x="4" y="4"/>
                  </a:moveTo>
                  <a:lnTo>
                    <a:pt x="9" y="0"/>
                  </a:lnTo>
                  <a:lnTo>
                    <a:pt x="19" y="0"/>
                  </a:lnTo>
                  <a:lnTo>
                    <a:pt x="27" y="2"/>
                  </a:lnTo>
                  <a:lnTo>
                    <a:pt x="33" y="7"/>
                  </a:lnTo>
                  <a:lnTo>
                    <a:pt x="37" y="13"/>
                  </a:lnTo>
                  <a:lnTo>
                    <a:pt x="37" y="22"/>
                  </a:lnTo>
                  <a:lnTo>
                    <a:pt x="37" y="31"/>
                  </a:lnTo>
                  <a:lnTo>
                    <a:pt x="35" y="38"/>
                  </a:lnTo>
                  <a:lnTo>
                    <a:pt x="29" y="42"/>
                  </a:lnTo>
                  <a:lnTo>
                    <a:pt x="19" y="42"/>
                  </a:lnTo>
                  <a:lnTo>
                    <a:pt x="11" y="38"/>
                  </a:lnTo>
                  <a:lnTo>
                    <a:pt x="5" y="33"/>
                  </a:lnTo>
                  <a:lnTo>
                    <a:pt x="2" y="26"/>
                  </a:lnTo>
                  <a:lnTo>
                    <a:pt x="0" y="18"/>
                  </a:lnTo>
                  <a:lnTo>
                    <a:pt x="0" y="11"/>
                  </a:lnTo>
                  <a:lnTo>
                    <a:pt x="4" y="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515"/>
            <p:cNvSpPr>
              <a:spLocks/>
            </p:cNvSpPr>
            <p:nvPr/>
          </p:nvSpPr>
          <p:spPr bwMode="auto">
            <a:xfrm>
              <a:off x="377" y="1283"/>
              <a:ext cx="35" cy="41"/>
            </a:xfrm>
            <a:custGeom>
              <a:avLst/>
              <a:gdLst>
                <a:gd name="T0" fmla="*/ 4 w 35"/>
                <a:gd name="T1" fmla="*/ 8 h 41"/>
                <a:gd name="T2" fmla="*/ 8 w 35"/>
                <a:gd name="T3" fmla="*/ 4 h 41"/>
                <a:gd name="T4" fmla="*/ 16 w 35"/>
                <a:gd name="T5" fmla="*/ 0 h 41"/>
                <a:gd name="T6" fmla="*/ 23 w 35"/>
                <a:gd name="T7" fmla="*/ 0 h 41"/>
                <a:gd name="T8" fmla="*/ 31 w 35"/>
                <a:gd name="T9" fmla="*/ 4 h 41"/>
                <a:gd name="T10" fmla="*/ 35 w 35"/>
                <a:gd name="T11" fmla="*/ 13 h 41"/>
                <a:gd name="T12" fmla="*/ 35 w 35"/>
                <a:gd name="T13" fmla="*/ 22 h 41"/>
                <a:gd name="T14" fmla="*/ 33 w 35"/>
                <a:gd name="T15" fmla="*/ 30 h 41"/>
                <a:gd name="T16" fmla="*/ 29 w 35"/>
                <a:gd name="T17" fmla="*/ 37 h 41"/>
                <a:gd name="T18" fmla="*/ 23 w 35"/>
                <a:gd name="T19" fmla="*/ 39 h 41"/>
                <a:gd name="T20" fmla="*/ 18 w 35"/>
                <a:gd name="T21" fmla="*/ 41 h 41"/>
                <a:gd name="T22" fmla="*/ 10 w 35"/>
                <a:gd name="T23" fmla="*/ 41 h 41"/>
                <a:gd name="T24" fmla="*/ 4 w 35"/>
                <a:gd name="T25" fmla="*/ 37 h 41"/>
                <a:gd name="T26" fmla="*/ 0 w 35"/>
                <a:gd name="T27" fmla="*/ 30 h 41"/>
                <a:gd name="T28" fmla="*/ 0 w 35"/>
                <a:gd name="T29" fmla="*/ 22 h 41"/>
                <a:gd name="T30" fmla="*/ 2 w 35"/>
                <a:gd name="T31" fmla="*/ 15 h 41"/>
                <a:gd name="T32" fmla="*/ 4 w 35"/>
                <a:gd name="T33" fmla="*/ 8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41"/>
                <a:gd name="T53" fmla="*/ 35 w 35"/>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41">
                  <a:moveTo>
                    <a:pt x="4" y="8"/>
                  </a:moveTo>
                  <a:lnTo>
                    <a:pt x="8" y="4"/>
                  </a:lnTo>
                  <a:lnTo>
                    <a:pt x="16" y="0"/>
                  </a:lnTo>
                  <a:lnTo>
                    <a:pt x="23" y="0"/>
                  </a:lnTo>
                  <a:lnTo>
                    <a:pt x="31" y="4"/>
                  </a:lnTo>
                  <a:lnTo>
                    <a:pt x="35" y="13"/>
                  </a:lnTo>
                  <a:lnTo>
                    <a:pt x="35" y="22"/>
                  </a:lnTo>
                  <a:lnTo>
                    <a:pt x="33" y="30"/>
                  </a:lnTo>
                  <a:lnTo>
                    <a:pt x="29" y="37"/>
                  </a:lnTo>
                  <a:lnTo>
                    <a:pt x="23" y="39"/>
                  </a:lnTo>
                  <a:lnTo>
                    <a:pt x="18" y="41"/>
                  </a:lnTo>
                  <a:lnTo>
                    <a:pt x="10" y="41"/>
                  </a:lnTo>
                  <a:lnTo>
                    <a:pt x="4" y="37"/>
                  </a:lnTo>
                  <a:lnTo>
                    <a:pt x="0" y="30"/>
                  </a:lnTo>
                  <a:lnTo>
                    <a:pt x="0" y="22"/>
                  </a:lnTo>
                  <a:lnTo>
                    <a:pt x="2" y="15"/>
                  </a:lnTo>
                  <a:lnTo>
                    <a:pt x="4" y="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516"/>
            <p:cNvSpPr>
              <a:spLocks/>
            </p:cNvSpPr>
            <p:nvPr/>
          </p:nvSpPr>
          <p:spPr bwMode="auto">
            <a:xfrm>
              <a:off x="319" y="1232"/>
              <a:ext cx="37" cy="42"/>
            </a:xfrm>
            <a:custGeom>
              <a:avLst/>
              <a:gdLst>
                <a:gd name="T0" fmla="*/ 6 w 37"/>
                <a:gd name="T1" fmla="*/ 2 h 42"/>
                <a:gd name="T2" fmla="*/ 2 w 37"/>
                <a:gd name="T3" fmla="*/ 9 h 42"/>
                <a:gd name="T4" fmla="*/ 0 w 37"/>
                <a:gd name="T5" fmla="*/ 17 h 42"/>
                <a:gd name="T6" fmla="*/ 0 w 37"/>
                <a:gd name="T7" fmla="*/ 26 h 42"/>
                <a:gd name="T8" fmla="*/ 2 w 37"/>
                <a:gd name="T9" fmla="*/ 33 h 42"/>
                <a:gd name="T10" fmla="*/ 8 w 37"/>
                <a:gd name="T11" fmla="*/ 37 h 42"/>
                <a:gd name="T12" fmla="*/ 17 w 37"/>
                <a:gd name="T13" fmla="*/ 42 h 42"/>
                <a:gd name="T14" fmla="*/ 25 w 37"/>
                <a:gd name="T15" fmla="*/ 42 h 42"/>
                <a:gd name="T16" fmla="*/ 31 w 37"/>
                <a:gd name="T17" fmla="*/ 37 h 42"/>
                <a:gd name="T18" fmla="*/ 35 w 37"/>
                <a:gd name="T19" fmla="*/ 31 h 42"/>
                <a:gd name="T20" fmla="*/ 37 w 37"/>
                <a:gd name="T21" fmla="*/ 24 h 42"/>
                <a:gd name="T22" fmla="*/ 37 w 37"/>
                <a:gd name="T23" fmla="*/ 17 h 42"/>
                <a:gd name="T24" fmla="*/ 35 w 37"/>
                <a:gd name="T25" fmla="*/ 11 h 42"/>
                <a:gd name="T26" fmla="*/ 29 w 37"/>
                <a:gd name="T27" fmla="*/ 6 h 42"/>
                <a:gd name="T28" fmla="*/ 21 w 37"/>
                <a:gd name="T29" fmla="*/ 2 h 42"/>
                <a:gd name="T30" fmla="*/ 11 w 37"/>
                <a:gd name="T31" fmla="*/ 0 h 42"/>
                <a:gd name="T32" fmla="*/ 6 w 37"/>
                <a:gd name="T33" fmla="*/ 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42"/>
                <a:gd name="T53" fmla="*/ 37 w 3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42">
                  <a:moveTo>
                    <a:pt x="6" y="2"/>
                  </a:moveTo>
                  <a:lnTo>
                    <a:pt x="2" y="9"/>
                  </a:lnTo>
                  <a:lnTo>
                    <a:pt x="0" y="17"/>
                  </a:lnTo>
                  <a:lnTo>
                    <a:pt x="0" y="26"/>
                  </a:lnTo>
                  <a:lnTo>
                    <a:pt x="2" y="33"/>
                  </a:lnTo>
                  <a:lnTo>
                    <a:pt x="8" y="37"/>
                  </a:lnTo>
                  <a:lnTo>
                    <a:pt x="17" y="42"/>
                  </a:lnTo>
                  <a:lnTo>
                    <a:pt x="25" y="42"/>
                  </a:lnTo>
                  <a:lnTo>
                    <a:pt x="31" y="37"/>
                  </a:lnTo>
                  <a:lnTo>
                    <a:pt x="35" y="31"/>
                  </a:lnTo>
                  <a:lnTo>
                    <a:pt x="37" y="24"/>
                  </a:lnTo>
                  <a:lnTo>
                    <a:pt x="37" y="17"/>
                  </a:lnTo>
                  <a:lnTo>
                    <a:pt x="35" y="11"/>
                  </a:lnTo>
                  <a:lnTo>
                    <a:pt x="29" y="6"/>
                  </a:lnTo>
                  <a:lnTo>
                    <a:pt x="21" y="2"/>
                  </a:lnTo>
                  <a:lnTo>
                    <a:pt x="11" y="0"/>
                  </a:lnTo>
                  <a:lnTo>
                    <a:pt x="6" y="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517"/>
            <p:cNvSpPr>
              <a:spLocks/>
            </p:cNvSpPr>
            <p:nvPr/>
          </p:nvSpPr>
          <p:spPr bwMode="auto">
            <a:xfrm>
              <a:off x="297" y="1309"/>
              <a:ext cx="31" cy="38"/>
            </a:xfrm>
            <a:custGeom>
              <a:avLst/>
              <a:gdLst>
                <a:gd name="T0" fmla="*/ 0 w 31"/>
                <a:gd name="T1" fmla="*/ 24 h 38"/>
                <a:gd name="T2" fmla="*/ 0 w 31"/>
                <a:gd name="T3" fmla="*/ 18 h 38"/>
                <a:gd name="T4" fmla="*/ 0 w 31"/>
                <a:gd name="T5" fmla="*/ 11 h 38"/>
                <a:gd name="T6" fmla="*/ 4 w 31"/>
                <a:gd name="T7" fmla="*/ 7 h 38"/>
                <a:gd name="T8" fmla="*/ 10 w 31"/>
                <a:gd name="T9" fmla="*/ 2 h 38"/>
                <a:gd name="T10" fmla="*/ 20 w 31"/>
                <a:gd name="T11" fmla="*/ 0 h 38"/>
                <a:gd name="T12" fmla="*/ 26 w 31"/>
                <a:gd name="T13" fmla="*/ 2 h 38"/>
                <a:gd name="T14" fmla="*/ 30 w 31"/>
                <a:gd name="T15" fmla="*/ 7 h 38"/>
                <a:gd name="T16" fmla="*/ 31 w 31"/>
                <a:gd name="T17" fmla="*/ 13 h 38"/>
                <a:gd name="T18" fmla="*/ 31 w 31"/>
                <a:gd name="T19" fmla="*/ 20 h 38"/>
                <a:gd name="T20" fmla="*/ 30 w 31"/>
                <a:gd name="T21" fmla="*/ 29 h 38"/>
                <a:gd name="T22" fmla="*/ 24 w 31"/>
                <a:gd name="T23" fmla="*/ 33 h 38"/>
                <a:gd name="T24" fmla="*/ 20 w 31"/>
                <a:gd name="T25" fmla="*/ 38 h 38"/>
                <a:gd name="T26" fmla="*/ 14 w 31"/>
                <a:gd name="T27" fmla="*/ 38 h 38"/>
                <a:gd name="T28" fmla="*/ 8 w 31"/>
                <a:gd name="T29" fmla="*/ 33 h 38"/>
                <a:gd name="T30" fmla="*/ 2 w 31"/>
                <a:gd name="T31" fmla="*/ 29 h 38"/>
                <a:gd name="T32" fmla="*/ 0 w 31"/>
                <a:gd name="T33" fmla="*/ 24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8"/>
                <a:gd name="T53" fmla="*/ 31 w 31"/>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8">
                  <a:moveTo>
                    <a:pt x="0" y="24"/>
                  </a:moveTo>
                  <a:lnTo>
                    <a:pt x="0" y="18"/>
                  </a:lnTo>
                  <a:lnTo>
                    <a:pt x="0" y="11"/>
                  </a:lnTo>
                  <a:lnTo>
                    <a:pt x="4" y="7"/>
                  </a:lnTo>
                  <a:lnTo>
                    <a:pt x="10" y="2"/>
                  </a:lnTo>
                  <a:lnTo>
                    <a:pt x="20" y="0"/>
                  </a:lnTo>
                  <a:lnTo>
                    <a:pt x="26" y="2"/>
                  </a:lnTo>
                  <a:lnTo>
                    <a:pt x="30" y="7"/>
                  </a:lnTo>
                  <a:lnTo>
                    <a:pt x="31" y="13"/>
                  </a:lnTo>
                  <a:lnTo>
                    <a:pt x="31" y="20"/>
                  </a:lnTo>
                  <a:lnTo>
                    <a:pt x="30" y="29"/>
                  </a:lnTo>
                  <a:lnTo>
                    <a:pt x="24" y="33"/>
                  </a:lnTo>
                  <a:lnTo>
                    <a:pt x="20" y="38"/>
                  </a:lnTo>
                  <a:lnTo>
                    <a:pt x="14" y="38"/>
                  </a:lnTo>
                  <a:lnTo>
                    <a:pt x="8" y="33"/>
                  </a:lnTo>
                  <a:lnTo>
                    <a:pt x="2" y="29"/>
                  </a:lnTo>
                  <a:lnTo>
                    <a:pt x="0" y="2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518"/>
            <p:cNvSpPr>
              <a:spLocks/>
            </p:cNvSpPr>
            <p:nvPr/>
          </p:nvSpPr>
          <p:spPr bwMode="auto">
            <a:xfrm>
              <a:off x="354" y="1366"/>
              <a:ext cx="27" cy="42"/>
            </a:xfrm>
            <a:custGeom>
              <a:avLst/>
              <a:gdLst>
                <a:gd name="T0" fmla="*/ 9 w 27"/>
                <a:gd name="T1" fmla="*/ 42 h 42"/>
                <a:gd name="T2" fmla="*/ 4 w 27"/>
                <a:gd name="T3" fmla="*/ 40 h 42"/>
                <a:gd name="T4" fmla="*/ 0 w 27"/>
                <a:gd name="T5" fmla="*/ 36 h 42"/>
                <a:gd name="T6" fmla="*/ 0 w 27"/>
                <a:gd name="T7" fmla="*/ 29 h 42"/>
                <a:gd name="T8" fmla="*/ 0 w 27"/>
                <a:gd name="T9" fmla="*/ 20 h 42"/>
                <a:gd name="T10" fmla="*/ 2 w 27"/>
                <a:gd name="T11" fmla="*/ 14 h 42"/>
                <a:gd name="T12" fmla="*/ 6 w 27"/>
                <a:gd name="T13" fmla="*/ 7 h 42"/>
                <a:gd name="T14" fmla="*/ 11 w 27"/>
                <a:gd name="T15" fmla="*/ 3 h 42"/>
                <a:gd name="T16" fmla="*/ 17 w 27"/>
                <a:gd name="T17" fmla="*/ 0 h 42"/>
                <a:gd name="T18" fmla="*/ 21 w 27"/>
                <a:gd name="T19" fmla="*/ 3 h 42"/>
                <a:gd name="T20" fmla="*/ 25 w 27"/>
                <a:gd name="T21" fmla="*/ 7 h 42"/>
                <a:gd name="T22" fmla="*/ 27 w 27"/>
                <a:gd name="T23" fmla="*/ 16 h 42"/>
                <a:gd name="T24" fmla="*/ 27 w 27"/>
                <a:gd name="T25" fmla="*/ 22 h 42"/>
                <a:gd name="T26" fmla="*/ 25 w 27"/>
                <a:gd name="T27" fmla="*/ 29 h 42"/>
                <a:gd name="T28" fmla="*/ 21 w 27"/>
                <a:gd name="T29" fmla="*/ 36 h 42"/>
                <a:gd name="T30" fmla="*/ 17 w 27"/>
                <a:gd name="T31" fmla="*/ 40 h 42"/>
                <a:gd name="T32" fmla="*/ 9 w 27"/>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42"/>
                <a:gd name="T53" fmla="*/ 27 w 2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42">
                  <a:moveTo>
                    <a:pt x="9" y="42"/>
                  </a:moveTo>
                  <a:lnTo>
                    <a:pt x="4" y="40"/>
                  </a:lnTo>
                  <a:lnTo>
                    <a:pt x="0" y="36"/>
                  </a:lnTo>
                  <a:lnTo>
                    <a:pt x="0" y="29"/>
                  </a:lnTo>
                  <a:lnTo>
                    <a:pt x="0" y="20"/>
                  </a:lnTo>
                  <a:lnTo>
                    <a:pt x="2" y="14"/>
                  </a:lnTo>
                  <a:lnTo>
                    <a:pt x="6" y="7"/>
                  </a:lnTo>
                  <a:lnTo>
                    <a:pt x="11" y="3"/>
                  </a:lnTo>
                  <a:lnTo>
                    <a:pt x="17" y="0"/>
                  </a:lnTo>
                  <a:lnTo>
                    <a:pt x="21" y="3"/>
                  </a:lnTo>
                  <a:lnTo>
                    <a:pt x="25" y="7"/>
                  </a:lnTo>
                  <a:lnTo>
                    <a:pt x="27" y="16"/>
                  </a:lnTo>
                  <a:lnTo>
                    <a:pt x="27" y="22"/>
                  </a:lnTo>
                  <a:lnTo>
                    <a:pt x="25" y="29"/>
                  </a:lnTo>
                  <a:lnTo>
                    <a:pt x="21" y="36"/>
                  </a:lnTo>
                  <a:lnTo>
                    <a:pt x="17" y="40"/>
                  </a:lnTo>
                  <a:lnTo>
                    <a:pt x="9" y="4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519"/>
            <p:cNvSpPr>
              <a:spLocks/>
            </p:cNvSpPr>
            <p:nvPr/>
          </p:nvSpPr>
          <p:spPr bwMode="auto">
            <a:xfrm>
              <a:off x="402" y="1327"/>
              <a:ext cx="33" cy="48"/>
            </a:xfrm>
            <a:custGeom>
              <a:avLst/>
              <a:gdLst>
                <a:gd name="T0" fmla="*/ 2 w 33"/>
                <a:gd name="T1" fmla="*/ 26 h 48"/>
                <a:gd name="T2" fmla="*/ 6 w 33"/>
                <a:gd name="T3" fmla="*/ 17 h 48"/>
                <a:gd name="T4" fmla="*/ 10 w 33"/>
                <a:gd name="T5" fmla="*/ 9 h 48"/>
                <a:gd name="T6" fmla="*/ 14 w 33"/>
                <a:gd name="T7" fmla="*/ 2 h 48"/>
                <a:gd name="T8" fmla="*/ 22 w 33"/>
                <a:gd name="T9" fmla="*/ 0 h 48"/>
                <a:gd name="T10" fmla="*/ 29 w 33"/>
                <a:gd name="T11" fmla="*/ 2 h 48"/>
                <a:gd name="T12" fmla="*/ 33 w 33"/>
                <a:gd name="T13" fmla="*/ 9 h 48"/>
                <a:gd name="T14" fmla="*/ 33 w 33"/>
                <a:gd name="T15" fmla="*/ 15 h 48"/>
                <a:gd name="T16" fmla="*/ 33 w 33"/>
                <a:gd name="T17" fmla="*/ 24 h 48"/>
                <a:gd name="T18" fmla="*/ 29 w 33"/>
                <a:gd name="T19" fmla="*/ 33 h 48"/>
                <a:gd name="T20" fmla="*/ 26 w 33"/>
                <a:gd name="T21" fmla="*/ 39 h 48"/>
                <a:gd name="T22" fmla="*/ 18 w 33"/>
                <a:gd name="T23" fmla="*/ 46 h 48"/>
                <a:gd name="T24" fmla="*/ 12 w 33"/>
                <a:gd name="T25" fmla="*/ 48 h 48"/>
                <a:gd name="T26" fmla="*/ 6 w 33"/>
                <a:gd name="T27" fmla="*/ 46 h 48"/>
                <a:gd name="T28" fmla="*/ 2 w 33"/>
                <a:gd name="T29" fmla="*/ 39 h 48"/>
                <a:gd name="T30" fmla="*/ 0 w 33"/>
                <a:gd name="T31" fmla="*/ 33 h 48"/>
                <a:gd name="T32" fmla="*/ 2 w 33"/>
                <a:gd name="T33" fmla="*/ 2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48"/>
                <a:gd name="T53" fmla="*/ 33 w 33"/>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48">
                  <a:moveTo>
                    <a:pt x="2" y="26"/>
                  </a:moveTo>
                  <a:lnTo>
                    <a:pt x="6" y="17"/>
                  </a:lnTo>
                  <a:lnTo>
                    <a:pt x="10" y="9"/>
                  </a:lnTo>
                  <a:lnTo>
                    <a:pt x="14" y="2"/>
                  </a:lnTo>
                  <a:lnTo>
                    <a:pt x="22" y="0"/>
                  </a:lnTo>
                  <a:lnTo>
                    <a:pt x="29" y="2"/>
                  </a:lnTo>
                  <a:lnTo>
                    <a:pt x="33" y="9"/>
                  </a:lnTo>
                  <a:lnTo>
                    <a:pt x="33" y="15"/>
                  </a:lnTo>
                  <a:lnTo>
                    <a:pt x="33" y="24"/>
                  </a:lnTo>
                  <a:lnTo>
                    <a:pt x="29" y="33"/>
                  </a:lnTo>
                  <a:lnTo>
                    <a:pt x="26" y="39"/>
                  </a:lnTo>
                  <a:lnTo>
                    <a:pt x="18" y="46"/>
                  </a:lnTo>
                  <a:lnTo>
                    <a:pt x="12" y="48"/>
                  </a:lnTo>
                  <a:lnTo>
                    <a:pt x="6" y="46"/>
                  </a:lnTo>
                  <a:lnTo>
                    <a:pt x="2" y="39"/>
                  </a:lnTo>
                  <a:lnTo>
                    <a:pt x="0" y="33"/>
                  </a:lnTo>
                  <a:lnTo>
                    <a:pt x="2" y="2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520"/>
            <p:cNvSpPr>
              <a:spLocks/>
            </p:cNvSpPr>
            <p:nvPr/>
          </p:nvSpPr>
          <p:spPr bwMode="auto">
            <a:xfrm>
              <a:off x="447" y="1338"/>
              <a:ext cx="33" cy="37"/>
            </a:xfrm>
            <a:custGeom>
              <a:avLst/>
              <a:gdLst>
                <a:gd name="T0" fmla="*/ 25 w 33"/>
                <a:gd name="T1" fmla="*/ 2 h 37"/>
                <a:gd name="T2" fmla="*/ 29 w 33"/>
                <a:gd name="T3" fmla="*/ 6 h 37"/>
                <a:gd name="T4" fmla="*/ 31 w 33"/>
                <a:gd name="T5" fmla="*/ 13 h 37"/>
                <a:gd name="T6" fmla="*/ 33 w 33"/>
                <a:gd name="T7" fmla="*/ 17 h 37"/>
                <a:gd name="T8" fmla="*/ 31 w 33"/>
                <a:gd name="T9" fmla="*/ 24 h 37"/>
                <a:gd name="T10" fmla="*/ 25 w 33"/>
                <a:gd name="T11" fmla="*/ 31 h 37"/>
                <a:gd name="T12" fmla="*/ 21 w 33"/>
                <a:gd name="T13" fmla="*/ 35 h 37"/>
                <a:gd name="T14" fmla="*/ 16 w 33"/>
                <a:gd name="T15" fmla="*/ 37 h 37"/>
                <a:gd name="T16" fmla="*/ 10 w 33"/>
                <a:gd name="T17" fmla="*/ 37 h 37"/>
                <a:gd name="T18" fmla="*/ 6 w 33"/>
                <a:gd name="T19" fmla="*/ 35 h 37"/>
                <a:gd name="T20" fmla="*/ 2 w 33"/>
                <a:gd name="T21" fmla="*/ 28 h 37"/>
                <a:gd name="T22" fmla="*/ 0 w 33"/>
                <a:gd name="T23" fmla="*/ 22 h 37"/>
                <a:gd name="T24" fmla="*/ 0 w 33"/>
                <a:gd name="T25" fmla="*/ 15 h 37"/>
                <a:gd name="T26" fmla="*/ 4 w 33"/>
                <a:gd name="T27" fmla="*/ 6 h 37"/>
                <a:gd name="T28" fmla="*/ 10 w 33"/>
                <a:gd name="T29" fmla="*/ 2 h 37"/>
                <a:gd name="T30" fmla="*/ 16 w 33"/>
                <a:gd name="T31" fmla="*/ 0 h 37"/>
                <a:gd name="T32" fmla="*/ 25 w 33"/>
                <a:gd name="T33" fmla="*/ 2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7"/>
                <a:gd name="T53" fmla="*/ 33 w 33"/>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7">
                  <a:moveTo>
                    <a:pt x="25" y="2"/>
                  </a:moveTo>
                  <a:lnTo>
                    <a:pt x="29" y="6"/>
                  </a:lnTo>
                  <a:lnTo>
                    <a:pt x="31" y="13"/>
                  </a:lnTo>
                  <a:lnTo>
                    <a:pt x="33" y="17"/>
                  </a:lnTo>
                  <a:lnTo>
                    <a:pt x="31" y="24"/>
                  </a:lnTo>
                  <a:lnTo>
                    <a:pt x="25" y="31"/>
                  </a:lnTo>
                  <a:lnTo>
                    <a:pt x="21" y="35"/>
                  </a:lnTo>
                  <a:lnTo>
                    <a:pt x="16" y="37"/>
                  </a:lnTo>
                  <a:lnTo>
                    <a:pt x="10" y="37"/>
                  </a:lnTo>
                  <a:lnTo>
                    <a:pt x="6" y="35"/>
                  </a:lnTo>
                  <a:lnTo>
                    <a:pt x="2" y="28"/>
                  </a:lnTo>
                  <a:lnTo>
                    <a:pt x="0" y="22"/>
                  </a:lnTo>
                  <a:lnTo>
                    <a:pt x="0" y="15"/>
                  </a:lnTo>
                  <a:lnTo>
                    <a:pt x="4" y="6"/>
                  </a:lnTo>
                  <a:lnTo>
                    <a:pt x="10" y="2"/>
                  </a:lnTo>
                  <a:lnTo>
                    <a:pt x="16" y="0"/>
                  </a:lnTo>
                  <a:lnTo>
                    <a:pt x="25" y="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521"/>
            <p:cNvSpPr>
              <a:spLocks/>
            </p:cNvSpPr>
            <p:nvPr/>
          </p:nvSpPr>
          <p:spPr bwMode="auto">
            <a:xfrm>
              <a:off x="74" y="1391"/>
              <a:ext cx="276" cy="216"/>
            </a:xfrm>
            <a:custGeom>
              <a:avLst/>
              <a:gdLst>
                <a:gd name="T0" fmla="*/ 270 w 276"/>
                <a:gd name="T1" fmla="*/ 22 h 216"/>
                <a:gd name="T2" fmla="*/ 264 w 276"/>
                <a:gd name="T3" fmla="*/ 17 h 216"/>
                <a:gd name="T4" fmla="*/ 262 w 276"/>
                <a:gd name="T5" fmla="*/ 9 h 216"/>
                <a:gd name="T6" fmla="*/ 249 w 276"/>
                <a:gd name="T7" fmla="*/ 24 h 216"/>
                <a:gd name="T8" fmla="*/ 221 w 276"/>
                <a:gd name="T9" fmla="*/ 17 h 216"/>
                <a:gd name="T10" fmla="*/ 163 w 276"/>
                <a:gd name="T11" fmla="*/ 4 h 216"/>
                <a:gd name="T12" fmla="*/ 118 w 276"/>
                <a:gd name="T13" fmla="*/ 2 h 216"/>
                <a:gd name="T14" fmla="*/ 111 w 276"/>
                <a:gd name="T15" fmla="*/ 11 h 216"/>
                <a:gd name="T16" fmla="*/ 150 w 276"/>
                <a:gd name="T17" fmla="*/ 9 h 216"/>
                <a:gd name="T18" fmla="*/ 198 w 276"/>
                <a:gd name="T19" fmla="*/ 22 h 216"/>
                <a:gd name="T20" fmla="*/ 231 w 276"/>
                <a:gd name="T21" fmla="*/ 39 h 216"/>
                <a:gd name="T22" fmla="*/ 227 w 276"/>
                <a:gd name="T23" fmla="*/ 48 h 216"/>
                <a:gd name="T24" fmla="*/ 206 w 276"/>
                <a:gd name="T25" fmla="*/ 62 h 216"/>
                <a:gd name="T26" fmla="*/ 183 w 276"/>
                <a:gd name="T27" fmla="*/ 66 h 216"/>
                <a:gd name="T28" fmla="*/ 140 w 276"/>
                <a:gd name="T29" fmla="*/ 53 h 216"/>
                <a:gd name="T30" fmla="*/ 93 w 276"/>
                <a:gd name="T31" fmla="*/ 48 h 216"/>
                <a:gd name="T32" fmla="*/ 70 w 276"/>
                <a:gd name="T33" fmla="*/ 59 h 216"/>
                <a:gd name="T34" fmla="*/ 85 w 276"/>
                <a:gd name="T35" fmla="*/ 59 h 216"/>
                <a:gd name="T36" fmla="*/ 109 w 276"/>
                <a:gd name="T37" fmla="*/ 59 h 216"/>
                <a:gd name="T38" fmla="*/ 136 w 276"/>
                <a:gd name="T39" fmla="*/ 64 h 216"/>
                <a:gd name="T40" fmla="*/ 169 w 276"/>
                <a:gd name="T41" fmla="*/ 75 h 216"/>
                <a:gd name="T42" fmla="*/ 173 w 276"/>
                <a:gd name="T43" fmla="*/ 88 h 216"/>
                <a:gd name="T44" fmla="*/ 132 w 276"/>
                <a:gd name="T45" fmla="*/ 103 h 216"/>
                <a:gd name="T46" fmla="*/ 93 w 276"/>
                <a:gd name="T47" fmla="*/ 97 h 216"/>
                <a:gd name="T48" fmla="*/ 60 w 276"/>
                <a:gd name="T49" fmla="*/ 88 h 216"/>
                <a:gd name="T50" fmla="*/ 72 w 276"/>
                <a:gd name="T51" fmla="*/ 99 h 216"/>
                <a:gd name="T52" fmla="*/ 103 w 276"/>
                <a:gd name="T53" fmla="*/ 114 h 216"/>
                <a:gd name="T54" fmla="*/ 68 w 276"/>
                <a:gd name="T55" fmla="*/ 128 h 216"/>
                <a:gd name="T56" fmla="*/ 23 w 276"/>
                <a:gd name="T57" fmla="*/ 143 h 216"/>
                <a:gd name="T58" fmla="*/ 0 w 276"/>
                <a:gd name="T59" fmla="*/ 152 h 216"/>
                <a:gd name="T60" fmla="*/ 13 w 276"/>
                <a:gd name="T61" fmla="*/ 154 h 216"/>
                <a:gd name="T62" fmla="*/ 50 w 276"/>
                <a:gd name="T63" fmla="*/ 150 h 216"/>
                <a:gd name="T64" fmla="*/ 95 w 276"/>
                <a:gd name="T65" fmla="*/ 137 h 216"/>
                <a:gd name="T66" fmla="*/ 113 w 276"/>
                <a:gd name="T67" fmla="*/ 145 h 216"/>
                <a:gd name="T68" fmla="*/ 95 w 276"/>
                <a:gd name="T69" fmla="*/ 207 h 216"/>
                <a:gd name="T70" fmla="*/ 97 w 276"/>
                <a:gd name="T71" fmla="*/ 216 h 216"/>
                <a:gd name="T72" fmla="*/ 120 w 276"/>
                <a:gd name="T73" fmla="*/ 170 h 216"/>
                <a:gd name="T74" fmla="*/ 140 w 276"/>
                <a:gd name="T75" fmla="*/ 126 h 216"/>
                <a:gd name="T76" fmla="*/ 167 w 276"/>
                <a:gd name="T77" fmla="*/ 112 h 216"/>
                <a:gd name="T78" fmla="*/ 192 w 276"/>
                <a:gd name="T79" fmla="*/ 99 h 216"/>
                <a:gd name="T80" fmla="*/ 194 w 276"/>
                <a:gd name="T81" fmla="*/ 143 h 216"/>
                <a:gd name="T82" fmla="*/ 183 w 276"/>
                <a:gd name="T83" fmla="*/ 198 h 216"/>
                <a:gd name="T84" fmla="*/ 192 w 276"/>
                <a:gd name="T85" fmla="*/ 187 h 216"/>
                <a:gd name="T86" fmla="*/ 214 w 276"/>
                <a:gd name="T87" fmla="*/ 117 h 216"/>
                <a:gd name="T88" fmla="*/ 233 w 276"/>
                <a:gd name="T89" fmla="*/ 68 h 216"/>
                <a:gd name="T90" fmla="*/ 251 w 276"/>
                <a:gd name="T91" fmla="*/ 48 h 216"/>
                <a:gd name="T92" fmla="*/ 256 w 276"/>
                <a:gd name="T93" fmla="*/ 59 h 216"/>
                <a:gd name="T94" fmla="*/ 251 w 276"/>
                <a:gd name="T95" fmla="*/ 132 h 216"/>
                <a:gd name="T96" fmla="*/ 266 w 276"/>
                <a:gd name="T97" fmla="*/ 92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216"/>
                <a:gd name="T149" fmla="*/ 276 w 276"/>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216">
                  <a:moveTo>
                    <a:pt x="276" y="26"/>
                  </a:moveTo>
                  <a:lnTo>
                    <a:pt x="274" y="24"/>
                  </a:lnTo>
                  <a:lnTo>
                    <a:pt x="270" y="22"/>
                  </a:lnTo>
                  <a:lnTo>
                    <a:pt x="268" y="22"/>
                  </a:lnTo>
                  <a:lnTo>
                    <a:pt x="266" y="20"/>
                  </a:lnTo>
                  <a:lnTo>
                    <a:pt x="264" y="17"/>
                  </a:lnTo>
                  <a:lnTo>
                    <a:pt x="264" y="13"/>
                  </a:lnTo>
                  <a:lnTo>
                    <a:pt x="262" y="11"/>
                  </a:lnTo>
                  <a:lnTo>
                    <a:pt x="262" y="9"/>
                  </a:lnTo>
                  <a:lnTo>
                    <a:pt x="258" y="15"/>
                  </a:lnTo>
                  <a:lnTo>
                    <a:pt x="254" y="20"/>
                  </a:lnTo>
                  <a:lnTo>
                    <a:pt x="249" y="24"/>
                  </a:lnTo>
                  <a:lnTo>
                    <a:pt x="247" y="26"/>
                  </a:lnTo>
                  <a:lnTo>
                    <a:pt x="235" y="22"/>
                  </a:lnTo>
                  <a:lnTo>
                    <a:pt x="221" y="17"/>
                  </a:lnTo>
                  <a:lnTo>
                    <a:pt x="202" y="13"/>
                  </a:lnTo>
                  <a:lnTo>
                    <a:pt x="183" y="6"/>
                  </a:lnTo>
                  <a:lnTo>
                    <a:pt x="163" y="4"/>
                  </a:lnTo>
                  <a:lnTo>
                    <a:pt x="144" y="2"/>
                  </a:lnTo>
                  <a:lnTo>
                    <a:pt x="130" y="0"/>
                  </a:lnTo>
                  <a:lnTo>
                    <a:pt x="118" y="2"/>
                  </a:lnTo>
                  <a:lnTo>
                    <a:pt x="107" y="6"/>
                  </a:lnTo>
                  <a:lnTo>
                    <a:pt x="105" y="9"/>
                  </a:lnTo>
                  <a:lnTo>
                    <a:pt x="111" y="11"/>
                  </a:lnTo>
                  <a:lnTo>
                    <a:pt x="118" y="9"/>
                  </a:lnTo>
                  <a:lnTo>
                    <a:pt x="134" y="6"/>
                  </a:lnTo>
                  <a:lnTo>
                    <a:pt x="150" y="9"/>
                  </a:lnTo>
                  <a:lnTo>
                    <a:pt x="165" y="11"/>
                  </a:lnTo>
                  <a:lnTo>
                    <a:pt x="183" y="15"/>
                  </a:lnTo>
                  <a:lnTo>
                    <a:pt x="198" y="22"/>
                  </a:lnTo>
                  <a:lnTo>
                    <a:pt x="212" y="26"/>
                  </a:lnTo>
                  <a:lnTo>
                    <a:pt x="223" y="33"/>
                  </a:lnTo>
                  <a:lnTo>
                    <a:pt x="231" y="39"/>
                  </a:lnTo>
                  <a:lnTo>
                    <a:pt x="235" y="44"/>
                  </a:lnTo>
                  <a:lnTo>
                    <a:pt x="233" y="46"/>
                  </a:lnTo>
                  <a:lnTo>
                    <a:pt x="227" y="48"/>
                  </a:lnTo>
                  <a:lnTo>
                    <a:pt x="221" y="53"/>
                  </a:lnTo>
                  <a:lnTo>
                    <a:pt x="214" y="57"/>
                  </a:lnTo>
                  <a:lnTo>
                    <a:pt x="206" y="62"/>
                  </a:lnTo>
                  <a:lnTo>
                    <a:pt x="198" y="66"/>
                  </a:lnTo>
                  <a:lnTo>
                    <a:pt x="192" y="70"/>
                  </a:lnTo>
                  <a:lnTo>
                    <a:pt x="183" y="66"/>
                  </a:lnTo>
                  <a:lnTo>
                    <a:pt x="171" y="62"/>
                  </a:lnTo>
                  <a:lnTo>
                    <a:pt x="155" y="57"/>
                  </a:lnTo>
                  <a:lnTo>
                    <a:pt x="140" y="53"/>
                  </a:lnTo>
                  <a:lnTo>
                    <a:pt x="122" y="50"/>
                  </a:lnTo>
                  <a:lnTo>
                    <a:pt x="107" y="48"/>
                  </a:lnTo>
                  <a:lnTo>
                    <a:pt x="93" y="48"/>
                  </a:lnTo>
                  <a:lnTo>
                    <a:pt x="81" y="53"/>
                  </a:lnTo>
                  <a:lnTo>
                    <a:pt x="74" y="57"/>
                  </a:lnTo>
                  <a:lnTo>
                    <a:pt x="70" y="59"/>
                  </a:lnTo>
                  <a:lnTo>
                    <a:pt x="70" y="62"/>
                  </a:lnTo>
                  <a:lnTo>
                    <a:pt x="80" y="59"/>
                  </a:lnTo>
                  <a:lnTo>
                    <a:pt x="85" y="59"/>
                  </a:lnTo>
                  <a:lnTo>
                    <a:pt x="93" y="59"/>
                  </a:lnTo>
                  <a:lnTo>
                    <a:pt x="101" y="59"/>
                  </a:lnTo>
                  <a:lnTo>
                    <a:pt x="109" y="59"/>
                  </a:lnTo>
                  <a:lnTo>
                    <a:pt x="118" y="59"/>
                  </a:lnTo>
                  <a:lnTo>
                    <a:pt x="126" y="62"/>
                  </a:lnTo>
                  <a:lnTo>
                    <a:pt x="136" y="64"/>
                  </a:lnTo>
                  <a:lnTo>
                    <a:pt x="144" y="66"/>
                  </a:lnTo>
                  <a:lnTo>
                    <a:pt x="157" y="70"/>
                  </a:lnTo>
                  <a:lnTo>
                    <a:pt x="169" y="75"/>
                  </a:lnTo>
                  <a:lnTo>
                    <a:pt x="177" y="77"/>
                  </a:lnTo>
                  <a:lnTo>
                    <a:pt x="183" y="81"/>
                  </a:lnTo>
                  <a:lnTo>
                    <a:pt x="173" y="88"/>
                  </a:lnTo>
                  <a:lnTo>
                    <a:pt x="157" y="95"/>
                  </a:lnTo>
                  <a:lnTo>
                    <a:pt x="142" y="99"/>
                  </a:lnTo>
                  <a:lnTo>
                    <a:pt x="132" y="103"/>
                  </a:lnTo>
                  <a:lnTo>
                    <a:pt x="122" y="106"/>
                  </a:lnTo>
                  <a:lnTo>
                    <a:pt x="109" y="101"/>
                  </a:lnTo>
                  <a:lnTo>
                    <a:pt x="93" y="97"/>
                  </a:lnTo>
                  <a:lnTo>
                    <a:pt x="81" y="92"/>
                  </a:lnTo>
                  <a:lnTo>
                    <a:pt x="70" y="88"/>
                  </a:lnTo>
                  <a:lnTo>
                    <a:pt x="60" y="88"/>
                  </a:lnTo>
                  <a:lnTo>
                    <a:pt x="54" y="90"/>
                  </a:lnTo>
                  <a:lnTo>
                    <a:pt x="60" y="95"/>
                  </a:lnTo>
                  <a:lnTo>
                    <a:pt x="72" y="99"/>
                  </a:lnTo>
                  <a:lnTo>
                    <a:pt x="85" y="103"/>
                  </a:lnTo>
                  <a:lnTo>
                    <a:pt x="95" y="110"/>
                  </a:lnTo>
                  <a:lnTo>
                    <a:pt x="103" y="114"/>
                  </a:lnTo>
                  <a:lnTo>
                    <a:pt x="95" y="117"/>
                  </a:lnTo>
                  <a:lnTo>
                    <a:pt x="83" y="121"/>
                  </a:lnTo>
                  <a:lnTo>
                    <a:pt x="68" y="128"/>
                  </a:lnTo>
                  <a:lnTo>
                    <a:pt x="52" y="132"/>
                  </a:lnTo>
                  <a:lnTo>
                    <a:pt x="37" y="137"/>
                  </a:lnTo>
                  <a:lnTo>
                    <a:pt x="23" y="143"/>
                  </a:lnTo>
                  <a:lnTo>
                    <a:pt x="12" y="148"/>
                  </a:lnTo>
                  <a:lnTo>
                    <a:pt x="6" y="150"/>
                  </a:lnTo>
                  <a:lnTo>
                    <a:pt x="0" y="152"/>
                  </a:lnTo>
                  <a:lnTo>
                    <a:pt x="0" y="154"/>
                  </a:lnTo>
                  <a:lnTo>
                    <a:pt x="4" y="154"/>
                  </a:lnTo>
                  <a:lnTo>
                    <a:pt x="13" y="154"/>
                  </a:lnTo>
                  <a:lnTo>
                    <a:pt x="23" y="154"/>
                  </a:lnTo>
                  <a:lnTo>
                    <a:pt x="37" y="152"/>
                  </a:lnTo>
                  <a:lnTo>
                    <a:pt x="50" y="150"/>
                  </a:lnTo>
                  <a:lnTo>
                    <a:pt x="68" y="145"/>
                  </a:lnTo>
                  <a:lnTo>
                    <a:pt x="81" y="141"/>
                  </a:lnTo>
                  <a:lnTo>
                    <a:pt x="95" y="137"/>
                  </a:lnTo>
                  <a:lnTo>
                    <a:pt x="107" y="132"/>
                  </a:lnTo>
                  <a:lnTo>
                    <a:pt x="115" y="128"/>
                  </a:lnTo>
                  <a:lnTo>
                    <a:pt x="113" y="145"/>
                  </a:lnTo>
                  <a:lnTo>
                    <a:pt x="109" y="170"/>
                  </a:lnTo>
                  <a:lnTo>
                    <a:pt x="103" y="192"/>
                  </a:lnTo>
                  <a:lnTo>
                    <a:pt x="95" y="207"/>
                  </a:lnTo>
                  <a:lnTo>
                    <a:pt x="91" y="214"/>
                  </a:lnTo>
                  <a:lnTo>
                    <a:pt x="93" y="216"/>
                  </a:lnTo>
                  <a:lnTo>
                    <a:pt x="97" y="216"/>
                  </a:lnTo>
                  <a:lnTo>
                    <a:pt x="101" y="209"/>
                  </a:lnTo>
                  <a:lnTo>
                    <a:pt x="109" y="194"/>
                  </a:lnTo>
                  <a:lnTo>
                    <a:pt x="120" y="170"/>
                  </a:lnTo>
                  <a:lnTo>
                    <a:pt x="130" y="145"/>
                  </a:lnTo>
                  <a:lnTo>
                    <a:pt x="134" y="128"/>
                  </a:lnTo>
                  <a:lnTo>
                    <a:pt x="140" y="126"/>
                  </a:lnTo>
                  <a:lnTo>
                    <a:pt x="150" y="121"/>
                  </a:lnTo>
                  <a:lnTo>
                    <a:pt x="157" y="117"/>
                  </a:lnTo>
                  <a:lnTo>
                    <a:pt x="167" y="112"/>
                  </a:lnTo>
                  <a:lnTo>
                    <a:pt x="177" y="108"/>
                  </a:lnTo>
                  <a:lnTo>
                    <a:pt x="184" y="103"/>
                  </a:lnTo>
                  <a:lnTo>
                    <a:pt x="192" y="99"/>
                  </a:lnTo>
                  <a:lnTo>
                    <a:pt x="196" y="97"/>
                  </a:lnTo>
                  <a:lnTo>
                    <a:pt x="196" y="117"/>
                  </a:lnTo>
                  <a:lnTo>
                    <a:pt x="194" y="143"/>
                  </a:lnTo>
                  <a:lnTo>
                    <a:pt x="190" y="170"/>
                  </a:lnTo>
                  <a:lnTo>
                    <a:pt x="186" y="187"/>
                  </a:lnTo>
                  <a:lnTo>
                    <a:pt x="183" y="198"/>
                  </a:lnTo>
                  <a:lnTo>
                    <a:pt x="183" y="201"/>
                  </a:lnTo>
                  <a:lnTo>
                    <a:pt x="186" y="198"/>
                  </a:lnTo>
                  <a:lnTo>
                    <a:pt x="192" y="187"/>
                  </a:lnTo>
                  <a:lnTo>
                    <a:pt x="200" y="170"/>
                  </a:lnTo>
                  <a:lnTo>
                    <a:pt x="208" y="143"/>
                  </a:lnTo>
                  <a:lnTo>
                    <a:pt x="214" y="117"/>
                  </a:lnTo>
                  <a:lnTo>
                    <a:pt x="214" y="90"/>
                  </a:lnTo>
                  <a:lnTo>
                    <a:pt x="225" y="79"/>
                  </a:lnTo>
                  <a:lnTo>
                    <a:pt x="233" y="68"/>
                  </a:lnTo>
                  <a:lnTo>
                    <a:pt x="241" y="59"/>
                  </a:lnTo>
                  <a:lnTo>
                    <a:pt x="247" y="53"/>
                  </a:lnTo>
                  <a:lnTo>
                    <a:pt x="251" y="48"/>
                  </a:lnTo>
                  <a:lnTo>
                    <a:pt x="254" y="48"/>
                  </a:lnTo>
                  <a:lnTo>
                    <a:pt x="256" y="53"/>
                  </a:lnTo>
                  <a:lnTo>
                    <a:pt x="256" y="59"/>
                  </a:lnTo>
                  <a:lnTo>
                    <a:pt x="254" y="79"/>
                  </a:lnTo>
                  <a:lnTo>
                    <a:pt x="253" y="106"/>
                  </a:lnTo>
                  <a:lnTo>
                    <a:pt x="251" y="132"/>
                  </a:lnTo>
                  <a:lnTo>
                    <a:pt x="249" y="152"/>
                  </a:lnTo>
                  <a:lnTo>
                    <a:pt x="258" y="130"/>
                  </a:lnTo>
                  <a:lnTo>
                    <a:pt x="266" y="92"/>
                  </a:lnTo>
                  <a:lnTo>
                    <a:pt x="272" y="55"/>
                  </a:lnTo>
                  <a:lnTo>
                    <a:pt x="276" y="26"/>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522"/>
            <p:cNvSpPr>
              <a:spLocks/>
            </p:cNvSpPr>
            <p:nvPr/>
          </p:nvSpPr>
          <p:spPr bwMode="auto">
            <a:xfrm>
              <a:off x="91" y="1009"/>
              <a:ext cx="224" cy="238"/>
            </a:xfrm>
            <a:custGeom>
              <a:avLst/>
              <a:gdLst>
                <a:gd name="T0" fmla="*/ 216 w 224"/>
                <a:gd name="T1" fmla="*/ 234 h 238"/>
                <a:gd name="T2" fmla="*/ 222 w 224"/>
                <a:gd name="T3" fmla="*/ 227 h 238"/>
                <a:gd name="T4" fmla="*/ 214 w 224"/>
                <a:gd name="T5" fmla="*/ 214 h 238"/>
                <a:gd name="T6" fmla="*/ 201 w 224"/>
                <a:gd name="T7" fmla="*/ 194 h 238"/>
                <a:gd name="T8" fmla="*/ 197 w 224"/>
                <a:gd name="T9" fmla="*/ 168 h 238"/>
                <a:gd name="T10" fmla="*/ 191 w 224"/>
                <a:gd name="T11" fmla="*/ 110 h 238"/>
                <a:gd name="T12" fmla="*/ 181 w 224"/>
                <a:gd name="T13" fmla="*/ 81 h 238"/>
                <a:gd name="T14" fmla="*/ 175 w 224"/>
                <a:gd name="T15" fmla="*/ 81 h 238"/>
                <a:gd name="T16" fmla="*/ 179 w 224"/>
                <a:gd name="T17" fmla="*/ 108 h 238"/>
                <a:gd name="T18" fmla="*/ 181 w 224"/>
                <a:gd name="T19" fmla="*/ 157 h 238"/>
                <a:gd name="T20" fmla="*/ 167 w 224"/>
                <a:gd name="T21" fmla="*/ 163 h 238"/>
                <a:gd name="T22" fmla="*/ 144 w 224"/>
                <a:gd name="T23" fmla="*/ 143 h 238"/>
                <a:gd name="T24" fmla="*/ 131 w 224"/>
                <a:gd name="T25" fmla="*/ 121 h 238"/>
                <a:gd name="T26" fmla="*/ 121 w 224"/>
                <a:gd name="T27" fmla="*/ 75 h 238"/>
                <a:gd name="T28" fmla="*/ 119 w 224"/>
                <a:gd name="T29" fmla="*/ 44 h 238"/>
                <a:gd name="T30" fmla="*/ 117 w 224"/>
                <a:gd name="T31" fmla="*/ 17 h 238"/>
                <a:gd name="T32" fmla="*/ 109 w 224"/>
                <a:gd name="T33" fmla="*/ 4 h 238"/>
                <a:gd name="T34" fmla="*/ 109 w 224"/>
                <a:gd name="T35" fmla="*/ 13 h 238"/>
                <a:gd name="T36" fmla="*/ 111 w 224"/>
                <a:gd name="T37" fmla="*/ 35 h 238"/>
                <a:gd name="T38" fmla="*/ 107 w 224"/>
                <a:gd name="T39" fmla="*/ 55 h 238"/>
                <a:gd name="T40" fmla="*/ 107 w 224"/>
                <a:gd name="T41" fmla="*/ 75 h 238"/>
                <a:gd name="T42" fmla="*/ 111 w 224"/>
                <a:gd name="T43" fmla="*/ 108 h 238"/>
                <a:gd name="T44" fmla="*/ 98 w 224"/>
                <a:gd name="T45" fmla="*/ 106 h 238"/>
                <a:gd name="T46" fmla="*/ 66 w 224"/>
                <a:gd name="T47" fmla="*/ 68 h 238"/>
                <a:gd name="T48" fmla="*/ 35 w 224"/>
                <a:gd name="T49" fmla="*/ 31 h 238"/>
                <a:gd name="T50" fmla="*/ 10 w 224"/>
                <a:gd name="T51" fmla="*/ 4 h 238"/>
                <a:gd name="T52" fmla="*/ 14 w 224"/>
                <a:gd name="T53" fmla="*/ 22 h 238"/>
                <a:gd name="T54" fmla="*/ 45 w 224"/>
                <a:gd name="T55" fmla="*/ 68 h 238"/>
                <a:gd name="T56" fmla="*/ 63 w 224"/>
                <a:gd name="T57" fmla="*/ 97 h 238"/>
                <a:gd name="T58" fmla="*/ 92 w 224"/>
                <a:gd name="T59" fmla="*/ 126 h 238"/>
                <a:gd name="T60" fmla="*/ 92 w 224"/>
                <a:gd name="T61" fmla="*/ 134 h 238"/>
                <a:gd name="T62" fmla="*/ 63 w 224"/>
                <a:gd name="T63" fmla="*/ 128 h 238"/>
                <a:gd name="T64" fmla="*/ 47 w 224"/>
                <a:gd name="T65" fmla="*/ 117 h 238"/>
                <a:gd name="T66" fmla="*/ 39 w 224"/>
                <a:gd name="T67" fmla="*/ 119 h 238"/>
                <a:gd name="T68" fmla="*/ 49 w 224"/>
                <a:gd name="T69" fmla="*/ 130 h 238"/>
                <a:gd name="T70" fmla="*/ 68 w 224"/>
                <a:gd name="T71" fmla="*/ 143 h 238"/>
                <a:gd name="T72" fmla="*/ 94 w 224"/>
                <a:gd name="T73" fmla="*/ 154 h 238"/>
                <a:gd name="T74" fmla="*/ 119 w 224"/>
                <a:gd name="T75" fmla="*/ 161 h 238"/>
                <a:gd name="T76" fmla="*/ 140 w 224"/>
                <a:gd name="T77" fmla="*/ 165 h 238"/>
                <a:gd name="T78" fmla="*/ 166 w 224"/>
                <a:gd name="T79" fmla="*/ 185 h 238"/>
                <a:gd name="T80" fmla="*/ 167 w 224"/>
                <a:gd name="T81" fmla="*/ 198 h 238"/>
                <a:gd name="T82" fmla="*/ 150 w 224"/>
                <a:gd name="T83" fmla="*/ 205 h 238"/>
                <a:gd name="T84" fmla="*/ 131 w 224"/>
                <a:gd name="T85" fmla="*/ 207 h 238"/>
                <a:gd name="T86" fmla="*/ 113 w 224"/>
                <a:gd name="T87" fmla="*/ 207 h 238"/>
                <a:gd name="T88" fmla="*/ 96 w 224"/>
                <a:gd name="T89" fmla="*/ 205 h 238"/>
                <a:gd name="T90" fmla="*/ 94 w 224"/>
                <a:gd name="T91" fmla="*/ 212 h 238"/>
                <a:gd name="T92" fmla="*/ 117 w 224"/>
                <a:gd name="T93" fmla="*/ 218 h 238"/>
                <a:gd name="T94" fmla="*/ 142 w 224"/>
                <a:gd name="T95" fmla="*/ 218 h 238"/>
                <a:gd name="T96" fmla="*/ 166 w 224"/>
                <a:gd name="T97" fmla="*/ 218 h 238"/>
                <a:gd name="T98" fmla="*/ 185 w 224"/>
                <a:gd name="T99" fmla="*/ 216 h 238"/>
                <a:gd name="T100" fmla="*/ 201 w 224"/>
                <a:gd name="T101" fmla="*/ 218 h 238"/>
                <a:gd name="T102" fmla="*/ 210 w 224"/>
                <a:gd name="T103" fmla="*/ 232 h 2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4"/>
                <a:gd name="T157" fmla="*/ 0 h 238"/>
                <a:gd name="T158" fmla="*/ 224 w 224"/>
                <a:gd name="T159" fmla="*/ 238 h 2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4" h="238">
                  <a:moveTo>
                    <a:pt x="214" y="238"/>
                  </a:moveTo>
                  <a:lnTo>
                    <a:pt x="216" y="234"/>
                  </a:lnTo>
                  <a:lnTo>
                    <a:pt x="218" y="229"/>
                  </a:lnTo>
                  <a:lnTo>
                    <a:pt x="222" y="227"/>
                  </a:lnTo>
                  <a:lnTo>
                    <a:pt x="224" y="223"/>
                  </a:lnTo>
                  <a:lnTo>
                    <a:pt x="214" y="214"/>
                  </a:lnTo>
                  <a:lnTo>
                    <a:pt x="206" y="205"/>
                  </a:lnTo>
                  <a:lnTo>
                    <a:pt x="201" y="194"/>
                  </a:lnTo>
                  <a:lnTo>
                    <a:pt x="199" y="185"/>
                  </a:lnTo>
                  <a:lnTo>
                    <a:pt x="197" y="168"/>
                  </a:lnTo>
                  <a:lnTo>
                    <a:pt x="195" y="139"/>
                  </a:lnTo>
                  <a:lnTo>
                    <a:pt x="191" y="110"/>
                  </a:lnTo>
                  <a:lnTo>
                    <a:pt x="187" y="90"/>
                  </a:lnTo>
                  <a:lnTo>
                    <a:pt x="181" y="81"/>
                  </a:lnTo>
                  <a:lnTo>
                    <a:pt x="177" y="79"/>
                  </a:lnTo>
                  <a:lnTo>
                    <a:pt x="175" y="81"/>
                  </a:lnTo>
                  <a:lnTo>
                    <a:pt x="177" y="90"/>
                  </a:lnTo>
                  <a:lnTo>
                    <a:pt x="179" y="108"/>
                  </a:lnTo>
                  <a:lnTo>
                    <a:pt x="181" y="132"/>
                  </a:lnTo>
                  <a:lnTo>
                    <a:pt x="181" y="157"/>
                  </a:lnTo>
                  <a:lnTo>
                    <a:pt x="179" y="172"/>
                  </a:lnTo>
                  <a:lnTo>
                    <a:pt x="167" y="163"/>
                  </a:lnTo>
                  <a:lnTo>
                    <a:pt x="156" y="154"/>
                  </a:lnTo>
                  <a:lnTo>
                    <a:pt x="144" y="143"/>
                  </a:lnTo>
                  <a:lnTo>
                    <a:pt x="136" y="134"/>
                  </a:lnTo>
                  <a:lnTo>
                    <a:pt x="131" y="121"/>
                  </a:lnTo>
                  <a:lnTo>
                    <a:pt x="125" y="99"/>
                  </a:lnTo>
                  <a:lnTo>
                    <a:pt x="121" y="75"/>
                  </a:lnTo>
                  <a:lnTo>
                    <a:pt x="119" y="57"/>
                  </a:lnTo>
                  <a:lnTo>
                    <a:pt x="119" y="44"/>
                  </a:lnTo>
                  <a:lnTo>
                    <a:pt x="119" y="31"/>
                  </a:lnTo>
                  <a:lnTo>
                    <a:pt x="117" y="17"/>
                  </a:lnTo>
                  <a:lnTo>
                    <a:pt x="113" y="9"/>
                  </a:lnTo>
                  <a:lnTo>
                    <a:pt x="109" y="4"/>
                  </a:lnTo>
                  <a:lnTo>
                    <a:pt x="109" y="6"/>
                  </a:lnTo>
                  <a:lnTo>
                    <a:pt x="109" y="13"/>
                  </a:lnTo>
                  <a:lnTo>
                    <a:pt x="111" y="24"/>
                  </a:lnTo>
                  <a:lnTo>
                    <a:pt x="111" y="35"/>
                  </a:lnTo>
                  <a:lnTo>
                    <a:pt x="109" y="46"/>
                  </a:lnTo>
                  <a:lnTo>
                    <a:pt x="107" y="55"/>
                  </a:lnTo>
                  <a:lnTo>
                    <a:pt x="107" y="64"/>
                  </a:lnTo>
                  <a:lnTo>
                    <a:pt x="107" y="75"/>
                  </a:lnTo>
                  <a:lnTo>
                    <a:pt x="109" y="93"/>
                  </a:lnTo>
                  <a:lnTo>
                    <a:pt x="111" y="108"/>
                  </a:lnTo>
                  <a:lnTo>
                    <a:pt x="113" y="121"/>
                  </a:lnTo>
                  <a:lnTo>
                    <a:pt x="98" y="106"/>
                  </a:lnTo>
                  <a:lnTo>
                    <a:pt x="82" y="88"/>
                  </a:lnTo>
                  <a:lnTo>
                    <a:pt x="66" y="68"/>
                  </a:lnTo>
                  <a:lnTo>
                    <a:pt x="51" y="48"/>
                  </a:lnTo>
                  <a:lnTo>
                    <a:pt x="35" y="31"/>
                  </a:lnTo>
                  <a:lnTo>
                    <a:pt x="22" y="15"/>
                  </a:lnTo>
                  <a:lnTo>
                    <a:pt x="10" y="4"/>
                  </a:lnTo>
                  <a:lnTo>
                    <a:pt x="0" y="0"/>
                  </a:lnTo>
                  <a:lnTo>
                    <a:pt x="14" y="22"/>
                  </a:lnTo>
                  <a:lnTo>
                    <a:pt x="31" y="46"/>
                  </a:lnTo>
                  <a:lnTo>
                    <a:pt x="45" y="68"/>
                  </a:lnTo>
                  <a:lnTo>
                    <a:pt x="55" y="84"/>
                  </a:lnTo>
                  <a:lnTo>
                    <a:pt x="63" y="97"/>
                  </a:lnTo>
                  <a:lnTo>
                    <a:pt x="78" y="112"/>
                  </a:lnTo>
                  <a:lnTo>
                    <a:pt x="92" y="126"/>
                  </a:lnTo>
                  <a:lnTo>
                    <a:pt x="103" y="134"/>
                  </a:lnTo>
                  <a:lnTo>
                    <a:pt x="92" y="134"/>
                  </a:lnTo>
                  <a:lnTo>
                    <a:pt x="76" y="132"/>
                  </a:lnTo>
                  <a:lnTo>
                    <a:pt x="63" y="128"/>
                  </a:lnTo>
                  <a:lnTo>
                    <a:pt x="53" y="121"/>
                  </a:lnTo>
                  <a:lnTo>
                    <a:pt x="47" y="117"/>
                  </a:lnTo>
                  <a:lnTo>
                    <a:pt x="41" y="117"/>
                  </a:lnTo>
                  <a:lnTo>
                    <a:pt x="39" y="119"/>
                  </a:lnTo>
                  <a:lnTo>
                    <a:pt x="43" y="126"/>
                  </a:lnTo>
                  <a:lnTo>
                    <a:pt x="49" y="130"/>
                  </a:lnTo>
                  <a:lnTo>
                    <a:pt x="59" y="137"/>
                  </a:lnTo>
                  <a:lnTo>
                    <a:pt x="68" y="143"/>
                  </a:lnTo>
                  <a:lnTo>
                    <a:pt x="80" y="148"/>
                  </a:lnTo>
                  <a:lnTo>
                    <a:pt x="94" y="154"/>
                  </a:lnTo>
                  <a:lnTo>
                    <a:pt x="105" y="157"/>
                  </a:lnTo>
                  <a:lnTo>
                    <a:pt x="119" y="161"/>
                  </a:lnTo>
                  <a:lnTo>
                    <a:pt x="129" y="161"/>
                  </a:lnTo>
                  <a:lnTo>
                    <a:pt x="140" y="165"/>
                  </a:lnTo>
                  <a:lnTo>
                    <a:pt x="154" y="174"/>
                  </a:lnTo>
                  <a:lnTo>
                    <a:pt x="166" y="185"/>
                  </a:lnTo>
                  <a:lnTo>
                    <a:pt x="173" y="196"/>
                  </a:lnTo>
                  <a:lnTo>
                    <a:pt x="167" y="198"/>
                  </a:lnTo>
                  <a:lnTo>
                    <a:pt x="160" y="203"/>
                  </a:lnTo>
                  <a:lnTo>
                    <a:pt x="150" y="205"/>
                  </a:lnTo>
                  <a:lnTo>
                    <a:pt x="140" y="205"/>
                  </a:lnTo>
                  <a:lnTo>
                    <a:pt x="131" y="207"/>
                  </a:lnTo>
                  <a:lnTo>
                    <a:pt x="121" y="207"/>
                  </a:lnTo>
                  <a:lnTo>
                    <a:pt x="113" y="207"/>
                  </a:lnTo>
                  <a:lnTo>
                    <a:pt x="105" y="207"/>
                  </a:lnTo>
                  <a:lnTo>
                    <a:pt x="96" y="205"/>
                  </a:lnTo>
                  <a:lnTo>
                    <a:pt x="90" y="207"/>
                  </a:lnTo>
                  <a:lnTo>
                    <a:pt x="94" y="212"/>
                  </a:lnTo>
                  <a:lnTo>
                    <a:pt x="107" y="216"/>
                  </a:lnTo>
                  <a:lnTo>
                    <a:pt x="117" y="218"/>
                  </a:lnTo>
                  <a:lnTo>
                    <a:pt x="129" y="218"/>
                  </a:lnTo>
                  <a:lnTo>
                    <a:pt x="142" y="218"/>
                  </a:lnTo>
                  <a:lnTo>
                    <a:pt x="154" y="218"/>
                  </a:lnTo>
                  <a:lnTo>
                    <a:pt x="166" y="218"/>
                  </a:lnTo>
                  <a:lnTo>
                    <a:pt x="177" y="216"/>
                  </a:lnTo>
                  <a:lnTo>
                    <a:pt x="185" y="216"/>
                  </a:lnTo>
                  <a:lnTo>
                    <a:pt x="191" y="216"/>
                  </a:lnTo>
                  <a:lnTo>
                    <a:pt x="201" y="218"/>
                  </a:lnTo>
                  <a:lnTo>
                    <a:pt x="206" y="223"/>
                  </a:lnTo>
                  <a:lnTo>
                    <a:pt x="210" y="232"/>
                  </a:lnTo>
                  <a:lnTo>
                    <a:pt x="214" y="238"/>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523"/>
            <p:cNvSpPr>
              <a:spLocks/>
            </p:cNvSpPr>
            <p:nvPr/>
          </p:nvSpPr>
          <p:spPr bwMode="auto">
            <a:xfrm>
              <a:off x="422" y="918"/>
              <a:ext cx="136" cy="362"/>
            </a:xfrm>
            <a:custGeom>
              <a:avLst/>
              <a:gdLst>
                <a:gd name="T0" fmla="*/ 13 w 136"/>
                <a:gd name="T1" fmla="*/ 301 h 362"/>
                <a:gd name="T2" fmla="*/ 23 w 136"/>
                <a:gd name="T3" fmla="*/ 285 h 362"/>
                <a:gd name="T4" fmla="*/ 31 w 136"/>
                <a:gd name="T5" fmla="*/ 289 h 362"/>
                <a:gd name="T6" fmla="*/ 37 w 136"/>
                <a:gd name="T7" fmla="*/ 259 h 362"/>
                <a:gd name="T8" fmla="*/ 13 w 136"/>
                <a:gd name="T9" fmla="*/ 206 h 362"/>
                <a:gd name="T10" fmla="*/ 0 w 136"/>
                <a:gd name="T11" fmla="*/ 148 h 362"/>
                <a:gd name="T12" fmla="*/ 6 w 136"/>
                <a:gd name="T13" fmla="*/ 150 h 362"/>
                <a:gd name="T14" fmla="*/ 29 w 136"/>
                <a:gd name="T15" fmla="*/ 210 h 362"/>
                <a:gd name="T16" fmla="*/ 52 w 136"/>
                <a:gd name="T17" fmla="*/ 170 h 362"/>
                <a:gd name="T18" fmla="*/ 50 w 136"/>
                <a:gd name="T19" fmla="*/ 102 h 362"/>
                <a:gd name="T20" fmla="*/ 48 w 136"/>
                <a:gd name="T21" fmla="*/ 42 h 362"/>
                <a:gd name="T22" fmla="*/ 54 w 136"/>
                <a:gd name="T23" fmla="*/ 44 h 362"/>
                <a:gd name="T24" fmla="*/ 56 w 136"/>
                <a:gd name="T25" fmla="*/ 80 h 362"/>
                <a:gd name="T26" fmla="*/ 70 w 136"/>
                <a:gd name="T27" fmla="*/ 80 h 362"/>
                <a:gd name="T28" fmla="*/ 101 w 136"/>
                <a:gd name="T29" fmla="*/ 5 h 362"/>
                <a:gd name="T30" fmla="*/ 109 w 136"/>
                <a:gd name="T31" fmla="*/ 5 h 362"/>
                <a:gd name="T32" fmla="*/ 87 w 136"/>
                <a:gd name="T33" fmla="*/ 55 h 362"/>
                <a:gd name="T34" fmla="*/ 85 w 136"/>
                <a:gd name="T35" fmla="*/ 100 h 362"/>
                <a:gd name="T36" fmla="*/ 114 w 136"/>
                <a:gd name="T37" fmla="*/ 84 h 362"/>
                <a:gd name="T38" fmla="*/ 120 w 136"/>
                <a:gd name="T39" fmla="*/ 84 h 362"/>
                <a:gd name="T40" fmla="*/ 95 w 136"/>
                <a:gd name="T41" fmla="*/ 108 h 362"/>
                <a:gd name="T42" fmla="*/ 70 w 136"/>
                <a:gd name="T43" fmla="*/ 150 h 362"/>
                <a:gd name="T44" fmla="*/ 56 w 136"/>
                <a:gd name="T45" fmla="*/ 223 h 362"/>
                <a:gd name="T46" fmla="*/ 85 w 136"/>
                <a:gd name="T47" fmla="*/ 221 h 362"/>
                <a:gd name="T48" fmla="*/ 114 w 136"/>
                <a:gd name="T49" fmla="*/ 212 h 362"/>
                <a:gd name="T50" fmla="*/ 128 w 136"/>
                <a:gd name="T51" fmla="*/ 203 h 362"/>
                <a:gd name="T52" fmla="*/ 126 w 136"/>
                <a:gd name="T53" fmla="*/ 212 h 362"/>
                <a:gd name="T54" fmla="*/ 105 w 136"/>
                <a:gd name="T55" fmla="*/ 228 h 362"/>
                <a:gd name="T56" fmla="*/ 72 w 136"/>
                <a:gd name="T57" fmla="*/ 243 h 362"/>
                <a:gd name="T58" fmla="*/ 52 w 136"/>
                <a:gd name="T59" fmla="*/ 254 h 362"/>
                <a:gd name="T60" fmla="*/ 46 w 136"/>
                <a:gd name="T61" fmla="*/ 292 h 362"/>
                <a:gd name="T62" fmla="*/ 66 w 136"/>
                <a:gd name="T63" fmla="*/ 298 h 362"/>
                <a:gd name="T64" fmla="*/ 105 w 136"/>
                <a:gd name="T65" fmla="*/ 278 h 362"/>
                <a:gd name="T66" fmla="*/ 132 w 136"/>
                <a:gd name="T67" fmla="*/ 259 h 362"/>
                <a:gd name="T68" fmla="*/ 132 w 136"/>
                <a:gd name="T69" fmla="*/ 267 h 362"/>
                <a:gd name="T70" fmla="*/ 97 w 136"/>
                <a:gd name="T71" fmla="*/ 316 h 362"/>
                <a:gd name="T72" fmla="*/ 83 w 136"/>
                <a:gd name="T73" fmla="*/ 318 h 362"/>
                <a:gd name="T74" fmla="*/ 70 w 136"/>
                <a:gd name="T75" fmla="*/ 303 h 362"/>
                <a:gd name="T76" fmla="*/ 35 w 136"/>
                <a:gd name="T77" fmla="*/ 307 h 362"/>
                <a:gd name="T78" fmla="*/ 29 w 136"/>
                <a:gd name="T79" fmla="*/ 329 h 362"/>
                <a:gd name="T80" fmla="*/ 13 w 136"/>
                <a:gd name="T81" fmla="*/ 351 h 362"/>
                <a:gd name="T82" fmla="*/ 9 w 136"/>
                <a:gd name="T83" fmla="*/ 351 h 362"/>
                <a:gd name="T84" fmla="*/ 21 w 136"/>
                <a:gd name="T85" fmla="*/ 323 h 362"/>
                <a:gd name="T86" fmla="*/ 6 w 136"/>
                <a:gd name="T87" fmla="*/ 309 h 3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6"/>
                <a:gd name="T133" fmla="*/ 0 h 362"/>
                <a:gd name="T134" fmla="*/ 136 w 136"/>
                <a:gd name="T135" fmla="*/ 362 h 3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6" h="362">
                  <a:moveTo>
                    <a:pt x="0" y="314"/>
                  </a:moveTo>
                  <a:lnTo>
                    <a:pt x="8" y="307"/>
                  </a:lnTo>
                  <a:lnTo>
                    <a:pt x="13" y="301"/>
                  </a:lnTo>
                  <a:lnTo>
                    <a:pt x="19" y="289"/>
                  </a:lnTo>
                  <a:lnTo>
                    <a:pt x="21" y="281"/>
                  </a:lnTo>
                  <a:lnTo>
                    <a:pt x="23" y="285"/>
                  </a:lnTo>
                  <a:lnTo>
                    <a:pt x="27" y="287"/>
                  </a:lnTo>
                  <a:lnTo>
                    <a:pt x="29" y="289"/>
                  </a:lnTo>
                  <a:lnTo>
                    <a:pt x="31" y="289"/>
                  </a:lnTo>
                  <a:lnTo>
                    <a:pt x="33" y="283"/>
                  </a:lnTo>
                  <a:lnTo>
                    <a:pt x="35" y="272"/>
                  </a:lnTo>
                  <a:lnTo>
                    <a:pt x="37" y="259"/>
                  </a:lnTo>
                  <a:lnTo>
                    <a:pt x="35" y="250"/>
                  </a:lnTo>
                  <a:lnTo>
                    <a:pt x="25" y="232"/>
                  </a:lnTo>
                  <a:lnTo>
                    <a:pt x="13" y="206"/>
                  </a:lnTo>
                  <a:lnTo>
                    <a:pt x="4" y="177"/>
                  </a:lnTo>
                  <a:lnTo>
                    <a:pt x="0" y="159"/>
                  </a:lnTo>
                  <a:lnTo>
                    <a:pt x="0" y="148"/>
                  </a:lnTo>
                  <a:lnTo>
                    <a:pt x="4" y="144"/>
                  </a:lnTo>
                  <a:lnTo>
                    <a:pt x="6" y="144"/>
                  </a:lnTo>
                  <a:lnTo>
                    <a:pt x="6" y="150"/>
                  </a:lnTo>
                  <a:lnTo>
                    <a:pt x="9" y="166"/>
                  </a:lnTo>
                  <a:lnTo>
                    <a:pt x="17" y="188"/>
                  </a:lnTo>
                  <a:lnTo>
                    <a:pt x="29" y="210"/>
                  </a:lnTo>
                  <a:lnTo>
                    <a:pt x="41" y="221"/>
                  </a:lnTo>
                  <a:lnTo>
                    <a:pt x="46" y="199"/>
                  </a:lnTo>
                  <a:lnTo>
                    <a:pt x="52" y="170"/>
                  </a:lnTo>
                  <a:lnTo>
                    <a:pt x="54" y="142"/>
                  </a:lnTo>
                  <a:lnTo>
                    <a:pt x="54" y="120"/>
                  </a:lnTo>
                  <a:lnTo>
                    <a:pt x="50" y="102"/>
                  </a:lnTo>
                  <a:lnTo>
                    <a:pt x="48" y="78"/>
                  </a:lnTo>
                  <a:lnTo>
                    <a:pt x="46" y="55"/>
                  </a:lnTo>
                  <a:lnTo>
                    <a:pt x="48" y="42"/>
                  </a:lnTo>
                  <a:lnTo>
                    <a:pt x="52" y="38"/>
                  </a:lnTo>
                  <a:lnTo>
                    <a:pt x="54" y="38"/>
                  </a:lnTo>
                  <a:lnTo>
                    <a:pt x="54" y="44"/>
                  </a:lnTo>
                  <a:lnTo>
                    <a:pt x="54" y="53"/>
                  </a:lnTo>
                  <a:lnTo>
                    <a:pt x="54" y="67"/>
                  </a:lnTo>
                  <a:lnTo>
                    <a:pt x="56" y="80"/>
                  </a:lnTo>
                  <a:lnTo>
                    <a:pt x="58" y="93"/>
                  </a:lnTo>
                  <a:lnTo>
                    <a:pt x="62" y="102"/>
                  </a:lnTo>
                  <a:lnTo>
                    <a:pt x="70" y="80"/>
                  </a:lnTo>
                  <a:lnTo>
                    <a:pt x="77" y="49"/>
                  </a:lnTo>
                  <a:lnTo>
                    <a:pt x="87" y="22"/>
                  </a:lnTo>
                  <a:lnTo>
                    <a:pt x="101" y="5"/>
                  </a:lnTo>
                  <a:lnTo>
                    <a:pt x="109" y="0"/>
                  </a:lnTo>
                  <a:lnTo>
                    <a:pt x="111" y="0"/>
                  </a:lnTo>
                  <a:lnTo>
                    <a:pt x="109" y="5"/>
                  </a:lnTo>
                  <a:lnTo>
                    <a:pt x="105" y="11"/>
                  </a:lnTo>
                  <a:lnTo>
                    <a:pt x="97" y="27"/>
                  </a:lnTo>
                  <a:lnTo>
                    <a:pt x="87" y="55"/>
                  </a:lnTo>
                  <a:lnTo>
                    <a:pt x="79" y="84"/>
                  </a:lnTo>
                  <a:lnTo>
                    <a:pt x="76" y="102"/>
                  </a:lnTo>
                  <a:lnTo>
                    <a:pt x="85" y="100"/>
                  </a:lnTo>
                  <a:lnTo>
                    <a:pt x="97" y="95"/>
                  </a:lnTo>
                  <a:lnTo>
                    <a:pt x="107" y="91"/>
                  </a:lnTo>
                  <a:lnTo>
                    <a:pt x="114" y="84"/>
                  </a:lnTo>
                  <a:lnTo>
                    <a:pt x="118" y="82"/>
                  </a:lnTo>
                  <a:lnTo>
                    <a:pt x="122" y="82"/>
                  </a:lnTo>
                  <a:lnTo>
                    <a:pt x="120" y="84"/>
                  </a:lnTo>
                  <a:lnTo>
                    <a:pt x="116" y="91"/>
                  </a:lnTo>
                  <a:lnTo>
                    <a:pt x="107" y="97"/>
                  </a:lnTo>
                  <a:lnTo>
                    <a:pt x="95" y="108"/>
                  </a:lnTo>
                  <a:lnTo>
                    <a:pt x="81" y="117"/>
                  </a:lnTo>
                  <a:lnTo>
                    <a:pt x="74" y="124"/>
                  </a:lnTo>
                  <a:lnTo>
                    <a:pt x="70" y="150"/>
                  </a:lnTo>
                  <a:lnTo>
                    <a:pt x="64" y="179"/>
                  </a:lnTo>
                  <a:lnTo>
                    <a:pt x="60" y="208"/>
                  </a:lnTo>
                  <a:lnTo>
                    <a:pt x="56" y="223"/>
                  </a:lnTo>
                  <a:lnTo>
                    <a:pt x="66" y="223"/>
                  </a:lnTo>
                  <a:lnTo>
                    <a:pt x="76" y="221"/>
                  </a:lnTo>
                  <a:lnTo>
                    <a:pt x="85" y="221"/>
                  </a:lnTo>
                  <a:lnTo>
                    <a:pt x="97" y="219"/>
                  </a:lnTo>
                  <a:lnTo>
                    <a:pt x="105" y="217"/>
                  </a:lnTo>
                  <a:lnTo>
                    <a:pt x="114" y="212"/>
                  </a:lnTo>
                  <a:lnTo>
                    <a:pt x="120" y="210"/>
                  </a:lnTo>
                  <a:lnTo>
                    <a:pt x="124" y="208"/>
                  </a:lnTo>
                  <a:lnTo>
                    <a:pt x="128" y="203"/>
                  </a:lnTo>
                  <a:lnTo>
                    <a:pt x="130" y="203"/>
                  </a:lnTo>
                  <a:lnTo>
                    <a:pt x="130" y="208"/>
                  </a:lnTo>
                  <a:lnTo>
                    <a:pt x="126" y="212"/>
                  </a:lnTo>
                  <a:lnTo>
                    <a:pt x="122" y="217"/>
                  </a:lnTo>
                  <a:lnTo>
                    <a:pt x="114" y="221"/>
                  </a:lnTo>
                  <a:lnTo>
                    <a:pt x="105" y="228"/>
                  </a:lnTo>
                  <a:lnTo>
                    <a:pt x="93" y="232"/>
                  </a:lnTo>
                  <a:lnTo>
                    <a:pt x="81" y="239"/>
                  </a:lnTo>
                  <a:lnTo>
                    <a:pt x="72" y="243"/>
                  </a:lnTo>
                  <a:lnTo>
                    <a:pt x="64" y="245"/>
                  </a:lnTo>
                  <a:lnTo>
                    <a:pt x="58" y="248"/>
                  </a:lnTo>
                  <a:lnTo>
                    <a:pt x="52" y="254"/>
                  </a:lnTo>
                  <a:lnTo>
                    <a:pt x="48" y="267"/>
                  </a:lnTo>
                  <a:lnTo>
                    <a:pt x="46" y="283"/>
                  </a:lnTo>
                  <a:lnTo>
                    <a:pt x="46" y="292"/>
                  </a:lnTo>
                  <a:lnTo>
                    <a:pt x="50" y="296"/>
                  </a:lnTo>
                  <a:lnTo>
                    <a:pt x="56" y="298"/>
                  </a:lnTo>
                  <a:lnTo>
                    <a:pt x="66" y="298"/>
                  </a:lnTo>
                  <a:lnTo>
                    <a:pt x="72" y="296"/>
                  </a:lnTo>
                  <a:lnTo>
                    <a:pt x="89" y="287"/>
                  </a:lnTo>
                  <a:lnTo>
                    <a:pt x="105" y="278"/>
                  </a:lnTo>
                  <a:lnTo>
                    <a:pt x="118" y="270"/>
                  </a:lnTo>
                  <a:lnTo>
                    <a:pt x="126" y="263"/>
                  </a:lnTo>
                  <a:lnTo>
                    <a:pt x="132" y="259"/>
                  </a:lnTo>
                  <a:lnTo>
                    <a:pt x="136" y="256"/>
                  </a:lnTo>
                  <a:lnTo>
                    <a:pt x="136" y="259"/>
                  </a:lnTo>
                  <a:lnTo>
                    <a:pt x="132" y="267"/>
                  </a:lnTo>
                  <a:lnTo>
                    <a:pt x="122" y="283"/>
                  </a:lnTo>
                  <a:lnTo>
                    <a:pt x="109" y="301"/>
                  </a:lnTo>
                  <a:lnTo>
                    <a:pt x="97" y="316"/>
                  </a:lnTo>
                  <a:lnTo>
                    <a:pt x="85" y="327"/>
                  </a:lnTo>
                  <a:lnTo>
                    <a:pt x="85" y="323"/>
                  </a:lnTo>
                  <a:lnTo>
                    <a:pt x="83" y="318"/>
                  </a:lnTo>
                  <a:lnTo>
                    <a:pt x="79" y="314"/>
                  </a:lnTo>
                  <a:lnTo>
                    <a:pt x="77" y="309"/>
                  </a:lnTo>
                  <a:lnTo>
                    <a:pt x="70" y="303"/>
                  </a:lnTo>
                  <a:lnTo>
                    <a:pt x="58" y="301"/>
                  </a:lnTo>
                  <a:lnTo>
                    <a:pt x="44" y="303"/>
                  </a:lnTo>
                  <a:lnTo>
                    <a:pt x="35" y="307"/>
                  </a:lnTo>
                  <a:lnTo>
                    <a:pt x="29" y="314"/>
                  </a:lnTo>
                  <a:lnTo>
                    <a:pt x="29" y="320"/>
                  </a:lnTo>
                  <a:lnTo>
                    <a:pt x="29" y="329"/>
                  </a:lnTo>
                  <a:lnTo>
                    <a:pt x="29" y="336"/>
                  </a:lnTo>
                  <a:lnTo>
                    <a:pt x="21" y="345"/>
                  </a:lnTo>
                  <a:lnTo>
                    <a:pt x="13" y="351"/>
                  </a:lnTo>
                  <a:lnTo>
                    <a:pt x="6" y="358"/>
                  </a:lnTo>
                  <a:lnTo>
                    <a:pt x="2" y="362"/>
                  </a:lnTo>
                  <a:lnTo>
                    <a:pt x="9" y="351"/>
                  </a:lnTo>
                  <a:lnTo>
                    <a:pt x="17" y="340"/>
                  </a:lnTo>
                  <a:lnTo>
                    <a:pt x="21" y="329"/>
                  </a:lnTo>
                  <a:lnTo>
                    <a:pt x="21" y="323"/>
                  </a:lnTo>
                  <a:lnTo>
                    <a:pt x="17" y="316"/>
                  </a:lnTo>
                  <a:lnTo>
                    <a:pt x="11" y="312"/>
                  </a:lnTo>
                  <a:lnTo>
                    <a:pt x="6" y="309"/>
                  </a:lnTo>
                  <a:lnTo>
                    <a:pt x="0" y="314"/>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524"/>
            <p:cNvSpPr>
              <a:spLocks/>
            </p:cNvSpPr>
            <p:nvPr/>
          </p:nvSpPr>
          <p:spPr bwMode="auto">
            <a:xfrm>
              <a:off x="393" y="1119"/>
              <a:ext cx="23" cy="47"/>
            </a:xfrm>
            <a:custGeom>
              <a:avLst/>
              <a:gdLst>
                <a:gd name="T0" fmla="*/ 23 w 23"/>
                <a:gd name="T1" fmla="*/ 44 h 47"/>
                <a:gd name="T2" fmla="*/ 17 w 23"/>
                <a:gd name="T3" fmla="*/ 42 h 47"/>
                <a:gd name="T4" fmla="*/ 13 w 23"/>
                <a:gd name="T5" fmla="*/ 42 h 47"/>
                <a:gd name="T6" fmla="*/ 7 w 23"/>
                <a:gd name="T7" fmla="*/ 44 h 47"/>
                <a:gd name="T8" fmla="*/ 3 w 23"/>
                <a:gd name="T9" fmla="*/ 47 h 47"/>
                <a:gd name="T10" fmla="*/ 2 w 23"/>
                <a:gd name="T11" fmla="*/ 36 h 47"/>
                <a:gd name="T12" fmla="*/ 0 w 23"/>
                <a:gd name="T13" fmla="*/ 24 h 47"/>
                <a:gd name="T14" fmla="*/ 0 w 23"/>
                <a:gd name="T15" fmla="*/ 16 h 47"/>
                <a:gd name="T16" fmla="*/ 0 w 23"/>
                <a:gd name="T17" fmla="*/ 5 h 47"/>
                <a:gd name="T18" fmla="*/ 0 w 23"/>
                <a:gd name="T19" fmla="*/ 0 h 47"/>
                <a:gd name="T20" fmla="*/ 2 w 23"/>
                <a:gd name="T21" fmla="*/ 0 h 47"/>
                <a:gd name="T22" fmla="*/ 3 w 23"/>
                <a:gd name="T23" fmla="*/ 2 h 47"/>
                <a:gd name="T24" fmla="*/ 3 w 23"/>
                <a:gd name="T25" fmla="*/ 7 h 47"/>
                <a:gd name="T26" fmla="*/ 5 w 23"/>
                <a:gd name="T27" fmla="*/ 16 h 47"/>
                <a:gd name="T28" fmla="*/ 11 w 23"/>
                <a:gd name="T29" fmla="*/ 24 h 47"/>
                <a:gd name="T30" fmla="*/ 17 w 23"/>
                <a:gd name="T31" fmla="*/ 36 h 47"/>
                <a:gd name="T32" fmla="*/ 23 w 23"/>
                <a:gd name="T33" fmla="*/ 44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47"/>
                <a:gd name="T53" fmla="*/ 23 w 23"/>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47">
                  <a:moveTo>
                    <a:pt x="23" y="44"/>
                  </a:moveTo>
                  <a:lnTo>
                    <a:pt x="17" y="42"/>
                  </a:lnTo>
                  <a:lnTo>
                    <a:pt x="13" y="42"/>
                  </a:lnTo>
                  <a:lnTo>
                    <a:pt x="7" y="44"/>
                  </a:lnTo>
                  <a:lnTo>
                    <a:pt x="3" y="47"/>
                  </a:lnTo>
                  <a:lnTo>
                    <a:pt x="2" y="36"/>
                  </a:lnTo>
                  <a:lnTo>
                    <a:pt x="0" y="24"/>
                  </a:lnTo>
                  <a:lnTo>
                    <a:pt x="0" y="16"/>
                  </a:lnTo>
                  <a:lnTo>
                    <a:pt x="0" y="5"/>
                  </a:lnTo>
                  <a:lnTo>
                    <a:pt x="0" y="0"/>
                  </a:lnTo>
                  <a:lnTo>
                    <a:pt x="2" y="0"/>
                  </a:lnTo>
                  <a:lnTo>
                    <a:pt x="3" y="2"/>
                  </a:lnTo>
                  <a:lnTo>
                    <a:pt x="3" y="7"/>
                  </a:lnTo>
                  <a:lnTo>
                    <a:pt x="5" y="16"/>
                  </a:lnTo>
                  <a:lnTo>
                    <a:pt x="11" y="24"/>
                  </a:lnTo>
                  <a:lnTo>
                    <a:pt x="17" y="36"/>
                  </a:lnTo>
                  <a:lnTo>
                    <a:pt x="23" y="44"/>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525"/>
            <p:cNvSpPr>
              <a:spLocks/>
            </p:cNvSpPr>
            <p:nvPr/>
          </p:nvSpPr>
          <p:spPr bwMode="auto">
            <a:xfrm>
              <a:off x="577" y="1108"/>
              <a:ext cx="436" cy="300"/>
            </a:xfrm>
            <a:custGeom>
              <a:avLst/>
              <a:gdLst>
                <a:gd name="T0" fmla="*/ 43 w 436"/>
                <a:gd name="T1" fmla="*/ 212 h 300"/>
                <a:gd name="T2" fmla="*/ 84 w 436"/>
                <a:gd name="T3" fmla="*/ 183 h 300"/>
                <a:gd name="T4" fmla="*/ 109 w 436"/>
                <a:gd name="T5" fmla="*/ 111 h 300"/>
                <a:gd name="T6" fmla="*/ 142 w 436"/>
                <a:gd name="T7" fmla="*/ 55 h 300"/>
                <a:gd name="T8" fmla="*/ 183 w 436"/>
                <a:gd name="T9" fmla="*/ 7 h 300"/>
                <a:gd name="T10" fmla="*/ 197 w 436"/>
                <a:gd name="T11" fmla="*/ 2 h 300"/>
                <a:gd name="T12" fmla="*/ 169 w 436"/>
                <a:gd name="T13" fmla="*/ 38 h 300"/>
                <a:gd name="T14" fmla="*/ 130 w 436"/>
                <a:gd name="T15" fmla="*/ 93 h 300"/>
                <a:gd name="T16" fmla="*/ 113 w 436"/>
                <a:gd name="T17" fmla="*/ 148 h 300"/>
                <a:gd name="T18" fmla="*/ 117 w 436"/>
                <a:gd name="T19" fmla="*/ 161 h 300"/>
                <a:gd name="T20" fmla="*/ 146 w 436"/>
                <a:gd name="T21" fmla="*/ 141 h 300"/>
                <a:gd name="T22" fmla="*/ 177 w 436"/>
                <a:gd name="T23" fmla="*/ 117 h 300"/>
                <a:gd name="T24" fmla="*/ 220 w 436"/>
                <a:gd name="T25" fmla="*/ 60 h 300"/>
                <a:gd name="T26" fmla="*/ 282 w 436"/>
                <a:gd name="T27" fmla="*/ 9 h 300"/>
                <a:gd name="T28" fmla="*/ 307 w 436"/>
                <a:gd name="T29" fmla="*/ 5 h 300"/>
                <a:gd name="T30" fmla="*/ 255 w 436"/>
                <a:gd name="T31" fmla="*/ 47 h 300"/>
                <a:gd name="T32" fmla="*/ 204 w 436"/>
                <a:gd name="T33" fmla="*/ 108 h 300"/>
                <a:gd name="T34" fmla="*/ 210 w 436"/>
                <a:gd name="T35" fmla="*/ 122 h 300"/>
                <a:gd name="T36" fmla="*/ 261 w 436"/>
                <a:gd name="T37" fmla="*/ 111 h 300"/>
                <a:gd name="T38" fmla="*/ 313 w 436"/>
                <a:gd name="T39" fmla="*/ 75 h 300"/>
                <a:gd name="T40" fmla="*/ 377 w 436"/>
                <a:gd name="T41" fmla="*/ 42 h 300"/>
                <a:gd name="T42" fmla="*/ 395 w 436"/>
                <a:gd name="T43" fmla="*/ 42 h 300"/>
                <a:gd name="T44" fmla="*/ 346 w 436"/>
                <a:gd name="T45" fmla="*/ 66 h 300"/>
                <a:gd name="T46" fmla="*/ 303 w 436"/>
                <a:gd name="T47" fmla="*/ 104 h 300"/>
                <a:gd name="T48" fmla="*/ 348 w 436"/>
                <a:gd name="T49" fmla="*/ 111 h 300"/>
                <a:gd name="T50" fmla="*/ 410 w 436"/>
                <a:gd name="T51" fmla="*/ 93 h 300"/>
                <a:gd name="T52" fmla="*/ 436 w 436"/>
                <a:gd name="T53" fmla="*/ 84 h 300"/>
                <a:gd name="T54" fmla="*/ 399 w 436"/>
                <a:gd name="T55" fmla="*/ 111 h 300"/>
                <a:gd name="T56" fmla="*/ 325 w 436"/>
                <a:gd name="T57" fmla="*/ 133 h 300"/>
                <a:gd name="T58" fmla="*/ 333 w 436"/>
                <a:gd name="T59" fmla="*/ 157 h 300"/>
                <a:gd name="T60" fmla="*/ 379 w 436"/>
                <a:gd name="T61" fmla="*/ 186 h 300"/>
                <a:gd name="T62" fmla="*/ 399 w 436"/>
                <a:gd name="T63" fmla="*/ 201 h 300"/>
                <a:gd name="T64" fmla="*/ 348 w 436"/>
                <a:gd name="T65" fmla="*/ 183 h 300"/>
                <a:gd name="T66" fmla="*/ 286 w 436"/>
                <a:gd name="T67" fmla="*/ 150 h 300"/>
                <a:gd name="T68" fmla="*/ 253 w 436"/>
                <a:gd name="T69" fmla="*/ 146 h 300"/>
                <a:gd name="T70" fmla="*/ 218 w 436"/>
                <a:gd name="T71" fmla="*/ 150 h 300"/>
                <a:gd name="T72" fmla="*/ 231 w 436"/>
                <a:gd name="T73" fmla="*/ 177 h 300"/>
                <a:gd name="T74" fmla="*/ 266 w 436"/>
                <a:gd name="T75" fmla="*/ 210 h 300"/>
                <a:gd name="T76" fmla="*/ 307 w 436"/>
                <a:gd name="T77" fmla="*/ 236 h 300"/>
                <a:gd name="T78" fmla="*/ 323 w 436"/>
                <a:gd name="T79" fmla="*/ 258 h 300"/>
                <a:gd name="T80" fmla="*/ 265 w 436"/>
                <a:gd name="T81" fmla="*/ 219 h 300"/>
                <a:gd name="T82" fmla="*/ 208 w 436"/>
                <a:gd name="T83" fmla="*/ 177 h 300"/>
                <a:gd name="T84" fmla="*/ 179 w 436"/>
                <a:gd name="T85" fmla="*/ 164 h 300"/>
                <a:gd name="T86" fmla="*/ 127 w 436"/>
                <a:gd name="T87" fmla="*/ 186 h 300"/>
                <a:gd name="T88" fmla="*/ 117 w 436"/>
                <a:gd name="T89" fmla="*/ 203 h 300"/>
                <a:gd name="T90" fmla="*/ 158 w 436"/>
                <a:gd name="T91" fmla="*/ 241 h 300"/>
                <a:gd name="T92" fmla="*/ 216 w 436"/>
                <a:gd name="T93" fmla="*/ 287 h 300"/>
                <a:gd name="T94" fmla="*/ 224 w 436"/>
                <a:gd name="T95" fmla="*/ 300 h 300"/>
                <a:gd name="T96" fmla="*/ 167 w 436"/>
                <a:gd name="T97" fmla="*/ 261 h 300"/>
                <a:gd name="T98" fmla="*/ 105 w 436"/>
                <a:gd name="T99" fmla="*/ 219 h 300"/>
                <a:gd name="T100" fmla="*/ 68 w 436"/>
                <a:gd name="T101" fmla="*/ 225 h 300"/>
                <a:gd name="T102" fmla="*/ 12 w 436"/>
                <a:gd name="T103" fmla="*/ 245 h 300"/>
                <a:gd name="T104" fmla="*/ 10 w 436"/>
                <a:gd name="T105" fmla="*/ 241 h 3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6"/>
                <a:gd name="T160" fmla="*/ 0 h 300"/>
                <a:gd name="T161" fmla="*/ 436 w 436"/>
                <a:gd name="T162" fmla="*/ 300 h 3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6" h="300">
                  <a:moveTo>
                    <a:pt x="18" y="232"/>
                  </a:moveTo>
                  <a:lnTo>
                    <a:pt x="24" y="225"/>
                  </a:lnTo>
                  <a:lnTo>
                    <a:pt x="33" y="219"/>
                  </a:lnTo>
                  <a:lnTo>
                    <a:pt x="43" y="212"/>
                  </a:lnTo>
                  <a:lnTo>
                    <a:pt x="57" y="203"/>
                  </a:lnTo>
                  <a:lnTo>
                    <a:pt x="66" y="197"/>
                  </a:lnTo>
                  <a:lnTo>
                    <a:pt x="78" y="190"/>
                  </a:lnTo>
                  <a:lnTo>
                    <a:pt x="84" y="183"/>
                  </a:lnTo>
                  <a:lnTo>
                    <a:pt x="88" y="179"/>
                  </a:lnTo>
                  <a:lnTo>
                    <a:pt x="92" y="164"/>
                  </a:lnTo>
                  <a:lnTo>
                    <a:pt x="99" y="139"/>
                  </a:lnTo>
                  <a:lnTo>
                    <a:pt x="109" y="111"/>
                  </a:lnTo>
                  <a:lnTo>
                    <a:pt x="119" y="91"/>
                  </a:lnTo>
                  <a:lnTo>
                    <a:pt x="125" y="82"/>
                  </a:lnTo>
                  <a:lnTo>
                    <a:pt x="132" y="69"/>
                  </a:lnTo>
                  <a:lnTo>
                    <a:pt x="142" y="55"/>
                  </a:lnTo>
                  <a:lnTo>
                    <a:pt x="152" y="40"/>
                  </a:lnTo>
                  <a:lnTo>
                    <a:pt x="163" y="27"/>
                  </a:lnTo>
                  <a:lnTo>
                    <a:pt x="173" y="16"/>
                  </a:lnTo>
                  <a:lnTo>
                    <a:pt x="183" y="7"/>
                  </a:lnTo>
                  <a:lnTo>
                    <a:pt x="189" y="2"/>
                  </a:lnTo>
                  <a:lnTo>
                    <a:pt x="197" y="0"/>
                  </a:lnTo>
                  <a:lnTo>
                    <a:pt x="198" y="0"/>
                  </a:lnTo>
                  <a:lnTo>
                    <a:pt x="197" y="2"/>
                  </a:lnTo>
                  <a:lnTo>
                    <a:pt x="193" y="9"/>
                  </a:lnTo>
                  <a:lnTo>
                    <a:pt x="189" y="16"/>
                  </a:lnTo>
                  <a:lnTo>
                    <a:pt x="181" y="24"/>
                  </a:lnTo>
                  <a:lnTo>
                    <a:pt x="169" y="38"/>
                  </a:lnTo>
                  <a:lnTo>
                    <a:pt x="160" y="51"/>
                  </a:lnTo>
                  <a:lnTo>
                    <a:pt x="148" y="66"/>
                  </a:lnTo>
                  <a:lnTo>
                    <a:pt x="138" y="82"/>
                  </a:lnTo>
                  <a:lnTo>
                    <a:pt x="130" y="93"/>
                  </a:lnTo>
                  <a:lnTo>
                    <a:pt x="125" y="102"/>
                  </a:lnTo>
                  <a:lnTo>
                    <a:pt x="119" y="117"/>
                  </a:lnTo>
                  <a:lnTo>
                    <a:pt x="115" y="133"/>
                  </a:lnTo>
                  <a:lnTo>
                    <a:pt x="113" y="148"/>
                  </a:lnTo>
                  <a:lnTo>
                    <a:pt x="111" y="157"/>
                  </a:lnTo>
                  <a:lnTo>
                    <a:pt x="111" y="164"/>
                  </a:lnTo>
                  <a:lnTo>
                    <a:pt x="113" y="164"/>
                  </a:lnTo>
                  <a:lnTo>
                    <a:pt x="117" y="161"/>
                  </a:lnTo>
                  <a:lnTo>
                    <a:pt x="125" y="157"/>
                  </a:lnTo>
                  <a:lnTo>
                    <a:pt x="130" y="152"/>
                  </a:lnTo>
                  <a:lnTo>
                    <a:pt x="136" y="148"/>
                  </a:lnTo>
                  <a:lnTo>
                    <a:pt x="146" y="141"/>
                  </a:lnTo>
                  <a:lnTo>
                    <a:pt x="154" y="135"/>
                  </a:lnTo>
                  <a:lnTo>
                    <a:pt x="162" y="128"/>
                  </a:lnTo>
                  <a:lnTo>
                    <a:pt x="171" y="122"/>
                  </a:lnTo>
                  <a:lnTo>
                    <a:pt x="177" y="117"/>
                  </a:lnTo>
                  <a:lnTo>
                    <a:pt x="183" y="115"/>
                  </a:lnTo>
                  <a:lnTo>
                    <a:pt x="193" y="97"/>
                  </a:lnTo>
                  <a:lnTo>
                    <a:pt x="204" y="77"/>
                  </a:lnTo>
                  <a:lnTo>
                    <a:pt x="220" y="60"/>
                  </a:lnTo>
                  <a:lnTo>
                    <a:pt x="237" y="42"/>
                  </a:lnTo>
                  <a:lnTo>
                    <a:pt x="255" y="29"/>
                  </a:lnTo>
                  <a:lnTo>
                    <a:pt x="270" y="18"/>
                  </a:lnTo>
                  <a:lnTo>
                    <a:pt x="282" y="9"/>
                  </a:lnTo>
                  <a:lnTo>
                    <a:pt x="292" y="5"/>
                  </a:lnTo>
                  <a:lnTo>
                    <a:pt x="301" y="2"/>
                  </a:lnTo>
                  <a:lnTo>
                    <a:pt x="307" y="2"/>
                  </a:lnTo>
                  <a:lnTo>
                    <a:pt x="307" y="5"/>
                  </a:lnTo>
                  <a:lnTo>
                    <a:pt x="300" y="9"/>
                  </a:lnTo>
                  <a:lnTo>
                    <a:pt x="286" y="18"/>
                  </a:lnTo>
                  <a:lnTo>
                    <a:pt x="270" y="31"/>
                  </a:lnTo>
                  <a:lnTo>
                    <a:pt x="255" y="47"/>
                  </a:lnTo>
                  <a:lnTo>
                    <a:pt x="239" y="62"/>
                  </a:lnTo>
                  <a:lnTo>
                    <a:pt x="226" y="80"/>
                  </a:lnTo>
                  <a:lnTo>
                    <a:pt x="214" y="95"/>
                  </a:lnTo>
                  <a:lnTo>
                    <a:pt x="204" y="108"/>
                  </a:lnTo>
                  <a:lnTo>
                    <a:pt x="202" y="117"/>
                  </a:lnTo>
                  <a:lnTo>
                    <a:pt x="202" y="122"/>
                  </a:lnTo>
                  <a:lnTo>
                    <a:pt x="206" y="122"/>
                  </a:lnTo>
                  <a:lnTo>
                    <a:pt x="210" y="122"/>
                  </a:lnTo>
                  <a:lnTo>
                    <a:pt x="220" y="119"/>
                  </a:lnTo>
                  <a:lnTo>
                    <a:pt x="233" y="117"/>
                  </a:lnTo>
                  <a:lnTo>
                    <a:pt x="247" y="113"/>
                  </a:lnTo>
                  <a:lnTo>
                    <a:pt x="261" y="111"/>
                  </a:lnTo>
                  <a:lnTo>
                    <a:pt x="270" y="108"/>
                  </a:lnTo>
                  <a:lnTo>
                    <a:pt x="282" y="97"/>
                  </a:lnTo>
                  <a:lnTo>
                    <a:pt x="296" y="86"/>
                  </a:lnTo>
                  <a:lnTo>
                    <a:pt x="313" y="75"/>
                  </a:lnTo>
                  <a:lnTo>
                    <a:pt x="333" y="64"/>
                  </a:lnTo>
                  <a:lnTo>
                    <a:pt x="350" y="55"/>
                  </a:lnTo>
                  <a:lnTo>
                    <a:pt x="366" y="47"/>
                  </a:lnTo>
                  <a:lnTo>
                    <a:pt x="377" y="42"/>
                  </a:lnTo>
                  <a:lnTo>
                    <a:pt x="385" y="38"/>
                  </a:lnTo>
                  <a:lnTo>
                    <a:pt x="393" y="35"/>
                  </a:lnTo>
                  <a:lnTo>
                    <a:pt x="397" y="38"/>
                  </a:lnTo>
                  <a:lnTo>
                    <a:pt x="395" y="42"/>
                  </a:lnTo>
                  <a:lnTo>
                    <a:pt x="385" y="47"/>
                  </a:lnTo>
                  <a:lnTo>
                    <a:pt x="373" y="51"/>
                  </a:lnTo>
                  <a:lnTo>
                    <a:pt x="360" y="60"/>
                  </a:lnTo>
                  <a:lnTo>
                    <a:pt x="346" y="66"/>
                  </a:lnTo>
                  <a:lnTo>
                    <a:pt x="333" y="75"/>
                  </a:lnTo>
                  <a:lnTo>
                    <a:pt x="321" y="86"/>
                  </a:lnTo>
                  <a:lnTo>
                    <a:pt x="311" y="95"/>
                  </a:lnTo>
                  <a:lnTo>
                    <a:pt x="303" y="104"/>
                  </a:lnTo>
                  <a:lnTo>
                    <a:pt x="300" y="113"/>
                  </a:lnTo>
                  <a:lnTo>
                    <a:pt x="313" y="115"/>
                  </a:lnTo>
                  <a:lnTo>
                    <a:pt x="331" y="113"/>
                  </a:lnTo>
                  <a:lnTo>
                    <a:pt x="348" y="111"/>
                  </a:lnTo>
                  <a:lnTo>
                    <a:pt x="366" y="106"/>
                  </a:lnTo>
                  <a:lnTo>
                    <a:pt x="383" y="102"/>
                  </a:lnTo>
                  <a:lnTo>
                    <a:pt x="399" y="97"/>
                  </a:lnTo>
                  <a:lnTo>
                    <a:pt x="410" y="93"/>
                  </a:lnTo>
                  <a:lnTo>
                    <a:pt x="418" y="91"/>
                  </a:lnTo>
                  <a:lnTo>
                    <a:pt x="428" y="84"/>
                  </a:lnTo>
                  <a:lnTo>
                    <a:pt x="436" y="82"/>
                  </a:lnTo>
                  <a:lnTo>
                    <a:pt x="436" y="84"/>
                  </a:lnTo>
                  <a:lnTo>
                    <a:pt x="430" y="91"/>
                  </a:lnTo>
                  <a:lnTo>
                    <a:pt x="422" y="97"/>
                  </a:lnTo>
                  <a:lnTo>
                    <a:pt x="412" y="104"/>
                  </a:lnTo>
                  <a:lnTo>
                    <a:pt x="399" y="111"/>
                  </a:lnTo>
                  <a:lnTo>
                    <a:pt x="381" y="119"/>
                  </a:lnTo>
                  <a:lnTo>
                    <a:pt x="364" y="126"/>
                  </a:lnTo>
                  <a:lnTo>
                    <a:pt x="344" y="130"/>
                  </a:lnTo>
                  <a:lnTo>
                    <a:pt x="325" y="133"/>
                  </a:lnTo>
                  <a:lnTo>
                    <a:pt x="305" y="133"/>
                  </a:lnTo>
                  <a:lnTo>
                    <a:pt x="311" y="141"/>
                  </a:lnTo>
                  <a:lnTo>
                    <a:pt x="321" y="148"/>
                  </a:lnTo>
                  <a:lnTo>
                    <a:pt x="333" y="157"/>
                  </a:lnTo>
                  <a:lnTo>
                    <a:pt x="346" y="166"/>
                  </a:lnTo>
                  <a:lnTo>
                    <a:pt x="358" y="172"/>
                  </a:lnTo>
                  <a:lnTo>
                    <a:pt x="369" y="181"/>
                  </a:lnTo>
                  <a:lnTo>
                    <a:pt x="379" y="186"/>
                  </a:lnTo>
                  <a:lnTo>
                    <a:pt x="387" y="190"/>
                  </a:lnTo>
                  <a:lnTo>
                    <a:pt x="397" y="194"/>
                  </a:lnTo>
                  <a:lnTo>
                    <a:pt x="401" y="199"/>
                  </a:lnTo>
                  <a:lnTo>
                    <a:pt x="399" y="201"/>
                  </a:lnTo>
                  <a:lnTo>
                    <a:pt x="389" y="199"/>
                  </a:lnTo>
                  <a:lnTo>
                    <a:pt x="379" y="197"/>
                  </a:lnTo>
                  <a:lnTo>
                    <a:pt x="366" y="190"/>
                  </a:lnTo>
                  <a:lnTo>
                    <a:pt x="348" y="183"/>
                  </a:lnTo>
                  <a:lnTo>
                    <a:pt x="331" y="175"/>
                  </a:lnTo>
                  <a:lnTo>
                    <a:pt x="313" y="166"/>
                  </a:lnTo>
                  <a:lnTo>
                    <a:pt x="298" y="159"/>
                  </a:lnTo>
                  <a:lnTo>
                    <a:pt x="286" y="150"/>
                  </a:lnTo>
                  <a:lnTo>
                    <a:pt x="278" y="144"/>
                  </a:lnTo>
                  <a:lnTo>
                    <a:pt x="270" y="144"/>
                  </a:lnTo>
                  <a:lnTo>
                    <a:pt x="263" y="146"/>
                  </a:lnTo>
                  <a:lnTo>
                    <a:pt x="253" y="146"/>
                  </a:lnTo>
                  <a:lnTo>
                    <a:pt x="243" y="146"/>
                  </a:lnTo>
                  <a:lnTo>
                    <a:pt x="233" y="148"/>
                  </a:lnTo>
                  <a:lnTo>
                    <a:pt x="226" y="148"/>
                  </a:lnTo>
                  <a:lnTo>
                    <a:pt x="218" y="150"/>
                  </a:lnTo>
                  <a:lnTo>
                    <a:pt x="212" y="150"/>
                  </a:lnTo>
                  <a:lnTo>
                    <a:pt x="216" y="159"/>
                  </a:lnTo>
                  <a:lnTo>
                    <a:pt x="224" y="168"/>
                  </a:lnTo>
                  <a:lnTo>
                    <a:pt x="231" y="177"/>
                  </a:lnTo>
                  <a:lnTo>
                    <a:pt x="241" y="186"/>
                  </a:lnTo>
                  <a:lnTo>
                    <a:pt x="249" y="194"/>
                  </a:lnTo>
                  <a:lnTo>
                    <a:pt x="259" y="203"/>
                  </a:lnTo>
                  <a:lnTo>
                    <a:pt x="266" y="210"/>
                  </a:lnTo>
                  <a:lnTo>
                    <a:pt x="272" y="214"/>
                  </a:lnTo>
                  <a:lnTo>
                    <a:pt x="284" y="223"/>
                  </a:lnTo>
                  <a:lnTo>
                    <a:pt x="298" y="230"/>
                  </a:lnTo>
                  <a:lnTo>
                    <a:pt x="307" y="236"/>
                  </a:lnTo>
                  <a:lnTo>
                    <a:pt x="317" y="243"/>
                  </a:lnTo>
                  <a:lnTo>
                    <a:pt x="323" y="250"/>
                  </a:lnTo>
                  <a:lnTo>
                    <a:pt x="327" y="256"/>
                  </a:lnTo>
                  <a:lnTo>
                    <a:pt x="323" y="258"/>
                  </a:lnTo>
                  <a:lnTo>
                    <a:pt x="307" y="250"/>
                  </a:lnTo>
                  <a:lnTo>
                    <a:pt x="296" y="241"/>
                  </a:lnTo>
                  <a:lnTo>
                    <a:pt x="280" y="230"/>
                  </a:lnTo>
                  <a:lnTo>
                    <a:pt x="265" y="219"/>
                  </a:lnTo>
                  <a:lnTo>
                    <a:pt x="249" y="208"/>
                  </a:lnTo>
                  <a:lnTo>
                    <a:pt x="231" y="197"/>
                  </a:lnTo>
                  <a:lnTo>
                    <a:pt x="218" y="186"/>
                  </a:lnTo>
                  <a:lnTo>
                    <a:pt x="208" y="177"/>
                  </a:lnTo>
                  <a:lnTo>
                    <a:pt x="200" y="170"/>
                  </a:lnTo>
                  <a:lnTo>
                    <a:pt x="193" y="164"/>
                  </a:lnTo>
                  <a:lnTo>
                    <a:pt x="185" y="161"/>
                  </a:lnTo>
                  <a:lnTo>
                    <a:pt x="179" y="164"/>
                  </a:lnTo>
                  <a:lnTo>
                    <a:pt x="171" y="168"/>
                  </a:lnTo>
                  <a:lnTo>
                    <a:pt x="160" y="172"/>
                  </a:lnTo>
                  <a:lnTo>
                    <a:pt x="142" y="179"/>
                  </a:lnTo>
                  <a:lnTo>
                    <a:pt x="127" y="186"/>
                  </a:lnTo>
                  <a:lnTo>
                    <a:pt x="117" y="190"/>
                  </a:lnTo>
                  <a:lnTo>
                    <a:pt x="115" y="194"/>
                  </a:lnTo>
                  <a:lnTo>
                    <a:pt x="115" y="199"/>
                  </a:lnTo>
                  <a:lnTo>
                    <a:pt x="117" y="203"/>
                  </a:lnTo>
                  <a:lnTo>
                    <a:pt x="125" y="212"/>
                  </a:lnTo>
                  <a:lnTo>
                    <a:pt x="132" y="219"/>
                  </a:lnTo>
                  <a:lnTo>
                    <a:pt x="144" y="228"/>
                  </a:lnTo>
                  <a:lnTo>
                    <a:pt x="158" y="241"/>
                  </a:lnTo>
                  <a:lnTo>
                    <a:pt x="173" y="252"/>
                  </a:lnTo>
                  <a:lnTo>
                    <a:pt x="189" y="265"/>
                  </a:lnTo>
                  <a:lnTo>
                    <a:pt x="204" y="276"/>
                  </a:lnTo>
                  <a:lnTo>
                    <a:pt x="216" y="287"/>
                  </a:lnTo>
                  <a:lnTo>
                    <a:pt x="226" y="292"/>
                  </a:lnTo>
                  <a:lnTo>
                    <a:pt x="233" y="298"/>
                  </a:lnTo>
                  <a:lnTo>
                    <a:pt x="231" y="300"/>
                  </a:lnTo>
                  <a:lnTo>
                    <a:pt x="224" y="300"/>
                  </a:lnTo>
                  <a:lnTo>
                    <a:pt x="208" y="292"/>
                  </a:lnTo>
                  <a:lnTo>
                    <a:pt x="198" y="283"/>
                  </a:lnTo>
                  <a:lnTo>
                    <a:pt x="183" y="272"/>
                  </a:lnTo>
                  <a:lnTo>
                    <a:pt x="167" y="261"/>
                  </a:lnTo>
                  <a:lnTo>
                    <a:pt x="150" y="247"/>
                  </a:lnTo>
                  <a:lnTo>
                    <a:pt x="132" y="236"/>
                  </a:lnTo>
                  <a:lnTo>
                    <a:pt x="117" y="228"/>
                  </a:lnTo>
                  <a:lnTo>
                    <a:pt x="105" y="219"/>
                  </a:lnTo>
                  <a:lnTo>
                    <a:pt x="99" y="216"/>
                  </a:lnTo>
                  <a:lnTo>
                    <a:pt x="94" y="216"/>
                  </a:lnTo>
                  <a:lnTo>
                    <a:pt x="82" y="221"/>
                  </a:lnTo>
                  <a:lnTo>
                    <a:pt x="68" y="225"/>
                  </a:lnTo>
                  <a:lnTo>
                    <a:pt x="53" y="232"/>
                  </a:lnTo>
                  <a:lnTo>
                    <a:pt x="37" y="236"/>
                  </a:lnTo>
                  <a:lnTo>
                    <a:pt x="24" y="243"/>
                  </a:lnTo>
                  <a:lnTo>
                    <a:pt x="12" y="245"/>
                  </a:lnTo>
                  <a:lnTo>
                    <a:pt x="4" y="247"/>
                  </a:lnTo>
                  <a:lnTo>
                    <a:pt x="0" y="247"/>
                  </a:lnTo>
                  <a:lnTo>
                    <a:pt x="2" y="245"/>
                  </a:lnTo>
                  <a:lnTo>
                    <a:pt x="10" y="241"/>
                  </a:lnTo>
                  <a:lnTo>
                    <a:pt x="18" y="23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526"/>
            <p:cNvSpPr>
              <a:spLocks/>
            </p:cNvSpPr>
            <p:nvPr/>
          </p:nvSpPr>
          <p:spPr bwMode="auto">
            <a:xfrm>
              <a:off x="490" y="1411"/>
              <a:ext cx="315" cy="300"/>
            </a:xfrm>
            <a:custGeom>
              <a:avLst/>
              <a:gdLst>
                <a:gd name="T0" fmla="*/ 35 w 315"/>
                <a:gd name="T1" fmla="*/ 26 h 300"/>
                <a:gd name="T2" fmla="*/ 76 w 315"/>
                <a:gd name="T3" fmla="*/ 30 h 300"/>
                <a:gd name="T4" fmla="*/ 142 w 315"/>
                <a:gd name="T5" fmla="*/ 19 h 300"/>
                <a:gd name="T6" fmla="*/ 200 w 315"/>
                <a:gd name="T7" fmla="*/ 19 h 300"/>
                <a:gd name="T8" fmla="*/ 219 w 315"/>
                <a:gd name="T9" fmla="*/ 33 h 300"/>
                <a:gd name="T10" fmla="*/ 184 w 315"/>
                <a:gd name="T11" fmla="*/ 30 h 300"/>
                <a:gd name="T12" fmla="*/ 134 w 315"/>
                <a:gd name="T13" fmla="*/ 35 h 300"/>
                <a:gd name="T14" fmla="*/ 85 w 315"/>
                <a:gd name="T15" fmla="*/ 46 h 300"/>
                <a:gd name="T16" fmla="*/ 93 w 315"/>
                <a:gd name="T17" fmla="*/ 59 h 300"/>
                <a:gd name="T18" fmla="*/ 120 w 315"/>
                <a:gd name="T19" fmla="*/ 72 h 300"/>
                <a:gd name="T20" fmla="*/ 138 w 315"/>
                <a:gd name="T21" fmla="*/ 81 h 300"/>
                <a:gd name="T22" fmla="*/ 196 w 315"/>
                <a:gd name="T23" fmla="*/ 79 h 300"/>
                <a:gd name="T24" fmla="*/ 260 w 315"/>
                <a:gd name="T25" fmla="*/ 90 h 300"/>
                <a:gd name="T26" fmla="*/ 293 w 315"/>
                <a:gd name="T27" fmla="*/ 114 h 300"/>
                <a:gd name="T28" fmla="*/ 278 w 315"/>
                <a:gd name="T29" fmla="*/ 112 h 300"/>
                <a:gd name="T30" fmla="*/ 237 w 315"/>
                <a:gd name="T31" fmla="*/ 101 h 300"/>
                <a:gd name="T32" fmla="*/ 182 w 315"/>
                <a:gd name="T33" fmla="*/ 94 h 300"/>
                <a:gd name="T34" fmla="*/ 173 w 315"/>
                <a:gd name="T35" fmla="*/ 110 h 300"/>
                <a:gd name="T36" fmla="*/ 200 w 315"/>
                <a:gd name="T37" fmla="*/ 134 h 300"/>
                <a:gd name="T38" fmla="*/ 243 w 315"/>
                <a:gd name="T39" fmla="*/ 139 h 300"/>
                <a:gd name="T40" fmla="*/ 293 w 315"/>
                <a:gd name="T41" fmla="*/ 163 h 300"/>
                <a:gd name="T42" fmla="*/ 305 w 315"/>
                <a:gd name="T43" fmla="*/ 189 h 300"/>
                <a:gd name="T44" fmla="*/ 270 w 315"/>
                <a:gd name="T45" fmla="*/ 165 h 300"/>
                <a:gd name="T46" fmla="*/ 233 w 315"/>
                <a:gd name="T47" fmla="*/ 154 h 300"/>
                <a:gd name="T48" fmla="*/ 249 w 315"/>
                <a:gd name="T49" fmla="*/ 187 h 300"/>
                <a:gd name="T50" fmla="*/ 285 w 315"/>
                <a:gd name="T51" fmla="*/ 231 h 300"/>
                <a:gd name="T52" fmla="*/ 303 w 315"/>
                <a:gd name="T53" fmla="*/ 256 h 300"/>
                <a:gd name="T54" fmla="*/ 311 w 315"/>
                <a:gd name="T55" fmla="*/ 289 h 300"/>
                <a:gd name="T56" fmla="*/ 293 w 315"/>
                <a:gd name="T57" fmla="*/ 267 h 300"/>
                <a:gd name="T58" fmla="*/ 245 w 315"/>
                <a:gd name="T59" fmla="*/ 200 h 300"/>
                <a:gd name="T60" fmla="*/ 212 w 315"/>
                <a:gd name="T61" fmla="*/ 163 h 300"/>
                <a:gd name="T62" fmla="*/ 202 w 315"/>
                <a:gd name="T63" fmla="*/ 174 h 300"/>
                <a:gd name="T64" fmla="*/ 215 w 315"/>
                <a:gd name="T65" fmla="*/ 223 h 300"/>
                <a:gd name="T66" fmla="*/ 233 w 315"/>
                <a:gd name="T67" fmla="*/ 271 h 300"/>
                <a:gd name="T68" fmla="*/ 221 w 315"/>
                <a:gd name="T69" fmla="*/ 260 h 300"/>
                <a:gd name="T70" fmla="*/ 188 w 315"/>
                <a:gd name="T71" fmla="*/ 174 h 300"/>
                <a:gd name="T72" fmla="*/ 155 w 315"/>
                <a:gd name="T73" fmla="*/ 121 h 300"/>
                <a:gd name="T74" fmla="*/ 132 w 315"/>
                <a:gd name="T75" fmla="*/ 106 h 300"/>
                <a:gd name="T76" fmla="*/ 124 w 315"/>
                <a:gd name="T77" fmla="*/ 114 h 300"/>
                <a:gd name="T78" fmla="*/ 142 w 315"/>
                <a:gd name="T79" fmla="*/ 200 h 300"/>
                <a:gd name="T80" fmla="*/ 163 w 315"/>
                <a:gd name="T81" fmla="*/ 245 h 300"/>
                <a:gd name="T82" fmla="*/ 140 w 315"/>
                <a:gd name="T83" fmla="*/ 218 h 300"/>
                <a:gd name="T84" fmla="*/ 112 w 315"/>
                <a:gd name="T85" fmla="*/ 94 h 300"/>
                <a:gd name="T86" fmla="*/ 74 w 315"/>
                <a:gd name="T87" fmla="*/ 68 h 300"/>
                <a:gd name="T88" fmla="*/ 62 w 315"/>
                <a:gd name="T89" fmla="*/ 97 h 300"/>
                <a:gd name="T90" fmla="*/ 72 w 315"/>
                <a:gd name="T91" fmla="*/ 154 h 300"/>
                <a:gd name="T92" fmla="*/ 83 w 315"/>
                <a:gd name="T93" fmla="*/ 216 h 300"/>
                <a:gd name="T94" fmla="*/ 74 w 315"/>
                <a:gd name="T95" fmla="*/ 209 h 300"/>
                <a:gd name="T96" fmla="*/ 56 w 315"/>
                <a:gd name="T97" fmla="*/ 123 h 300"/>
                <a:gd name="T98" fmla="*/ 29 w 315"/>
                <a:gd name="T99" fmla="*/ 39 h 300"/>
                <a:gd name="T100" fmla="*/ 0 w 315"/>
                <a:gd name="T101" fmla="*/ 4 h 300"/>
                <a:gd name="T102" fmla="*/ 6 w 315"/>
                <a:gd name="T103" fmla="*/ 0 h 3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5"/>
                <a:gd name="T157" fmla="*/ 0 h 300"/>
                <a:gd name="T158" fmla="*/ 315 w 315"/>
                <a:gd name="T159" fmla="*/ 300 h 3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5" h="300">
                  <a:moveTo>
                    <a:pt x="9" y="4"/>
                  </a:moveTo>
                  <a:lnTo>
                    <a:pt x="21" y="15"/>
                  </a:lnTo>
                  <a:lnTo>
                    <a:pt x="35" y="26"/>
                  </a:lnTo>
                  <a:lnTo>
                    <a:pt x="48" y="33"/>
                  </a:lnTo>
                  <a:lnTo>
                    <a:pt x="60" y="35"/>
                  </a:lnTo>
                  <a:lnTo>
                    <a:pt x="76" y="30"/>
                  </a:lnTo>
                  <a:lnTo>
                    <a:pt x="95" y="26"/>
                  </a:lnTo>
                  <a:lnTo>
                    <a:pt x="118" y="22"/>
                  </a:lnTo>
                  <a:lnTo>
                    <a:pt x="142" y="19"/>
                  </a:lnTo>
                  <a:lnTo>
                    <a:pt x="163" y="17"/>
                  </a:lnTo>
                  <a:lnTo>
                    <a:pt x="182" y="17"/>
                  </a:lnTo>
                  <a:lnTo>
                    <a:pt x="200" y="19"/>
                  </a:lnTo>
                  <a:lnTo>
                    <a:pt x="210" y="22"/>
                  </a:lnTo>
                  <a:lnTo>
                    <a:pt x="219" y="28"/>
                  </a:lnTo>
                  <a:lnTo>
                    <a:pt x="219" y="33"/>
                  </a:lnTo>
                  <a:lnTo>
                    <a:pt x="212" y="33"/>
                  </a:lnTo>
                  <a:lnTo>
                    <a:pt x="196" y="30"/>
                  </a:lnTo>
                  <a:lnTo>
                    <a:pt x="184" y="30"/>
                  </a:lnTo>
                  <a:lnTo>
                    <a:pt x="171" y="30"/>
                  </a:lnTo>
                  <a:lnTo>
                    <a:pt x="151" y="33"/>
                  </a:lnTo>
                  <a:lnTo>
                    <a:pt x="134" y="35"/>
                  </a:lnTo>
                  <a:lnTo>
                    <a:pt x="114" y="37"/>
                  </a:lnTo>
                  <a:lnTo>
                    <a:pt x="99" y="42"/>
                  </a:lnTo>
                  <a:lnTo>
                    <a:pt x="85" y="46"/>
                  </a:lnTo>
                  <a:lnTo>
                    <a:pt x="77" y="50"/>
                  </a:lnTo>
                  <a:lnTo>
                    <a:pt x="83" y="55"/>
                  </a:lnTo>
                  <a:lnTo>
                    <a:pt x="93" y="59"/>
                  </a:lnTo>
                  <a:lnTo>
                    <a:pt x="101" y="64"/>
                  </a:lnTo>
                  <a:lnTo>
                    <a:pt x="111" y="68"/>
                  </a:lnTo>
                  <a:lnTo>
                    <a:pt x="120" y="72"/>
                  </a:lnTo>
                  <a:lnTo>
                    <a:pt x="128" y="75"/>
                  </a:lnTo>
                  <a:lnTo>
                    <a:pt x="134" y="79"/>
                  </a:lnTo>
                  <a:lnTo>
                    <a:pt x="138" y="81"/>
                  </a:lnTo>
                  <a:lnTo>
                    <a:pt x="153" y="79"/>
                  </a:lnTo>
                  <a:lnTo>
                    <a:pt x="175" y="77"/>
                  </a:lnTo>
                  <a:lnTo>
                    <a:pt x="196" y="79"/>
                  </a:lnTo>
                  <a:lnTo>
                    <a:pt x="219" y="81"/>
                  </a:lnTo>
                  <a:lnTo>
                    <a:pt x="241" y="86"/>
                  </a:lnTo>
                  <a:lnTo>
                    <a:pt x="260" y="90"/>
                  </a:lnTo>
                  <a:lnTo>
                    <a:pt x="276" y="97"/>
                  </a:lnTo>
                  <a:lnTo>
                    <a:pt x="285" y="103"/>
                  </a:lnTo>
                  <a:lnTo>
                    <a:pt x="293" y="114"/>
                  </a:lnTo>
                  <a:lnTo>
                    <a:pt x="295" y="119"/>
                  </a:lnTo>
                  <a:lnTo>
                    <a:pt x="289" y="117"/>
                  </a:lnTo>
                  <a:lnTo>
                    <a:pt x="278" y="112"/>
                  </a:lnTo>
                  <a:lnTo>
                    <a:pt x="268" y="108"/>
                  </a:lnTo>
                  <a:lnTo>
                    <a:pt x="254" y="103"/>
                  </a:lnTo>
                  <a:lnTo>
                    <a:pt x="237" y="101"/>
                  </a:lnTo>
                  <a:lnTo>
                    <a:pt x="219" y="97"/>
                  </a:lnTo>
                  <a:lnTo>
                    <a:pt x="200" y="94"/>
                  </a:lnTo>
                  <a:lnTo>
                    <a:pt x="182" y="94"/>
                  </a:lnTo>
                  <a:lnTo>
                    <a:pt x="169" y="94"/>
                  </a:lnTo>
                  <a:lnTo>
                    <a:pt x="159" y="97"/>
                  </a:lnTo>
                  <a:lnTo>
                    <a:pt x="173" y="110"/>
                  </a:lnTo>
                  <a:lnTo>
                    <a:pt x="186" y="119"/>
                  </a:lnTo>
                  <a:lnTo>
                    <a:pt x="196" y="128"/>
                  </a:lnTo>
                  <a:lnTo>
                    <a:pt x="200" y="134"/>
                  </a:lnTo>
                  <a:lnTo>
                    <a:pt x="212" y="134"/>
                  </a:lnTo>
                  <a:lnTo>
                    <a:pt x="225" y="136"/>
                  </a:lnTo>
                  <a:lnTo>
                    <a:pt x="243" y="139"/>
                  </a:lnTo>
                  <a:lnTo>
                    <a:pt x="260" y="143"/>
                  </a:lnTo>
                  <a:lnTo>
                    <a:pt x="278" y="152"/>
                  </a:lnTo>
                  <a:lnTo>
                    <a:pt x="293" y="163"/>
                  </a:lnTo>
                  <a:lnTo>
                    <a:pt x="305" y="178"/>
                  </a:lnTo>
                  <a:lnTo>
                    <a:pt x="315" y="198"/>
                  </a:lnTo>
                  <a:lnTo>
                    <a:pt x="305" y="189"/>
                  </a:lnTo>
                  <a:lnTo>
                    <a:pt x="295" y="181"/>
                  </a:lnTo>
                  <a:lnTo>
                    <a:pt x="282" y="174"/>
                  </a:lnTo>
                  <a:lnTo>
                    <a:pt x="270" y="165"/>
                  </a:lnTo>
                  <a:lnTo>
                    <a:pt x="258" y="161"/>
                  </a:lnTo>
                  <a:lnTo>
                    <a:pt x="245" y="156"/>
                  </a:lnTo>
                  <a:lnTo>
                    <a:pt x="233" y="154"/>
                  </a:lnTo>
                  <a:lnTo>
                    <a:pt x="221" y="154"/>
                  </a:lnTo>
                  <a:lnTo>
                    <a:pt x="235" y="172"/>
                  </a:lnTo>
                  <a:lnTo>
                    <a:pt x="249" y="187"/>
                  </a:lnTo>
                  <a:lnTo>
                    <a:pt x="262" y="205"/>
                  </a:lnTo>
                  <a:lnTo>
                    <a:pt x="274" y="218"/>
                  </a:lnTo>
                  <a:lnTo>
                    <a:pt x="285" y="231"/>
                  </a:lnTo>
                  <a:lnTo>
                    <a:pt x="295" y="242"/>
                  </a:lnTo>
                  <a:lnTo>
                    <a:pt x="301" y="251"/>
                  </a:lnTo>
                  <a:lnTo>
                    <a:pt x="303" y="256"/>
                  </a:lnTo>
                  <a:lnTo>
                    <a:pt x="305" y="264"/>
                  </a:lnTo>
                  <a:lnTo>
                    <a:pt x="307" y="276"/>
                  </a:lnTo>
                  <a:lnTo>
                    <a:pt x="311" y="289"/>
                  </a:lnTo>
                  <a:lnTo>
                    <a:pt x="315" y="300"/>
                  </a:lnTo>
                  <a:lnTo>
                    <a:pt x="305" y="284"/>
                  </a:lnTo>
                  <a:lnTo>
                    <a:pt x="293" y="267"/>
                  </a:lnTo>
                  <a:lnTo>
                    <a:pt x="278" y="245"/>
                  </a:lnTo>
                  <a:lnTo>
                    <a:pt x="260" y="223"/>
                  </a:lnTo>
                  <a:lnTo>
                    <a:pt x="245" y="200"/>
                  </a:lnTo>
                  <a:lnTo>
                    <a:pt x="231" y="183"/>
                  </a:lnTo>
                  <a:lnTo>
                    <a:pt x="219" y="170"/>
                  </a:lnTo>
                  <a:lnTo>
                    <a:pt x="212" y="163"/>
                  </a:lnTo>
                  <a:lnTo>
                    <a:pt x="204" y="161"/>
                  </a:lnTo>
                  <a:lnTo>
                    <a:pt x="202" y="165"/>
                  </a:lnTo>
                  <a:lnTo>
                    <a:pt x="202" y="174"/>
                  </a:lnTo>
                  <a:lnTo>
                    <a:pt x="204" y="183"/>
                  </a:lnTo>
                  <a:lnTo>
                    <a:pt x="208" y="198"/>
                  </a:lnTo>
                  <a:lnTo>
                    <a:pt x="215" y="223"/>
                  </a:lnTo>
                  <a:lnTo>
                    <a:pt x="225" y="249"/>
                  </a:lnTo>
                  <a:lnTo>
                    <a:pt x="231" y="264"/>
                  </a:lnTo>
                  <a:lnTo>
                    <a:pt x="233" y="271"/>
                  </a:lnTo>
                  <a:lnTo>
                    <a:pt x="231" y="271"/>
                  </a:lnTo>
                  <a:lnTo>
                    <a:pt x="225" y="269"/>
                  </a:lnTo>
                  <a:lnTo>
                    <a:pt x="221" y="260"/>
                  </a:lnTo>
                  <a:lnTo>
                    <a:pt x="212" y="240"/>
                  </a:lnTo>
                  <a:lnTo>
                    <a:pt x="198" y="207"/>
                  </a:lnTo>
                  <a:lnTo>
                    <a:pt x="188" y="174"/>
                  </a:lnTo>
                  <a:lnTo>
                    <a:pt x="188" y="150"/>
                  </a:lnTo>
                  <a:lnTo>
                    <a:pt x="171" y="134"/>
                  </a:lnTo>
                  <a:lnTo>
                    <a:pt x="155" y="121"/>
                  </a:lnTo>
                  <a:lnTo>
                    <a:pt x="142" y="112"/>
                  </a:lnTo>
                  <a:lnTo>
                    <a:pt x="136" y="108"/>
                  </a:lnTo>
                  <a:lnTo>
                    <a:pt x="132" y="106"/>
                  </a:lnTo>
                  <a:lnTo>
                    <a:pt x="128" y="103"/>
                  </a:lnTo>
                  <a:lnTo>
                    <a:pt x="126" y="106"/>
                  </a:lnTo>
                  <a:lnTo>
                    <a:pt x="124" y="114"/>
                  </a:lnTo>
                  <a:lnTo>
                    <a:pt x="126" y="134"/>
                  </a:lnTo>
                  <a:lnTo>
                    <a:pt x="132" y="167"/>
                  </a:lnTo>
                  <a:lnTo>
                    <a:pt x="142" y="200"/>
                  </a:lnTo>
                  <a:lnTo>
                    <a:pt x="157" y="229"/>
                  </a:lnTo>
                  <a:lnTo>
                    <a:pt x="165" y="240"/>
                  </a:lnTo>
                  <a:lnTo>
                    <a:pt x="163" y="245"/>
                  </a:lnTo>
                  <a:lnTo>
                    <a:pt x="159" y="242"/>
                  </a:lnTo>
                  <a:lnTo>
                    <a:pt x="151" y="236"/>
                  </a:lnTo>
                  <a:lnTo>
                    <a:pt x="140" y="218"/>
                  </a:lnTo>
                  <a:lnTo>
                    <a:pt x="124" y="185"/>
                  </a:lnTo>
                  <a:lnTo>
                    <a:pt x="112" y="141"/>
                  </a:lnTo>
                  <a:lnTo>
                    <a:pt x="112" y="94"/>
                  </a:lnTo>
                  <a:lnTo>
                    <a:pt x="101" y="83"/>
                  </a:lnTo>
                  <a:lnTo>
                    <a:pt x="87" y="75"/>
                  </a:lnTo>
                  <a:lnTo>
                    <a:pt x="74" y="68"/>
                  </a:lnTo>
                  <a:lnTo>
                    <a:pt x="64" y="64"/>
                  </a:lnTo>
                  <a:lnTo>
                    <a:pt x="62" y="77"/>
                  </a:lnTo>
                  <a:lnTo>
                    <a:pt x="62" y="97"/>
                  </a:lnTo>
                  <a:lnTo>
                    <a:pt x="66" y="119"/>
                  </a:lnTo>
                  <a:lnTo>
                    <a:pt x="70" y="136"/>
                  </a:lnTo>
                  <a:lnTo>
                    <a:pt x="72" y="154"/>
                  </a:lnTo>
                  <a:lnTo>
                    <a:pt x="76" y="178"/>
                  </a:lnTo>
                  <a:lnTo>
                    <a:pt x="79" y="203"/>
                  </a:lnTo>
                  <a:lnTo>
                    <a:pt x="83" y="216"/>
                  </a:lnTo>
                  <a:lnTo>
                    <a:pt x="85" y="220"/>
                  </a:lnTo>
                  <a:lnTo>
                    <a:pt x="79" y="218"/>
                  </a:lnTo>
                  <a:lnTo>
                    <a:pt x="74" y="209"/>
                  </a:lnTo>
                  <a:lnTo>
                    <a:pt x="68" y="194"/>
                  </a:lnTo>
                  <a:lnTo>
                    <a:pt x="64" y="165"/>
                  </a:lnTo>
                  <a:lnTo>
                    <a:pt x="56" y="123"/>
                  </a:lnTo>
                  <a:lnTo>
                    <a:pt x="50" y="83"/>
                  </a:lnTo>
                  <a:lnTo>
                    <a:pt x="46" y="59"/>
                  </a:lnTo>
                  <a:lnTo>
                    <a:pt x="29" y="39"/>
                  </a:lnTo>
                  <a:lnTo>
                    <a:pt x="15" y="24"/>
                  </a:lnTo>
                  <a:lnTo>
                    <a:pt x="6" y="13"/>
                  </a:lnTo>
                  <a:lnTo>
                    <a:pt x="0" y="4"/>
                  </a:lnTo>
                  <a:lnTo>
                    <a:pt x="0" y="0"/>
                  </a:lnTo>
                  <a:lnTo>
                    <a:pt x="2" y="0"/>
                  </a:lnTo>
                  <a:lnTo>
                    <a:pt x="6" y="0"/>
                  </a:lnTo>
                  <a:lnTo>
                    <a:pt x="9" y="4"/>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527"/>
            <p:cNvSpPr>
              <a:spLocks/>
            </p:cNvSpPr>
            <p:nvPr/>
          </p:nvSpPr>
          <p:spPr bwMode="auto">
            <a:xfrm>
              <a:off x="327" y="1446"/>
              <a:ext cx="217" cy="410"/>
            </a:xfrm>
            <a:custGeom>
              <a:avLst/>
              <a:gdLst>
                <a:gd name="T0" fmla="*/ 97 w 217"/>
                <a:gd name="T1" fmla="*/ 4 h 410"/>
                <a:gd name="T2" fmla="*/ 103 w 217"/>
                <a:gd name="T3" fmla="*/ 48 h 410"/>
                <a:gd name="T4" fmla="*/ 108 w 217"/>
                <a:gd name="T5" fmla="*/ 66 h 410"/>
                <a:gd name="T6" fmla="*/ 124 w 217"/>
                <a:gd name="T7" fmla="*/ 79 h 410"/>
                <a:gd name="T8" fmla="*/ 145 w 217"/>
                <a:gd name="T9" fmla="*/ 101 h 410"/>
                <a:gd name="T10" fmla="*/ 167 w 217"/>
                <a:gd name="T11" fmla="*/ 132 h 410"/>
                <a:gd name="T12" fmla="*/ 192 w 217"/>
                <a:gd name="T13" fmla="*/ 183 h 410"/>
                <a:gd name="T14" fmla="*/ 213 w 217"/>
                <a:gd name="T15" fmla="*/ 221 h 410"/>
                <a:gd name="T16" fmla="*/ 217 w 217"/>
                <a:gd name="T17" fmla="*/ 238 h 410"/>
                <a:gd name="T18" fmla="*/ 211 w 217"/>
                <a:gd name="T19" fmla="*/ 238 h 410"/>
                <a:gd name="T20" fmla="*/ 202 w 217"/>
                <a:gd name="T21" fmla="*/ 218 h 410"/>
                <a:gd name="T22" fmla="*/ 188 w 217"/>
                <a:gd name="T23" fmla="*/ 190 h 410"/>
                <a:gd name="T24" fmla="*/ 169 w 217"/>
                <a:gd name="T25" fmla="*/ 157 h 410"/>
                <a:gd name="T26" fmla="*/ 151 w 217"/>
                <a:gd name="T27" fmla="*/ 128 h 410"/>
                <a:gd name="T28" fmla="*/ 136 w 217"/>
                <a:gd name="T29" fmla="*/ 112 h 410"/>
                <a:gd name="T30" fmla="*/ 122 w 217"/>
                <a:gd name="T31" fmla="*/ 101 h 410"/>
                <a:gd name="T32" fmla="*/ 114 w 217"/>
                <a:gd name="T33" fmla="*/ 121 h 410"/>
                <a:gd name="T34" fmla="*/ 116 w 217"/>
                <a:gd name="T35" fmla="*/ 168 h 410"/>
                <a:gd name="T36" fmla="*/ 128 w 217"/>
                <a:gd name="T37" fmla="*/ 192 h 410"/>
                <a:gd name="T38" fmla="*/ 153 w 217"/>
                <a:gd name="T39" fmla="*/ 218 h 410"/>
                <a:gd name="T40" fmla="*/ 180 w 217"/>
                <a:gd name="T41" fmla="*/ 256 h 410"/>
                <a:gd name="T42" fmla="*/ 200 w 217"/>
                <a:gd name="T43" fmla="*/ 302 h 410"/>
                <a:gd name="T44" fmla="*/ 204 w 217"/>
                <a:gd name="T45" fmla="*/ 338 h 410"/>
                <a:gd name="T46" fmla="*/ 192 w 217"/>
                <a:gd name="T47" fmla="*/ 320 h 410"/>
                <a:gd name="T48" fmla="*/ 178 w 217"/>
                <a:gd name="T49" fmla="*/ 280 h 410"/>
                <a:gd name="T50" fmla="*/ 163 w 217"/>
                <a:gd name="T51" fmla="*/ 254 h 410"/>
                <a:gd name="T52" fmla="*/ 145 w 217"/>
                <a:gd name="T53" fmla="*/ 234 h 410"/>
                <a:gd name="T54" fmla="*/ 128 w 217"/>
                <a:gd name="T55" fmla="*/ 218 h 410"/>
                <a:gd name="T56" fmla="*/ 132 w 217"/>
                <a:gd name="T57" fmla="*/ 252 h 410"/>
                <a:gd name="T58" fmla="*/ 143 w 217"/>
                <a:gd name="T59" fmla="*/ 355 h 410"/>
                <a:gd name="T60" fmla="*/ 139 w 217"/>
                <a:gd name="T61" fmla="*/ 410 h 410"/>
                <a:gd name="T62" fmla="*/ 136 w 217"/>
                <a:gd name="T63" fmla="*/ 404 h 410"/>
                <a:gd name="T64" fmla="*/ 132 w 217"/>
                <a:gd name="T65" fmla="*/ 362 h 410"/>
                <a:gd name="T66" fmla="*/ 112 w 217"/>
                <a:gd name="T67" fmla="*/ 263 h 410"/>
                <a:gd name="T68" fmla="*/ 89 w 217"/>
                <a:gd name="T69" fmla="*/ 247 h 410"/>
                <a:gd name="T70" fmla="*/ 58 w 217"/>
                <a:gd name="T71" fmla="*/ 296 h 410"/>
                <a:gd name="T72" fmla="*/ 46 w 217"/>
                <a:gd name="T73" fmla="*/ 333 h 410"/>
                <a:gd name="T74" fmla="*/ 40 w 217"/>
                <a:gd name="T75" fmla="*/ 324 h 410"/>
                <a:gd name="T76" fmla="*/ 54 w 217"/>
                <a:gd name="T77" fmla="*/ 285 h 410"/>
                <a:gd name="T78" fmla="*/ 83 w 217"/>
                <a:gd name="T79" fmla="*/ 221 h 410"/>
                <a:gd name="T80" fmla="*/ 97 w 217"/>
                <a:gd name="T81" fmla="*/ 174 h 410"/>
                <a:gd name="T82" fmla="*/ 97 w 217"/>
                <a:gd name="T83" fmla="*/ 119 h 410"/>
                <a:gd name="T84" fmla="*/ 85 w 217"/>
                <a:gd name="T85" fmla="*/ 112 h 410"/>
                <a:gd name="T86" fmla="*/ 58 w 217"/>
                <a:gd name="T87" fmla="*/ 141 h 410"/>
                <a:gd name="T88" fmla="*/ 33 w 217"/>
                <a:gd name="T89" fmla="*/ 176 h 410"/>
                <a:gd name="T90" fmla="*/ 13 w 217"/>
                <a:gd name="T91" fmla="*/ 214 h 410"/>
                <a:gd name="T92" fmla="*/ 3 w 217"/>
                <a:gd name="T93" fmla="*/ 241 h 410"/>
                <a:gd name="T94" fmla="*/ 0 w 217"/>
                <a:gd name="T95" fmla="*/ 236 h 410"/>
                <a:gd name="T96" fmla="*/ 5 w 217"/>
                <a:gd name="T97" fmla="*/ 212 h 410"/>
                <a:gd name="T98" fmla="*/ 25 w 217"/>
                <a:gd name="T99" fmla="*/ 172 h 410"/>
                <a:gd name="T100" fmla="*/ 50 w 217"/>
                <a:gd name="T101" fmla="*/ 128 h 410"/>
                <a:gd name="T102" fmla="*/ 77 w 217"/>
                <a:gd name="T103" fmla="*/ 88 h 410"/>
                <a:gd name="T104" fmla="*/ 95 w 217"/>
                <a:gd name="T105" fmla="*/ 64 h 410"/>
                <a:gd name="T106" fmla="*/ 91 w 217"/>
                <a:gd name="T107" fmla="*/ 29 h 410"/>
                <a:gd name="T108" fmla="*/ 89 w 217"/>
                <a:gd name="T109" fmla="*/ 11 h 410"/>
                <a:gd name="T110" fmla="*/ 91 w 217"/>
                <a:gd name="T111" fmla="*/ 4 h 4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7"/>
                <a:gd name="T169" fmla="*/ 0 h 410"/>
                <a:gd name="T170" fmla="*/ 217 w 217"/>
                <a:gd name="T171" fmla="*/ 410 h 4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7" h="410">
                  <a:moveTo>
                    <a:pt x="93" y="0"/>
                  </a:moveTo>
                  <a:lnTo>
                    <a:pt x="97" y="4"/>
                  </a:lnTo>
                  <a:lnTo>
                    <a:pt x="99" y="24"/>
                  </a:lnTo>
                  <a:lnTo>
                    <a:pt x="103" y="48"/>
                  </a:lnTo>
                  <a:lnTo>
                    <a:pt x="104" y="62"/>
                  </a:lnTo>
                  <a:lnTo>
                    <a:pt x="108" y="66"/>
                  </a:lnTo>
                  <a:lnTo>
                    <a:pt x="114" y="71"/>
                  </a:lnTo>
                  <a:lnTo>
                    <a:pt x="124" y="79"/>
                  </a:lnTo>
                  <a:lnTo>
                    <a:pt x="134" y="88"/>
                  </a:lnTo>
                  <a:lnTo>
                    <a:pt x="145" y="101"/>
                  </a:lnTo>
                  <a:lnTo>
                    <a:pt x="157" y="115"/>
                  </a:lnTo>
                  <a:lnTo>
                    <a:pt x="167" y="132"/>
                  </a:lnTo>
                  <a:lnTo>
                    <a:pt x="176" y="150"/>
                  </a:lnTo>
                  <a:lnTo>
                    <a:pt x="192" y="183"/>
                  </a:lnTo>
                  <a:lnTo>
                    <a:pt x="206" y="205"/>
                  </a:lnTo>
                  <a:lnTo>
                    <a:pt x="213" y="221"/>
                  </a:lnTo>
                  <a:lnTo>
                    <a:pt x="217" y="232"/>
                  </a:lnTo>
                  <a:lnTo>
                    <a:pt x="217" y="238"/>
                  </a:lnTo>
                  <a:lnTo>
                    <a:pt x="215" y="241"/>
                  </a:lnTo>
                  <a:lnTo>
                    <a:pt x="211" y="238"/>
                  </a:lnTo>
                  <a:lnTo>
                    <a:pt x="206" y="227"/>
                  </a:lnTo>
                  <a:lnTo>
                    <a:pt x="202" y="218"/>
                  </a:lnTo>
                  <a:lnTo>
                    <a:pt x="196" y="205"/>
                  </a:lnTo>
                  <a:lnTo>
                    <a:pt x="188" y="190"/>
                  </a:lnTo>
                  <a:lnTo>
                    <a:pt x="178" y="172"/>
                  </a:lnTo>
                  <a:lnTo>
                    <a:pt x="169" y="157"/>
                  </a:lnTo>
                  <a:lnTo>
                    <a:pt x="159" y="141"/>
                  </a:lnTo>
                  <a:lnTo>
                    <a:pt x="151" y="128"/>
                  </a:lnTo>
                  <a:lnTo>
                    <a:pt x="145" y="121"/>
                  </a:lnTo>
                  <a:lnTo>
                    <a:pt x="136" y="112"/>
                  </a:lnTo>
                  <a:lnTo>
                    <a:pt x="128" y="106"/>
                  </a:lnTo>
                  <a:lnTo>
                    <a:pt x="122" y="101"/>
                  </a:lnTo>
                  <a:lnTo>
                    <a:pt x="116" y="99"/>
                  </a:lnTo>
                  <a:lnTo>
                    <a:pt x="114" y="121"/>
                  </a:lnTo>
                  <a:lnTo>
                    <a:pt x="114" y="143"/>
                  </a:lnTo>
                  <a:lnTo>
                    <a:pt x="116" y="168"/>
                  </a:lnTo>
                  <a:lnTo>
                    <a:pt x="118" y="183"/>
                  </a:lnTo>
                  <a:lnTo>
                    <a:pt x="128" y="192"/>
                  </a:lnTo>
                  <a:lnTo>
                    <a:pt x="139" y="203"/>
                  </a:lnTo>
                  <a:lnTo>
                    <a:pt x="153" y="218"/>
                  </a:lnTo>
                  <a:lnTo>
                    <a:pt x="167" y="236"/>
                  </a:lnTo>
                  <a:lnTo>
                    <a:pt x="180" y="256"/>
                  </a:lnTo>
                  <a:lnTo>
                    <a:pt x="192" y="278"/>
                  </a:lnTo>
                  <a:lnTo>
                    <a:pt x="200" y="302"/>
                  </a:lnTo>
                  <a:lnTo>
                    <a:pt x="204" y="329"/>
                  </a:lnTo>
                  <a:lnTo>
                    <a:pt x="204" y="338"/>
                  </a:lnTo>
                  <a:lnTo>
                    <a:pt x="200" y="335"/>
                  </a:lnTo>
                  <a:lnTo>
                    <a:pt x="192" y="320"/>
                  </a:lnTo>
                  <a:lnTo>
                    <a:pt x="184" y="296"/>
                  </a:lnTo>
                  <a:lnTo>
                    <a:pt x="178" y="280"/>
                  </a:lnTo>
                  <a:lnTo>
                    <a:pt x="172" y="267"/>
                  </a:lnTo>
                  <a:lnTo>
                    <a:pt x="163" y="254"/>
                  </a:lnTo>
                  <a:lnTo>
                    <a:pt x="155" y="243"/>
                  </a:lnTo>
                  <a:lnTo>
                    <a:pt x="145" y="234"/>
                  </a:lnTo>
                  <a:lnTo>
                    <a:pt x="136" y="225"/>
                  </a:lnTo>
                  <a:lnTo>
                    <a:pt x="128" y="218"/>
                  </a:lnTo>
                  <a:lnTo>
                    <a:pt x="120" y="216"/>
                  </a:lnTo>
                  <a:lnTo>
                    <a:pt x="132" y="252"/>
                  </a:lnTo>
                  <a:lnTo>
                    <a:pt x="139" y="300"/>
                  </a:lnTo>
                  <a:lnTo>
                    <a:pt x="143" y="355"/>
                  </a:lnTo>
                  <a:lnTo>
                    <a:pt x="141" y="399"/>
                  </a:lnTo>
                  <a:lnTo>
                    <a:pt x="139" y="410"/>
                  </a:lnTo>
                  <a:lnTo>
                    <a:pt x="137" y="410"/>
                  </a:lnTo>
                  <a:lnTo>
                    <a:pt x="136" y="404"/>
                  </a:lnTo>
                  <a:lnTo>
                    <a:pt x="136" y="393"/>
                  </a:lnTo>
                  <a:lnTo>
                    <a:pt x="132" y="362"/>
                  </a:lnTo>
                  <a:lnTo>
                    <a:pt x="124" y="311"/>
                  </a:lnTo>
                  <a:lnTo>
                    <a:pt x="112" y="263"/>
                  </a:lnTo>
                  <a:lnTo>
                    <a:pt x="104" y="234"/>
                  </a:lnTo>
                  <a:lnTo>
                    <a:pt x="89" y="247"/>
                  </a:lnTo>
                  <a:lnTo>
                    <a:pt x="71" y="269"/>
                  </a:lnTo>
                  <a:lnTo>
                    <a:pt x="58" y="296"/>
                  </a:lnTo>
                  <a:lnTo>
                    <a:pt x="50" y="324"/>
                  </a:lnTo>
                  <a:lnTo>
                    <a:pt x="46" y="333"/>
                  </a:lnTo>
                  <a:lnTo>
                    <a:pt x="42" y="333"/>
                  </a:lnTo>
                  <a:lnTo>
                    <a:pt x="40" y="324"/>
                  </a:lnTo>
                  <a:lnTo>
                    <a:pt x="42" y="309"/>
                  </a:lnTo>
                  <a:lnTo>
                    <a:pt x="54" y="285"/>
                  </a:lnTo>
                  <a:lnTo>
                    <a:pt x="69" y="252"/>
                  </a:lnTo>
                  <a:lnTo>
                    <a:pt x="83" y="221"/>
                  </a:lnTo>
                  <a:lnTo>
                    <a:pt x="95" y="201"/>
                  </a:lnTo>
                  <a:lnTo>
                    <a:pt x="97" y="174"/>
                  </a:lnTo>
                  <a:lnTo>
                    <a:pt x="99" y="146"/>
                  </a:lnTo>
                  <a:lnTo>
                    <a:pt x="97" y="119"/>
                  </a:lnTo>
                  <a:lnTo>
                    <a:pt x="97" y="104"/>
                  </a:lnTo>
                  <a:lnTo>
                    <a:pt x="85" y="112"/>
                  </a:lnTo>
                  <a:lnTo>
                    <a:pt x="71" y="126"/>
                  </a:lnTo>
                  <a:lnTo>
                    <a:pt x="58" y="141"/>
                  </a:lnTo>
                  <a:lnTo>
                    <a:pt x="44" y="159"/>
                  </a:lnTo>
                  <a:lnTo>
                    <a:pt x="33" y="176"/>
                  </a:lnTo>
                  <a:lnTo>
                    <a:pt x="21" y="196"/>
                  </a:lnTo>
                  <a:lnTo>
                    <a:pt x="13" y="214"/>
                  </a:lnTo>
                  <a:lnTo>
                    <a:pt x="7" y="232"/>
                  </a:lnTo>
                  <a:lnTo>
                    <a:pt x="3" y="241"/>
                  </a:lnTo>
                  <a:lnTo>
                    <a:pt x="1" y="241"/>
                  </a:lnTo>
                  <a:lnTo>
                    <a:pt x="0" y="236"/>
                  </a:lnTo>
                  <a:lnTo>
                    <a:pt x="1" y="223"/>
                  </a:lnTo>
                  <a:lnTo>
                    <a:pt x="5" y="212"/>
                  </a:lnTo>
                  <a:lnTo>
                    <a:pt x="13" y="194"/>
                  </a:lnTo>
                  <a:lnTo>
                    <a:pt x="25" y="172"/>
                  </a:lnTo>
                  <a:lnTo>
                    <a:pt x="36" y="150"/>
                  </a:lnTo>
                  <a:lnTo>
                    <a:pt x="50" y="128"/>
                  </a:lnTo>
                  <a:lnTo>
                    <a:pt x="64" y="106"/>
                  </a:lnTo>
                  <a:lnTo>
                    <a:pt x="77" y="88"/>
                  </a:lnTo>
                  <a:lnTo>
                    <a:pt x="89" y="77"/>
                  </a:lnTo>
                  <a:lnTo>
                    <a:pt x="95" y="64"/>
                  </a:lnTo>
                  <a:lnTo>
                    <a:pt x="95" y="44"/>
                  </a:lnTo>
                  <a:lnTo>
                    <a:pt x="91" y="29"/>
                  </a:lnTo>
                  <a:lnTo>
                    <a:pt x="89" y="18"/>
                  </a:lnTo>
                  <a:lnTo>
                    <a:pt x="89" y="11"/>
                  </a:lnTo>
                  <a:lnTo>
                    <a:pt x="89" y="9"/>
                  </a:lnTo>
                  <a:lnTo>
                    <a:pt x="91" y="4"/>
                  </a:lnTo>
                  <a:lnTo>
                    <a:pt x="93"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528"/>
            <p:cNvSpPr>
              <a:spLocks/>
            </p:cNvSpPr>
            <p:nvPr/>
          </p:nvSpPr>
          <p:spPr bwMode="auto">
            <a:xfrm>
              <a:off x="546" y="914"/>
              <a:ext cx="262" cy="426"/>
            </a:xfrm>
            <a:custGeom>
              <a:avLst/>
              <a:gdLst>
                <a:gd name="T0" fmla="*/ 8 w 262"/>
                <a:gd name="T1" fmla="*/ 406 h 426"/>
                <a:gd name="T2" fmla="*/ 29 w 262"/>
                <a:gd name="T3" fmla="*/ 349 h 426"/>
                <a:gd name="T4" fmla="*/ 45 w 262"/>
                <a:gd name="T5" fmla="*/ 309 h 426"/>
                <a:gd name="T6" fmla="*/ 66 w 262"/>
                <a:gd name="T7" fmla="*/ 254 h 426"/>
                <a:gd name="T8" fmla="*/ 62 w 262"/>
                <a:gd name="T9" fmla="*/ 227 h 426"/>
                <a:gd name="T10" fmla="*/ 49 w 262"/>
                <a:gd name="T11" fmla="*/ 205 h 426"/>
                <a:gd name="T12" fmla="*/ 47 w 262"/>
                <a:gd name="T13" fmla="*/ 179 h 426"/>
                <a:gd name="T14" fmla="*/ 51 w 262"/>
                <a:gd name="T15" fmla="*/ 185 h 426"/>
                <a:gd name="T16" fmla="*/ 60 w 262"/>
                <a:gd name="T17" fmla="*/ 201 h 426"/>
                <a:gd name="T18" fmla="*/ 76 w 262"/>
                <a:gd name="T19" fmla="*/ 212 h 426"/>
                <a:gd name="T20" fmla="*/ 90 w 262"/>
                <a:gd name="T21" fmla="*/ 203 h 426"/>
                <a:gd name="T22" fmla="*/ 111 w 262"/>
                <a:gd name="T23" fmla="*/ 176 h 426"/>
                <a:gd name="T24" fmla="*/ 130 w 262"/>
                <a:gd name="T25" fmla="*/ 150 h 426"/>
                <a:gd name="T26" fmla="*/ 142 w 262"/>
                <a:gd name="T27" fmla="*/ 128 h 426"/>
                <a:gd name="T28" fmla="*/ 146 w 262"/>
                <a:gd name="T29" fmla="*/ 106 h 426"/>
                <a:gd name="T30" fmla="*/ 134 w 262"/>
                <a:gd name="T31" fmla="*/ 55 h 426"/>
                <a:gd name="T32" fmla="*/ 121 w 262"/>
                <a:gd name="T33" fmla="*/ 26 h 426"/>
                <a:gd name="T34" fmla="*/ 119 w 262"/>
                <a:gd name="T35" fmla="*/ 20 h 426"/>
                <a:gd name="T36" fmla="*/ 134 w 262"/>
                <a:gd name="T37" fmla="*/ 37 h 426"/>
                <a:gd name="T38" fmla="*/ 154 w 262"/>
                <a:gd name="T39" fmla="*/ 86 h 426"/>
                <a:gd name="T40" fmla="*/ 169 w 262"/>
                <a:gd name="T41" fmla="*/ 79 h 426"/>
                <a:gd name="T42" fmla="*/ 198 w 262"/>
                <a:gd name="T43" fmla="*/ 20 h 426"/>
                <a:gd name="T44" fmla="*/ 220 w 262"/>
                <a:gd name="T45" fmla="*/ 0 h 426"/>
                <a:gd name="T46" fmla="*/ 220 w 262"/>
                <a:gd name="T47" fmla="*/ 7 h 426"/>
                <a:gd name="T48" fmla="*/ 204 w 262"/>
                <a:gd name="T49" fmla="*/ 35 h 426"/>
                <a:gd name="T50" fmla="*/ 175 w 262"/>
                <a:gd name="T51" fmla="*/ 104 h 426"/>
                <a:gd name="T52" fmla="*/ 177 w 262"/>
                <a:gd name="T53" fmla="*/ 117 h 426"/>
                <a:gd name="T54" fmla="*/ 202 w 262"/>
                <a:gd name="T55" fmla="*/ 108 h 426"/>
                <a:gd name="T56" fmla="*/ 222 w 262"/>
                <a:gd name="T57" fmla="*/ 101 h 426"/>
                <a:gd name="T58" fmla="*/ 237 w 262"/>
                <a:gd name="T59" fmla="*/ 93 h 426"/>
                <a:gd name="T60" fmla="*/ 253 w 262"/>
                <a:gd name="T61" fmla="*/ 82 h 426"/>
                <a:gd name="T62" fmla="*/ 262 w 262"/>
                <a:gd name="T63" fmla="*/ 82 h 426"/>
                <a:gd name="T64" fmla="*/ 249 w 262"/>
                <a:gd name="T65" fmla="*/ 95 h 426"/>
                <a:gd name="T66" fmla="*/ 226 w 262"/>
                <a:gd name="T67" fmla="*/ 112 h 426"/>
                <a:gd name="T68" fmla="*/ 194 w 262"/>
                <a:gd name="T69" fmla="*/ 130 h 426"/>
                <a:gd name="T70" fmla="*/ 167 w 262"/>
                <a:gd name="T71" fmla="*/ 141 h 426"/>
                <a:gd name="T72" fmla="*/ 148 w 262"/>
                <a:gd name="T73" fmla="*/ 152 h 426"/>
                <a:gd name="T74" fmla="*/ 125 w 262"/>
                <a:gd name="T75" fmla="*/ 185 h 426"/>
                <a:gd name="T76" fmla="*/ 125 w 262"/>
                <a:gd name="T77" fmla="*/ 201 h 426"/>
                <a:gd name="T78" fmla="*/ 134 w 262"/>
                <a:gd name="T79" fmla="*/ 207 h 426"/>
                <a:gd name="T80" fmla="*/ 130 w 262"/>
                <a:gd name="T81" fmla="*/ 214 h 426"/>
                <a:gd name="T82" fmla="*/ 119 w 262"/>
                <a:gd name="T83" fmla="*/ 225 h 426"/>
                <a:gd name="T84" fmla="*/ 111 w 262"/>
                <a:gd name="T85" fmla="*/ 227 h 426"/>
                <a:gd name="T86" fmla="*/ 105 w 262"/>
                <a:gd name="T87" fmla="*/ 227 h 426"/>
                <a:gd name="T88" fmla="*/ 99 w 262"/>
                <a:gd name="T89" fmla="*/ 236 h 426"/>
                <a:gd name="T90" fmla="*/ 82 w 262"/>
                <a:gd name="T91" fmla="*/ 274 h 426"/>
                <a:gd name="T92" fmla="*/ 60 w 262"/>
                <a:gd name="T93" fmla="*/ 322 h 426"/>
                <a:gd name="T94" fmla="*/ 49 w 262"/>
                <a:gd name="T95" fmla="*/ 366 h 426"/>
                <a:gd name="T96" fmla="*/ 43 w 262"/>
                <a:gd name="T97" fmla="*/ 391 h 426"/>
                <a:gd name="T98" fmla="*/ 35 w 262"/>
                <a:gd name="T99" fmla="*/ 408 h 426"/>
                <a:gd name="T100" fmla="*/ 25 w 262"/>
                <a:gd name="T101" fmla="*/ 417 h 426"/>
                <a:gd name="T102" fmla="*/ 6 w 262"/>
                <a:gd name="T103" fmla="*/ 424 h 4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2"/>
                <a:gd name="T157" fmla="*/ 0 h 426"/>
                <a:gd name="T158" fmla="*/ 262 w 262"/>
                <a:gd name="T159" fmla="*/ 426 h 4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2" h="426">
                  <a:moveTo>
                    <a:pt x="0" y="426"/>
                  </a:moveTo>
                  <a:lnTo>
                    <a:pt x="8" y="406"/>
                  </a:lnTo>
                  <a:lnTo>
                    <a:pt x="20" y="377"/>
                  </a:lnTo>
                  <a:lnTo>
                    <a:pt x="29" y="349"/>
                  </a:lnTo>
                  <a:lnTo>
                    <a:pt x="37" y="329"/>
                  </a:lnTo>
                  <a:lnTo>
                    <a:pt x="45" y="309"/>
                  </a:lnTo>
                  <a:lnTo>
                    <a:pt x="55" y="280"/>
                  </a:lnTo>
                  <a:lnTo>
                    <a:pt x="66" y="254"/>
                  </a:lnTo>
                  <a:lnTo>
                    <a:pt x="72" y="238"/>
                  </a:lnTo>
                  <a:lnTo>
                    <a:pt x="62" y="227"/>
                  </a:lnTo>
                  <a:lnTo>
                    <a:pt x="55" y="216"/>
                  </a:lnTo>
                  <a:lnTo>
                    <a:pt x="49" y="205"/>
                  </a:lnTo>
                  <a:lnTo>
                    <a:pt x="47" y="190"/>
                  </a:lnTo>
                  <a:lnTo>
                    <a:pt x="47" y="179"/>
                  </a:lnTo>
                  <a:lnTo>
                    <a:pt x="49" y="179"/>
                  </a:lnTo>
                  <a:lnTo>
                    <a:pt x="51" y="185"/>
                  </a:lnTo>
                  <a:lnTo>
                    <a:pt x="55" y="194"/>
                  </a:lnTo>
                  <a:lnTo>
                    <a:pt x="60" y="201"/>
                  </a:lnTo>
                  <a:lnTo>
                    <a:pt x="68" y="207"/>
                  </a:lnTo>
                  <a:lnTo>
                    <a:pt x="76" y="212"/>
                  </a:lnTo>
                  <a:lnTo>
                    <a:pt x="82" y="214"/>
                  </a:lnTo>
                  <a:lnTo>
                    <a:pt x="90" y="203"/>
                  </a:lnTo>
                  <a:lnTo>
                    <a:pt x="101" y="192"/>
                  </a:lnTo>
                  <a:lnTo>
                    <a:pt x="111" y="176"/>
                  </a:lnTo>
                  <a:lnTo>
                    <a:pt x="121" y="163"/>
                  </a:lnTo>
                  <a:lnTo>
                    <a:pt x="130" y="150"/>
                  </a:lnTo>
                  <a:lnTo>
                    <a:pt x="138" y="139"/>
                  </a:lnTo>
                  <a:lnTo>
                    <a:pt x="142" y="128"/>
                  </a:lnTo>
                  <a:lnTo>
                    <a:pt x="146" y="121"/>
                  </a:lnTo>
                  <a:lnTo>
                    <a:pt x="146" y="106"/>
                  </a:lnTo>
                  <a:lnTo>
                    <a:pt x="142" y="79"/>
                  </a:lnTo>
                  <a:lnTo>
                    <a:pt x="134" y="55"/>
                  </a:lnTo>
                  <a:lnTo>
                    <a:pt x="126" y="37"/>
                  </a:lnTo>
                  <a:lnTo>
                    <a:pt x="121" y="26"/>
                  </a:lnTo>
                  <a:lnTo>
                    <a:pt x="117" y="20"/>
                  </a:lnTo>
                  <a:lnTo>
                    <a:pt x="119" y="20"/>
                  </a:lnTo>
                  <a:lnTo>
                    <a:pt x="125" y="24"/>
                  </a:lnTo>
                  <a:lnTo>
                    <a:pt x="134" y="37"/>
                  </a:lnTo>
                  <a:lnTo>
                    <a:pt x="146" y="62"/>
                  </a:lnTo>
                  <a:lnTo>
                    <a:pt x="154" y="86"/>
                  </a:lnTo>
                  <a:lnTo>
                    <a:pt x="158" y="106"/>
                  </a:lnTo>
                  <a:lnTo>
                    <a:pt x="169" y="79"/>
                  </a:lnTo>
                  <a:lnTo>
                    <a:pt x="185" y="48"/>
                  </a:lnTo>
                  <a:lnTo>
                    <a:pt x="198" y="20"/>
                  </a:lnTo>
                  <a:lnTo>
                    <a:pt x="212" y="4"/>
                  </a:lnTo>
                  <a:lnTo>
                    <a:pt x="220" y="0"/>
                  </a:lnTo>
                  <a:lnTo>
                    <a:pt x="222" y="0"/>
                  </a:lnTo>
                  <a:lnTo>
                    <a:pt x="220" y="7"/>
                  </a:lnTo>
                  <a:lnTo>
                    <a:pt x="214" y="13"/>
                  </a:lnTo>
                  <a:lnTo>
                    <a:pt x="204" y="35"/>
                  </a:lnTo>
                  <a:lnTo>
                    <a:pt x="191" y="71"/>
                  </a:lnTo>
                  <a:lnTo>
                    <a:pt x="175" y="104"/>
                  </a:lnTo>
                  <a:lnTo>
                    <a:pt x="165" y="121"/>
                  </a:lnTo>
                  <a:lnTo>
                    <a:pt x="177" y="117"/>
                  </a:lnTo>
                  <a:lnTo>
                    <a:pt x="191" y="112"/>
                  </a:lnTo>
                  <a:lnTo>
                    <a:pt x="202" y="108"/>
                  </a:lnTo>
                  <a:lnTo>
                    <a:pt x="212" y="104"/>
                  </a:lnTo>
                  <a:lnTo>
                    <a:pt x="222" y="101"/>
                  </a:lnTo>
                  <a:lnTo>
                    <a:pt x="231" y="97"/>
                  </a:lnTo>
                  <a:lnTo>
                    <a:pt x="237" y="93"/>
                  </a:lnTo>
                  <a:lnTo>
                    <a:pt x="243" y="88"/>
                  </a:lnTo>
                  <a:lnTo>
                    <a:pt x="253" y="82"/>
                  </a:lnTo>
                  <a:lnTo>
                    <a:pt x="261" y="79"/>
                  </a:lnTo>
                  <a:lnTo>
                    <a:pt x="262" y="82"/>
                  </a:lnTo>
                  <a:lnTo>
                    <a:pt x="257" y="88"/>
                  </a:lnTo>
                  <a:lnTo>
                    <a:pt x="249" y="95"/>
                  </a:lnTo>
                  <a:lnTo>
                    <a:pt x="239" y="101"/>
                  </a:lnTo>
                  <a:lnTo>
                    <a:pt x="226" y="112"/>
                  </a:lnTo>
                  <a:lnTo>
                    <a:pt x="210" y="121"/>
                  </a:lnTo>
                  <a:lnTo>
                    <a:pt x="194" y="130"/>
                  </a:lnTo>
                  <a:lnTo>
                    <a:pt x="179" y="137"/>
                  </a:lnTo>
                  <a:lnTo>
                    <a:pt x="167" y="141"/>
                  </a:lnTo>
                  <a:lnTo>
                    <a:pt x="159" y="143"/>
                  </a:lnTo>
                  <a:lnTo>
                    <a:pt x="148" y="152"/>
                  </a:lnTo>
                  <a:lnTo>
                    <a:pt x="134" y="168"/>
                  </a:lnTo>
                  <a:lnTo>
                    <a:pt x="125" y="185"/>
                  </a:lnTo>
                  <a:lnTo>
                    <a:pt x="121" y="196"/>
                  </a:lnTo>
                  <a:lnTo>
                    <a:pt x="125" y="201"/>
                  </a:lnTo>
                  <a:lnTo>
                    <a:pt x="128" y="205"/>
                  </a:lnTo>
                  <a:lnTo>
                    <a:pt x="134" y="207"/>
                  </a:lnTo>
                  <a:lnTo>
                    <a:pt x="138" y="207"/>
                  </a:lnTo>
                  <a:lnTo>
                    <a:pt x="130" y="214"/>
                  </a:lnTo>
                  <a:lnTo>
                    <a:pt x="125" y="218"/>
                  </a:lnTo>
                  <a:lnTo>
                    <a:pt x="119" y="225"/>
                  </a:lnTo>
                  <a:lnTo>
                    <a:pt x="115" y="229"/>
                  </a:lnTo>
                  <a:lnTo>
                    <a:pt x="111" y="227"/>
                  </a:lnTo>
                  <a:lnTo>
                    <a:pt x="107" y="227"/>
                  </a:lnTo>
                  <a:lnTo>
                    <a:pt x="105" y="227"/>
                  </a:lnTo>
                  <a:lnTo>
                    <a:pt x="99" y="236"/>
                  </a:lnTo>
                  <a:lnTo>
                    <a:pt x="91" y="254"/>
                  </a:lnTo>
                  <a:lnTo>
                    <a:pt x="82" y="274"/>
                  </a:lnTo>
                  <a:lnTo>
                    <a:pt x="70" y="298"/>
                  </a:lnTo>
                  <a:lnTo>
                    <a:pt x="60" y="322"/>
                  </a:lnTo>
                  <a:lnTo>
                    <a:pt x="53" y="344"/>
                  </a:lnTo>
                  <a:lnTo>
                    <a:pt x="49" y="366"/>
                  </a:lnTo>
                  <a:lnTo>
                    <a:pt x="47" y="382"/>
                  </a:lnTo>
                  <a:lnTo>
                    <a:pt x="43" y="391"/>
                  </a:lnTo>
                  <a:lnTo>
                    <a:pt x="39" y="399"/>
                  </a:lnTo>
                  <a:lnTo>
                    <a:pt x="35" y="408"/>
                  </a:lnTo>
                  <a:lnTo>
                    <a:pt x="31" y="413"/>
                  </a:lnTo>
                  <a:lnTo>
                    <a:pt x="25" y="417"/>
                  </a:lnTo>
                  <a:lnTo>
                    <a:pt x="16" y="422"/>
                  </a:lnTo>
                  <a:lnTo>
                    <a:pt x="6" y="424"/>
                  </a:lnTo>
                  <a:lnTo>
                    <a:pt x="0" y="42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529"/>
            <p:cNvSpPr>
              <a:spLocks/>
            </p:cNvSpPr>
            <p:nvPr/>
          </p:nvSpPr>
          <p:spPr bwMode="auto">
            <a:xfrm>
              <a:off x="163" y="1592"/>
              <a:ext cx="169" cy="328"/>
            </a:xfrm>
            <a:custGeom>
              <a:avLst/>
              <a:gdLst>
                <a:gd name="T0" fmla="*/ 111 w 169"/>
                <a:gd name="T1" fmla="*/ 19 h 328"/>
                <a:gd name="T2" fmla="*/ 94 w 169"/>
                <a:gd name="T3" fmla="*/ 57 h 328"/>
                <a:gd name="T4" fmla="*/ 80 w 169"/>
                <a:gd name="T5" fmla="*/ 68 h 328"/>
                <a:gd name="T6" fmla="*/ 53 w 169"/>
                <a:gd name="T7" fmla="*/ 79 h 328"/>
                <a:gd name="T8" fmla="*/ 26 w 169"/>
                <a:gd name="T9" fmla="*/ 97 h 328"/>
                <a:gd name="T10" fmla="*/ 6 w 169"/>
                <a:gd name="T11" fmla="*/ 112 h 328"/>
                <a:gd name="T12" fmla="*/ 0 w 169"/>
                <a:gd name="T13" fmla="*/ 125 h 328"/>
                <a:gd name="T14" fmla="*/ 2 w 169"/>
                <a:gd name="T15" fmla="*/ 128 h 328"/>
                <a:gd name="T16" fmla="*/ 14 w 169"/>
                <a:gd name="T17" fmla="*/ 121 h 328"/>
                <a:gd name="T18" fmla="*/ 31 w 169"/>
                <a:gd name="T19" fmla="*/ 108 h 328"/>
                <a:gd name="T20" fmla="*/ 55 w 169"/>
                <a:gd name="T21" fmla="*/ 95 h 328"/>
                <a:gd name="T22" fmla="*/ 76 w 169"/>
                <a:gd name="T23" fmla="*/ 83 h 328"/>
                <a:gd name="T24" fmla="*/ 80 w 169"/>
                <a:gd name="T25" fmla="*/ 97 h 328"/>
                <a:gd name="T26" fmla="*/ 72 w 169"/>
                <a:gd name="T27" fmla="*/ 141 h 328"/>
                <a:gd name="T28" fmla="*/ 62 w 169"/>
                <a:gd name="T29" fmla="*/ 163 h 328"/>
                <a:gd name="T30" fmla="*/ 45 w 169"/>
                <a:gd name="T31" fmla="*/ 185 h 328"/>
                <a:gd name="T32" fmla="*/ 24 w 169"/>
                <a:gd name="T33" fmla="*/ 209 h 328"/>
                <a:gd name="T34" fmla="*/ 10 w 169"/>
                <a:gd name="T35" fmla="*/ 227 h 328"/>
                <a:gd name="T36" fmla="*/ 6 w 169"/>
                <a:gd name="T37" fmla="*/ 240 h 328"/>
                <a:gd name="T38" fmla="*/ 10 w 169"/>
                <a:gd name="T39" fmla="*/ 245 h 328"/>
                <a:gd name="T40" fmla="*/ 24 w 169"/>
                <a:gd name="T41" fmla="*/ 225 h 328"/>
                <a:gd name="T42" fmla="*/ 59 w 169"/>
                <a:gd name="T43" fmla="*/ 189 h 328"/>
                <a:gd name="T44" fmla="*/ 72 w 169"/>
                <a:gd name="T45" fmla="*/ 205 h 328"/>
                <a:gd name="T46" fmla="*/ 78 w 169"/>
                <a:gd name="T47" fmla="*/ 293 h 328"/>
                <a:gd name="T48" fmla="*/ 84 w 169"/>
                <a:gd name="T49" fmla="*/ 326 h 328"/>
                <a:gd name="T50" fmla="*/ 86 w 169"/>
                <a:gd name="T51" fmla="*/ 326 h 328"/>
                <a:gd name="T52" fmla="*/ 86 w 169"/>
                <a:gd name="T53" fmla="*/ 287 h 328"/>
                <a:gd name="T54" fmla="*/ 84 w 169"/>
                <a:gd name="T55" fmla="*/ 192 h 328"/>
                <a:gd name="T56" fmla="*/ 90 w 169"/>
                <a:gd name="T57" fmla="*/ 161 h 328"/>
                <a:gd name="T58" fmla="*/ 94 w 169"/>
                <a:gd name="T59" fmla="*/ 163 h 328"/>
                <a:gd name="T60" fmla="*/ 103 w 169"/>
                <a:gd name="T61" fmla="*/ 189 h 328"/>
                <a:gd name="T62" fmla="*/ 138 w 169"/>
                <a:gd name="T63" fmla="*/ 236 h 328"/>
                <a:gd name="T64" fmla="*/ 158 w 169"/>
                <a:gd name="T65" fmla="*/ 247 h 328"/>
                <a:gd name="T66" fmla="*/ 150 w 169"/>
                <a:gd name="T67" fmla="*/ 234 h 328"/>
                <a:gd name="T68" fmla="*/ 132 w 169"/>
                <a:gd name="T69" fmla="*/ 207 h 328"/>
                <a:gd name="T70" fmla="*/ 107 w 169"/>
                <a:gd name="T71" fmla="*/ 167 h 328"/>
                <a:gd name="T72" fmla="*/ 99 w 169"/>
                <a:gd name="T73" fmla="*/ 136 h 328"/>
                <a:gd name="T74" fmla="*/ 101 w 169"/>
                <a:gd name="T75" fmla="*/ 97 h 328"/>
                <a:gd name="T76" fmla="*/ 105 w 169"/>
                <a:gd name="T77" fmla="*/ 81 h 328"/>
                <a:gd name="T78" fmla="*/ 111 w 169"/>
                <a:gd name="T79" fmla="*/ 86 h 328"/>
                <a:gd name="T80" fmla="*/ 129 w 169"/>
                <a:gd name="T81" fmla="*/ 106 h 328"/>
                <a:gd name="T82" fmla="*/ 158 w 169"/>
                <a:gd name="T83" fmla="*/ 136 h 328"/>
                <a:gd name="T84" fmla="*/ 169 w 169"/>
                <a:gd name="T85" fmla="*/ 145 h 328"/>
                <a:gd name="T86" fmla="*/ 158 w 169"/>
                <a:gd name="T87" fmla="*/ 128 h 328"/>
                <a:gd name="T88" fmla="*/ 142 w 169"/>
                <a:gd name="T89" fmla="*/ 106 h 328"/>
                <a:gd name="T90" fmla="*/ 125 w 169"/>
                <a:gd name="T91" fmla="*/ 81 h 328"/>
                <a:gd name="T92" fmla="*/ 119 w 169"/>
                <a:gd name="T93" fmla="*/ 66 h 328"/>
                <a:gd name="T94" fmla="*/ 119 w 169"/>
                <a:gd name="T95" fmla="*/ 33 h 328"/>
                <a:gd name="T96" fmla="*/ 129 w 169"/>
                <a:gd name="T97" fmla="*/ 4 h 328"/>
                <a:gd name="T98" fmla="*/ 125 w 169"/>
                <a:gd name="T99" fmla="*/ 0 h 3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9"/>
                <a:gd name="T151" fmla="*/ 0 h 328"/>
                <a:gd name="T152" fmla="*/ 169 w 169"/>
                <a:gd name="T153" fmla="*/ 328 h 3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9" h="328">
                  <a:moveTo>
                    <a:pt x="119" y="6"/>
                  </a:moveTo>
                  <a:lnTo>
                    <a:pt x="111" y="19"/>
                  </a:lnTo>
                  <a:lnTo>
                    <a:pt x="101" y="39"/>
                  </a:lnTo>
                  <a:lnTo>
                    <a:pt x="94" y="57"/>
                  </a:lnTo>
                  <a:lnTo>
                    <a:pt x="90" y="68"/>
                  </a:lnTo>
                  <a:lnTo>
                    <a:pt x="80" y="68"/>
                  </a:lnTo>
                  <a:lnTo>
                    <a:pt x="68" y="72"/>
                  </a:lnTo>
                  <a:lnTo>
                    <a:pt x="53" y="79"/>
                  </a:lnTo>
                  <a:lnTo>
                    <a:pt x="39" y="88"/>
                  </a:lnTo>
                  <a:lnTo>
                    <a:pt x="26" y="97"/>
                  </a:lnTo>
                  <a:lnTo>
                    <a:pt x="14" y="106"/>
                  </a:lnTo>
                  <a:lnTo>
                    <a:pt x="6" y="112"/>
                  </a:lnTo>
                  <a:lnTo>
                    <a:pt x="2" y="119"/>
                  </a:lnTo>
                  <a:lnTo>
                    <a:pt x="0" y="125"/>
                  </a:lnTo>
                  <a:lnTo>
                    <a:pt x="0" y="128"/>
                  </a:lnTo>
                  <a:lnTo>
                    <a:pt x="2" y="128"/>
                  </a:lnTo>
                  <a:lnTo>
                    <a:pt x="8" y="123"/>
                  </a:lnTo>
                  <a:lnTo>
                    <a:pt x="14" y="121"/>
                  </a:lnTo>
                  <a:lnTo>
                    <a:pt x="22" y="114"/>
                  </a:lnTo>
                  <a:lnTo>
                    <a:pt x="31" y="108"/>
                  </a:lnTo>
                  <a:lnTo>
                    <a:pt x="43" y="101"/>
                  </a:lnTo>
                  <a:lnTo>
                    <a:pt x="55" y="95"/>
                  </a:lnTo>
                  <a:lnTo>
                    <a:pt x="66" y="88"/>
                  </a:lnTo>
                  <a:lnTo>
                    <a:pt x="76" y="83"/>
                  </a:lnTo>
                  <a:lnTo>
                    <a:pt x="84" y="81"/>
                  </a:lnTo>
                  <a:lnTo>
                    <a:pt x="80" y="97"/>
                  </a:lnTo>
                  <a:lnTo>
                    <a:pt x="76" y="119"/>
                  </a:lnTo>
                  <a:lnTo>
                    <a:pt x="72" y="141"/>
                  </a:lnTo>
                  <a:lnTo>
                    <a:pt x="70" y="154"/>
                  </a:lnTo>
                  <a:lnTo>
                    <a:pt x="62" y="163"/>
                  </a:lnTo>
                  <a:lnTo>
                    <a:pt x="55" y="172"/>
                  </a:lnTo>
                  <a:lnTo>
                    <a:pt x="45" y="185"/>
                  </a:lnTo>
                  <a:lnTo>
                    <a:pt x="33" y="196"/>
                  </a:lnTo>
                  <a:lnTo>
                    <a:pt x="24" y="209"/>
                  </a:lnTo>
                  <a:lnTo>
                    <a:pt x="16" y="218"/>
                  </a:lnTo>
                  <a:lnTo>
                    <a:pt x="10" y="227"/>
                  </a:lnTo>
                  <a:lnTo>
                    <a:pt x="6" y="234"/>
                  </a:lnTo>
                  <a:lnTo>
                    <a:pt x="6" y="240"/>
                  </a:lnTo>
                  <a:lnTo>
                    <a:pt x="6" y="245"/>
                  </a:lnTo>
                  <a:lnTo>
                    <a:pt x="10" y="245"/>
                  </a:lnTo>
                  <a:lnTo>
                    <a:pt x="14" y="238"/>
                  </a:lnTo>
                  <a:lnTo>
                    <a:pt x="24" y="225"/>
                  </a:lnTo>
                  <a:lnTo>
                    <a:pt x="41" y="205"/>
                  </a:lnTo>
                  <a:lnTo>
                    <a:pt x="59" y="189"/>
                  </a:lnTo>
                  <a:lnTo>
                    <a:pt x="70" y="178"/>
                  </a:lnTo>
                  <a:lnTo>
                    <a:pt x="72" y="205"/>
                  </a:lnTo>
                  <a:lnTo>
                    <a:pt x="74" y="249"/>
                  </a:lnTo>
                  <a:lnTo>
                    <a:pt x="78" y="293"/>
                  </a:lnTo>
                  <a:lnTo>
                    <a:pt x="82" y="317"/>
                  </a:lnTo>
                  <a:lnTo>
                    <a:pt x="84" y="326"/>
                  </a:lnTo>
                  <a:lnTo>
                    <a:pt x="86" y="328"/>
                  </a:lnTo>
                  <a:lnTo>
                    <a:pt x="86" y="326"/>
                  </a:lnTo>
                  <a:lnTo>
                    <a:pt x="88" y="315"/>
                  </a:lnTo>
                  <a:lnTo>
                    <a:pt x="86" y="287"/>
                  </a:lnTo>
                  <a:lnTo>
                    <a:pt x="86" y="238"/>
                  </a:lnTo>
                  <a:lnTo>
                    <a:pt x="84" y="192"/>
                  </a:lnTo>
                  <a:lnTo>
                    <a:pt x="88" y="163"/>
                  </a:lnTo>
                  <a:lnTo>
                    <a:pt x="90" y="161"/>
                  </a:lnTo>
                  <a:lnTo>
                    <a:pt x="92" y="161"/>
                  </a:lnTo>
                  <a:lnTo>
                    <a:pt x="94" y="163"/>
                  </a:lnTo>
                  <a:lnTo>
                    <a:pt x="95" y="172"/>
                  </a:lnTo>
                  <a:lnTo>
                    <a:pt x="103" y="189"/>
                  </a:lnTo>
                  <a:lnTo>
                    <a:pt x="121" y="211"/>
                  </a:lnTo>
                  <a:lnTo>
                    <a:pt x="138" y="236"/>
                  </a:lnTo>
                  <a:lnTo>
                    <a:pt x="152" y="247"/>
                  </a:lnTo>
                  <a:lnTo>
                    <a:pt x="158" y="247"/>
                  </a:lnTo>
                  <a:lnTo>
                    <a:pt x="156" y="242"/>
                  </a:lnTo>
                  <a:lnTo>
                    <a:pt x="150" y="234"/>
                  </a:lnTo>
                  <a:lnTo>
                    <a:pt x="142" y="223"/>
                  </a:lnTo>
                  <a:lnTo>
                    <a:pt x="132" y="207"/>
                  </a:lnTo>
                  <a:lnTo>
                    <a:pt x="119" y="187"/>
                  </a:lnTo>
                  <a:lnTo>
                    <a:pt x="107" y="167"/>
                  </a:lnTo>
                  <a:lnTo>
                    <a:pt x="99" y="152"/>
                  </a:lnTo>
                  <a:lnTo>
                    <a:pt x="99" y="136"/>
                  </a:lnTo>
                  <a:lnTo>
                    <a:pt x="99" y="117"/>
                  </a:lnTo>
                  <a:lnTo>
                    <a:pt x="101" y="97"/>
                  </a:lnTo>
                  <a:lnTo>
                    <a:pt x="103" y="86"/>
                  </a:lnTo>
                  <a:lnTo>
                    <a:pt x="105" y="81"/>
                  </a:lnTo>
                  <a:lnTo>
                    <a:pt x="107" y="81"/>
                  </a:lnTo>
                  <a:lnTo>
                    <a:pt x="111" y="86"/>
                  </a:lnTo>
                  <a:lnTo>
                    <a:pt x="117" y="92"/>
                  </a:lnTo>
                  <a:lnTo>
                    <a:pt x="129" y="106"/>
                  </a:lnTo>
                  <a:lnTo>
                    <a:pt x="142" y="121"/>
                  </a:lnTo>
                  <a:lnTo>
                    <a:pt x="158" y="136"/>
                  </a:lnTo>
                  <a:lnTo>
                    <a:pt x="167" y="145"/>
                  </a:lnTo>
                  <a:lnTo>
                    <a:pt x="169" y="145"/>
                  </a:lnTo>
                  <a:lnTo>
                    <a:pt x="165" y="136"/>
                  </a:lnTo>
                  <a:lnTo>
                    <a:pt x="158" y="128"/>
                  </a:lnTo>
                  <a:lnTo>
                    <a:pt x="150" y="117"/>
                  </a:lnTo>
                  <a:lnTo>
                    <a:pt x="142" y="106"/>
                  </a:lnTo>
                  <a:lnTo>
                    <a:pt x="132" y="92"/>
                  </a:lnTo>
                  <a:lnTo>
                    <a:pt x="125" y="81"/>
                  </a:lnTo>
                  <a:lnTo>
                    <a:pt x="121" y="75"/>
                  </a:lnTo>
                  <a:lnTo>
                    <a:pt x="119" y="66"/>
                  </a:lnTo>
                  <a:lnTo>
                    <a:pt x="117" y="50"/>
                  </a:lnTo>
                  <a:lnTo>
                    <a:pt x="119" y="33"/>
                  </a:lnTo>
                  <a:lnTo>
                    <a:pt x="125" y="15"/>
                  </a:lnTo>
                  <a:lnTo>
                    <a:pt x="129" y="4"/>
                  </a:lnTo>
                  <a:lnTo>
                    <a:pt x="129" y="0"/>
                  </a:lnTo>
                  <a:lnTo>
                    <a:pt x="125" y="0"/>
                  </a:lnTo>
                  <a:lnTo>
                    <a:pt x="119" y="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530"/>
            <p:cNvSpPr>
              <a:spLocks/>
            </p:cNvSpPr>
            <p:nvPr/>
          </p:nvSpPr>
          <p:spPr bwMode="auto">
            <a:xfrm>
              <a:off x="760" y="1444"/>
              <a:ext cx="336" cy="302"/>
            </a:xfrm>
            <a:custGeom>
              <a:avLst/>
              <a:gdLst>
                <a:gd name="T0" fmla="*/ 6 w 336"/>
                <a:gd name="T1" fmla="*/ 31 h 302"/>
                <a:gd name="T2" fmla="*/ 25 w 336"/>
                <a:gd name="T3" fmla="*/ 48 h 302"/>
                <a:gd name="T4" fmla="*/ 39 w 336"/>
                <a:gd name="T5" fmla="*/ 59 h 302"/>
                <a:gd name="T6" fmla="*/ 66 w 336"/>
                <a:gd name="T7" fmla="*/ 73 h 302"/>
                <a:gd name="T8" fmla="*/ 74 w 336"/>
                <a:gd name="T9" fmla="*/ 110 h 302"/>
                <a:gd name="T10" fmla="*/ 76 w 336"/>
                <a:gd name="T11" fmla="*/ 170 h 302"/>
                <a:gd name="T12" fmla="*/ 82 w 336"/>
                <a:gd name="T13" fmla="*/ 201 h 302"/>
                <a:gd name="T14" fmla="*/ 85 w 336"/>
                <a:gd name="T15" fmla="*/ 192 h 302"/>
                <a:gd name="T16" fmla="*/ 83 w 336"/>
                <a:gd name="T17" fmla="*/ 161 h 302"/>
                <a:gd name="T18" fmla="*/ 89 w 336"/>
                <a:gd name="T19" fmla="*/ 99 h 302"/>
                <a:gd name="T20" fmla="*/ 97 w 336"/>
                <a:gd name="T21" fmla="*/ 86 h 302"/>
                <a:gd name="T22" fmla="*/ 113 w 336"/>
                <a:gd name="T23" fmla="*/ 103 h 302"/>
                <a:gd name="T24" fmla="*/ 132 w 336"/>
                <a:gd name="T25" fmla="*/ 123 h 302"/>
                <a:gd name="T26" fmla="*/ 148 w 336"/>
                <a:gd name="T27" fmla="*/ 139 h 302"/>
                <a:gd name="T28" fmla="*/ 157 w 336"/>
                <a:gd name="T29" fmla="*/ 176 h 302"/>
                <a:gd name="T30" fmla="*/ 173 w 336"/>
                <a:gd name="T31" fmla="*/ 269 h 302"/>
                <a:gd name="T32" fmla="*/ 188 w 336"/>
                <a:gd name="T33" fmla="*/ 302 h 302"/>
                <a:gd name="T34" fmla="*/ 188 w 336"/>
                <a:gd name="T35" fmla="*/ 287 h 302"/>
                <a:gd name="T36" fmla="*/ 179 w 336"/>
                <a:gd name="T37" fmla="*/ 249 h 302"/>
                <a:gd name="T38" fmla="*/ 169 w 336"/>
                <a:gd name="T39" fmla="*/ 178 h 302"/>
                <a:gd name="T40" fmla="*/ 185 w 336"/>
                <a:gd name="T41" fmla="*/ 163 h 302"/>
                <a:gd name="T42" fmla="*/ 231 w 336"/>
                <a:gd name="T43" fmla="*/ 192 h 302"/>
                <a:gd name="T44" fmla="*/ 282 w 336"/>
                <a:gd name="T45" fmla="*/ 225 h 302"/>
                <a:gd name="T46" fmla="*/ 323 w 336"/>
                <a:gd name="T47" fmla="*/ 251 h 302"/>
                <a:gd name="T48" fmla="*/ 334 w 336"/>
                <a:gd name="T49" fmla="*/ 262 h 302"/>
                <a:gd name="T50" fmla="*/ 332 w 336"/>
                <a:gd name="T51" fmla="*/ 254 h 302"/>
                <a:gd name="T52" fmla="*/ 313 w 336"/>
                <a:gd name="T53" fmla="*/ 234 h 302"/>
                <a:gd name="T54" fmla="*/ 274 w 336"/>
                <a:gd name="T55" fmla="*/ 205 h 302"/>
                <a:gd name="T56" fmla="*/ 227 w 336"/>
                <a:gd name="T57" fmla="*/ 172 h 302"/>
                <a:gd name="T58" fmla="*/ 188 w 336"/>
                <a:gd name="T59" fmla="*/ 148 h 302"/>
                <a:gd name="T60" fmla="*/ 169 w 336"/>
                <a:gd name="T61" fmla="*/ 137 h 302"/>
                <a:gd name="T62" fmla="*/ 181 w 336"/>
                <a:gd name="T63" fmla="*/ 134 h 302"/>
                <a:gd name="T64" fmla="*/ 204 w 336"/>
                <a:gd name="T65" fmla="*/ 126 h 302"/>
                <a:gd name="T66" fmla="*/ 239 w 336"/>
                <a:gd name="T67" fmla="*/ 119 h 302"/>
                <a:gd name="T68" fmla="*/ 280 w 336"/>
                <a:gd name="T69" fmla="*/ 117 h 302"/>
                <a:gd name="T70" fmla="*/ 313 w 336"/>
                <a:gd name="T71" fmla="*/ 121 h 302"/>
                <a:gd name="T72" fmla="*/ 336 w 336"/>
                <a:gd name="T73" fmla="*/ 130 h 302"/>
                <a:gd name="T74" fmla="*/ 330 w 336"/>
                <a:gd name="T75" fmla="*/ 119 h 302"/>
                <a:gd name="T76" fmla="*/ 311 w 336"/>
                <a:gd name="T77" fmla="*/ 110 h 302"/>
                <a:gd name="T78" fmla="*/ 272 w 336"/>
                <a:gd name="T79" fmla="*/ 108 h 302"/>
                <a:gd name="T80" fmla="*/ 223 w 336"/>
                <a:gd name="T81" fmla="*/ 110 h 302"/>
                <a:gd name="T82" fmla="*/ 185 w 336"/>
                <a:gd name="T83" fmla="*/ 112 h 302"/>
                <a:gd name="T84" fmla="*/ 169 w 336"/>
                <a:gd name="T85" fmla="*/ 110 h 302"/>
                <a:gd name="T86" fmla="*/ 151 w 336"/>
                <a:gd name="T87" fmla="*/ 99 h 302"/>
                <a:gd name="T88" fmla="*/ 130 w 336"/>
                <a:gd name="T89" fmla="*/ 84 h 302"/>
                <a:gd name="T90" fmla="*/ 115 w 336"/>
                <a:gd name="T91" fmla="*/ 68 h 302"/>
                <a:gd name="T92" fmla="*/ 120 w 336"/>
                <a:gd name="T93" fmla="*/ 57 h 302"/>
                <a:gd name="T94" fmla="*/ 148 w 336"/>
                <a:gd name="T95" fmla="*/ 42 h 302"/>
                <a:gd name="T96" fmla="*/ 175 w 336"/>
                <a:gd name="T97" fmla="*/ 24 h 302"/>
                <a:gd name="T98" fmla="*/ 200 w 336"/>
                <a:gd name="T99" fmla="*/ 11 h 302"/>
                <a:gd name="T100" fmla="*/ 216 w 336"/>
                <a:gd name="T101" fmla="*/ 6 h 302"/>
                <a:gd name="T102" fmla="*/ 204 w 336"/>
                <a:gd name="T103" fmla="*/ 0 h 302"/>
                <a:gd name="T104" fmla="*/ 181 w 336"/>
                <a:gd name="T105" fmla="*/ 9 h 302"/>
                <a:gd name="T106" fmla="*/ 155 w 336"/>
                <a:gd name="T107" fmla="*/ 20 h 302"/>
                <a:gd name="T108" fmla="*/ 126 w 336"/>
                <a:gd name="T109" fmla="*/ 37 h 302"/>
                <a:gd name="T110" fmla="*/ 103 w 336"/>
                <a:gd name="T111" fmla="*/ 48 h 302"/>
                <a:gd name="T112" fmla="*/ 89 w 336"/>
                <a:gd name="T113" fmla="*/ 57 h 302"/>
                <a:gd name="T114" fmla="*/ 72 w 336"/>
                <a:gd name="T115" fmla="*/ 55 h 302"/>
                <a:gd name="T116" fmla="*/ 52 w 336"/>
                <a:gd name="T117" fmla="*/ 44 h 302"/>
                <a:gd name="T118" fmla="*/ 35 w 336"/>
                <a:gd name="T119" fmla="*/ 35 h 302"/>
                <a:gd name="T120" fmla="*/ 17 w 336"/>
                <a:gd name="T121" fmla="*/ 28 h 302"/>
                <a:gd name="T122" fmla="*/ 4 w 336"/>
                <a:gd name="T123" fmla="*/ 24 h 3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6"/>
                <a:gd name="T187" fmla="*/ 0 h 302"/>
                <a:gd name="T188" fmla="*/ 336 w 336"/>
                <a:gd name="T189" fmla="*/ 302 h 3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6" h="302">
                  <a:moveTo>
                    <a:pt x="0" y="24"/>
                  </a:moveTo>
                  <a:lnTo>
                    <a:pt x="6" y="31"/>
                  </a:lnTo>
                  <a:lnTo>
                    <a:pt x="15" y="39"/>
                  </a:lnTo>
                  <a:lnTo>
                    <a:pt x="25" y="48"/>
                  </a:lnTo>
                  <a:lnTo>
                    <a:pt x="31" y="55"/>
                  </a:lnTo>
                  <a:lnTo>
                    <a:pt x="39" y="59"/>
                  </a:lnTo>
                  <a:lnTo>
                    <a:pt x="52" y="66"/>
                  </a:lnTo>
                  <a:lnTo>
                    <a:pt x="66" y="73"/>
                  </a:lnTo>
                  <a:lnTo>
                    <a:pt x="74" y="81"/>
                  </a:lnTo>
                  <a:lnTo>
                    <a:pt x="74" y="110"/>
                  </a:lnTo>
                  <a:lnTo>
                    <a:pt x="74" y="141"/>
                  </a:lnTo>
                  <a:lnTo>
                    <a:pt x="76" y="170"/>
                  </a:lnTo>
                  <a:lnTo>
                    <a:pt x="78" y="192"/>
                  </a:lnTo>
                  <a:lnTo>
                    <a:pt x="82" y="201"/>
                  </a:lnTo>
                  <a:lnTo>
                    <a:pt x="83" y="198"/>
                  </a:lnTo>
                  <a:lnTo>
                    <a:pt x="85" y="192"/>
                  </a:lnTo>
                  <a:lnTo>
                    <a:pt x="83" y="181"/>
                  </a:lnTo>
                  <a:lnTo>
                    <a:pt x="83" y="161"/>
                  </a:lnTo>
                  <a:lnTo>
                    <a:pt x="85" y="130"/>
                  </a:lnTo>
                  <a:lnTo>
                    <a:pt x="89" y="99"/>
                  </a:lnTo>
                  <a:lnTo>
                    <a:pt x="91" y="81"/>
                  </a:lnTo>
                  <a:lnTo>
                    <a:pt x="97" y="86"/>
                  </a:lnTo>
                  <a:lnTo>
                    <a:pt x="105" y="95"/>
                  </a:lnTo>
                  <a:lnTo>
                    <a:pt x="113" y="103"/>
                  </a:lnTo>
                  <a:lnTo>
                    <a:pt x="122" y="114"/>
                  </a:lnTo>
                  <a:lnTo>
                    <a:pt x="132" y="123"/>
                  </a:lnTo>
                  <a:lnTo>
                    <a:pt x="142" y="132"/>
                  </a:lnTo>
                  <a:lnTo>
                    <a:pt x="148" y="139"/>
                  </a:lnTo>
                  <a:lnTo>
                    <a:pt x="153" y="141"/>
                  </a:lnTo>
                  <a:lnTo>
                    <a:pt x="157" y="176"/>
                  </a:lnTo>
                  <a:lnTo>
                    <a:pt x="163" y="223"/>
                  </a:lnTo>
                  <a:lnTo>
                    <a:pt x="173" y="269"/>
                  </a:lnTo>
                  <a:lnTo>
                    <a:pt x="183" y="295"/>
                  </a:lnTo>
                  <a:lnTo>
                    <a:pt x="188" y="302"/>
                  </a:lnTo>
                  <a:lnTo>
                    <a:pt x="190" y="298"/>
                  </a:lnTo>
                  <a:lnTo>
                    <a:pt x="188" y="287"/>
                  </a:lnTo>
                  <a:lnTo>
                    <a:pt x="185" y="273"/>
                  </a:lnTo>
                  <a:lnTo>
                    <a:pt x="179" y="249"/>
                  </a:lnTo>
                  <a:lnTo>
                    <a:pt x="173" y="214"/>
                  </a:lnTo>
                  <a:lnTo>
                    <a:pt x="169" y="178"/>
                  </a:lnTo>
                  <a:lnTo>
                    <a:pt x="169" y="154"/>
                  </a:lnTo>
                  <a:lnTo>
                    <a:pt x="185" y="163"/>
                  </a:lnTo>
                  <a:lnTo>
                    <a:pt x="206" y="176"/>
                  </a:lnTo>
                  <a:lnTo>
                    <a:pt x="231" y="192"/>
                  </a:lnTo>
                  <a:lnTo>
                    <a:pt x="256" y="209"/>
                  </a:lnTo>
                  <a:lnTo>
                    <a:pt x="282" y="225"/>
                  </a:lnTo>
                  <a:lnTo>
                    <a:pt x="305" y="240"/>
                  </a:lnTo>
                  <a:lnTo>
                    <a:pt x="323" y="251"/>
                  </a:lnTo>
                  <a:lnTo>
                    <a:pt x="330" y="258"/>
                  </a:lnTo>
                  <a:lnTo>
                    <a:pt x="334" y="262"/>
                  </a:lnTo>
                  <a:lnTo>
                    <a:pt x="336" y="260"/>
                  </a:lnTo>
                  <a:lnTo>
                    <a:pt x="332" y="254"/>
                  </a:lnTo>
                  <a:lnTo>
                    <a:pt x="323" y="243"/>
                  </a:lnTo>
                  <a:lnTo>
                    <a:pt x="313" y="234"/>
                  </a:lnTo>
                  <a:lnTo>
                    <a:pt x="295" y="220"/>
                  </a:lnTo>
                  <a:lnTo>
                    <a:pt x="274" y="205"/>
                  </a:lnTo>
                  <a:lnTo>
                    <a:pt x="251" y="190"/>
                  </a:lnTo>
                  <a:lnTo>
                    <a:pt x="227" y="172"/>
                  </a:lnTo>
                  <a:lnTo>
                    <a:pt x="206" y="159"/>
                  </a:lnTo>
                  <a:lnTo>
                    <a:pt x="188" y="148"/>
                  </a:lnTo>
                  <a:lnTo>
                    <a:pt x="177" y="141"/>
                  </a:lnTo>
                  <a:lnTo>
                    <a:pt x="169" y="137"/>
                  </a:lnTo>
                  <a:lnTo>
                    <a:pt x="171" y="134"/>
                  </a:lnTo>
                  <a:lnTo>
                    <a:pt x="181" y="134"/>
                  </a:lnTo>
                  <a:lnTo>
                    <a:pt x="192" y="130"/>
                  </a:lnTo>
                  <a:lnTo>
                    <a:pt x="204" y="126"/>
                  </a:lnTo>
                  <a:lnTo>
                    <a:pt x="221" y="121"/>
                  </a:lnTo>
                  <a:lnTo>
                    <a:pt x="239" y="119"/>
                  </a:lnTo>
                  <a:lnTo>
                    <a:pt x="260" y="117"/>
                  </a:lnTo>
                  <a:lnTo>
                    <a:pt x="280" y="117"/>
                  </a:lnTo>
                  <a:lnTo>
                    <a:pt x="299" y="119"/>
                  </a:lnTo>
                  <a:lnTo>
                    <a:pt x="313" y="121"/>
                  </a:lnTo>
                  <a:lnTo>
                    <a:pt x="324" y="126"/>
                  </a:lnTo>
                  <a:lnTo>
                    <a:pt x="336" y="130"/>
                  </a:lnTo>
                  <a:lnTo>
                    <a:pt x="336" y="128"/>
                  </a:lnTo>
                  <a:lnTo>
                    <a:pt x="330" y="119"/>
                  </a:lnTo>
                  <a:lnTo>
                    <a:pt x="321" y="112"/>
                  </a:lnTo>
                  <a:lnTo>
                    <a:pt x="311" y="110"/>
                  </a:lnTo>
                  <a:lnTo>
                    <a:pt x="293" y="110"/>
                  </a:lnTo>
                  <a:lnTo>
                    <a:pt x="272" y="108"/>
                  </a:lnTo>
                  <a:lnTo>
                    <a:pt x="249" y="108"/>
                  </a:lnTo>
                  <a:lnTo>
                    <a:pt x="223" y="110"/>
                  </a:lnTo>
                  <a:lnTo>
                    <a:pt x="202" y="110"/>
                  </a:lnTo>
                  <a:lnTo>
                    <a:pt x="185" y="112"/>
                  </a:lnTo>
                  <a:lnTo>
                    <a:pt x="175" y="112"/>
                  </a:lnTo>
                  <a:lnTo>
                    <a:pt x="169" y="110"/>
                  </a:lnTo>
                  <a:lnTo>
                    <a:pt x="159" y="106"/>
                  </a:lnTo>
                  <a:lnTo>
                    <a:pt x="151" y="99"/>
                  </a:lnTo>
                  <a:lnTo>
                    <a:pt x="140" y="90"/>
                  </a:lnTo>
                  <a:lnTo>
                    <a:pt x="130" y="84"/>
                  </a:lnTo>
                  <a:lnTo>
                    <a:pt x="122" y="75"/>
                  </a:lnTo>
                  <a:lnTo>
                    <a:pt x="115" y="68"/>
                  </a:lnTo>
                  <a:lnTo>
                    <a:pt x="111" y="64"/>
                  </a:lnTo>
                  <a:lnTo>
                    <a:pt x="120" y="57"/>
                  </a:lnTo>
                  <a:lnTo>
                    <a:pt x="134" y="50"/>
                  </a:lnTo>
                  <a:lnTo>
                    <a:pt x="148" y="42"/>
                  </a:lnTo>
                  <a:lnTo>
                    <a:pt x="161" y="33"/>
                  </a:lnTo>
                  <a:lnTo>
                    <a:pt x="175" y="24"/>
                  </a:lnTo>
                  <a:lnTo>
                    <a:pt x="188" y="15"/>
                  </a:lnTo>
                  <a:lnTo>
                    <a:pt x="200" y="11"/>
                  </a:lnTo>
                  <a:lnTo>
                    <a:pt x="208" y="9"/>
                  </a:lnTo>
                  <a:lnTo>
                    <a:pt x="216" y="6"/>
                  </a:lnTo>
                  <a:lnTo>
                    <a:pt x="214" y="2"/>
                  </a:lnTo>
                  <a:lnTo>
                    <a:pt x="204" y="0"/>
                  </a:lnTo>
                  <a:lnTo>
                    <a:pt x="190" y="4"/>
                  </a:lnTo>
                  <a:lnTo>
                    <a:pt x="181" y="9"/>
                  </a:lnTo>
                  <a:lnTo>
                    <a:pt x="169" y="13"/>
                  </a:lnTo>
                  <a:lnTo>
                    <a:pt x="155" y="20"/>
                  </a:lnTo>
                  <a:lnTo>
                    <a:pt x="140" y="28"/>
                  </a:lnTo>
                  <a:lnTo>
                    <a:pt x="126" y="37"/>
                  </a:lnTo>
                  <a:lnTo>
                    <a:pt x="113" y="44"/>
                  </a:lnTo>
                  <a:lnTo>
                    <a:pt x="103" y="48"/>
                  </a:lnTo>
                  <a:lnTo>
                    <a:pt x="97" y="53"/>
                  </a:lnTo>
                  <a:lnTo>
                    <a:pt x="89" y="57"/>
                  </a:lnTo>
                  <a:lnTo>
                    <a:pt x="82" y="57"/>
                  </a:lnTo>
                  <a:lnTo>
                    <a:pt x="72" y="55"/>
                  </a:lnTo>
                  <a:lnTo>
                    <a:pt x="60" y="48"/>
                  </a:lnTo>
                  <a:lnTo>
                    <a:pt x="52" y="44"/>
                  </a:lnTo>
                  <a:lnTo>
                    <a:pt x="45" y="39"/>
                  </a:lnTo>
                  <a:lnTo>
                    <a:pt x="35" y="35"/>
                  </a:lnTo>
                  <a:lnTo>
                    <a:pt x="27" y="31"/>
                  </a:lnTo>
                  <a:lnTo>
                    <a:pt x="17" y="28"/>
                  </a:lnTo>
                  <a:lnTo>
                    <a:pt x="10" y="26"/>
                  </a:lnTo>
                  <a:lnTo>
                    <a:pt x="4" y="24"/>
                  </a:lnTo>
                  <a:lnTo>
                    <a:pt x="0" y="24"/>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9" name="Group 208"/>
          <p:cNvGrpSpPr>
            <a:grpSpLocks noChangeAspect="1"/>
          </p:cNvGrpSpPr>
          <p:nvPr/>
        </p:nvGrpSpPr>
        <p:grpSpPr bwMode="auto">
          <a:xfrm rot="10800000">
            <a:off x="7048962" y="3396914"/>
            <a:ext cx="1949881" cy="1765664"/>
            <a:chOff x="0" y="0"/>
            <a:chExt cx="2717" cy="3075"/>
          </a:xfrm>
        </p:grpSpPr>
        <p:sp>
          <p:nvSpPr>
            <p:cNvPr id="340" name="AutoShape 209"/>
            <p:cNvSpPr>
              <a:spLocks noChangeAspect="1" noChangeArrowheads="1" noTextEdit="1"/>
            </p:cNvSpPr>
            <p:nvPr/>
          </p:nvSpPr>
          <p:spPr bwMode="auto">
            <a:xfrm>
              <a:off x="0" y="0"/>
              <a:ext cx="2717" cy="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341" name="Group 210"/>
            <p:cNvGrpSpPr>
              <a:grpSpLocks/>
            </p:cNvGrpSpPr>
            <p:nvPr/>
          </p:nvGrpSpPr>
          <p:grpSpPr bwMode="auto">
            <a:xfrm>
              <a:off x="33" y="13"/>
              <a:ext cx="2682" cy="2548"/>
              <a:chOff x="33" y="13"/>
              <a:chExt cx="2682" cy="2548"/>
            </a:xfrm>
          </p:grpSpPr>
          <p:sp>
            <p:nvSpPr>
              <p:cNvPr id="462" name="Freeform 211"/>
              <p:cNvSpPr>
                <a:spLocks/>
              </p:cNvSpPr>
              <p:nvPr/>
            </p:nvSpPr>
            <p:spPr bwMode="auto">
              <a:xfrm>
                <a:off x="1473" y="82"/>
                <a:ext cx="377" cy="187"/>
              </a:xfrm>
              <a:custGeom>
                <a:avLst/>
                <a:gdLst>
                  <a:gd name="T0" fmla="*/ 0 w 377"/>
                  <a:gd name="T1" fmla="*/ 163 h 187"/>
                  <a:gd name="T2" fmla="*/ 0 w 377"/>
                  <a:gd name="T3" fmla="*/ 161 h 187"/>
                  <a:gd name="T4" fmla="*/ 6 w 377"/>
                  <a:gd name="T5" fmla="*/ 159 h 187"/>
                  <a:gd name="T6" fmla="*/ 10 w 377"/>
                  <a:gd name="T7" fmla="*/ 156 h 187"/>
                  <a:gd name="T8" fmla="*/ 10 w 377"/>
                  <a:gd name="T9" fmla="*/ 154 h 187"/>
                  <a:gd name="T10" fmla="*/ 41 w 377"/>
                  <a:gd name="T11" fmla="*/ 163 h 187"/>
                  <a:gd name="T12" fmla="*/ 72 w 377"/>
                  <a:gd name="T13" fmla="*/ 167 h 187"/>
                  <a:gd name="T14" fmla="*/ 101 w 377"/>
                  <a:gd name="T15" fmla="*/ 170 h 187"/>
                  <a:gd name="T16" fmla="*/ 128 w 377"/>
                  <a:gd name="T17" fmla="*/ 165 h 187"/>
                  <a:gd name="T18" fmla="*/ 156 w 377"/>
                  <a:gd name="T19" fmla="*/ 159 h 187"/>
                  <a:gd name="T20" fmla="*/ 183 w 377"/>
                  <a:gd name="T21" fmla="*/ 150 h 187"/>
                  <a:gd name="T22" fmla="*/ 208 w 377"/>
                  <a:gd name="T23" fmla="*/ 139 h 187"/>
                  <a:gd name="T24" fmla="*/ 231 w 377"/>
                  <a:gd name="T25" fmla="*/ 126 h 187"/>
                  <a:gd name="T26" fmla="*/ 255 w 377"/>
                  <a:gd name="T27" fmla="*/ 110 h 187"/>
                  <a:gd name="T28" fmla="*/ 276 w 377"/>
                  <a:gd name="T29" fmla="*/ 95 h 187"/>
                  <a:gd name="T30" fmla="*/ 296 w 377"/>
                  <a:gd name="T31" fmla="*/ 79 h 187"/>
                  <a:gd name="T32" fmla="*/ 315 w 377"/>
                  <a:gd name="T33" fmla="*/ 61 h 187"/>
                  <a:gd name="T34" fmla="*/ 333 w 377"/>
                  <a:gd name="T35" fmla="*/ 44 h 187"/>
                  <a:gd name="T36" fmla="*/ 348 w 377"/>
                  <a:gd name="T37" fmla="*/ 28 h 187"/>
                  <a:gd name="T38" fmla="*/ 364 w 377"/>
                  <a:gd name="T39" fmla="*/ 13 h 187"/>
                  <a:gd name="T40" fmla="*/ 377 w 377"/>
                  <a:gd name="T41" fmla="*/ 0 h 187"/>
                  <a:gd name="T42" fmla="*/ 373 w 377"/>
                  <a:gd name="T43" fmla="*/ 17 h 187"/>
                  <a:gd name="T44" fmla="*/ 364 w 377"/>
                  <a:gd name="T45" fmla="*/ 35 h 187"/>
                  <a:gd name="T46" fmla="*/ 350 w 377"/>
                  <a:gd name="T47" fmla="*/ 53 h 187"/>
                  <a:gd name="T48" fmla="*/ 331 w 377"/>
                  <a:gd name="T49" fmla="*/ 73 h 187"/>
                  <a:gd name="T50" fmla="*/ 309 w 377"/>
                  <a:gd name="T51" fmla="*/ 92 h 187"/>
                  <a:gd name="T52" fmla="*/ 286 w 377"/>
                  <a:gd name="T53" fmla="*/ 112 h 187"/>
                  <a:gd name="T54" fmla="*/ 259 w 377"/>
                  <a:gd name="T55" fmla="*/ 130 h 187"/>
                  <a:gd name="T56" fmla="*/ 229 w 377"/>
                  <a:gd name="T57" fmla="*/ 145 h 187"/>
                  <a:gd name="T58" fmla="*/ 200 w 377"/>
                  <a:gd name="T59" fmla="*/ 161 h 187"/>
                  <a:gd name="T60" fmla="*/ 169 w 377"/>
                  <a:gd name="T61" fmla="*/ 172 h 187"/>
                  <a:gd name="T62" fmla="*/ 138 w 377"/>
                  <a:gd name="T63" fmla="*/ 181 h 187"/>
                  <a:gd name="T64" fmla="*/ 109 w 377"/>
                  <a:gd name="T65" fmla="*/ 187 h 187"/>
                  <a:gd name="T66" fmla="*/ 78 w 377"/>
                  <a:gd name="T67" fmla="*/ 187 h 187"/>
                  <a:gd name="T68" fmla="*/ 51 w 377"/>
                  <a:gd name="T69" fmla="*/ 185 h 187"/>
                  <a:gd name="T70" fmla="*/ 23 w 377"/>
                  <a:gd name="T71" fmla="*/ 176 h 187"/>
                  <a:gd name="T72" fmla="*/ 0 w 377"/>
                  <a:gd name="T73" fmla="*/ 163 h 1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87"/>
                  <a:gd name="T113" fmla="*/ 377 w 377"/>
                  <a:gd name="T114" fmla="*/ 187 h 1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87">
                    <a:moveTo>
                      <a:pt x="0" y="163"/>
                    </a:moveTo>
                    <a:lnTo>
                      <a:pt x="0" y="161"/>
                    </a:lnTo>
                    <a:lnTo>
                      <a:pt x="6" y="159"/>
                    </a:lnTo>
                    <a:lnTo>
                      <a:pt x="10" y="156"/>
                    </a:lnTo>
                    <a:lnTo>
                      <a:pt x="10" y="154"/>
                    </a:lnTo>
                    <a:lnTo>
                      <a:pt x="41" y="163"/>
                    </a:lnTo>
                    <a:lnTo>
                      <a:pt x="72" y="167"/>
                    </a:lnTo>
                    <a:lnTo>
                      <a:pt x="101" y="170"/>
                    </a:lnTo>
                    <a:lnTo>
                      <a:pt x="128" y="165"/>
                    </a:lnTo>
                    <a:lnTo>
                      <a:pt x="156" y="159"/>
                    </a:lnTo>
                    <a:lnTo>
                      <a:pt x="183" y="150"/>
                    </a:lnTo>
                    <a:lnTo>
                      <a:pt x="208" y="139"/>
                    </a:lnTo>
                    <a:lnTo>
                      <a:pt x="231" y="126"/>
                    </a:lnTo>
                    <a:lnTo>
                      <a:pt x="255" y="110"/>
                    </a:lnTo>
                    <a:lnTo>
                      <a:pt x="276" y="95"/>
                    </a:lnTo>
                    <a:lnTo>
                      <a:pt x="296" y="79"/>
                    </a:lnTo>
                    <a:lnTo>
                      <a:pt x="315" y="61"/>
                    </a:lnTo>
                    <a:lnTo>
                      <a:pt x="333" y="44"/>
                    </a:lnTo>
                    <a:lnTo>
                      <a:pt x="348" y="28"/>
                    </a:lnTo>
                    <a:lnTo>
                      <a:pt x="364" y="13"/>
                    </a:lnTo>
                    <a:lnTo>
                      <a:pt x="377" y="0"/>
                    </a:lnTo>
                    <a:lnTo>
                      <a:pt x="373" y="17"/>
                    </a:lnTo>
                    <a:lnTo>
                      <a:pt x="364" y="35"/>
                    </a:lnTo>
                    <a:lnTo>
                      <a:pt x="350" y="53"/>
                    </a:lnTo>
                    <a:lnTo>
                      <a:pt x="331" y="73"/>
                    </a:lnTo>
                    <a:lnTo>
                      <a:pt x="309" y="92"/>
                    </a:lnTo>
                    <a:lnTo>
                      <a:pt x="286" y="112"/>
                    </a:lnTo>
                    <a:lnTo>
                      <a:pt x="259" y="130"/>
                    </a:lnTo>
                    <a:lnTo>
                      <a:pt x="229" y="145"/>
                    </a:lnTo>
                    <a:lnTo>
                      <a:pt x="200" y="161"/>
                    </a:lnTo>
                    <a:lnTo>
                      <a:pt x="169" y="172"/>
                    </a:lnTo>
                    <a:lnTo>
                      <a:pt x="138" y="181"/>
                    </a:lnTo>
                    <a:lnTo>
                      <a:pt x="109" y="187"/>
                    </a:lnTo>
                    <a:lnTo>
                      <a:pt x="78" y="187"/>
                    </a:lnTo>
                    <a:lnTo>
                      <a:pt x="51" y="185"/>
                    </a:lnTo>
                    <a:lnTo>
                      <a:pt x="23" y="176"/>
                    </a:lnTo>
                    <a:lnTo>
                      <a:pt x="0" y="1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3" name="Freeform 212"/>
              <p:cNvSpPr>
                <a:spLocks/>
              </p:cNvSpPr>
              <p:nvPr/>
            </p:nvSpPr>
            <p:spPr bwMode="auto">
              <a:xfrm>
                <a:off x="1769" y="26"/>
                <a:ext cx="21" cy="146"/>
              </a:xfrm>
              <a:custGeom>
                <a:avLst/>
                <a:gdLst>
                  <a:gd name="T0" fmla="*/ 15 w 21"/>
                  <a:gd name="T1" fmla="*/ 0 h 146"/>
                  <a:gd name="T2" fmla="*/ 21 w 21"/>
                  <a:gd name="T3" fmla="*/ 18 h 146"/>
                  <a:gd name="T4" fmla="*/ 21 w 21"/>
                  <a:gd name="T5" fmla="*/ 60 h 146"/>
                  <a:gd name="T6" fmla="*/ 15 w 21"/>
                  <a:gd name="T7" fmla="*/ 109 h 146"/>
                  <a:gd name="T8" fmla="*/ 0 w 21"/>
                  <a:gd name="T9" fmla="*/ 146 h 146"/>
                  <a:gd name="T10" fmla="*/ 3 w 21"/>
                  <a:gd name="T11" fmla="*/ 109 h 146"/>
                  <a:gd name="T12" fmla="*/ 7 w 21"/>
                  <a:gd name="T13" fmla="*/ 60 h 146"/>
                  <a:gd name="T14" fmla="*/ 11 w 21"/>
                  <a:gd name="T15" fmla="*/ 18 h 146"/>
                  <a:gd name="T16" fmla="*/ 15 w 21"/>
                  <a:gd name="T17" fmla="*/ 0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46"/>
                  <a:gd name="T29" fmla="*/ 21 w 21"/>
                  <a:gd name="T30" fmla="*/ 146 h 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46">
                    <a:moveTo>
                      <a:pt x="15" y="0"/>
                    </a:moveTo>
                    <a:lnTo>
                      <a:pt x="21" y="18"/>
                    </a:lnTo>
                    <a:lnTo>
                      <a:pt x="21" y="60"/>
                    </a:lnTo>
                    <a:lnTo>
                      <a:pt x="15" y="109"/>
                    </a:lnTo>
                    <a:lnTo>
                      <a:pt x="0" y="146"/>
                    </a:lnTo>
                    <a:lnTo>
                      <a:pt x="3" y="109"/>
                    </a:lnTo>
                    <a:lnTo>
                      <a:pt x="7" y="60"/>
                    </a:lnTo>
                    <a:lnTo>
                      <a:pt x="11" y="18"/>
                    </a:lnTo>
                    <a:lnTo>
                      <a:pt x="1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4" name="Freeform 213"/>
              <p:cNvSpPr>
                <a:spLocks/>
              </p:cNvSpPr>
              <p:nvPr/>
            </p:nvSpPr>
            <p:spPr bwMode="auto">
              <a:xfrm>
                <a:off x="1737" y="24"/>
                <a:ext cx="28" cy="175"/>
              </a:xfrm>
              <a:custGeom>
                <a:avLst/>
                <a:gdLst>
                  <a:gd name="T0" fmla="*/ 22 w 28"/>
                  <a:gd name="T1" fmla="*/ 0 h 175"/>
                  <a:gd name="T2" fmla="*/ 28 w 28"/>
                  <a:gd name="T3" fmla="*/ 22 h 175"/>
                  <a:gd name="T4" fmla="*/ 26 w 28"/>
                  <a:gd name="T5" fmla="*/ 73 h 175"/>
                  <a:gd name="T6" fmla="*/ 18 w 28"/>
                  <a:gd name="T7" fmla="*/ 131 h 175"/>
                  <a:gd name="T8" fmla="*/ 0 w 28"/>
                  <a:gd name="T9" fmla="*/ 175 h 175"/>
                  <a:gd name="T10" fmla="*/ 4 w 28"/>
                  <a:gd name="T11" fmla="*/ 139 h 175"/>
                  <a:gd name="T12" fmla="*/ 8 w 28"/>
                  <a:gd name="T13" fmla="*/ 80 h 175"/>
                  <a:gd name="T14" fmla="*/ 14 w 28"/>
                  <a:gd name="T15" fmla="*/ 25 h 175"/>
                  <a:gd name="T16" fmla="*/ 22 w 28"/>
                  <a:gd name="T17" fmla="*/ 0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75"/>
                  <a:gd name="T29" fmla="*/ 28 w 28"/>
                  <a:gd name="T30" fmla="*/ 175 h 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75">
                    <a:moveTo>
                      <a:pt x="22" y="0"/>
                    </a:moveTo>
                    <a:lnTo>
                      <a:pt x="28" y="22"/>
                    </a:lnTo>
                    <a:lnTo>
                      <a:pt x="26" y="73"/>
                    </a:lnTo>
                    <a:lnTo>
                      <a:pt x="18" y="131"/>
                    </a:lnTo>
                    <a:lnTo>
                      <a:pt x="0" y="175"/>
                    </a:lnTo>
                    <a:lnTo>
                      <a:pt x="4" y="139"/>
                    </a:lnTo>
                    <a:lnTo>
                      <a:pt x="8" y="80"/>
                    </a:lnTo>
                    <a:lnTo>
                      <a:pt x="14" y="25"/>
                    </a:lnTo>
                    <a:lnTo>
                      <a:pt x="2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5" name="Freeform 214"/>
              <p:cNvSpPr>
                <a:spLocks/>
              </p:cNvSpPr>
              <p:nvPr/>
            </p:nvSpPr>
            <p:spPr bwMode="auto">
              <a:xfrm>
                <a:off x="1683" y="51"/>
                <a:ext cx="21" cy="183"/>
              </a:xfrm>
              <a:custGeom>
                <a:avLst/>
                <a:gdLst>
                  <a:gd name="T0" fmla="*/ 12 w 21"/>
                  <a:gd name="T1" fmla="*/ 0 h 183"/>
                  <a:gd name="T2" fmla="*/ 19 w 21"/>
                  <a:gd name="T3" fmla="*/ 24 h 183"/>
                  <a:gd name="T4" fmla="*/ 21 w 21"/>
                  <a:gd name="T5" fmla="*/ 79 h 183"/>
                  <a:gd name="T6" fmla="*/ 16 w 21"/>
                  <a:gd name="T7" fmla="*/ 141 h 183"/>
                  <a:gd name="T8" fmla="*/ 0 w 21"/>
                  <a:gd name="T9" fmla="*/ 183 h 183"/>
                  <a:gd name="T10" fmla="*/ 0 w 21"/>
                  <a:gd name="T11" fmla="*/ 145 h 183"/>
                  <a:gd name="T12" fmla="*/ 2 w 21"/>
                  <a:gd name="T13" fmla="*/ 84 h 183"/>
                  <a:gd name="T14" fmla="*/ 6 w 21"/>
                  <a:gd name="T15" fmla="*/ 26 h 183"/>
                  <a:gd name="T16" fmla="*/ 12 w 21"/>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83"/>
                  <a:gd name="T29" fmla="*/ 21 w 21"/>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83">
                    <a:moveTo>
                      <a:pt x="12" y="0"/>
                    </a:moveTo>
                    <a:lnTo>
                      <a:pt x="19" y="24"/>
                    </a:lnTo>
                    <a:lnTo>
                      <a:pt x="21" y="79"/>
                    </a:lnTo>
                    <a:lnTo>
                      <a:pt x="16" y="141"/>
                    </a:lnTo>
                    <a:lnTo>
                      <a:pt x="0" y="183"/>
                    </a:lnTo>
                    <a:lnTo>
                      <a:pt x="0" y="145"/>
                    </a:lnTo>
                    <a:lnTo>
                      <a:pt x="2" y="84"/>
                    </a:lnTo>
                    <a:lnTo>
                      <a:pt x="6" y="26"/>
                    </a:lnTo>
                    <a:lnTo>
                      <a:pt x="1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6" name="Freeform 215"/>
              <p:cNvSpPr>
                <a:spLocks/>
              </p:cNvSpPr>
              <p:nvPr/>
            </p:nvSpPr>
            <p:spPr bwMode="auto">
              <a:xfrm>
                <a:off x="1648" y="84"/>
                <a:ext cx="18" cy="163"/>
              </a:xfrm>
              <a:custGeom>
                <a:avLst/>
                <a:gdLst>
                  <a:gd name="T0" fmla="*/ 10 w 18"/>
                  <a:gd name="T1" fmla="*/ 0 h 163"/>
                  <a:gd name="T2" fmla="*/ 16 w 18"/>
                  <a:gd name="T3" fmla="*/ 22 h 163"/>
                  <a:gd name="T4" fmla="*/ 18 w 18"/>
                  <a:gd name="T5" fmla="*/ 73 h 163"/>
                  <a:gd name="T6" fmla="*/ 14 w 18"/>
                  <a:gd name="T7" fmla="*/ 128 h 163"/>
                  <a:gd name="T8" fmla="*/ 2 w 18"/>
                  <a:gd name="T9" fmla="*/ 163 h 163"/>
                  <a:gd name="T10" fmla="*/ 2 w 18"/>
                  <a:gd name="T11" fmla="*/ 126 h 163"/>
                  <a:gd name="T12" fmla="*/ 0 w 18"/>
                  <a:gd name="T13" fmla="*/ 71 h 163"/>
                  <a:gd name="T14" fmla="*/ 2 w 18"/>
                  <a:gd name="T15" fmla="*/ 22 h 163"/>
                  <a:gd name="T16" fmla="*/ 10 w 18"/>
                  <a:gd name="T17" fmla="*/ 0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63"/>
                  <a:gd name="T29" fmla="*/ 18 w 18"/>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63">
                    <a:moveTo>
                      <a:pt x="10" y="0"/>
                    </a:moveTo>
                    <a:lnTo>
                      <a:pt x="16" y="22"/>
                    </a:lnTo>
                    <a:lnTo>
                      <a:pt x="18" y="73"/>
                    </a:lnTo>
                    <a:lnTo>
                      <a:pt x="14" y="128"/>
                    </a:lnTo>
                    <a:lnTo>
                      <a:pt x="2" y="163"/>
                    </a:lnTo>
                    <a:lnTo>
                      <a:pt x="2" y="126"/>
                    </a:lnTo>
                    <a:lnTo>
                      <a:pt x="0" y="71"/>
                    </a:lnTo>
                    <a:lnTo>
                      <a:pt x="2" y="22"/>
                    </a:lnTo>
                    <a:lnTo>
                      <a:pt x="1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7" name="Freeform 216"/>
              <p:cNvSpPr>
                <a:spLocks/>
              </p:cNvSpPr>
              <p:nvPr/>
            </p:nvSpPr>
            <p:spPr bwMode="auto">
              <a:xfrm>
                <a:off x="1580" y="126"/>
                <a:ext cx="21" cy="137"/>
              </a:xfrm>
              <a:custGeom>
                <a:avLst/>
                <a:gdLst>
                  <a:gd name="T0" fmla="*/ 4 w 21"/>
                  <a:gd name="T1" fmla="*/ 0 h 137"/>
                  <a:gd name="T2" fmla="*/ 14 w 21"/>
                  <a:gd name="T3" fmla="*/ 15 h 137"/>
                  <a:gd name="T4" fmla="*/ 21 w 21"/>
                  <a:gd name="T5" fmla="*/ 55 h 137"/>
                  <a:gd name="T6" fmla="*/ 19 w 21"/>
                  <a:gd name="T7" fmla="*/ 99 h 137"/>
                  <a:gd name="T8" fmla="*/ 8 w 21"/>
                  <a:gd name="T9" fmla="*/ 137 h 137"/>
                  <a:gd name="T10" fmla="*/ 6 w 21"/>
                  <a:gd name="T11" fmla="*/ 104 h 137"/>
                  <a:gd name="T12" fmla="*/ 2 w 21"/>
                  <a:gd name="T13" fmla="*/ 57 h 137"/>
                  <a:gd name="T14" fmla="*/ 0 w 21"/>
                  <a:gd name="T15" fmla="*/ 17 h 137"/>
                  <a:gd name="T16" fmla="*/ 4 w 21"/>
                  <a:gd name="T17" fmla="*/ 0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37"/>
                  <a:gd name="T29" fmla="*/ 21 w 21"/>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37">
                    <a:moveTo>
                      <a:pt x="4" y="0"/>
                    </a:moveTo>
                    <a:lnTo>
                      <a:pt x="14" y="15"/>
                    </a:lnTo>
                    <a:lnTo>
                      <a:pt x="21" y="55"/>
                    </a:lnTo>
                    <a:lnTo>
                      <a:pt x="19" y="99"/>
                    </a:lnTo>
                    <a:lnTo>
                      <a:pt x="8" y="137"/>
                    </a:lnTo>
                    <a:lnTo>
                      <a:pt x="6" y="104"/>
                    </a:lnTo>
                    <a:lnTo>
                      <a:pt x="2" y="57"/>
                    </a:lnTo>
                    <a:lnTo>
                      <a:pt x="0" y="17"/>
                    </a:lnTo>
                    <a:lnTo>
                      <a:pt x="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8" name="Freeform 217"/>
              <p:cNvSpPr>
                <a:spLocks/>
              </p:cNvSpPr>
              <p:nvPr/>
            </p:nvSpPr>
            <p:spPr bwMode="auto">
              <a:xfrm>
                <a:off x="1481" y="188"/>
                <a:ext cx="25" cy="66"/>
              </a:xfrm>
              <a:custGeom>
                <a:avLst/>
                <a:gdLst>
                  <a:gd name="T0" fmla="*/ 4 w 25"/>
                  <a:gd name="T1" fmla="*/ 0 h 66"/>
                  <a:gd name="T2" fmla="*/ 12 w 25"/>
                  <a:gd name="T3" fmla="*/ 6 h 66"/>
                  <a:gd name="T4" fmla="*/ 21 w 25"/>
                  <a:gd name="T5" fmla="*/ 26 h 66"/>
                  <a:gd name="T6" fmla="*/ 25 w 25"/>
                  <a:gd name="T7" fmla="*/ 50 h 66"/>
                  <a:gd name="T8" fmla="*/ 19 w 25"/>
                  <a:gd name="T9" fmla="*/ 66 h 66"/>
                  <a:gd name="T10" fmla="*/ 19 w 25"/>
                  <a:gd name="T11" fmla="*/ 44 h 66"/>
                  <a:gd name="T12" fmla="*/ 10 w 25"/>
                  <a:gd name="T13" fmla="*/ 22 h 66"/>
                  <a:gd name="T14" fmla="*/ 0 w 25"/>
                  <a:gd name="T15" fmla="*/ 6 h 66"/>
                  <a:gd name="T16" fmla="*/ 4 w 2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66"/>
                  <a:gd name="T29" fmla="*/ 25 w 2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66">
                    <a:moveTo>
                      <a:pt x="4" y="0"/>
                    </a:moveTo>
                    <a:lnTo>
                      <a:pt x="12" y="6"/>
                    </a:lnTo>
                    <a:lnTo>
                      <a:pt x="21" y="26"/>
                    </a:lnTo>
                    <a:lnTo>
                      <a:pt x="25" y="50"/>
                    </a:lnTo>
                    <a:lnTo>
                      <a:pt x="19" y="66"/>
                    </a:lnTo>
                    <a:lnTo>
                      <a:pt x="19" y="44"/>
                    </a:lnTo>
                    <a:lnTo>
                      <a:pt x="10" y="22"/>
                    </a:lnTo>
                    <a:lnTo>
                      <a:pt x="0" y="6"/>
                    </a:lnTo>
                    <a:lnTo>
                      <a:pt x="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9" name="Freeform 218"/>
              <p:cNvSpPr>
                <a:spLocks/>
              </p:cNvSpPr>
              <p:nvPr/>
            </p:nvSpPr>
            <p:spPr bwMode="auto">
              <a:xfrm>
                <a:off x="1806" y="13"/>
                <a:ext cx="21" cy="126"/>
              </a:xfrm>
              <a:custGeom>
                <a:avLst/>
                <a:gdLst>
                  <a:gd name="T0" fmla="*/ 15 w 21"/>
                  <a:gd name="T1" fmla="*/ 0 h 126"/>
                  <a:gd name="T2" fmla="*/ 21 w 21"/>
                  <a:gd name="T3" fmla="*/ 13 h 126"/>
                  <a:gd name="T4" fmla="*/ 21 w 21"/>
                  <a:gd name="T5" fmla="*/ 49 h 126"/>
                  <a:gd name="T6" fmla="*/ 15 w 21"/>
                  <a:gd name="T7" fmla="*/ 89 h 126"/>
                  <a:gd name="T8" fmla="*/ 0 w 21"/>
                  <a:gd name="T9" fmla="*/ 126 h 126"/>
                  <a:gd name="T10" fmla="*/ 3 w 21"/>
                  <a:gd name="T11" fmla="*/ 91 h 126"/>
                  <a:gd name="T12" fmla="*/ 5 w 21"/>
                  <a:gd name="T13" fmla="*/ 49 h 126"/>
                  <a:gd name="T14" fmla="*/ 9 w 21"/>
                  <a:gd name="T15" fmla="*/ 16 h 126"/>
                  <a:gd name="T16" fmla="*/ 15 w 21"/>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26"/>
                  <a:gd name="T29" fmla="*/ 21 w 21"/>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26">
                    <a:moveTo>
                      <a:pt x="15" y="0"/>
                    </a:moveTo>
                    <a:lnTo>
                      <a:pt x="21" y="13"/>
                    </a:lnTo>
                    <a:lnTo>
                      <a:pt x="21" y="49"/>
                    </a:lnTo>
                    <a:lnTo>
                      <a:pt x="15" y="89"/>
                    </a:lnTo>
                    <a:lnTo>
                      <a:pt x="0" y="126"/>
                    </a:lnTo>
                    <a:lnTo>
                      <a:pt x="3" y="91"/>
                    </a:lnTo>
                    <a:lnTo>
                      <a:pt x="5" y="49"/>
                    </a:lnTo>
                    <a:lnTo>
                      <a:pt x="9" y="16"/>
                    </a:lnTo>
                    <a:lnTo>
                      <a:pt x="1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 name="Freeform 219"/>
              <p:cNvSpPr>
                <a:spLocks/>
              </p:cNvSpPr>
              <p:nvPr/>
            </p:nvSpPr>
            <p:spPr bwMode="auto">
              <a:xfrm>
                <a:off x="1714" y="38"/>
                <a:ext cx="22" cy="178"/>
              </a:xfrm>
              <a:custGeom>
                <a:avLst/>
                <a:gdLst>
                  <a:gd name="T0" fmla="*/ 12 w 22"/>
                  <a:gd name="T1" fmla="*/ 0 h 178"/>
                  <a:gd name="T2" fmla="*/ 20 w 22"/>
                  <a:gd name="T3" fmla="*/ 24 h 178"/>
                  <a:gd name="T4" fmla="*/ 22 w 22"/>
                  <a:gd name="T5" fmla="*/ 77 h 178"/>
                  <a:gd name="T6" fmla="*/ 16 w 22"/>
                  <a:gd name="T7" fmla="*/ 136 h 178"/>
                  <a:gd name="T8" fmla="*/ 0 w 22"/>
                  <a:gd name="T9" fmla="*/ 178 h 178"/>
                  <a:gd name="T10" fmla="*/ 0 w 22"/>
                  <a:gd name="T11" fmla="*/ 143 h 178"/>
                  <a:gd name="T12" fmla="*/ 2 w 22"/>
                  <a:gd name="T13" fmla="*/ 81 h 178"/>
                  <a:gd name="T14" fmla="*/ 6 w 22"/>
                  <a:gd name="T15" fmla="*/ 24 h 178"/>
                  <a:gd name="T16" fmla="*/ 12 w 22"/>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8"/>
                  <a:gd name="T29" fmla="*/ 22 w 22"/>
                  <a:gd name="T30" fmla="*/ 178 h 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8">
                    <a:moveTo>
                      <a:pt x="12" y="0"/>
                    </a:moveTo>
                    <a:lnTo>
                      <a:pt x="20" y="24"/>
                    </a:lnTo>
                    <a:lnTo>
                      <a:pt x="22" y="77"/>
                    </a:lnTo>
                    <a:lnTo>
                      <a:pt x="16" y="136"/>
                    </a:lnTo>
                    <a:lnTo>
                      <a:pt x="0" y="178"/>
                    </a:lnTo>
                    <a:lnTo>
                      <a:pt x="0" y="143"/>
                    </a:lnTo>
                    <a:lnTo>
                      <a:pt x="2" y="81"/>
                    </a:lnTo>
                    <a:lnTo>
                      <a:pt x="6" y="24"/>
                    </a:lnTo>
                    <a:lnTo>
                      <a:pt x="1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 name="Freeform 220"/>
              <p:cNvSpPr>
                <a:spLocks/>
              </p:cNvSpPr>
              <p:nvPr/>
            </p:nvSpPr>
            <p:spPr bwMode="auto">
              <a:xfrm>
                <a:off x="1607" y="99"/>
                <a:ext cx="22" cy="157"/>
              </a:xfrm>
              <a:custGeom>
                <a:avLst/>
                <a:gdLst>
                  <a:gd name="T0" fmla="*/ 4 w 22"/>
                  <a:gd name="T1" fmla="*/ 0 h 157"/>
                  <a:gd name="T2" fmla="*/ 14 w 22"/>
                  <a:gd name="T3" fmla="*/ 20 h 157"/>
                  <a:gd name="T4" fmla="*/ 22 w 22"/>
                  <a:gd name="T5" fmla="*/ 64 h 157"/>
                  <a:gd name="T6" fmla="*/ 22 w 22"/>
                  <a:gd name="T7" fmla="*/ 117 h 157"/>
                  <a:gd name="T8" fmla="*/ 10 w 22"/>
                  <a:gd name="T9" fmla="*/ 157 h 157"/>
                  <a:gd name="T10" fmla="*/ 8 w 22"/>
                  <a:gd name="T11" fmla="*/ 120 h 157"/>
                  <a:gd name="T12" fmla="*/ 4 w 22"/>
                  <a:gd name="T13" fmla="*/ 69 h 157"/>
                  <a:gd name="T14" fmla="*/ 0 w 22"/>
                  <a:gd name="T15" fmla="*/ 20 h 157"/>
                  <a:gd name="T16" fmla="*/ 4 w 22"/>
                  <a:gd name="T17" fmla="*/ 0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57"/>
                  <a:gd name="T29" fmla="*/ 22 w 22"/>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57">
                    <a:moveTo>
                      <a:pt x="4" y="0"/>
                    </a:moveTo>
                    <a:lnTo>
                      <a:pt x="14" y="20"/>
                    </a:lnTo>
                    <a:lnTo>
                      <a:pt x="22" y="64"/>
                    </a:lnTo>
                    <a:lnTo>
                      <a:pt x="22" y="117"/>
                    </a:lnTo>
                    <a:lnTo>
                      <a:pt x="10" y="157"/>
                    </a:lnTo>
                    <a:lnTo>
                      <a:pt x="8" y="120"/>
                    </a:lnTo>
                    <a:lnTo>
                      <a:pt x="4" y="69"/>
                    </a:lnTo>
                    <a:lnTo>
                      <a:pt x="0" y="20"/>
                    </a:lnTo>
                    <a:lnTo>
                      <a:pt x="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 name="Freeform 221"/>
              <p:cNvSpPr>
                <a:spLocks/>
              </p:cNvSpPr>
              <p:nvPr/>
            </p:nvSpPr>
            <p:spPr bwMode="auto">
              <a:xfrm>
                <a:off x="1557" y="132"/>
                <a:ext cx="11" cy="131"/>
              </a:xfrm>
              <a:custGeom>
                <a:avLst/>
                <a:gdLst>
                  <a:gd name="T0" fmla="*/ 4 w 11"/>
                  <a:gd name="T1" fmla="*/ 0 h 131"/>
                  <a:gd name="T2" fmla="*/ 9 w 11"/>
                  <a:gd name="T3" fmla="*/ 20 h 131"/>
                  <a:gd name="T4" fmla="*/ 11 w 11"/>
                  <a:gd name="T5" fmla="*/ 62 h 131"/>
                  <a:gd name="T6" fmla="*/ 9 w 11"/>
                  <a:gd name="T7" fmla="*/ 106 h 131"/>
                  <a:gd name="T8" fmla="*/ 2 w 11"/>
                  <a:gd name="T9" fmla="*/ 131 h 131"/>
                  <a:gd name="T10" fmla="*/ 2 w 11"/>
                  <a:gd name="T11" fmla="*/ 102 h 131"/>
                  <a:gd name="T12" fmla="*/ 0 w 11"/>
                  <a:gd name="T13" fmla="*/ 62 h 131"/>
                  <a:gd name="T14" fmla="*/ 0 w 11"/>
                  <a:gd name="T15" fmla="*/ 23 h 131"/>
                  <a:gd name="T16" fmla="*/ 4 w 11"/>
                  <a:gd name="T17" fmla="*/ 0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1"/>
                  <a:gd name="T29" fmla="*/ 11 w 11"/>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1">
                    <a:moveTo>
                      <a:pt x="4" y="0"/>
                    </a:moveTo>
                    <a:lnTo>
                      <a:pt x="9" y="20"/>
                    </a:lnTo>
                    <a:lnTo>
                      <a:pt x="11" y="62"/>
                    </a:lnTo>
                    <a:lnTo>
                      <a:pt x="9" y="106"/>
                    </a:lnTo>
                    <a:lnTo>
                      <a:pt x="2" y="131"/>
                    </a:lnTo>
                    <a:lnTo>
                      <a:pt x="2" y="102"/>
                    </a:lnTo>
                    <a:lnTo>
                      <a:pt x="0" y="62"/>
                    </a:lnTo>
                    <a:lnTo>
                      <a:pt x="0" y="23"/>
                    </a:lnTo>
                    <a:lnTo>
                      <a:pt x="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 name="Freeform 222"/>
              <p:cNvSpPr>
                <a:spLocks/>
              </p:cNvSpPr>
              <p:nvPr/>
            </p:nvSpPr>
            <p:spPr bwMode="auto">
              <a:xfrm>
                <a:off x="1516" y="181"/>
                <a:ext cx="23" cy="79"/>
              </a:xfrm>
              <a:custGeom>
                <a:avLst/>
                <a:gdLst>
                  <a:gd name="T0" fmla="*/ 4 w 23"/>
                  <a:gd name="T1" fmla="*/ 0 h 79"/>
                  <a:gd name="T2" fmla="*/ 12 w 23"/>
                  <a:gd name="T3" fmla="*/ 9 h 79"/>
                  <a:gd name="T4" fmla="*/ 19 w 23"/>
                  <a:gd name="T5" fmla="*/ 33 h 79"/>
                  <a:gd name="T6" fmla="*/ 23 w 23"/>
                  <a:gd name="T7" fmla="*/ 62 h 79"/>
                  <a:gd name="T8" fmla="*/ 15 w 23"/>
                  <a:gd name="T9" fmla="*/ 79 h 79"/>
                  <a:gd name="T10" fmla="*/ 15 w 23"/>
                  <a:gd name="T11" fmla="*/ 57 h 79"/>
                  <a:gd name="T12" fmla="*/ 8 w 23"/>
                  <a:gd name="T13" fmla="*/ 31 h 79"/>
                  <a:gd name="T14" fmla="*/ 0 w 23"/>
                  <a:gd name="T15" fmla="*/ 9 h 79"/>
                  <a:gd name="T16" fmla="*/ 4 w 23"/>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79"/>
                  <a:gd name="T29" fmla="*/ 23 w 23"/>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79">
                    <a:moveTo>
                      <a:pt x="4" y="0"/>
                    </a:moveTo>
                    <a:lnTo>
                      <a:pt x="12" y="9"/>
                    </a:lnTo>
                    <a:lnTo>
                      <a:pt x="19" y="33"/>
                    </a:lnTo>
                    <a:lnTo>
                      <a:pt x="23" y="62"/>
                    </a:lnTo>
                    <a:lnTo>
                      <a:pt x="15" y="79"/>
                    </a:lnTo>
                    <a:lnTo>
                      <a:pt x="15" y="57"/>
                    </a:lnTo>
                    <a:lnTo>
                      <a:pt x="8" y="31"/>
                    </a:lnTo>
                    <a:lnTo>
                      <a:pt x="0" y="9"/>
                    </a:lnTo>
                    <a:lnTo>
                      <a:pt x="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 name="Freeform 223"/>
              <p:cNvSpPr>
                <a:spLocks/>
              </p:cNvSpPr>
              <p:nvPr/>
            </p:nvSpPr>
            <p:spPr bwMode="auto">
              <a:xfrm>
                <a:off x="1835" y="29"/>
                <a:ext cx="23" cy="81"/>
              </a:xfrm>
              <a:custGeom>
                <a:avLst/>
                <a:gdLst>
                  <a:gd name="T0" fmla="*/ 0 w 23"/>
                  <a:gd name="T1" fmla="*/ 81 h 81"/>
                  <a:gd name="T2" fmla="*/ 0 w 23"/>
                  <a:gd name="T3" fmla="*/ 64 h 81"/>
                  <a:gd name="T4" fmla="*/ 2 w 23"/>
                  <a:gd name="T5" fmla="*/ 33 h 81"/>
                  <a:gd name="T6" fmla="*/ 7 w 23"/>
                  <a:gd name="T7" fmla="*/ 9 h 81"/>
                  <a:gd name="T8" fmla="*/ 17 w 23"/>
                  <a:gd name="T9" fmla="*/ 0 h 81"/>
                  <a:gd name="T10" fmla="*/ 23 w 23"/>
                  <a:gd name="T11" fmla="*/ 13 h 81"/>
                  <a:gd name="T12" fmla="*/ 17 w 23"/>
                  <a:gd name="T13" fmla="*/ 37 h 81"/>
                  <a:gd name="T14" fmla="*/ 7 w 23"/>
                  <a:gd name="T15" fmla="*/ 64 h 81"/>
                  <a:gd name="T16" fmla="*/ 0 w 23"/>
                  <a:gd name="T17" fmla="*/ 81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81"/>
                  <a:gd name="T29" fmla="*/ 23 w 23"/>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81">
                    <a:moveTo>
                      <a:pt x="0" y="81"/>
                    </a:moveTo>
                    <a:lnTo>
                      <a:pt x="0" y="64"/>
                    </a:lnTo>
                    <a:lnTo>
                      <a:pt x="2" y="33"/>
                    </a:lnTo>
                    <a:lnTo>
                      <a:pt x="7" y="9"/>
                    </a:lnTo>
                    <a:lnTo>
                      <a:pt x="17" y="0"/>
                    </a:lnTo>
                    <a:lnTo>
                      <a:pt x="23" y="13"/>
                    </a:lnTo>
                    <a:lnTo>
                      <a:pt x="17" y="37"/>
                    </a:lnTo>
                    <a:lnTo>
                      <a:pt x="7" y="64"/>
                    </a:lnTo>
                    <a:lnTo>
                      <a:pt x="0"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 name="Freeform 224"/>
              <p:cNvSpPr>
                <a:spLocks/>
              </p:cNvSpPr>
              <p:nvPr/>
            </p:nvSpPr>
            <p:spPr bwMode="auto">
              <a:xfrm>
                <a:off x="1831" y="97"/>
                <a:ext cx="66" cy="18"/>
              </a:xfrm>
              <a:custGeom>
                <a:avLst/>
                <a:gdLst>
                  <a:gd name="T0" fmla="*/ 0 w 66"/>
                  <a:gd name="T1" fmla="*/ 16 h 18"/>
                  <a:gd name="T2" fmla="*/ 4 w 66"/>
                  <a:gd name="T3" fmla="*/ 16 h 18"/>
                  <a:gd name="T4" fmla="*/ 11 w 66"/>
                  <a:gd name="T5" fmla="*/ 16 h 18"/>
                  <a:gd name="T6" fmla="*/ 23 w 66"/>
                  <a:gd name="T7" fmla="*/ 16 h 18"/>
                  <a:gd name="T8" fmla="*/ 35 w 66"/>
                  <a:gd name="T9" fmla="*/ 18 h 18"/>
                  <a:gd name="T10" fmla="*/ 46 w 66"/>
                  <a:gd name="T11" fmla="*/ 18 h 18"/>
                  <a:gd name="T12" fmla="*/ 56 w 66"/>
                  <a:gd name="T13" fmla="*/ 16 h 18"/>
                  <a:gd name="T14" fmla="*/ 62 w 66"/>
                  <a:gd name="T15" fmla="*/ 11 h 18"/>
                  <a:gd name="T16" fmla="*/ 66 w 66"/>
                  <a:gd name="T17" fmla="*/ 7 h 18"/>
                  <a:gd name="T18" fmla="*/ 64 w 66"/>
                  <a:gd name="T19" fmla="*/ 2 h 18"/>
                  <a:gd name="T20" fmla="*/ 58 w 66"/>
                  <a:gd name="T21" fmla="*/ 0 h 18"/>
                  <a:gd name="T22" fmla="*/ 50 w 66"/>
                  <a:gd name="T23" fmla="*/ 0 h 18"/>
                  <a:gd name="T24" fmla="*/ 39 w 66"/>
                  <a:gd name="T25" fmla="*/ 2 h 18"/>
                  <a:gd name="T26" fmla="*/ 27 w 66"/>
                  <a:gd name="T27" fmla="*/ 7 h 18"/>
                  <a:gd name="T28" fmla="*/ 15 w 66"/>
                  <a:gd name="T29" fmla="*/ 9 h 18"/>
                  <a:gd name="T30" fmla="*/ 8 w 66"/>
                  <a:gd name="T31" fmla="*/ 13 h 18"/>
                  <a:gd name="T32" fmla="*/ 0 w 66"/>
                  <a:gd name="T33" fmla="*/ 1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8"/>
                  <a:gd name="T53" fmla="*/ 66 w 6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8">
                    <a:moveTo>
                      <a:pt x="0" y="16"/>
                    </a:moveTo>
                    <a:lnTo>
                      <a:pt x="4" y="16"/>
                    </a:lnTo>
                    <a:lnTo>
                      <a:pt x="11" y="16"/>
                    </a:lnTo>
                    <a:lnTo>
                      <a:pt x="23" y="16"/>
                    </a:lnTo>
                    <a:lnTo>
                      <a:pt x="35" y="18"/>
                    </a:lnTo>
                    <a:lnTo>
                      <a:pt x="46" y="18"/>
                    </a:lnTo>
                    <a:lnTo>
                      <a:pt x="56" y="16"/>
                    </a:lnTo>
                    <a:lnTo>
                      <a:pt x="62" y="11"/>
                    </a:lnTo>
                    <a:lnTo>
                      <a:pt x="66" y="7"/>
                    </a:lnTo>
                    <a:lnTo>
                      <a:pt x="64" y="2"/>
                    </a:lnTo>
                    <a:lnTo>
                      <a:pt x="58" y="0"/>
                    </a:lnTo>
                    <a:lnTo>
                      <a:pt x="50" y="0"/>
                    </a:lnTo>
                    <a:lnTo>
                      <a:pt x="39" y="2"/>
                    </a:lnTo>
                    <a:lnTo>
                      <a:pt x="27" y="7"/>
                    </a:lnTo>
                    <a:lnTo>
                      <a:pt x="15" y="9"/>
                    </a:lnTo>
                    <a:lnTo>
                      <a:pt x="8" y="13"/>
                    </a:lnTo>
                    <a:lnTo>
                      <a:pt x="0"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 name="Freeform 225"/>
              <p:cNvSpPr>
                <a:spLocks/>
              </p:cNvSpPr>
              <p:nvPr/>
            </p:nvSpPr>
            <p:spPr bwMode="auto">
              <a:xfrm>
                <a:off x="1848" y="38"/>
                <a:ext cx="55" cy="46"/>
              </a:xfrm>
              <a:custGeom>
                <a:avLst/>
                <a:gdLst>
                  <a:gd name="T0" fmla="*/ 0 w 55"/>
                  <a:gd name="T1" fmla="*/ 46 h 46"/>
                  <a:gd name="T2" fmla="*/ 4 w 55"/>
                  <a:gd name="T3" fmla="*/ 44 h 46"/>
                  <a:gd name="T4" fmla="*/ 12 w 55"/>
                  <a:gd name="T5" fmla="*/ 39 h 46"/>
                  <a:gd name="T6" fmla="*/ 22 w 55"/>
                  <a:gd name="T7" fmla="*/ 33 h 46"/>
                  <a:gd name="T8" fmla="*/ 31 w 55"/>
                  <a:gd name="T9" fmla="*/ 26 h 46"/>
                  <a:gd name="T10" fmla="*/ 41 w 55"/>
                  <a:gd name="T11" fmla="*/ 19 h 46"/>
                  <a:gd name="T12" fmla="*/ 51 w 55"/>
                  <a:gd name="T13" fmla="*/ 13 h 46"/>
                  <a:gd name="T14" fmla="*/ 55 w 55"/>
                  <a:gd name="T15" fmla="*/ 6 h 46"/>
                  <a:gd name="T16" fmla="*/ 55 w 55"/>
                  <a:gd name="T17" fmla="*/ 0 h 46"/>
                  <a:gd name="T18" fmla="*/ 45 w 55"/>
                  <a:gd name="T19" fmla="*/ 0 h 46"/>
                  <a:gd name="T20" fmla="*/ 29 w 55"/>
                  <a:gd name="T21" fmla="*/ 13 h 46"/>
                  <a:gd name="T22" fmla="*/ 12 w 55"/>
                  <a:gd name="T23" fmla="*/ 33 h 46"/>
                  <a:gd name="T24" fmla="*/ 0 w 55"/>
                  <a:gd name="T25" fmla="*/ 46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46"/>
                  <a:gd name="T41" fmla="*/ 55 w 55"/>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46">
                    <a:moveTo>
                      <a:pt x="0" y="46"/>
                    </a:moveTo>
                    <a:lnTo>
                      <a:pt x="4" y="44"/>
                    </a:lnTo>
                    <a:lnTo>
                      <a:pt x="12" y="39"/>
                    </a:lnTo>
                    <a:lnTo>
                      <a:pt x="22" y="33"/>
                    </a:lnTo>
                    <a:lnTo>
                      <a:pt x="31" y="26"/>
                    </a:lnTo>
                    <a:lnTo>
                      <a:pt x="41" y="19"/>
                    </a:lnTo>
                    <a:lnTo>
                      <a:pt x="51" y="13"/>
                    </a:lnTo>
                    <a:lnTo>
                      <a:pt x="55" y="6"/>
                    </a:lnTo>
                    <a:lnTo>
                      <a:pt x="55" y="0"/>
                    </a:lnTo>
                    <a:lnTo>
                      <a:pt x="45" y="0"/>
                    </a:lnTo>
                    <a:lnTo>
                      <a:pt x="29" y="13"/>
                    </a:lnTo>
                    <a:lnTo>
                      <a:pt x="12" y="33"/>
                    </a:lnTo>
                    <a:lnTo>
                      <a:pt x="0"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7" name="Freeform 226"/>
              <p:cNvSpPr>
                <a:spLocks/>
              </p:cNvSpPr>
              <p:nvPr/>
            </p:nvSpPr>
            <p:spPr bwMode="auto">
              <a:xfrm>
                <a:off x="1530" y="252"/>
                <a:ext cx="19" cy="99"/>
              </a:xfrm>
              <a:custGeom>
                <a:avLst/>
                <a:gdLst>
                  <a:gd name="T0" fmla="*/ 1 w 19"/>
                  <a:gd name="T1" fmla="*/ 0 h 99"/>
                  <a:gd name="T2" fmla="*/ 13 w 19"/>
                  <a:gd name="T3" fmla="*/ 24 h 99"/>
                  <a:gd name="T4" fmla="*/ 19 w 19"/>
                  <a:gd name="T5" fmla="*/ 55 h 99"/>
                  <a:gd name="T6" fmla="*/ 17 w 19"/>
                  <a:gd name="T7" fmla="*/ 84 h 99"/>
                  <a:gd name="T8" fmla="*/ 9 w 19"/>
                  <a:gd name="T9" fmla="*/ 99 h 99"/>
                  <a:gd name="T10" fmla="*/ 1 w 19"/>
                  <a:gd name="T11" fmla="*/ 90 h 99"/>
                  <a:gd name="T12" fmla="*/ 0 w 19"/>
                  <a:gd name="T13" fmla="*/ 61 h 99"/>
                  <a:gd name="T14" fmla="*/ 1 w 19"/>
                  <a:gd name="T15" fmla="*/ 28 h 99"/>
                  <a:gd name="T16" fmla="*/ 1 w 19"/>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99"/>
                  <a:gd name="T29" fmla="*/ 19 w 19"/>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99">
                    <a:moveTo>
                      <a:pt x="1" y="0"/>
                    </a:moveTo>
                    <a:lnTo>
                      <a:pt x="13" y="24"/>
                    </a:lnTo>
                    <a:lnTo>
                      <a:pt x="19" y="55"/>
                    </a:lnTo>
                    <a:lnTo>
                      <a:pt x="17" y="84"/>
                    </a:lnTo>
                    <a:lnTo>
                      <a:pt x="9" y="99"/>
                    </a:lnTo>
                    <a:lnTo>
                      <a:pt x="1" y="90"/>
                    </a:lnTo>
                    <a:lnTo>
                      <a:pt x="0" y="61"/>
                    </a:lnTo>
                    <a:lnTo>
                      <a:pt x="1" y="28"/>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8" name="Freeform 227"/>
              <p:cNvSpPr>
                <a:spLocks/>
              </p:cNvSpPr>
              <p:nvPr/>
            </p:nvSpPr>
            <p:spPr bwMode="auto">
              <a:xfrm>
                <a:off x="1465" y="238"/>
                <a:ext cx="30" cy="95"/>
              </a:xfrm>
              <a:custGeom>
                <a:avLst/>
                <a:gdLst>
                  <a:gd name="T0" fmla="*/ 30 w 30"/>
                  <a:gd name="T1" fmla="*/ 0 h 95"/>
                  <a:gd name="T2" fmla="*/ 28 w 30"/>
                  <a:gd name="T3" fmla="*/ 22 h 95"/>
                  <a:gd name="T4" fmla="*/ 24 w 30"/>
                  <a:gd name="T5" fmla="*/ 53 h 95"/>
                  <a:gd name="T6" fmla="*/ 16 w 30"/>
                  <a:gd name="T7" fmla="*/ 82 h 95"/>
                  <a:gd name="T8" fmla="*/ 4 w 30"/>
                  <a:gd name="T9" fmla="*/ 95 h 95"/>
                  <a:gd name="T10" fmla="*/ 0 w 30"/>
                  <a:gd name="T11" fmla="*/ 82 h 95"/>
                  <a:gd name="T12" fmla="*/ 8 w 30"/>
                  <a:gd name="T13" fmla="*/ 53 h 95"/>
                  <a:gd name="T14" fmla="*/ 22 w 30"/>
                  <a:gd name="T15" fmla="*/ 20 h 95"/>
                  <a:gd name="T16" fmla="*/ 30 w 30"/>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95"/>
                  <a:gd name="T29" fmla="*/ 30 w 30"/>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95">
                    <a:moveTo>
                      <a:pt x="30" y="0"/>
                    </a:moveTo>
                    <a:lnTo>
                      <a:pt x="28" y="22"/>
                    </a:lnTo>
                    <a:lnTo>
                      <a:pt x="24" y="53"/>
                    </a:lnTo>
                    <a:lnTo>
                      <a:pt x="16" y="82"/>
                    </a:lnTo>
                    <a:lnTo>
                      <a:pt x="4" y="95"/>
                    </a:lnTo>
                    <a:lnTo>
                      <a:pt x="0" y="82"/>
                    </a:lnTo>
                    <a:lnTo>
                      <a:pt x="8" y="53"/>
                    </a:lnTo>
                    <a:lnTo>
                      <a:pt x="22" y="20"/>
                    </a:lnTo>
                    <a:lnTo>
                      <a:pt x="3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9" name="Freeform 228"/>
              <p:cNvSpPr>
                <a:spLocks/>
              </p:cNvSpPr>
              <p:nvPr/>
            </p:nvSpPr>
            <p:spPr bwMode="auto">
              <a:xfrm>
                <a:off x="1559" y="258"/>
                <a:ext cx="21" cy="91"/>
              </a:xfrm>
              <a:custGeom>
                <a:avLst/>
                <a:gdLst>
                  <a:gd name="T0" fmla="*/ 0 w 21"/>
                  <a:gd name="T1" fmla="*/ 0 h 91"/>
                  <a:gd name="T2" fmla="*/ 11 w 21"/>
                  <a:gd name="T3" fmla="*/ 14 h 91"/>
                  <a:gd name="T4" fmla="*/ 19 w 21"/>
                  <a:gd name="T5" fmla="*/ 40 h 91"/>
                  <a:gd name="T6" fmla="*/ 21 w 21"/>
                  <a:gd name="T7" fmla="*/ 71 h 91"/>
                  <a:gd name="T8" fmla="*/ 15 w 21"/>
                  <a:gd name="T9" fmla="*/ 91 h 91"/>
                  <a:gd name="T10" fmla="*/ 7 w 21"/>
                  <a:gd name="T11" fmla="*/ 86 h 91"/>
                  <a:gd name="T12" fmla="*/ 6 w 21"/>
                  <a:gd name="T13" fmla="*/ 60 h 91"/>
                  <a:gd name="T14" fmla="*/ 4 w 21"/>
                  <a:gd name="T15" fmla="*/ 27 h 91"/>
                  <a:gd name="T16" fmla="*/ 0 w 21"/>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91"/>
                  <a:gd name="T29" fmla="*/ 21 w 21"/>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91">
                    <a:moveTo>
                      <a:pt x="0" y="0"/>
                    </a:moveTo>
                    <a:lnTo>
                      <a:pt x="11" y="14"/>
                    </a:lnTo>
                    <a:lnTo>
                      <a:pt x="19" y="40"/>
                    </a:lnTo>
                    <a:lnTo>
                      <a:pt x="21" y="71"/>
                    </a:lnTo>
                    <a:lnTo>
                      <a:pt x="15" y="91"/>
                    </a:lnTo>
                    <a:lnTo>
                      <a:pt x="7" y="86"/>
                    </a:lnTo>
                    <a:lnTo>
                      <a:pt x="6" y="60"/>
                    </a:lnTo>
                    <a:lnTo>
                      <a:pt x="4" y="2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0" name="Freeform 229"/>
              <p:cNvSpPr>
                <a:spLocks/>
              </p:cNvSpPr>
              <p:nvPr/>
            </p:nvSpPr>
            <p:spPr bwMode="auto">
              <a:xfrm>
                <a:off x="1588" y="258"/>
                <a:ext cx="31" cy="95"/>
              </a:xfrm>
              <a:custGeom>
                <a:avLst/>
                <a:gdLst>
                  <a:gd name="T0" fmla="*/ 0 w 31"/>
                  <a:gd name="T1" fmla="*/ 0 h 95"/>
                  <a:gd name="T2" fmla="*/ 15 w 31"/>
                  <a:gd name="T3" fmla="*/ 16 h 95"/>
                  <a:gd name="T4" fmla="*/ 25 w 31"/>
                  <a:gd name="T5" fmla="*/ 47 h 95"/>
                  <a:gd name="T6" fmla="*/ 31 w 31"/>
                  <a:gd name="T7" fmla="*/ 78 h 95"/>
                  <a:gd name="T8" fmla="*/ 27 w 31"/>
                  <a:gd name="T9" fmla="*/ 95 h 95"/>
                  <a:gd name="T10" fmla="*/ 19 w 31"/>
                  <a:gd name="T11" fmla="*/ 89 h 95"/>
                  <a:gd name="T12" fmla="*/ 13 w 31"/>
                  <a:gd name="T13" fmla="*/ 64 h 95"/>
                  <a:gd name="T14" fmla="*/ 8 w 31"/>
                  <a:gd name="T15" fmla="*/ 31 h 95"/>
                  <a:gd name="T16" fmla="*/ 0 w 31"/>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95"/>
                  <a:gd name="T29" fmla="*/ 31 w 31"/>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95">
                    <a:moveTo>
                      <a:pt x="0" y="0"/>
                    </a:moveTo>
                    <a:lnTo>
                      <a:pt x="15" y="16"/>
                    </a:lnTo>
                    <a:lnTo>
                      <a:pt x="25" y="47"/>
                    </a:lnTo>
                    <a:lnTo>
                      <a:pt x="31" y="78"/>
                    </a:lnTo>
                    <a:lnTo>
                      <a:pt x="27" y="95"/>
                    </a:lnTo>
                    <a:lnTo>
                      <a:pt x="19" y="89"/>
                    </a:lnTo>
                    <a:lnTo>
                      <a:pt x="13" y="64"/>
                    </a:lnTo>
                    <a:lnTo>
                      <a:pt x="8" y="3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 name="Freeform 230"/>
              <p:cNvSpPr>
                <a:spLocks/>
              </p:cNvSpPr>
              <p:nvPr/>
            </p:nvSpPr>
            <p:spPr bwMode="auto">
              <a:xfrm>
                <a:off x="1613" y="254"/>
                <a:ext cx="39" cy="88"/>
              </a:xfrm>
              <a:custGeom>
                <a:avLst/>
                <a:gdLst>
                  <a:gd name="T0" fmla="*/ 0 w 39"/>
                  <a:gd name="T1" fmla="*/ 0 h 88"/>
                  <a:gd name="T2" fmla="*/ 18 w 39"/>
                  <a:gd name="T3" fmla="*/ 18 h 88"/>
                  <a:gd name="T4" fmla="*/ 31 w 39"/>
                  <a:gd name="T5" fmla="*/ 46 h 88"/>
                  <a:gd name="T6" fmla="*/ 39 w 39"/>
                  <a:gd name="T7" fmla="*/ 75 h 88"/>
                  <a:gd name="T8" fmla="*/ 35 w 39"/>
                  <a:gd name="T9" fmla="*/ 88 h 88"/>
                  <a:gd name="T10" fmla="*/ 25 w 39"/>
                  <a:gd name="T11" fmla="*/ 82 h 88"/>
                  <a:gd name="T12" fmla="*/ 18 w 39"/>
                  <a:gd name="T13" fmla="*/ 55 h 88"/>
                  <a:gd name="T14" fmla="*/ 10 w 39"/>
                  <a:gd name="T15" fmla="*/ 24 h 88"/>
                  <a:gd name="T16" fmla="*/ 0 w 39"/>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88"/>
                  <a:gd name="T29" fmla="*/ 39 w 39"/>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88">
                    <a:moveTo>
                      <a:pt x="0" y="0"/>
                    </a:moveTo>
                    <a:lnTo>
                      <a:pt x="18" y="18"/>
                    </a:lnTo>
                    <a:lnTo>
                      <a:pt x="31" y="46"/>
                    </a:lnTo>
                    <a:lnTo>
                      <a:pt x="39" y="75"/>
                    </a:lnTo>
                    <a:lnTo>
                      <a:pt x="35" y="88"/>
                    </a:lnTo>
                    <a:lnTo>
                      <a:pt x="25" y="82"/>
                    </a:lnTo>
                    <a:lnTo>
                      <a:pt x="18" y="55"/>
                    </a:lnTo>
                    <a:lnTo>
                      <a:pt x="10" y="2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 name="Freeform 231"/>
              <p:cNvSpPr>
                <a:spLocks/>
              </p:cNvSpPr>
              <p:nvPr/>
            </p:nvSpPr>
            <p:spPr bwMode="auto">
              <a:xfrm>
                <a:off x="1642" y="243"/>
                <a:ext cx="59" cy="93"/>
              </a:xfrm>
              <a:custGeom>
                <a:avLst/>
                <a:gdLst>
                  <a:gd name="T0" fmla="*/ 0 w 59"/>
                  <a:gd name="T1" fmla="*/ 0 h 93"/>
                  <a:gd name="T2" fmla="*/ 10 w 59"/>
                  <a:gd name="T3" fmla="*/ 9 h 93"/>
                  <a:gd name="T4" fmla="*/ 20 w 59"/>
                  <a:gd name="T5" fmla="*/ 22 h 93"/>
                  <a:gd name="T6" fmla="*/ 31 w 59"/>
                  <a:gd name="T7" fmla="*/ 35 h 93"/>
                  <a:gd name="T8" fmla="*/ 43 w 59"/>
                  <a:gd name="T9" fmla="*/ 48 h 93"/>
                  <a:gd name="T10" fmla="*/ 51 w 59"/>
                  <a:gd name="T11" fmla="*/ 64 h 93"/>
                  <a:gd name="T12" fmla="*/ 57 w 59"/>
                  <a:gd name="T13" fmla="*/ 77 h 93"/>
                  <a:gd name="T14" fmla="*/ 59 w 59"/>
                  <a:gd name="T15" fmla="*/ 86 h 93"/>
                  <a:gd name="T16" fmla="*/ 55 w 59"/>
                  <a:gd name="T17" fmla="*/ 93 h 93"/>
                  <a:gd name="T18" fmla="*/ 41 w 59"/>
                  <a:gd name="T19" fmla="*/ 86 h 93"/>
                  <a:gd name="T20" fmla="*/ 26 w 59"/>
                  <a:gd name="T21" fmla="*/ 57 h 93"/>
                  <a:gd name="T22" fmla="*/ 12 w 59"/>
                  <a:gd name="T23" fmla="*/ 24 h 93"/>
                  <a:gd name="T24" fmla="*/ 0 w 59"/>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93"/>
                  <a:gd name="T41" fmla="*/ 59 w 59"/>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93">
                    <a:moveTo>
                      <a:pt x="0" y="0"/>
                    </a:moveTo>
                    <a:lnTo>
                      <a:pt x="10" y="9"/>
                    </a:lnTo>
                    <a:lnTo>
                      <a:pt x="20" y="22"/>
                    </a:lnTo>
                    <a:lnTo>
                      <a:pt x="31" y="35"/>
                    </a:lnTo>
                    <a:lnTo>
                      <a:pt x="43" y="48"/>
                    </a:lnTo>
                    <a:lnTo>
                      <a:pt x="51" y="64"/>
                    </a:lnTo>
                    <a:lnTo>
                      <a:pt x="57" y="77"/>
                    </a:lnTo>
                    <a:lnTo>
                      <a:pt x="59" y="86"/>
                    </a:lnTo>
                    <a:lnTo>
                      <a:pt x="55" y="93"/>
                    </a:lnTo>
                    <a:lnTo>
                      <a:pt x="41" y="86"/>
                    </a:lnTo>
                    <a:lnTo>
                      <a:pt x="26" y="57"/>
                    </a:lnTo>
                    <a:lnTo>
                      <a:pt x="12" y="2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 name="Freeform 232"/>
              <p:cNvSpPr>
                <a:spLocks/>
              </p:cNvSpPr>
              <p:nvPr/>
            </p:nvSpPr>
            <p:spPr bwMode="auto">
              <a:xfrm>
                <a:off x="1677" y="225"/>
                <a:ext cx="76" cy="88"/>
              </a:xfrm>
              <a:custGeom>
                <a:avLst/>
                <a:gdLst>
                  <a:gd name="T0" fmla="*/ 0 w 76"/>
                  <a:gd name="T1" fmla="*/ 0 h 88"/>
                  <a:gd name="T2" fmla="*/ 10 w 76"/>
                  <a:gd name="T3" fmla="*/ 7 h 88"/>
                  <a:gd name="T4" fmla="*/ 22 w 76"/>
                  <a:gd name="T5" fmla="*/ 18 h 88"/>
                  <a:gd name="T6" fmla="*/ 35 w 76"/>
                  <a:gd name="T7" fmla="*/ 33 h 88"/>
                  <a:gd name="T8" fmla="*/ 51 w 76"/>
                  <a:gd name="T9" fmla="*/ 47 h 88"/>
                  <a:gd name="T10" fmla="*/ 62 w 76"/>
                  <a:gd name="T11" fmla="*/ 62 h 88"/>
                  <a:gd name="T12" fmla="*/ 72 w 76"/>
                  <a:gd name="T13" fmla="*/ 73 h 88"/>
                  <a:gd name="T14" fmla="*/ 76 w 76"/>
                  <a:gd name="T15" fmla="*/ 84 h 88"/>
                  <a:gd name="T16" fmla="*/ 74 w 76"/>
                  <a:gd name="T17" fmla="*/ 88 h 88"/>
                  <a:gd name="T18" fmla="*/ 66 w 76"/>
                  <a:gd name="T19" fmla="*/ 88 h 88"/>
                  <a:gd name="T20" fmla="*/ 57 w 76"/>
                  <a:gd name="T21" fmla="*/ 80 h 88"/>
                  <a:gd name="T22" fmla="*/ 45 w 76"/>
                  <a:gd name="T23" fmla="*/ 66 h 88"/>
                  <a:gd name="T24" fmla="*/ 33 w 76"/>
                  <a:gd name="T25" fmla="*/ 51 h 88"/>
                  <a:gd name="T26" fmla="*/ 24 w 76"/>
                  <a:gd name="T27" fmla="*/ 33 h 88"/>
                  <a:gd name="T28" fmla="*/ 14 w 76"/>
                  <a:gd name="T29" fmla="*/ 18 h 88"/>
                  <a:gd name="T30" fmla="*/ 6 w 76"/>
                  <a:gd name="T31" fmla="*/ 7 h 88"/>
                  <a:gd name="T32" fmla="*/ 0 w 76"/>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88"/>
                  <a:gd name="T53" fmla="*/ 76 w 76"/>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88">
                    <a:moveTo>
                      <a:pt x="0" y="0"/>
                    </a:moveTo>
                    <a:lnTo>
                      <a:pt x="10" y="7"/>
                    </a:lnTo>
                    <a:lnTo>
                      <a:pt x="22" y="18"/>
                    </a:lnTo>
                    <a:lnTo>
                      <a:pt x="35" y="33"/>
                    </a:lnTo>
                    <a:lnTo>
                      <a:pt x="51" y="47"/>
                    </a:lnTo>
                    <a:lnTo>
                      <a:pt x="62" y="62"/>
                    </a:lnTo>
                    <a:lnTo>
                      <a:pt x="72" y="73"/>
                    </a:lnTo>
                    <a:lnTo>
                      <a:pt x="76" y="84"/>
                    </a:lnTo>
                    <a:lnTo>
                      <a:pt x="74" y="88"/>
                    </a:lnTo>
                    <a:lnTo>
                      <a:pt x="66" y="88"/>
                    </a:lnTo>
                    <a:lnTo>
                      <a:pt x="57" y="80"/>
                    </a:lnTo>
                    <a:lnTo>
                      <a:pt x="45" y="66"/>
                    </a:lnTo>
                    <a:lnTo>
                      <a:pt x="33" y="51"/>
                    </a:lnTo>
                    <a:lnTo>
                      <a:pt x="24" y="33"/>
                    </a:lnTo>
                    <a:lnTo>
                      <a:pt x="14" y="18"/>
                    </a:lnTo>
                    <a:lnTo>
                      <a:pt x="6"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4" name="Freeform 233"/>
              <p:cNvSpPr>
                <a:spLocks/>
              </p:cNvSpPr>
              <p:nvPr/>
            </p:nvSpPr>
            <p:spPr bwMode="auto">
              <a:xfrm>
                <a:off x="1718" y="205"/>
                <a:ext cx="86" cy="93"/>
              </a:xfrm>
              <a:custGeom>
                <a:avLst/>
                <a:gdLst>
                  <a:gd name="T0" fmla="*/ 0 w 86"/>
                  <a:gd name="T1" fmla="*/ 0 h 93"/>
                  <a:gd name="T2" fmla="*/ 10 w 86"/>
                  <a:gd name="T3" fmla="*/ 7 h 93"/>
                  <a:gd name="T4" fmla="*/ 23 w 86"/>
                  <a:gd name="T5" fmla="*/ 16 h 93"/>
                  <a:gd name="T6" fmla="*/ 39 w 86"/>
                  <a:gd name="T7" fmla="*/ 29 h 93"/>
                  <a:gd name="T8" fmla="*/ 54 w 86"/>
                  <a:gd name="T9" fmla="*/ 44 h 93"/>
                  <a:gd name="T10" fmla="*/ 70 w 86"/>
                  <a:gd name="T11" fmla="*/ 60 h 93"/>
                  <a:gd name="T12" fmla="*/ 80 w 86"/>
                  <a:gd name="T13" fmla="*/ 73 h 93"/>
                  <a:gd name="T14" fmla="*/ 86 w 86"/>
                  <a:gd name="T15" fmla="*/ 84 h 93"/>
                  <a:gd name="T16" fmla="*/ 84 w 86"/>
                  <a:gd name="T17" fmla="*/ 93 h 93"/>
                  <a:gd name="T18" fmla="*/ 76 w 86"/>
                  <a:gd name="T19" fmla="*/ 93 h 93"/>
                  <a:gd name="T20" fmla="*/ 66 w 86"/>
                  <a:gd name="T21" fmla="*/ 86 h 93"/>
                  <a:gd name="T22" fmla="*/ 54 w 86"/>
                  <a:gd name="T23" fmla="*/ 73 h 93"/>
                  <a:gd name="T24" fmla="*/ 43 w 86"/>
                  <a:gd name="T25" fmla="*/ 55 h 93"/>
                  <a:gd name="T26" fmla="*/ 29 w 86"/>
                  <a:gd name="T27" fmla="*/ 38 h 93"/>
                  <a:gd name="T28" fmla="*/ 18 w 86"/>
                  <a:gd name="T29" fmla="*/ 22 h 93"/>
                  <a:gd name="T30" fmla="*/ 8 w 86"/>
                  <a:gd name="T31" fmla="*/ 9 h 93"/>
                  <a:gd name="T32" fmla="*/ 0 w 86"/>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93"/>
                  <a:gd name="T53" fmla="*/ 86 w 86"/>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93">
                    <a:moveTo>
                      <a:pt x="0" y="0"/>
                    </a:moveTo>
                    <a:lnTo>
                      <a:pt x="10" y="7"/>
                    </a:lnTo>
                    <a:lnTo>
                      <a:pt x="23" y="16"/>
                    </a:lnTo>
                    <a:lnTo>
                      <a:pt x="39" y="29"/>
                    </a:lnTo>
                    <a:lnTo>
                      <a:pt x="54" y="44"/>
                    </a:lnTo>
                    <a:lnTo>
                      <a:pt x="70" y="60"/>
                    </a:lnTo>
                    <a:lnTo>
                      <a:pt x="80" y="73"/>
                    </a:lnTo>
                    <a:lnTo>
                      <a:pt x="86" y="84"/>
                    </a:lnTo>
                    <a:lnTo>
                      <a:pt x="84" y="93"/>
                    </a:lnTo>
                    <a:lnTo>
                      <a:pt x="76" y="93"/>
                    </a:lnTo>
                    <a:lnTo>
                      <a:pt x="66" y="86"/>
                    </a:lnTo>
                    <a:lnTo>
                      <a:pt x="54" y="73"/>
                    </a:lnTo>
                    <a:lnTo>
                      <a:pt x="43" y="55"/>
                    </a:lnTo>
                    <a:lnTo>
                      <a:pt x="29" y="38"/>
                    </a:lnTo>
                    <a:lnTo>
                      <a:pt x="18" y="22"/>
                    </a:lnTo>
                    <a:lnTo>
                      <a:pt x="8"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5" name="Freeform 234"/>
              <p:cNvSpPr>
                <a:spLocks/>
              </p:cNvSpPr>
              <p:nvPr/>
            </p:nvSpPr>
            <p:spPr bwMode="auto">
              <a:xfrm>
                <a:off x="1747" y="183"/>
                <a:ext cx="97" cy="84"/>
              </a:xfrm>
              <a:custGeom>
                <a:avLst/>
                <a:gdLst>
                  <a:gd name="T0" fmla="*/ 0 w 97"/>
                  <a:gd name="T1" fmla="*/ 0 h 84"/>
                  <a:gd name="T2" fmla="*/ 12 w 97"/>
                  <a:gd name="T3" fmla="*/ 5 h 84"/>
                  <a:gd name="T4" fmla="*/ 27 w 97"/>
                  <a:gd name="T5" fmla="*/ 11 h 84"/>
                  <a:gd name="T6" fmla="*/ 43 w 97"/>
                  <a:gd name="T7" fmla="*/ 20 h 84"/>
                  <a:gd name="T8" fmla="*/ 59 w 97"/>
                  <a:gd name="T9" fmla="*/ 29 h 84"/>
                  <a:gd name="T10" fmla="*/ 74 w 97"/>
                  <a:gd name="T11" fmla="*/ 42 h 84"/>
                  <a:gd name="T12" fmla="*/ 86 w 97"/>
                  <a:gd name="T13" fmla="*/ 53 h 84"/>
                  <a:gd name="T14" fmla="*/ 93 w 97"/>
                  <a:gd name="T15" fmla="*/ 69 h 84"/>
                  <a:gd name="T16" fmla="*/ 97 w 97"/>
                  <a:gd name="T17" fmla="*/ 82 h 84"/>
                  <a:gd name="T18" fmla="*/ 93 w 97"/>
                  <a:gd name="T19" fmla="*/ 84 h 84"/>
                  <a:gd name="T20" fmla="*/ 86 w 97"/>
                  <a:gd name="T21" fmla="*/ 80 h 84"/>
                  <a:gd name="T22" fmla="*/ 70 w 97"/>
                  <a:gd name="T23" fmla="*/ 69 h 84"/>
                  <a:gd name="T24" fmla="*/ 55 w 97"/>
                  <a:gd name="T25" fmla="*/ 53 h 84"/>
                  <a:gd name="T26" fmla="*/ 37 w 97"/>
                  <a:gd name="T27" fmla="*/ 38 h 84"/>
                  <a:gd name="T28" fmla="*/ 22 w 97"/>
                  <a:gd name="T29" fmla="*/ 22 h 84"/>
                  <a:gd name="T30" fmla="*/ 8 w 97"/>
                  <a:gd name="T31" fmla="*/ 9 h 84"/>
                  <a:gd name="T32" fmla="*/ 0 w 97"/>
                  <a:gd name="T33" fmla="*/ 0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84"/>
                  <a:gd name="T53" fmla="*/ 97 w 97"/>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84">
                    <a:moveTo>
                      <a:pt x="0" y="0"/>
                    </a:moveTo>
                    <a:lnTo>
                      <a:pt x="12" y="5"/>
                    </a:lnTo>
                    <a:lnTo>
                      <a:pt x="27" y="11"/>
                    </a:lnTo>
                    <a:lnTo>
                      <a:pt x="43" y="20"/>
                    </a:lnTo>
                    <a:lnTo>
                      <a:pt x="59" y="29"/>
                    </a:lnTo>
                    <a:lnTo>
                      <a:pt x="74" y="42"/>
                    </a:lnTo>
                    <a:lnTo>
                      <a:pt x="86" y="53"/>
                    </a:lnTo>
                    <a:lnTo>
                      <a:pt x="93" y="69"/>
                    </a:lnTo>
                    <a:lnTo>
                      <a:pt x="97" y="82"/>
                    </a:lnTo>
                    <a:lnTo>
                      <a:pt x="93" y="84"/>
                    </a:lnTo>
                    <a:lnTo>
                      <a:pt x="86" y="80"/>
                    </a:lnTo>
                    <a:lnTo>
                      <a:pt x="70" y="69"/>
                    </a:lnTo>
                    <a:lnTo>
                      <a:pt x="55" y="53"/>
                    </a:lnTo>
                    <a:lnTo>
                      <a:pt x="37" y="38"/>
                    </a:lnTo>
                    <a:lnTo>
                      <a:pt x="22" y="22"/>
                    </a:lnTo>
                    <a:lnTo>
                      <a:pt x="8"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6" name="Freeform 235"/>
              <p:cNvSpPr>
                <a:spLocks/>
              </p:cNvSpPr>
              <p:nvPr/>
            </p:nvSpPr>
            <p:spPr bwMode="auto">
              <a:xfrm>
                <a:off x="1771" y="168"/>
                <a:ext cx="103" cy="40"/>
              </a:xfrm>
              <a:custGeom>
                <a:avLst/>
                <a:gdLst>
                  <a:gd name="T0" fmla="*/ 103 w 103"/>
                  <a:gd name="T1" fmla="*/ 37 h 40"/>
                  <a:gd name="T2" fmla="*/ 99 w 103"/>
                  <a:gd name="T3" fmla="*/ 40 h 40"/>
                  <a:gd name="T4" fmla="*/ 87 w 103"/>
                  <a:gd name="T5" fmla="*/ 37 h 40"/>
                  <a:gd name="T6" fmla="*/ 73 w 103"/>
                  <a:gd name="T7" fmla="*/ 33 h 40"/>
                  <a:gd name="T8" fmla="*/ 58 w 103"/>
                  <a:gd name="T9" fmla="*/ 26 h 40"/>
                  <a:gd name="T10" fmla="*/ 40 w 103"/>
                  <a:gd name="T11" fmla="*/ 20 h 40"/>
                  <a:gd name="T12" fmla="*/ 25 w 103"/>
                  <a:gd name="T13" fmla="*/ 13 h 40"/>
                  <a:gd name="T14" fmla="*/ 9 w 103"/>
                  <a:gd name="T15" fmla="*/ 6 h 40"/>
                  <a:gd name="T16" fmla="*/ 0 w 103"/>
                  <a:gd name="T17" fmla="*/ 4 h 40"/>
                  <a:gd name="T18" fmla="*/ 13 w 103"/>
                  <a:gd name="T19" fmla="*/ 0 h 40"/>
                  <a:gd name="T20" fmla="*/ 29 w 103"/>
                  <a:gd name="T21" fmla="*/ 0 h 40"/>
                  <a:gd name="T22" fmla="*/ 48 w 103"/>
                  <a:gd name="T23" fmla="*/ 2 h 40"/>
                  <a:gd name="T24" fmla="*/ 66 w 103"/>
                  <a:gd name="T25" fmla="*/ 6 h 40"/>
                  <a:gd name="T26" fmla="*/ 83 w 103"/>
                  <a:gd name="T27" fmla="*/ 11 h 40"/>
                  <a:gd name="T28" fmla="*/ 95 w 103"/>
                  <a:gd name="T29" fmla="*/ 20 h 40"/>
                  <a:gd name="T30" fmla="*/ 103 w 103"/>
                  <a:gd name="T31" fmla="*/ 28 h 40"/>
                  <a:gd name="T32" fmla="*/ 103 w 103"/>
                  <a:gd name="T33" fmla="*/ 3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40"/>
                  <a:gd name="T53" fmla="*/ 103 w 10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40">
                    <a:moveTo>
                      <a:pt x="103" y="37"/>
                    </a:moveTo>
                    <a:lnTo>
                      <a:pt x="99" y="40"/>
                    </a:lnTo>
                    <a:lnTo>
                      <a:pt x="87" y="37"/>
                    </a:lnTo>
                    <a:lnTo>
                      <a:pt x="73" y="33"/>
                    </a:lnTo>
                    <a:lnTo>
                      <a:pt x="58" y="26"/>
                    </a:lnTo>
                    <a:lnTo>
                      <a:pt x="40" y="20"/>
                    </a:lnTo>
                    <a:lnTo>
                      <a:pt x="25" y="13"/>
                    </a:lnTo>
                    <a:lnTo>
                      <a:pt x="9" y="6"/>
                    </a:lnTo>
                    <a:lnTo>
                      <a:pt x="0" y="4"/>
                    </a:lnTo>
                    <a:lnTo>
                      <a:pt x="13" y="0"/>
                    </a:lnTo>
                    <a:lnTo>
                      <a:pt x="29" y="0"/>
                    </a:lnTo>
                    <a:lnTo>
                      <a:pt x="48" y="2"/>
                    </a:lnTo>
                    <a:lnTo>
                      <a:pt x="66" y="6"/>
                    </a:lnTo>
                    <a:lnTo>
                      <a:pt x="83" y="11"/>
                    </a:lnTo>
                    <a:lnTo>
                      <a:pt x="95" y="20"/>
                    </a:lnTo>
                    <a:lnTo>
                      <a:pt x="103" y="28"/>
                    </a:lnTo>
                    <a:lnTo>
                      <a:pt x="103" y="3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7" name="Freeform 236"/>
              <p:cNvSpPr>
                <a:spLocks/>
              </p:cNvSpPr>
              <p:nvPr/>
            </p:nvSpPr>
            <p:spPr bwMode="auto">
              <a:xfrm>
                <a:off x="1802" y="132"/>
                <a:ext cx="103" cy="38"/>
              </a:xfrm>
              <a:custGeom>
                <a:avLst/>
                <a:gdLst>
                  <a:gd name="T0" fmla="*/ 103 w 103"/>
                  <a:gd name="T1" fmla="*/ 38 h 38"/>
                  <a:gd name="T2" fmla="*/ 97 w 103"/>
                  <a:gd name="T3" fmla="*/ 38 h 38"/>
                  <a:gd name="T4" fmla="*/ 87 w 103"/>
                  <a:gd name="T5" fmla="*/ 36 h 38"/>
                  <a:gd name="T6" fmla="*/ 72 w 103"/>
                  <a:gd name="T7" fmla="*/ 31 h 38"/>
                  <a:gd name="T8" fmla="*/ 56 w 103"/>
                  <a:gd name="T9" fmla="*/ 27 h 38"/>
                  <a:gd name="T10" fmla="*/ 38 w 103"/>
                  <a:gd name="T11" fmla="*/ 20 h 38"/>
                  <a:gd name="T12" fmla="*/ 23 w 103"/>
                  <a:gd name="T13" fmla="*/ 14 h 38"/>
                  <a:gd name="T14" fmla="*/ 9 w 103"/>
                  <a:gd name="T15" fmla="*/ 9 h 38"/>
                  <a:gd name="T16" fmla="*/ 0 w 103"/>
                  <a:gd name="T17" fmla="*/ 5 h 38"/>
                  <a:gd name="T18" fmla="*/ 13 w 103"/>
                  <a:gd name="T19" fmla="*/ 0 h 38"/>
                  <a:gd name="T20" fmla="*/ 31 w 103"/>
                  <a:gd name="T21" fmla="*/ 0 h 38"/>
                  <a:gd name="T22" fmla="*/ 48 w 103"/>
                  <a:gd name="T23" fmla="*/ 3 h 38"/>
                  <a:gd name="T24" fmla="*/ 66 w 103"/>
                  <a:gd name="T25" fmla="*/ 7 h 38"/>
                  <a:gd name="T26" fmla="*/ 83 w 103"/>
                  <a:gd name="T27" fmla="*/ 11 h 38"/>
                  <a:gd name="T28" fmla="*/ 95 w 103"/>
                  <a:gd name="T29" fmla="*/ 20 h 38"/>
                  <a:gd name="T30" fmla="*/ 103 w 103"/>
                  <a:gd name="T31" fmla="*/ 29 h 38"/>
                  <a:gd name="T32" fmla="*/ 103 w 103"/>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38"/>
                  <a:gd name="T53" fmla="*/ 103 w 103"/>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38">
                    <a:moveTo>
                      <a:pt x="103" y="38"/>
                    </a:moveTo>
                    <a:lnTo>
                      <a:pt x="97" y="38"/>
                    </a:lnTo>
                    <a:lnTo>
                      <a:pt x="87" y="36"/>
                    </a:lnTo>
                    <a:lnTo>
                      <a:pt x="72" y="31"/>
                    </a:lnTo>
                    <a:lnTo>
                      <a:pt x="56" y="27"/>
                    </a:lnTo>
                    <a:lnTo>
                      <a:pt x="38" y="20"/>
                    </a:lnTo>
                    <a:lnTo>
                      <a:pt x="23" y="14"/>
                    </a:lnTo>
                    <a:lnTo>
                      <a:pt x="9" y="9"/>
                    </a:lnTo>
                    <a:lnTo>
                      <a:pt x="0" y="5"/>
                    </a:lnTo>
                    <a:lnTo>
                      <a:pt x="13" y="0"/>
                    </a:lnTo>
                    <a:lnTo>
                      <a:pt x="31" y="0"/>
                    </a:lnTo>
                    <a:lnTo>
                      <a:pt x="48" y="3"/>
                    </a:lnTo>
                    <a:lnTo>
                      <a:pt x="66" y="7"/>
                    </a:lnTo>
                    <a:lnTo>
                      <a:pt x="83" y="11"/>
                    </a:lnTo>
                    <a:lnTo>
                      <a:pt x="95" y="20"/>
                    </a:lnTo>
                    <a:lnTo>
                      <a:pt x="103" y="29"/>
                    </a:lnTo>
                    <a:lnTo>
                      <a:pt x="103" y="3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8" name="Freeform 237"/>
              <p:cNvSpPr>
                <a:spLocks/>
              </p:cNvSpPr>
              <p:nvPr/>
            </p:nvSpPr>
            <p:spPr bwMode="auto">
              <a:xfrm>
                <a:off x="1714" y="205"/>
                <a:ext cx="496" cy="155"/>
              </a:xfrm>
              <a:custGeom>
                <a:avLst/>
                <a:gdLst>
                  <a:gd name="T0" fmla="*/ 6 w 496"/>
                  <a:gd name="T1" fmla="*/ 135 h 155"/>
                  <a:gd name="T2" fmla="*/ 4 w 496"/>
                  <a:gd name="T3" fmla="*/ 139 h 155"/>
                  <a:gd name="T4" fmla="*/ 2 w 496"/>
                  <a:gd name="T5" fmla="*/ 144 h 155"/>
                  <a:gd name="T6" fmla="*/ 2 w 496"/>
                  <a:gd name="T7" fmla="*/ 150 h 155"/>
                  <a:gd name="T8" fmla="*/ 0 w 496"/>
                  <a:gd name="T9" fmla="*/ 155 h 155"/>
                  <a:gd name="T10" fmla="*/ 35 w 496"/>
                  <a:gd name="T11" fmla="*/ 128 h 155"/>
                  <a:gd name="T12" fmla="*/ 72 w 496"/>
                  <a:gd name="T13" fmla="*/ 106 h 155"/>
                  <a:gd name="T14" fmla="*/ 107 w 496"/>
                  <a:gd name="T15" fmla="*/ 89 h 155"/>
                  <a:gd name="T16" fmla="*/ 142 w 496"/>
                  <a:gd name="T17" fmla="*/ 71 h 155"/>
                  <a:gd name="T18" fmla="*/ 177 w 496"/>
                  <a:gd name="T19" fmla="*/ 58 h 155"/>
                  <a:gd name="T20" fmla="*/ 210 w 496"/>
                  <a:gd name="T21" fmla="*/ 47 h 155"/>
                  <a:gd name="T22" fmla="*/ 243 w 496"/>
                  <a:gd name="T23" fmla="*/ 38 h 155"/>
                  <a:gd name="T24" fmla="*/ 274 w 496"/>
                  <a:gd name="T25" fmla="*/ 29 h 155"/>
                  <a:gd name="T26" fmla="*/ 307 w 496"/>
                  <a:gd name="T27" fmla="*/ 25 h 155"/>
                  <a:gd name="T28" fmla="*/ 336 w 496"/>
                  <a:gd name="T29" fmla="*/ 20 h 155"/>
                  <a:gd name="T30" fmla="*/ 366 w 496"/>
                  <a:gd name="T31" fmla="*/ 16 h 155"/>
                  <a:gd name="T32" fmla="*/ 395 w 496"/>
                  <a:gd name="T33" fmla="*/ 14 h 155"/>
                  <a:gd name="T34" fmla="*/ 422 w 496"/>
                  <a:gd name="T35" fmla="*/ 14 h 155"/>
                  <a:gd name="T36" fmla="*/ 447 w 496"/>
                  <a:gd name="T37" fmla="*/ 11 h 155"/>
                  <a:gd name="T38" fmla="*/ 472 w 496"/>
                  <a:gd name="T39" fmla="*/ 11 h 155"/>
                  <a:gd name="T40" fmla="*/ 496 w 496"/>
                  <a:gd name="T41" fmla="*/ 9 h 155"/>
                  <a:gd name="T42" fmla="*/ 480 w 496"/>
                  <a:gd name="T43" fmla="*/ 5 h 155"/>
                  <a:gd name="T44" fmla="*/ 459 w 496"/>
                  <a:gd name="T45" fmla="*/ 3 h 155"/>
                  <a:gd name="T46" fmla="*/ 436 w 496"/>
                  <a:gd name="T47" fmla="*/ 0 h 155"/>
                  <a:gd name="T48" fmla="*/ 406 w 496"/>
                  <a:gd name="T49" fmla="*/ 0 h 155"/>
                  <a:gd name="T50" fmla="*/ 373 w 496"/>
                  <a:gd name="T51" fmla="*/ 0 h 155"/>
                  <a:gd name="T52" fmla="*/ 340 w 496"/>
                  <a:gd name="T53" fmla="*/ 5 h 155"/>
                  <a:gd name="T54" fmla="*/ 303 w 496"/>
                  <a:gd name="T55" fmla="*/ 9 h 155"/>
                  <a:gd name="T56" fmla="*/ 266 w 496"/>
                  <a:gd name="T57" fmla="*/ 16 h 155"/>
                  <a:gd name="T58" fmla="*/ 228 w 496"/>
                  <a:gd name="T59" fmla="*/ 22 h 155"/>
                  <a:gd name="T60" fmla="*/ 191 w 496"/>
                  <a:gd name="T61" fmla="*/ 33 h 155"/>
                  <a:gd name="T62" fmla="*/ 154 w 496"/>
                  <a:gd name="T63" fmla="*/ 44 h 155"/>
                  <a:gd name="T64" fmla="*/ 119 w 496"/>
                  <a:gd name="T65" fmla="*/ 58 h 155"/>
                  <a:gd name="T66" fmla="*/ 86 w 496"/>
                  <a:gd name="T67" fmla="*/ 75 h 155"/>
                  <a:gd name="T68" fmla="*/ 55 w 496"/>
                  <a:gd name="T69" fmla="*/ 93 h 155"/>
                  <a:gd name="T70" fmla="*/ 29 w 496"/>
                  <a:gd name="T71" fmla="*/ 113 h 155"/>
                  <a:gd name="T72" fmla="*/ 6 w 496"/>
                  <a:gd name="T73" fmla="*/ 135 h 1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6"/>
                  <a:gd name="T112" fmla="*/ 0 h 155"/>
                  <a:gd name="T113" fmla="*/ 496 w 496"/>
                  <a:gd name="T114" fmla="*/ 155 h 1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6" h="155">
                    <a:moveTo>
                      <a:pt x="6" y="135"/>
                    </a:moveTo>
                    <a:lnTo>
                      <a:pt x="4" y="139"/>
                    </a:lnTo>
                    <a:lnTo>
                      <a:pt x="2" y="144"/>
                    </a:lnTo>
                    <a:lnTo>
                      <a:pt x="2" y="150"/>
                    </a:lnTo>
                    <a:lnTo>
                      <a:pt x="0" y="155"/>
                    </a:lnTo>
                    <a:lnTo>
                      <a:pt x="35" y="128"/>
                    </a:lnTo>
                    <a:lnTo>
                      <a:pt x="72" y="106"/>
                    </a:lnTo>
                    <a:lnTo>
                      <a:pt x="107" y="89"/>
                    </a:lnTo>
                    <a:lnTo>
                      <a:pt x="142" y="71"/>
                    </a:lnTo>
                    <a:lnTo>
                      <a:pt x="177" y="58"/>
                    </a:lnTo>
                    <a:lnTo>
                      <a:pt x="210" y="47"/>
                    </a:lnTo>
                    <a:lnTo>
                      <a:pt x="243" y="38"/>
                    </a:lnTo>
                    <a:lnTo>
                      <a:pt x="274" y="29"/>
                    </a:lnTo>
                    <a:lnTo>
                      <a:pt x="307" y="25"/>
                    </a:lnTo>
                    <a:lnTo>
                      <a:pt x="336" y="20"/>
                    </a:lnTo>
                    <a:lnTo>
                      <a:pt x="366" y="16"/>
                    </a:lnTo>
                    <a:lnTo>
                      <a:pt x="395" y="14"/>
                    </a:lnTo>
                    <a:lnTo>
                      <a:pt x="422" y="14"/>
                    </a:lnTo>
                    <a:lnTo>
                      <a:pt x="447" y="11"/>
                    </a:lnTo>
                    <a:lnTo>
                      <a:pt x="472" y="11"/>
                    </a:lnTo>
                    <a:lnTo>
                      <a:pt x="496" y="9"/>
                    </a:lnTo>
                    <a:lnTo>
                      <a:pt x="480" y="5"/>
                    </a:lnTo>
                    <a:lnTo>
                      <a:pt x="459" y="3"/>
                    </a:lnTo>
                    <a:lnTo>
                      <a:pt x="436" y="0"/>
                    </a:lnTo>
                    <a:lnTo>
                      <a:pt x="406" y="0"/>
                    </a:lnTo>
                    <a:lnTo>
                      <a:pt x="373" y="0"/>
                    </a:lnTo>
                    <a:lnTo>
                      <a:pt x="340" y="5"/>
                    </a:lnTo>
                    <a:lnTo>
                      <a:pt x="303" y="9"/>
                    </a:lnTo>
                    <a:lnTo>
                      <a:pt x="266" y="16"/>
                    </a:lnTo>
                    <a:lnTo>
                      <a:pt x="228" y="22"/>
                    </a:lnTo>
                    <a:lnTo>
                      <a:pt x="191" y="33"/>
                    </a:lnTo>
                    <a:lnTo>
                      <a:pt x="154" y="44"/>
                    </a:lnTo>
                    <a:lnTo>
                      <a:pt x="119" y="58"/>
                    </a:lnTo>
                    <a:lnTo>
                      <a:pt x="86" y="75"/>
                    </a:lnTo>
                    <a:lnTo>
                      <a:pt x="55" y="93"/>
                    </a:lnTo>
                    <a:lnTo>
                      <a:pt x="29" y="113"/>
                    </a:lnTo>
                    <a:lnTo>
                      <a:pt x="6" y="1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9" name="Freeform 238"/>
              <p:cNvSpPr>
                <a:spLocks/>
              </p:cNvSpPr>
              <p:nvPr/>
            </p:nvSpPr>
            <p:spPr bwMode="auto">
              <a:xfrm>
                <a:off x="2107" y="214"/>
                <a:ext cx="76" cy="80"/>
              </a:xfrm>
              <a:custGeom>
                <a:avLst/>
                <a:gdLst>
                  <a:gd name="T0" fmla="*/ 74 w 76"/>
                  <a:gd name="T1" fmla="*/ 80 h 80"/>
                  <a:gd name="T2" fmla="*/ 76 w 76"/>
                  <a:gd name="T3" fmla="*/ 75 h 80"/>
                  <a:gd name="T4" fmla="*/ 74 w 76"/>
                  <a:gd name="T5" fmla="*/ 66 h 80"/>
                  <a:gd name="T6" fmla="*/ 68 w 76"/>
                  <a:gd name="T7" fmla="*/ 53 h 80"/>
                  <a:gd name="T8" fmla="*/ 58 w 76"/>
                  <a:gd name="T9" fmla="*/ 40 h 80"/>
                  <a:gd name="T10" fmla="*/ 46 w 76"/>
                  <a:gd name="T11" fmla="*/ 27 h 80"/>
                  <a:gd name="T12" fmla="*/ 33 w 76"/>
                  <a:gd name="T13" fmla="*/ 13 h 80"/>
                  <a:gd name="T14" fmla="*/ 17 w 76"/>
                  <a:gd name="T15" fmla="*/ 5 h 80"/>
                  <a:gd name="T16" fmla="*/ 0 w 76"/>
                  <a:gd name="T17" fmla="*/ 0 h 80"/>
                  <a:gd name="T18" fmla="*/ 9 w 76"/>
                  <a:gd name="T19" fmla="*/ 9 h 80"/>
                  <a:gd name="T20" fmla="*/ 19 w 76"/>
                  <a:gd name="T21" fmla="*/ 20 h 80"/>
                  <a:gd name="T22" fmla="*/ 31 w 76"/>
                  <a:gd name="T23" fmla="*/ 33 h 80"/>
                  <a:gd name="T24" fmla="*/ 41 w 76"/>
                  <a:gd name="T25" fmla="*/ 49 h 80"/>
                  <a:gd name="T26" fmla="*/ 52 w 76"/>
                  <a:gd name="T27" fmla="*/ 62 h 80"/>
                  <a:gd name="T28" fmla="*/ 62 w 76"/>
                  <a:gd name="T29" fmla="*/ 73 h 80"/>
                  <a:gd name="T30" fmla="*/ 68 w 76"/>
                  <a:gd name="T31" fmla="*/ 80 h 80"/>
                  <a:gd name="T32" fmla="*/ 74 w 76"/>
                  <a:gd name="T33" fmla="*/ 8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80"/>
                  <a:gd name="T53" fmla="*/ 76 w 76"/>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80">
                    <a:moveTo>
                      <a:pt x="74" y="80"/>
                    </a:moveTo>
                    <a:lnTo>
                      <a:pt x="76" y="75"/>
                    </a:lnTo>
                    <a:lnTo>
                      <a:pt x="74" y="66"/>
                    </a:lnTo>
                    <a:lnTo>
                      <a:pt x="68" y="53"/>
                    </a:lnTo>
                    <a:lnTo>
                      <a:pt x="58" y="40"/>
                    </a:lnTo>
                    <a:lnTo>
                      <a:pt x="46" y="27"/>
                    </a:lnTo>
                    <a:lnTo>
                      <a:pt x="33" y="13"/>
                    </a:lnTo>
                    <a:lnTo>
                      <a:pt x="17" y="5"/>
                    </a:lnTo>
                    <a:lnTo>
                      <a:pt x="0" y="0"/>
                    </a:lnTo>
                    <a:lnTo>
                      <a:pt x="9" y="9"/>
                    </a:lnTo>
                    <a:lnTo>
                      <a:pt x="19" y="20"/>
                    </a:lnTo>
                    <a:lnTo>
                      <a:pt x="31" y="33"/>
                    </a:lnTo>
                    <a:lnTo>
                      <a:pt x="41" y="49"/>
                    </a:lnTo>
                    <a:lnTo>
                      <a:pt x="52" y="62"/>
                    </a:lnTo>
                    <a:lnTo>
                      <a:pt x="62" y="73"/>
                    </a:lnTo>
                    <a:lnTo>
                      <a:pt x="68" y="80"/>
                    </a:lnTo>
                    <a:lnTo>
                      <a:pt x="74"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0" name="Freeform 239"/>
              <p:cNvSpPr>
                <a:spLocks/>
              </p:cNvSpPr>
              <p:nvPr/>
            </p:nvSpPr>
            <p:spPr bwMode="auto">
              <a:xfrm>
                <a:off x="2015" y="216"/>
                <a:ext cx="100" cy="91"/>
              </a:xfrm>
              <a:custGeom>
                <a:avLst/>
                <a:gdLst>
                  <a:gd name="T0" fmla="*/ 98 w 100"/>
                  <a:gd name="T1" fmla="*/ 91 h 91"/>
                  <a:gd name="T2" fmla="*/ 100 w 100"/>
                  <a:gd name="T3" fmla="*/ 84 h 91"/>
                  <a:gd name="T4" fmla="*/ 96 w 100"/>
                  <a:gd name="T5" fmla="*/ 75 h 91"/>
                  <a:gd name="T6" fmla="*/ 86 w 100"/>
                  <a:gd name="T7" fmla="*/ 60 h 91"/>
                  <a:gd name="T8" fmla="*/ 72 w 100"/>
                  <a:gd name="T9" fmla="*/ 44 h 91"/>
                  <a:gd name="T10" fmla="*/ 57 w 100"/>
                  <a:gd name="T11" fmla="*/ 29 h 91"/>
                  <a:gd name="T12" fmla="*/ 37 w 100"/>
                  <a:gd name="T13" fmla="*/ 16 h 91"/>
                  <a:gd name="T14" fmla="*/ 20 w 100"/>
                  <a:gd name="T15" fmla="*/ 5 h 91"/>
                  <a:gd name="T16" fmla="*/ 0 w 100"/>
                  <a:gd name="T17" fmla="*/ 0 h 91"/>
                  <a:gd name="T18" fmla="*/ 8 w 100"/>
                  <a:gd name="T19" fmla="*/ 7 h 91"/>
                  <a:gd name="T20" fmla="*/ 20 w 100"/>
                  <a:gd name="T21" fmla="*/ 20 h 91"/>
                  <a:gd name="T22" fmla="*/ 33 w 100"/>
                  <a:gd name="T23" fmla="*/ 36 h 91"/>
                  <a:gd name="T24" fmla="*/ 49 w 100"/>
                  <a:gd name="T25" fmla="*/ 51 h 91"/>
                  <a:gd name="T26" fmla="*/ 63 w 100"/>
                  <a:gd name="T27" fmla="*/ 69 h 91"/>
                  <a:gd name="T28" fmla="*/ 78 w 100"/>
                  <a:gd name="T29" fmla="*/ 82 h 91"/>
                  <a:gd name="T30" fmla="*/ 90 w 100"/>
                  <a:gd name="T31" fmla="*/ 91 h 91"/>
                  <a:gd name="T32" fmla="*/ 98 w 100"/>
                  <a:gd name="T33" fmla="*/ 91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91"/>
                  <a:gd name="T53" fmla="*/ 100 w 100"/>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91">
                    <a:moveTo>
                      <a:pt x="98" y="91"/>
                    </a:moveTo>
                    <a:lnTo>
                      <a:pt x="100" y="84"/>
                    </a:lnTo>
                    <a:lnTo>
                      <a:pt x="96" y="75"/>
                    </a:lnTo>
                    <a:lnTo>
                      <a:pt x="86" y="60"/>
                    </a:lnTo>
                    <a:lnTo>
                      <a:pt x="72" y="44"/>
                    </a:lnTo>
                    <a:lnTo>
                      <a:pt x="57" y="29"/>
                    </a:lnTo>
                    <a:lnTo>
                      <a:pt x="37" y="16"/>
                    </a:lnTo>
                    <a:lnTo>
                      <a:pt x="20" y="5"/>
                    </a:lnTo>
                    <a:lnTo>
                      <a:pt x="0" y="0"/>
                    </a:lnTo>
                    <a:lnTo>
                      <a:pt x="8" y="7"/>
                    </a:lnTo>
                    <a:lnTo>
                      <a:pt x="20" y="20"/>
                    </a:lnTo>
                    <a:lnTo>
                      <a:pt x="33" y="36"/>
                    </a:lnTo>
                    <a:lnTo>
                      <a:pt x="49" y="51"/>
                    </a:lnTo>
                    <a:lnTo>
                      <a:pt x="63" y="69"/>
                    </a:lnTo>
                    <a:lnTo>
                      <a:pt x="78" y="82"/>
                    </a:lnTo>
                    <a:lnTo>
                      <a:pt x="90" y="91"/>
                    </a:lnTo>
                    <a:lnTo>
                      <a:pt x="98" y="9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 name="Freeform 240"/>
              <p:cNvSpPr>
                <a:spLocks/>
              </p:cNvSpPr>
              <p:nvPr/>
            </p:nvSpPr>
            <p:spPr bwMode="auto">
              <a:xfrm>
                <a:off x="1971" y="227"/>
                <a:ext cx="87" cy="104"/>
              </a:xfrm>
              <a:custGeom>
                <a:avLst/>
                <a:gdLst>
                  <a:gd name="T0" fmla="*/ 85 w 87"/>
                  <a:gd name="T1" fmla="*/ 104 h 104"/>
                  <a:gd name="T2" fmla="*/ 87 w 87"/>
                  <a:gd name="T3" fmla="*/ 97 h 104"/>
                  <a:gd name="T4" fmla="*/ 85 w 87"/>
                  <a:gd name="T5" fmla="*/ 84 h 104"/>
                  <a:gd name="T6" fmla="*/ 75 w 87"/>
                  <a:gd name="T7" fmla="*/ 67 h 104"/>
                  <a:gd name="T8" fmla="*/ 64 w 87"/>
                  <a:gd name="T9" fmla="*/ 49 h 104"/>
                  <a:gd name="T10" fmla="*/ 50 w 87"/>
                  <a:gd name="T11" fmla="*/ 31 h 104"/>
                  <a:gd name="T12" fmla="*/ 33 w 87"/>
                  <a:gd name="T13" fmla="*/ 16 h 104"/>
                  <a:gd name="T14" fmla="*/ 17 w 87"/>
                  <a:gd name="T15" fmla="*/ 5 h 104"/>
                  <a:gd name="T16" fmla="*/ 0 w 87"/>
                  <a:gd name="T17" fmla="*/ 0 h 104"/>
                  <a:gd name="T18" fmla="*/ 6 w 87"/>
                  <a:gd name="T19" fmla="*/ 9 h 104"/>
                  <a:gd name="T20" fmla="*/ 15 w 87"/>
                  <a:gd name="T21" fmla="*/ 22 h 104"/>
                  <a:gd name="T22" fmla="*/ 27 w 87"/>
                  <a:gd name="T23" fmla="*/ 40 h 104"/>
                  <a:gd name="T24" fmla="*/ 41 w 87"/>
                  <a:gd name="T25" fmla="*/ 58 h 104"/>
                  <a:gd name="T26" fmla="*/ 54 w 87"/>
                  <a:gd name="T27" fmla="*/ 78 h 104"/>
                  <a:gd name="T28" fmla="*/ 68 w 87"/>
                  <a:gd name="T29" fmla="*/ 93 h 104"/>
                  <a:gd name="T30" fmla="*/ 79 w 87"/>
                  <a:gd name="T31" fmla="*/ 102 h 104"/>
                  <a:gd name="T32" fmla="*/ 85 w 87"/>
                  <a:gd name="T33" fmla="*/ 10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04"/>
                  <a:gd name="T53" fmla="*/ 87 w 87"/>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04">
                    <a:moveTo>
                      <a:pt x="85" y="104"/>
                    </a:moveTo>
                    <a:lnTo>
                      <a:pt x="87" y="97"/>
                    </a:lnTo>
                    <a:lnTo>
                      <a:pt x="85" y="84"/>
                    </a:lnTo>
                    <a:lnTo>
                      <a:pt x="75" y="67"/>
                    </a:lnTo>
                    <a:lnTo>
                      <a:pt x="64" y="49"/>
                    </a:lnTo>
                    <a:lnTo>
                      <a:pt x="50" y="31"/>
                    </a:lnTo>
                    <a:lnTo>
                      <a:pt x="33" y="16"/>
                    </a:lnTo>
                    <a:lnTo>
                      <a:pt x="17" y="5"/>
                    </a:lnTo>
                    <a:lnTo>
                      <a:pt x="0" y="0"/>
                    </a:lnTo>
                    <a:lnTo>
                      <a:pt x="6" y="9"/>
                    </a:lnTo>
                    <a:lnTo>
                      <a:pt x="15" y="22"/>
                    </a:lnTo>
                    <a:lnTo>
                      <a:pt x="27" y="40"/>
                    </a:lnTo>
                    <a:lnTo>
                      <a:pt x="41" y="58"/>
                    </a:lnTo>
                    <a:lnTo>
                      <a:pt x="54" y="78"/>
                    </a:lnTo>
                    <a:lnTo>
                      <a:pt x="68" y="93"/>
                    </a:lnTo>
                    <a:lnTo>
                      <a:pt x="79" y="102"/>
                    </a:lnTo>
                    <a:lnTo>
                      <a:pt x="85" y="10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 name="Freeform 241"/>
              <p:cNvSpPr>
                <a:spLocks/>
              </p:cNvSpPr>
              <p:nvPr/>
            </p:nvSpPr>
            <p:spPr bwMode="auto">
              <a:xfrm>
                <a:off x="1887" y="245"/>
                <a:ext cx="76" cy="97"/>
              </a:xfrm>
              <a:custGeom>
                <a:avLst/>
                <a:gdLst>
                  <a:gd name="T0" fmla="*/ 74 w 76"/>
                  <a:gd name="T1" fmla="*/ 97 h 97"/>
                  <a:gd name="T2" fmla="*/ 76 w 76"/>
                  <a:gd name="T3" fmla="*/ 91 h 97"/>
                  <a:gd name="T4" fmla="*/ 72 w 76"/>
                  <a:gd name="T5" fmla="*/ 79 h 97"/>
                  <a:gd name="T6" fmla="*/ 64 w 76"/>
                  <a:gd name="T7" fmla="*/ 64 h 97"/>
                  <a:gd name="T8" fmla="*/ 53 w 76"/>
                  <a:gd name="T9" fmla="*/ 46 h 97"/>
                  <a:gd name="T10" fmla="*/ 41 w 76"/>
                  <a:gd name="T11" fmla="*/ 29 h 97"/>
                  <a:gd name="T12" fmla="*/ 27 w 76"/>
                  <a:gd name="T13" fmla="*/ 13 h 97"/>
                  <a:gd name="T14" fmla="*/ 12 w 76"/>
                  <a:gd name="T15" fmla="*/ 4 h 97"/>
                  <a:gd name="T16" fmla="*/ 0 w 76"/>
                  <a:gd name="T17" fmla="*/ 0 h 97"/>
                  <a:gd name="T18" fmla="*/ 6 w 76"/>
                  <a:gd name="T19" fmla="*/ 9 h 97"/>
                  <a:gd name="T20" fmla="*/ 14 w 76"/>
                  <a:gd name="T21" fmla="*/ 22 h 97"/>
                  <a:gd name="T22" fmla="*/ 23 w 76"/>
                  <a:gd name="T23" fmla="*/ 40 h 97"/>
                  <a:gd name="T24" fmla="*/ 35 w 76"/>
                  <a:gd name="T25" fmla="*/ 57 h 97"/>
                  <a:gd name="T26" fmla="*/ 45 w 76"/>
                  <a:gd name="T27" fmla="*/ 75 h 97"/>
                  <a:gd name="T28" fmla="*/ 56 w 76"/>
                  <a:gd name="T29" fmla="*/ 88 h 97"/>
                  <a:gd name="T30" fmla="*/ 66 w 76"/>
                  <a:gd name="T31" fmla="*/ 97 h 97"/>
                  <a:gd name="T32" fmla="*/ 74 w 76"/>
                  <a:gd name="T33" fmla="*/ 97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7"/>
                  <a:gd name="T53" fmla="*/ 76 w 76"/>
                  <a:gd name="T54" fmla="*/ 97 h 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7">
                    <a:moveTo>
                      <a:pt x="74" y="97"/>
                    </a:moveTo>
                    <a:lnTo>
                      <a:pt x="76" y="91"/>
                    </a:lnTo>
                    <a:lnTo>
                      <a:pt x="72" y="79"/>
                    </a:lnTo>
                    <a:lnTo>
                      <a:pt x="64" y="64"/>
                    </a:lnTo>
                    <a:lnTo>
                      <a:pt x="53" y="46"/>
                    </a:lnTo>
                    <a:lnTo>
                      <a:pt x="41" y="29"/>
                    </a:lnTo>
                    <a:lnTo>
                      <a:pt x="27" y="13"/>
                    </a:lnTo>
                    <a:lnTo>
                      <a:pt x="12" y="4"/>
                    </a:lnTo>
                    <a:lnTo>
                      <a:pt x="0" y="0"/>
                    </a:lnTo>
                    <a:lnTo>
                      <a:pt x="6" y="9"/>
                    </a:lnTo>
                    <a:lnTo>
                      <a:pt x="14" y="22"/>
                    </a:lnTo>
                    <a:lnTo>
                      <a:pt x="23" y="40"/>
                    </a:lnTo>
                    <a:lnTo>
                      <a:pt x="35" y="57"/>
                    </a:lnTo>
                    <a:lnTo>
                      <a:pt x="45" y="75"/>
                    </a:lnTo>
                    <a:lnTo>
                      <a:pt x="56" y="88"/>
                    </a:lnTo>
                    <a:lnTo>
                      <a:pt x="66" y="97"/>
                    </a:lnTo>
                    <a:lnTo>
                      <a:pt x="74" y="9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 name="Freeform 242"/>
              <p:cNvSpPr>
                <a:spLocks/>
              </p:cNvSpPr>
              <p:nvPr/>
            </p:nvSpPr>
            <p:spPr bwMode="auto">
              <a:xfrm>
                <a:off x="1852" y="260"/>
                <a:ext cx="55" cy="89"/>
              </a:xfrm>
              <a:custGeom>
                <a:avLst/>
                <a:gdLst>
                  <a:gd name="T0" fmla="*/ 51 w 55"/>
                  <a:gd name="T1" fmla="*/ 89 h 89"/>
                  <a:gd name="T2" fmla="*/ 55 w 55"/>
                  <a:gd name="T3" fmla="*/ 84 h 89"/>
                  <a:gd name="T4" fmla="*/ 55 w 55"/>
                  <a:gd name="T5" fmla="*/ 73 h 89"/>
                  <a:gd name="T6" fmla="*/ 53 w 55"/>
                  <a:gd name="T7" fmla="*/ 60 h 89"/>
                  <a:gd name="T8" fmla="*/ 47 w 55"/>
                  <a:gd name="T9" fmla="*/ 45 h 89"/>
                  <a:gd name="T10" fmla="*/ 39 w 55"/>
                  <a:gd name="T11" fmla="*/ 31 h 89"/>
                  <a:gd name="T12" fmla="*/ 29 w 55"/>
                  <a:gd name="T13" fmla="*/ 18 h 89"/>
                  <a:gd name="T14" fmla="*/ 16 w 55"/>
                  <a:gd name="T15" fmla="*/ 7 h 89"/>
                  <a:gd name="T16" fmla="*/ 0 w 55"/>
                  <a:gd name="T17" fmla="*/ 0 h 89"/>
                  <a:gd name="T18" fmla="*/ 12 w 55"/>
                  <a:gd name="T19" fmla="*/ 23 h 89"/>
                  <a:gd name="T20" fmla="*/ 25 w 55"/>
                  <a:gd name="T21" fmla="*/ 53 h 89"/>
                  <a:gd name="T22" fmla="*/ 39 w 55"/>
                  <a:gd name="T23" fmla="*/ 80 h 89"/>
                  <a:gd name="T24" fmla="*/ 51 w 55"/>
                  <a:gd name="T25" fmla="*/ 89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89"/>
                  <a:gd name="T41" fmla="*/ 55 w 55"/>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89">
                    <a:moveTo>
                      <a:pt x="51" y="89"/>
                    </a:moveTo>
                    <a:lnTo>
                      <a:pt x="55" y="84"/>
                    </a:lnTo>
                    <a:lnTo>
                      <a:pt x="55" y="73"/>
                    </a:lnTo>
                    <a:lnTo>
                      <a:pt x="53" y="60"/>
                    </a:lnTo>
                    <a:lnTo>
                      <a:pt x="47" y="45"/>
                    </a:lnTo>
                    <a:lnTo>
                      <a:pt x="39" y="31"/>
                    </a:lnTo>
                    <a:lnTo>
                      <a:pt x="29" y="18"/>
                    </a:lnTo>
                    <a:lnTo>
                      <a:pt x="16" y="7"/>
                    </a:lnTo>
                    <a:lnTo>
                      <a:pt x="0" y="0"/>
                    </a:lnTo>
                    <a:lnTo>
                      <a:pt x="12" y="23"/>
                    </a:lnTo>
                    <a:lnTo>
                      <a:pt x="25" y="53"/>
                    </a:lnTo>
                    <a:lnTo>
                      <a:pt x="39" y="80"/>
                    </a:lnTo>
                    <a:lnTo>
                      <a:pt x="51" y="8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 name="Freeform 243"/>
              <p:cNvSpPr>
                <a:spLocks/>
              </p:cNvSpPr>
              <p:nvPr/>
            </p:nvSpPr>
            <p:spPr bwMode="auto">
              <a:xfrm>
                <a:off x="1776" y="302"/>
                <a:ext cx="43" cy="67"/>
              </a:xfrm>
              <a:custGeom>
                <a:avLst/>
                <a:gdLst>
                  <a:gd name="T0" fmla="*/ 39 w 43"/>
                  <a:gd name="T1" fmla="*/ 67 h 67"/>
                  <a:gd name="T2" fmla="*/ 43 w 43"/>
                  <a:gd name="T3" fmla="*/ 53 h 67"/>
                  <a:gd name="T4" fmla="*/ 33 w 43"/>
                  <a:gd name="T5" fmla="*/ 29 h 67"/>
                  <a:gd name="T6" fmla="*/ 16 w 43"/>
                  <a:gd name="T7" fmla="*/ 9 h 67"/>
                  <a:gd name="T8" fmla="*/ 0 w 43"/>
                  <a:gd name="T9" fmla="*/ 0 h 67"/>
                  <a:gd name="T10" fmla="*/ 8 w 43"/>
                  <a:gd name="T11" fmla="*/ 16 h 67"/>
                  <a:gd name="T12" fmla="*/ 18 w 43"/>
                  <a:gd name="T13" fmla="*/ 38 h 67"/>
                  <a:gd name="T14" fmla="*/ 30 w 43"/>
                  <a:gd name="T15" fmla="*/ 58 h 67"/>
                  <a:gd name="T16" fmla="*/ 39 w 43"/>
                  <a:gd name="T17" fmla="*/ 6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67"/>
                  <a:gd name="T29" fmla="*/ 43 w 43"/>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67">
                    <a:moveTo>
                      <a:pt x="39" y="67"/>
                    </a:moveTo>
                    <a:lnTo>
                      <a:pt x="43" y="53"/>
                    </a:lnTo>
                    <a:lnTo>
                      <a:pt x="33" y="29"/>
                    </a:lnTo>
                    <a:lnTo>
                      <a:pt x="16" y="9"/>
                    </a:lnTo>
                    <a:lnTo>
                      <a:pt x="0" y="0"/>
                    </a:lnTo>
                    <a:lnTo>
                      <a:pt x="8" y="16"/>
                    </a:lnTo>
                    <a:lnTo>
                      <a:pt x="18" y="38"/>
                    </a:lnTo>
                    <a:lnTo>
                      <a:pt x="30" y="58"/>
                    </a:lnTo>
                    <a:lnTo>
                      <a:pt x="39" y="6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 name="Freeform 244"/>
              <p:cNvSpPr>
                <a:spLocks/>
              </p:cNvSpPr>
              <p:nvPr/>
            </p:nvSpPr>
            <p:spPr bwMode="auto">
              <a:xfrm>
                <a:off x="1743" y="320"/>
                <a:ext cx="31" cy="46"/>
              </a:xfrm>
              <a:custGeom>
                <a:avLst/>
                <a:gdLst>
                  <a:gd name="T0" fmla="*/ 29 w 31"/>
                  <a:gd name="T1" fmla="*/ 44 h 46"/>
                  <a:gd name="T2" fmla="*/ 31 w 31"/>
                  <a:gd name="T3" fmla="*/ 31 h 46"/>
                  <a:gd name="T4" fmla="*/ 26 w 31"/>
                  <a:gd name="T5" fmla="*/ 13 h 46"/>
                  <a:gd name="T6" fmla="*/ 16 w 31"/>
                  <a:gd name="T7" fmla="*/ 0 h 46"/>
                  <a:gd name="T8" fmla="*/ 0 w 31"/>
                  <a:gd name="T9" fmla="*/ 2 h 46"/>
                  <a:gd name="T10" fmla="*/ 12 w 31"/>
                  <a:gd name="T11" fmla="*/ 11 h 46"/>
                  <a:gd name="T12" fmla="*/ 18 w 31"/>
                  <a:gd name="T13" fmla="*/ 29 h 46"/>
                  <a:gd name="T14" fmla="*/ 24 w 31"/>
                  <a:gd name="T15" fmla="*/ 46 h 46"/>
                  <a:gd name="T16" fmla="*/ 29 w 31"/>
                  <a:gd name="T17" fmla="*/ 44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6"/>
                  <a:gd name="T29" fmla="*/ 31 w 3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6">
                    <a:moveTo>
                      <a:pt x="29" y="44"/>
                    </a:moveTo>
                    <a:lnTo>
                      <a:pt x="31" y="31"/>
                    </a:lnTo>
                    <a:lnTo>
                      <a:pt x="26" y="13"/>
                    </a:lnTo>
                    <a:lnTo>
                      <a:pt x="16" y="0"/>
                    </a:lnTo>
                    <a:lnTo>
                      <a:pt x="0" y="2"/>
                    </a:lnTo>
                    <a:lnTo>
                      <a:pt x="12" y="11"/>
                    </a:lnTo>
                    <a:lnTo>
                      <a:pt x="18" y="29"/>
                    </a:lnTo>
                    <a:lnTo>
                      <a:pt x="24" y="46"/>
                    </a:lnTo>
                    <a:lnTo>
                      <a:pt x="29"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6" name="Freeform 245"/>
              <p:cNvSpPr>
                <a:spLocks/>
              </p:cNvSpPr>
              <p:nvPr/>
            </p:nvSpPr>
            <p:spPr bwMode="auto">
              <a:xfrm>
                <a:off x="2058" y="214"/>
                <a:ext cx="88" cy="86"/>
              </a:xfrm>
              <a:custGeom>
                <a:avLst/>
                <a:gdLst>
                  <a:gd name="T0" fmla="*/ 86 w 88"/>
                  <a:gd name="T1" fmla="*/ 86 h 86"/>
                  <a:gd name="T2" fmla="*/ 88 w 88"/>
                  <a:gd name="T3" fmla="*/ 80 h 86"/>
                  <a:gd name="T4" fmla="*/ 86 w 88"/>
                  <a:gd name="T5" fmla="*/ 71 h 86"/>
                  <a:gd name="T6" fmla="*/ 78 w 88"/>
                  <a:gd name="T7" fmla="*/ 58 h 86"/>
                  <a:gd name="T8" fmla="*/ 66 w 88"/>
                  <a:gd name="T9" fmla="*/ 42 h 86"/>
                  <a:gd name="T10" fmla="*/ 53 w 88"/>
                  <a:gd name="T11" fmla="*/ 29 h 86"/>
                  <a:gd name="T12" fmla="*/ 37 w 88"/>
                  <a:gd name="T13" fmla="*/ 16 h 86"/>
                  <a:gd name="T14" fmla="*/ 18 w 88"/>
                  <a:gd name="T15" fmla="*/ 5 h 86"/>
                  <a:gd name="T16" fmla="*/ 0 w 88"/>
                  <a:gd name="T17" fmla="*/ 0 h 86"/>
                  <a:gd name="T18" fmla="*/ 8 w 88"/>
                  <a:gd name="T19" fmla="*/ 7 h 86"/>
                  <a:gd name="T20" fmla="*/ 18 w 88"/>
                  <a:gd name="T21" fmla="*/ 18 h 86"/>
                  <a:gd name="T22" fmla="*/ 29 w 88"/>
                  <a:gd name="T23" fmla="*/ 33 h 86"/>
                  <a:gd name="T24" fmla="*/ 43 w 88"/>
                  <a:gd name="T25" fmla="*/ 49 h 86"/>
                  <a:gd name="T26" fmla="*/ 57 w 88"/>
                  <a:gd name="T27" fmla="*/ 64 h 86"/>
                  <a:gd name="T28" fmla="*/ 68 w 88"/>
                  <a:gd name="T29" fmla="*/ 77 h 86"/>
                  <a:gd name="T30" fmla="*/ 78 w 88"/>
                  <a:gd name="T31" fmla="*/ 86 h 86"/>
                  <a:gd name="T32" fmla="*/ 86 w 88"/>
                  <a:gd name="T33" fmla="*/ 86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86"/>
                  <a:gd name="T53" fmla="*/ 88 w 88"/>
                  <a:gd name="T54" fmla="*/ 86 h 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86">
                    <a:moveTo>
                      <a:pt x="86" y="86"/>
                    </a:moveTo>
                    <a:lnTo>
                      <a:pt x="88" y="80"/>
                    </a:lnTo>
                    <a:lnTo>
                      <a:pt x="86" y="71"/>
                    </a:lnTo>
                    <a:lnTo>
                      <a:pt x="78" y="58"/>
                    </a:lnTo>
                    <a:lnTo>
                      <a:pt x="66" y="42"/>
                    </a:lnTo>
                    <a:lnTo>
                      <a:pt x="53" y="29"/>
                    </a:lnTo>
                    <a:lnTo>
                      <a:pt x="37" y="16"/>
                    </a:lnTo>
                    <a:lnTo>
                      <a:pt x="18" y="5"/>
                    </a:lnTo>
                    <a:lnTo>
                      <a:pt x="0" y="0"/>
                    </a:lnTo>
                    <a:lnTo>
                      <a:pt x="8" y="7"/>
                    </a:lnTo>
                    <a:lnTo>
                      <a:pt x="18" y="18"/>
                    </a:lnTo>
                    <a:lnTo>
                      <a:pt x="29" y="33"/>
                    </a:lnTo>
                    <a:lnTo>
                      <a:pt x="43" y="49"/>
                    </a:lnTo>
                    <a:lnTo>
                      <a:pt x="57" y="64"/>
                    </a:lnTo>
                    <a:lnTo>
                      <a:pt x="68" y="77"/>
                    </a:lnTo>
                    <a:lnTo>
                      <a:pt x="78" y="86"/>
                    </a:lnTo>
                    <a:lnTo>
                      <a:pt x="86"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7" name="Freeform 246"/>
              <p:cNvSpPr>
                <a:spLocks/>
              </p:cNvSpPr>
              <p:nvPr/>
            </p:nvSpPr>
            <p:spPr bwMode="auto">
              <a:xfrm>
                <a:off x="2150" y="210"/>
                <a:ext cx="68" cy="68"/>
              </a:xfrm>
              <a:custGeom>
                <a:avLst/>
                <a:gdLst>
                  <a:gd name="T0" fmla="*/ 66 w 68"/>
                  <a:gd name="T1" fmla="*/ 68 h 68"/>
                  <a:gd name="T2" fmla="*/ 68 w 68"/>
                  <a:gd name="T3" fmla="*/ 64 h 68"/>
                  <a:gd name="T4" fmla="*/ 68 w 68"/>
                  <a:gd name="T5" fmla="*/ 57 h 68"/>
                  <a:gd name="T6" fmla="*/ 62 w 68"/>
                  <a:gd name="T7" fmla="*/ 46 h 68"/>
                  <a:gd name="T8" fmla="*/ 56 w 68"/>
                  <a:gd name="T9" fmla="*/ 35 h 68"/>
                  <a:gd name="T10" fmla="*/ 44 w 68"/>
                  <a:gd name="T11" fmla="*/ 24 h 68"/>
                  <a:gd name="T12" fmla="*/ 33 w 68"/>
                  <a:gd name="T13" fmla="*/ 13 h 68"/>
                  <a:gd name="T14" fmla="*/ 17 w 68"/>
                  <a:gd name="T15" fmla="*/ 4 h 68"/>
                  <a:gd name="T16" fmla="*/ 0 w 68"/>
                  <a:gd name="T17" fmla="*/ 0 h 68"/>
                  <a:gd name="T18" fmla="*/ 7 w 68"/>
                  <a:gd name="T19" fmla="*/ 9 h 68"/>
                  <a:gd name="T20" fmla="*/ 17 w 68"/>
                  <a:gd name="T21" fmla="*/ 20 h 68"/>
                  <a:gd name="T22" fmla="*/ 27 w 68"/>
                  <a:gd name="T23" fmla="*/ 31 h 68"/>
                  <a:gd name="T24" fmla="*/ 36 w 68"/>
                  <a:gd name="T25" fmla="*/ 44 h 68"/>
                  <a:gd name="T26" fmla="*/ 46 w 68"/>
                  <a:gd name="T27" fmla="*/ 55 h 68"/>
                  <a:gd name="T28" fmla="*/ 54 w 68"/>
                  <a:gd name="T29" fmla="*/ 64 h 68"/>
                  <a:gd name="T30" fmla="*/ 62 w 68"/>
                  <a:gd name="T31" fmla="*/ 68 h 68"/>
                  <a:gd name="T32" fmla="*/ 66 w 68"/>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8"/>
                  <a:gd name="T53" fmla="*/ 68 w 6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8">
                    <a:moveTo>
                      <a:pt x="66" y="68"/>
                    </a:moveTo>
                    <a:lnTo>
                      <a:pt x="68" y="64"/>
                    </a:lnTo>
                    <a:lnTo>
                      <a:pt x="68" y="57"/>
                    </a:lnTo>
                    <a:lnTo>
                      <a:pt x="62" y="46"/>
                    </a:lnTo>
                    <a:lnTo>
                      <a:pt x="56" y="35"/>
                    </a:lnTo>
                    <a:lnTo>
                      <a:pt x="44" y="24"/>
                    </a:lnTo>
                    <a:lnTo>
                      <a:pt x="33" y="13"/>
                    </a:lnTo>
                    <a:lnTo>
                      <a:pt x="17" y="4"/>
                    </a:lnTo>
                    <a:lnTo>
                      <a:pt x="0" y="0"/>
                    </a:lnTo>
                    <a:lnTo>
                      <a:pt x="7" y="9"/>
                    </a:lnTo>
                    <a:lnTo>
                      <a:pt x="17" y="20"/>
                    </a:lnTo>
                    <a:lnTo>
                      <a:pt x="27" y="31"/>
                    </a:lnTo>
                    <a:lnTo>
                      <a:pt x="36" y="44"/>
                    </a:lnTo>
                    <a:lnTo>
                      <a:pt x="46" y="55"/>
                    </a:lnTo>
                    <a:lnTo>
                      <a:pt x="54" y="64"/>
                    </a:lnTo>
                    <a:lnTo>
                      <a:pt x="62" y="68"/>
                    </a:lnTo>
                    <a:lnTo>
                      <a:pt x="66"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8" name="Freeform 247"/>
              <p:cNvSpPr>
                <a:spLocks/>
              </p:cNvSpPr>
              <p:nvPr/>
            </p:nvSpPr>
            <p:spPr bwMode="auto">
              <a:xfrm>
                <a:off x="1922" y="232"/>
                <a:ext cx="76" cy="95"/>
              </a:xfrm>
              <a:custGeom>
                <a:avLst/>
                <a:gdLst>
                  <a:gd name="T0" fmla="*/ 74 w 76"/>
                  <a:gd name="T1" fmla="*/ 95 h 95"/>
                  <a:gd name="T2" fmla="*/ 76 w 76"/>
                  <a:gd name="T3" fmla="*/ 90 h 95"/>
                  <a:gd name="T4" fmla="*/ 72 w 76"/>
                  <a:gd name="T5" fmla="*/ 77 h 95"/>
                  <a:gd name="T6" fmla="*/ 64 w 76"/>
                  <a:gd name="T7" fmla="*/ 64 h 95"/>
                  <a:gd name="T8" fmla="*/ 53 w 76"/>
                  <a:gd name="T9" fmla="*/ 46 h 95"/>
                  <a:gd name="T10" fmla="*/ 41 w 76"/>
                  <a:gd name="T11" fmla="*/ 28 h 95"/>
                  <a:gd name="T12" fmla="*/ 27 w 76"/>
                  <a:gd name="T13" fmla="*/ 13 h 95"/>
                  <a:gd name="T14" fmla="*/ 12 w 76"/>
                  <a:gd name="T15" fmla="*/ 4 h 95"/>
                  <a:gd name="T16" fmla="*/ 0 w 76"/>
                  <a:gd name="T17" fmla="*/ 0 h 95"/>
                  <a:gd name="T18" fmla="*/ 6 w 76"/>
                  <a:gd name="T19" fmla="*/ 9 h 95"/>
                  <a:gd name="T20" fmla="*/ 14 w 76"/>
                  <a:gd name="T21" fmla="*/ 22 h 95"/>
                  <a:gd name="T22" fmla="*/ 23 w 76"/>
                  <a:gd name="T23" fmla="*/ 40 h 95"/>
                  <a:gd name="T24" fmla="*/ 35 w 76"/>
                  <a:gd name="T25" fmla="*/ 57 h 95"/>
                  <a:gd name="T26" fmla="*/ 45 w 76"/>
                  <a:gd name="T27" fmla="*/ 73 h 95"/>
                  <a:gd name="T28" fmla="*/ 56 w 76"/>
                  <a:gd name="T29" fmla="*/ 86 h 95"/>
                  <a:gd name="T30" fmla="*/ 66 w 76"/>
                  <a:gd name="T31" fmla="*/ 95 h 95"/>
                  <a:gd name="T32" fmla="*/ 74 w 76"/>
                  <a:gd name="T33" fmla="*/ 95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5"/>
                  <a:gd name="T53" fmla="*/ 76 w 7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5">
                    <a:moveTo>
                      <a:pt x="74" y="95"/>
                    </a:moveTo>
                    <a:lnTo>
                      <a:pt x="76" y="90"/>
                    </a:lnTo>
                    <a:lnTo>
                      <a:pt x="72" y="77"/>
                    </a:lnTo>
                    <a:lnTo>
                      <a:pt x="64" y="64"/>
                    </a:lnTo>
                    <a:lnTo>
                      <a:pt x="53" y="46"/>
                    </a:lnTo>
                    <a:lnTo>
                      <a:pt x="41" y="28"/>
                    </a:lnTo>
                    <a:lnTo>
                      <a:pt x="27" y="13"/>
                    </a:lnTo>
                    <a:lnTo>
                      <a:pt x="12" y="4"/>
                    </a:lnTo>
                    <a:lnTo>
                      <a:pt x="0" y="0"/>
                    </a:lnTo>
                    <a:lnTo>
                      <a:pt x="6" y="9"/>
                    </a:lnTo>
                    <a:lnTo>
                      <a:pt x="14" y="22"/>
                    </a:lnTo>
                    <a:lnTo>
                      <a:pt x="23" y="40"/>
                    </a:lnTo>
                    <a:lnTo>
                      <a:pt x="35" y="57"/>
                    </a:lnTo>
                    <a:lnTo>
                      <a:pt x="45" y="73"/>
                    </a:lnTo>
                    <a:lnTo>
                      <a:pt x="56" y="86"/>
                    </a:lnTo>
                    <a:lnTo>
                      <a:pt x="66" y="95"/>
                    </a:lnTo>
                    <a:lnTo>
                      <a:pt x="74" y="9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9" name="Freeform 248"/>
              <p:cNvSpPr>
                <a:spLocks/>
              </p:cNvSpPr>
              <p:nvPr/>
            </p:nvSpPr>
            <p:spPr bwMode="auto">
              <a:xfrm>
                <a:off x="1813" y="278"/>
                <a:ext cx="57" cy="80"/>
              </a:xfrm>
              <a:custGeom>
                <a:avLst/>
                <a:gdLst>
                  <a:gd name="T0" fmla="*/ 53 w 57"/>
                  <a:gd name="T1" fmla="*/ 80 h 80"/>
                  <a:gd name="T2" fmla="*/ 57 w 57"/>
                  <a:gd name="T3" fmla="*/ 75 h 80"/>
                  <a:gd name="T4" fmla="*/ 55 w 57"/>
                  <a:gd name="T5" fmla="*/ 64 h 80"/>
                  <a:gd name="T6" fmla="*/ 49 w 57"/>
                  <a:gd name="T7" fmla="*/ 51 h 80"/>
                  <a:gd name="T8" fmla="*/ 39 w 57"/>
                  <a:gd name="T9" fmla="*/ 35 h 80"/>
                  <a:gd name="T10" fmla="*/ 29 w 57"/>
                  <a:gd name="T11" fmla="*/ 22 h 80"/>
                  <a:gd name="T12" fmla="*/ 20 w 57"/>
                  <a:gd name="T13" fmla="*/ 11 h 80"/>
                  <a:gd name="T14" fmla="*/ 8 w 57"/>
                  <a:gd name="T15" fmla="*/ 2 h 80"/>
                  <a:gd name="T16" fmla="*/ 0 w 57"/>
                  <a:gd name="T17" fmla="*/ 0 h 80"/>
                  <a:gd name="T18" fmla="*/ 10 w 57"/>
                  <a:gd name="T19" fmla="*/ 18 h 80"/>
                  <a:gd name="T20" fmla="*/ 24 w 57"/>
                  <a:gd name="T21" fmla="*/ 44 h 80"/>
                  <a:gd name="T22" fmla="*/ 39 w 57"/>
                  <a:gd name="T23" fmla="*/ 69 h 80"/>
                  <a:gd name="T24" fmla="*/ 53 w 57"/>
                  <a:gd name="T25" fmla="*/ 80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80"/>
                  <a:gd name="T41" fmla="*/ 57 w 57"/>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80">
                    <a:moveTo>
                      <a:pt x="53" y="80"/>
                    </a:moveTo>
                    <a:lnTo>
                      <a:pt x="57" y="75"/>
                    </a:lnTo>
                    <a:lnTo>
                      <a:pt x="55" y="64"/>
                    </a:lnTo>
                    <a:lnTo>
                      <a:pt x="49" y="51"/>
                    </a:lnTo>
                    <a:lnTo>
                      <a:pt x="39" y="35"/>
                    </a:lnTo>
                    <a:lnTo>
                      <a:pt x="29" y="22"/>
                    </a:lnTo>
                    <a:lnTo>
                      <a:pt x="20" y="11"/>
                    </a:lnTo>
                    <a:lnTo>
                      <a:pt x="8" y="2"/>
                    </a:lnTo>
                    <a:lnTo>
                      <a:pt x="0" y="0"/>
                    </a:lnTo>
                    <a:lnTo>
                      <a:pt x="10" y="18"/>
                    </a:lnTo>
                    <a:lnTo>
                      <a:pt x="24" y="44"/>
                    </a:lnTo>
                    <a:lnTo>
                      <a:pt x="39" y="69"/>
                    </a:lnTo>
                    <a:lnTo>
                      <a:pt x="53"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0" name="Freeform 249"/>
              <p:cNvSpPr>
                <a:spLocks/>
              </p:cNvSpPr>
              <p:nvPr/>
            </p:nvSpPr>
            <p:spPr bwMode="auto">
              <a:xfrm>
                <a:off x="2183" y="203"/>
                <a:ext cx="75" cy="13"/>
              </a:xfrm>
              <a:custGeom>
                <a:avLst/>
                <a:gdLst>
                  <a:gd name="T0" fmla="*/ 0 w 75"/>
                  <a:gd name="T1" fmla="*/ 11 h 13"/>
                  <a:gd name="T2" fmla="*/ 5 w 75"/>
                  <a:gd name="T3" fmla="*/ 11 h 13"/>
                  <a:gd name="T4" fmla="*/ 15 w 75"/>
                  <a:gd name="T5" fmla="*/ 9 h 13"/>
                  <a:gd name="T6" fmla="*/ 27 w 75"/>
                  <a:gd name="T7" fmla="*/ 7 h 13"/>
                  <a:gd name="T8" fmla="*/ 40 w 75"/>
                  <a:gd name="T9" fmla="*/ 5 h 13"/>
                  <a:gd name="T10" fmla="*/ 54 w 75"/>
                  <a:gd name="T11" fmla="*/ 2 h 13"/>
                  <a:gd name="T12" fmla="*/ 66 w 75"/>
                  <a:gd name="T13" fmla="*/ 0 h 13"/>
                  <a:gd name="T14" fmla="*/ 73 w 75"/>
                  <a:gd name="T15" fmla="*/ 0 h 13"/>
                  <a:gd name="T16" fmla="*/ 75 w 75"/>
                  <a:gd name="T17" fmla="*/ 5 h 13"/>
                  <a:gd name="T18" fmla="*/ 73 w 75"/>
                  <a:gd name="T19" fmla="*/ 9 h 13"/>
                  <a:gd name="T20" fmla="*/ 66 w 75"/>
                  <a:gd name="T21" fmla="*/ 13 h 13"/>
                  <a:gd name="T22" fmla="*/ 56 w 75"/>
                  <a:gd name="T23" fmla="*/ 13 h 13"/>
                  <a:gd name="T24" fmla="*/ 44 w 75"/>
                  <a:gd name="T25" fmla="*/ 13 h 13"/>
                  <a:gd name="T26" fmla="*/ 31 w 75"/>
                  <a:gd name="T27" fmla="*/ 13 h 13"/>
                  <a:gd name="T28" fmla="*/ 17 w 75"/>
                  <a:gd name="T29" fmla="*/ 13 h 13"/>
                  <a:gd name="T30" fmla="*/ 7 w 75"/>
                  <a:gd name="T31" fmla="*/ 11 h 13"/>
                  <a:gd name="T32" fmla="*/ 0 w 75"/>
                  <a:gd name="T33" fmla="*/ 11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13"/>
                  <a:gd name="T53" fmla="*/ 75 w 7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13">
                    <a:moveTo>
                      <a:pt x="0" y="11"/>
                    </a:moveTo>
                    <a:lnTo>
                      <a:pt x="5" y="11"/>
                    </a:lnTo>
                    <a:lnTo>
                      <a:pt x="15" y="9"/>
                    </a:lnTo>
                    <a:lnTo>
                      <a:pt x="27" y="7"/>
                    </a:lnTo>
                    <a:lnTo>
                      <a:pt x="40" y="5"/>
                    </a:lnTo>
                    <a:lnTo>
                      <a:pt x="54" y="2"/>
                    </a:lnTo>
                    <a:lnTo>
                      <a:pt x="66" y="0"/>
                    </a:lnTo>
                    <a:lnTo>
                      <a:pt x="73" y="0"/>
                    </a:lnTo>
                    <a:lnTo>
                      <a:pt x="75" y="5"/>
                    </a:lnTo>
                    <a:lnTo>
                      <a:pt x="73" y="9"/>
                    </a:lnTo>
                    <a:lnTo>
                      <a:pt x="66" y="13"/>
                    </a:lnTo>
                    <a:lnTo>
                      <a:pt x="56" y="13"/>
                    </a:lnTo>
                    <a:lnTo>
                      <a:pt x="44" y="13"/>
                    </a:lnTo>
                    <a:lnTo>
                      <a:pt x="31" y="13"/>
                    </a:lnTo>
                    <a:lnTo>
                      <a:pt x="17" y="13"/>
                    </a:lnTo>
                    <a:lnTo>
                      <a:pt x="7" y="11"/>
                    </a:lnTo>
                    <a:lnTo>
                      <a:pt x="0" y="1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 name="Freeform 250"/>
              <p:cNvSpPr>
                <a:spLocks/>
              </p:cNvSpPr>
              <p:nvPr/>
            </p:nvSpPr>
            <p:spPr bwMode="auto">
              <a:xfrm>
                <a:off x="2095" y="108"/>
                <a:ext cx="101" cy="104"/>
              </a:xfrm>
              <a:custGeom>
                <a:avLst/>
                <a:gdLst>
                  <a:gd name="T0" fmla="*/ 0 w 101"/>
                  <a:gd name="T1" fmla="*/ 104 h 104"/>
                  <a:gd name="T2" fmla="*/ 12 w 101"/>
                  <a:gd name="T3" fmla="*/ 97 h 104"/>
                  <a:gd name="T4" fmla="*/ 27 w 101"/>
                  <a:gd name="T5" fmla="*/ 84 h 104"/>
                  <a:gd name="T6" fmla="*/ 47 w 101"/>
                  <a:gd name="T7" fmla="*/ 69 h 104"/>
                  <a:gd name="T8" fmla="*/ 66 w 101"/>
                  <a:gd name="T9" fmla="*/ 51 h 104"/>
                  <a:gd name="T10" fmla="*/ 82 w 101"/>
                  <a:gd name="T11" fmla="*/ 35 h 104"/>
                  <a:gd name="T12" fmla="*/ 95 w 101"/>
                  <a:gd name="T13" fmla="*/ 20 h 104"/>
                  <a:gd name="T14" fmla="*/ 101 w 101"/>
                  <a:gd name="T15" fmla="*/ 7 h 104"/>
                  <a:gd name="T16" fmla="*/ 99 w 101"/>
                  <a:gd name="T17" fmla="*/ 0 h 104"/>
                  <a:gd name="T18" fmla="*/ 91 w 101"/>
                  <a:gd name="T19" fmla="*/ 0 h 104"/>
                  <a:gd name="T20" fmla="*/ 80 w 101"/>
                  <a:gd name="T21" fmla="*/ 9 h 104"/>
                  <a:gd name="T22" fmla="*/ 66 w 101"/>
                  <a:gd name="T23" fmla="*/ 22 h 104"/>
                  <a:gd name="T24" fmla="*/ 53 w 101"/>
                  <a:gd name="T25" fmla="*/ 42 h 104"/>
                  <a:gd name="T26" fmla="*/ 37 w 101"/>
                  <a:gd name="T27" fmla="*/ 60 h 104"/>
                  <a:gd name="T28" fmla="*/ 23 w 101"/>
                  <a:gd name="T29" fmla="*/ 80 h 104"/>
                  <a:gd name="T30" fmla="*/ 10 w 101"/>
                  <a:gd name="T31" fmla="*/ 95 h 104"/>
                  <a:gd name="T32" fmla="*/ 0 w 101"/>
                  <a:gd name="T33" fmla="*/ 10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04"/>
                  <a:gd name="T53" fmla="*/ 101 w 101"/>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04">
                    <a:moveTo>
                      <a:pt x="0" y="104"/>
                    </a:moveTo>
                    <a:lnTo>
                      <a:pt x="12" y="97"/>
                    </a:lnTo>
                    <a:lnTo>
                      <a:pt x="27" y="84"/>
                    </a:lnTo>
                    <a:lnTo>
                      <a:pt x="47" y="69"/>
                    </a:lnTo>
                    <a:lnTo>
                      <a:pt x="66" y="51"/>
                    </a:lnTo>
                    <a:lnTo>
                      <a:pt x="82" y="35"/>
                    </a:lnTo>
                    <a:lnTo>
                      <a:pt x="95" y="20"/>
                    </a:lnTo>
                    <a:lnTo>
                      <a:pt x="101" y="7"/>
                    </a:lnTo>
                    <a:lnTo>
                      <a:pt x="99" y="0"/>
                    </a:lnTo>
                    <a:lnTo>
                      <a:pt x="91" y="0"/>
                    </a:lnTo>
                    <a:lnTo>
                      <a:pt x="80" y="9"/>
                    </a:lnTo>
                    <a:lnTo>
                      <a:pt x="66" y="22"/>
                    </a:lnTo>
                    <a:lnTo>
                      <a:pt x="53" y="42"/>
                    </a:lnTo>
                    <a:lnTo>
                      <a:pt x="37" y="60"/>
                    </a:lnTo>
                    <a:lnTo>
                      <a:pt x="23" y="80"/>
                    </a:lnTo>
                    <a:lnTo>
                      <a:pt x="10" y="95"/>
                    </a:lnTo>
                    <a:lnTo>
                      <a:pt x="0" y="10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 name="Freeform 251"/>
              <p:cNvSpPr>
                <a:spLocks/>
              </p:cNvSpPr>
              <p:nvPr/>
            </p:nvSpPr>
            <p:spPr bwMode="auto">
              <a:xfrm>
                <a:off x="2058" y="108"/>
                <a:ext cx="92" cy="108"/>
              </a:xfrm>
              <a:custGeom>
                <a:avLst/>
                <a:gdLst>
                  <a:gd name="T0" fmla="*/ 0 w 92"/>
                  <a:gd name="T1" fmla="*/ 108 h 108"/>
                  <a:gd name="T2" fmla="*/ 12 w 92"/>
                  <a:gd name="T3" fmla="*/ 100 h 108"/>
                  <a:gd name="T4" fmla="*/ 27 w 92"/>
                  <a:gd name="T5" fmla="*/ 84 h 108"/>
                  <a:gd name="T6" fmla="*/ 43 w 92"/>
                  <a:gd name="T7" fmla="*/ 69 h 108"/>
                  <a:gd name="T8" fmla="*/ 60 w 92"/>
                  <a:gd name="T9" fmla="*/ 49 h 108"/>
                  <a:gd name="T10" fmla="*/ 76 w 92"/>
                  <a:gd name="T11" fmla="*/ 31 h 108"/>
                  <a:gd name="T12" fmla="*/ 88 w 92"/>
                  <a:gd name="T13" fmla="*/ 16 h 108"/>
                  <a:gd name="T14" fmla="*/ 92 w 92"/>
                  <a:gd name="T15" fmla="*/ 5 h 108"/>
                  <a:gd name="T16" fmla="*/ 90 w 92"/>
                  <a:gd name="T17" fmla="*/ 0 h 108"/>
                  <a:gd name="T18" fmla="*/ 80 w 92"/>
                  <a:gd name="T19" fmla="*/ 5 h 108"/>
                  <a:gd name="T20" fmla="*/ 68 w 92"/>
                  <a:gd name="T21" fmla="*/ 16 h 108"/>
                  <a:gd name="T22" fmla="*/ 57 w 92"/>
                  <a:gd name="T23" fmla="*/ 31 h 108"/>
                  <a:gd name="T24" fmla="*/ 43 w 92"/>
                  <a:gd name="T25" fmla="*/ 51 h 108"/>
                  <a:gd name="T26" fmla="*/ 29 w 92"/>
                  <a:gd name="T27" fmla="*/ 69 h 108"/>
                  <a:gd name="T28" fmla="*/ 18 w 92"/>
                  <a:gd name="T29" fmla="*/ 88 h 108"/>
                  <a:gd name="T30" fmla="*/ 8 w 92"/>
                  <a:gd name="T31" fmla="*/ 102 h 108"/>
                  <a:gd name="T32" fmla="*/ 0 w 92"/>
                  <a:gd name="T33" fmla="*/ 108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108"/>
                  <a:gd name="T53" fmla="*/ 92 w 92"/>
                  <a:gd name="T54" fmla="*/ 108 h 1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108">
                    <a:moveTo>
                      <a:pt x="0" y="108"/>
                    </a:moveTo>
                    <a:lnTo>
                      <a:pt x="12" y="100"/>
                    </a:lnTo>
                    <a:lnTo>
                      <a:pt x="27" y="84"/>
                    </a:lnTo>
                    <a:lnTo>
                      <a:pt x="43" y="69"/>
                    </a:lnTo>
                    <a:lnTo>
                      <a:pt x="60" y="49"/>
                    </a:lnTo>
                    <a:lnTo>
                      <a:pt x="76" y="31"/>
                    </a:lnTo>
                    <a:lnTo>
                      <a:pt x="88" y="16"/>
                    </a:lnTo>
                    <a:lnTo>
                      <a:pt x="92" y="5"/>
                    </a:lnTo>
                    <a:lnTo>
                      <a:pt x="90" y="0"/>
                    </a:lnTo>
                    <a:lnTo>
                      <a:pt x="80" y="5"/>
                    </a:lnTo>
                    <a:lnTo>
                      <a:pt x="68" y="16"/>
                    </a:lnTo>
                    <a:lnTo>
                      <a:pt x="57" y="31"/>
                    </a:lnTo>
                    <a:lnTo>
                      <a:pt x="43" y="51"/>
                    </a:lnTo>
                    <a:lnTo>
                      <a:pt x="29" y="69"/>
                    </a:lnTo>
                    <a:lnTo>
                      <a:pt x="18" y="88"/>
                    </a:lnTo>
                    <a:lnTo>
                      <a:pt x="8" y="102"/>
                    </a:lnTo>
                    <a:lnTo>
                      <a:pt x="0" y="10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 name="Freeform 252"/>
              <p:cNvSpPr>
                <a:spLocks/>
              </p:cNvSpPr>
              <p:nvPr/>
            </p:nvSpPr>
            <p:spPr bwMode="auto">
              <a:xfrm>
                <a:off x="2015" y="106"/>
                <a:ext cx="80" cy="115"/>
              </a:xfrm>
              <a:custGeom>
                <a:avLst/>
                <a:gdLst>
                  <a:gd name="T0" fmla="*/ 0 w 80"/>
                  <a:gd name="T1" fmla="*/ 115 h 115"/>
                  <a:gd name="T2" fmla="*/ 12 w 80"/>
                  <a:gd name="T3" fmla="*/ 104 h 115"/>
                  <a:gd name="T4" fmla="*/ 28 w 80"/>
                  <a:gd name="T5" fmla="*/ 88 h 115"/>
                  <a:gd name="T6" fmla="*/ 43 w 80"/>
                  <a:gd name="T7" fmla="*/ 68 h 115"/>
                  <a:gd name="T8" fmla="*/ 57 w 80"/>
                  <a:gd name="T9" fmla="*/ 51 h 115"/>
                  <a:gd name="T10" fmla="*/ 68 w 80"/>
                  <a:gd name="T11" fmla="*/ 31 h 115"/>
                  <a:gd name="T12" fmla="*/ 78 w 80"/>
                  <a:gd name="T13" fmla="*/ 15 h 115"/>
                  <a:gd name="T14" fmla="*/ 80 w 80"/>
                  <a:gd name="T15" fmla="*/ 4 h 115"/>
                  <a:gd name="T16" fmla="*/ 78 w 80"/>
                  <a:gd name="T17" fmla="*/ 0 h 115"/>
                  <a:gd name="T18" fmla="*/ 70 w 80"/>
                  <a:gd name="T19" fmla="*/ 4 h 115"/>
                  <a:gd name="T20" fmla="*/ 61 w 80"/>
                  <a:gd name="T21" fmla="*/ 15 h 115"/>
                  <a:gd name="T22" fmla="*/ 51 w 80"/>
                  <a:gd name="T23" fmla="*/ 31 h 115"/>
                  <a:gd name="T24" fmla="*/ 39 w 80"/>
                  <a:gd name="T25" fmla="*/ 51 h 115"/>
                  <a:gd name="T26" fmla="*/ 30 w 80"/>
                  <a:gd name="T27" fmla="*/ 73 h 115"/>
                  <a:gd name="T28" fmla="*/ 18 w 80"/>
                  <a:gd name="T29" fmla="*/ 90 h 115"/>
                  <a:gd name="T30" fmla="*/ 8 w 80"/>
                  <a:gd name="T31" fmla="*/ 106 h 115"/>
                  <a:gd name="T32" fmla="*/ 0 w 80"/>
                  <a:gd name="T33" fmla="*/ 115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115"/>
                  <a:gd name="T53" fmla="*/ 80 w 80"/>
                  <a:gd name="T54" fmla="*/ 115 h 1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115">
                    <a:moveTo>
                      <a:pt x="0" y="115"/>
                    </a:moveTo>
                    <a:lnTo>
                      <a:pt x="12" y="104"/>
                    </a:lnTo>
                    <a:lnTo>
                      <a:pt x="28" y="88"/>
                    </a:lnTo>
                    <a:lnTo>
                      <a:pt x="43" y="68"/>
                    </a:lnTo>
                    <a:lnTo>
                      <a:pt x="57" y="51"/>
                    </a:lnTo>
                    <a:lnTo>
                      <a:pt x="68" y="31"/>
                    </a:lnTo>
                    <a:lnTo>
                      <a:pt x="78" y="15"/>
                    </a:lnTo>
                    <a:lnTo>
                      <a:pt x="80" y="4"/>
                    </a:lnTo>
                    <a:lnTo>
                      <a:pt x="78" y="0"/>
                    </a:lnTo>
                    <a:lnTo>
                      <a:pt x="70" y="4"/>
                    </a:lnTo>
                    <a:lnTo>
                      <a:pt x="61" y="15"/>
                    </a:lnTo>
                    <a:lnTo>
                      <a:pt x="51" y="31"/>
                    </a:lnTo>
                    <a:lnTo>
                      <a:pt x="39" y="51"/>
                    </a:lnTo>
                    <a:lnTo>
                      <a:pt x="30" y="73"/>
                    </a:lnTo>
                    <a:lnTo>
                      <a:pt x="18" y="90"/>
                    </a:lnTo>
                    <a:lnTo>
                      <a:pt x="8" y="106"/>
                    </a:lnTo>
                    <a:lnTo>
                      <a:pt x="0" y="11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 name="Freeform 253"/>
              <p:cNvSpPr>
                <a:spLocks/>
              </p:cNvSpPr>
              <p:nvPr/>
            </p:nvSpPr>
            <p:spPr bwMode="auto">
              <a:xfrm>
                <a:off x="1973" y="126"/>
                <a:ext cx="60" cy="106"/>
              </a:xfrm>
              <a:custGeom>
                <a:avLst/>
                <a:gdLst>
                  <a:gd name="T0" fmla="*/ 0 w 60"/>
                  <a:gd name="T1" fmla="*/ 106 h 106"/>
                  <a:gd name="T2" fmla="*/ 9 w 60"/>
                  <a:gd name="T3" fmla="*/ 97 h 106"/>
                  <a:gd name="T4" fmla="*/ 21 w 60"/>
                  <a:gd name="T5" fmla="*/ 82 h 106"/>
                  <a:gd name="T6" fmla="*/ 33 w 60"/>
                  <a:gd name="T7" fmla="*/ 64 h 106"/>
                  <a:gd name="T8" fmla="*/ 44 w 60"/>
                  <a:gd name="T9" fmla="*/ 46 h 106"/>
                  <a:gd name="T10" fmla="*/ 54 w 60"/>
                  <a:gd name="T11" fmla="*/ 29 h 106"/>
                  <a:gd name="T12" fmla="*/ 60 w 60"/>
                  <a:gd name="T13" fmla="*/ 13 h 106"/>
                  <a:gd name="T14" fmla="*/ 60 w 60"/>
                  <a:gd name="T15" fmla="*/ 4 h 106"/>
                  <a:gd name="T16" fmla="*/ 54 w 60"/>
                  <a:gd name="T17" fmla="*/ 0 h 106"/>
                  <a:gd name="T18" fmla="*/ 37 w 60"/>
                  <a:gd name="T19" fmla="*/ 15 h 106"/>
                  <a:gd name="T20" fmla="*/ 25 w 60"/>
                  <a:gd name="T21" fmla="*/ 46 h 106"/>
                  <a:gd name="T22" fmla="*/ 11 w 60"/>
                  <a:gd name="T23" fmla="*/ 82 h 106"/>
                  <a:gd name="T24" fmla="*/ 0 w 60"/>
                  <a:gd name="T25" fmla="*/ 106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06"/>
                  <a:gd name="T41" fmla="*/ 60 w 60"/>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06">
                    <a:moveTo>
                      <a:pt x="0" y="106"/>
                    </a:moveTo>
                    <a:lnTo>
                      <a:pt x="9" y="97"/>
                    </a:lnTo>
                    <a:lnTo>
                      <a:pt x="21" y="82"/>
                    </a:lnTo>
                    <a:lnTo>
                      <a:pt x="33" y="64"/>
                    </a:lnTo>
                    <a:lnTo>
                      <a:pt x="44" y="46"/>
                    </a:lnTo>
                    <a:lnTo>
                      <a:pt x="54" y="29"/>
                    </a:lnTo>
                    <a:lnTo>
                      <a:pt x="60" y="13"/>
                    </a:lnTo>
                    <a:lnTo>
                      <a:pt x="60" y="4"/>
                    </a:lnTo>
                    <a:lnTo>
                      <a:pt x="54" y="0"/>
                    </a:lnTo>
                    <a:lnTo>
                      <a:pt x="37" y="15"/>
                    </a:lnTo>
                    <a:lnTo>
                      <a:pt x="25" y="46"/>
                    </a:lnTo>
                    <a:lnTo>
                      <a:pt x="11" y="82"/>
                    </a:lnTo>
                    <a:lnTo>
                      <a:pt x="0" y="10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5" name="Freeform 254"/>
              <p:cNvSpPr>
                <a:spLocks/>
              </p:cNvSpPr>
              <p:nvPr/>
            </p:nvSpPr>
            <p:spPr bwMode="auto">
              <a:xfrm>
                <a:off x="1926" y="139"/>
                <a:ext cx="54" cy="102"/>
              </a:xfrm>
              <a:custGeom>
                <a:avLst/>
                <a:gdLst>
                  <a:gd name="T0" fmla="*/ 0 w 54"/>
                  <a:gd name="T1" fmla="*/ 102 h 102"/>
                  <a:gd name="T2" fmla="*/ 8 w 54"/>
                  <a:gd name="T3" fmla="*/ 93 h 102"/>
                  <a:gd name="T4" fmla="*/ 17 w 54"/>
                  <a:gd name="T5" fmla="*/ 77 h 102"/>
                  <a:gd name="T6" fmla="*/ 27 w 54"/>
                  <a:gd name="T7" fmla="*/ 60 h 102"/>
                  <a:gd name="T8" fmla="*/ 39 w 54"/>
                  <a:gd name="T9" fmla="*/ 40 h 102"/>
                  <a:gd name="T10" fmla="*/ 47 w 54"/>
                  <a:gd name="T11" fmla="*/ 24 h 102"/>
                  <a:gd name="T12" fmla="*/ 52 w 54"/>
                  <a:gd name="T13" fmla="*/ 9 h 102"/>
                  <a:gd name="T14" fmla="*/ 54 w 54"/>
                  <a:gd name="T15" fmla="*/ 0 h 102"/>
                  <a:gd name="T16" fmla="*/ 49 w 54"/>
                  <a:gd name="T17" fmla="*/ 0 h 102"/>
                  <a:gd name="T18" fmla="*/ 31 w 54"/>
                  <a:gd name="T19" fmla="*/ 18 h 102"/>
                  <a:gd name="T20" fmla="*/ 17 w 54"/>
                  <a:gd name="T21" fmla="*/ 49 h 102"/>
                  <a:gd name="T22" fmla="*/ 8 w 54"/>
                  <a:gd name="T23" fmla="*/ 82 h 102"/>
                  <a:gd name="T24" fmla="*/ 0 w 54"/>
                  <a:gd name="T25" fmla="*/ 102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102"/>
                  <a:gd name="T41" fmla="*/ 54 w 54"/>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102">
                    <a:moveTo>
                      <a:pt x="0" y="102"/>
                    </a:moveTo>
                    <a:lnTo>
                      <a:pt x="8" y="93"/>
                    </a:lnTo>
                    <a:lnTo>
                      <a:pt x="17" y="77"/>
                    </a:lnTo>
                    <a:lnTo>
                      <a:pt x="27" y="60"/>
                    </a:lnTo>
                    <a:lnTo>
                      <a:pt x="39" y="40"/>
                    </a:lnTo>
                    <a:lnTo>
                      <a:pt x="47" y="24"/>
                    </a:lnTo>
                    <a:lnTo>
                      <a:pt x="52" y="9"/>
                    </a:lnTo>
                    <a:lnTo>
                      <a:pt x="54" y="0"/>
                    </a:lnTo>
                    <a:lnTo>
                      <a:pt x="49" y="0"/>
                    </a:lnTo>
                    <a:lnTo>
                      <a:pt x="31" y="18"/>
                    </a:lnTo>
                    <a:lnTo>
                      <a:pt x="17" y="49"/>
                    </a:lnTo>
                    <a:lnTo>
                      <a:pt x="8" y="82"/>
                    </a:lnTo>
                    <a:lnTo>
                      <a:pt x="0" y="10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6" name="Freeform 255"/>
              <p:cNvSpPr>
                <a:spLocks/>
              </p:cNvSpPr>
              <p:nvPr/>
            </p:nvSpPr>
            <p:spPr bwMode="auto">
              <a:xfrm>
                <a:off x="1881" y="166"/>
                <a:ext cx="28" cy="88"/>
              </a:xfrm>
              <a:custGeom>
                <a:avLst/>
                <a:gdLst>
                  <a:gd name="T0" fmla="*/ 0 w 28"/>
                  <a:gd name="T1" fmla="*/ 88 h 88"/>
                  <a:gd name="T2" fmla="*/ 14 w 28"/>
                  <a:gd name="T3" fmla="*/ 64 h 88"/>
                  <a:gd name="T4" fmla="*/ 24 w 28"/>
                  <a:gd name="T5" fmla="*/ 33 h 88"/>
                  <a:gd name="T6" fmla="*/ 28 w 28"/>
                  <a:gd name="T7" fmla="*/ 8 h 88"/>
                  <a:gd name="T8" fmla="*/ 18 w 28"/>
                  <a:gd name="T9" fmla="*/ 0 h 88"/>
                  <a:gd name="T10" fmla="*/ 6 w 28"/>
                  <a:gd name="T11" fmla="*/ 13 h 88"/>
                  <a:gd name="T12" fmla="*/ 4 w 28"/>
                  <a:gd name="T13" fmla="*/ 37 h 88"/>
                  <a:gd name="T14" fmla="*/ 4 w 28"/>
                  <a:gd name="T15" fmla="*/ 66 h 88"/>
                  <a:gd name="T16" fmla="*/ 0 w 28"/>
                  <a:gd name="T17" fmla="*/ 88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88"/>
                  <a:gd name="T29" fmla="*/ 28 w 28"/>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88">
                    <a:moveTo>
                      <a:pt x="0" y="88"/>
                    </a:moveTo>
                    <a:lnTo>
                      <a:pt x="14" y="64"/>
                    </a:lnTo>
                    <a:lnTo>
                      <a:pt x="24" y="33"/>
                    </a:lnTo>
                    <a:lnTo>
                      <a:pt x="28" y="8"/>
                    </a:lnTo>
                    <a:lnTo>
                      <a:pt x="18" y="0"/>
                    </a:lnTo>
                    <a:lnTo>
                      <a:pt x="6" y="13"/>
                    </a:lnTo>
                    <a:lnTo>
                      <a:pt x="4" y="37"/>
                    </a:lnTo>
                    <a:lnTo>
                      <a:pt x="4" y="66"/>
                    </a:lnTo>
                    <a:lnTo>
                      <a:pt x="0" y="8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7" name="Freeform 256"/>
              <p:cNvSpPr>
                <a:spLocks/>
              </p:cNvSpPr>
              <p:nvPr/>
            </p:nvSpPr>
            <p:spPr bwMode="auto">
              <a:xfrm>
                <a:off x="1842" y="190"/>
                <a:ext cx="16" cy="77"/>
              </a:xfrm>
              <a:custGeom>
                <a:avLst/>
                <a:gdLst>
                  <a:gd name="T0" fmla="*/ 4 w 16"/>
                  <a:gd name="T1" fmla="*/ 77 h 77"/>
                  <a:gd name="T2" fmla="*/ 10 w 16"/>
                  <a:gd name="T3" fmla="*/ 57 h 77"/>
                  <a:gd name="T4" fmla="*/ 16 w 16"/>
                  <a:gd name="T5" fmla="*/ 31 h 77"/>
                  <a:gd name="T6" fmla="*/ 16 w 16"/>
                  <a:gd name="T7" fmla="*/ 6 h 77"/>
                  <a:gd name="T8" fmla="*/ 8 w 16"/>
                  <a:gd name="T9" fmla="*/ 0 h 77"/>
                  <a:gd name="T10" fmla="*/ 0 w 16"/>
                  <a:gd name="T11" fmla="*/ 11 h 77"/>
                  <a:gd name="T12" fmla="*/ 2 w 16"/>
                  <a:gd name="T13" fmla="*/ 31 h 77"/>
                  <a:gd name="T14" fmla="*/ 4 w 16"/>
                  <a:gd name="T15" fmla="*/ 55 h 77"/>
                  <a:gd name="T16" fmla="*/ 4 w 16"/>
                  <a:gd name="T17" fmla="*/ 7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77"/>
                  <a:gd name="T29" fmla="*/ 16 w 16"/>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77">
                    <a:moveTo>
                      <a:pt x="4" y="77"/>
                    </a:moveTo>
                    <a:lnTo>
                      <a:pt x="10" y="57"/>
                    </a:lnTo>
                    <a:lnTo>
                      <a:pt x="16" y="31"/>
                    </a:lnTo>
                    <a:lnTo>
                      <a:pt x="16" y="6"/>
                    </a:lnTo>
                    <a:lnTo>
                      <a:pt x="8" y="0"/>
                    </a:lnTo>
                    <a:lnTo>
                      <a:pt x="0" y="11"/>
                    </a:lnTo>
                    <a:lnTo>
                      <a:pt x="2" y="31"/>
                    </a:lnTo>
                    <a:lnTo>
                      <a:pt x="4" y="55"/>
                    </a:lnTo>
                    <a:lnTo>
                      <a:pt x="4" y="7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8" name="Freeform 257"/>
              <p:cNvSpPr>
                <a:spLocks/>
              </p:cNvSpPr>
              <p:nvPr/>
            </p:nvSpPr>
            <p:spPr bwMode="auto">
              <a:xfrm>
                <a:off x="1802" y="205"/>
                <a:ext cx="19" cy="75"/>
              </a:xfrm>
              <a:custGeom>
                <a:avLst/>
                <a:gdLst>
                  <a:gd name="T0" fmla="*/ 13 w 19"/>
                  <a:gd name="T1" fmla="*/ 75 h 75"/>
                  <a:gd name="T2" fmla="*/ 17 w 19"/>
                  <a:gd name="T3" fmla="*/ 58 h 75"/>
                  <a:gd name="T4" fmla="*/ 19 w 19"/>
                  <a:gd name="T5" fmla="*/ 33 h 75"/>
                  <a:gd name="T6" fmla="*/ 15 w 19"/>
                  <a:gd name="T7" fmla="*/ 9 h 75"/>
                  <a:gd name="T8" fmla="*/ 5 w 19"/>
                  <a:gd name="T9" fmla="*/ 0 h 75"/>
                  <a:gd name="T10" fmla="*/ 0 w 19"/>
                  <a:gd name="T11" fmla="*/ 9 h 75"/>
                  <a:gd name="T12" fmla="*/ 4 w 19"/>
                  <a:gd name="T13" fmla="*/ 27 h 75"/>
                  <a:gd name="T14" fmla="*/ 9 w 19"/>
                  <a:gd name="T15" fmla="*/ 51 h 75"/>
                  <a:gd name="T16" fmla="*/ 13 w 19"/>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75"/>
                  <a:gd name="T29" fmla="*/ 19 w 19"/>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75">
                    <a:moveTo>
                      <a:pt x="13" y="75"/>
                    </a:moveTo>
                    <a:lnTo>
                      <a:pt x="17" y="58"/>
                    </a:lnTo>
                    <a:lnTo>
                      <a:pt x="19" y="33"/>
                    </a:lnTo>
                    <a:lnTo>
                      <a:pt x="15" y="9"/>
                    </a:lnTo>
                    <a:lnTo>
                      <a:pt x="5" y="0"/>
                    </a:lnTo>
                    <a:lnTo>
                      <a:pt x="0" y="9"/>
                    </a:lnTo>
                    <a:lnTo>
                      <a:pt x="4" y="27"/>
                    </a:lnTo>
                    <a:lnTo>
                      <a:pt x="9" y="51"/>
                    </a:lnTo>
                    <a:lnTo>
                      <a:pt x="13" y="7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9" name="Freeform 258"/>
              <p:cNvSpPr>
                <a:spLocks/>
              </p:cNvSpPr>
              <p:nvPr/>
            </p:nvSpPr>
            <p:spPr bwMode="auto">
              <a:xfrm>
                <a:off x="1771" y="232"/>
                <a:ext cx="19" cy="73"/>
              </a:xfrm>
              <a:custGeom>
                <a:avLst/>
                <a:gdLst>
                  <a:gd name="T0" fmla="*/ 1 w 19"/>
                  <a:gd name="T1" fmla="*/ 73 h 73"/>
                  <a:gd name="T2" fmla="*/ 11 w 19"/>
                  <a:gd name="T3" fmla="*/ 62 h 73"/>
                  <a:gd name="T4" fmla="*/ 19 w 19"/>
                  <a:gd name="T5" fmla="*/ 40 h 73"/>
                  <a:gd name="T6" fmla="*/ 19 w 19"/>
                  <a:gd name="T7" fmla="*/ 15 h 73"/>
                  <a:gd name="T8" fmla="*/ 9 w 19"/>
                  <a:gd name="T9" fmla="*/ 0 h 73"/>
                  <a:gd name="T10" fmla="*/ 0 w 19"/>
                  <a:gd name="T11" fmla="*/ 6 h 73"/>
                  <a:gd name="T12" fmla="*/ 0 w 19"/>
                  <a:gd name="T13" fmla="*/ 26 h 73"/>
                  <a:gd name="T14" fmla="*/ 1 w 19"/>
                  <a:gd name="T15" fmla="*/ 53 h 73"/>
                  <a:gd name="T16" fmla="*/ 1 w 19"/>
                  <a:gd name="T17" fmla="*/ 73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73"/>
                  <a:gd name="T29" fmla="*/ 19 w 19"/>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73">
                    <a:moveTo>
                      <a:pt x="1" y="73"/>
                    </a:moveTo>
                    <a:lnTo>
                      <a:pt x="11" y="62"/>
                    </a:lnTo>
                    <a:lnTo>
                      <a:pt x="19" y="40"/>
                    </a:lnTo>
                    <a:lnTo>
                      <a:pt x="19" y="15"/>
                    </a:lnTo>
                    <a:lnTo>
                      <a:pt x="9" y="0"/>
                    </a:lnTo>
                    <a:lnTo>
                      <a:pt x="0" y="6"/>
                    </a:lnTo>
                    <a:lnTo>
                      <a:pt x="0" y="26"/>
                    </a:lnTo>
                    <a:lnTo>
                      <a:pt x="1" y="53"/>
                    </a:lnTo>
                    <a:lnTo>
                      <a:pt x="1"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0" name="Freeform 259"/>
              <p:cNvSpPr>
                <a:spLocks/>
              </p:cNvSpPr>
              <p:nvPr/>
            </p:nvSpPr>
            <p:spPr bwMode="auto">
              <a:xfrm>
                <a:off x="1747" y="241"/>
                <a:ext cx="18" cy="81"/>
              </a:xfrm>
              <a:custGeom>
                <a:avLst/>
                <a:gdLst>
                  <a:gd name="T0" fmla="*/ 6 w 18"/>
                  <a:gd name="T1" fmla="*/ 81 h 81"/>
                  <a:gd name="T2" fmla="*/ 12 w 18"/>
                  <a:gd name="T3" fmla="*/ 64 h 81"/>
                  <a:gd name="T4" fmla="*/ 18 w 18"/>
                  <a:gd name="T5" fmla="*/ 39 h 81"/>
                  <a:gd name="T6" fmla="*/ 18 w 18"/>
                  <a:gd name="T7" fmla="*/ 15 h 81"/>
                  <a:gd name="T8" fmla="*/ 10 w 18"/>
                  <a:gd name="T9" fmla="*/ 0 h 81"/>
                  <a:gd name="T10" fmla="*/ 0 w 18"/>
                  <a:gd name="T11" fmla="*/ 6 h 81"/>
                  <a:gd name="T12" fmla="*/ 0 w 18"/>
                  <a:gd name="T13" fmla="*/ 31 h 81"/>
                  <a:gd name="T14" fmla="*/ 2 w 18"/>
                  <a:gd name="T15" fmla="*/ 61 h 81"/>
                  <a:gd name="T16" fmla="*/ 6 w 18"/>
                  <a:gd name="T17" fmla="*/ 81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81"/>
                  <a:gd name="T29" fmla="*/ 18 w 18"/>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81">
                    <a:moveTo>
                      <a:pt x="6" y="81"/>
                    </a:moveTo>
                    <a:lnTo>
                      <a:pt x="12" y="64"/>
                    </a:lnTo>
                    <a:lnTo>
                      <a:pt x="18" y="39"/>
                    </a:lnTo>
                    <a:lnTo>
                      <a:pt x="18" y="15"/>
                    </a:lnTo>
                    <a:lnTo>
                      <a:pt x="10" y="0"/>
                    </a:lnTo>
                    <a:lnTo>
                      <a:pt x="0" y="6"/>
                    </a:lnTo>
                    <a:lnTo>
                      <a:pt x="0" y="31"/>
                    </a:lnTo>
                    <a:lnTo>
                      <a:pt x="2" y="61"/>
                    </a:lnTo>
                    <a:lnTo>
                      <a:pt x="6"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1" name="Freeform 260"/>
              <p:cNvSpPr>
                <a:spLocks/>
              </p:cNvSpPr>
              <p:nvPr/>
            </p:nvSpPr>
            <p:spPr bwMode="auto">
              <a:xfrm>
                <a:off x="2136" y="126"/>
                <a:ext cx="105" cy="86"/>
              </a:xfrm>
              <a:custGeom>
                <a:avLst/>
                <a:gdLst>
                  <a:gd name="T0" fmla="*/ 101 w 105"/>
                  <a:gd name="T1" fmla="*/ 0 h 86"/>
                  <a:gd name="T2" fmla="*/ 95 w 105"/>
                  <a:gd name="T3" fmla="*/ 2 h 86"/>
                  <a:gd name="T4" fmla="*/ 87 w 105"/>
                  <a:gd name="T5" fmla="*/ 11 h 86"/>
                  <a:gd name="T6" fmla="*/ 74 w 105"/>
                  <a:gd name="T7" fmla="*/ 24 h 86"/>
                  <a:gd name="T8" fmla="*/ 60 w 105"/>
                  <a:gd name="T9" fmla="*/ 40 h 86"/>
                  <a:gd name="T10" fmla="*/ 45 w 105"/>
                  <a:gd name="T11" fmla="*/ 55 h 86"/>
                  <a:gd name="T12" fmla="*/ 29 w 105"/>
                  <a:gd name="T13" fmla="*/ 68 h 86"/>
                  <a:gd name="T14" fmla="*/ 14 w 105"/>
                  <a:gd name="T15" fmla="*/ 79 h 86"/>
                  <a:gd name="T16" fmla="*/ 0 w 105"/>
                  <a:gd name="T17" fmla="*/ 86 h 86"/>
                  <a:gd name="T18" fmla="*/ 17 w 105"/>
                  <a:gd name="T19" fmla="*/ 79 h 86"/>
                  <a:gd name="T20" fmla="*/ 37 w 105"/>
                  <a:gd name="T21" fmla="*/ 68 h 86"/>
                  <a:gd name="T22" fmla="*/ 56 w 105"/>
                  <a:gd name="T23" fmla="*/ 57 h 86"/>
                  <a:gd name="T24" fmla="*/ 74 w 105"/>
                  <a:gd name="T25" fmla="*/ 42 h 86"/>
                  <a:gd name="T26" fmla="*/ 89 w 105"/>
                  <a:gd name="T27" fmla="*/ 29 h 86"/>
                  <a:gd name="T28" fmla="*/ 101 w 105"/>
                  <a:gd name="T29" fmla="*/ 15 h 86"/>
                  <a:gd name="T30" fmla="*/ 105 w 105"/>
                  <a:gd name="T31" fmla="*/ 6 h 86"/>
                  <a:gd name="T32" fmla="*/ 101 w 105"/>
                  <a:gd name="T33" fmla="*/ 0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86"/>
                  <a:gd name="T53" fmla="*/ 105 w 105"/>
                  <a:gd name="T54" fmla="*/ 86 h 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86">
                    <a:moveTo>
                      <a:pt x="101" y="0"/>
                    </a:moveTo>
                    <a:lnTo>
                      <a:pt x="95" y="2"/>
                    </a:lnTo>
                    <a:lnTo>
                      <a:pt x="87" y="11"/>
                    </a:lnTo>
                    <a:lnTo>
                      <a:pt x="74" y="24"/>
                    </a:lnTo>
                    <a:lnTo>
                      <a:pt x="60" y="40"/>
                    </a:lnTo>
                    <a:lnTo>
                      <a:pt x="45" y="55"/>
                    </a:lnTo>
                    <a:lnTo>
                      <a:pt x="29" y="68"/>
                    </a:lnTo>
                    <a:lnTo>
                      <a:pt x="14" y="79"/>
                    </a:lnTo>
                    <a:lnTo>
                      <a:pt x="0" y="86"/>
                    </a:lnTo>
                    <a:lnTo>
                      <a:pt x="17" y="79"/>
                    </a:lnTo>
                    <a:lnTo>
                      <a:pt x="37" y="68"/>
                    </a:lnTo>
                    <a:lnTo>
                      <a:pt x="56" y="57"/>
                    </a:lnTo>
                    <a:lnTo>
                      <a:pt x="74" y="42"/>
                    </a:lnTo>
                    <a:lnTo>
                      <a:pt x="89" y="29"/>
                    </a:lnTo>
                    <a:lnTo>
                      <a:pt x="101" y="15"/>
                    </a:lnTo>
                    <a:lnTo>
                      <a:pt x="105" y="6"/>
                    </a:lnTo>
                    <a:lnTo>
                      <a:pt x="10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 name="Freeform 261"/>
              <p:cNvSpPr>
                <a:spLocks/>
              </p:cNvSpPr>
              <p:nvPr/>
            </p:nvSpPr>
            <p:spPr bwMode="auto">
              <a:xfrm>
                <a:off x="2183" y="159"/>
                <a:ext cx="77" cy="55"/>
              </a:xfrm>
              <a:custGeom>
                <a:avLst/>
                <a:gdLst>
                  <a:gd name="T0" fmla="*/ 0 w 77"/>
                  <a:gd name="T1" fmla="*/ 55 h 55"/>
                  <a:gd name="T2" fmla="*/ 9 w 77"/>
                  <a:gd name="T3" fmla="*/ 49 h 55"/>
                  <a:gd name="T4" fmla="*/ 23 w 77"/>
                  <a:gd name="T5" fmla="*/ 42 h 55"/>
                  <a:gd name="T6" fmla="*/ 36 w 77"/>
                  <a:gd name="T7" fmla="*/ 33 h 55"/>
                  <a:gd name="T8" fmla="*/ 50 w 77"/>
                  <a:gd name="T9" fmla="*/ 24 h 55"/>
                  <a:gd name="T10" fmla="*/ 64 w 77"/>
                  <a:gd name="T11" fmla="*/ 18 h 55"/>
                  <a:gd name="T12" fmla="*/ 73 w 77"/>
                  <a:gd name="T13" fmla="*/ 9 h 55"/>
                  <a:gd name="T14" fmla="*/ 77 w 77"/>
                  <a:gd name="T15" fmla="*/ 4 h 55"/>
                  <a:gd name="T16" fmla="*/ 77 w 77"/>
                  <a:gd name="T17" fmla="*/ 0 h 55"/>
                  <a:gd name="T18" fmla="*/ 71 w 77"/>
                  <a:gd name="T19" fmla="*/ 0 h 55"/>
                  <a:gd name="T20" fmla="*/ 62 w 77"/>
                  <a:gd name="T21" fmla="*/ 4 h 55"/>
                  <a:gd name="T22" fmla="*/ 52 w 77"/>
                  <a:gd name="T23" fmla="*/ 13 h 55"/>
                  <a:gd name="T24" fmla="*/ 38 w 77"/>
                  <a:gd name="T25" fmla="*/ 22 h 55"/>
                  <a:gd name="T26" fmla="*/ 27 w 77"/>
                  <a:gd name="T27" fmla="*/ 33 h 55"/>
                  <a:gd name="T28" fmla="*/ 15 w 77"/>
                  <a:gd name="T29" fmla="*/ 42 h 55"/>
                  <a:gd name="T30" fmla="*/ 5 w 77"/>
                  <a:gd name="T31" fmla="*/ 51 h 55"/>
                  <a:gd name="T32" fmla="*/ 0 w 77"/>
                  <a:gd name="T33" fmla="*/ 55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5"/>
                  <a:gd name="T53" fmla="*/ 77 w 77"/>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5">
                    <a:moveTo>
                      <a:pt x="0" y="55"/>
                    </a:moveTo>
                    <a:lnTo>
                      <a:pt x="9" y="49"/>
                    </a:lnTo>
                    <a:lnTo>
                      <a:pt x="23" y="42"/>
                    </a:lnTo>
                    <a:lnTo>
                      <a:pt x="36" y="33"/>
                    </a:lnTo>
                    <a:lnTo>
                      <a:pt x="50" y="24"/>
                    </a:lnTo>
                    <a:lnTo>
                      <a:pt x="64" y="18"/>
                    </a:lnTo>
                    <a:lnTo>
                      <a:pt x="73" y="9"/>
                    </a:lnTo>
                    <a:lnTo>
                      <a:pt x="77" y="4"/>
                    </a:lnTo>
                    <a:lnTo>
                      <a:pt x="77" y="0"/>
                    </a:lnTo>
                    <a:lnTo>
                      <a:pt x="71" y="0"/>
                    </a:lnTo>
                    <a:lnTo>
                      <a:pt x="62" y="4"/>
                    </a:lnTo>
                    <a:lnTo>
                      <a:pt x="52" y="13"/>
                    </a:lnTo>
                    <a:lnTo>
                      <a:pt x="38" y="22"/>
                    </a:lnTo>
                    <a:lnTo>
                      <a:pt x="27" y="33"/>
                    </a:lnTo>
                    <a:lnTo>
                      <a:pt x="15" y="42"/>
                    </a:lnTo>
                    <a:lnTo>
                      <a:pt x="5" y="51"/>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 name="Freeform 262"/>
              <p:cNvSpPr>
                <a:spLocks/>
              </p:cNvSpPr>
              <p:nvPr/>
            </p:nvSpPr>
            <p:spPr bwMode="auto">
              <a:xfrm>
                <a:off x="1559" y="483"/>
                <a:ext cx="429" cy="115"/>
              </a:xfrm>
              <a:custGeom>
                <a:avLst/>
                <a:gdLst>
                  <a:gd name="T0" fmla="*/ 2 w 429"/>
                  <a:gd name="T1" fmla="*/ 20 h 115"/>
                  <a:gd name="T2" fmla="*/ 0 w 429"/>
                  <a:gd name="T3" fmla="*/ 16 h 115"/>
                  <a:gd name="T4" fmla="*/ 2 w 429"/>
                  <a:gd name="T5" fmla="*/ 11 h 115"/>
                  <a:gd name="T6" fmla="*/ 4 w 429"/>
                  <a:gd name="T7" fmla="*/ 7 h 115"/>
                  <a:gd name="T8" fmla="*/ 4 w 429"/>
                  <a:gd name="T9" fmla="*/ 0 h 115"/>
                  <a:gd name="T10" fmla="*/ 31 w 429"/>
                  <a:gd name="T11" fmla="*/ 27 h 115"/>
                  <a:gd name="T12" fmla="*/ 58 w 429"/>
                  <a:gd name="T13" fmla="*/ 47 h 115"/>
                  <a:gd name="T14" fmla="*/ 87 w 429"/>
                  <a:gd name="T15" fmla="*/ 64 h 115"/>
                  <a:gd name="T16" fmla="*/ 116 w 429"/>
                  <a:gd name="T17" fmla="*/ 78 h 115"/>
                  <a:gd name="T18" fmla="*/ 145 w 429"/>
                  <a:gd name="T19" fmla="*/ 89 h 115"/>
                  <a:gd name="T20" fmla="*/ 175 w 429"/>
                  <a:gd name="T21" fmla="*/ 95 h 115"/>
                  <a:gd name="T22" fmla="*/ 204 w 429"/>
                  <a:gd name="T23" fmla="*/ 98 h 115"/>
                  <a:gd name="T24" fmla="*/ 233 w 429"/>
                  <a:gd name="T25" fmla="*/ 100 h 115"/>
                  <a:gd name="T26" fmla="*/ 260 w 429"/>
                  <a:gd name="T27" fmla="*/ 100 h 115"/>
                  <a:gd name="T28" fmla="*/ 289 w 429"/>
                  <a:gd name="T29" fmla="*/ 98 h 115"/>
                  <a:gd name="T30" fmla="*/ 316 w 429"/>
                  <a:gd name="T31" fmla="*/ 93 h 115"/>
                  <a:gd name="T32" fmla="*/ 342 w 429"/>
                  <a:gd name="T33" fmla="*/ 89 h 115"/>
                  <a:gd name="T34" fmla="*/ 365 w 429"/>
                  <a:gd name="T35" fmla="*/ 84 h 115"/>
                  <a:gd name="T36" fmla="*/ 388 w 429"/>
                  <a:gd name="T37" fmla="*/ 80 h 115"/>
                  <a:gd name="T38" fmla="*/ 410 w 429"/>
                  <a:gd name="T39" fmla="*/ 73 h 115"/>
                  <a:gd name="T40" fmla="*/ 429 w 429"/>
                  <a:gd name="T41" fmla="*/ 69 h 115"/>
                  <a:gd name="T42" fmla="*/ 416 w 429"/>
                  <a:gd name="T43" fmla="*/ 80 h 115"/>
                  <a:gd name="T44" fmla="*/ 398 w 429"/>
                  <a:gd name="T45" fmla="*/ 89 h 115"/>
                  <a:gd name="T46" fmla="*/ 375 w 429"/>
                  <a:gd name="T47" fmla="*/ 98 h 115"/>
                  <a:gd name="T48" fmla="*/ 350 w 429"/>
                  <a:gd name="T49" fmla="*/ 104 h 115"/>
                  <a:gd name="T50" fmla="*/ 320 w 429"/>
                  <a:gd name="T51" fmla="*/ 111 h 115"/>
                  <a:gd name="T52" fmla="*/ 289 w 429"/>
                  <a:gd name="T53" fmla="*/ 113 h 115"/>
                  <a:gd name="T54" fmla="*/ 256 w 429"/>
                  <a:gd name="T55" fmla="*/ 115 h 115"/>
                  <a:gd name="T56" fmla="*/ 223 w 429"/>
                  <a:gd name="T57" fmla="*/ 113 h 115"/>
                  <a:gd name="T58" fmla="*/ 190 w 429"/>
                  <a:gd name="T59" fmla="*/ 111 h 115"/>
                  <a:gd name="T60" fmla="*/ 157 w 429"/>
                  <a:gd name="T61" fmla="*/ 106 h 115"/>
                  <a:gd name="T62" fmla="*/ 124 w 429"/>
                  <a:gd name="T63" fmla="*/ 100 h 115"/>
                  <a:gd name="T64" fmla="*/ 93 w 429"/>
                  <a:gd name="T65" fmla="*/ 89 h 115"/>
                  <a:gd name="T66" fmla="*/ 66 w 429"/>
                  <a:gd name="T67" fmla="*/ 75 h 115"/>
                  <a:gd name="T68" fmla="*/ 40 w 429"/>
                  <a:gd name="T69" fmla="*/ 60 h 115"/>
                  <a:gd name="T70" fmla="*/ 19 w 429"/>
                  <a:gd name="T71" fmla="*/ 42 h 115"/>
                  <a:gd name="T72" fmla="*/ 2 w 429"/>
                  <a:gd name="T73" fmla="*/ 20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9"/>
                  <a:gd name="T112" fmla="*/ 0 h 115"/>
                  <a:gd name="T113" fmla="*/ 429 w 42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9" h="115">
                    <a:moveTo>
                      <a:pt x="2" y="20"/>
                    </a:moveTo>
                    <a:lnTo>
                      <a:pt x="0" y="16"/>
                    </a:lnTo>
                    <a:lnTo>
                      <a:pt x="2" y="11"/>
                    </a:lnTo>
                    <a:lnTo>
                      <a:pt x="4" y="7"/>
                    </a:lnTo>
                    <a:lnTo>
                      <a:pt x="4" y="0"/>
                    </a:lnTo>
                    <a:lnTo>
                      <a:pt x="31" y="27"/>
                    </a:lnTo>
                    <a:lnTo>
                      <a:pt x="58" y="47"/>
                    </a:lnTo>
                    <a:lnTo>
                      <a:pt x="87" y="64"/>
                    </a:lnTo>
                    <a:lnTo>
                      <a:pt x="116" y="78"/>
                    </a:lnTo>
                    <a:lnTo>
                      <a:pt x="145" y="89"/>
                    </a:lnTo>
                    <a:lnTo>
                      <a:pt x="175" y="95"/>
                    </a:lnTo>
                    <a:lnTo>
                      <a:pt x="204" y="98"/>
                    </a:lnTo>
                    <a:lnTo>
                      <a:pt x="233" y="100"/>
                    </a:lnTo>
                    <a:lnTo>
                      <a:pt x="260" y="100"/>
                    </a:lnTo>
                    <a:lnTo>
                      <a:pt x="289" y="98"/>
                    </a:lnTo>
                    <a:lnTo>
                      <a:pt x="316" y="93"/>
                    </a:lnTo>
                    <a:lnTo>
                      <a:pt x="342" y="89"/>
                    </a:lnTo>
                    <a:lnTo>
                      <a:pt x="365" y="84"/>
                    </a:lnTo>
                    <a:lnTo>
                      <a:pt x="388" y="80"/>
                    </a:lnTo>
                    <a:lnTo>
                      <a:pt x="410" y="73"/>
                    </a:lnTo>
                    <a:lnTo>
                      <a:pt x="429" y="69"/>
                    </a:lnTo>
                    <a:lnTo>
                      <a:pt x="416" y="80"/>
                    </a:lnTo>
                    <a:lnTo>
                      <a:pt x="398" y="89"/>
                    </a:lnTo>
                    <a:lnTo>
                      <a:pt x="375" y="98"/>
                    </a:lnTo>
                    <a:lnTo>
                      <a:pt x="350" y="104"/>
                    </a:lnTo>
                    <a:lnTo>
                      <a:pt x="320" y="111"/>
                    </a:lnTo>
                    <a:lnTo>
                      <a:pt x="289" y="113"/>
                    </a:lnTo>
                    <a:lnTo>
                      <a:pt x="256" y="115"/>
                    </a:lnTo>
                    <a:lnTo>
                      <a:pt x="223" y="113"/>
                    </a:lnTo>
                    <a:lnTo>
                      <a:pt x="190" y="111"/>
                    </a:lnTo>
                    <a:lnTo>
                      <a:pt x="157" y="106"/>
                    </a:lnTo>
                    <a:lnTo>
                      <a:pt x="124" y="100"/>
                    </a:lnTo>
                    <a:lnTo>
                      <a:pt x="93" y="89"/>
                    </a:lnTo>
                    <a:lnTo>
                      <a:pt x="66" y="75"/>
                    </a:lnTo>
                    <a:lnTo>
                      <a:pt x="40" y="60"/>
                    </a:lnTo>
                    <a:lnTo>
                      <a:pt x="19" y="42"/>
                    </a:lnTo>
                    <a:lnTo>
                      <a:pt x="2"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 name="Freeform 263"/>
              <p:cNvSpPr>
                <a:spLocks/>
              </p:cNvSpPr>
              <p:nvPr/>
            </p:nvSpPr>
            <p:spPr bwMode="auto">
              <a:xfrm>
                <a:off x="1920" y="477"/>
                <a:ext cx="53" cy="99"/>
              </a:xfrm>
              <a:custGeom>
                <a:avLst/>
                <a:gdLst>
                  <a:gd name="T0" fmla="*/ 0 w 53"/>
                  <a:gd name="T1" fmla="*/ 99 h 99"/>
                  <a:gd name="T2" fmla="*/ 10 w 53"/>
                  <a:gd name="T3" fmla="*/ 90 h 99"/>
                  <a:gd name="T4" fmla="*/ 22 w 53"/>
                  <a:gd name="T5" fmla="*/ 77 h 99"/>
                  <a:gd name="T6" fmla="*/ 31 w 53"/>
                  <a:gd name="T7" fmla="*/ 62 h 99"/>
                  <a:gd name="T8" fmla="*/ 41 w 53"/>
                  <a:gd name="T9" fmla="*/ 44 h 99"/>
                  <a:gd name="T10" fmla="*/ 47 w 53"/>
                  <a:gd name="T11" fmla="*/ 29 h 99"/>
                  <a:gd name="T12" fmla="*/ 51 w 53"/>
                  <a:gd name="T13" fmla="*/ 15 h 99"/>
                  <a:gd name="T14" fmla="*/ 53 w 53"/>
                  <a:gd name="T15" fmla="*/ 4 h 99"/>
                  <a:gd name="T16" fmla="*/ 51 w 53"/>
                  <a:gd name="T17" fmla="*/ 0 h 99"/>
                  <a:gd name="T18" fmla="*/ 41 w 53"/>
                  <a:gd name="T19" fmla="*/ 9 h 99"/>
                  <a:gd name="T20" fmla="*/ 31 w 53"/>
                  <a:gd name="T21" fmla="*/ 35 h 99"/>
                  <a:gd name="T22" fmla="*/ 18 w 53"/>
                  <a:gd name="T23" fmla="*/ 70 h 99"/>
                  <a:gd name="T24" fmla="*/ 0 w 53"/>
                  <a:gd name="T25" fmla="*/ 99 h 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99"/>
                  <a:gd name="T41" fmla="*/ 53 w 53"/>
                  <a:gd name="T42" fmla="*/ 99 h 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99">
                    <a:moveTo>
                      <a:pt x="0" y="99"/>
                    </a:moveTo>
                    <a:lnTo>
                      <a:pt x="10" y="90"/>
                    </a:lnTo>
                    <a:lnTo>
                      <a:pt x="22" y="77"/>
                    </a:lnTo>
                    <a:lnTo>
                      <a:pt x="31" y="62"/>
                    </a:lnTo>
                    <a:lnTo>
                      <a:pt x="41" y="44"/>
                    </a:lnTo>
                    <a:lnTo>
                      <a:pt x="47" y="29"/>
                    </a:lnTo>
                    <a:lnTo>
                      <a:pt x="51" y="15"/>
                    </a:lnTo>
                    <a:lnTo>
                      <a:pt x="53" y="4"/>
                    </a:lnTo>
                    <a:lnTo>
                      <a:pt x="51" y="0"/>
                    </a:lnTo>
                    <a:lnTo>
                      <a:pt x="41" y="9"/>
                    </a:lnTo>
                    <a:lnTo>
                      <a:pt x="31" y="35"/>
                    </a:lnTo>
                    <a:lnTo>
                      <a:pt x="18" y="70"/>
                    </a:lnTo>
                    <a:lnTo>
                      <a:pt x="0" y="9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 name="Freeform 264"/>
              <p:cNvSpPr>
                <a:spLocks/>
              </p:cNvSpPr>
              <p:nvPr/>
            </p:nvSpPr>
            <p:spPr bwMode="auto">
              <a:xfrm>
                <a:off x="1879" y="464"/>
                <a:ext cx="78" cy="121"/>
              </a:xfrm>
              <a:custGeom>
                <a:avLst/>
                <a:gdLst>
                  <a:gd name="T0" fmla="*/ 78 w 78"/>
                  <a:gd name="T1" fmla="*/ 0 h 121"/>
                  <a:gd name="T2" fmla="*/ 78 w 78"/>
                  <a:gd name="T3" fmla="*/ 6 h 121"/>
                  <a:gd name="T4" fmla="*/ 76 w 78"/>
                  <a:gd name="T5" fmla="*/ 17 h 121"/>
                  <a:gd name="T6" fmla="*/ 68 w 78"/>
                  <a:gd name="T7" fmla="*/ 35 h 121"/>
                  <a:gd name="T8" fmla="*/ 59 w 78"/>
                  <a:gd name="T9" fmla="*/ 55 h 121"/>
                  <a:gd name="T10" fmla="*/ 47 w 78"/>
                  <a:gd name="T11" fmla="*/ 77 h 121"/>
                  <a:gd name="T12" fmla="*/ 33 w 78"/>
                  <a:gd name="T13" fmla="*/ 94 h 121"/>
                  <a:gd name="T14" fmla="*/ 16 w 78"/>
                  <a:gd name="T15" fmla="*/ 110 h 121"/>
                  <a:gd name="T16" fmla="*/ 0 w 78"/>
                  <a:gd name="T17" fmla="*/ 121 h 121"/>
                  <a:gd name="T18" fmla="*/ 10 w 78"/>
                  <a:gd name="T19" fmla="*/ 108 h 121"/>
                  <a:gd name="T20" fmla="*/ 20 w 78"/>
                  <a:gd name="T21" fmla="*/ 90 h 121"/>
                  <a:gd name="T22" fmla="*/ 31 w 78"/>
                  <a:gd name="T23" fmla="*/ 70 h 121"/>
                  <a:gd name="T24" fmla="*/ 43 w 78"/>
                  <a:gd name="T25" fmla="*/ 48 h 121"/>
                  <a:gd name="T26" fmla="*/ 55 w 78"/>
                  <a:gd name="T27" fmla="*/ 28 h 121"/>
                  <a:gd name="T28" fmla="*/ 64 w 78"/>
                  <a:gd name="T29" fmla="*/ 13 h 121"/>
                  <a:gd name="T30" fmla="*/ 72 w 78"/>
                  <a:gd name="T31" fmla="*/ 2 h 121"/>
                  <a:gd name="T32" fmla="*/ 78 w 78"/>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121"/>
                  <a:gd name="T53" fmla="*/ 78 w 78"/>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121">
                    <a:moveTo>
                      <a:pt x="78" y="0"/>
                    </a:moveTo>
                    <a:lnTo>
                      <a:pt x="78" y="6"/>
                    </a:lnTo>
                    <a:lnTo>
                      <a:pt x="76" y="17"/>
                    </a:lnTo>
                    <a:lnTo>
                      <a:pt x="68" y="35"/>
                    </a:lnTo>
                    <a:lnTo>
                      <a:pt x="59" y="55"/>
                    </a:lnTo>
                    <a:lnTo>
                      <a:pt x="47" y="77"/>
                    </a:lnTo>
                    <a:lnTo>
                      <a:pt x="33" y="94"/>
                    </a:lnTo>
                    <a:lnTo>
                      <a:pt x="16" y="110"/>
                    </a:lnTo>
                    <a:lnTo>
                      <a:pt x="0" y="121"/>
                    </a:lnTo>
                    <a:lnTo>
                      <a:pt x="10" y="108"/>
                    </a:lnTo>
                    <a:lnTo>
                      <a:pt x="20" y="90"/>
                    </a:lnTo>
                    <a:lnTo>
                      <a:pt x="31" y="70"/>
                    </a:lnTo>
                    <a:lnTo>
                      <a:pt x="43" y="48"/>
                    </a:lnTo>
                    <a:lnTo>
                      <a:pt x="55" y="28"/>
                    </a:lnTo>
                    <a:lnTo>
                      <a:pt x="64" y="13"/>
                    </a:lnTo>
                    <a:lnTo>
                      <a:pt x="72" y="2"/>
                    </a:lnTo>
                    <a:lnTo>
                      <a:pt x="7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 name="Freeform 265"/>
              <p:cNvSpPr>
                <a:spLocks/>
              </p:cNvSpPr>
              <p:nvPr/>
            </p:nvSpPr>
            <p:spPr bwMode="auto">
              <a:xfrm>
                <a:off x="1802" y="453"/>
                <a:ext cx="101" cy="141"/>
              </a:xfrm>
              <a:custGeom>
                <a:avLst/>
                <a:gdLst>
                  <a:gd name="T0" fmla="*/ 99 w 101"/>
                  <a:gd name="T1" fmla="*/ 0 h 141"/>
                  <a:gd name="T2" fmla="*/ 101 w 101"/>
                  <a:gd name="T3" fmla="*/ 6 h 141"/>
                  <a:gd name="T4" fmla="*/ 95 w 101"/>
                  <a:gd name="T5" fmla="*/ 22 h 141"/>
                  <a:gd name="T6" fmla="*/ 85 w 101"/>
                  <a:gd name="T7" fmla="*/ 41 h 141"/>
                  <a:gd name="T8" fmla="*/ 70 w 101"/>
                  <a:gd name="T9" fmla="*/ 66 h 141"/>
                  <a:gd name="T10" fmla="*/ 54 w 101"/>
                  <a:gd name="T11" fmla="*/ 90 h 141"/>
                  <a:gd name="T12" fmla="*/ 35 w 101"/>
                  <a:gd name="T13" fmla="*/ 112 h 141"/>
                  <a:gd name="T14" fmla="*/ 17 w 101"/>
                  <a:gd name="T15" fmla="*/ 130 h 141"/>
                  <a:gd name="T16" fmla="*/ 0 w 101"/>
                  <a:gd name="T17" fmla="*/ 141 h 141"/>
                  <a:gd name="T18" fmla="*/ 7 w 101"/>
                  <a:gd name="T19" fmla="*/ 130 h 141"/>
                  <a:gd name="T20" fmla="*/ 19 w 101"/>
                  <a:gd name="T21" fmla="*/ 110 h 141"/>
                  <a:gd name="T22" fmla="*/ 33 w 101"/>
                  <a:gd name="T23" fmla="*/ 88 h 141"/>
                  <a:gd name="T24" fmla="*/ 50 w 101"/>
                  <a:gd name="T25" fmla="*/ 61 h 141"/>
                  <a:gd name="T26" fmla="*/ 66 w 101"/>
                  <a:gd name="T27" fmla="*/ 37 h 141"/>
                  <a:gd name="T28" fmla="*/ 79 w 101"/>
                  <a:gd name="T29" fmla="*/ 15 h 141"/>
                  <a:gd name="T30" fmla="*/ 91 w 101"/>
                  <a:gd name="T31" fmla="*/ 2 h 141"/>
                  <a:gd name="T32" fmla="*/ 99 w 101"/>
                  <a:gd name="T33" fmla="*/ 0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41"/>
                  <a:gd name="T53" fmla="*/ 101 w 101"/>
                  <a:gd name="T54" fmla="*/ 141 h 1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41">
                    <a:moveTo>
                      <a:pt x="99" y="0"/>
                    </a:moveTo>
                    <a:lnTo>
                      <a:pt x="101" y="6"/>
                    </a:lnTo>
                    <a:lnTo>
                      <a:pt x="95" y="22"/>
                    </a:lnTo>
                    <a:lnTo>
                      <a:pt x="85" y="41"/>
                    </a:lnTo>
                    <a:lnTo>
                      <a:pt x="70" y="66"/>
                    </a:lnTo>
                    <a:lnTo>
                      <a:pt x="54" y="90"/>
                    </a:lnTo>
                    <a:lnTo>
                      <a:pt x="35" y="112"/>
                    </a:lnTo>
                    <a:lnTo>
                      <a:pt x="17" y="130"/>
                    </a:lnTo>
                    <a:lnTo>
                      <a:pt x="0" y="141"/>
                    </a:lnTo>
                    <a:lnTo>
                      <a:pt x="7" y="130"/>
                    </a:lnTo>
                    <a:lnTo>
                      <a:pt x="19" y="110"/>
                    </a:lnTo>
                    <a:lnTo>
                      <a:pt x="33" y="88"/>
                    </a:lnTo>
                    <a:lnTo>
                      <a:pt x="50" y="61"/>
                    </a:lnTo>
                    <a:lnTo>
                      <a:pt x="66" y="37"/>
                    </a:lnTo>
                    <a:lnTo>
                      <a:pt x="79" y="15"/>
                    </a:lnTo>
                    <a:lnTo>
                      <a:pt x="91" y="2"/>
                    </a:lnTo>
                    <a:lnTo>
                      <a:pt x="9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 name="Freeform 266"/>
              <p:cNvSpPr>
                <a:spLocks/>
              </p:cNvSpPr>
              <p:nvPr/>
            </p:nvSpPr>
            <p:spPr bwMode="auto">
              <a:xfrm>
                <a:off x="1724" y="435"/>
                <a:ext cx="91" cy="154"/>
              </a:xfrm>
              <a:custGeom>
                <a:avLst/>
                <a:gdLst>
                  <a:gd name="T0" fmla="*/ 89 w 91"/>
                  <a:gd name="T1" fmla="*/ 0 h 154"/>
                  <a:gd name="T2" fmla="*/ 91 w 91"/>
                  <a:gd name="T3" fmla="*/ 9 h 154"/>
                  <a:gd name="T4" fmla="*/ 87 w 91"/>
                  <a:gd name="T5" fmla="*/ 26 h 154"/>
                  <a:gd name="T6" fmla="*/ 78 w 91"/>
                  <a:gd name="T7" fmla="*/ 48 h 154"/>
                  <a:gd name="T8" fmla="*/ 64 w 91"/>
                  <a:gd name="T9" fmla="*/ 75 h 154"/>
                  <a:gd name="T10" fmla="*/ 48 w 91"/>
                  <a:gd name="T11" fmla="*/ 101 h 154"/>
                  <a:gd name="T12" fmla="*/ 33 w 91"/>
                  <a:gd name="T13" fmla="*/ 126 h 154"/>
                  <a:gd name="T14" fmla="*/ 15 w 91"/>
                  <a:gd name="T15" fmla="*/ 143 h 154"/>
                  <a:gd name="T16" fmla="*/ 0 w 91"/>
                  <a:gd name="T17" fmla="*/ 154 h 154"/>
                  <a:gd name="T18" fmla="*/ 6 w 91"/>
                  <a:gd name="T19" fmla="*/ 143 h 154"/>
                  <a:gd name="T20" fmla="*/ 15 w 91"/>
                  <a:gd name="T21" fmla="*/ 121 h 154"/>
                  <a:gd name="T22" fmla="*/ 29 w 91"/>
                  <a:gd name="T23" fmla="*/ 97 h 154"/>
                  <a:gd name="T24" fmla="*/ 43 w 91"/>
                  <a:gd name="T25" fmla="*/ 68 h 154"/>
                  <a:gd name="T26" fmla="*/ 58 w 91"/>
                  <a:gd name="T27" fmla="*/ 42 h 154"/>
                  <a:gd name="T28" fmla="*/ 72 w 91"/>
                  <a:gd name="T29" fmla="*/ 20 h 154"/>
                  <a:gd name="T30" fmla="*/ 82 w 91"/>
                  <a:gd name="T31" fmla="*/ 4 h 154"/>
                  <a:gd name="T32" fmla="*/ 89 w 91"/>
                  <a:gd name="T33" fmla="*/ 0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154"/>
                  <a:gd name="T53" fmla="*/ 91 w 91"/>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154">
                    <a:moveTo>
                      <a:pt x="89" y="0"/>
                    </a:moveTo>
                    <a:lnTo>
                      <a:pt x="91" y="9"/>
                    </a:lnTo>
                    <a:lnTo>
                      <a:pt x="87" y="26"/>
                    </a:lnTo>
                    <a:lnTo>
                      <a:pt x="78" y="48"/>
                    </a:lnTo>
                    <a:lnTo>
                      <a:pt x="64" y="75"/>
                    </a:lnTo>
                    <a:lnTo>
                      <a:pt x="48" y="101"/>
                    </a:lnTo>
                    <a:lnTo>
                      <a:pt x="33" y="126"/>
                    </a:lnTo>
                    <a:lnTo>
                      <a:pt x="15" y="143"/>
                    </a:lnTo>
                    <a:lnTo>
                      <a:pt x="0" y="154"/>
                    </a:lnTo>
                    <a:lnTo>
                      <a:pt x="6" y="143"/>
                    </a:lnTo>
                    <a:lnTo>
                      <a:pt x="15" y="121"/>
                    </a:lnTo>
                    <a:lnTo>
                      <a:pt x="29" y="97"/>
                    </a:lnTo>
                    <a:lnTo>
                      <a:pt x="43" y="68"/>
                    </a:lnTo>
                    <a:lnTo>
                      <a:pt x="58" y="42"/>
                    </a:lnTo>
                    <a:lnTo>
                      <a:pt x="72" y="20"/>
                    </a:lnTo>
                    <a:lnTo>
                      <a:pt x="82" y="4"/>
                    </a:lnTo>
                    <a:lnTo>
                      <a:pt x="8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 name="Freeform 267"/>
              <p:cNvSpPr>
                <a:spLocks/>
              </p:cNvSpPr>
              <p:nvPr/>
            </p:nvSpPr>
            <p:spPr bwMode="auto">
              <a:xfrm>
                <a:off x="1693" y="435"/>
                <a:ext cx="78" cy="139"/>
              </a:xfrm>
              <a:custGeom>
                <a:avLst/>
                <a:gdLst>
                  <a:gd name="T0" fmla="*/ 78 w 78"/>
                  <a:gd name="T1" fmla="*/ 0 h 139"/>
                  <a:gd name="T2" fmla="*/ 78 w 78"/>
                  <a:gd name="T3" fmla="*/ 6 h 139"/>
                  <a:gd name="T4" fmla="*/ 74 w 78"/>
                  <a:gd name="T5" fmla="*/ 22 h 139"/>
                  <a:gd name="T6" fmla="*/ 64 w 78"/>
                  <a:gd name="T7" fmla="*/ 42 h 139"/>
                  <a:gd name="T8" fmla="*/ 54 w 78"/>
                  <a:gd name="T9" fmla="*/ 66 h 139"/>
                  <a:gd name="T10" fmla="*/ 41 w 78"/>
                  <a:gd name="T11" fmla="*/ 93 h 139"/>
                  <a:gd name="T12" fmla="*/ 25 w 78"/>
                  <a:gd name="T13" fmla="*/ 115 h 139"/>
                  <a:gd name="T14" fmla="*/ 11 w 78"/>
                  <a:gd name="T15" fmla="*/ 130 h 139"/>
                  <a:gd name="T16" fmla="*/ 0 w 78"/>
                  <a:gd name="T17" fmla="*/ 139 h 139"/>
                  <a:gd name="T18" fmla="*/ 6 w 78"/>
                  <a:gd name="T19" fmla="*/ 126 h 139"/>
                  <a:gd name="T20" fmla="*/ 15 w 78"/>
                  <a:gd name="T21" fmla="*/ 106 h 139"/>
                  <a:gd name="T22" fmla="*/ 25 w 78"/>
                  <a:gd name="T23" fmla="*/ 82 h 139"/>
                  <a:gd name="T24" fmla="*/ 37 w 78"/>
                  <a:gd name="T25" fmla="*/ 55 h 139"/>
                  <a:gd name="T26" fmla="*/ 48 w 78"/>
                  <a:gd name="T27" fmla="*/ 33 h 139"/>
                  <a:gd name="T28" fmla="*/ 60 w 78"/>
                  <a:gd name="T29" fmla="*/ 13 h 139"/>
                  <a:gd name="T30" fmla="*/ 70 w 78"/>
                  <a:gd name="T31" fmla="*/ 2 h 139"/>
                  <a:gd name="T32" fmla="*/ 78 w 78"/>
                  <a:gd name="T33" fmla="*/ 0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139"/>
                  <a:gd name="T53" fmla="*/ 78 w 78"/>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139">
                    <a:moveTo>
                      <a:pt x="78" y="0"/>
                    </a:moveTo>
                    <a:lnTo>
                      <a:pt x="78" y="6"/>
                    </a:lnTo>
                    <a:lnTo>
                      <a:pt x="74" y="22"/>
                    </a:lnTo>
                    <a:lnTo>
                      <a:pt x="64" y="42"/>
                    </a:lnTo>
                    <a:lnTo>
                      <a:pt x="54" y="66"/>
                    </a:lnTo>
                    <a:lnTo>
                      <a:pt x="41" y="93"/>
                    </a:lnTo>
                    <a:lnTo>
                      <a:pt x="25" y="115"/>
                    </a:lnTo>
                    <a:lnTo>
                      <a:pt x="11" y="130"/>
                    </a:lnTo>
                    <a:lnTo>
                      <a:pt x="0" y="139"/>
                    </a:lnTo>
                    <a:lnTo>
                      <a:pt x="6" y="126"/>
                    </a:lnTo>
                    <a:lnTo>
                      <a:pt x="15" y="106"/>
                    </a:lnTo>
                    <a:lnTo>
                      <a:pt x="25" y="82"/>
                    </a:lnTo>
                    <a:lnTo>
                      <a:pt x="37" y="55"/>
                    </a:lnTo>
                    <a:lnTo>
                      <a:pt x="48" y="33"/>
                    </a:lnTo>
                    <a:lnTo>
                      <a:pt x="60" y="13"/>
                    </a:lnTo>
                    <a:lnTo>
                      <a:pt x="70" y="2"/>
                    </a:lnTo>
                    <a:lnTo>
                      <a:pt x="7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 name="Freeform 268"/>
              <p:cNvSpPr>
                <a:spLocks/>
              </p:cNvSpPr>
              <p:nvPr/>
            </p:nvSpPr>
            <p:spPr bwMode="auto">
              <a:xfrm>
                <a:off x="1631" y="441"/>
                <a:ext cx="66" cy="117"/>
              </a:xfrm>
              <a:custGeom>
                <a:avLst/>
                <a:gdLst>
                  <a:gd name="T0" fmla="*/ 64 w 66"/>
                  <a:gd name="T1" fmla="*/ 0 h 117"/>
                  <a:gd name="T2" fmla="*/ 66 w 66"/>
                  <a:gd name="T3" fmla="*/ 7 h 117"/>
                  <a:gd name="T4" fmla="*/ 64 w 66"/>
                  <a:gd name="T5" fmla="*/ 20 h 117"/>
                  <a:gd name="T6" fmla="*/ 60 w 66"/>
                  <a:gd name="T7" fmla="*/ 38 h 117"/>
                  <a:gd name="T8" fmla="*/ 52 w 66"/>
                  <a:gd name="T9" fmla="*/ 56 h 117"/>
                  <a:gd name="T10" fmla="*/ 42 w 66"/>
                  <a:gd name="T11" fmla="*/ 76 h 117"/>
                  <a:gd name="T12" fmla="*/ 29 w 66"/>
                  <a:gd name="T13" fmla="*/ 93 h 117"/>
                  <a:gd name="T14" fmla="*/ 15 w 66"/>
                  <a:gd name="T15" fmla="*/ 109 h 117"/>
                  <a:gd name="T16" fmla="*/ 0 w 66"/>
                  <a:gd name="T17" fmla="*/ 117 h 117"/>
                  <a:gd name="T18" fmla="*/ 7 w 66"/>
                  <a:gd name="T19" fmla="*/ 106 h 117"/>
                  <a:gd name="T20" fmla="*/ 15 w 66"/>
                  <a:gd name="T21" fmla="*/ 89 h 117"/>
                  <a:gd name="T22" fmla="*/ 25 w 66"/>
                  <a:gd name="T23" fmla="*/ 69 h 117"/>
                  <a:gd name="T24" fmla="*/ 35 w 66"/>
                  <a:gd name="T25" fmla="*/ 49 h 117"/>
                  <a:gd name="T26" fmla="*/ 42 w 66"/>
                  <a:gd name="T27" fmla="*/ 29 h 117"/>
                  <a:gd name="T28" fmla="*/ 52 w 66"/>
                  <a:gd name="T29" fmla="*/ 14 h 117"/>
                  <a:gd name="T30" fmla="*/ 58 w 66"/>
                  <a:gd name="T31" fmla="*/ 3 h 117"/>
                  <a:gd name="T32" fmla="*/ 64 w 66"/>
                  <a:gd name="T33" fmla="*/ 0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17"/>
                  <a:gd name="T53" fmla="*/ 66 w 66"/>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17">
                    <a:moveTo>
                      <a:pt x="64" y="0"/>
                    </a:moveTo>
                    <a:lnTo>
                      <a:pt x="66" y="7"/>
                    </a:lnTo>
                    <a:lnTo>
                      <a:pt x="64" y="20"/>
                    </a:lnTo>
                    <a:lnTo>
                      <a:pt x="60" y="38"/>
                    </a:lnTo>
                    <a:lnTo>
                      <a:pt x="52" y="56"/>
                    </a:lnTo>
                    <a:lnTo>
                      <a:pt x="42" y="76"/>
                    </a:lnTo>
                    <a:lnTo>
                      <a:pt x="29" y="93"/>
                    </a:lnTo>
                    <a:lnTo>
                      <a:pt x="15" y="109"/>
                    </a:lnTo>
                    <a:lnTo>
                      <a:pt x="0" y="117"/>
                    </a:lnTo>
                    <a:lnTo>
                      <a:pt x="7" y="106"/>
                    </a:lnTo>
                    <a:lnTo>
                      <a:pt x="15" y="89"/>
                    </a:lnTo>
                    <a:lnTo>
                      <a:pt x="25" y="69"/>
                    </a:lnTo>
                    <a:lnTo>
                      <a:pt x="35" y="49"/>
                    </a:lnTo>
                    <a:lnTo>
                      <a:pt x="42" y="29"/>
                    </a:lnTo>
                    <a:lnTo>
                      <a:pt x="52" y="14"/>
                    </a:lnTo>
                    <a:lnTo>
                      <a:pt x="58" y="3"/>
                    </a:lnTo>
                    <a:lnTo>
                      <a:pt x="6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 name="Freeform 269"/>
              <p:cNvSpPr>
                <a:spLocks/>
              </p:cNvSpPr>
              <p:nvPr/>
            </p:nvSpPr>
            <p:spPr bwMode="auto">
              <a:xfrm>
                <a:off x="1576" y="428"/>
                <a:ext cx="18" cy="69"/>
              </a:xfrm>
              <a:custGeom>
                <a:avLst/>
                <a:gdLst>
                  <a:gd name="T0" fmla="*/ 10 w 18"/>
                  <a:gd name="T1" fmla="*/ 0 h 69"/>
                  <a:gd name="T2" fmla="*/ 16 w 18"/>
                  <a:gd name="T3" fmla="*/ 11 h 69"/>
                  <a:gd name="T4" fmla="*/ 18 w 18"/>
                  <a:gd name="T5" fmla="*/ 33 h 69"/>
                  <a:gd name="T6" fmla="*/ 12 w 18"/>
                  <a:gd name="T7" fmla="*/ 55 h 69"/>
                  <a:gd name="T8" fmla="*/ 0 w 18"/>
                  <a:gd name="T9" fmla="*/ 69 h 69"/>
                  <a:gd name="T10" fmla="*/ 6 w 18"/>
                  <a:gd name="T11" fmla="*/ 49 h 69"/>
                  <a:gd name="T12" fmla="*/ 6 w 18"/>
                  <a:gd name="T13" fmla="*/ 25 h 69"/>
                  <a:gd name="T14" fmla="*/ 4 w 18"/>
                  <a:gd name="T15" fmla="*/ 5 h 69"/>
                  <a:gd name="T16" fmla="*/ 10 w 18"/>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9"/>
                  <a:gd name="T29" fmla="*/ 18 w 18"/>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9">
                    <a:moveTo>
                      <a:pt x="10" y="0"/>
                    </a:moveTo>
                    <a:lnTo>
                      <a:pt x="16" y="11"/>
                    </a:lnTo>
                    <a:lnTo>
                      <a:pt x="18" y="33"/>
                    </a:lnTo>
                    <a:lnTo>
                      <a:pt x="12" y="55"/>
                    </a:lnTo>
                    <a:lnTo>
                      <a:pt x="0" y="69"/>
                    </a:lnTo>
                    <a:lnTo>
                      <a:pt x="6" y="49"/>
                    </a:lnTo>
                    <a:lnTo>
                      <a:pt x="6" y="25"/>
                    </a:lnTo>
                    <a:lnTo>
                      <a:pt x="4" y="5"/>
                    </a:lnTo>
                    <a:lnTo>
                      <a:pt x="1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 name="Freeform 270"/>
              <p:cNvSpPr>
                <a:spLocks/>
              </p:cNvSpPr>
              <p:nvPr/>
            </p:nvSpPr>
            <p:spPr bwMode="auto">
              <a:xfrm>
                <a:off x="1837" y="461"/>
                <a:ext cx="89" cy="131"/>
              </a:xfrm>
              <a:custGeom>
                <a:avLst/>
                <a:gdLst>
                  <a:gd name="T0" fmla="*/ 87 w 89"/>
                  <a:gd name="T1" fmla="*/ 0 h 131"/>
                  <a:gd name="T2" fmla="*/ 89 w 89"/>
                  <a:gd name="T3" fmla="*/ 7 h 131"/>
                  <a:gd name="T4" fmla="*/ 85 w 89"/>
                  <a:gd name="T5" fmla="*/ 22 h 131"/>
                  <a:gd name="T6" fmla="*/ 77 w 89"/>
                  <a:gd name="T7" fmla="*/ 40 h 131"/>
                  <a:gd name="T8" fmla="*/ 66 w 89"/>
                  <a:gd name="T9" fmla="*/ 62 h 131"/>
                  <a:gd name="T10" fmla="*/ 50 w 89"/>
                  <a:gd name="T11" fmla="*/ 82 h 131"/>
                  <a:gd name="T12" fmla="*/ 35 w 89"/>
                  <a:gd name="T13" fmla="*/ 104 h 131"/>
                  <a:gd name="T14" fmla="*/ 17 w 89"/>
                  <a:gd name="T15" fmla="*/ 120 h 131"/>
                  <a:gd name="T16" fmla="*/ 0 w 89"/>
                  <a:gd name="T17" fmla="*/ 131 h 131"/>
                  <a:gd name="T18" fmla="*/ 7 w 89"/>
                  <a:gd name="T19" fmla="*/ 120 h 131"/>
                  <a:gd name="T20" fmla="*/ 17 w 89"/>
                  <a:gd name="T21" fmla="*/ 102 h 131"/>
                  <a:gd name="T22" fmla="*/ 29 w 89"/>
                  <a:gd name="T23" fmla="*/ 80 h 131"/>
                  <a:gd name="T24" fmla="*/ 44 w 89"/>
                  <a:gd name="T25" fmla="*/ 58 h 131"/>
                  <a:gd name="T26" fmla="*/ 58 w 89"/>
                  <a:gd name="T27" fmla="*/ 36 h 131"/>
                  <a:gd name="T28" fmla="*/ 70 w 89"/>
                  <a:gd name="T29" fmla="*/ 16 h 131"/>
                  <a:gd name="T30" fmla="*/ 79 w 89"/>
                  <a:gd name="T31" fmla="*/ 3 h 131"/>
                  <a:gd name="T32" fmla="*/ 87 w 89"/>
                  <a:gd name="T33" fmla="*/ 0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131"/>
                  <a:gd name="T53" fmla="*/ 89 w 89"/>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131">
                    <a:moveTo>
                      <a:pt x="87" y="0"/>
                    </a:moveTo>
                    <a:lnTo>
                      <a:pt x="89" y="7"/>
                    </a:lnTo>
                    <a:lnTo>
                      <a:pt x="85" y="22"/>
                    </a:lnTo>
                    <a:lnTo>
                      <a:pt x="77" y="40"/>
                    </a:lnTo>
                    <a:lnTo>
                      <a:pt x="66" y="62"/>
                    </a:lnTo>
                    <a:lnTo>
                      <a:pt x="50" y="82"/>
                    </a:lnTo>
                    <a:lnTo>
                      <a:pt x="35" y="104"/>
                    </a:lnTo>
                    <a:lnTo>
                      <a:pt x="17" y="120"/>
                    </a:lnTo>
                    <a:lnTo>
                      <a:pt x="0" y="131"/>
                    </a:lnTo>
                    <a:lnTo>
                      <a:pt x="7" y="120"/>
                    </a:lnTo>
                    <a:lnTo>
                      <a:pt x="17" y="102"/>
                    </a:lnTo>
                    <a:lnTo>
                      <a:pt x="29" y="80"/>
                    </a:lnTo>
                    <a:lnTo>
                      <a:pt x="44" y="58"/>
                    </a:lnTo>
                    <a:lnTo>
                      <a:pt x="58" y="36"/>
                    </a:lnTo>
                    <a:lnTo>
                      <a:pt x="70" y="16"/>
                    </a:lnTo>
                    <a:lnTo>
                      <a:pt x="79" y="3"/>
                    </a:lnTo>
                    <a:lnTo>
                      <a:pt x="8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 name="Freeform 271"/>
              <p:cNvSpPr>
                <a:spLocks/>
              </p:cNvSpPr>
              <p:nvPr/>
            </p:nvSpPr>
            <p:spPr bwMode="auto">
              <a:xfrm>
                <a:off x="1765" y="444"/>
                <a:ext cx="87" cy="150"/>
              </a:xfrm>
              <a:custGeom>
                <a:avLst/>
                <a:gdLst>
                  <a:gd name="T0" fmla="*/ 85 w 87"/>
                  <a:gd name="T1" fmla="*/ 0 h 150"/>
                  <a:gd name="T2" fmla="*/ 87 w 87"/>
                  <a:gd name="T3" fmla="*/ 9 h 150"/>
                  <a:gd name="T4" fmla="*/ 83 w 87"/>
                  <a:gd name="T5" fmla="*/ 26 h 150"/>
                  <a:gd name="T6" fmla="*/ 75 w 87"/>
                  <a:gd name="T7" fmla="*/ 48 h 150"/>
                  <a:gd name="T8" fmla="*/ 64 w 87"/>
                  <a:gd name="T9" fmla="*/ 75 h 150"/>
                  <a:gd name="T10" fmla="*/ 48 w 87"/>
                  <a:gd name="T11" fmla="*/ 99 h 150"/>
                  <a:gd name="T12" fmla="*/ 31 w 87"/>
                  <a:gd name="T13" fmla="*/ 123 h 150"/>
                  <a:gd name="T14" fmla="*/ 15 w 87"/>
                  <a:gd name="T15" fmla="*/ 141 h 150"/>
                  <a:gd name="T16" fmla="*/ 0 w 87"/>
                  <a:gd name="T17" fmla="*/ 150 h 150"/>
                  <a:gd name="T18" fmla="*/ 6 w 87"/>
                  <a:gd name="T19" fmla="*/ 139 h 150"/>
                  <a:gd name="T20" fmla="*/ 15 w 87"/>
                  <a:gd name="T21" fmla="*/ 119 h 150"/>
                  <a:gd name="T22" fmla="*/ 27 w 87"/>
                  <a:gd name="T23" fmla="*/ 92 h 150"/>
                  <a:gd name="T24" fmla="*/ 42 w 87"/>
                  <a:gd name="T25" fmla="*/ 66 h 150"/>
                  <a:gd name="T26" fmla="*/ 56 w 87"/>
                  <a:gd name="T27" fmla="*/ 39 h 150"/>
                  <a:gd name="T28" fmla="*/ 70 w 87"/>
                  <a:gd name="T29" fmla="*/ 17 h 150"/>
                  <a:gd name="T30" fmla="*/ 79 w 87"/>
                  <a:gd name="T31" fmla="*/ 4 h 150"/>
                  <a:gd name="T32" fmla="*/ 85 w 87"/>
                  <a:gd name="T33" fmla="*/ 0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50"/>
                  <a:gd name="T53" fmla="*/ 87 w 87"/>
                  <a:gd name="T54" fmla="*/ 150 h 1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50">
                    <a:moveTo>
                      <a:pt x="85" y="0"/>
                    </a:moveTo>
                    <a:lnTo>
                      <a:pt x="87" y="9"/>
                    </a:lnTo>
                    <a:lnTo>
                      <a:pt x="83" y="26"/>
                    </a:lnTo>
                    <a:lnTo>
                      <a:pt x="75" y="48"/>
                    </a:lnTo>
                    <a:lnTo>
                      <a:pt x="64" y="75"/>
                    </a:lnTo>
                    <a:lnTo>
                      <a:pt x="48" y="99"/>
                    </a:lnTo>
                    <a:lnTo>
                      <a:pt x="31" y="123"/>
                    </a:lnTo>
                    <a:lnTo>
                      <a:pt x="15" y="141"/>
                    </a:lnTo>
                    <a:lnTo>
                      <a:pt x="0" y="150"/>
                    </a:lnTo>
                    <a:lnTo>
                      <a:pt x="6" y="139"/>
                    </a:lnTo>
                    <a:lnTo>
                      <a:pt x="15" y="119"/>
                    </a:lnTo>
                    <a:lnTo>
                      <a:pt x="27" y="92"/>
                    </a:lnTo>
                    <a:lnTo>
                      <a:pt x="42" y="66"/>
                    </a:lnTo>
                    <a:lnTo>
                      <a:pt x="56" y="39"/>
                    </a:lnTo>
                    <a:lnTo>
                      <a:pt x="70" y="17"/>
                    </a:lnTo>
                    <a:lnTo>
                      <a:pt x="79" y="4"/>
                    </a:lnTo>
                    <a:lnTo>
                      <a:pt x="8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 name="Freeform 272"/>
              <p:cNvSpPr>
                <a:spLocks/>
              </p:cNvSpPr>
              <p:nvPr/>
            </p:nvSpPr>
            <p:spPr bwMode="auto">
              <a:xfrm>
                <a:off x="1662" y="433"/>
                <a:ext cx="64" cy="143"/>
              </a:xfrm>
              <a:custGeom>
                <a:avLst/>
                <a:gdLst>
                  <a:gd name="T0" fmla="*/ 62 w 64"/>
                  <a:gd name="T1" fmla="*/ 0 h 143"/>
                  <a:gd name="T2" fmla="*/ 64 w 64"/>
                  <a:gd name="T3" fmla="*/ 6 h 143"/>
                  <a:gd name="T4" fmla="*/ 62 w 64"/>
                  <a:gd name="T5" fmla="*/ 22 h 143"/>
                  <a:gd name="T6" fmla="*/ 58 w 64"/>
                  <a:gd name="T7" fmla="*/ 44 h 143"/>
                  <a:gd name="T8" fmla="*/ 50 w 64"/>
                  <a:gd name="T9" fmla="*/ 66 h 143"/>
                  <a:gd name="T10" fmla="*/ 40 w 64"/>
                  <a:gd name="T11" fmla="*/ 90 h 143"/>
                  <a:gd name="T12" fmla="*/ 29 w 64"/>
                  <a:gd name="T13" fmla="*/ 112 h 143"/>
                  <a:gd name="T14" fmla="*/ 15 w 64"/>
                  <a:gd name="T15" fmla="*/ 132 h 143"/>
                  <a:gd name="T16" fmla="*/ 0 w 64"/>
                  <a:gd name="T17" fmla="*/ 143 h 143"/>
                  <a:gd name="T18" fmla="*/ 6 w 64"/>
                  <a:gd name="T19" fmla="*/ 130 h 143"/>
                  <a:gd name="T20" fmla="*/ 13 w 64"/>
                  <a:gd name="T21" fmla="*/ 108 h 143"/>
                  <a:gd name="T22" fmla="*/ 21 w 64"/>
                  <a:gd name="T23" fmla="*/ 84 h 143"/>
                  <a:gd name="T24" fmla="*/ 31 w 64"/>
                  <a:gd name="T25" fmla="*/ 59 h 143"/>
                  <a:gd name="T26" fmla="*/ 40 w 64"/>
                  <a:gd name="T27" fmla="*/ 35 h 143"/>
                  <a:gd name="T28" fmla="*/ 48 w 64"/>
                  <a:gd name="T29" fmla="*/ 15 h 143"/>
                  <a:gd name="T30" fmla="*/ 56 w 64"/>
                  <a:gd name="T31" fmla="*/ 2 h 143"/>
                  <a:gd name="T32" fmla="*/ 62 w 64"/>
                  <a:gd name="T33" fmla="*/ 0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143"/>
                  <a:gd name="T53" fmla="*/ 64 w 64"/>
                  <a:gd name="T54" fmla="*/ 143 h 1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143">
                    <a:moveTo>
                      <a:pt x="62" y="0"/>
                    </a:moveTo>
                    <a:lnTo>
                      <a:pt x="64" y="6"/>
                    </a:lnTo>
                    <a:lnTo>
                      <a:pt x="62" y="22"/>
                    </a:lnTo>
                    <a:lnTo>
                      <a:pt x="58" y="44"/>
                    </a:lnTo>
                    <a:lnTo>
                      <a:pt x="50" y="66"/>
                    </a:lnTo>
                    <a:lnTo>
                      <a:pt x="40" y="90"/>
                    </a:lnTo>
                    <a:lnTo>
                      <a:pt x="29" y="112"/>
                    </a:lnTo>
                    <a:lnTo>
                      <a:pt x="15" y="132"/>
                    </a:lnTo>
                    <a:lnTo>
                      <a:pt x="0" y="143"/>
                    </a:lnTo>
                    <a:lnTo>
                      <a:pt x="6" y="130"/>
                    </a:lnTo>
                    <a:lnTo>
                      <a:pt x="13" y="108"/>
                    </a:lnTo>
                    <a:lnTo>
                      <a:pt x="21" y="84"/>
                    </a:lnTo>
                    <a:lnTo>
                      <a:pt x="31" y="59"/>
                    </a:lnTo>
                    <a:lnTo>
                      <a:pt x="40" y="35"/>
                    </a:lnTo>
                    <a:lnTo>
                      <a:pt x="48" y="15"/>
                    </a:lnTo>
                    <a:lnTo>
                      <a:pt x="56" y="2"/>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 name="Freeform 273"/>
              <p:cNvSpPr>
                <a:spLocks/>
              </p:cNvSpPr>
              <p:nvPr/>
            </p:nvSpPr>
            <p:spPr bwMode="auto">
              <a:xfrm>
                <a:off x="1607" y="437"/>
                <a:ext cx="68" cy="106"/>
              </a:xfrm>
              <a:custGeom>
                <a:avLst/>
                <a:gdLst>
                  <a:gd name="T0" fmla="*/ 66 w 68"/>
                  <a:gd name="T1" fmla="*/ 0 h 106"/>
                  <a:gd name="T2" fmla="*/ 68 w 68"/>
                  <a:gd name="T3" fmla="*/ 7 h 106"/>
                  <a:gd name="T4" fmla="*/ 62 w 68"/>
                  <a:gd name="T5" fmla="*/ 20 h 106"/>
                  <a:gd name="T6" fmla="*/ 55 w 68"/>
                  <a:gd name="T7" fmla="*/ 38 h 106"/>
                  <a:gd name="T8" fmla="*/ 45 w 68"/>
                  <a:gd name="T9" fmla="*/ 55 h 106"/>
                  <a:gd name="T10" fmla="*/ 31 w 68"/>
                  <a:gd name="T11" fmla="*/ 75 h 106"/>
                  <a:gd name="T12" fmla="*/ 20 w 68"/>
                  <a:gd name="T13" fmla="*/ 91 h 106"/>
                  <a:gd name="T14" fmla="*/ 8 w 68"/>
                  <a:gd name="T15" fmla="*/ 102 h 106"/>
                  <a:gd name="T16" fmla="*/ 0 w 68"/>
                  <a:gd name="T17" fmla="*/ 106 h 106"/>
                  <a:gd name="T18" fmla="*/ 6 w 68"/>
                  <a:gd name="T19" fmla="*/ 95 h 106"/>
                  <a:gd name="T20" fmla="*/ 14 w 68"/>
                  <a:gd name="T21" fmla="*/ 82 h 106"/>
                  <a:gd name="T22" fmla="*/ 24 w 68"/>
                  <a:gd name="T23" fmla="*/ 64 h 106"/>
                  <a:gd name="T24" fmla="*/ 33 w 68"/>
                  <a:gd name="T25" fmla="*/ 46 h 106"/>
                  <a:gd name="T26" fmla="*/ 43 w 68"/>
                  <a:gd name="T27" fmla="*/ 29 h 106"/>
                  <a:gd name="T28" fmla="*/ 53 w 68"/>
                  <a:gd name="T29" fmla="*/ 16 h 106"/>
                  <a:gd name="T30" fmla="*/ 61 w 68"/>
                  <a:gd name="T31" fmla="*/ 4 h 106"/>
                  <a:gd name="T32" fmla="*/ 66 w 68"/>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106"/>
                  <a:gd name="T53" fmla="*/ 68 w 68"/>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106">
                    <a:moveTo>
                      <a:pt x="66" y="0"/>
                    </a:moveTo>
                    <a:lnTo>
                      <a:pt x="68" y="7"/>
                    </a:lnTo>
                    <a:lnTo>
                      <a:pt x="62" y="20"/>
                    </a:lnTo>
                    <a:lnTo>
                      <a:pt x="55" y="38"/>
                    </a:lnTo>
                    <a:lnTo>
                      <a:pt x="45" y="55"/>
                    </a:lnTo>
                    <a:lnTo>
                      <a:pt x="31" y="75"/>
                    </a:lnTo>
                    <a:lnTo>
                      <a:pt x="20" y="91"/>
                    </a:lnTo>
                    <a:lnTo>
                      <a:pt x="8" y="102"/>
                    </a:lnTo>
                    <a:lnTo>
                      <a:pt x="0" y="106"/>
                    </a:lnTo>
                    <a:lnTo>
                      <a:pt x="6" y="95"/>
                    </a:lnTo>
                    <a:lnTo>
                      <a:pt x="14" y="82"/>
                    </a:lnTo>
                    <a:lnTo>
                      <a:pt x="24" y="64"/>
                    </a:lnTo>
                    <a:lnTo>
                      <a:pt x="33" y="46"/>
                    </a:lnTo>
                    <a:lnTo>
                      <a:pt x="43" y="29"/>
                    </a:lnTo>
                    <a:lnTo>
                      <a:pt x="53" y="16"/>
                    </a:lnTo>
                    <a:lnTo>
                      <a:pt x="61" y="4"/>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 name="Freeform 274"/>
              <p:cNvSpPr>
                <a:spLocks/>
              </p:cNvSpPr>
              <p:nvPr/>
            </p:nvSpPr>
            <p:spPr bwMode="auto">
              <a:xfrm>
                <a:off x="1596" y="453"/>
                <a:ext cx="25" cy="77"/>
              </a:xfrm>
              <a:custGeom>
                <a:avLst/>
                <a:gdLst>
                  <a:gd name="T0" fmla="*/ 21 w 25"/>
                  <a:gd name="T1" fmla="*/ 0 h 77"/>
                  <a:gd name="T2" fmla="*/ 25 w 25"/>
                  <a:gd name="T3" fmla="*/ 13 h 77"/>
                  <a:gd name="T4" fmla="*/ 21 w 25"/>
                  <a:gd name="T5" fmla="*/ 39 h 77"/>
                  <a:gd name="T6" fmla="*/ 13 w 25"/>
                  <a:gd name="T7" fmla="*/ 64 h 77"/>
                  <a:gd name="T8" fmla="*/ 0 w 25"/>
                  <a:gd name="T9" fmla="*/ 77 h 77"/>
                  <a:gd name="T10" fmla="*/ 7 w 25"/>
                  <a:gd name="T11" fmla="*/ 57 h 77"/>
                  <a:gd name="T12" fmla="*/ 11 w 25"/>
                  <a:gd name="T13" fmla="*/ 28 h 77"/>
                  <a:gd name="T14" fmla="*/ 13 w 25"/>
                  <a:gd name="T15" fmla="*/ 6 h 77"/>
                  <a:gd name="T16" fmla="*/ 21 w 25"/>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7"/>
                  <a:gd name="T29" fmla="*/ 25 w 25"/>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7">
                    <a:moveTo>
                      <a:pt x="21" y="0"/>
                    </a:moveTo>
                    <a:lnTo>
                      <a:pt x="25" y="13"/>
                    </a:lnTo>
                    <a:lnTo>
                      <a:pt x="21" y="39"/>
                    </a:lnTo>
                    <a:lnTo>
                      <a:pt x="13" y="64"/>
                    </a:lnTo>
                    <a:lnTo>
                      <a:pt x="0" y="77"/>
                    </a:lnTo>
                    <a:lnTo>
                      <a:pt x="7" y="57"/>
                    </a:lnTo>
                    <a:lnTo>
                      <a:pt x="11" y="28"/>
                    </a:lnTo>
                    <a:lnTo>
                      <a:pt x="13" y="6"/>
                    </a:lnTo>
                    <a:lnTo>
                      <a:pt x="2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 name="Freeform 275"/>
              <p:cNvSpPr>
                <a:spLocks/>
              </p:cNvSpPr>
              <p:nvPr/>
            </p:nvSpPr>
            <p:spPr bwMode="auto">
              <a:xfrm>
                <a:off x="1953" y="503"/>
                <a:ext cx="55" cy="62"/>
              </a:xfrm>
              <a:custGeom>
                <a:avLst/>
                <a:gdLst>
                  <a:gd name="T0" fmla="*/ 0 w 55"/>
                  <a:gd name="T1" fmla="*/ 62 h 62"/>
                  <a:gd name="T2" fmla="*/ 10 w 55"/>
                  <a:gd name="T3" fmla="*/ 47 h 62"/>
                  <a:gd name="T4" fmla="*/ 24 w 55"/>
                  <a:gd name="T5" fmla="*/ 22 h 62"/>
                  <a:gd name="T6" fmla="*/ 39 w 55"/>
                  <a:gd name="T7" fmla="*/ 3 h 62"/>
                  <a:gd name="T8" fmla="*/ 53 w 55"/>
                  <a:gd name="T9" fmla="*/ 0 h 62"/>
                  <a:gd name="T10" fmla="*/ 55 w 55"/>
                  <a:gd name="T11" fmla="*/ 7 h 62"/>
                  <a:gd name="T12" fmla="*/ 53 w 55"/>
                  <a:gd name="T13" fmla="*/ 16 h 62"/>
                  <a:gd name="T14" fmla="*/ 45 w 55"/>
                  <a:gd name="T15" fmla="*/ 25 h 62"/>
                  <a:gd name="T16" fmla="*/ 35 w 55"/>
                  <a:gd name="T17" fmla="*/ 33 h 62"/>
                  <a:gd name="T18" fmla="*/ 25 w 55"/>
                  <a:gd name="T19" fmla="*/ 42 h 62"/>
                  <a:gd name="T20" fmla="*/ 16 w 55"/>
                  <a:gd name="T21" fmla="*/ 49 h 62"/>
                  <a:gd name="T22" fmla="*/ 6 w 55"/>
                  <a:gd name="T23" fmla="*/ 58 h 62"/>
                  <a:gd name="T24" fmla="*/ 0 w 55"/>
                  <a:gd name="T25" fmla="*/ 62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62"/>
                  <a:gd name="T41" fmla="*/ 55 w 55"/>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62">
                    <a:moveTo>
                      <a:pt x="0" y="62"/>
                    </a:moveTo>
                    <a:lnTo>
                      <a:pt x="10" y="47"/>
                    </a:lnTo>
                    <a:lnTo>
                      <a:pt x="24" y="22"/>
                    </a:lnTo>
                    <a:lnTo>
                      <a:pt x="39" y="3"/>
                    </a:lnTo>
                    <a:lnTo>
                      <a:pt x="53" y="0"/>
                    </a:lnTo>
                    <a:lnTo>
                      <a:pt x="55" y="7"/>
                    </a:lnTo>
                    <a:lnTo>
                      <a:pt x="53" y="16"/>
                    </a:lnTo>
                    <a:lnTo>
                      <a:pt x="45" y="25"/>
                    </a:lnTo>
                    <a:lnTo>
                      <a:pt x="35" y="33"/>
                    </a:lnTo>
                    <a:lnTo>
                      <a:pt x="25" y="42"/>
                    </a:lnTo>
                    <a:lnTo>
                      <a:pt x="16" y="49"/>
                    </a:lnTo>
                    <a:lnTo>
                      <a:pt x="6" y="58"/>
                    </a:lnTo>
                    <a:lnTo>
                      <a:pt x="0"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 name="Freeform 276"/>
              <p:cNvSpPr>
                <a:spLocks/>
              </p:cNvSpPr>
              <p:nvPr/>
            </p:nvSpPr>
            <p:spPr bwMode="auto">
              <a:xfrm>
                <a:off x="1965" y="545"/>
                <a:ext cx="70" cy="18"/>
              </a:xfrm>
              <a:custGeom>
                <a:avLst/>
                <a:gdLst>
                  <a:gd name="T0" fmla="*/ 0 w 70"/>
                  <a:gd name="T1" fmla="*/ 16 h 18"/>
                  <a:gd name="T2" fmla="*/ 4 w 70"/>
                  <a:gd name="T3" fmla="*/ 16 h 18"/>
                  <a:gd name="T4" fmla="*/ 13 w 70"/>
                  <a:gd name="T5" fmla="*/ 16 h 18"/>
                  <a:gd name="T6" fmla="*/ 25 w 70"/>
                  <a:gd name="T7" fmla="*/ 16 h 18"/>
                  <a:gd name="T8" fmla="*/ 37 w 70"/>
                  <a:gd name="T9" fmla="*/ 18 h 18"/>
                  <a:gd name="T10" fmla="*/ 48 w 70"/>
                  <a:gd name="T11" fmla="*/ 18 h 18"/>
                  <a:gd name="T12" fmla="*/ 60 w 70"/>
                  <a:gd name="T13" fmla="*/ 16 h 18"/>
                  <a:gd name="T14" fmla="*/ 68 w 70"/>
                  <a:gd name="T15" fmla="*/ 11 h 18"/>
                  <a:gd name="T16" fmla="*/ 70 w 70"/>
                  <a:gd name="T17" fmla="*/ 7 h 18"/>
                  <a:gd name="T18" fmla="*/ 68 w 70"/>
                  <a:gd name="T19" fmla="*/ 2 h 18"/>
                  <a:gd name="T20" fmla="*/ 60 w 70"/>
                  <a:gd name="T21" fmla="*/ 0 h 18"/>
                  <a:gd name="T22" fmla="*/ 50 w 70"/>
                  <a:gd name="T23" fmla="*/ 0 h 18"/>
                  <a:gd name="T24" fmla="*/ 41 w 70"/>
                  <a:gd name="T25" fmla="*/ 2 h 18"/>
                  <a:gd name="T26" fmla="*/ 27 w 70"/>
                  <a:gd name="T27" fmla="*/ 7 h 18"/>
                  <a:gd name="T28" fmla="*/ 17 w 70"/>
                  <a:gd name="T29" fmla="*/ 9 h 18"/>
                  <a:gd name="T30" fmla="*/ 8 w 70"/>
                  <a:gd name="T31" fmla="*/ 13 h 18"/>
                  <a:gd name="T32" fmla="*/ 0 w 70"/>
                  <a:gd name="T33" fmla="*/ 1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8"/>
                  <a:gd name="T53" fmla="*/ 70 w 7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8">
                    <a:moveTo>
                      <a:pt x="0" y="16"/>
                    </a:moveTo>
                    <a:lnTo>
                      <a:pt x="4" y="16"/>
                    </a:lnTo>
                    <a:lnTo>
                      <a:pt x="13" y="16"/>
                    </a:lnTo>
                    <a:lnTo>
                      <a:pt x="25" y="16"/>
                    </a:lnTo>
                    <a:lnTo>
                      <a:pt x="37" y="18"/>
                    </a:lnTo>
                    <a:lnTo>
                      <a:pt x="48" y="18"/>
                    </a:lnTo>
                    <a:lnTo>
                      <a:pt x="60" y="16"/>
                    </a:lnTo>
                    <a:lnTo>
                      <a:pt x="68" y="11"/>
                    </a:lnTo>
                    <a:lnTo>
                      <a:pt x="70" y="7"/>
                    </a:lnTo>
                    <a:lnTo>
                      <a:pt x="68" y="2"/>
                    </a:lnTo>
                    <a:lnTo>
                      <a:pt x="60" y="0"/>
                    </a:lnTo>
                    <a:lnTo>
                      <a:pt x="50" y="0"/>
                    </a:lnTo>
                    <a:lnTo>
                      <a:pt x="41" y="2"/>
                    </a:lnTo>
                    <a:lnTo>
                      <a:pt x="27" y="7"/>
                    </a:lnTo>
                    <a:lnTo>
                      <a:pt x="17" y="9"/>
                    </a:lnTo>
                    <a:lnTo>
                      <a:pt x="8" y="13"/>
                    </a:lnTo>
                    <a:lnTo>
                      <a:pt x="0"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 name="Freeform 277"/>
              <p:cNvSpPr>
                <a:spLocks/>
              </p:cNvSpPr>
              <p:nvPr/>
            </p:nvSpPr>
            <p:spPr bwMode="auto">
              <a:xfrm>
                <a:off x="1951" y="563"/>
                <a:ext cx="70" cy="60"/>
              </a:xfrm>
              <a:custGeom>
                <a:avLst/>
                <a:gdLst>
                  <a:gd name="T0" fmla="*/ 0 w 70"/>
                  <a:gd name="T1" fmla="*/ 0 h 60"/>
                  <a:gd name="T2" fmla="*/ 10 w 70"/>
                  <a:gd name="T3" fmla="*/ 4 h 60"/>
                  <a:gd name="T4" fmla="*/ 22 w 70"/>
                  <a:gd name="T5" fmla="*/ 13 h 60"/>
                  <a:gd name="T6" fmla="*/ 33 w 70"/>
                  <a:gd name="T7" fmla="*/ 22 h 60"/>
                  <a:gd name="T8" fmla="*/ 47 w 70"/>
                  <a:gd name="T9" fmla="*/ 31 h 60"/>
                  <a:gd name="T10" fmla="*/ 57 w 70"/>
                  <a:gd name="T11" fmla="*/ 40 h 60"/>
                  <a:gd name="T12" fmla="*/ 66 w 70"/>
                  <a:gd name="T13" fmla="*/ 48 h 60"/>
                  <a:gd name="T14" fmla="*/ 70 w 70"/>
                  <a:gd name="T15" fmla="*/ 55 h 60"/>
                  <a:gd name="T16" fmla="*/ 68 w 70"/>
                  <a:gd name="T17" fmla="*/ 60 h 60"/>
                  <a:gd name="T18" fmla="*/ 62 w 70"/>
                  <a:gd name="T19" fmla="*/ 60 h 60"/>
                  <a:gd name="T20" fmla="*/ 55 w 70"/>
                  <a:gd name="T21" fmla="*/ 55 h 60"/>
                  <a:gd name="T22" fmla="*/ 45 w 70"/>
                  <a:gd name="T23" fmla="*/ 48 h 60"/>
                  <a:gd name="T24" fmla="*/ 35 w 70"/>
                  <a:gd name="T25" fmla="*/ 37 h 60"/>
                  <a:gd name="T26" fmla="*/ 24 w 70"/>
                  <a:gd name="T27" fmla="*/ 26 h 60"/>
                  <a:gd name="T28" fmla="*/ 14 w 70"/>
                  <a:gd name="T29" fmla="*/ 15 h 60"/>
                  <a:gd name="T30" fmla="*/ 6 w 70"/>
                  <a:gd name="T31" fmla="*/ 7 h 60"/>
                  <a:gd name="T32" fmla="*/ 0 w 70"/>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0"/>
                  <a:gd name="T53" fmla="*/ 70 w 70"/>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0">
                    <a:moveTo>
                      <a:pt x="0" y="0"/>
                    </a:moveTo>
                    <a:lnTo>
                      <a:pt x="10" y="4"/>
                    </a:lnTo>
                    <a:lnTo>
                      <a:pt x="22" y="13"/>
                    </a:lnTo>
                    <a:lnTo>
                      <a:pt x="33" y="22"/>
                    </a:lnTo>
                    <a:lnTo>
                      <a:pt x="47" y="31"/>
                    </a:lnTo>
                    <a:lnTo>
                      <a:pt x="57" y="40"/>
                    </a:lnTo>
                    <a:lnTo>
                      <a:pt x="66" y="48"/>
                    </a:lnTo>
                    <a:lnTo>
                      <a:pt x="70" y="55"/>
                    </a:lnTo>
                    <a:lnTo>
                      <a:pt x="68" y="60"/>
                    </a:lnTo>
                    <a:lnTo>
                      <a:pt x="62" y="60"/>
                    </a:lnTo>
                    <a:lnTo>
                      <a:pt x="55" y="55"/>
                    </a:lnTo>
                    <a:lnTo>
                      <a:pt x="45" y="48"/>
                    </a:lnTo>
                    <a:lnTo>
                      <a:pt x="35" y="37"/>
                    </a:lnTo>
                    <a:lnTo>
                      <a:pt x="24" y="26"/>
                    </a:lnTo>
                    <a:lnTo>
                      <a:pt x="14" y="15"/>
                    </a:lnTo>
                    <a:lnTo>
                      <a:pt x="6"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 name="Freeform 278"/>
              <p:cNvSpPr>
                <a:spLocks/>
              </p:cNvSpPr>
              <p:nvPr/>
            </p:nvSpPr>
            <p:spPr bwMode="auto">
              <a:xfrm>
                <a:off x="1599" y="539"/>
                <a:ext cx="18" cy="99"/>
              </a:xfrm>
              <a:custGeom>
                <a:avLst/>
                <a:gdLst>
                  <a:gd name="T0" fmla="*/ 10 w 18"/>
                  <a:gd name="T1" fmla="*/ 0 h 99"/>
                  <a:gd name="T2" fmla="*/ 14 w 18"/>
                  <a:gd name="T3" fmla="*/ 26 h 99"/>
                  <a:gd name="T4" fmla="*/ 18 w 18"/>
                  <a:gd name="T5" fmla="*/ 57 h 99"/>
                  <a:gd name="T6" fmla="*/ 18 w 18"/>
                  <a:gd name="T7" fmla="*/ 86 h 99"/>
                  <a:gd name="T8" fmla="*/ 8 w 18"/>
                  <a:gd name="T9" fmla="*/ 99 h 99"/>
                  <a:gd name="T10" fmla="*/ 0 w 18"/>
                  <a:gd name="T11" fmla="*/ 88 h 99"/>
                  <a:gd name="T12" fmla="*/ 2 w 18"/>
                  <a:gd name="T13" fmla="*/ 59 h 99"/>
                  <a:gd name="T14" fmla="*/ 6 w 18"/>
                  <a:gd name="T15" fmla="*/ 26 h 99"/>
                  <a:gd name="T16" fmla="*/ 10 w 18"/>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99"/>
                  <a:gd name="T29" fmla="*/ 18 w 18"/>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99">
                    <a:moveTo>
                      <a:pt x="10" y="0"/>
                    </a:moveTo>
                    <a:lnTo>
                      <a:pt x="14" y="26"/>
                    </a:lnTo>
                    <a:lnTo>
                      <a:pt x="18" y="57"/>
                    </a:lnTo>
                    <a:lnTo>
                      <a:pt x="18" y="86"/>
                    </a:lnTo>
                    <a:lnTo>
                      <a:pt x="8" y="99"/>
                    </a:lnTo>
                    <a:lnTo>
                      <a:pt x="0" y="88"/>
                    </a:lnTo>
                    <a:lnTo>
                      <a:pt x="2" y="59"/>
                    </a:lnTo>
                    <a:lnTo>
                      <a:pt x="6" y="26"/>
                    </a:lnTo>
                    <a:lnTo>
                      <a:pt x="1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 name="Freeform 279"/>
              <p:cNvSpPr>
                <a:spLocks/>
              </p:cNvSpPr>
              <p:nvPr/>
            </p:nvSpPr>
            <p:spPr bwMode="auto">
              <a:xfrm>
                <a:off x="1561" y="523"/>
                <a:ext cx="33" cy="97"/>
              </a:xfrm>
              <a:custGeom>
                <a:avLst/>
                <a:gdLst>
                  <a:gd name="T0" fmla="*/ 33 w 33"/>
                  <a:gd name="T1" fmla="*/ 0 h 97"/>
                  <a:gd name="T2" fmla="*/ 31 w 33"/>
                  <a:gd name="T3" fmla="*/ 22 h 97"/>
                  <a:gd name="T4" fmla="*/ 25 w 33"/>
                  <a:gd name="T5" fmla="*/ 55 h 97"/>
                  <a:gd name="T6" fmla="*/ 17 w 33"/>
                  <a:gd name="T7" fmla="*/ 84 h 97"/>
                  <a:gd name="T8" fmla="*/ 4 w 33"/>
                  <a:gd name="T9" fmla="*/ 97 h 97"/>
                  <a:gd name="T10" fmla="*/ 0 w 33"/>
                  <a:gd name="T11" fmla="*/ 84 h 97"/>
                  <a:gd name="T12" fmla="*/ 9 w 33"/>
                  <a:gd name="T13" fmla="*/ 55 h 97"/>
                  <a:gd name="T14" fmla="*/ 23 w 33"/>
                  <a:gd name="T15" fmla="*/ 22 h 97"/>
                  <a:gd name="T16" fmla="*/ 33 w 33"/>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97"/>
                  <a:gd name="T29" fmla="*/ 33 w 33"/>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97">
                    <a:moveTo>
                      <a:pt x="33" y="0"/>
                    </a:moveTo>
                    <a:lnTo>
                      <a:pt x="31" y="22"/>
                    </a:lnTo>
                    <a:lnTo>
                      <a:pt x="25" y="55"/>
                    </a:lnTo>
                    <a:lnTo>
                      <a:pt x="17" y="84"/>
                    </a:lnTo>
                    <a:lnTo>
                      <a:pt x="4" y="97"/>
                    </a:lnTo>
                    <a:lnTo>
                      <a:pt x="0" y="84"/>
                    </a:lnTo>
                    <a:lnTo>
                      <a:pt x="9" y="55"/>
                    </a:lnTo>
                    <a:lnTo>
                      <a:pt x="23" y="22"/>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1" name="Freeform 280"/>
              <p:cNvSpPr>
                <a:spLocks/>
              </p:cNvSpPr>
              <p:nvPr/>
            </p:nvSpPr>
            <p:spPr bwMode="auto">
              <a:xfrm>
                <a:off x="1634" y="543"/>
                <a:ext cx="18" cy="93"/>
              </a:xfrm>
              <a:custGeom>
                <a:avLst/>
                <a:gdLst>
                  <a:gd name="T0" fmla="*/ 4 w 18"/>
                  <a:gd name="T1" fmla="*/ 0 h 93"/>
                  <a:gd name="T2" fmla="*/ 12 w 18"/>
                  <a:gd name="T3" fmla="*/ 13 h 93"/>
                  <a:gd name="T4" fmla="*/ 18 w 18"/>
                  <a:gd name="T5" fmla="*/ 42 h 93"/>
                  <a:gd name="T6" fmla="*/ 18 w 18"/>
                  <a:gd name="T7" fmla="*/ 73 h 93"/>
                  <a:gd name="T8" fmla="*/ 8 w 18"/>
                  <a:gd name="T9" fmla="*/ 93 h 93"/>
                  <a:gd name="T10" fmla="*/ 0 w 18"/>
                  <a:gd name="T11" fmla="*/ 86 h 93"/>
                  <a:gd name="T12" fmla="*/ 0 w 18"/>
                  <a:gd name="T13" fmla="*/ 60 h 93"/>
                  <a:gd name="T14" fmla="*/ 4 w 18"/>
                  <a:gd name="T15" fmla="*/ 27 h 93"/>
                  <a:gd name="T16" fmla="*/ 4 w 18"/>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93"/>
                  <a:gd name="T29" fmla="*/ 18 w 18"/>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93">
                    <a:moveTo>
                      <a:pt x="4" y="0"/>
                    </a:moveTo>
                    <a:lnTo>
                      <a:pt x="12" y="13"/>
                    </a:lnTo>
                    <a:lnTo>
                      <a:pt x="18" y="42"/>
                    </a:lnTo>
                    <a:lnTo>
                      <a:pt x="18" y="73"/>
                    </a:lnTo>
                    <a:lnTo>
                      <a:pt x="8" y="93"/>
                    </a:lnTo>
                    <a:lnTo>
                      <a:pt x="0" y="86"/>
                    </a:lnTo>
                    <a:lnTo>
                      <a:pt x="0" y="60"/>
                    </a:lnTo>
                    <a:lnTo>
                      <a:pt x="4" y="27"/>
                    </a:lnTo>
                    <a:lnTo>
                      <a:pt x="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 name="Freeform 281"/>
              <p:cNvSpPr>
                <a:spLocks/>
              </p:cNvSpPr>
              <p:nvPr/>
            </p:nvSpPr>
            <p:spPr bwMode="auto">
              <a:xfrm>
                <a:off x="1666" y="558"/>
                <a:ext cx="19" cy="100"/>
              </a:xfrm>
              <a:custGeom>
                <a:avLst/>
                <a:gdLst>
                  <a:gd name="T0" fmla="*/ 0 w 19"/>
                  <a:gd name="T1" fmla="*/ 0 h 100"/>
                  <a:gd name="T2" fmla="*/ 7 w 19"/>
                  <a:gd name="T3" fmla="*/ 20 h 100"/>
                  <a:gd name="T4" fmla="*/ 15 w 19"/>
                  <a:gd name="T5" fmla="*/ 51 h 100"/>
                  <a:gd name="T6" fmla="*/ 19 w 19"/>
                  <a:gd name="T7" fmla="*/ 82 h 100"/>
                  <a:gd name="T8" fmla="*/ 13 w 19"/>
                  <a:gd name="T9" fmla="*/ 100 h 100"/>
                  <a:gd name="T10" fmla="*/ 7 w 19"/>
                  <a:gd name="T11" fmla="*/ 93 h 100"/>
                  <a:gd name="T12" fmla="*/ 3 w 19"/>
                  <a:gd name="T13" fmla="*/ 67 h 100"/>
                  <a:gd name="T14" fmla="*/ 3 w 19"/>
                  <a:gd name="T15" fmla="*/ 31 h 100"/>
                  <a:gd name="T16" fmla="*/ 0 w 19"/>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00"/>
                  <a:gd name="T29" fmla="*/ 19 w 19"/>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00">
                    <a:moveTo>
                      <a:pt x="0" y="0"/>
                    </a:moveTo>
                    <a:lnTo>
                      <a:pt x="7" y="20"/>
                    </a:lnTo>
                    <a:lnTo>
                      <a:pt x="15" y="51"/>
                    </a:lnTo>
                    <a:lnTo>
                      <a:pt x="19" y="82"/>
                    </a:lnTo>
                    <a:lnTo>
                      <a:pt x="13" y="100"/>
                    </a:lnTo>
                    <a:lnTo>
                      <a:pt x="7" y="93"/>
                    </a:lnTo>
                    <a:lnTo>
                      <a:pt x="3" y="67"/>
                    </a:lnTo>
                    <a:lnTo>
                      <a:pt x="3" y="3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 name="Freeform 282"/>
              <p:cNvSpPr>
                <a:spLocks/>
              </p:cNvSpPr>
              <p:nvPr/>
            </p:nvSpPr>
            <p:spPr bwMode="auto">
              <a:xfrm>
                <a:off x="1697" y="574"/>
                <a:ext cx="23" cy="99"/>
              </a:xfrm>
              <a:custGeom>
                <a:avLst/>
                <a:gdLst>
                  <a:gd name="T0" fmla="*/ 0 w 23"/>
                  <a:gd name="T1" fmla="*/ 0 h 99"/>
                  <a:gd name="T2" fmla="*/ 7 w 23"/>
                  <a:gd name="T3" fmla="*/ 22 h 99"/>
                  <a:gd name="T4" fmla="*/ 19 w 23"/>
                  <a:gd name="T5" fmla="*/ 55 h 99"/>
                  <a:gd name="T6" fmla="*/ 23 w 23"/>
                  <a:gd name="T7" fmla="*/ 86 h 99"/>
                  <a:gd name="T8" fmla="*/ 19 w 23"/>
                  <a:gd name="T9" fmla="*/ 99 h 99"/>
                  <a:gd name="T10" fmla="*/ 9 w 23"/>
                  <a:gd name="T11" fmla="*/ 88 h 99"/>
                  <a:gd name="T12" fmla="*/ 5 w 23"/>
                  <a:gd name="T13" fmla="*/ 60 h 99"/>
                  <a:gd name="T14" fmla="*/ 4 w 23"/>
                  <a:gd name="T15" fmla="*/ 29 h 99"/>
                  <a:gd name="T16" fmla="*/ 0 w 23"/>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99"/>
                  <a:gd name="T29" fmla="*/ 23 w 23"/>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99">
                    <a:moveTo>
                      <a:pt x="0" y="0"/>
                    </a:moveTo>
                    <a:lnTo>
                      <a:pt x="7" y="22"/>
                    </a:lnTo>
                    <a:lnTo>
                      <a:pt x="19" y="55"/>
                    </a:lnTo>
                    <a:lnTo>
                      <a:pt x="23" y="86"/>
                    </a:lnTo>
                    <a:lnTo>
                      <a:pt x="19" y="99"/>
                    </a:lnTo>
                    <a:lnTo>
                      <a:pt x="9" y="88"/>
                    </a:lnTo>
                    <a:lnTo>
                      <a:pt x="5" y="60"/>
                    </a:lnTo>
                    <a:lnTo>
                      <a:pt x="4" y="2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 name="Freeform 283"/>
              <p:cNvSpPr>
                <a:spLocks/>
              </p:cNvSpPr>
              <p:nvPr/>
            </p:nvSpPr>
            <p:spPr bwMode="auto">
              <a:xfrm>
                <a:off x="1728" y="581"/>
                <a:ext cx="29" cy="110"/>
              </a:xfrm>
              <a:custGeom>
                <a:avLst/>
                <a:gdLst>
                  <a:gd name="T0" fmla="*/ 0 w 29"/>
                  <a:gd name="T1" fmla="*/ 0 h 110"/>
                  <a:gd name="T2" fmla="*/ 13 w 29"/>
                  <a:gd name="T3" fmla="*/ 28 h 110"/>
                  <a:gd name="T4" fmla="*/ 25 w 29"/>
                  <a:gd name="T5" fmla="*/ 64 h 110"/>
                  <a:gd name="T6" fmla="*/ 29 w 29"/>
                  <a:gd name="T7" fmla="*/ 94 h 110"/>
                  <a:gd name="T8" fmla="*/ 21 w 29"/>
                  <a:gd name="T9" fmla="*/ 110 h 110"/>
                  <a:gd name="T10" fmla="*/ 9 w 29"/>
                  <a:gd name="T11" fmla="*/ 97 h 110"/>
                  <a:gd name="T12" fmla="*/ 6 w 29"/>
                  <a:gd name="T13" fmla="*/ 64 h 110"/>
                  <a:gd name="T14" fmla="*/ 4 w 29"/>
                  <a:gd name="T15" fmla="*/ 26 h 110"/>
                  <a:gd name="T16" fmla="*/ 0 w 2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10"/>
                  <a:gd name="T29" fmla="*/ 29 w 29"/>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10">
                    <a:moveTo>
                      <a:pt x="0" y="0"/>
                    </a:moveTo>
                    <a:lnTo>
                      <a:pt x="13" y="28"/>
                    </a:lnTo>
                    <a:lnTo>
                      <a:pt x="25" y="64"/>
                    </a:lnTo>
                    <a:lnTo>
                      <a:pt x="29" y="94"/>
                    </a:lnTo>
                    <a:lnTo>
                      <a:pt x="21" y="110"/>
                    </a:lnTo>
                    <a:lnTo>
                      <a:pt x="9" y="97"/>
                    </a:lnTo>
                    <a:lnTo>
                      <a:pt x="6" y="64"/>
                    </a:lnTo>
                    <a:lnTo>
                      <a:pt x="4" y="2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 name="Freeform 284"/>
              <p:cNvSpPr>
                <a:spLocks/>
              </p:cNvSpPr>
              <p:nvPr/>
            </p:nvSpPr>
            <p:spPr bwMode="auto">
              <a:xfrm>
                <a:off x="1765" y="587"/>
                <a:ext cx="39" cy="117"/>
              </a:xfrm>
              <a:custGeom>
                <a:avLst/>
                <a:gdLst>
                  <a:gd name="T0" fmla="*/ 0 w 39"/>
                  <a:gd name="T1" fmla="*/ 0 h 117"/>
                  <a:gd name="T2" fmla="*/ 11 w 39"/>
                  <a:gd name="T3" fmla="*/ 27 h 117"/>
                  <a:gd name="T4" fmla="*/ 29 w 39"/>
                  <a:gd name="T5" fmla="*/ 69 h 117"/>
                  <a:gd name="T6" fmla="*/ 39 w 39"/>
                  <a:gd name="T7" fmla="*/ 104 h 117"/>
                  <a:gd name="T8" fmla="*/ 33 w 39"/>
                  <a:gd name="T9" fmla="*/ 117 h 117"/>
                  <a:gd name="T10" fmla="*/ 19 w 39"/>
                  <a:gd name="T11" fmla="*/ 100 h 117"/>
                  <a:gd name="T12" fmla="*/ 11 w 39"/>
                  <a:gd name="T13" fmla="*/ 62 h 117"/>
                  <a:gd name="T14" fmla="*/ 4 w 39"/>
                  <a:gd name="T15" fmla="*/ 24 h 117"/>
                  <a:gd name="T16" fmla="*/ 0 w 39"/>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117"/>
                  <a:gd name="T29" fmla="*/ 39 w 39"/>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117">
                    <a:moveTo>
                      <a:pt x="0" y="0"/>
                    </a:moveTo>
                    <a:lnTo>
                      <a:pt x="11" y="27"/>
                    </a:lnTo>
                    <a:lnTo>
                      <a:pt x="29" y="69"/>
                    </a:lnTo>
                    <a:lnTo>
                      <a:pt x="39" y="104"/>
                    </a:lnTo>
                    <a:lnTo>
                      <a:pt x="33" y="117"/>
                    </a:lnTo>
                    <a:lnTo>
                      <a:pt x="19" y="100"/>
                    </a:lnTo>
                    <a:lnTo>
                      <a:pt x="11" y="62"/>
                    </a:lnTo>
                    <a:lnTo>
                      <a:pt x="4" y="2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 name="Freeform 285"/>
              <p:cNvSpPr>
                <a:spLocks/>
              </p:cNvSpPr>
              <p:nvPr/>
            </p:nvSpPr>
            <p:spPr bwMode="auto">
              <a:xfrm>
                <a:off x="1792" y="585"/>
                <a:ext cx="50" cy="128"/>
              </a:xfrm>
              <a:custGeom>
                <a:avLst/>
                <a:gdLst>
                  <a:gd name="T0" fmla="*/ 0 w 50"/>
                  <a:gd name="T1" fmla="*/ 0 h 128"/>
                  <a:gd name="T2" fmla="*/ 10 w 50"/>
                  <a:gd name="T3" fmla="*/ 11 h 128"/>
                  <a:gd name="T4" fmla="*/ 21 w 50"/>
                  <a:gd name="T5" fmla="*/ 29 h 128"/>
                  <a:gd name="T6" fmla="*/ 31 w 50"/>
                  <a:gd name="T7" fmla="*/ 49 h 128"/>
                  <a:gd name="T8" fmla="*/ 41 w 50"/>
                  <a:gd name="T9" fmla="*/ 71 h 128"/>
                  <a:gd name="T10" fmla="*/ 47 w 50"/>
                  <a:gd name="T11" fmla="*/ 93 h 128"/>
                  <a:gd name="T12" fmla="*/ 50 w 50"/>
                  <a:gd name="T13" fmla="*/ 110 h 128"/>
                  <a:gd name="T14" fmla="*/ 48 w 50"/>
                  <a:gd name="T15" fmla="*/ 124 h 128"/>
                  <a:gd name="T16" fmla="*/ 43 w 50"/>
                  <a:gd name="T17" fmla="*/ 128 h 128"/>
                  <a:gd name="T18" fmla="*/ 27 w 50"/>
                  <a:gd name="T19" fmla="*/ 115 h 128"/>
                  <a:gd name="T20" fmla="*/ 14 w 50"/>
                  <a:gd name="T21" fmla="*/ 77 h 128"/>
                  <a:gd name="T22" fmla="*/ 6 w 50"/>
                  <a:gd name="T23" fmla="*/ 33 h 128"/>
                  <a:gd name="T24" fmla="*/ 0 w 50"/>
                  <a:gd name="T25" fmla="*/ 0 h 1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28"/>
                  <a:gd name="T41" fmla="*/ 50 w 50"/>
                  <a:gd name="T42" fmla="*/ 128 h 1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28">
                    <a:moveTo>
                      <a:pt x="0" y="0"/>
                    </a:moveTo>
                    <a:lnTo>
                      <a:pt x="10" y="11"/>
                    </a:lnTo>
                    <a:lnTo>
                      <a:pt x="21" y="29"/>
                    </a:lnTo>
                    <a:lnTo>
                      <a:pt x="31" y="49"/>
                    </a:lnTo>
                    <a:lnTo>
                      <a:pt x="41" y="71"/>
                    </a:lnTo>
                    <a:lnTo>
                      <a:pt x="47" y="93"/>
                    </a:lnTo>
                    <a:lnTo>
                      <a:pt x="50" y="110"/>
                    </a:lnTo>
                    <a:lnTo>
                      <a:pt x="48" y="124"/>
                    </a:lnTo>
                    <a:lnTo>
                      <a:pt x="43" y="128"/>
                    </a:lnTo>
                    <a:lnTo>
                      <a:pt x="27" y="115"/>
                    </a:lnTo>
                    <a:lnTo>
                      <a:pt x="14" y="77"/>
                    </a:lnTo>
                    <a:lnTo>
                      <a:pt x="6" y="3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 name="Freeform 286"/>
              <p:cNvSpPr>
                <a:spLocks/>
              </p:cNvSpPr>
              <p:nvPr/>
            </p:nvSpPr>
            <p:spPr bwMode="auto">
              <a:xfrm>
                <a:off x="1835" y="581"/>
                <a:ext cx="77" cy="117"/>
              </a:xfrm>
              <a:custGeom>
                <a:avLst/>
                <a:gdLst>
                  <a:gd name="T0" fmla="*/ 0 w 77"/>
                  <a:gd name="T1" fmla="*/ 0 h 117"/>
                  <a:gd name="T2" fmla="*/ 11 w 77"/>
                  <a:gd name="T3" fmla="*/ 8 h 117"/>
                  <a:gd name="T4" fmla="*/ 25 w 77"/>
                  <a:gd name="T5" fmla="*/ 24 h 117"/>
                  <a:gd name="T6" fmla="*/ 40 w 77"/>
                  <a:gd name="T7" fmla="*/ 42 h 117"/>
                  <a:gd name="T8" fmla="*/ 54 w 77"/>
                  <a:gd name="T9" fmla="*/ 61 h 117"/>
                  <a:gd name="T10" fmla="*/ 66 w 77"/>
                  <a:gd name="T11" fmla="*/ 81 h 117"/>
                  <a:gd name="T12" fmla="*/ 74 w 77"/>
                  <a:gd name="T13" fmla="*/ 97 h 117"/>
                  <a:gd name="T14" fmla="*/ 77 w 77"/>
                  <a:gd name="T15" fmla="*/ 110 h 117"/>
                  <a:gd name="T16" fmla="*/ 75 w 77"/>
                  <a:gd name="T17" fmla="*/ 117 h 117"/>
                  <a:gd name="T18" fmla="*/ 68 w 77"/>
                  <a:gd name="T19" fmla="*/ 117 h 117"/>
                  <a:gd name="T20" fmla="*/ 58 w 77"/>
                  <a:gd name="T21" fmla="*/ 108 h 117"/>
                  <a:gd name="T22" fmla="*/ 46 w 77"/>
                  <a:gd name="T23" fmla="*/ 94 h 117"/>
                  <a:gd name="T24" fmla="*/ 35 w 77"/>
                  <a:gd name="T25" fmla="*/ 77 h 117"/>
                  <a:gd name="T26" fmla="*/ 23 w 77"/>
                  <a:gd name="T27" fmla="*/ 57 h 117"/>
                  <a:gd name="T28" fmla="*/ 13 w 77"/>
                  <a:gd name="T29" fmla="*/ 37 h 117"/>
                  <a:gd name="T30" fmla="*/ 4 w 77"/>
                  <a:gd name="T31" fmla="*/ 17 h 117"/>
                  <a:gd name="T32" fmla="*/ 0 w 77"/>
                  <a:gd name="T33" fmla="*/ 0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117"/>
                  <a:gd name="T53" fmla="*/ 77 w 77"/>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117">
                    <a:moveTo>
                      <a:pt x="0" y="0"/>
                    </a:moveTo>
                    <a:lnTo>
                      <a:pt x="11" y="8"/>
                    </a:lnTo>
                    <a:lnTo>
                      <a:pt x="25" y="24"/>
                    </a:lnTo>
                    <a:lnTo>
                      <a:pt x="40" y="42"/>
                    </a:lnTo>
                    <a:lnTo>
                      <a:pt x="54" y="61"/>
                    </a:lnTo>
                    <a:lnTo>
                      <a:pt x="66" y="81"/>
                    </a:lnTo>
                    <a:lnTo>
                      <a:pt x="74" y="97"/>
                    </a:lnTo>
                    <a:lnTo>
                      <a:pt x="77" y="110"/>
                    </a:lnTo>
                    <a:lnTo>
                      <a:pt x="75" y="117"/>
                    </a:lnTo>
                    <a:lnTo>
                      <a:pt x="68" y="117"/>
                    </a:lnTo>
                    <a:lnTo>
                      <a:pt x="58" y="108"/>
                    </a:lnTo>
                    <a:lnTo>
                      <a:pt x="46" y="94"/>
                    </a:lnTo>
                    <a:lnTo>
                      <a:pt x="35" y="77"/>
                    </a:lnTo>
                    <a:lnTo>
                      <a:pt x="23" y="57"/>
                    </a:lnTo>
                    <a:lnTo>
                      <a:pt x="13" y="37"/>
                    </a:lnTo>
                    <a:lnTo>
                      <a:pt x="4"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 name="Freeform 287"/>
              <p:cNvSpPr>
                <a:spLocks/>
              </p:cNvSpPr>
              <p:nvPr/>
            </p:nvSpPr>
            <p:spPr bwMode="auto">
              <a:xfrm>
                <a:off x="1875" y="576"/>
                <a:ext cx="98" cy="97"/>
              </a:xfrm>
              <a:custGeom>
                <a:avLst/>
                <a:gdLst>
                  <a:gd name="T0" fmla="*/ 0 w 98"/>
                  <a:gd name="T1" fmla="*/ 0 h 97"/>
                  <a:gd name="T2" fmla="*/ 12 w 98"/>
                  <a:gd name="T3" fmla="*/ 7 h 97"/>
                  <a:gd name="T4" fmla="*/ 28 w 98"/>
                  <a:gd name="T5" fmla="*/ 20 h 97"/>
                  <a:gd name="T6" fmla="*/ 45 w 98"/>
                  <a:gd name="T7" fmla="*/ 33 h 97"/>
                  <a:gd name="T8" fmla="*/ 63 w 98"/>
                  <a:gd name="T9" fmla="*/ 49 h 97"/>
                  <a:gd name="T10" fmla="*/ 80 w 98"/>
                  <a:gd name="T11" fmla="*/ 64 h 97"/>
                  <a:gd name="T12" fmla="*/ 92 w 98"/>
                  <a:gd name="T13" fmla="*/ 77 h 97"/>
                  <a:gd name="T14" fmla="*/ 98 w 98"/>
                  <a:gd name="T15" fmla="*/ 91 h 97"/>
                  <a:gd name="T16" fmla="*/ 96 w 98"/>
                  <a:gd name="T17" fmla="*/ 97 h 97"/>
                  <a:gd name="T18" fmla="*/ 86 w 98"/>
                  <a:gd name="T19" fmla="*/ 97 h 97"/>
                  <a:gd name="T20" fmla="*/ 74 w 98"/>
                  <a:gd name="T21" fmla="*/ 91 h 97"/>
                  <a:gd name="T22" fmla="*/ 59 w 98"/>
                  <a:gd name="T23" fmla="*/ 77 h 97"/>
                  <a:gd name="T24" fmla="*/ 41 w 98"/>
                  <a:gd name="T25" fmla="*/ 62 h 97"/>
                  <a:gd name="T26" fmla="*/ 26 w 98"/>
                  <a:gd name="T27" fmla="*/ 42 h 97"/>
                  <a:gd name="T28" fmla="*/ 12 w 98"/>
                  <a:gd name="T29" fmla="*/ 27 h 97"/>
                  <a:gd name="T30" fmla="*/ 4 w 98"/>
                  <a:gd name="T31" fmla="*/ 11 h 97"/>
                  <a:gd name="T32" fmla="*/ 0 w 98"/>
                  <a:gd name="T33" fmla="*/ 0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97"/>
                  <a:gd name="T53" fmla="*/ 98 w 98"/>
                  <a:gd name="T54" fmla="*/ 97 h 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97">
                    <a:moveTo>
                      <a:pt x="0" y="0"/>
                    </a:moveTo>
                    <a:lnTo>
                      <a:pt x="12" y="7"/>
                    </a:lnTo>
                    <a:lnTo>
                      <a:pt x="28" y="20"/>
                    </a:lnTo>
                    <a:lnTo>
                      <a:pt x="45" y="33"/>
                    </a:lnTo>
                    <a:lnTo>
                      <a:pt x="63" y="49"/>
                    </a:lnTo>
                    <a:lnTo>
                      <a:pt x="80" y="64"/>
                    </a:lnTo>
                    <a:lnTo>
                      <a:pt x="92" y="77"/>
                    </a:lnTo>
                    <a:lnTo>
                      <a:pt x="98" y="91"/>
                    </a:lnTo>
                    <a:lnTo>
                      <a:pt x="96" y="97"/>
                    </a:lnTo>
                    <a:lnTo>
                      <a:pt x="86" y="97"/>
                    </a:lnTo>
                    <a:lnTo>
                      <a:pt x="74" y="91"/>
                    </a:lnTo>
                    <a:lnTo>
                      <a:pt x="59" y="77"/>
                    </a:lnTo>
                    <a:lnTo>
                      <a:pt x="41" y="62"/>
                    </a:lnTo>
                    <a:lnTo>
                      <a:pt x="26" y="42"/>
                    </a:lnTo>
                    <a:lnTo>
                      <a:pt x="12" y="27"/>
                    </a:lnTo>
                    <a:lnTo>
                      <a:pt x="4" y="1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 name="Freeform 288"/>
              <p:cNvSpPr>
                <a:spLocks/>
              </p:cNvSpPr>
              <p:nvPr/>
            </p:nvSpPr>
            <p:spPr bwMode="auto">
              <a:xfrm>
                <a:off x="1914" y="570"/>
                <a:ext cx="86" cy="88"/>
              </a:xfrm>
              <a:custGeom>
                <a:avLst/>
                <a:gdLst>
                  <a:gd name="T0" fmla="*/ 82 w 86"/>
                  <a:gd name="T1" fmla="*/ 88 h 88"/>
                  <a:gd name="T2" fmla="*/ 78 w 86"/>
                  <a:gd name="T3" fmla="*/ 86 h 88"/>
                  <a:gd name="T4" fmla="*/ 70 w 86"/>
                  <a:gd name="T5" fmla="*/ 79 h 88"/>
                  <a:gd name="T6" fmla="*/ 59 w 86"/>
                  <a:gd name="T7" fmla="*/ 66 h 88"/>
                  <a:gd name="T8" fmla="*/ 47 w 86"/>
                  <a:gd name="T9" fmla="*/ 50 h 88"/>
                  <a:gd name="T10" fmla="*/ 35 w 86"/>
                  <a:gd name="T11" fmla="*/ 35 h 88"/>
                  <a:gd name="T12" fmla="*/ 22 w 86"/>
                  <a:gd name="T13" fmla="*/ 19 h 88"/>
                  <a:gd name="T14" fmla="*/ 10 w 86"/>
                  <a:gd name="T15" fmla="*/ 8 h 88"/>
                  <a:gd name="T16" fmla="*/ 0 w 86"/>
                  <a:gd name="T17" fmla="*/ 0 h 88"/>
                  <a:gd name="T18" fmla="*/ 14 w 86"/>
                  <a:gd name="T19" fmla="*/ 4 h 88"/>
                  <a:gd name="T20" fmla="*/ 31 w 86"/>
                  <a:gd name="T21" fmla="*/ 13 h 88"/>
                  <a:gd name="T22" fmla="*/ 47 w 86"/>
                  <a:gd name="T23" fmla="*/ 26 h 88"/>
                  <a:gd name="T24" fmla="*/ 63 w 86"/>
                  <a:gd name="T25" fmla="*/ 39 h 88"/>
                  <a:gd name="T26" fmla="*/ 74 w 86"/>
                  <a:gd name="T27" fmla="*/ 55 h 88"/>
                  <a:gd name="T28" fmla="*/ 84 w 86"/>
                  <a:gd name="T29" fmla="*/ 68 h 88"/>
                  <a:gd name="T30" fmla="*/ 86 w 86"/>
                  <a:gd name="T31" fmla="*/ 79 h 88"/>
                  <a:gd name="T32" fmla="*/ 82 w 86"/>
                  <a:gd name="T33" fmla="*/ 88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88"/>
                  <a:gd name="T53" fmla="*/ 86 w 86"/>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88">
                    <a:moveTo>
                      <a:pt x="82" y="88"/>
                    </a:moveTo>
                    <a:lnTo>
                      <a:pt x="78" y="86"/>
                    </a:lnTo>
                    <a:lnTo>
                      <a:pt x="70" y="79"/>
                    </a:lnTo>
                    <a:lnTo>
                      <a:pt x="59" y="66"/>
                    </a:lnTo>
                    <a:lnTo>
                      <a:pt x="47" y="50"/>
                    </a:lnTo>
                    <a:lnTo>
                      <a:pt x="35" y="35"/>
                    </a:lnTo>
                    <a:lnTo>
                      <a:pt x="22" y="19"/>
                    </a:lnTo>
                    <a:lnTo>
                      <a:pt x="10" y="8"/>
                    </a:lnTo>
                    <a:lnTo>
                      <a:pt x="0" y="0"/>
                    </a:lnTo>
                    <a:lnTo>
                      <a:pt x="14" y="4"/>
                    </a:lnTo>
                    <a:lnTo>
                      <a:pt x="31" y="13"/>
                    </a:lnTo>
                    <a:lnTo>
                      <a:pt x="47" y="26"/>
                    </a:lnTo>
                    <a:lnTo>
                      <a:pt x="63" y="39"/>
                    </a:lnTo>
                    <a:lnTo>
                      <a:pt x="74" y="55"/>
                    </a:lnTo>
                    <a:lnTo>
                      <a:pt x="84" y="68"/>
                    </a:lnTo>
                    <a:lnTo>
                      <a:pt x="86" y="79"/>
                    </a:lnTo>
                    <a:lnTo>
                      <a:pt x="82" y="8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 name="Freeform 289"/>
              <p:cNvSpPr>
                <a:spLocks/>
              </p:cNvSpPr>
              <p:nvPr/>
            </p:nvSpPr>
            <p:spPr bwMode="auto">
              <a:xfrm>
                <a:off x="1990" y="362"/>
                <a:ext cx="399" cy="97"/>
              </a:xfrm>
              <a:custGeom>
                <a:avLst/>
                <a:gdLst>
                  <a:gd name="T0" fmla="*/ 0 w 399"/>
                  <a:gd name="T1" fmla="*/ 13 h 97"/>
                  <a:gd name="T2" fmla="*/ 0 w 399"/>
                  <a:gd name="T3" fmla="*/ 9 h 97"/>
                  <a:gd name="T4" fmla="*/ 2 w 399"/>
                  <a:gd name="T5" fmla="*/ 7 h 97"/>
                  <a:gd name="T6" fmla="*/ 4 w 399"/>
                  <a:gd name="T7" fmla="*/ 2 h 97"/>
                  <a:gd name="T8" fmla="*/ 8 w 399"/>
                  <a:gd name="T9" fmla="*/ 0 h 97"/>
                  <a:gd name="T10" fmla="*/ 33 w 399"/>
                  <a:gd name="T11" fmla="*/ 22 h 97"/>
                  <a:gd name="T12" fmla="*/ 60 w 399"/>
                  <a:gd name="T13" fmla="*/ 42 h 97"/>
                  <a:gd name="T14" fmla="*/ 86 w 399"/>
                  <a:gd name="T15" fmla="*/ 55 h 97"/>
                  <a:gd name="T16" fmla="*/ 113 w 399"/>
                  <a:gd name="T17" fmla="*/ 66 h 97"/>
                  <a:gd name="T18" fmla="*/ 140 w 399"/>
                  <a:gd name="T19" fmla="*/ 73 h 97"/>
                  <a:gd name="T20" fmla="*/ 167 w 399"/>
                  <a:gd name="T21" fmla="*/ 77 h 97"/>
                  <a:gd name="T22" fmla="*/ 194 w 399"/>
                  <a:gd name="T23" fmla="*/ 77 h 97"/>
                  <a:gd name="T24" fmla="*/ 222 w 399"/>
                  <a:gd name="T25" fmla="*/ 77 h 97"/>
                  <a:gd name="T26" fmla="*/ 247 w 399"/>
                  <a:gd name="T27" fmla="*/ 75 h 97"/>
                  <a:gd name="T28" fmla="*/ 272 w 399"/>
                  <a:gd name="T29" fmla="*/ 71 h 97"/>
                  <a:gd name="T30" fmla="*/ 297 w 399"/>
                  <a:gd name="T31" fmla="*/ 64 h 97"/>
                  <a:gd name="T32" fmla="*/ 321 w 399"/>
                  <a:gd name="T33" fmla="*/ 57 h 97"/>
                  <a:gd name="T34" fmla="*/ 342 w 399"/>
                  <a:gd name="T35" fmla="*/ 51 h 97"/>
                  <a:gd name="T36" fmla="*/ 364 w 399"/>
                  <a:gd name="T37" fmla="*/ 42 h 97"/>
                  <a:gd name="T38" fmla="*/ 381 w 399"/>
                  <a:gd name="T39" fmla="*/ 35 h 97"/>
                  <a:gd name="T40" fmla="*/ 399 w 399"/>
                  <a:gd name="T41" fmla="*/ 29 h 97"/>
                  <a:gd name="T42" fmla="*/ 391 w 399"/>
                  <a:gd name="T43" fmla="*/ 42 h 97"/>
                  <a:gd name="T44" fmla="*/ 375 w 399"/>
                  <a:gd name="T45" fmla="*/ 55 h 97"/>
                  <a:gd name="T46" fmla="*/ 358 w 399"/>
                  <a:gd name="T47" fmla="*/ 66 h 97"/>
                  <a:gd name="T48" fmla="*/ 334 w 399"/>
                  <a:gd name="T49" fmla="*/ 75 h 97"/>
                  <a:gd name="T50" fmla="*/ 309 w 399"/>
                  <a:gd name="T51" fmla="*/ 84 h 97"/>
                  <a:gd name="T52" fmla="*/ 280 w 399"/>
                  <a:gd name="T53" fmla="*/ 91 h 97"/>
                  <a:gd name="T54" fmla="*/ 249 w 399"/>
                  <a:gd name="T55" fmla="*/ 95 h 97"/>
                  <a:gd name="T56" fmla="*/ 218 w 399"/>
                  <a:gd name="T57" fmla="*/ 97 h 97"/>
                  <a:gd name="T58" fmla="*/ 185 w 399"/>
                  <a:gd name="T59" fmla="*/ 97 h 97"/>
                  <a:gd name="T60" fmla="*/ 154 w 399"/>
                  <a:gd name="T61" fmla="*/ 95 h 97"/>
                  <a:gd name="T62" fmla="*/ 121 w 399"/>
                  <a:gd name="T63" fmla="*/ 88 h 97"/>
                  <a:gd name="T64" fmla="*/ 91 w 399"/>
                  <a:gd name="T65" fmla="*/ 82 h 97"/>
                  <a:gd name="T66" fmla="*/ 64 w 399"/>
                  <a:gd name="T67" fmla="*/ 68 h 97"/>
                  <a:gd name="T68" fmla="*/ 39 w 399"/>
                  <a:gd name="T69" fmla="*/ 55 h 97"/>
                  <a:gd name="T70" fmla="*/ 18 w 399"/>
                  <a:gd name="T71" fmla="*/ 35 h 97"/>
                  <a:gd name="T72" fmla="*/ 0 w 399"/>
                  <a:gd name="T73" fmla="*/ 13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9"/>
                  <a:gd name="T112" fmla="*/ 0 h 97"/>
                  <a:gd name="T113" fmla="*/ 399 w 399"/>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9" h="97">
                    <a:moveTo>
                      <a:pt x="0" y="13"/>
                    </a:moveTo>
                    <a:lnTo>
                      <a:pt x="0" y="9"/>
                    </a:lnTo>
                    <a:lnTo>
                      <a:pt x="2" y="7"/>
                    </a:lnTo>
                    <a:lnTo>
                      <a:pt x="4" y="2"/>
                    </a:lnTo>
                    <a:lnTo>
                      <a:pt x="8" y="0"/>
                    </a:lnTo>
                    <a:lnTo>
                      <a:pt x="33" y="22"/>
                    </a:lnTo>
                    <a:lnTo>
                      <a:pt x="60" y="42"/>
                    </a:lnTo>
                    <a:lnTo>
                      <a:pt x="86" y="55"/>
                    </a:lnTo>
                    <a:lnTo>
                      <a:pt x="113" y="66"/>
                    </a:lnTo>
                    <a:lnTo>
                      <a:pt x="140" y="73"/>
                    </a:lnTo>
                    <a:lnTo>
                      <a:pt x="167" y="77"/>
                    </a:lnTo>
                    <a:lnTo>
                      <a:pt x="194" y="77"/>
                    </a:lnTo>
                    <a:lnTo>
                      <a:pt x="222" y="77"/>
                    </a:lnTo>
                    <a:lnTo>
                      <a:pt x="247" y="75"/>
                    </a:lnTo>
                    <a:lnTo>
                      <a:pt x="272" y="71"/>
                    </a:lnTo>
                    <a:lnTo>
                      <a:pt x="297" y="64"/>
                    </a:lnTo>
                    <a:lnTo>
                      <a:pt x="321" y="57"/>
                    </a:lnTo>
                    <a:lnTo>
                      <a:pt x="342" y="51"/>
                    </a:lnTo>
                    <a:lnTo>
                      <a:pt x="364" y="42"/>
                    </a:lnTo>
                    <a:lnTo>
                      <a:pt x="381" y="35"/>
                    </a:lnTo>
                    <a:lnTo>
                      <a:pt x="399" y="29"/>
                    </a:lnTo>
                    <a:lnTo>
                      <a:pt x="391" y="42"/>
                    </a:lnTo>
                    <a:lnTo>
                      <a:pt x="375" y="55"/>
                    </a:lnTo>
                    <a:lnTo>
                      <a:pt x="358" y="66"/>
                    </a:lnTo>
                    <a:lnTo>
                      <a:pt x="334" y="75"/>
                    </a:lnTo>
                    <a:lnTo>
                      <a:pt x="309" y="84"/>
                    </a:lnTo>
                    <a:lnTo>
                      <a:pt x="280" y="91"/>
                    </a:lnTo>
                    <a:lnTo>
                      <a:pt x="249" y="95"/>
                    </a:lnTo>
                    <a:lnTo>
                      <a:pt x="218" y="97"/>
                    </a:lnTo>
                    <a:lnTo>
                      <a:pt x="185" y="97"/>
                    </a:lnTo>
                    <a:lnTo>
                      <a:pt x="154" y="95"/>
                    </a:lnTo>
                    <a:lnTo>
                      <a:pt x="121" y="88"/>
                    </a:lnTo>
                    <a:lnTo>
                      <a:pt x="91" y="82"/>
                    </a:lnTo>
                    <a:lnTo>
                      <a:pt x="64" y="68"/>
                    </a:lnTo>
                    <a:lnTo>
                      <a:pt x="39" y="55"/>
                    </a:lnTo>
                    <a:lnTo>
                      <a:pt x="18" y="35"/>
                    </a:lnTo>
                    <a:lnTo>
                      <a:pt x="0"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 name="Freeform 290"/>
              <p:cNvSpPr>
                <a:spLocks/>
              </p:cNvSpPr>
              <p:nvPr/>
            </p:nvSpPr>
            <p:spPr bwMode="auto">
              <a:xfrm>
                <a:off x="2336" y="322"/>
                <a:ext cx="45" cy="102"/>
              </a:xfrm>
              <a:custGeom>
                <a:avLst/>
                <a:gdLst>
                  <a:gd name="T0" fmla="*/ 0 w 45"/>
                  <a:gd name="T1" fmla="*/ 102 h 102"/>
                  <a:gd name="T2" fmla="*/ 20 w 45"/>
                  <a:gd name="T3" fmla="*/ 78 h 102"/>
                  <a:gd name="T4" fmla="*/ 35 w 45"/>
                  <a:gd name="T5" fmla="*/ 44 h 102"/>
                  <a:gd name="T6" fmla="*/ 45 w 45"/>
                  <a:gd name="T7" fmla="*/ 16 h 102"/>
                  <a:gd name="T8" fmla="*/ 43 w 45"/>
                  <a:gd name="T9" fmla="*/ 0 h 102"/>
                  <a:gd name="T10" fmla="*/ 35 w 45"/>
                  <a:gd name="T11" fmla="*/ 9 h 102"/>
                  <a:gd name="T12" fmla="*/ 25 w 45"/>
                  <a:gd name="T13" fmla="*/ 38 h 102"/>
                  <a:gd name="T14" fmla="*/ 14 w 45"/>
                  <a:gd name="T15" fmla="*/ 71 h 102"/>
                  <a:gd name="T16" fmla="*/ 0 w 45"/>
                  <a:gd name="T17" fmla="*/ 102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102"/>
                  <a:gd name="T29" fmla="*/ 45 w 45"/>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102">
                    <a:moveTo>
                      <a:pt x="0" y="102"/>
                    </a:moveTo>
                    <a:lnTo>
                      <a:pt x="20" y="78"/>
                    </a:lnTo>
                    <a:lnTo>
                      <a:pt x="35" y="44"/>
                    </a:lnTo>
                    <a:lnTo>
                      <a:pt x="45" y="16"/>
                    </a:lnTo>
                    <a:lnTo>
                      <a:pt x="43" y="0"/>
                    </a:lnTo>
                    <a:lnTo>
                      <a:pt x="35" y="9"/>
                    </a:lnTo>
                    <a:lnTo>
                      <a:pt x="25" y="38"/>
                    </a:lnTo>
                    <a:lnTo>
                      <a:pt x="14" y="71"/>
                    </a:lnTo>
                    <a:lnTo>
                      <a:pt x="0" y="10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 name="Freeform 291"/>
              <p:cNvSpPr>
                <a:spLocks/>
              </p:cNvSpPr>
              <p:nvPr/>
            </p:nvSpPr>
            <p:spPr bwMode="auto">
              <a:xfrm>
                <a:off x="2303" y="324"/>
                <a:ext cx="49" cy="113"/>
              </a:xfrm>
              <a:custGeom>
                <a:avLst/>
                <a:gdLst>
                  <a:gd name="T0" fmla="*/ 49 w 49"/>
                  <a:gd name="T1" fmla="*/ 0 h 113"/>
                  <a:gd name="T2" fmla="*/ 49 w 49"/>
                  <a:gd name="T3" fmla="*/ 16 h 113"/>
                  <a:gd name="T4" fmla="*/ 41 w 49"/>
                  <a:gd name="T5" fmla="*/ 47 h 113"/>
                  <a:gd name="T6" fmla="*/ 23 w 49"/>
                  <a:gd name="T7" fmla="*/ 84 h 113"/>
                  <a:gd name="T8" fmla="*/ 0 w 49"/>
                  <a:gd name="T9" fmla="*/ 113 h 113"/>
                  <a:gd name="T10" fmla="*/ 12 w 49"/>
                  <a:gd name="T11" fmla="*/ 82 h 113"/>
                  <a:gd name="T12" fmla="*/ 27 w 49"/>
                  <a:gd name="T13" fmla="*/ 45 h 113"/>
                  <a:gd name="T14" fmla="*/ 39 w 49"/>
                  <a:gd name="T15" fmla="*/ 14 h 113"/>
                  <a:gd name="T16" fmla="*/ 49 w 49"/>
                  <a:gd name="T17" fmla="*/ 0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113"/>
                  <a:gd name="T29" fmla="*/ 49 w 49"/>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113">
                    <a:moveTo>
                      <a:pt x="49" y="0"/>
                    </a:moveTo>
                    <a:lnTo>
                      <a:pt x="49" y="16"/>
                    </a:lnTo>
                    <a:lnTo>
                      <a:pt x="41" y="47"/>
                    </a:lnTo>
                    <a:lnTo>
                      <a:pt x="23" y="84"/>
                    </a:lnTo>
                    <a:lnTo>
                      <a:pt x="0" y="113"/>
                    </a:lnTo>
                    <a:lnTo>
                      <a:pt x="12" y="82"/>
                    </a:lnTo>
                    <a:lnTo>
                      <a:pt x="27" y="45"/>
                    </a:lnTo>
                    <a:lnTo>
                      <a:pt x="39" y="14"/>
                    </a:lnTo>
                    <a:lnTo>
                      <a:pt x="4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 name="Freeform 292"/>
              <p:cNvSpPr>
                <a:spLocks/>
              </p:cNvSpPr>
              <p:nvPr/>
            </p:nvSpPr>
            <p:spPr bwMode="auto">
              <a:xfrm>
                <a:off x="2223" y="307"/>
                <a:ext cx="70" cy="146"/>
              </a:xfrm>
              <a:custGeom>
                <a:avLst/>
                <a:gdLst>
                  <a:gd name="T0" fmla="*/ 68 w 70"/>
                  <a:gd name="T1" fmla="*/ 0 h 146"/>
                  <a:gd name="T2" fmla="*/ 70 w 70"/>
                  <a:gd name="T3" fmla="*/ 6 h 146"/>
                  <a:gd name="T4" fmla="*/ 68 w 70"/>
                  <a:gd name="T5" fmla="*/ 22 h 146"/>
                  <a:gd name="T6" fmla="*/ 63 w 70"/>
                  <a:gd name="T7" fmla="*/ 42 h 146"/>
                  <a:gd name="T8" fmla="*/ 53 w 70"/>
                  <a:gd name="T9" fmla="*/ 66 h 146"/>
                  <a:gd name="T10" fmla="*/ 41 w 70"/>
                  <a:gd name="T11" fmla="*/ 90 h 146"/>
                  <a:gd name="T12" fmla="*/ 30 w 70"/>
                  <a:gd name="T13" fmla="*/ 112 h 146"/>
                  <a:gd name="T14" fmla="*/ 14 w 70"/>
                  <a:gd name="T15" fmla="*/ 132 h 146"/>
                  <a:gd name="T16" fmla="*/ 0 w 70"/>
                  <a:gd name="T17" fmla="*/ 146 h 146"/>
                  <a:gd name="T18" fmla="*/ 6 w 70"/>
                  <a:gd name="T19" fmla="*/ 134 h 146"/>
                  <a:gd name="T20" fmla="*/ 14 w 70"/>
                  <a:gd name="T21" fmla="*/ 115 h 146"/>
                  <a:gd name="T22" fmla="*/ 24 w 70"/>
                  <a:gd name="T23" fmla="*/ 90 h 146"/>
                  <a:gd name="T24" fmla="*/ 35 w 70"/>
                  <a:gd name="T25" fmla="*/ 64 h 146"/>
                  <a:gd name="T26" fmla="*/ 45 w 70"/>
                  <a:gd name="T27" fmla="*/ 37 h 146"/>
                  <a:gd name="T28" fmla="*/ 55 w 70"/>
                  <a:gd name="T29" fmla="*/ 17 h 146"/>
                  <a:gd name="T30" fmla="*/ 63 w 70"/>
                  <a:gd name="T31" fmla="*/ 4 h 146"/>
                  <a:gd name="T32" fmla="*/ 68 w 70"/>
                  <a:gd name="T33" fmla="*/ 0 h 1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46"/>
                  <a:gd name="T53" fmla="*/ 70 w 70"/>
                  <a:gd name="T54" fmla="*/ 146 h 1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46">
                    <a:moveTo>
                      <a:pt x="68" y="0"/>
                    </a:moveTo>
                    <a:lnTo>
                      <a:pt x="70" y="6"/>
                    </a:lnTo>
                    <a:lnTo>
                      <a:pt x="68" y="22"/>
                    </a:lnTo>
                    <a:lnTo>
                      <a:pt x="63" y="42"/>
                    </a:lnTo>
                    <a:lnTo>
                      <a:pt x="53" y="66"/>
                    </a:lnTo>
                    <a:lnTo>
                      <a:pt x="41" y="90"/>
                    </a:lnTo>
                    <a:lnTo>
                      <a:pt x="30" y="112"/>
                    </a:lnTo>
                    <a:lnTo>
                      <a:pt x="14" y="132"/>
                    </a:lnTo>
                    <a:lnTo>
                      <a:pt x="0" y="146"/>
                    </a:lnTo>
                    <a:lnTo>
                      <a:pt x="6" y="134"/>
                    </a:lnTo>
                    <a:lnTo>
                      <a:pt x="14" y="115"/>
                    </a:lnTo>
                    <a:lnTo>
                      <a:pt x="24" y="90"/>
                    </a:lnTo>
                    <a:lnTo>
                      <a:pt x="35" y="64"/>
                    </a:lnTo>
                    <a:lnTo>
                      <a:pt x="45" y="37"/>
                    </a:lnTo>
                    <a:lnTo>
                      <a:pt x="55" y="17"/>
                    </a:lnTo>
                    <a:lnTo>
                      <a:pt x="63" y="4"/>
                    </a:lnTo>
                    <a:lnTo>
                      <a:pt x="6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 name="Freeform 293"/>
              <p:cNvSpPr>
                <a:spLocks/>
              </p:cNvSpPr>
              <p:nvPr/>
            </p:nvSpPr>
            <p:spPr bwMode="auto">
              <a:xfrm>
                <a:off x="2150" y="291"/>
                <a:ext cx="77" cy="159"/>
              </a:xfrm>
              <a:custGeom>
                <a:avLst/>
                <a:gdLst>
                  <a:gd name="T0" fmla="*/ 75 w 77"/>
                  <a:gd name="T1" fmla="*/ 0 h 159"/>
                  <a:gd name="T2" fmla="*/ 77 w 77"/>
                  <a:gd name="T3" fmla="*/ 9 h 159"/>
                  <a:gd name="T4" fmla="*/ 73 w 77"/>
                  <a:gd name="T5" fmla="*/ 27 h 159"/>
                  <a:gd name="T6" fmla="*/ 66 w 77"/>
                  <a:gd name="T7" fmla="*/ 49 h 159"/>
                  <a:gd name="T8" fmla="*/ 56 w 77"/>
                  <a:gd name="T9" fmla="*/ 75 h 159"/>
                  <a:gd name="T10" fmla="*/ 42 w 77"/>
                  <a:gd name="T11" fmla="*/ 104 h 159"/>
                  <a:gd name="T12" fmla="*/ 29 w 77"/>
                  <a:gd name="T13" fmla="*/ 128 h 159"/>
                  <a:gd name="T14" fmla="*/ 13 w 77"/>
                  <a:gd name="T15" fmla="*/ 148 h 159"/>
                  <a:gd name="T16" fmla="*/ 0 w 77"/>
                  <a:gd name="T17" fmla="*/ 159 h 159"/>
                  <a:gd name="T18" fmla="*/ 5 w 77"/>
                  <a:gd name="T19" fmla="*/ 148 h 159"/>
                  <a:gd name="T20" fmla="*/ 13 w 77"/>
                  <a:gd name="T21" fmla="*/ 126 h 159"/>
                  <a:gd name="T22" fmla="*/ 25 w 77"/>
                  <a:gd name="T23" fmla="*/ 100 h 159"/>
                  <a:gd name="T24" fmla="*/ 36 w 77"/>
                  <a:gd name="T25" fmla="*/ 71 h 159"/>
                  <a:gd name="T26" fmla="*/ 50 w 77"/>
                  <a:gd name="T27" fmla="*/ 45 h 159"/>
                  <a:gd name="T28" fmla="*/ 60 w 77"/>
                  <a:gd name="T29" fmla="*/ 20 h 159"/>
                  <a:gd name="T30" fmla="*/ 69 w 77"/>
                  <a:gd name="T31" fmla="*/ 5 h 159"/>
                  <a:gd name="T32" fmla="*/ 75 w 77"/>
                  <a:gd name="T33" fmla="*/ 0 h 1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159"/>
                  <a:gd name="T53" fmla="*/ 77 w 77"/>
                  <a:gd name="T54" fmla="*/ 159 h 1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159">
                    <a:moveTo>
                      <a:pt x="75" y="0"/>
                    </a:moveTo>
                    <a:lnTo>
                      <a:pt x="77" y="9"/>
                    </a:lnTo>
                    <a:lnTo>
                      <a:pt x="73" y="27"/>
                    </a:lnTo>
                    <a:lnTo>
                      <a:pt x="66" y="49"/>
                    </a:lnTo>
                    <a:lnTo>
                      <a:pt x="56" y="75"/>
                    </a:lnTo>
                    <a:lnTo>
                      <a:pt x="42" y="104"/>
                    </a:lnTo>
                    <a:lnTo>
                      <a:pt x="29" y="128"/>
                    </a:lnTo>
                    <a:lnTo>
                      <a:pt x="13" y="148"/>
                    </a:lnTo>
                    <a:lnTo>
                      <a:pt x="0" y="159"/>
                    </a:lnTo>
                    <a:lnTo>
                      <a:pt x="5" y="148"/>
                    </a:lnTo>
                    <a:lnTo>
                      <a:pt x="13" y="126"/>
                    </a:lnTo>
                    <a:lnTo>
                      <a:pt x="25" y="100"/>
                    </a:lnTo>
                    <a:lnTo>
                      <a:pt x="36" y="71"/>
                    </a:lnTo>
                    <a:lnTo>
                      <a:pt x="50" y="45"/>
                    </a:lnTo>
                    <a:lnTo>
                      <a:pt x="60" y="20"/>
                    </a:lnTo>
                    <a:lnTo>
                      <a:pt x="69" y="5"/>
                    </a:lnTo>
                    <a:lnTo>
                      <a:pt x="7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 name="Freeform 294"/>
              <p:cNvSpPr>
                <a:spLocks/>
              </p:cNvSpPr>
              <p:nvPr/>
            </p:nvSpPr>
            <p:spPr bwMode="auto">
              <a:xfrm>
                <a:off x="2101" y="309"/>
                <a:ext cx="83" cy="130"/>
              </a:xfrm>
              <a:custGeom>
                <a:avLst/>
                <a:gdLst>
                  <a:gd name="T0" fmla="*/ 83 w 83"/>
                  <a:gd name="T1" fmla="*/ 0 h 130"/>
                  <a:gd name="T2" fmla="*/ 83 w 83"/>
                  <a:gd name="T3" fmla="*/ 7 h 130"/>
                  <a:gd name="T4" fmla="*/ 78 w 83"/>
                  <a:gd name="T5" fmla="*/ 22 h 130"/>
                  <a:gd name="T6" fmla="*/ 68 w 83"/>
                  <a:gd name="T7" fmla="*/ 42 h 130"/>
                  <a:gd name="T8" fmla="*/ 56 w 83"/>
                  <a:gd name="T9" fmla="*/ 64 h 130"/>
                  <a:gd name="T10" fmla="*/ 41 w 83"/>
                  <a:gd name="T11" fmla="*/ 88 h 130"/>
                  <a:gd name="T12" fmla="*/ 25 w 83"/>
                  <a:gd name="T13" fmla="*/ 108 h 130"/>
                  <a:gd name="T14" fmla="*/ 12 w 83"/>
                  <a:gd name="T15" fmla="*/ 124 h 130"/>
                  <a:gd name="T16" fmla="*/ 0 w 83"/>
                  <a:gd name="T17" fmla="*/ 130 h 130"/>
                  <a:gd name="T18" fmla="*/ 8 w 83"/>
                  <a:gd name="T19" fmla="*/ 117 h 130"/>
                  <a:gd name="T20" fmla="*/ 17 w 83"/>
                  <a:gd name="T21" fmla="*/ 99 h 130"/>
                  <a:gd name="T22" fmla="*/ 29 w 83"/>
                  <a:gd name="T23" fmla="*/ 77 h 130"/>
                  <a:gd name="T24" fmla="*/ 41 w 83"/>
                  <a:gd name="T25" fmla="*/ 53 h 130"/>
                  <a:gd name="T26" fmla="*/ 54 w 83"/>
                  <a:gd name="T27" fmla="*/ 31 h 130"/>
                  <a:gd name="T28" fmla="*/ 66 w 83"/>
                  <a:gd name="T29" fmla="*/ 13 h 130"/>
                  <a:gd name="T30" fmla="*/ 76 w 83"/>
                  <a:gd name="T31" fmla="*/ 2 h 130"/>
                  <a:gd name="T32" fmla="*/ 83 w 83"/>
                  <a:gd name="T33" fmla="*/ 0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130"/>
                  <a:gd name="T53" fmla="*/ 83 w 83"/>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130">
                    <a:moveTo>
                      <a:pt x="83" y="0"/>
                    </a:moveTo>
                    <a:lnTo>
                      <a:pt x="83" y="7"/>
                    </a:lnTo>
                    <a:lnTo>
                      <a:pt x="78" y="22"/>
                    </a:lnTo>
                    <a:lnTo>
                      <a:pt x="68" y="42"/>
                    </a:lnTo>
                    <a:lnTo>
                      <a:pt x="56" y="64"/>
                    </a:lnTo>
                    <a:lnTo>
                      <a:pt x="41" y="88"/>
                    </a:lnTo>
                    <a:lnTo>
                      <a:pt x="25" y="108"/>
                    </a:lnTo>
                    <a:lnTo>
                      <a:pt x="12" y="124"/>
                    </a:lnTo>
                    <a:lnTo>
                      <a:pt x="0" y="130"/>
                    </a:lnTo>
                    <a:lnTo>
                      <a:pt x="8" y="117"/>
                    </a:lnTo>
                    <a:lnTo>
                      <a:pt x="17" y="99"/>
                    </a:lnTo>
                    <a:lnTo>
                      <a:pt x="29" y="77"/>
                    </a:lnTo>
                    <a:lnTo>
                      <a:pt x="41" y="53"/>
                    </a:lnTo>
                    <a:lnTo>
                      <a:pt x="54" y="31"/>
                    </a:lnTo>
                    <a:lnTo>
                      <a:pt x="66" y="13"/>
                    </a:lnTo>
                    <a:lnTo>
                      <a:pt x="76" y="2"/>
                    </a:lnTo>
                    <a:lnTo>
                      <a:pt x="8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 name="Freeform 295"/>
              <p:cNvSpPr>
                <a:spLocks/>
              </p:cNvSpPr>
              <p:nvPr/>
            </p:nvSpPr>
            <p:spPr bwMode="auto">
              <a:xfrm>
                <a:off x="2062" y="318"/>
                <a:ext cx="74" cy="108"/>
              </a:xfrm>
              <a:custGeom>
                <a:avLst/>
                <a:gdLst>
                  <a:gd name="T0" fmla="*/ 72 w 74"/>
                  <a:gd name="T1" fmla="*/ 0 h 108"/>
                  <a:gd name="T2" fmla="*/ 74 w 74"/>
                  <a:gd name="T3" fmla="*/ 6 h 108"/>
                  <a:gd name="T4" fmla="*/ 70 w 74"/>
                  <a:gd name="T5" fmla="*/ 18 h 108"/>
                  <a:gd name="T6" fmla="*/ 64 w 74"/>
                  <a:gd name="T7" fmla="*/ 33 h 108"/>
                  <a:gd name="T8" fmla="*/ 56 w 74"/>
                  <a:gd name="T9" fmla="*/ 51 h 108"/>
                  <a:gd name="T10" fmla="*/ 45 w 74"/>
                  <a:gd name="T11" fmla="*/ 71 h 108"/>
                  <a:gd name="T12" fmla="*/ 31 w 74"/>
                  <a:gd name="T13" fmla="*/ 86 h 108"/>
                  <a:gd name="T14" fmla="*/ 16 w 74"/>
                  <a:gd name="T15" fmla="*/ 99 h 108"/>
                  <a:gd name="T16" fmla="*/ 0 w 74"/>
                  <a:gd name="T17" fmla="*/ 108 h 108"/>
                  <a:gd name="T18" fmla="*/ 8 w 74"/>
                  <a:gd name="T19" fmla="*/ 97 h 108"/>
                  <a:gd name="T20" fmla="*/ 18 w 74"/>
                  <a:gd name="T21" fmla="*/ 82 h 108"/>
                  <a:gd name="T22" fmla="*/ 27 w 74"/>
                  <a:gd name="T23" fmla="*/ 62 h 108"/>
                  <a:gd name="T24" fmla="*/ 39 w 74"/>
                  <a:gd name="T25" fmla="*/ 42 h 108"/>
                  <a:gd name="T26" fmla="*/ 49 w 74"/>
                  <a:gd name="T27" fmla="*/ 24 h 108"/>
                  <a:gd name="T28" fmla="*/ 58 w 74"/>
                  <a:gd name="T29" fmla="*/ 11 h 108"/>
                  <a:gd name="T30" fmla="*/ 66 w 74"/>
                  <a:gd name="T31" fmla="*/ 2 h 108"/>
                  <a:gd name="T32" fmla="*/ 72 w 74"/>
                  <a:gd name="T33" fmla="*/ 0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08"/>
                  <a:gd name="T53" fmla="*/ 74 w 74"/>
                  <a:gd name="T54" fmla="*/ 108 h 1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08">
                    <a:moveTo>
                      <a:pt x="72" y="0"/>
                    </a:moveTo>
                    <a:lnTo>
                      <a:pt x="74" y="6"/>
                    </a:lnTo>
                    <a:lnTo>
                      <a:pt x="70" y="18"/>
                    </a:lnTo>
                    <a:lnTo>
                      <a:pt x="64" y="33"/>
                    </a:lnTo>
                    <a:lnTo>
                      <a:pt x="56" y="51"/>
                    </a:lnTo>
                    <a:lnTo>
                      <a:pt x="45" y="71"/>
                    </a:lnTo>
                    <a:lnTo>
                      <a:pt x="31" y="86"/>
                    </a:lnTo>
                    <a:lnTo>
                      <a:pt x="16" y="99"/>
                    </a:lnTo>
                    <a:lnTo>
                      <a:pt x="0" y="108"/>
                    </a:lnTo>
                    <a:lnTo>
                      <a:pt x="8" y="97"/>
                    </a:lnTo>
                    <a:lnTo>
                      <a:pt x="18" y="82"/>
                    </a:lnTo>
                    <a:lnTo>
                      <a:pt x="27" y="62"/>
                    </a:lnTo>
                    <a:lnTo>
                      <a:pt x="39" y="42"/>
                    </a:lnTo>
                    <a:lnTo>
                      <a:pt x="49" y="24"/>
                    </a:lnTo>
                    <a:lnTo>
                      <a:pt x="58" y="11"/>
                    </a:lnTo>
                    <a:lnTo>
                      <a:pt x="66" y="2"/>
                    </a:lnTo>
                    <a:lnTo>
                      <a:pt x="7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 name="Freeform 296"/>
              <p:cNvSpPr>
                <a:spLocks/>
              </p:cNvSpPr>
              <p:nvPr/>
            </p:nvSpPr>
            <p:spPr bwMode="auto">
              <a:xfrm>
                <a:off x="2025" y="320"/>
                <a:ext cx="62" cy="80"/>
              </a:xfrm>
              <a:custGeom>
                <a:avLst/>
                <a:gdLst>
                  <a:gd name="T0" fmla="*/ 62 w 62"/>
                  <a:gd name="T1" fmla="*/ 0 h 80"/>
                  <a:gd name="T2" fmla="*/ 62 w 62"/>
                  <a:gd name="T3" fmla="*/ 7 h 80"/>
                  <a:gd name="T4" fmla="*/ 58 w 62"/>
                  <a:gd name="T5" fmla="*/ 16 h 80"/>
                  <a:gd name="T6" fmla="*/ 51 w 62"/>
                  <a:gd name="T7" fmla="*/ 29 h 80"/>
                  <a:gd name="T8" fmla="*/ 41 w 62"/>
                  <a:gd name="T9" fmla="*/ 44 h 80"/>
                  <a:gd name="T10" fmla="*/ 29 w 62"/>
                  <a:gd name="T11" fmla="*/ 57 h 80"/>
                  <a:gd name="T12" fmla="*/ 18 w 62"/>
                  <a:gd name="T13" fmla="*/ 69 h 80"/>
                  <a:gd name="T14" fmla="*/ 8 w 62"/>
                  <a:gd name="T15" fmla="*/ 77 h 80"/>
                  <a:gd name="T16" fmla="*/ 0 w 62"/>
                  <a:gd name="T17" fmla="*/ 80 h 80"/>
                  <a:gd name="T18" fmla="*/ 6 w 62"/>
                  <a:gd name="T19" fmla="*/ 71 h 80"/>
                  <a:gd name="T20" fmla="*/ 14 w 62"/>
                  <a:gd name="T21" fmla="*/ 60 h 80"/>
                  <a:gd name="T22" fmla="*/ 21 w 62"/>
                  <a:gd name="T23" fmla="*/ 46 h 80"/>
                  <a:gd name="T24" fmla="*/ 31 w 62"/>
                  <a:gd name="T25" fmla="*/ 33 h 80"/>
                  <a:gd name="T26" fmla="*/ 41 w 62"/>
                  <a:gd name="T27" fmla="*/ 22 h 80"/>
                  <a:gd name="T28" fmla="*/ 49 w 62"/>
                  <a:gd name="T29" fmla="*/ 11 h 80"/>
                  <a:gd name="T30" fmla="*/ 56 w 62"/>
                  <a:gd name="T31" fmla="*/ 4 h 80"/>
                  <a:gd name="T32" fmla="*/ 62 w 6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80"/>
                  <a:gd name="T53" fmla="*/ 62 w 6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80">
                    <a:moveTo>
                      <a:pt x="62" y="0"/>
                    </a:moveTo>
                    <a:lnTo>
                      <a:pt x="62" y="7"/>
                    </a:lnTo>
                    <a:lnTo>
                      <a:pt x="58" y="16"/>
                    </a:lnTo>
                    <a:lnTo>
                      <a:pt x="51" y="29"/>
                    </a:lnTo>
                    <a:lnTo>
                      <a:pt x="41" y="44"/>
                    </a:lnTo>
                    <a:lnTo>
                      <a:pt x="29" y="57"/>
                    </a:lnTo>
                    <a:lnTo>
                      <a:pt x="18" y="69"/>
                    </a:lnTo>
                    <a:lnTo>
                      <a:pt x="8" y="77"/>
                    </a:lnTo>
                    <a:lnTo>
                      <a:pt x="0" y="80"/>
                    </a:lnTo>
                    <a:lnTo>
                      <a:pt x="6" y="71"/>
                    </a:lnTo>
                    <a:lnTo>
                      <a:pt x="14" y="60"/>
                    </a:lnTo>
                    <a:lnTo>
                      <a:pt x="21" y="46"/>
                    </a:lnTo>
                    <a:lnTo>
                      <a:pt x="31" y="33"/>
                    </a:lnTo>
                    <a:lnTo>
                      <a:pt x="41" y="22"/>
                    </a:lnTo>
                    <a:lnTo>
                      <a:pt x="49" y="11"/>
                    </a:lnTo>
                    <a:lnTo>
                      <a:pt x="56" y="4"/>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 name="Freeform 297"/>
              <p:cNvSpPr>
                <a:spLocks/>
              </p:cNvSpPr>
              <p:nvPr/>
            </p:nvSpPr>
            <p:spPr bwMode="auto">
              <a:xfrm>
                <a:off x="2000" y="333"/>
                <a:ext cx="43" cy="51"/>
              </a:xfrm>
              <a:custGeom>
                <a:avLst/>
                <a:gdLst>
                  <a:gd name="T0" fmla="*/ 43 w 43"/>
                  <a:gd name="T1" fmla="*/ 0 h 51"/>
                  <a:gd name="T2" fmla="*/ 41 w 43"/>
                  <a:gd name="T3" fmla="*/ 14 h 51"/>
                  <a:gd name="T4" fmla="*/ 31 w 43"/>
                  <a:gd name="T5" fmla="*/ 31 h 51"/>
                  <a:gd name="T6" fmla="*/ 15 w 43"/>
                  <a:gd name="T7" fmla="*/ 49 h 51"/>
                  <a:gd name="T8" fmla="*/ 0 w 43"/>
                  <a:gd name="T9" fmla="*/ 51 h 51"/>
                  <a:gd name="T10" fmla="*/ 15 w 43"/>
                  <a:gd name="T11" fmla="*/ 40 h 51"/>
                  <a:gd name="T12" fmla="*/ 27 w 43"/>
                  <a:gd name="T13" fmla="*/ 18 h 51"/>
                  <a:gd name="T14" fmla="*/ 37 w 43"/>
                  <a:gd name="T15" fmla="*/ 0 h 51"/>
                  <a:gd name="T16" fmla="*/ 43 w 43"/>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51"/>
                  <a:gd name="T29" fmla="*/ 43 w 43"/>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51">
                    <a:moveTo>
                      <a:pt x="43" y="0"/>
                    </a:moveTo>
                    <a:lnTo>
                      <a:pt x="41" y="14"/>
                    </a:lnTo>
                    <a:lnTo>
                      <a:pt x="31" y="31"/>
                    </a:lnTo>
                    <a:lnTo>
                      <a:pt x="15" y="49"/>
                    </a:lnTo>
                    <a:lnTo>
                      <a:pt x="0" y="51"/>
                    </a:lnTo>
                    <a:lnTo>
                      <a:pt x="15" y="40"/>
                    </a:lnTo>
                    <a:lnTo>
                      <a:pt x="27" y="18"/>
                    </a:lnTo>
                    <a:lnTo>
                      <a:pt x="37" y="0"/>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 name="Freeform 298"/>
              <p:cNvSpPr>
                <a:spLocks/>
              </p:cNvSpPr>
              <p:nvPr/>
            </p:nvSpPr>
            <p:spPr bwMode="auto">
              <a:xfrm>
                <a:off x="2367" y="340"/>
                <a:ext cx="47" cy="64"/>
              </a:xfrm>
              <a:custGeom>
                <a:avLst/>
                <a:gdLst>
                  <a:gd name="T0" fmla="*/ 0 w 47"/>
                  <a:gd name="T1" fmla="*/ 64 h 64"/>
                  <a:gd name="T2" fmla="*/ 6 w 47"/>
                  <a:gd name="T3" fmla="*/ 49 h 64"/>
                  <a:gd name="T4" fmla="*/ 20 w 47"/>
                  <a:gd name="T5" fmla="*/ 24 h 64"/>
                  <a:gd name="T6" fmla="*/ 33 w 47"/>
                  <a:gd name="T7" fmla="*/ 4 h 64"/>
                  <a:gd name="T8" fmla="*/ 45 w 47"/>
                  <a:gd name="T9" fmla="*/ 0 h 64"/>
                  <a:gd name="T10" fmla="*/ 47 w 47"/>
                  <a:gd name="T11" fmla="*/ 7 h 64"/>
                  <a:gd name="T12" fmla="*/ 45 w 47"/>
                  <a:gd name="T13" fmla="*/ 13 h 64"/>
                  <a:gd name="T14" fmla="*/ 39 w 47"/>
                  <a:gd name="T15" fmla="*/ 22 h 64"/>
                  <a:gd name="T16" fmla="*/ 31 w 47"/>
                  <a:gd name="T17" fmla="*/ 33 h 64"/>
                  <a:gd name="T18" fmla="*/ 22 w 47"/>
                  <a:gd name="T19" fmla="*/ 42 h 64"/>
                  <a:gd name="T20" fmla="*/ 14 w 47"/>
                  <a:gd name="T21" fmla="*/ 51 h 64"/>
                  <a:gd name="T22" fmla="*/ 6 w 47"/>
                  <a:gd name="T23" fmla="*/ 60 h 64"/>
                  <a:gd name="T24" fmla="*/ 0 w 47"/>
                  <a:gd name="T25" fmla="*/ 64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64"/>
                  <a:gd name="T41" fmla="*/ 47 w 47"/>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64">
                    <a:moveTo>
                      <a:pt x="0" y="64"/>
                    </a:moveTo>
                    <a:lnTo>
                      <a:pt x="6" y="49"/>
                    </a:lnTo>
                    <a:lnTo>
                      <a:pt x="20" y="24"/>
                    </a:lnTo>
                    <a:lnTo>
                      <a:pt x="33" y="4"/>
                    </a:lnTo>
                    <a:lnTo>
                      <a:pt x="45" y="0"/>
                    </a:lnTo>
                    <a:lnTo>
                      <a:pt x="47" y="7"/>
                    </a:lnTo>
                    <a:lnTo>
                      <a:pt x="45" y="13"/>
                    </a:lnTo>
                    <a:lnTo>
                      <a:pt x="39" y="22"/>
                    </a:lnTo>
                    <a:lnTo>
                      <a:pt x="31" y="33"/>
                    </a:lnTo>
                    <a:lnTo>
                      <a:pt x="22" y="42"/>
                    </a:lnTo>
                    <a:lnTo>
                      <a:pt x="14" y="51"/>
                    </a:lnTo>
                    <a:lnTo>
                      <a:pt x="6" y="60"/>
                    </a:lnTo>
                    <a:lnTo>
                      <a:pt x="0"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 name="Freeform 299"/>
              <p:cNvSpPr>
                <a:spLocks/>
              </p:cNvSpPr>
              <p:nvPr/>
            </p:nvSpPr>
            <p:spPr bwMode="auto">
              <a:xfrm>
                <a:off x="2365" y="408"/>
                <a:ext cx="60" cy="27"/>
              </a:xfrm>
              <a:custGeom>
                <a:avLst/>
                <a:gdLst>
                  <a:gd name="T0" fmla="*/ 0 w 60"/>
                  <a:gd name="T1" fmla="*/ 0 h 27"/>
                  <a:gd name="T2" fmla="*/ 4 w 60"/>
                  <a:gd name="T3" fmla="*/ 3 h 27"/>
                  <a:gd name="T4" fmla="*/ 12 w 60"/>
                  <a:gd name="T5" fmla="*/ 7 h 27"/>
                  <a:gd name="T6" fmla="*/ 20 w 60"/>
                  <a:gd name="T7" fmla="*/ 11 h 27"/>
                  <a:gd name="T8" fmla="*/ 29 w 60"/>
                  <a:gd name="T9" fmla="*/ 18 h 27"/>
                  <a:gd name="T10" fmla="*/ 39 w 60"/>
                  <a:gd name="T11" fmla="*/ 22 h 27"/>
                  <a:gd name="T12" fmla="*/ 49 w 60"/>
                  <a:gd name="T13" fmla="*/ 27 h 27"/>
                  <a:gd name="T14" fmla="*/ 57 w 60"/>
                  <a:gd name="T15" fmla="*/ 27 h 27"/>
                  <a:gd name="T16" fmla="*/ 60 w 60"/>
                  <a:gd name="T17" fmla="*/ 25 h 27"/>
                  <a:gd name="T18" fmla="*/ 60 w 60"/>
                  <a:gd name="T19" fmla="*/ 20 h 27"/>
                  <a:gd name="T20" fmla="*/ 57 w 60"/>
                  <a:gd name="T21" fmla="*/ 14 h 27"/>
                  <a:gd name="T22" fmla="*/ 49 w 60"/>
                  <a:gd name="T23" fmla="*/ 11 h 27"/>
                  <a:gd name="T24" fmla="*/ 39 w 60"/>
                  <a:gd name="T25" fmla="*/ 7 h 27"/>
                  <a:gd name="T26" fmla="*/ 27 w 60"/>
                  <a:gd name="T27" fmla="*/ 5 h 27"/>
                  <a:gd name="T28" fmla="*/ 16 w 60"/>
                  <a:gd name="T29" fmla="*/ 3 h 27"/>
                  <a:gd name="T30" fmla="*/ 8 w 60"/>
                  <a:gd name="T31" fmla="*/ 0 h 27"/>
                  <a:gd name="T32" fmla="*/ 0 w 60"/>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27"/>
                  <a:gd name="T53" fmla="*/ 60 w 60"/>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27">
                    <a:moveTo>
                      <a:pt x="0" y="0"/>
                    </a:moveTo>
                    <a:lnTo>
                      <a:pt x="4" y="3"/>
                    </a:lnTo>
                    <a:lnTo>
                      <a:pt x="12" y="7"/>
                    </a:lnTo>
                    <a:lnTo>
                      <a:pt x="20" y="11"/>
                    </a:lnTo>
                    <a:lnTo>
                      <a:pt x="29" y="18"/>
                    </a:lnTo>
                    <a:lnTo>
                      <a:pt x="39" y="22"/>
                    </a:lnTo>
                    <a:lnTo>
                      <a:pt x="49" y="27"/>
                    </a:lnTo>
                    <a:lnTo>
                      <a:pt x="57" y="27"/>
                    </a:lnTo>
                    <a:lnTo>
                      <a:pt x="60" y="25"/>
                    </a:lnTo>
                    <a:lnTo>
                      <a:pt x="60" y="20"/>
                    </a:lnTo>
                    <a:lnTo>
                      <a:pt x="57" y="14"/>
                    </a:lnTo>
                    <a:lnTo>
                      <a:pt x="49" y="11"/>
                    </a:lnTo>
                    <a:lnTo>
                      <a:pt x="39" y="7"/>
                    </a:lnTo>
                    <a:lnTo>
                      <a:pt x="27" y="5"/>
                    </a:lnTo>
                    <a:lnTo>
                      <a:pt x="16" y="3"/>
                    </a:lnTo>
                    <a:lnTo>
                      <a:pt x="8"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 name="Freeform 300"/>
              <p:cNvSpPr>
                <a:spLocks/>
              </p:cNvSpPr>
              <p:nvPr/>
            </p:nvSpPr>
            <p:spPr bwMode="auto">
              <a:xfrm>
                <a:off x="2377" y="377"/>
                <a:ext cx="66" cy="23"/>
              </a:xfrm>
              <a:custGeom>
                <a:avLst/>
                <a:gdLst>
                  <a:gd name="T0" fmla="*/ 0 w 66"/>
                  <a:gd name="T1" fmla="*/ 23 h 23"/>
                  <a:gd name="T2" fmla="*/ 4 w 66"/>
                  <a:gd name="T3" fmla="*/ 23 h 23"/>
                  <a:gd name="T4" fmla="*/ 13 w 66"/>
                  <a:gd name="T5" fmla="*/ 23 h 23"/>
                  <a:gd name="T6" fmla="*/ 23 w 66"/>
                  <a:gd name="T7" fmla="*/ 20 h 23"/>
                  <a:gd name="T8" fmla="*/ 37 w 66"/>
                  <a:gd name="T9" fmla="*/ 20 h 23"/>
                  <a:gd name="T10" fmla="*/ 47 w 66"/>
                  <a:gd name="T11" fmla="*/ 18 h 23"/>
                  <a:gd name="T12" fmla="*/ 58 w 66"/>
                  <a:gd name="T13" fmla="*/ 16 h 23"/>
                  <a:gd name="T14" fmla="*/ 64 w 66"/>
                  <a:gd name="T15" fmla="*/ 14 h 23"/>
                  <a:gd name="T16" fmla="*/ 66 w 66"/>
                  <a:gd name="T17" fmla="*/ 7 h 23"/>
                  <a:gd name="T18" fmla="*/ 64 w 66"/>
                  <a:gd name="T19" fmla="*/ 3 h 23"/>
                  <a:gd name="T20" fmla="*/ 58 w 66"/>
                  <a:gd name="T21" fmla="*/ 0 h 23"/>
                  <a:gd name="T22" fmla="*/ 48 w 66"/>
                  <a:gd name="T23" fmla="*/ 3 h 23"/>
                  <a:gd name="T24" fmla="*/ 39 w 66"/>
                  <a:gd name="T25" fmla="*/ 7 h 23"/>
                  <a:gd name="T26" fmla="*/ 27 w 66"/>
                  <a:gd name="T27" fmla="*/ 12 h 23"/>
                  <a:gd name="T28" fmla="*/ 15 w 66"/>
                  <a:gd name="T29" fmla="*/ 16 h 23"/>
                  <a:gd name="T30" fmla="*/ 6 w 66"/>
                  <a:gd name="T31" fmla="*/ 20 h 23"/>
                  <a:gd name="T32" fmla="*/ 0 w 66"/>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3"/>
                  <a:gd name="T53" fmla="*/ 66 w 6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3">
                    <a:moveTo>
                      <a:pt x="0" y="23"/>
                    </a:moveTo>
                    <a:lnTo>
                      <a:pt x="4" y="23"/>
                    </a:lnTo>
                    <a:lnTo>
                      <a:pt x="13" y="23"/>
                    </a:lnTo>
                    <a:lnTo>
                      <a:pt x="23" y="20"/>
                    </a:lnTo>
                    <a:lnTo>
                      <a:pt x="37" y="20"/>
                    </a:lnTo>
                    <a:lnTo>
                      <a:pt x="47" y="18"/>
                    </a:lnTo>
                    <a:lnTo>
                      <a:pt x="58" y="16"/>
                    </a:lnTo>
                    <a:lnTo>
                      <a:pt x="64" y="14"/>
                    </a:lnTo>
                    <a:lnTo>
                      <a:pt x="66" y="7"/>
                    </a:lnTo>
                    <a:lnTo>
                      <a:pt x="64" y="3"/>
                    </a:lnTo>
                    <a:lnTo>
                      <a:pt x="58" y="0"/>
                    </a:lnTo>
                    <a:lnTo>
                      <a:pt x="48" y="3"/>
                    </a:lnTo>
                    <a:lnTo>
                      <a:pt x="39" y="7"/>
                    </a:lnTo>
                    <a:lnTo>
                      <a:pt x="27" y="12"/>
                    </a:lnTo>
                    <a:lnTo>
                      <a:pt x="15" y="16"/>
                    </a:lnTo>
                    <a:lnTo>
                      <a:pt x="6" y="20"/>
                    </a:lnTo>
                    <a:lnTo>
                      <a:pt x="0"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 name="Freeform 301"/>
              <p:cNvSpPr>
                <a:spLocks/>
              </p:cNvSpPr>
              <p:nvPr/>
            </p:nvSpPr>
            <p:spPr bwMode="auto">
              <a:xfrm>
                <a:off x="2346" y="419"/>
                <a:ext cx="62" cy="56"/>
              </a:xfrm>
              <a:custGeom>
                <a:avLst/>
                <a:gdLst>
                  <a:gd name="T0" fmla="*/ 0 w 62"/>
                  <a:gd name="T1" fmla="*/ 0 h 56"/>
                  <a:gd name="T2" fmla="*/ 8 w 62"/>
                  <a:gd name="T3" fmla="*/ 5 h 56"/>
                  <a:gd name="T4" fmla="*/ 19 w 62"/>
                  <a:gd name="T5" fmla="*/ 11 h 56"/>
                  <a:gd name="T6" fmla="*/ 29 w 62"/>
                  <a:gd name="T7" fmla="*/ 18 h 56"/>
                  <a:gd name="T8" fmla="*/ 41 w 62"/>
                  <a:gd name="T9" fmla="*/ 27 h 56"/>
                  <a:gd name="T10" fmla="*/ 50 w 62"/>
                  <a:gd name="T11" fmla="*/ 36 h 56"/>
                  <a:gd name="T12" fmla="*/ 58 w 62"/>
                  <a:gd name="T13" fmla="*/ 42 h 56"/>
                  <a:gd name="T14" fmla="*/ 62 w 62"/>
                  <a:gd name="T15" fmla="*/ 49 h 56"/>
                  <a:gd name="T16" fmla="*/ 62 w 62"/>
                  <a:gd name="T17" fmla="*/ 53 h 56"/>
                  <a:gd name="T18" fmla="*/ 56 w 62"/>
                  <a:gd name="T19" fmla="*/ 56 h 56"/>
                  <a:gd name="T20" fmla="*/ 48 w 62"/>
                  <a:gd name="T21" fmla="*/ 51 h 56"/>
                  <a:gd name="T22" fmla="*/ 41 w 62"/>
                  <a:gd name="T23" fmla="*/ 45 h 56"/>
                  <a:gd name="T24" fmla="*/ 31 w 62"/>
                  <a:gd name="T25" fmla="*/ 34 h 56"/>
                  <a:gd name="T26" fmla="*/ 21 w 62"/>
                  <a:gd name="T27" fmla="*/ 25 h 56"/>
                  <a:gd name="T28" fmla="*/ 11 w 62"/>
                  <a:gd name="T29" fmla="*/ 14 h 56"/>
                  <a:gd name="T30" fmla="*/ 4 w 62"/>
                  <a:gd name="T31" fmla="*/ 5 h 56"/>
                  <a:gd name="T32" fmla="*/ 0 w 62"/>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56"/>
                  <a:gd name="T53" fmla="*/ 62 w 62"/>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56">
                    <a:moveTo>
                      <a:pt x="0" y="0"/>
                    </a:moveTo>
                    <a:lnTo>
                      <a:pt x="8" y="5"/>
                    </a:lnTo>
                    <a:lnTo>
                      <a:pt x="19" y="11"/>
                    </a:lnTo>
                    <a:lnTo>
                      <a:pt x="29" y="18"/>
                    </a:lnTo>
                    <a:lnTo>
                      <a:pt x="41" y="27"/>
                    </a:lnTo>
                    <a:lnTo>
                      <a:pt x="50" y="36"/>
                    </a:lnTo>
                    <a:lnTo>
                      <a:pt x="58" y="42"/>
                    </a:lnTo>
                    <a:lnTo>
                      <a:pt x="62" y="49"/>
                    </a:lnTo>
                    <a:lnTo>
                      <a:pt x="62" y="53"/>
                    </a:lnTo>
                    <a:lnTo>
                      <a:pt x="56" y="56"/>
                    </a:lnTo>
                    <a:lnTo>
                      <a:pt x="48" y="51"/>
                    </a:lnTo>
                    <a:lnTo>
                      <a:pt x="41" y="45"/>
                    </a:lnTo>
                    <a:lnTo>
                      <a:pt x="31" y="34"/>
                    </a:lnTo>
                    <a:lnTo>
                      <a:pt x="21" y="25"/>
                    </a:lnTo>
                    <a:lnTo>
                      <a:pt x="11" y="14"/>
                    </a:lnTo>
                    <a:lnTo>
                      <a:pt x="4"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 name="Freeform 302"/>
              <p:cNvSpPr>
                <a:spLocks/>
              </p:cNvSpPr>
              <p:nvPr/>
            </p:nvSpPr>
            <p:spPr bwMode="auto">
              <a:xfrm>
                <a:off x="2019" y="395"/>
                <a:ext cx="16" cy="97"/>
              </a:xfrm>
              <a:custGeom>
                <a:avLst/>
                <a:gdLst>
                  <a:gd name="T0" fmla="*/ 10 w 16"/>
                  <a:gd name="T1" fmla="*/ 0 h 97"/>
                  <a:gd name="T2" fmla="*/ 14 w 16"/>
                  <a:gd name="T3" fmla="*/ 24 h 97"/>
                  <a:gd name="T4" fmla="*/ 16 w 16"/>
                  <a:gd name="T5" fmla="*/ 55 h 97"/>
                  <a:gd name="T6" fmla="*/ 14 w 16"/>
                  <a:gd name="T7" fmla="*/ 84 h 97"/>
                  <a:gd name="T8" fmla="*/ 6 w 16"/>
                  <a:gd name="T9" fmla="*/ 97 h 97"/>
                  <a:gd name="T10" fmla="*/ 0 w 16"/>
                  <a:gd name="T11" fmla="*/ 88 h 97"/>
                  <a:gd name="T12" fmla="*/ 2 w 16"/>
                  <a:gd name="T13" fmla="*/ 60 h 97"/>
                  <a:gd name="T14" fmla="*/ 6 w 16"/>
                  <a:gd name="T15" fmla="*/ 27 h 97"/>
                  <a:gd name="T16" fmla="*/ 10 w 16"/>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7"/>
                  <a:gd name="T29" fmla="*/ 16 w 1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7">
                    <a:moveTo>
                      <a:pt x="10" y="0"/>
                    </a:moveTo>
                    <a:lnTo>
                      <a:pt x="14" y="24"/>
                    </a:lnTo>
                    <a:lnTo>
                      <a:pt x="16" y="55"/>
                    </a:lnTo>
                    <a:lnTo>
                      <a:pt x="14" y="84"/>
                    </a:lnTo>
                    <a:lnTo>
                      <a:pt x="6" y="97"/>
                    </a:lnTo>
                    <a:lnTo>
                      <a:pt x="0" y="88"/>
                    </a:lnTo>
                    <a:lnTo>
                      <a:pt x="2" y="60"/>
                    </a:lnTo>
                    <a:lnTo>
                      <a:pt x="6" y="27"/>
                    </a:lnTo>
                    <a:lnTo>
                      <a:pt x="1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 name="Freeform 303"/>
              <p:cNvSpPr>
                <a:spLocks/>
              </p:cNvSpPr>
              <p:nvPr/>
            </p:nvSpPr>
            <p:spPr bwMode="auto">
              <a:xfrm>
                <a:off x="1982" y="382"/>
                <a:ext cx="26" cy="97"/>
              </a:xfrm>
              <a:custGeom>
                <a:avLst/>
                <a:gdLst>
                  <a:gd name="T0" fmla="*/ 26 w 26"/>
                  <a:gd name="T1" fmla="*/ 0 h 97"/>
                  <a:gd name="T2" fmla="*/ 26 w 26"/>
                  <a:gd name="T3" fmla="*/ 22 h 97"/>
                  <a:gd name="T4" fmla="*/ 24 w 26"/>
                  <a:gd name="T5" fmla="*/ 55 h 97"/>
                  <a:gd name="T6" fmla="*/ 18 w 26"/>
                  <a:gd name="T7" fmla="*/ 84 h 97"/>
                  <a:gd name="T8" fmla="*/ 6 w 26"/>
                  <a:gd name="T9" fmla="*/ 97 h 97"/>
                  <a:gd name="T10" fmla="*/ 0 w 26"/>
                  <a:gd name="T11" fmla="*/ 84 h 97"/>
                  <a:gd name="T12" fmla="*/ 8 w 26"/>
                  <a:gd name="T13" fmla="*/ 55 h 97"/>
                  <a:gd name="T14" fmla="*/ 18 w 26"/>
                  <a:gd name="T15" fmla="*/ 22 h 97"/>
                  <a:gd name="T16" fmla="*/ 26 w 26"/>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97"/>
                  <a:gd name="T29" fmla="*/ 26 w 2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97">
                    <a:moveTo>
                      <a:pt x="26" y="0"/>
                    </a:moveTo>
                    <a:lnTo>
                      <a:pt x="26" y="22"/>
                    </a:lnTo>
                    <a:lnTo>
                      <a:pt x="24" y="55"/>
                    </a:lnTo>
                    <a:lnTo>
                      <a:pt x="18" y="84"/>
                    </a:lnTo>
                    <a:lnTo>
                      <a:pt x="6" y="97"/>
                    </a:lnTo>
                    <a:lnTo>
                      <a:pt x="0" y="84"/>
                    </a:lnTo>
                    <a:lnTo>
                      <a:pt x="8" y="55"/>
                    </a:lnTo>
                    <a:lnTo>
                      <a:pt x="18" y="22"/>
                    </a:lnTo>
                    <a:lnTo>
                      <a:pt x="2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 name="Freeform 304"/>
              <p:cNvSpPr>
                <a:spLocks/>
              </p:cNvSpPr>
              <p:nvPr/>
            </p:nvSpPr>
            <p:spPr bwMode="auto">
              <a:xfrm>
                <a:off x="2064" y="424"/>
                <a:ext cx="16" cy="93"/>
              </a:xfrm>
              <a:custGeom>
                <a:avLst/>
                <a:gdLst>
                  <a:gd name="T0" fmla="*/ 2 w 16"/>
                  <a:gd name="T1" fmla="*/ 0 h 93"/>
                  <a:gd name="T2" fmla="*/ 10 w 16"/>
                  <a:gd name="T3" fmla="*/ 13 h 93"/>
                  <a:gd name="T4" fmla="*/ 14 w 16"/>
                  <a:gd name="T5" fmla="*/ 42 h 93"/>
                  <a:gd name="T6" fmla="*/ 16 w 16"/>
                  <a:gd name="T7" fmla="*/ 73 h 93"/>
                  <a:gd name="T8" fmla="*/ 8 w 16"/>
                  <a:gd name="T9" fmla="*/ 93 h 93"/>
                  <a:gd name="T10" fmla="*/ 0 w 16"/>
                  <a:gd name="T11" fmla="*/ 86 h 93"/>
                  <a:gd name="T12" fmla="*/ 0 w 16"/>
                  <a:gd name="T13" fmla="*/ 59 h 93"/>
                  <a:gd name="T14" fmla="*/ 2 w 16"/>
                  <a:gd name="T15" fmla="*/ 26 h 93"/>
                  <a:gd name="T16" fmla="*/ 2 w 16"/>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3"/>
                  <a:gd name="T29" fmla="*/ 16 w 16"/>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3">
                    <a:moveTo>
                      <a:pt x="2" y="0"/>
                    </a:moveTo>
                    <a:lnTo>
                      <a:pt x="10" y="13"/>
                    </a:lnTo>
                    <a:lnTo>
                      <a:pt x="14" y="42"/>
                    </a:lnTo>
                    <a:lnTo>
                      <a:pt x="16" y="73"/>
                    </a:lnTo>
                    <a:lnTo>
                      <a:pt x="8" y="93"/>
                    </a:lnTo>
                    <a:lnTo>
                      <a:pt x="0" y="86"/>
                    </a:lnTo>
                    <a:lnTo>
                      <a:pt x="0" y="59"/>
                    </a:lnTo>
                    <a:lnTo>
                      <a:pt x="2" y="26"/>
                    </a:lnTo>
                    <a:lnTo>
                      <a:pt x="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 name="Freeform 305"/>
              <p:cNvSpPr>
                <a:spLocks/>
              </p:cNvSpPr>
              <p:nvPr/>
            </p:nvSpPr>
            <p:spPr bwMode="auto">
              <a:xfrm>
                <a:off x="2099" y="433"/>
                <a:ext cx="33" cy="106"/>
              </a:xfrm>
              <a:custGeom>
                <a:avLst/>
                <a:gdLst>
                  <a:gd name="T0" fmla="*/ 0 w 33"/>
                  <a:gd name="T1" fmla="*/ 0 h 106"/>
                  <a:gd name="T2" fmla="*/ 14 w 33"/>
                  <a:gd name="T3" fmla="*/ 26 h 106"/>
                  <a:gd name="T4" fmla="*/ 27 w 33"/>
                  <a:gd name="T5" fmla="*/ 59 h 106"/>
                  <a:gd name="T6" fmla="*/ 33 w 33"/>
                  <a:gd name="T7" fmla="*/ 90 h 106"/>
                  <a:gd name="T8" fmla="*/ 27 w 33"/>
                  <a:gd name="T9" fmla="*/ 106 h 106"/>
                  <a:gd name="T10" fmla="*/ 16 w 33"/>
                  <a:gd name="T11" fmla="*/ 95 h 106"/>
                  <a:gd name="T12" fmla="*/ 10 w 33"/>
                  <a:gd name="T13" fmla="*/ 61 h 106"/>
                  <a:gd name="T14" fmla="*/ 6 w 33"/>
                  <a:gd name="T15" fmla="*/ 26 h 106"/>
                  <a:gd name="T16" fmla="*/ 0 w 33"/>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106"/>
                  <a:gd name="T29" fmla="*/ 33 w 33"/>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106">
                    <a:moveTo>
                      <a:pt x="0" y="0"/>
                    </a:moveTo>
                    <a:lnTo>
                      <a:pt x="14" y="26"/>
                    </a:lnTo>
                    <a:lnTo>
                      <a:pt x="27" y="59"/>
                    </a:lnTo>
                    <a:lnTo>
                      <a:pt x="33" y="90"/>
                    </a:lnTo>
                    <a:lnTo>
                      <a:pt x="27" y="106"/>
                    </a:lnTo>
                    <a:lnTo>
                      <a:pt x="16" y="95"/>
                    </a:lnTo>
                    <a:lnTo>
                      <a:pt x="10" y="61"/>
                    </a:lnTo>
                    <a:lnTo>
                      <a:pt x="6" y="2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 name="Freeform 306"/>
              <p:cNvSpPr>
                <a:spLocks/>
              </p:cNvSpPr>
              <p:nvPr/>
            </p:nvSpPr>
            <p:spPr bwMode="auto">
              <a:xfrm>
                <a:off x="2144" y="446"/>
                <a:ext cx="37" cy="117"/>
              </a:xfrm>
              <a:custGeom>
                <a:avLst/>
                <a:gdLst>
                  <a:gd name="T0" fmla="*/ 0 w 37"/>
                  <a:gd name="T1" fmla="*/ 0 h 117"/>
                  <a:gd name="T2" fmla="*/ 11 w 37"/>
                  <a:gd name="T3" fmla="*/ 26 h 117"/>
                  <a:gd name="T4" fmla="*/ 27 w 37"/>
                  <a:gd name="T5" fmla="*/ 66 h 117"/>
                  <a:gd name="T6" fmla="*/ 37 w 37"/>
                  <a:gd name="T7" fmla="*/ 101 h 117"/>
                  <a:gd name="T8" fmla="*/ 33 w 37"/>
                  <a:gd name="T9" fmla="*/ 117 h 117"/>
                  <a:gd name="T10" fmla="*/ 19 w 37"/>
                  <a:gd name="T11" fmla="*/ 99 h 117"/>
                  <a:gd name="T12" fmla="*/ 11 w 37"/>
                  <a:gd name="T13" fmla="*/ 62 h 117"/>
                  <a:gd name="T14" fmla="*/ 4 w 37"/>
                  <a:gd name="T15" fmla="*/ 24 h 117"/>
                  <a:gd name="T16" fmla="*/ 0 w 37"/>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117"/>
                  <a:gd name="T29" fmla="*/ 37 w 37"/>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117">
                    <a:moveTo>
                      <a:pt x="0" y="0"/>
                    </a:moveTo>
                    <a:lnTo>
                      <a:pt x="11" y="26"/>
                    </a:lnTo>
                    <a:lnTo>
                      <a:pt x="27" y="66"/>
                    </a:lnTo>
                    <a:lnTo>
                      <a:pt x="37" y="101"/>
                    </a:lnTo>
                    <a:lnTo>
                      <a:pt x="33" y="117"/>
                    </a:lnTo>
                    <a:lnTo>
                      <a:pt x="19" y="99"/>
                    </a:lnTo>
                    <a:lnTo>
                      <a:pt x="11" y="62"/>
                    </a:lnTo>
                    <a:lnTo>
                      <a:pt x="4" y="2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 name="Freeform 307"/>
              <p:cNvSpPr>
                <a:spLocks/>
              </p:cNvSpPr>
              <p:nvPr/>
            </p:nvSpPr>
            <p:spPr bwMode="auto">
              <a:xfrm>
                <a:off x="2221" y="441"/>
                <a:ext cx="63" cy="122"/>
              </a:xfrm>
              <a:custGeom>
                <a:avLst/>
                <a:gdLst>
                  <a:gd name="T0" fmla="*/ 0 w 63"/>
                  <a:gd name="T1" fmla="*/ 0 h 122"/>
                  <a:gd name="T2" fmla="*/ 10 w 63"/>
                  <a:gd name="T3" fmla="*/ 12 h 122"/>
                  <a:gd name="T4" fmla="*/ 22 w 63"/>
                  <a:gd name="T5" fmla="*/ 27 h 122"/>
                  <a:gd name="T6" fmla="*/ 33 w 63"/>
                  <a:gd name="T7" fmla="*/ 45 h 122"/>
                  <a:gd name="T8" fmla="*/ 45 w 63"/>
                  <a:gd name="T9" fmla="*/ 65 h 122"/>
                  <a:gd name="T10" fmla="*/ 55 w 63"/>
                  <a:gd name="T11" fmla="*/ 84 h 122"/>
                  <a:gd name="T12" fmla="*/ 61 w 63"/>
                  <a:gd name="T13" fmla="*/ 102 h 122"/>
                  <a:gd name="T14" fmla="*/ 63 w 63"/>
                  <a:gd name="T15" fmla="*/ 115 h 122"/>
                  <a:gd name="T16" fmla="*/ 61 w 63"/>
                  <a:gd name="T17" fmla="*/ 122 h 122"/>
                  <a:gd name="T18" fmla="*/ 55 w 63"/>
                  <a:gd name="T19" fmla="*/ 120 h 122"/>
                  <a:gd name="T20" fmla="*/ 47 w 63"/>
                  <a:gd name="T21" fmla="*/ 109 h 122"/>
                  <a:gd name="T22" fmla="*/ 39 w 63"/>
                  <a:gd name="T23" fmla="*/ 91 h 122"/>
                  <a:gd name="T24" fmla="*/ 32 w 63"/>
                  <a:gd name="T25" fmla="*/ 69 h 122"/>
                  <a:gd name="T26" fmla="*/ 24 w 63"/>
                  <a:gd name="T27" fmla="*/ 47 h 122"/>
                  <a:gd name="T28" fmla="*/ 16 w 63"/>
                  <a:gd name="T29" fmla="*/ 25 h 122"/>
                  <a:gd name="T30" fmla="*/ 8 w 63"/>
                  <a:gd name="T31" fmla="*/ 9 h 122"/>
                  <a:gd name="T32" fmla="*/ 0 w 63"/>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22"/>
                  <a:gd name="T53" fmla="*/ 63 w 6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22">
                    <a:moveTo>
                      <a:pt x="0" y="0"/>
                    </a:moveTo>
                    <a:lnTo>
                      <a:pt x="10" y="12"/>
                    </a:lnTo>
                    <a:lnTo>
                      <a:pt x="22" y="27"/>
                    </a:lnTo>
                    <a:lnTo>
                      <a:pt x="33" y="45"/>
                    </a:lnTo>
                    <a:lnTo>
                      <a:pt x="45" y="65"/>
                    </a:lnTo>
                    <a:lnTo>
                      <a:pt x="55" y="84"/>
                    </a:lnTo>
                    <a:lnTo>
                      <a:pt x="61" y="102"/>
                    </a:lnTo>
                    <a:lnTo>
                      <a:pt x="63" y="115"/>
                    </a:lnTo>
                    <a:lnTo>
                      <a:pt x="61" y="122"/>
                    </a:lnTo>
                    <a:lnTo>
                      <a:pt x="55" y="120"/>
                    </a:lnTo>
                    <a:lnTo>
                      <a:pt x="47" y="109"/>
                    </a:lnTo>
                    <a:lnTo>
                      <a:pt x="39" y="91"/>
                    </a:lnTo>
                    <a:lnTo>
                      <a:pt x="32" y="69"/>
                    </a:lnTo>
                    <a:lnTo>
                      <a:pt x="24" y="47"/>
                    </a:lnTo>
                    <a:lnTo>
                      <a:pt x="16" y="25"/>
                    </a:lnTo>
                    <a:lnTo>
                      <a:pt x="8"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 name="Freeform 308"/>
              <p:cNvSpPr>
                <a:spLocks/>
              </p:cNvSpPr>
              <p:nvPr/>
            </p:nvSpPr>
            <p:spPr bwMode="auto">
              <a:xfrm>
                <a:off x="2309" y="424"/>
                <a:ext cx="70" cy="112"/>
              </a:xfrm>
              <a:custGeom>
                <a:avLst/>
                <a:gdLst>
                  <a:gd name="T0" fmla="*/ 0 w 70"/>
                  <a:gd name="T1" fmla="*/ 0 h 112"/>
                  <a:gd name="T2" fmla="*/ 8 w 70"/>
                  <a:gd name="T3" fmla="*/ 9 h 112"/>
                  <a:gd name="T4" fmla="*/ 21 w 70"/>
                  <a:gd name="T5" fmla="*/ 22 h 112"/>
                  <a:gd name="T6" fmla="*/ 33 w 70"/>
                  <a:gd name="T7" fmla="*/ 40 h 112"/>
                  <a:gd name="T8" fmla="*/ 47 w 70"/>
                  <a:gd name="T9" fmla="*/ 57 h 112"/>
                  <a:gd name="T10" fmla="*/ 58 w 70"/>
                  <a:gd name="T11" fmla="*/ 77 h 112"/>
                  <a:gd name="T12" fmla="*/ 68 w 70"/>
                  <a:gd name="T13" fmla="*/ 93 h 112"/>
                  <a:gd name="T14" fmla="*/ 70 w 70"/>
                  <a:gd name="T15" fmla="*/ 106 h 112"/>
                  <a:gd name="T16" fmla="*/ 68 w 70"/>
                  <a:gd name="T17" fmla="*/ 112 h 112"/>
                  <a:gd name="T18" fmla="*/ 60 w 70"/>
                  <a:gd name="T19" fmla="*/ 110 h 112"/>
                  <a:gd name="T20" fmla="*/ 52 w 70"/>
                  <a:gd name="T21" fmla="*/ 99 h 112"/>
                  <a:gd name="T22" fmla="*/ 43 w 70"/>
                  <a:gd name="T23" fmla="*/ 84 h 112"/>
                  <a:gd name="T24" fmla="*/ 33 w 70"/>
                  <a:gd name="T25" fmla="*/ 62 h 112"/>
                  <a:gd name="T26" fmla="*/ 23 w 70"/>
                  <a:gd name="T27" fmla="*/ 42 h 112"/>
                  <a:gd name="T28" fmla="*/ 13 w 70"/>
                  <a:gd name="T29" fmla="*/ 22 h 112"/>
                  <a:gd name="T30" fmla="*/ 6 w 70"/>
                  <a:gd name="T31" fmla="*/ 9 h 112"/>
                  <a:gd name="T32" fmla="*/ 0 w 70"/>
                  <a:gd name="T33" fmla="*/ 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12"/>
                  <a:gd name="T53" fmla="*/ 70 w 70"/>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12">
                    <a:moveTo>
                      <a:pt x="0" y="0"/>
                    </a:moveTo>
                    <a:lnTo>
                      <a:pt x="8" y="9"/>
                    </a:lnTo>
                    <a:lnTo>
                      <a:pt x="21" y="22"/>
                    </a:lnTo>
                    <a:lnTo>
                      <a:pt x="33" y="40"/>
                    </a:lnTo>
                    <a:lnTo>
                      <a:pt x="47" y="57"/>
                    </a:lnTo>
                    <a:lnTo>
                      <a:pt x="58" y="77"/>
                    </a:lnTo>
                    <a:lnTo>
                      <a:pt x="68" y="93"/>
                    </a:lnTo>
                    <a:lnTo>
                      <a:pt x="70" y="106"/>
                    </a:lnTo>
                    <a:lnTo>
                      <a:pt x="68" y="112"/>
                    </a:lnTo>
                    <a:lnTo>
                      <a:pt x="60" y="110"/>
                    </a:lnTo>
                    <a:lnTo>
                      <a:pt x="52" y="99"/>
                    </a:lnTo>
                    <a:lnTo>
                      <a:pt x="43" y="84"/>
                    </a:lnTo>
                    <a:lnTo>
                      <a:pt x="33" y="62"/>
                    </a:lnTo>
                    <a:lnTo>
                      <a:pt x="23" y="42"/>
                    </a:lnTo>
                    <a:lnTo>
                      <a:pt x="13" y="22"/>
                    </a:lnTo>
                    <a:lnTo>
                      <a:pt x="6"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 name="Freeform 309"/>
              <p:cNvSpPr>
                <a:spLocks/>
              </p:cNvSpPr>
              <p:nvPr/>
            </p:nvSpPr>
            <p:spPr bwMode="auto">
              <a:xfrm>
                <a:off x="2183" y="448"/>
                <a:ext cx="62" cy="104"/>
              </a:xfrm>
              <a:custGeom>
                <a:avLst/>
                <a:gdLst>
                  <a:gd name="T0" fmla="*/ 0 w 62"/>
                  <a:gd name="T1" fmla="*/ 0 h 104"/>
                  <a:gd name="T2" fmla="*/ 7 w 62"/>
                  <a:gd name="T3" fmla="*/ 9 h 104"/>
                  <a:gd name="T4" fmla="*/ 17 w 62"/>
                  <a:gd name="T5" fmla="*/ 22 h 104"/>
                  <a:gd name="T6" fmla="*/ 29 w 62"/>
                  <a:gd name="T7" fmla="*/ 40 h 104"/>
                  <a:gd name="T8" fmla="*/ 40 w 62"/>
                  <a:gd name="T9" fmla="*/ 58 h 104"/>
                  <a:gd name="T10" fmla="*/ 52 w 62"/>
                  <a:gd name="T11" fmla="*/ 73 h 104"/>
                  <a:gd name="T12" fmla="*/ 60 w 62"/>
                  <a:gd name="T13" fmla="*/ 88 h 104"/>
                  <a:gd name="T14" fmla="*/ 62 w 62"/>
                  <a:gd name="T15" fmla="*/ 99 h 104"/>
                  <a:gd name="T16" fmla="*/ 58 w 62"/>
                  <a:gd name="T17" fmla="*/ 104 h 104"/>
                  <a:gd name="T18" fmla="*/ 50 w 62"/>
                  <a:gd name="T19" fmla="*/ 102 h 104"/>
                  <a:gd name="T20" fmla="*/ 40 w 62"/>
                  <a:gd name="T21" fmla="*/ 91 h 104"/>
                  <a:gd name="T22" fmla="*/ 33 w 62"/>
                  <a:gd name="T23" fmla="*/ 77 h 104"/>
                  <a:gd name="T24" fmla="*/ 23 w 62"/>
                  <a:gd name="T25" fmla="*/ 58 h 104"/>
                  <a:gd name="T26" fmla="*/ 15 w 62"/>
                  <a:gd name="T27" fmla="*/ 40 h 104"/>
                  <a:gd name="T28" fmla="*/ 9 w 62"/>
                  <a:gd name="T29" fmla="*/ 22 h 104"/>
                  <a:gd name="T30" fmla="*/ 3 w 62"/>
                  <a:gd name="T31" fmla="*/ 9 h 104"/>
                  <a:gd name="T32" fmla="*/ 0 w 62"/>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04"/>
                  <a:gd name="T53" fmla="*/ 62 w 62"/>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04">
                    <a:moveTo>
                      <a:pt x="0" y="0"/>
                    </a:moveTo>
                    <a:lnTo>
                      <a:pt x="7" y="9"/>
                    </a:lnTo>
                    <a:lnTo>
                      <a:pt x="17" y="22"/>
                    </a:lnTo>
                    <a:lnTo>
                      <a:pt x="29" y="40"/>
                    </a:lnTo>
                    <a:lnTo>
                      <a:pt x="40" y="58"/>
                    </a:lnTo>
                    <a:lnTo>
                      <a:pt x="52" y="73"/>
                    </a:lnTo>
                    <a:lnTo>
                      <a:pt x="60" y="88"/>
                    </a:lnTo>
                    <a:lnTo>
                      <a:pt x="62" y="99"/>
                    </a:lnTo>
                    <a:lnTo>
                      <a:pt x="58" y="104"/>
                    </a:lnTo>
                    <a:lnTo>
                      <a:pt x="50" y="102"/>
                    </a:lnTo>
                    <a:lnTo>
                      <a:pt x="40" y="91"/>
                    </a:lnTo>
                    <a:lnTo>
                      <a:pt x="33" y="77"/>
                    </a:lnTo>
                    <a:lnTo>
                      <a:pt x="23" y="58"/>
                    </a:lnTo>
                    <a:lnTo>
                      <a:pt x="15" y="40"/>
                    </a:lnTo>
                    <a:lnTo>
                      <a:pt x="9" y="22"/>
                    </a:lnTo>
                    <a:lnTo>
                      <a:pt x="3"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 name="Freeform 310"/>
              <p:cNvSpPr>
                <a:spLocks/>
              </p:cNvSpPr>
              <p:nvPr/>
            </p:nvSpPr>
            <p:spPr bwMode="auto">
              <a:xfrm>
                <a:off x="2188" y="298"/>
                <a:ext cx="76" cy="159"/>
              </a:xfrm>
              <a:custGeom>
                <a:avLst/>
                <a:gdLst>
                  <a:gd name="T0" fmla="*/ 74 w 76"/>
                  <a:gd name="T1" fmla="*/ 0 h 159"/>
                  <a:gd name="T2" fmla="*/ 76 w 76"/>
                  <a:gd name="T3" fmla="*/ 9 h 159"/>
                  <a:gd name="T4" fmla="*/ 74 w 76"/>
                  <a:gd name="T5" fmla="*/ 26 h 159"/>
                  <a:gd name="T6" fmla="*/ 66 w 76"/>
                  <a:gd name="T7" fmla="*/ 49 h 159"/>
                  <a:gd name="T8" fmla="*/ 55 w 76"/>
                  <a:gd name="T9" fmla="*/ 75 h 159"/>
                  <a:gd name="T10" fmla="*/ 43 w 76"/>
                  <a:gd name="T11" fmla="*/ 104 h 159"/>
                  <a:gd name="T12" fmla="*/ 30 w 76"/>
                  <a:gd name="T13" fmla="*/ 128 h 159"/>
                  <a:gd name="T14" fmla="*/ 14 w 76"/>
                  <a:gd name="T15" fmla="*/ 148 h 159"/>
                  <a:gd name="T16" fmla="*/ 0 w 76"/>
                  <a:gd name="T17" fmla="*/ 159 h 159"/>
                  <a:gd name="T18" fmla="*/ 4 w 76"/>
                  <a:gd name="T19" fmla="*/ 148 h 159"/>
                  <a:gd name="T20" fmla="*/ 14 w 76"/>
                  <a:gd name="T21" fmla="*/ 126 h 159"/>
                  <a:gd name="T22" fmla="*/ 24 w 76"/>
                  <a:gd name="T23" fmla="*/ 99 h 159"/>
                  <a:gd name="T24" fmla="*/ 35 w 76"/>
                  <a:gd name="T25" fmla="*/ 71 h 159"/>
                  <a:gd name="T26" fmla="*/ 49 w 76"/>
                  <a:gd name="T27" fmla="*/ 44 h 159"/>
                  <a:gd name="T28" fmla="*/ 59 w 76"/>
                  <a:gd name="T29" fmla="*/ 20 h 159"/>
                  <a:gd name="T30" fmla="*/ 68 w 76"/>
                  <a:gd name="T31" fmla="*/ 4 h 159"/>
                  <a:gd name="T32" fmla="*/ 74 w 76"/>
                  <a:gd name="T33" fmla="*/ 0 h 1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159"/>
                  <a:gd name="T53" fmla="*/ 76 w 76"/>
                  <a:gd name="T54" fmla="*/ 159 h 1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159">
                    <a:moveTo>
                      <a:pt x="74" y="0"/>
                    </a:moveTo>
                    <a:lnTo>
                      <a:pt x="76" y="9"/>
                    </a:lnTo>
                    <a:lnTo>
                      <a:pt x="74" y="26"/>
                    </a:lnTo>
                    <a:lnTo>
                      <a:pt x="66" y="49"/>
                    </a:lnTo>
                    <a:lnTo>
                      <a:pt x="55" y="75"/>
                    </a:lnTo>
                    <a:lnTo>
                      <a:pt x="43" y="104"/>
                    </a:lnTo>
                    <a:lnTo>
                      <a:pt x="30" y="128"/>
                    </a:lnTo>
                    <a:lnTo>
                      <a:pt x="14" y="148"/>
                    </a:lnTo>
                    <a:lnTo>
                      <a:pt x="0" y="159"/>
                    </a:lnTo>
                    <a:lnTo>
                      <a:pt x="4" y="148"/>
                    </a:lnTo>
                    <a:lnTo>
                      <a:pt x="14" y="126"/>
                    </a:lnTo>
                    <a:lnTo>
                      <a:pt x="24" y="99"/>
                    </a:lnTo>
                    <a:lnTo>
                      <a:pt x="35" y="71"/>
                    </a:lnTo>
                    <a:lnTo>
                      <a:pt x="49" y="44"/>
                    </a:lnTo>
                    <a:lnTo>
                      <a:pt x="59" y="20"/>
                    </a:lnTo>
                    <a:lnTo>
                      <a:pt x="68" y="4"/>
                    </a:lnTo>
                    <a:lnTo>
                      <a:pt x="7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 name="Freeform 311"/>
              <p:cNvSpPr>
                <a:spLocks/>
              </p:cNvSpPr>
              <p:nvPr/>
            </p:nvSpPr>
            <p:spPr bwMode="auto">
              <a:xfrm>
                <a:off x="2256" y="320"/>
                <a:ext cx="68" cy="126"/>
              </a:xfrm>
              <a:custGeom>
                <a:avLst/>
                <a:gdLst>
                  <a:gd name="T0" fmla="*/ 66 w 68"/>
                  <a:gd name="T1" fmla="*/ 0 h 126"/>
                  <a:gd name="T2" fmla="*/ 68 w 68"/>
                  <a:gd name="T3" fmla="*/ 7 h 126"/>
                  <a:gd name="T4" fmla="*/ 65 w 68"/>
                  <a:gd name="T5" fmla="*/ 18 h 126"/>
                  <a:gd name="T6" fmla="*/ 61 w 68"/>
                  <a:gd name="T7" fmla="*/ 35 h 126"/>
                  <a:gd name="T8" fmla="*/ 51 w 68"/>
                  <a:gd name="T9" fmla="*/ 55 h 126"/>
                  <a:gd name="T10" fmla="*/ 41 w 68"/>
                  <a:gd name="T11" fmla="*/ 77 h 126"/>
                  <a:gd name="T12" fmla="*/ 30 w 68"/>
                  <a:gd name="T13" fmla="*/ 97 h 126"/>
                  <a:gd name="T14" fmla="*/ 16 w 68"/>
                  <a:gd name="T15" fmla="*/ 115 h 126"/>
                  <a:gd name="T16" fmla="*/ 0 w 68"/>
                  <a:gd name="T17" fmla="*/ 126 h 126"/>
                  <a:gd name="T18" fmla="*/ 8 w 68"/>
                  <a:gd name="T19" fmla="*/ 113 h 126"/>
                  <a:gd name="T20" fmla="*/ 18 w 68"/>
                  <a:gd name="T21" fmla="*/ 93 h 126"/>
                  <a:gd name="T22" fmla="*/ 28 w 68"/>
                  <a:gd name="T23" fmla="*/ 73 h 126"/>
                  <a:gd name="T24" fmla="*/ 37 w 68"/>
                  <a:gd name="T25" fmla="*/ 51 h 126"/>
                  <a:gd name="T26" fmla="*/ 47 w 68"/>
                  <a:gd name="T27" fmla="*/ 31 h 126"/>
                  <a:gd name="T28" fmla="*/ 55 w 68"/>
                  <a:gd name="T29" fmla="*/ 13 h 126"/>
                  <a:gd name="T30" fmla="*/ 63 w 68"/>
                  <a:gd name="T31" fmla="*/ 2 h 126"/>
                  <a:gd name="T32" fmla="*/ 66 w 68"/>
                  <a:gd name="T33" fmla="*/ 0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126"/>
                  <a:gd name="T53" fmla="*/ 68 w 68"/>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126">
                    <a:moveTo>
                      <a:pt x="66" y="0"/>
                    </a:moveTo>
                    <a:lnTo>
                      <a:pt x="68" y="7"/>
                    </a:lnTo>
                    <a:lnTo>
                      <a:pt x="65" y="18"/>
                    </a:lnTo>
                    <a:lnTo>
                      <a:pt x="61" y="35"/>
                    </a:lnTo>
                    <a:lnTo>
                      <a:pt x="51" y="55"/>
                    </a:lnTo>
                    <a:lnTo>
                      <a:pt x="41" y="77"/>
                    </a:lnTo>
                    <a:lnTo>
                      <a:pt x="30" y="97"/>
                    </a:lnTo>
                    <a:lnTo>
                      <a:pt x="16" y="115"/>
                    </a:lnTo>
                    <a:lnTo>
                      <a:pt x="0" y="126"/>
                    </a:lnTo>
                    <a:lnTo>
                      <a:pt x="8" y="113"/>
                    </a:lnTo>
                    <a:lnTo>
                      <a:pt x="18" y="93"/>
                    </a:lnTo>
                    <a:lnTo>
                      <a:pt x="28" y="73"/>
                    </a:lnTo>
                    <a:lnTo>
                      <a:pt x="37" y="51"/>
                    </a:lnTo>
                    <a:lnTo>
                      <a:pt x="47" y="31"/>
                    </a:lnTo>
                    <a:lnTo>
                      <a:pt x="55" y="13"/>
                    </a:lnTo>
                    <a:lnTo>
                      <a:pt x="63" y="2"/>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 name="Freeform 312"/>
              <p:cNvSpPr>
                <a:spLocks/>
              </p:cNvSpPr>
              <p:nvPr/>
            </p:nvSpPr>
            <p:spPr bwMode="auto">
              <a:xfrm>
                <a:off x="2266" y="437"/>
                <a:ext cx="70" cy="110"/>
              </a:xfrm>
              <a:custGeom>
                <a:avLst/>
                <a:gdLst>
                  <a:gd name="T0" fmla="*/ 0 w 70"/>
                  <a:gd name="T1" fmla="*/ 0 h 110"/>
                  <a:gd name="T2" fmla="*/ 8 w 70"/>
                  <a:gd name="T3" fmla="*/ 9 h 110"/>
                  <a:gd name="T4" fmla="*/ 21 w 70"/>
                  <a:gd name="T5" fmla="*/ 22 h 110"/>
                  <a:gd name="T6" fmla="*/ 33 w 70"/>
                  <a:gd name="T7" fmla="*/ 40 h 110"/>
                  <a:gd name="T8" fmla="*/ 47 w 70"/>
                  <a:gd name="T9" fmla="*/ 57 h 110"/>
                  <a:gd name="T10" fmla="*/ 58 w 70"/>
                  <a:gd name="T11" fmla="*/ 75 h 110"/>
                  <a:gd name="T12" fmla="*/ 68 w 70"/>
                  <a:gd name="T13" fmla="*/ 91 h 110"/>
                  <a:gd name="T14" fmla="*/ 70 w 70"/>
                  <a:gd name="T15" fmla="*/ 104 h 110"/>
                  <a:gd name="T16" fmla="*/ 68 w 70"/>
                  <a:gd name="T17" fmla="*/ 110 h 110"/>
                  <a:gd name="T18" fmla="*/ 60 w 70"/>
                  <a:gd name="T19" fmla="*/ 108 h 110"/>
                  <a:gd name="T20" fmla="*/ 53 w 70"/>
                  <a:gd name="T21" fmla="*/ 99 h 110"/>
                  <a:gd name="T22" fmla="*/ 43 w 70"/>
                  <a:gd name="T23" fmla="*/ 82 h 110"/>
                  <a:gd name="T24" fmla="*/ 31 w 70"/>
                  <a:gd name="T25" fmla="*/ 62 h 110"/>
                  <a:gd name="T26" fmla="*/ 21 w 70"/>
                  <a:gd name="T27" fmla="*/ 40 h 110"/>
                  <a:gd name="T28" fmla="*/ 14 w 70"/>
                  <a:gd name="T29" fmla="*/ 22 h 110"/>
                  <a:gd name="T30" fmla="*/ 6 w 70"/>
                  <a:gd name="T31" fmla="*/ 7 h 110"/>
                  <a:gd name="T32" fmla="*/ 0 w 70"/>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10"/>
                  <a:gd name="T53" fmla="*/ 70 w 70"/>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10">
                    <a:moveTo>
                      <a:pt x="0" y="0"/>
                    </a:moveTo>
                    <a:lnTo>
                      <a:pt x="8" y="9"/>
                    </a:lnTo>
                    <a:lnTo>
                      <a:pt x="21" y="22"/>
                    </a:lnTo>
                    <a:lnTo>
                      <a:pt x="33" y="40"/>
                    </a:lnTo>
                    <a:lnTo>
                      <a:pt x="47" y="57"/>
                    </a:lnTo>
                    <a:lnTo>
                      <a:pt x="58" y="75"/>
                    </a:lnTo>
                    <a:lnTo>
                      <a:pt x="68" y="91"/>
                    </a:lnTo>
                    <a:lnTo>
                      <a:pt x="70" y="104"/>
                    </a:lnTo>
                    <a:lnTo>
                      <a:pt x="68" y="110"/>
                    </a:lnTo>
                    <a:lnTo>
                      <a:pt x="60" y="108"/>
                    </a:lnTo>
                    <a:lnTo>
                      <a:pt x="53" y="99"/>
                    </a:lnTo>
                    <a:lnTo>
                      <a:pt x="43" y="82"/>
                    </a:lnTo>
                    <a:lnTo>
                      <a:pt x="31" y="62"/>
                    </a:lnTo>
                    <a:lnTo>
                      <a:pt x="21" y="40"/>
                    </a:lnTo>
                    <a:lnTo>
                      <a:pt x="14" y="22"/>
                    </a:lnTo>
                    <a:lnTo>
                      <a:pt x="6"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 name="Freeform 313"/>
              <p:cNvSpPr>
                <a:spLocks/>
              </p:cNvSpPr>
              <p:nvPr/>
            </p:nvSpPr>
            <p:spPr bwMode="auto">
              <a:xfrm>
                <a:off x="2330" y="188"/>
                <a:ext cx="340" cy="81"/>
              </a:xfrm>
              <a:custGeom>
                <a:avLst/>
                <a:gdLst>
                  <a:gd name="T0" fmla="*/ 0 w 340"/>
                  <a:gd name="T1" fmla="*/ 8 h 81"/>
                  <a:gd name="T2" fmla="*/ 0 w 340"/>
                  <a:gd name="T3" fmla="*/ 6 h 81"/>
                  <a:gd name="T4" fmla="*/ 2 w 340"/>
                  <a:gd name="T5" fmla="*/ 2 h 81"/>
                  <a:gd name="T6" fmla="*/ 4 w 340"/>
                  <a:gd name="T7" fmla="*/ 0 h 81"/>
                  <a:gd name="T8" fmla="*/ 8 w 340"/>
                  <a:gd name="T9" fmla="*/ 0 h 81"/>
                  <a:gd name="T10" fmla="*/ 29 w 340"/>
                  <a:gd name="T11" fmla="*/ 20 h 81"/>
                  <a:gd name="T12" fmla="*/ 51 w 340"/>
                  <a:gd name="T13" fmla="*/ 35 h 81"/>
                  <a:gd name="T14" fmla="*/ 74 w 340"/>
                  <a:gd name="T15" fmla="*/ 46 h 81"/>
                  <a:gd name="T16" fmla="*/ 97 w 340"/>
                  <a:gd name="T17" fmla="*/ 55 h 81"/>
                  <a:gd name="T18" fmla="*/ 121 w 340"/>
                  <a:gd name="T19" fmla="*/ 61 h 81"/>
                  <a:gd name="T20" fmla="*/ 144 w 340"/>
                  <a:gd name="T21" fmla="*/ 64 h 81"/>
                  <a:gd name="T22" fmla="*/ 165 w 340"/>
                  <a:gd name="T23" fmla="*/ 64 h 81"/>
                  <a:gd name="T24" fmla="*/ 189 w 340"/>
                  <a:gd name="T25" fmla="*/ 64 h 81"/>
                  <a:gd name="T26" fmla="*/ 210 w 340"/>
                  <a:gd name="T27" fmla="*/ 61 h 81"/>
                  <a:gd name="T28" fmla="*/ 232 w 340"/>
                  <a:gd name="T29" fmla="*/ 57 h 81"/>
                  <a:gd name="T30" fmla="*/ 253 w 340"/>
                  <a:gd name="T31" fmla="*/ 53 h 81"/>
                  <a:gd name="T32" fmla="*/ 272 w 340"/>
                  <a:gd name="T33" fmla="*/ 46 h 81"/>
                  <a:gd name="T34" fmla="*/ 292 w 340"/>
                  <a:gd name="T35" fmla="*/ 39 h 81"/>
                  <a:gd name="T36" fmla="*/ 309 w 340"/>
                  <a:gd name="T37" fmla="*/ 33 h 81"/>
                  <a:gd name="T38" fmla="*/ 325 w 340"/>
                  <a:gd name="T39" fmla="*/ 28 h 81"/>
                  <a:gd name="T40" fmla="*/ 340 w 340"/>
                  <a:gd name="T41" fmla="*/ 22 h 81"/>
                  <a:gd name="T42" fmla="*/ 333 w 340"/>
                  <a:gd name="T43" fmla="*/ 33 h 81"/>
                  <a:gd name="T44" fmla="*/ 321 w 340"/>
                  <a:gd name="T45" fmla="*/ 44 h 81"/>
                  <a:gd name="T46" fmla="*/ 305 w 340"/>
                  <a:gd name="T47" fmla="*/ 53 h 81"/>
                  <a:gd name="T48" fmla="*/ 286 w 340"/>
                  <a:gd name="T49" fmla="*/ 61 h 81"/>
                  <a:gd name="T50" fmla="*/ 263 w 340"/>
                  <a:gd name="T51" fmla="*/ 70 h 81"/>
                  <a:gd name="T52" fmla="*/ 239 w 340"/>
                  <a:gd name="T53" fmla="*/ 75 h 81"/>
                  <a:gd name="T54" fmla="*/ 212 w 340"/>
                  <a:gd name="T55" fmla="*/ 79 h 81"/>
                  <a:gd name="T56" fmla="*/ 185 w 340"/>
                  <a:gd name="T57" fmla="*/ 81 h 81"/>
                  <a:gd name="T58" fmla="*/ 158 w 340"/>
                  <a:gd name="T59" fmla="*/ 81 h 81"/>
                  <a:gd name="T60" fmla="*/ 130 w 340"/>
                  <a:gd name="T61" fmla="*/ 79 h 81"/>
                  <a:gd name="T62" fmla="*/ 103 w 340"/>
                  <a:gd name="T63" fmla="*/ 72 h 81"/>
                  <a:gd name="T64" fmla="*/ 78 w 340"/>
                  <a:gd name="T65" fmla="*/ 66 h 81"/>
                  <a:gd name="T66" fmla="*/ 55 w 340"/>
                  <a:gd name="T67" fmla="*/ 57 h 81"/>
                  <a:gd name="T68" fmla="*/ 33 w 340"/>
                  <a:gd name="T69" fmla="*/ 44 h 81"/>
                  <a:gd name="T70" fmla="*/ 16 w 340"/>
                  <a:gd name="T71" fmla="*/ 28 h 81"/>
                  <a:gd name="T72" fmla="*/ 0 w 340"/>
                  <a:gd name="T73" fmla="*/ 8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0"/>
                  <a:gd name="T112" fmla="*/ 0 h 81"/>
                  <a:gd name="T113" fmla="*/ 340 w 340"/>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0" h="81">
                    <a:moveTo>
                      <a:pt x="0" y="8"/>
                    </a:moveTo>
                    <a:lnTo>
                      <a:pt x="0" y="6"/>
                    </a:lnTo>
                    <a:lnTo>
                      <a:pt x="2" y="2"/>
                    </a:lnTo>
                    <a:lnTo>
                      <a:pt x="4" y="0"/>
                    </a:lnTo>
                    <a:lnTo>
                      <a:pt x="8" y="0"/>
                    </a:lnTo>
                    <a:lnTo>
                      <a:pt x="29" y="20"/>
                    </a:lnTo>
                    <a:lnTo>
                      <a:pt x="51" y="35"/>
                    </a:lnTo>
                    <a:lnTo>
                      <a:pt x="74" y="46"/>
                    </a:lnTo>
                    <a:lnTo>
                      <a:pt x="97" y="55"/>
                    </a:lnTo>
                    <a:lnTo>
                      <a:pt x="121" y="61"/>
                    </a:lnTo>
                    <a:lnTo>
                      <a:pt x="144" y="64"/>
                    </a:lnTo>
                    <a:lnTo>
                      <a:pt x="165" y="64"/>
                    </a:lnTo>
                    <a:lnTo>
                      <a:pt x="189" y="64"/>
                    </a:lnTo>
                    <a:lnTo>
                      <a:pt x="210" y="61"/>
                    </a:lnTo>
                    <a:lnTo>
                      <a:pt x="232" y="57"/>
                    </a:lnTo>
                    <a:lnTo>
                      <a:pt x="253" y="53"/>
                    </a:lnTo>
                    <a:lnTo>
                      <a:pt x="272" y="46"/>
                    </a:lnTo>
                    <a:lnTo>
                      <a:pt x="292" y="39"/>
                    </a:lnTo>
                    <a:lnTo>
                      <a:pt x="309" y="33"/>
                    </a:lnTo>
                    <a:lnTo>
                      <a:pt x="325" y="28"/>
                    </a:lnTo>
                    <a:lnTo>
                      <a:pt x="340" y="22"/>
                    </a:lnTo>
                    <a:lnTo>
                      <a:pt x="333" y="33"/>
                    </a:lnTo>
                    <a:lnTo>
                      <a:pt x="321" y="44"/>
                    </a:lnTo>
                    <a:lnTo>
                      <a:pt x="305" y="53"/>
                    </a:lnTo>
                    <a:lnTo>
                      <a:pt x="286" y="61"/>
                    </a:lnTo>
                    <a:lnTo>
                      <a:pt x="263" y="70"/>
                    </a:lnTo>
                    <a:lnTo>
                      <a:pt x="239" y="75"/>
                    </a:lnTo>
                    <a:lnTo>
                      <a:pt x="212" y="79"/>
                    </a:lnTo>
                    <a:lnTo>
                      <a:pt x="185" y="81"/>
                    </a:lnTo>
                    <a:lnTo>
                      <a:pt x="158" y="81"/>
                    </a:lnTo>
                    <a:lnTo>
                      <a:pt x="130" y="79"/>
                    </a:lnTo>
                    <a:lnTo>
                      <a:pt x="103" y="72"/>
                    </a:lnTo>
                    <a:lnTo>
                      <a:pt x="78" y="66"/>
                    </a:lnTo>
                    <a:lnTo>
                      <a:pt x="55" y="57"/>
                    </a:lnTo>
                    <a:lnTo>
                      <a:pt x="33" y="44"/>
                    </a:lnTo>
                    <a:lnTo>
                      <a:pt x="16" y="28"/>
                    </a:lnTo>
                    <a:lnTo>
                      <a:pt x="0"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 name="Freeform 314"/>
              <p:cNvSpPr>
                <a:spLocks/>
              </p:cNvSpPr>
              <p:nvPr/>
            </p:nvSpPr>
            <p:spPr bwMode="auto">
              <a:xfrm>
                <a:off x="2626" y="152"/>
                <a:ext cx="37" cy="86"/>
              </a:xfrm>
              <a:custGeom>
                <a:avLst/>
                <a:gdLst>
                  <a:gd name="T0" fmla="*/ 0 w 37"/>
                  <a:gd name="T1" fmla="*/ 86 h 86"/>
                  <a:gd name="T2" fmla="*/ 15 w 37"/>
                  <a:gd name="T3" fmla="*/ 64 h 86"/>
                  <a:gd name="T4" fmla="*/ 29 w 37"/>
                  <a:gd name="T5" fmla="*/ 38 h 86"/>
                  <a:gd name="T6" fmla="*/ 37 w 37"/>
                  <a:gd name="T7" fmla="*/ 14 h 86"/>
                  <a:gd name="T8" fmla="*/ 35 w 37"/>
                  <a:gd name="T9" fmla="*/ 0 h 86"/>
                  <a:gd name="T10" fmla="*/ 27 w 37"/>
                  <a:gd name="T11" fmla="*/ 7 h 86"/>
                  <a:gd name="T12" fmla="*/ 21 w 37"/>
                  <a:gd name="T13" fmla="*/ 31 h 86"/>
                  <a:gd name="T14" fmla="*/ 11 w 37"/>
                  <a:gd name="T15" fmla="*/ 60 h 86"/>
                  <a:gd name="T16" fmla="*/ 0 w 37"/>
                  <a:gd name="T17" fmla="*/ 86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86"/>
                  <a:gd name="T29" fmla="*/ 37 w 37"/>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86">
                    <a:moveTo>
                      <a:pt x="0" y="86"/>
                    </a:moveTo>
                    <a:lnTo>
                      <a:pt x="15" y="64"/>
                    </a:lnTo>
                    <a:lnTo>
                      <a:pt x="29" y="38"/>
                    </a:lnTo>
                    <a:lnTo>
                      <a:pt x="37" y="14"/>
                    </a:lnTo>
                    <a:lnTo>
                      <a:pt x="35" y="0"/>
                    </a:lnTo>
                    <a:lnTo>
                      <a:pt x="27" y="7"/>
                    </a:lnTo>
                    <a:lnTo>
                      <a:pt x="21" y="31"/>
                    </a:lnTo>
                    <a:lnTo>
                      <a:pt x="11" y="60"/>
                    </a:lnTo>
                    <a:lnTo>
                      <a:pt x="0"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 name="Freeform 315"/>
              <p:cNvSpPr>
                <a:spLocks/>
              </p:cNvSpPr>
              <p:nvPr/>
            </p:nvSpPr>
            <p:spPr bwMode="auto">
              <a:xfrm>
                <a:off x="2597" y="155"/>
                <a:ext cx="42" cy="94"/>
              </a:xfrm>
              <a:custGeom>
                <a:avLst/>
                <a:gdLst>
                  <a:gd name="T0" fmla="*/ 40 w 42"/>
                  <a:gd name="T1" fmla="*/ 0 h 94"/>
                  <a:gd name="T2" fmla="*/ 42 w 42"/>
                  <a:gd name="T3" fmla="*/ 13 h 94"/>
                  <a:gd name="T4" fmla="*/ 34 w 42"/>
                  <a:gd name="T5" fmla="*/ 39 h 94"/>
                  <a:gd name="T6" fmla="*/ 21 w 42"/>
                  <a:gd name="T7" fmla="*/ 70 h 94"/>
                  <a:gd name="T8" fmla="*/ 0 w 42"/>
                  <a:gd name="T9" fmla="*/ 94 h 94"/>
                  <a:gd name="T10" fmla="*/ 9 w 42"/>
                  <a:gd name="T11" fmla="*/ 68 h 94"/>
                  <a:gd name="T12" fmla="*/ 23 w 42"/>
                  <a:gd name="T13" fmla="*/ 37 h 94"/>
                  <a:gd name="T14" fmla="*/ 33 w 42"/>
                  <a:gd name="T15" fmla="*/ 11 h 94"/>
                  <a:gd name="T16" fmla="*/ 40 w 42"/>
                  <a:gd name="T17" fmla="*/ 0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4"/>
                  <a:gd name="T29" fmla="*/ 42 w 42"/>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4">
                    <a:moveTo>
                      <a:pt x="40" y="0"/>
                    </a:moveTo>
                    <a:lnTo>
                      <a:pt x="42" y="13"/>
                    </a:lnTo>
                    <a:lnTo>
                      <a:pt x="34" y="39"/>
                    </a:lnTo>
                    <a:lnTo>
                      <a:pt x="21" y="70"/>
                    </a:lnTo>
                    <a:lnTo>
                      <a:pt x="0" y="94"/>
                    </a:lnTo>
                    <a:lnTo>
                      <a:pt x="9" y="68"/>
                    </a:lnTo>
                    <a:lnTo>
                      <a:pt x="23" y="37"/>
                    </a:lnTo>
                    <a:lnTo>
                      <a:pt x="33" y="11"/>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 name="Freeform 316"/>
              <p:cNvSpPr>
                <a:spLocks/>
              </p:cNvSpPr>
              <p:nvPr/>
            </p:nvSpPr>
            <p:spPr bwMode="auto">
              <a:xfrm>
                <a:off x="2528" y="139"/>
                <a:ext cx="61" cy="124"/>
              </a:xfrm>
              <a:custGeom>
                <a:avLst/>
                <a:gdLst>
                  <a:gd name="T0" fmla="*/ 59 w 61"/>
                  <a:gd name="T1" fmla="*/ 0 h 124"/>
                  <a:gd name="T2" fmla="*/ 61 w 61"/>
                  <a:gd name="T3" fmla="*/ 7 h 124"/>
                  <a:gd name="T4" fmla="*/ 59 w 61"/>
                  <a:gd name="T5" fmla="*/ 18 h 124"/>
                  <a:gd name="T6" fmla="*/ 53 w 61"/>
                  <a:gd name="T7" fmla="*/ 35 h 124"/>
                  <a:gd name="T8" fmla="*/ 45 w 61"/>
                  <a:gd name="T9" fmla="*/ 55 h 124"/>
                  <a:gd name="T10" fmla="*/ 35 w 61"/>
                  <a:gd name="T11" fmla="*/ 75 h 124"/>
                  <a:gd name="T12" fmla="*/ 26 w 61"/>
                  <a:gd name="T13" fmla="*/ 95 h 124"/>
                  <a:gd name="T14" fmla="*/ 12 w 61"/>
                  <a:gd name="T15" fmla="*/ 113 h 124"/>
                  <a:gd name="T16" fmla="*/ 0 w 61"/>
                  <a:gd name="T17" fmla="*/ 124 h 124"/>
                  <a:gd name="T18" fmla="*/ 6 w 61"/>
                  <a:gd name="T19" fmla="*/ 113 h 124"/>
                  <a:gd name="T20" fmla="*/ 12 w 61"/>
                  <a:gd name="T21" fmla="*/ 97 h 124"/>
                  <a:gd name="T22" fmla="*/ 22 w 61"/>
                  <a:gd name="T23" fmla="*/ 75 h 124"/>
                  <a:gd name="T24" fmla="*/ 30 w 61"/>
                  <a:gd name="T25" fmla="*/ 53 h 124"/>
                  <a:gd name="T26" fmla="*/ 37 w 61"/>
                  <a:gd name="T27" fmla="*/ 33 h 124"/>
                  <a:gd name="T28" fmla="*/ 47 w 61"/>
                  <a:gd name="T29" fmla="*/ 13 h 124"/>
                  <a:gd name="T30" fmla="*/ 53 w 61"/>
                  <a:gd name="T31" fmla="*/ 2 h 124"/>
                  <a:gd name="T32" fmla="*/ 59 w 61"/>
                  <a:gd name="T33" fmla="*/ 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124"/>
                  <a:gd name="T53" fmla="*/ 61 w 61"/>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124">
                    <a:moveTo>
                      <a:pt x="59" y="0"/>
                    </a:moveTo>
                    <a:lnTo>
                      <a:pt x="61" y="7"/>
                    </a:lnTo>
                    <a:lnTo>
                      <a:pt x="59" y="18"/>
                    </a:lnTo>
                    <a:lnTo>
                      <a:pt x="53" y="35"/>
                    </a:lnTo>
                    <a:lnTo>
                      <a:pt x="45" y="55"/>
                    </a:lnTo>
                    <a:lnTo>
                      <a:pt x="35" y="75"/>
                    </a:lnTo>
                    <a:lnTo>
                      <a:pt x="26" y="95"/>
                    </a:lnTo>
                    <a:lnTo>
                      <a:pt x="12" y="113"/>
                    </a:lnTo>
                    <a:lnTo>
                      <a:pt x="0" y="124"/>
                    </a:lnTo>
                    <a:lnTo>
                      <a:pt x="6" y="113"/>
                    </a:lnTo>
                    <a:lnTo>
                      <a:pt x="12" y="97"/>
                    </a:lnTo>
                    <a:lnTo>
                      <a:pt x="22" y="75"/>
                    </a:lnTo>
                    <a:lnTo>
                      <a:pt x="30" y="53"/>
                    </a:lnTo>
                    <a:lnTo>
                      <a:pt x="37" y="33"/>
                    </a:lnTo>
                    <a:lnTo>
                      <a:pt x="47" y="13"/>
                    </a:lnTo>
                    <a:lnTo>
                      <a:pt x="53"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 name="Freeform 317"/>
              <p:cNvSpPr>
                <a:spLocks/>
              </p:cNvSpPr>
              <p:nvPr/>
            </p:nvSpPr>
            <p:spPr bwMode="auto">
              <a:xfrm>
                <a:off x="2466" y="126"/>
                <a:ext cx="66" cy="134"/>
              </a:xfrm>
              <a:custGeom>
                <a:avLst/>
                <a:gdLst>
                  <a:gd name="T0" fmla="*/ 64 w 66"/>
                  <a:gd name="T1" fmla="*/ 0 h 134"/>
                  <a:gd name="T2" fmla="*/ 66 w 66"/>
                  <a:gd name="T3" fmla="*/ 6 h 134"/>
                  <a:gd name="T4" fmla="*/ 62 w 66"/>
                  <a:gd name="T5" fmla="*/ 22 h 134"/>
                  <a:gd name="T6" fmla="*/ 57 w 66"/>
                  <a:gd name="T7" fmla="*/ 42 h 134"/>
                  <a:gd name="T8" fmla="*/ 47 w 66"/>
                  <a:gd name="T9" fmla="*/ 64 h 134"/>
                  <a:gd name="T10" fmla="*/ 37 w 66"/>
                  <a:gd name="T11" fmla="*/ 86 h 134"/>
                  <a:gd name="T12" fmla="*/ 24 w 66"/>
                  <a:gd name="T13" fmla="*/ 108 h 134"/>
                  <a:gd name="T14" fmla="*/ 12 w 66"/>
                  <a:gd name="T15" fmla="*/ 123 h 134"/>
                  <a:gd name="T16" fmla="*/ 0 w 66"/>
                  <a:gd name="T17" fmla="*/ 134 h 134"/>
                  <a:gd name="T18" fmla="*/ 4 w 66"/>
                  <a:gd name="T19" fmla="*/ 123 h 134"/>
                  <a:gd name="T20" fmla="*/ 12 w 66"/>
                  <a:gd name="T21" fmla="*/ 106 h 134"/>
                  <a:gd name="T22" fmla="*/ 22 w 66"/>
                  <a:gd name="T23" fmla="*/ 84 h 134"/>
                  <a:gd name="T24" fmla="*/ 31 w 66"/>
                  <a:gd name="T25" fmla="*/ 59 h 134"/>
                  <a:gd name="T26" fmla="*/ 43 w 66"/>
                  <a:gd name="T27" fmla="*/ 37 h 134"/>
                  <a:gd name="T28" fmla="*/ 53 w 66"/>
                  <a:gd name="T29" fmla="*/ 17 h 134"/>
                  <a:gd name="T30" fmla="*/ 61 w 66"/>
                  <a:gd name="T31" fmla="*/ 4 h 134"/>
                  <a:gd name="T32" fmla="*/ 64 w 66"/>
                  <a:gd name="T33" fmla="*/ 0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34"/>
                  <a:gd name="T53" fmla="*/ 66 w 66"/>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34">
                    <a:moveTo>
                      <a:pt x="64" y="0"/>
                    </a:moveTo>
                    <a:lnTo>
                      <a:pt x="66" y="6"/>
                    </a:lnTo>
                    <a:lnTo>
                      <a:pt x="62" y="22"/>
                    </a:lnTo>
                    <a:lnTo>
                      <a:pt x="57" y="42"/>
                    </a:lnTo>
                    <a:lnTo>
                      <a:pt x="47" y="64"/>
                    </a:lnTo>
                    <a:lnTo>
                      <a:pt x="37" y="86"/>
                    </a:lnTo>
                    <a:lnTo>
                      <a:pt x="24" y="108"/>
                    </a:lnTo>
                    <a:lnTo>
                      <a:pt x="12" y="123"/>
                    </a:lnTo>
                    <a:lnTo>
                      <a:pt x="0" y="134"/>
                    </a:lnTo>
                    <a:lnTo>
                      <a:pt x="4" y="123"/>
                    </a:lnTo>
                    <a:lnTo>
                      <a:pt x="12" y="106"/>
                    </a:lnTo>
                    <a:lnTo>
                      <a:pt x="22" y="84"/>
                    </a:lnTo>
                    <a:lnTo>
                      <a:pt x="31" y="59"/>
                    </a:lnTo>
                    <a:lnTo>
                      <a:pt x="43" y="37"/>
                    </a:lnTo>
                    <a:lnTo>
                      <a:pt x="53" y="17"/>
                    </a:lnTo>
                    <a:lnTo>
                      <a:pt x="61" y="4"/>
                    </a:lnTo>
                    <a:lnTo>
                      <a:pt x="6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 name="Freeform 318"/>
              <p:cNvSpPr>
                <a:spLocks/>
              </p:cNvSpPr>
              <p:nvPr/>
            </p:nvSpPr>
            <p:spPr bwMode="auto">
              <a:xfrm>
                <a:off x="2424" y="141"/>
                <a:ext cx="71" cy="111"/>
              </a:xfrm>
              <a:custGeom>
                <a:avLst/>
                <a:gdLst>
                  <a:gd name="T0" fmla="*/ 71 w 71"/>
                  <a:gd name="T1" fmla="*/ 0 h 111"/>
                  <a:gd name="T2" fmla="*/ 71 w 71"/>
                  <a:gd name="T3" fmla="*/ 5 h 111"/>
                  <a:gd name="T4" fmla="*/ 68 w 71"/>
                  <a:gd name="T5" fmla="*/ 18 h 111"/>
                  <a:gd name="T6" fmla="*/ 58 w 71"/>
                  <a:gd name="T7" fmla="*/ 36 h 111"/>
                  <a:gd name="T8" fmla="*/ 48 w 71"/>
                  <a:gd name="T9" fmla="*/ 55 h 111"/>
                  <a:gd name="T10" fmla="*/ 35 w 71"/>
                  <a:gd name="T11" fmla="*/ 75 h 111"/>
                  <a:gd name="T12" fmla="*/ 21 w 71"/>
                  <a:gd name="T13" fmla="*/ 91 h 111"/>
                  <a:gd name="T14" fmla="*/ 9 w 71"/>
                  <a:gd name="T15" fmla="*/ 104 h 111"/>
                  <a:gd name="T16" fmla="*/ 0 w 71"/>
                  <a:gd name="T17" fmla="*/ 111 h 111"/>
                  <a:gd name="T18" fmla="*/ 5 w 71"/>
                  <a:gd name="T19" fmla="*/ 100 h 111"/>
                  <a:gd name="T20" fmla="*/ 15 w 71"/>
                  <a:gd name="T21" fmla="*/ 84 h 111"/>
                  <a:gd name="T22" fmla="*/ 25 w 71"/>
                  <a:gd name="T23" fmla="*/ 67 h 111"/>
                  <a:gd name="T24" fmla="*/ 36 w 71"/>
                  <a:gd name="T25" fmla="*/ 44 h 111"/>
                  <a:gd name="T26" fmla="*/ 48 w 71"/>
                  <a:gd name="T27" fmla="*/ 27 h 111"/>
                  <a:gd name="T28" fmla="*/ 58 w 71"/>
                  <a:gd name="T29" fmla="*/ 11 h 111"/>
                  <a:gd name="T30" fmla="*/ 66 w 71"/>
                  <a:gd name="T31" fmla="*/ 2 h 111"/>
                  <a:gd name="T32" fmla="*/ 71 w 71"/>
                  <a:gd name="T33" fmla="*/ 0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111"/>
                  <a:gd name="T53" fmla="*/ 71 w 71"/>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111">
                    <a:moveTo>
                      <a:pt x="71" y="0"/>
                    </a:moveTo>
                    <a:lnTo>
                      <a:pt x="71" y="5"/>
                    </a:lnTo>
                    <a:lnTo>
                      <a:pt x="68" y="18"/>
                    </a:lnTo>
                    <a:lnTo>
                      <a:pt x="58" y="36"/>
                    </a:lnTo>
                    <a:lnTo>
                      <a:pt x="48" y="55"/>
                    </a:lnTo>
                    <a:lnTo>
                      <a:pt x="35" y="75"/>
                    </a:lnTo>
                    <a:lnTo>
                      <a:pt x="21" y="91"/>
                    </a:lnTo>
                    <a:lnTo>
                      <a:pt x="9" y="104"/>
                    </a:lnTo>
                    <a:lnTo>
                      <a:pt x="0" y="111"/>
                    </a:lnTo>
                    <a:lnTo>
                      <a:pt x="5" y="100"/>
                    </a:lnTo>
                    <a:lnTo>
                      <a:pt x="15" y="84"/>
                    </a:lnTo>
                    <a:lnTo>
                      <a:pt x="25" y="67"/>
                    </a:lnTo>
                    <a:lnTo>
                      <a:pt x="36" y="44"/>
                    </a:lnTo>
                    <a:lnTo>
                      <a:pt x="48" y="27"/>
                    </a:lnTo>
                    <a:lnTo>
                      <a:pt x="58" y="11"/>
                    </a:lnTo>
                    <a:lnTo>
                      <a:pt x="66" y="2"/>
                    </a:lnTo>
                    <a:lnTo>
                      <a:pt x="7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 name="Freeform 319"/>
              <p:cNvSpPr>
                <a:spLocks/>
              </p:cNvSpPr>
              <p:nvPr/>
            </p:nvSpPr>
            <p:spPr bwMode="auto">
              <a:xfrm>
                <a:off x="2392" y="148"/>
                <a:ext cx="63" cy="93"/>
              </a:xfrm>
              <a:custGeom>
                <a:avLst/>
                <a:gdLst>
                  <a:gd name="T0" fmla="*/ 61 w 63"/>
                  <a:gd name="T1" fmla="*/ 0 h 93"/>
                  <a:gd name="T2" fmla="*/ 63 w 63"/>
                  <a:gd name="T3" fmla="*/ 4 h 93"/>
                  <a:gd name="T4" fmla="*/ 59 w 63"/>
                  <a:gd name="T5" fmla="*/ 15 h 93"/>
                  <a:gd name="T6" fmla="*/ 55 w 63"/>
                  <a:gd name="T7" fmla="*/ 29 h 93"/>
                  <a:gd name="T8" fmla="*/ 47 w 63"/>
                  <a:gd name="T9" fmla="*/ 44 h 93"/>
                  <a:gd name="T10" fmla="*/ 37 w 63"/>
                  <a:gd name="T11" fmla="*/ 60 h 93"/>
                  <a:gd name="T12" fmla="*/ 26 w 63"/>
                  <a:gd name="T13" fmla="*/ 75 h 93"/>
                  <a:gd name="T14" fmla="*/ 14 w 63"/>
                  <a:gd name="T15" fmla="*/ 86 h 93"/>
                  <a:gd name="T16" fmla="*/ 0 w 63"/>
                  <a:gd name="T17" fmla="*/ 93 h 93"/>
                  <a:gd name="T18" fmla="*/ 6 w 63"/>
                  <a:gd name="T19" fmla="*/ 82 h 93"/>
                  <a:gd name="T20" fmla="*/ 14 w 63"/>
                  <a:gd name="T21" fmla="*/ 68 h 93"/>
                  <a:gd name="T22" fmla="*/ 24 w 63"/>
                  <a:gd name="T23" fmla="*/ 53 h 93"/>
                  <a:gd name="T24" fmla="*/ 33 w 63"/>
                  <a:gd name="T25" fmla="*/ 35 h 93"/>
                  <a:gd name="T26" fmla="*/ 41 w 63"/>
                  <a:gd name="T27" fmla="*/ 22 h 93"/>
                  <a:gd name="T28" fmla="*/ 49 w 63"/>
                  <a:gd name="T29" fmla="*/ 9 h 93"/>
                  <a:gd name="T30" fmla="*/ 57 w 63"/>
                  <a:gd name="T31" fmla="*/ 2 h 93"/>
                  <a:gd name="T32" fmla="*/ 61 w 63"/>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93"/>
                  <a:gd name="T53" fmla="*/ 63 w 63"/>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93">
                    <a:moveTo>
                      <a:pt x="61" y="0"/>
                    </a:moveTo>
                    <a:lnTo>
                      <a:pt x="63" y="4"/>
                    </a:lnTo>
                    <a:lnTo>
                      <a:pt x="59" y="15"/>
                    </a:lnTo>
                    <a:lnTo>
                      <a:pt x="55" y="29"/>
                    </a:lnTo>
                    <a:lnTo>
                      <a:pt x="47" y="44"/>
                    </a:lnTo>
                    <a:lnTo>
                      <a:pt x="37" y="60"/>
                    </a:lnTo>
                    <a:lnTo>
                      <a:pt x="26" y="75"/>
                    </a:lnTo>
                    <a:lnTo>
                      <a:pt x="14" y="86"/>
                    </a:lnTo>
                    <a:lnTo>
                      <a:pt x="0" y="93"/>
                    </a:lnTo>
                    <a:lnTo>
                      <a:pt x="6" y="82"/>
                    </a:lnTo>
                    <a:lnTo>
                      <a:pt x="14" y="68"/>
                    </a:lnTo>
                    <a:lnTo>
                      <a:pt x="24" y="53"/>
                    </a:lnTo>
                    <a:lnTo>
                      <a:pt x="33" y="35"/>
                    </a:lnTo>
                    <a:lnTo>
                      <a:pt x="41" y="22"/>
                    </a:lnTo>
                    <a:lnTo>
                      <a:pt x="49" y="9"/>
                    </a:lnTo>
                    <a:lnTo>
                      <a:pt x="57" y="2"/>
                    </a:lnTo>
                    <a:lnTo>
                      <a:pt x="6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 name="Freeform 320"/>
              <p:cNvSpPr>
                <a:spLocks/>
              </p:cNvSpPr>
              <p:nvPr/>
            </p:nvSpPr>
            <p:spPr bwMode="auto">
              <a:xfrm>
                <a:off x="2359" y="150"/>
                <a:ext cx="55" cy="66"/>
              </a:xfrm>
              <a:custGeom>
                <a:avLst/>
                <a:gdLst>
                  <a:gd name="T0" fmla="*/ 53 w 55"/>
                  <a:gd name="T1" fmla="*/ 0 h 66"/>
                  <a:gd name="T2" fmla="*/ 55 w 55"/>
                  <a:gd name="T3" fmla="*/ 5 h 66"/>
                  <a:gd name="T4" fmla="*/ 51 w 55"/>
                  <a:gd name="T5" fmla="*/ 13 h 66"/>
                  <a:gd name="T6" fmla="*/ 45 w 55"/>
                  <a:gd name="T7" fmla="*/ 24 h 66"/>
                  <a:gd name="T8" fmla="*/ 35 w 55"/>
                  <a:gd name="T9" fmla="*/ 38 h 66"/>
                  <a:gd name="T10" fmla="*/ 26 w 55"/>
                  <a:gd name="T11" fmla="*/ 49 h 66"/>
                  <a:gd name="T12" fmla="*/ 16 w 55"/>
                  <a:gd name="T13" fmla="*/ 60 h 66"/>
                  <a:gd name="T14" fmla="*/ 6 w 55"/>
                  <a:gd name="T15" fmla="*/ 64 h 66"/>
                  <a:gd name="T16" fmla="*/ 0 w 55"/>
                  <a:gd name="T17" fmla="*/ 66 h 66"/>
                  <a:gd name="T18" fmla="*/ 12 w 55"/>
                  <a:gd name="T19" fmla="*/ 51 h 66"/>
                  <a:gd name="T20" fmla="*/ 28 w 55"/>
                  <a:gd name="T21" fmla="*/ 29 h 66"/>
                  <a:gd name="T22" fmla="*/ 43 w 55"/>
                  <a:gd name="T23" fmla="*/ 9 h 66"/>
                  <a:gd name="T24" fmla="*/ 53 w 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66"/>
                  <a:gd name="T41" fmla="*/ 55 w 55"/>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66">
                    <a:moveTo>
                      <a:pt x="53" y="0"/>
                    </a:moveTo>
                    <a:lnTo>
                      <a:pt x="55" y="5"/>
                    </a:lnTo>
                    <a:lnTo>
                      <a:pt x="51" y="13"/>
                    </a:lnTo>
                    <a:lnTo>
                      <a:pt x="45" y="24"/>
                    </a:lnTo>
                    <a:lnTo>
                      <a:pt x="35" y="38"/>
                    </a:lnTo>
                    <a:lnTo>
                      <a:pt x="26" y="49"/>
                    </a:lnTo>
                    <a:lnTo>
                      <a:pt x="16" y="60"/>
                    </a:lnTo>
                    <a:lnTo>
                      <a:pt x="6" y="64"/>
                    </a:lnTo>
                    <a:lnTo>
                      <a:pt x="0" y="66"/>
                    </a:lnTo>
                    <a:lnTo>
                      <a:pt x="12" y="51"/>
                    </a:lnTo>
                    <a:lnTo>
                      <a:pt x="28" y="29"/>
                    </a:lnTo>
                    <a:lnTo>
                      <a:pt x="43" y="9"/>
                    </a:lnTo>
                    <a:lnTo>
                      <a:pt x="5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 name="Freeform 321"/>
              <p:cNvSpPr>
                <a:spLocks/>
              </p:cNvSpPr>
              <p:nvPr/>
            </p:nvSpPr>
            <p:spPr bwMode="auto">
              <a:xfrm>
                <a:off x="2340" y="161"/>
                <a:ext cx="35" cy="42"/>
              </a:xfrm>
              <a:custGeom>
                <a:avLst/>
                <a:gdLst>
                  <a:gd name="T0" fmla="*/ 35 w 35"/>
                  <a:gd name="T1" fmla="*/ 0 h 42"/>
                  <a:gd name="T2" fmla="*/ 35 w 35"/>
                  <a:gd name="T3" fmla="*/ 11 h 42"/>
                  <a:gd name="T4" fmla="*/ 25 w 35"/>
                  <a:gd name="T5" fmla="*/ 27 h 42"/>
                  <a:gd name="T6" fmla="*/ 14 w 35"/>
                  <a:gd name="T7" fmla="*/ 40 h 42"/>
                  <a:gd name="T8" fmla="*/ 0 w 35"/>
                  <a:gd name="T9" fmla="*/ 42 h 42"/>
                  <a:gd name="T10" fmla="*/ 12 w 35"/>
                  <a:gd name="T11" fmla="*/ 33 h 42"/>
                  <a:gd name="T12" fmla="*/ 21 w 35"/>
                  <a:gd name="T13" fmla="*/ 16 h 42"/>
                  <a:gd name="T14" fmla="*/ 29 w 35"/>
                  <a:gd name="T15" fmla="*/ 0 h 42"/>
                  <a:gd name="T16" fmla="*/ 35 w 35"/>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42"/>
                  <a:gd name="T29" fmla="*/ 35 w 35"/>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42">
                    <a:moveTo>
                      <a:pt x="35" y="0"/>
                    </a:moveTo>
                    <a:lnTo>
                      <a:pt x="35" y="11"/>
                    </a:lnTo>
                    <a:lnTo>
                      <a:pt x="25" y="27"/>
                    </a:lnTo>
                    <a:lnTo>
                      <a:pt x="14" y="40"/>
                    </a:lnTo>
                    <a:lnTo>
                      <a:pt x="0" y="42"/>
                    </a:lnTo>
                    <a:lnTo>
                      <a:pt x="12" y="33"/>
                    </a:lnTo>
                    <a:lnTo>
                      <a:pt x="21" y="16"/>
                    </a:lnTo>
                    <a:lnTo>
                      <a:pt x="29" y="0"/>
                    </a:lnTo>
                    <a:lnTo>
                      <a:pt x="3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 name="Freeform 322"/>
              <p:cNvSpPr>
                <a:spLocks/>
              </p:cNvSpPr>
              <p:nvPr/>
            </p:nvSpPr>
            <p:spPr bwMode="auto">
              <a:xfrm>
                <a:off x="2651" y="166"/>
                <a:ext cx="39" cy="57"/>
              </a:xfrm>
              <a:custGeom>
                <a:avLst/>
                <a:gdLst>
                  <a:gd name="T0" fmla="*/ 0 w 39"/>
                  <a:gd name="T1" fmla="*/ 57 h 57"/>
                  <a:gd name="T2" fmla="*/ 6 w 39"/>
                  <a:gd name="T3" fmla="*/ 44 h 57"/>
                  <a:gd name="T4" fmla="*/ 17 w 39"/>
                  <a:gd name="T5" fmla="*/ 22 h 57"/>
                  <a:gd name="T6" fmla="*/ 29 w 39"/>
                  <a:gd name="T7" fmla="*/ 4 h 57"/>
                  <a:gd name="T8" fmla="*/ 39 w 39"/>
                  <a:gd name="T9" fmla="*/ 0 h 57"/>
                  <a:gd name="T10" fmla="*/ 39 w 39"/>
                  <a:gd name="T11" fmla="*/ 13 h 57"/>
                  <a:gd name="T12" fmla="*/ 27 w 39"/>
                  <a:gd name="T13" fmla="*/ 28 h 57"/>
                  <a:gd name="T14" fmla="*/ 12 w 39"/>
                  <a:gd name="T15" fmla="*/ 46 h 57"/>
                  <a:gd name="T16" fmla="*/ 0 w 39"/>
                  <a:gd name="T17" fmla="*/ 5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57"/>
                  <a:gd name="T29" fmla="*/ 39 w 39"/>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57">
                    <a:moveTo>
                      <a:pt x="0" y="57"/>
                    </a:moveTo>
                    <a:lnTo>
                      <a:pt x="6" y="44"/>
                    </a:lnTo>
                    <a:lnTo>
                      <a:pt x="17" y="22"/>
                    </a:lnTo>
                    <a:lnTo>
                      <a:pt x="29" y="4"/>
                    </a:lnTo>
                    <a:lnTo>
                      <a:pt x="39" y="0"/>
                    </a:lnTo>
                    <a:lnTo>
                      <a:pt x="39" y="13"/>
                    </a:lnTo>
                    <a:lnTo>
                      <a:pt x="27" y="28"/>
                    </a:lnTo>
                    <a:lnTo>
                      <a:pt x="12" y="46"/>
                    </a:lnTo>
                    <a:lnTo>
                      <a:pt x="0" y="5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 name="Freeform 323"/>
              <p:cNvSpPr>
                <a:spLocks/>
              </p:cNvSpPr>
              <p:nvPr/>
            </p:nvSpPr>
            <p:spPr bwMode="auto">
              <a:xfrm>
                <a:off x="2649" y="225"/>
                <a:ext cx="52" cy="22"/>
              </a:xfrm>
              <a:custGeom>
                <a:avLst/>
                <a:gdLst>
                  <a:gd name="T0" fmla="*/ 0 w 52"/>
                  <a:gd name="T1" fmla="*/ 0 h 22"/>
                  <a:gd name="T2" fmla="*/ 10 w 52"/>
                  <a:gd name="T3" fmla="*/ 5 h 22"/>
                  <a:gd name="T4" fmla="*/ 25 w 52"/>
                  <a:gd name="T5" fmla="*/ 16 h 22"/>
                  <a:gd name="T6" fmla="*/ 43 w 52"/>
                  <a:gd name="T7" fmla="*/ 22 h 22"/>
                  <a:gd name="T8" fmla="*/ 52 w 52"/>
                  <a:gd name="T9" fmla="*/ 20 h 22"/>
                  <a:gd name="T10" fmla="*/ 52 w 52"/>
                  <a:gd name="T11" fmla="*/ 16 h 22"/>
                  <a:gd name="T12" fmla="*/ 49 w 52"/>
                  <a:gd name="T13" fmla="*/ 11 h 22"/>
                  <a:gd name="T14" fmla="*/ 41 w 52"/>
                  <a:gd name="T15" fmla="*/ 9 h 22"/>
                  <a:gd name="T16" fmla="*/ 33 w 52"/>
                  <a:gd name="T17" fmla="*/ 7 h 22"/>
                  <a:gd name="T18" fmla="*/ 23 w 52"/>
                  <a:gd name="T19" fmla="*/ 5 h 22"/>
                  <a:gd name="T20" fmla="*/ 14 w 52"/>
                  <a:gd name="T21" fmla="*/ 2 h 22"/>
                  <a:gd name="T22" fmla="*/ 6 w 52"/>
                  <a:gd name="T23" fmla="*/ 0 h 22"/>
                  <a:gd name="T24" fmla="*/ 0 w 52"/>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22"/>
                  <a:gd name="T41" fmla="*/ 52 w 52"/>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22">
                    <a:moveTo>
                      <a:pt x="0" y="0"/>
                    </a:moveTo>
                    <a:lnTo>
                      <a:pt x="10" y="5"/>
                    </a:lnTo>
                    <a:lnTo>
                      <a:pt x="25" y="16"/>
                    </a:lnTo>
                    <a:lnTo>
                      <a:pt x="43" y="22"/>
                    </a:lnTo>
                    <a:lnTo>
                      <a:pt x="52" y="20"/>
                    </a:lnTo>
                    <a:lnTo>
                      <a:pt x="52" y="16"/>
                    </a:lnTo>
                    <a:lnTo>
                      <a:pt x="49" y="11"/>
                    </a:lnTo>
                    <a:lnTo>
                      <a:pt x="41" y="9"/>
                    </a:lnTo>
                    <a:lnTo>
                      <a:pt x="33" y="7"/>
                    </a:lnTo>
                    <a:lnTo>
                      <a:pt x="23" y="5"/>
                    </a:lnTo>
                    <a:lnTo>
                      <a:pt x="14" y="2"/>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5" name="Freeform 324"/>
              <p:cNvSpPr>
                <a:spLocks/>
              </p:cNvSpPr>
              <p:nvPr/>
            </p:nvSpPr>
            <p:spPr bwMode="auto">
              <a:xfrm>
                <a:off x="2659" y="199"/>
                <a:ext cx="56" cy="20"/>
              </a:xfrm>
              <a:custGeom>
                <a:avLst/>
                <a:gdLst>
                  <a:gd name="T0" fmla="*/ 0 w 56"/>
                  <a:gd name="T1" fmla="*/ 20 h 20"/>
                  <a:gd name="T2" fmla="*/ 4 w 56"/>
                  <a:gd name="T3" fmla="*/ 20 h 20"/>
                  <a:gd name="T4" fmla="*/ 11 w 56"/>
                  <a:gd name="T5" fmla="*/ 17 h 20"/>
                  <a:gd name="T6" fmla="*/ 21 w 56"/>
                  <a:gd name="T7" fmla="*/ 17 h 20"/>
                  <a:gd name="T8" fmla="*/ 31 w 56"/>
                  <a:gd name="T9" fmla="*/ 17 h 20"/>
                  <a:gd name="T10" fmla="*/ 41 w 56"/>
                  <a:gd name="T11" fmla="*/ 15 h 20"/>
                  <a:gd name="T12" fmla="*/ 48 w 56"/>
                  <a:gd name="T13" fmla="*/ 13 h 20"/>
                  <a:gd name="T14" fmla="*/ 54 w 56"/>
                  <a:gd name="T15" fmla="*/ 9 h 20"/>
                  <a:gd name="T16" fmla="*/ 56 w 56"/>
                  <a:gd name="T17" fmla="*/ 4 h 20"/>
                  <a:gd name="T18" fmla="*/ 48 w 56"/>
                  <a:gd name="T19" fmla="*/ 0 h 20"/>
                  <a:gd name="T20" fmla="*/ 33 w 56"/>
                  <a:gd name="T21" fmla="*/ 4 h 20"/>
                  <a:gd name="T22" fmla="*/ 13 w 56"/>
                  <a:gd name="T23" fmla="*/ 13 h 20"/>
                  <a:gd name="T24" fmla="*/ 0 w 56"/>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20"/>
                  <a:gd name="T41" fmla="*/ 56 w 5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20">
                    <a:moveTo>
                      <a:pt x="0" y="20"/>
                    </a:moveTo>
                    <a:lnTo>
                      <a:pt x="4" y="20"/>
                    </a:lnTo>
                    <a:lnTo>
                      <a:pt x="11" y="17"/>
                    </a:lnTo>
                    <a:lnTo>
                      <a:pt x="21" y="17"/>
                    </a:lnTo>
                    <a:lnTo>
                      <a:pt x="31" y="17"/>
                    </a:lnTo>
                    <a:lnTo>
                      <a:pt x="41" y="15"/>
                    </a:lnTo>
                    <a:lnTo>
                      <a:pt x="48" y="13"/>
                    </a:lnTo>
                    <a:lnTo>
                      <a:pt x="54" y="9"/>
                    </a:lnTo>
                    <a:lnTo>
                      <a:pt x="56" y="4"/>
                    </a:lnTo>
                    <a:lnTo>
                      <a:pt x="48" y="0"/>
                    </a:lnTo>
                    <a:lnTo>
                      <a:pt x="33" y="4"/>
                    </a:lnTo>
                    <a:lnTo>
                      <a:pt x="13" y="13"/>
                    </a:lnTo>
                    <a:lnTo>
                      <a:pt x="0"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6" name="Freeform 325"/>
              <p:cNvSpPr>
                <a:spLocks/>
              </p:cNvSpPr>
              <p:nvPr/>
            </p:nvSpPr>
            <p:spPr bwMode="auto">
              <a:xfrm>
                <a:off x="2631" y="234"/>
                <a:ext cx="55" cy="46"/>
              </a:xfrm>
              <a:custGeom>
                <a:avLst/>
                <a:gdLst>
                  <a:gd name="T0" fmla="*/ 0 w 55"/>
                  <a:gd name="T1" fmla="*/ 0 h 46"/>
                  <a:gd name="T2" fmla="*/ 8 w 55"/>
                  <a:gd name="T3" fmla="*/ 4 h 46"/>
                  <a:gd name="T4" fmla="*/ 16 w 55"/>
                  <a:gd name="T5" fmla="*/ 9 h 46"/>
                  <a:gd name="T6" fmla="*/ 26 w 55"/>
                  <a:gd name="T7" fmla="*/ 15 h 46"/>
                  <a:gd name="T8" fmla="*/ 37 w 55"/>
                  <a:gd name="T9" fmla="*/ 22 h 46"/>
                  <a:gd name="T10" fmla="*/ 45 w 55"/>
                  <a:gd name="T11" fmla="*/ 31 h 46"/>
                  <a:gd name="T12" fmla="*/ 51 w 55"/>
                  <a:gd name="T13" fmla="*/ 38 h 46"/>
                  <a:gd name="T14" fmla="*/ 55 w 55"/>
                  <a:gd name="T15" fmla="*/ 42 h 46"/>
                  <a:gd name="T16" fmla="*/ 55 w 55"/>
                  <a:gd name="T17" fmla="*/ 46 h 46"/>
                  <a:gd name="T18" fmla="*/ 45 w 55"/>
                  <a:gd name="T19" fmla="*/ 44 h 46"/>
                  <a:gd name="T20" fmla="*/ 28 w 55"/>
                  <a:gd name="T21" fmla="*/ 29 h 46"/>
                  <a:gd name="T22" fmla="*/ 12 w 55"/>
                  <a:gd name="T23" fmla="*/ 13 h 46"/>
                  <a:gd name="T24" fmla="*/ 0 w 55"/>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46"/>
                  <a:gd name="T41" fmla="*/ 55 w 55"/>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46">
                    <a:moveTo>
                      <a:pt x="0" y="0"/>
                    </a:moveTo>
                    <a:lnTo>
                      <a:pt x="8" y="4"/>
                    </a:lnTo>
                    <a:lnTo>
                      <a:pt x="16" y="9"/>
                    </a:lnTo>
                    <a:lnTo>
                      <a:pt x="26" y="15"/>
                    </a:lnTo>
                    <a:lnTo>
                      <a:pt x="37" y="22"/>
                    </a:lnTo>
                    <a:lnTo>
                      <a:pt x="45" y="31"/>
                    </a:lnTo>
                    <a:lnTo>
                      <a:pt x="51" y="38"/>
                    </a:lnTo>
                    <a:lnTo>
                      <a:pt x="55" y="42"/>
                    </a:lnTo>
                    <a:lnTo>
                      <a:pt x="55" y="46"/>
                    </a:lnTo>
                    <a:lnTo>
                      <a:pt x="45" y="44"/>
                    </a:lnTo>
                    <a:lnTo>
                      <a:pt x="28" y="29"/>
                    </a:lnTo>
                    <a:lnTo>
                      <a:pt x="12"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7" name="Freeform 326"/>
              <p:cNvSpPr>
                <a:spLocks/>
              </p:cNvSpPr>
              <p:nvPr/>
            </p:nvSpPr>
            <p:spPr bwMode="auto">
              <a:xfrm>
                <a:off x="2354" y="214"/>
                <a:ext cx="15" cy="84"/>
              </a:xfrm>
              <a:custGeom>
                <a:avLst/>
                <a:gdLst>
                  <a:gd name="T0" fmla="*/ 9 w 15"/>
                  <a:gd name="T1" fmla="*/ 0 h 84"/>
                  <a:gd name="T2" fmla="*/ 13 w 15"/>
                  <a:gd name="T3" fmla="*/ 20 h 84"/>
                  <a:gd name="T4" fmla="*/ 15 w 15"/>
                  <a:gd name="T5" fmla="*/ 49 h 84"/>
                  <a:gd name="T6" fmla="*/ 13 w 15"/>
                  <a:gd name="T7" fmla="*/ 71 h 84"/>
                  <a:gd name="T8" fmla="*/ 5 w 15"/>
                  <a:gd name="T9" fmla="*/ 84 h 84"/>
                  <a:gd name="T10" fmla="*/ 0 w 15"/>
                  <a:gd name="T11" fmla="*/ 75 h 84"/>
                  <a:gd name="T12" fmla="*/ 2 w 15"/>
                  <a:gd name="T13" fmla="*/ 51 h 84"/>
                  <a:gd name="T14" fmla="*/ 7 w 15"/>
                  <a:gd name="T15" fmla="*/ 22 h 84"/>
                  <a:gd name="T16" fmla="*/ 9 w 15"/>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84"/>
                  <a:gd name="T29" fmla="*/ 15 w 15"/>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84">
                    <a:moveTo>
                      <a:pt x="9" y="0"/>
                    </a:moveTo>
                    <a:lnTo>
                      <a:pt x="13" y="20"/>
                    </a:lnTo>
                    <a:lnTo>
                      <a:pt x="15" y="49"/>
                    </a:lnTo>
                    <a:lnTo>
                      <a:pt x="13" y="71"/>
                    </a:lnTo>
                    <a:lnTo>
                      <a:pt x="5" y="84"/>
                    </a:lnTo>
                    <a:lnTo>
                      <a:pt x="0" y="75"/>
                    </a:lnTo>
                    <a:lnTo>
                      <a:pt x="2" y="51"/>
                    </a:lnTo>
                    <a:lnTo>
                      <a:pt x="7" y="22"/>
                    </a:lnTo>
                    <a:lnTo>
                      <a:pt x="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8" name="Freeform 327"/>
              <p:cNvSpPr>
                <a:spLocks/>
              </p:cNvSpPr>
              <p:nvPr/>
            </p:nvSpPr>
            <p:spPr bwMode="auto">
              <a:xfrm>
                <a:off x="2324" y="203"/>
                <a:ext cx="22" cy="82"/>
              </a:xfrm>
              <a:custGeom>
                <a:avLst/>
                <a:gdLst>
                  <a:gd name="T0" fmla="*/ 22 w 22"/>
                  <a:gd name="T1" fmla="*/ 0 h 82"/>
                  <a:gd name="T2" fmla="*/ 22 w 22"/>
                  <a:gd name="T3" fmla="*/ 20 h 82"/>
                  <a:gd name="T4" fmla="*/ 20 w 22"/>
                  <a:gd name="T5" fmla="*/ 46 h 82"/>
                  <a:gd name="T6" fmla="*/ 14 w 22"/>
                  <a:gd name="T7" fmla="*/ 71 h 82"/>
                  <a:gd name="T8" fmla="*/ 4 w 22"/>
                  <a:gd name="T9" fmla="*/ 82 h 82"/>
                  <a:gd name="T10" fmla="*/ 0 w 22"/>
                  <a:gd name="T11" fmla="*/ 71 h 82"/>
                  <a:gd name="T12" fmla="*/ 6 w 22"/>
                  <a:gd name="T13" fmla="*/ 46 h 82"/>
                  <a:gd name="T14" fmla="*/ 16 w 22"/>
                  <a:gd name="T15" fmla="*/ 18 h 82"/>
                  <a:gd name="T16" fmla="*/ 22 w 22"/>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82"/>
                  <a:gd name="T29" fmla="*/ 22 w 22"/>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82">
                    <a:moveTo>
                      <a:pt x="22" y="0"/>
                    </a:moveTo>
                    <a:lnTo>
                      <a:pt x="22" y="20"/>
                    </a:lnTo>
                    <a:lnTo>
                      <a:pt x="20" y="46"/>
                    </a:lnTo>
                    <a:lnTo>
                      <a:pt x="14" y="71"/>
                    </a:lnTo>
                    <a:lnTo>
                      <a:pt x="4" y="82"/>
                    </a:lnTo>
                    <a:lnTo>
                      <a:pt x="0" y="71"/>
                    </a:lnTo>
                    <a:lnTo>
                      <a:pt x="6" y="46"/>
                    </a:lnTo>
                    <a:lnTo>
                      <a:pt x="16" y="18"/>
                    </a:lnTo>
                    <a:lnTo>
                      <a:pt x="2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9" name="Freeform 328"/>
              <p:cNvSpPr>
                <a:spLocks/>
              </p:cNvSpPr>
              <p:nvPr/>
            </p:nvSpPr>
            <p:spPr bwMode="auto">
              <a:xfrm>
                <a:off x="2392" y="238"/>
                <a:ext cx="14" cy="78"/>
              </a:xfrm>
              <a:custGeom>
                <a:avLst/>
                <a:gdLst>
                  <a:gd name="T0" fmla="*/ 4 w 14"/>
                  <a:gd name="T1" fmla="*/ 0 h 78"/>
                  <a:gd name="T2" fmla="*/ 10 w 14"/>
                  <a:gd name="T3" fmla="*/ 11 h 78"/>
                  <a:gd name="T4" fmla="*/ 14 w 14"/>
                  <a:gd name="T5" fmla="*/ 36 h 78"/>
                  <a:gd name="T6" fmla="*/ 14 w 14"/>
                  <a:gd name="T7" fmla="*/ 62 h 78"/>
                  <a:gd name="T8" fmla="*/ 8 w 14"/>
                  <a:gd name="T9" fmla="*/ 78 h 78"/>
                  <a:gd name="T10" fmla="*/ 0 w 14"/>
                  <a:gd name="T11" fmla="*/ 73 h 78"/>
                  <a:gd name="T12" fmla="*/ 0 w 14"/>
                  <a:gd name="T13" fmla="*/ 51 h 78"/>
                  <a:gd name="T14" fmla="*/ 4 w 14"/>
                  <a:gd name="T15" fmla="*/ 22 h 78"/>
                  <a:gd name="T16" fmla="*/ 4 w 14"/>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78"/>
                  <a:gd name="T29" fmla="*/ 14 w 14"/>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78">
                    <a:moveTo>
                      <a:pt x="4" y="0"/>
                    </a:moveTo>
                    <a:lnTo>
                      <a:pt x="10" y="11"/>
                    </a:lnTo>
                    <a:lnTo>
                      <a:pt x="14" y="36"/>
                    </a:lnTo>
                    <a:lnTo>
                      <a:pt x="14" y="62"/>
                    </a:lnTo>
                    <a:lnTo>
                      <a:pt x="8" y="78"/>
                    </a:lnTo>
                    <a:lnTo>
                      <a:pt x="0" y="73"/>
                    </a:lnTo>
                    <a:lnTo>
                      <a:pt x="0" y="51"/>
                    </a:lnTo>
                    <a:lnTo>
                      <a:pt x="4" y="22"/>
                    </a:lnTo>
                    <a:lnTo>
                      <a:pt x="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0" name="Freeform 329"/>
              <p:cNvSpPr>
                <a:spLocks/>
              </p:cNvSpPr>
              <p:nvPr/>
            </p:nvSpPr>
            <p:spPr bwMode="auto">
              <a:xfrm>
                <a:off x="2424" y="245"/>
                <a:ext cx="27" cy="91"/>
              </a:xfrm>
              <a:custGeom>
                <a:avLst/>
                <a:gdLst>
                  <a:gd name="T0" fmla="*/ 0 w 27"/>
                  <a:gd name="T1" fmla="*/ 0 h 91"/>
                  <a:gd name="T2" fmla="*/ 11 w 27"/>
                  <a:gd name="T3" fmla="*/ 22 h 91"/>
                  <a:gd name="T4" fmla="*/ 23 w 27"/>
                  <a:gd name="T5" fmla="*/ 51 h 91"/>
                  <a:gd name="T6" fmla="*/ 27 w 27"/>
                  <a:gd name="T7" fmla="*/ 77 h 91"/>
                  <a:gd name="T8" fmla="*/ 23 w 27"/>
                  <a:gd name="T9" fmla="*/ 91 h 91"/>
                  <a:gd name="T10" fmla="*/ 13 w 27"/>
                  <a:gd name="T11" fmla="*/ 82 h 91"/>
                  <a:gd name="T12" fmla="*/ 7 w 27"/>
                  <a:gd name="T13" fmla="*/ 53 h 91"/>
                  <a:gd name="T14" fmla="*/ 3 w 27"/>
                  <a:gd name="T15" fmla="*/ 22 h 91"/>
                  <a:gd name="T16" fmla="*/ 0 w 27"/>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1"/>
                  <a:gd name="T29" fmla="*/ 27 w 27"/>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1">
                    <a:moveTo>
                      <a:pt x="0" y="0"/>
                    </a:moveTo>
                    <a:lnTo>
                      <a:pt x="11" y="22"/>
                    </a:lnTo>
                    <a:lnTo>
                      <a:pt x="23" y="51"/>
                    </a:lnTo>
                    <a:lnTo>
                      <a:pt x="27" y="77"/>
                    </a:lnTo>
                    <a:lnTo>
                      <a:pt x="23" y="91"/>
                    </a:lnTo>
                    <a:lnTo>
                      <a:pt x="13" y="82"/>
                    </a:lnTo>
                    <a:lnTo>
                      <a:pt x="7" y="53"/>
                    </a:lnTo>
                    <a:lnTo>
                      <a:pt x="3" y="2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1" name="Freeform 330"/>
              <p:cNvSpPr>
                <a:spLocks/>
              </p:cNvSpPr>
              <p:nvPr/>
            </p:nvSpPr>
            <p:spPr bwMode="auto">
              <a:xfrm>
                <a:off x="2460" y="258"/>
                <a:ext cx="32" cy="97"/>
              </a:xfrm>
              <a:custGeom>
                <a:avLst/>
                <a:gdLst>
                  <a:gd name="T0" fmla="*/ 0 w 32"/>
                  <a:gd name="T1" fmla="*/ 0 h 97"/>
                  <a:gd name="T2" fmla="*/ 12 w 32"/>
                  <a:gd name="T3" fmla="*/ 22 h 97"/>
                  <a:gd name="T4" fmla="*/ 24 w 32"/>
                  <a:gd name="T5" fmla="*/ 55 h 97"/>
                  <a:gd name="T6" fmla="*/ 32 w 32"/>
                  <a:gd name="T7" fmla="*/ 86 h 97"/>
                  <a:gd name="T8" fmla="*/ 28 w 32"/>
                  <a:gd name="T9" fmla="*/ 97 h 97"/>
                  <a:gd name="T10" fmla="*/ 18 w 32"/>
                  <a:gd name="T11" fmla="*/ 84 h 97"/>
                  <a:gd name="T12" fmla="*/ 10 w 32"/>
                  <a:gd name="T13" fmla="*/ 53 h 97"/>
                  <a:gd name="T14" fmla="*/ 4 w 32"/>
                  <a:gd name="T15" fmla="*/ 20 h 97"/>
                  <a:gd name="T16" fmla="*/ 0 w 32"/>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97"/>
                  <a:gd name="T29" fmla="*/ 32 w 32"/>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97">
                    <a:moveTo>
                      <a:pt x="0" y="0"/>
                    </a:moveTo>
                    <a:lnTo>
                      <a:pt x="12" y="22"/>
                    </a:lnTo>
                    <a:lnTo>
                      <a:pt x="24" y="55"/>
                    </a:lnTo>
                    <a:lnTo>
                      <a:pt x="32" y="86"/>
                    </a:lnTo>
                    <a:lnTo>
                      <a:pt x="28" y="97"/>
                    </a:lnTo>
                    <a:lnTo>
                      <a:pt x="18" y="84"/>
                    </a:lnTo>
                    <a:lnTo>
                      <a:pt x="10" y="53"/>
                    </a:lnTo>
                    <a:lnTo>
                      <a:pt x="4" y="2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2" name="Freeform 331"/>
              <p:cNvSpPr>
                <a:spLocks/>
              </p:cNvSpPr>
              <p:nvPr/>
            </p:nvSpPr>
            <p:spPr bwMode="auto">
              <a:xfrm>
                <a:off x="2527" y="254"/>
                <a:ext cx="54" cy="104"/>
              </a:xfrm>
              <a:custGeom>
                <a:avLst/>
                <a:gdLst>
                  <a:gd name="T0" fmla="*/ 0 w 54"/>
                  <a:gd name="T1" fmla="*/ 0 h 104"/>
                  <a:gd name="T2" fmla="*/ 9 w 54"/>
                  <a:gd name="T3" fmla="*/ 9 h 104"/>
                  <a:gd name="T4" fmla="*/ 19 w 54"/>
                  <a:gd name="T5" fmla="*/ 22 h 104"/>
                  <a:gd name="T6" fmla="*/ 29 w 54"/>
                  <a:gd name="T7" fmla="*/ 37 h 104"/>
                  <a:gd name="T8" fmla="*/ 38 w 54"/>
                  <a:gd name="T9" fmla="*/ 55 h 104"/>
                  <a:gd name="T10" fmla="*/ 46 w 54"/>
                  <a:gd name="T11" fmla="*/ 70 h 104"/>
                  <a:gd name="T12" fmla="*/ 52 w 54"/>
                  <a:gd name="T13" fmla="*/ 86 h 104"/>
                  <a:gd name="T14" fmla="*/ 54 w 54"/>
                  <a:gd name="T15" fmla="*/ 97 h 104"/>
                  <a:gd name="T16" fmla="*/ 52 w 54"/>
                  <a:gd name="T17" fmla="*/ 104 h 104"/>
                  <a:gd name="T18" fmla="*/ 40 w 54"/>
                  <a:gd name="T19" fmla="*/ 90 h 104"/>
                  <a:gd name="T20" fmla="*/ 27 w 54"/>
                  <a:gd name="T21" fmla="*/ 57 h 104"/>
                  <a:gd name="T22" fmla="*/ 13 w 54"/>
                  <a:gd name="T23" fmla="*/ 20 h 104"/>
                  <a:gd name="T24" fmla="*/ 0 w 54"/>
                  <a:gd name="T25" fmla="*/ 0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104"/>
                  <a:gd name="T41" fmla="*/ 54 w 54"/>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104">
                    <a:moveTo>
                      <a:pt x="0" y="0"/>
                    </a:moveTo>
                    <a:lnTo>
                      <a:pt x="9" y="9"/>
                    </a:lnTo>
                    <a:lnTo>
                      <a:pt x="19" y="22"/>
                    </a:lnTo>
                    <a:lnTo>
                      <a:pt x="29" y="37"/>
                    </a:lnTo>
                    <a:lnTo>
                      <a:pt x="38" y="55"/>
                    </a:lnTo>
                    <a:lnTo>
                      <a:pt x="46" y="70"/>
                    </a:lnTo>
                    <a:lnTo>
                      <a:pt x="52" y="86"/>
                    </a:lnTo>
                    <a:lnTo>
                      <a:pt x="54" y="97"/>
                    </a:lnTo>
                    <a:lnTo>
                      <a:pt x="52" y="104"/>
                    </a:lnTo>
                    <a:lnTo>
                      <a:pt x="40" y="90"/>
                    </a:lnTo>
                    <a:lnTo>
                      <a:pt x="27" y="57"/>
                    </a:lnTo>
                    <a:lnTo>
                      <a:pt x="13" y="2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 name="Freeform 332"/>
              <p:cNvSpPr>
                <a:spLocks/>
              </p:cNvSpPr>
              <p:nvPr/>
            </p:nvSpPr>
            <p:spPr bwMode="auto">
              <a:xfrm>
                <a:off x="2600" y="238"/>
                <a:ext cx="63" cy="95"/>
              </a:xfrm>
              <a:custGeom>
                <a:avLst/>
                <a:gdLst>
                  <a:gd name="T0" fmla="*/ 0 w 63"/>
                  <a:gd name="T1" fmla="*/ 0 h 95"/>
                  <a:gd name="T2" fmla="*/ 8 w 63"/>
                  <a:gd name="T3" fmla="*/ 7 h 95"/>
                  <a:gd name="T4" fmla="*/ 18 w 63"/>
                  <a:gd name="T5" fmla="*/ 20 h 95"/>
                  <a:gd name="T6" fmla="*/ 30 w 63"/>
                  <a:gd name="T7" fmla="*/ 34 h 95"/>
                  <a:gd name="T8" fmla="*/ 41 w 63"/>
                  <a:gd name="T9" fmla="*/ 49 h 95"/>
                  <a:gd name="T10" fmla="*/ 51 w 63"/>
                  <a:gd name="T11" fmla="*/ 64 h 95"/>
                  <a:gd name="T12" fmla="*/ 59 w 63"/>
                  <a:gd name="T13" fmla="*/ 78 h 95"/>
                  <a:gd name="T14" fmla="*/ 63 w 63"/>
                  <a:gd name="T15" fmla="*/ 89 h 95"/>
                  <a:gd name="T16" fmla="*/ 61 w 63"/>
                  <a:gd name="T17" fmla="*/ 95 h 95"/>
                  <a:gd name="T18" fmla="*/ 55 w 63"/>
                  <a:gd name="T19" fmla="*/ 93 h 95"/>
                  <a:gd name="T20" fmla="*/ 47 w 63"/>
                  <a:gd name="T21" fmla="*/ 84 h 95"/>
                  <a:gd name="T22" fmla="*/ 37 w 63"/>
                  <a:gd name="T23" fmla="*/ 71 h 95"/>
                  <a:gd name="T24" fmla="*/ 30 w 63"/>
                  <a:gd name="T25" fmla="*/ 53 h 95"/>
                  <a:gd name="T26" fmla="*/ 20 w 63"/>
                  <a:gd name="T27" fmla="*/ 36 h 95"/>
                  <a:gd name="T28" fmla="*/ 12 w 63"/>
                  <a:gd name="T29" fmla="*/ 20 h 95"/>
                  <a:gd name="T30" fmla="*/ 6 w 63"/>
                  <a:gd name="T31" fmla="*/ 7 h 95"/>
                  <a:gd name="T32" fmla="*/ 0 w 63"/>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95"/>
                  <a:gd name="T53" fmla="*/ 63 w 63"/>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95">
                    <a:moveTo>
                      <a:pt x="0" y="0"/>
                    </a:moveTo>
                    <a:lnTo>
                      <a:pt x="8" y="7"/>
                    </a:lnTo>
                    <a:lnTo>
                      <a:pt x="18" y="20"/>
                    </a:lnTo>
                    <a:lnTo>
                      <a:pt x="30" y="34"/>
                    </a:lnTo>
                    <a:lnTo>
                      <a:pt x="41" y="49"/>
                    </a:lnTo>
                    <a:lnTo>
                      <a:pt x="51" y="64"/>
                    </a:lnTo>
                    <a:lnTo>
                      <a:pt x="59" y="78"/>
                    </a:lnTo>
                    <a:lnTo>
                      <a:pt x="63" y="89"/>
                    </a:lnTo>
                    <a:lnTo>
                      <a:pt x="61" y="95"/>
                    </a:lnTo>
                    <a:lnTo>
                      <a:pt x="55" y="93"/>
                    </a:lnTo>
                    <a:lnTo>
                      <a:pt x="47" y="84"/>
                    </a:lnTo>
                    <a:lnTo>
                      <a:pt x="37" y="71"/>
                    </a:lnTo>
                    <a:lnTo>
                      <a:pt x="30" y="53"/>
                    </a:lnTo>
                    <a:lnTo>
                      <a:pt x="20" y="36"/>
                    </a:lnTo>
                    <a:lnTo>
                      <a:pt x="12" y="20"/>
                    </a:lnTo>
                    <a:lnTo>
                      <a:pt x="6"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 name="Freeform 333"/>
              <p:cNvSpPr>
                <a:spLocks/>
              </p:cNvSpPr>
              <p:nvPr/>
            </p:nvSpPr>
            <p:spPr bwMode="auto">
              <a:xfrm>
                <a:off x="2493" y="260"/>
                <a:ext cx="53" cy="87"/>
              </a:xfrm>
              <a:custGeom>
                <a:avLst/>
                <a:gdLst>
                  <a:gd name="T0" fmla="*/ 0 w 53"/>
                  <a:gd name="T1" fmla="*/ 0 h 87"/>
                  <a:gd name="T2" fmla="*/ 6 w 53"/>
                  <a:gd name="T3" fmla="*/ 7 h 87"/>
                  <a:gd name="T4" fmla="*/ 16 w 53"/>
                  <a:gd name="T5" fmla="*/ 18 h 87"/>
                  <a:gd name="T6" fmla="*/ 26 w 53"/>
                  <a:gd name="T7" fmla="*/ 31 h 87"/>
                  <a:gd name="T8" fmla="*/ 37 w 53"/>
                  <a:gd name="T9" fmla="*/ 47 h 87"/>
                  <a:gd name="T10" fmla="*/ 45 w 53"/>
                  <a:gd name="T11" fmla="*/ 60 h 87"/>
                  <a:gd name="T12" fmla="*/ 51 w 53"/>
                  <a:gd name="T13" fmla="*/ 73 h 87"/>
                  <a:gd name="T14" fmla="*/ 53 w 53"/>
                  <a:gd name="T15" fmla="*/ 82 h 87"/>
                  <a:gd name="T16" fmla="*/ 49 w 53"/>
                  <a:gd name="T17" fmla="*/ 87 h 87"/>
                  <a:gd name="T18" fmla="*/ 35 w 53"/>
                  <a:gd name="T19" fmla="*/ 76 h 87"/>
                  <a:gd name="T20" fmla="*/ 22 w 53"/>
                  <a:gd name="T21" fmla="*/ 49 h 87"/>
                  <a:gd name="T22" fmla="*/ 8 w 53"/>
                  <a:gd name="T23" fmla="*/ 18 h 87"/>
                  <a:gd name="T24" fmla="*/ 0 w 53"/>
                  <a:gd name="T25" fmla="*/ 0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87"/>
                  <a:gd name="T41" fmla="*/ 53 w 53"/>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87">
                    <a:moveTo>
                      <a:pt x="0" y="0"/>
                    </a:moveTo>
                    <a:lnTo>
                      <a:pt x="6" y="7"/>
                    </a:lnTo>
                    <a:lnTo>
                      <a:pt x="16" y="18"/>
                    </a:lnTo>
                    <a:lnTo>
                      <a:pt x="26" y="31"/>
                    </a:lnTo>
                    <a:lnTo>
                      <a:pt x="37" y="47"/>
                    </a:lnTo>
                    <a:lnTo>
                      <a:pt x="45" y="60"/>
                    </a:lnTo>
                    <a:lnTo>
                      <a:pt x="51" y="73"/>
                    </a:lnTo>
                    <a:lnTo>
                      <a:pt x="53" y="82"/>
                    </a:lnTo>
                    <a:lnTo>
                      <a:pt x="49" y="87"/>
                    </a:lnTo>
                    <a:lnTo>
                      <a:pt x="35" y="76"/>
                    </a:lnTo>
                    <a:lnTo>
                      <a:pt x="22" y="49"/>
                    </a:lnTo>
                    <a:lnTo>
                      <a:pt x="8" y="1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5" name="Freeform 334"/>
              <p:cNvSpPr>
                <a:spLocks/>
              </p:cNvSpPr>
              <p:nvPr/>
            </p:nvSpPr>
            <p:spPr bwMode="auto">
              <a:xfrm>
                <a:off x="2497" y="130"/>
                <a:ext cx="66" cy="137"/>
              </a:xfrm>
              <a:custGeom>
                <a:avLst/>
                <a:gdLst>
                  <a:gd name="T0" fmla="*/ 65 w 66"/>
                  <a:gd name="T1" fmla="*/ 0 h 137"/>
                  <a:gd name="T2" fmla="*/ 66 w 66"/>
                  <a:gd name="T3" fmla="*/ 9 h 137"/>
                  <a:gd name="T4" fmla="*/ 65 w 66"/>
                  <a:gd name="T5" fmla="*/ 22 h 137"/>
                  <a:gd name="T6" fmla="*/ 57 w 66"/>
                  <a:gd name="T7" fmla="*/ 44 h 137"/>
                  <a:gd name="T8" fmla="*/ 49 w 66"/>
                  <a:gd name="T9" fmla="*/ 66 h 137"/>
                  <a:gd name="T10" fmla="*/ 37 w 66"/>
                  <a:gd name="T11" fmla="*/ 89 h 137"/>
                  <a:gd name="T12" fmla="*/ 26 w 66"/>
                  <a:gd name="T13" fmla="*/ 111 h 137"/>
                  <a:gd name="T14" fmla="*/ 12 w 66"/>
                  <a:gd name="T15" fmla="*/ 126 h 137"/>
                  <a:gd name="T16" fmla="*/ 0 w 66"/>
                  <a:gd name="T17" fmla="*/ 137 h 137"/>
                  <a:gd name="T18" fmla="*/ 4 w 66"/>
                  <a:gd name="T19" fmla="*/ 126 h 137"/>
                  <a:gd name="T20" fmla="*/ 12 w 66"/>
                  <a:gd name="T21" fmla="*/ 108 h 137"/>
                  <a:gd name="T22" fmla="*/ 22 w 66"/>
                  <a:gd name="T23" fmla="*/ 86 h 137"/>
                  <a:gd name="T24" fmla="*/ 31 w 66"/>
                  <a:gd name="T25" fmla="*/ 62 h 137"/>
                  <a:gd name="T26" fmla="*/ 43 w 66"/>
                  <a:gd name="T27" fmla="*/ 38 h 137"/>
                  <a:gd name="T28" fmla="*/ 53 w 66"/>
                  <a:gd name="T29" fmla="*/ 18 h 137"/>
                  <a:gd name="T30" fmla="*/ 61 w 66"/>
                  <a:gd name="T31" fmla="*/ 5 h 137"/>
                  <a:gd name="T32" fmla="*/ 65 w 66"/>
                  <a:gd name="T33" fmla="*/ 0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37"/>
                  <a:gd name="T53" fmla="*/ 66 w 66"/>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37">
                    <a:moveTo>
                      <a:pt x="65" y="0"/>
                    </a:moveTo>
                    <a:lnTo>
                      <a:pt x="66" y="9"/>
                    </a:lnTo>
                    <a:lnTo>
                      <a:pt x="65" y="22"/>
                    </a:lnTo>
                    <a:lnTo>
                      <a:pt x="57" y="44"/>
                    </a:lnTo>
                    <a:lnTo>
                      <a:pt x="49" y="66"/>
                    </a:lnTo>
                    <a:lnTo>
                      <a:pt x="37" y="89"/>
                    </a:lnTo>
                    <a:lnTo>
                      <a:pt x="26" y="111"/>
                    </a:lnTo>
                    <a:lnTo>
                      <a:pt x="12" y="126"/>
                    </a:lnTo>
                    <a:lnTo>
                      <a:pt x="0" y="137"/>
                    </a:lnTo>
                    <a:lnTo>
                      <a:pt x="4" y="126"/>
                    </a:lnTo>
                    <a:lnTo>
                      <a:pt x="12" y="108"/>
                    </a:lnTo>
                    <a:lnTo>
                      <a:pt x="22" y="86"/>
                    </a:lnTo>
                    <a:lnTo>
                      <a:pt x="31" y="62"/>
                    </a:lnTo>
                    <a:lnTo>
                      <a:pt x="43" y="38"/>
                    </a:lnTo>
                    <a:lnTo>
                      <a:pt x="53" y="18"/>
                    </a:lnTo>
                    <a:lnTo>
                      <a:pt x="61" y="5"/>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6" name="Freeform 335"/>
              <p:cNvSpPr>
                <a:spLocks/>
              </p:cNvSpPr>
              <p:nvPr/>
            </p:nvSpPr>
            <p:spPr bwMode="auto">
              <a:xfrm>
                <a:off x="2558" y="150"/>
                <a:ext cx="56" cy="106"/>
              </a:xfrm>
              <a:custGeom>
                <a:avLst/>
                <a:gdLst>
                  <a:gd name="T0" fmla="*/ 56 w 56"/>
                  <a:gd name="T1" fmla="*/ 0 h 106"/>
                  <a:gd name="T2" fmla="*/ 56 w 56"/>
                  <a:gd name="T3" fmla="*/ 5 h 106"/>
                  <a:gd name="T4" fmla="*/ 54 w 56"/>
                  <a:gd name="T5" fmla="*/ 16 h 106"/>
                  <a:gd name="T6" fmla="*/ 50 w 56"/>
                  <a:gd name="T7" fmla="*/ 31 h 106"/>
                  <a:gd name="T8" fmla="*/ 42 w 56"/>
                  <a:gd name="T9" fmla="*/ 46 h 106"/>
                  <a:gd name="T10" fmla="*/ 33 w 56"/>
                  <a:gd name="T11" fmla="*/ 66 h 106"/>
                  <a:gd name="T12" fmla="*/ 23 w 56"/>
                  <a:gd name="T13" fmla="*/ 82 h 106"/>
                  <a:gd name="T14" fmla="*/ 11 w 56"/>
                  <a:gd name="T15" fmla="*/ 97 h 106"/>
                  <a:gd name="T16" fmla="*/ 0 w 56"/>
                  <a:gd name="T17" fmla="*/ 106 h 106"/>
                  <a:gd name="T18" fmla="*/ 13 w 56"/>
                  <a:gd name="T19" fmla="*/ 80 h 106"/>
                  <a:gd name="T20" fmla="*/ 31 w 56"/>
                  <a:gd name="T21" fmla="*/ 42 h 106"/>
                  <a:gd name="T22" fmla="*/ 46 w 56"/>
                  <a:gd name="T23" fmla="*/ 11 h 106"/>
                  <a:gd name="T24" fmla="*/ 56 w 56"/>
                  <a:gd name="T25" fmla="*/ 0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06"/>
                  <a:gd name="T41" fmla="*/ 56 w 56"/>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06">
                    <a:moveTo>
                      <a:pt x="56" y="0"/>
                    </a:moveTo>
                    <a:lnTo>
                      <a:pt x="56" y="5"/>
                    </a:lnTo>
                    <a:lnTo>
                      <a:pt x="54" y="16"/>
                    </a:lnTo>
                    <a:lnTo>
                      <a:pt x="50" y="31"/>
                    </a:lnTo>
                    <a:lnTo>
                      <a:pt x="42" y="46"/>
                    </a:lnTo>
                    <a:lnTo>
                      <a:pt x="33" y="66"/>
                    </a:lnTo>
                    <a:lnTo>
                      <a:pt x="23" y="82"/>
                    </a:lnTo>
                    <a:lnTo>
                      <a:pt x="11" y="97"/>
                    </a:lnTo>
                    <a:lnTo>
                      <a:pt x="0" y="106"/>
                    </a:lnTo>
                    <a:lnTo>
                      <a:pt x="13" y="80"/>
                    </a:lnTo>
                    <a:lnTo>
                      <a:pt x="31" y="42"/>
                    </a:lnTo>
                    <a:lnTo>
                      <a:pt x="46" y="11"/>
                    </a:lnTo>
                    <a:lnTo>
                      <a:pt x="5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7" name="Freeform 336"/>
              <p:cNvSpPr>
                <a:spLocks/>
              </p:cNvSpPr>
              <p:nvPr/>
            </p:nvSpPr>
            <p:spPr bwMode="auto">
              <a:xfrm>
                <a:off x="2565" y="249"/>
                <a:ext cx="61" cy="93"/>
              </a:xfrm>
              <a:custGeom>
                <a:avLst/>
                <a:gdLst>
                  <a:gd name="T0" fmla="*/ 0 w 61"/>
                  <a:gd name="T1" fmla="*/ 0 h 93"/>
                  <a:gd name="T2" fmla="*/ 8 w 61"/>
                  <a:gd name="T3" fmla="*/ 7 h 93"/>
                  <a:gd name="T4" fmla="*/ 18 w 61"/>
                  <a:gd name="T5" fmla="*/ 20 h 93"/>
                  <a:gd name="T6" fmla="*/ 28 w 61"/>
                  <a:gd name="T7" fmla="*/ 34 h 93"/>
                  <a:gd name="T8" fmla="*/ 39 w 61"/>
                  <a:gd name="T9" fmla="*/ 49 h 93"/>
                  <a:gd name="T10" fmla="*/ 49 w 61"/>
                  <a:gd name="T11" fmla="*/ 64 h 93"/>
                  <a:gd name="T12" fmla="*/ 57 w 61"/>
                  <a:gd name="T13" fmla="*/ 78 h 93"/>
                  <a:gd name="T14" fmla="*/ 61 w 61"/>
                  <a:gd name="T15" fmla="*/ 87 h 93"/>
                  <a:gd name="T16" fmla="*/ 59 w 61"/>
                  <a:gd name="T17" fmla="*/ 93 h 93"/>
                  <a:gd name="T18" fmla="*/ 53 w 61"/>
                  <a:gd name="T19" fmla="*/ 93 h 93"/>
                  <a:gd name="T20" fmla="*/ 45 w 61"/>
                  <a:gd name="T21" fmla="*/ 84 h 93"/>
                  <a:gd name="T22" fmla="*/ 35 w 61"/>
                  <a:gd name="T23" fmla="*/ 71 h 93"/>
                  <a:gd name="T24" fmla="*/ 28 w 61"/>
                  <a:gd name="T25" fmla="*/ 53 h 93"/>
                  <a:gd name="T26" fmla="*/ 20 w 61"/>
                  <a:gd name="T27" fmla="*/ 36 h 93"/>
                  <a:gd name="T28" fmla="*/ 12 w 61"/>
                  <a:gd name="T29" fmla="*/ 20 h 93"/>
                  <a:gd name="T30" fmla="*/ 4 w 61"/>
                  <a:gd name="T31" fmla="*/ 7 h 93"/>
                  <a:gd name="T32" fmla="*/ 0 w 61"/>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93"/>
                  <a:gd name="T53" fmla="*/ 61 w 61"/>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93">
                    <a:moveTo>
                      <a:pt x="0" y="0"/>
                    </a:moveTo>
                    <a:lnTo>
                      <a:pt x="8" y="7"/>
                    </a:lnTo>
                    <a:lnTo>
                      <a:pt x="18" y="20"/>
                    </a:lnTo>
                    <a:lnTo>
                      <a:pt x="28" y="34"/>
                    </a:lnTo>
                    <a:lnTo>
                      <a:pt x="39" y="49"/>
                    </a:lnTo>
                    <a:lnTo>
                      <a:pt x="49" y="64"/>
                    </a:lnTo>
                    <a:lnTo>
                      <a:pt x="57" y="78"/>
                    </a:lnTo>
                    <a:lnTo>
                      <a:pt x="61" y="87"/>
                    </a:lnTo>
                    <a:lnTo>
                      <a:pt x="59" y="93"/>
                    </a:lnTo>
                    <a:lnTo>
                      <a:pt x="53" y="93"/>
                    </a:lnTo>
                    <a:lnTo>
                      <a:pt x="45" y="84"/>
                    </a:lnTo>
                    <a:lnTo>
                      <a:pt x="35" y="71"/>
                    </a:lnTo>
                    <a:lnTo>
                      <a:pt x="28" y="53"/>
                    </a:lnTo>
                    <a:lnTo>
                      <a:pt x="20" y="36"/>
                    </a:lnTo>
                    <a:lnTo>
                      <a:pt x="12" y="20"/>
                    </a:lnTo>
                    <a:lnTo>
                      <a:pt x="4"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8" name="Freeform 337"/>
              <p:cNvSpPr>
                <a:spLocks/>
              </p:cNvSpPr>
              <p:nvPr/>
            </p:nvSpPr>
            <p:spPr bwMode="auto">
              <a:xfrm>
                <a:off x="439" y="1664"/>
                <a:ext cx="148" cy="438"/>
              </a:xfrm>
              <a:custGeom>
                <a:avLst/>
                <a:gdLst>
                  <a:gd name="T0" fmla="*/ 27 w 148"/>
                  <a:gd name="T1" fmla="*/ 0 h 438"/>
                  <a:gd name="T2" fmla="*/ 29 w 148"/>
                  <a:gd name="T3" fmla="*/ 0 h 438"/>
                  <a:gd name="T4" fmla="*/ 31 w 148"/>
                  <a:gd name="T5" fmla="*/ 5 h 438"/>
                  <a:gd name="T6" fmla="*/ 33 w 148"/>
                  <a:gd name="T7" fmla="*/ 9 h 438"/>
                  <a:gd name="T8" fmla="*/ 35 w 148"/>
                  <a:gd name="T9" fmla="*/ 11 h 438"/>
                  <a:gd name="T10" fmla="*/ 20 w 148"/>
                  <a:gd name="T11" fmla="*/ 80 h 438"/>
                  <a:gd name="T12" fmla="*/ 18 w 148"/>
                  <a:gd name="T13" fmla="*/ 146 h 438"/>
                  <a:gd name="T14" fmla="*/ 27 w 148"/>
                  <a:gd name="T15" fmla="*/ 208 h 438"/>
                  <a:gd name="T16" fmla="*/ 47 w 148"/>
                  <a:gd name="T17" fmla="*/ 263 h 438"/>
                  <a:gd name="T18" fmla="*/ 70 w 148"/>
                  <a:gd name="T19" fmla="*/ 316 h 438"/>
                  <a:gd name="T20" fmla="*/ 97 w 148"/>
                  <a:gd name="T21" fmla="*/ 362 h 438"/>
                  <a:gd name="T22" fmla="*/ 125 w 148"/>
                  <a:gd name="T23" fmla="*/ 404 h 438"/>
                  <a:gd name="T24" fmla="*/ 148 w 148"/>
                  <a:gd name="T25" fmla="*/ 438 h 438"/>
                  <a:gd name="T26" fmla="*/ 119 w 148"/>
                  <a:gd name="T27" fmla="*/ 420 h 438"/>
                  <a:gd name="T28" fmla="*/ 88 w 148"/>
                  <a:gd name="T29" fmla="*/ 380 h 438"/>
                  <a:gd name="T30" fmla="*/ 57 w 148"/>
                  <a:gd name="T31" fmla="*/ 327 h 438"/>
                  <a:gd name="T32" fmla="*/ 29 w 148"/>
                  <a:gd name="T33" fmla="*/ 261 h 438"/>
                  <a:gd name="T34" fmla="*/ 10 w 148"/>
                  <a:gd name="T35" fmla="*/ 192 h 438"/>
                  <a:gd name="T36" fmla="*/ 0 w 148"/>
                  <a:gd name="T37" fmla="*/ 122 h 438"/>
                  <a:gd name="T38" fmla="*/ 6 w 148"/>
                  <a:gd name="T39" fmla="*/ 56 h 438"/>
                  <a:gd name="T40" fmla="*/ 27 w 148"/>
                  <a:gd name="T41" fmla="*/ 0 h 4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438"/>
                  <a:gd name="T65" fmla="*/ 148 w 148"/>
                  <a:gd name="T66" fmla="*/ 438 h 4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438">
                    <a:moveTo>
                      <a:pt x="27" y="0"/>
                    </a:moveTo>
                    <a:lnTo>
                      <a:pt x="29" y="0"/>
                    </a:lnTo>
                    <a:lnTo>
                      <a:pt x="31" y="5"/>
                    </a:lnTo>
                    <a:lnTo>
                      <a:pt x="33" y="9"/>
                    </a:lnTo>
                    <a:lnTo>
                      <a:pt x="35" y="11"/>
                    </a:lnTo>
                    <a:lnTo>
                      <a:pt x="20" y="80"/>
                    </a:lnTo>
                    <a:lnTo>
                      <a:pt x="18" y="146"/>
                    </a:lnTo>
                    <a:lnTo>
                      <a:pt x="27" y="208"/>
                    </a:lnTo>
                    <a:lnTo>
                      <a:pt x="47" y="263"/>
                    </a:lnTo>
                    <a:lnTo>
                      <a:pt x="70" y="316"/>
                    </a:lnTo>
                    <a:lnTo>
                      <a:pt x="97" y="362"/>
                    </a:lnTo>
                    <a:lnTo>
                      <a:pt x="125" y="404"/>
                    </a:lnTo>
                    <a:lnTo>
                      <a:pt x="148" y="438"/>
                    </a:lnTo>
                    <a:lnTo>
                      <a:pt x="119" y="420"/>
                    </a:lnTo>
                    <a:lnTo>
                      <a:pt x="88" y="380"/>
                    </a:lnTo>
                    <a:lnTo>
                      <a:pt x="57" y="327"/>
                    </a:lnTo>
                    <a:lnTo>
                      <a:pt x="29" y="261"/>
                    </a:lnTo>
                    <a:lnTo>
                      <a:pt x="10" y="192"/>
                    </a:lnTo>
                    <a:lnTo>
                      <a:pt x="0" y="122"/>
                    </a:lnTo>
                    <a:lnTo>
                      <a:pt x="6" y="56"/>
                    </a:lnTo>
                    <a:lnTo>
                      <a:pt x="2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9" name="Freeform 338"/>
              <p:cNvSpPr>
                <a:spLocks/>
              </p:cNvSpPr>
              <p:nvPr/>
            </p:nvSpPr>
            <p:spPr bwMode="auto">
              <a:xfrm>
                <a:off x="511" y="2004"/>
                <a:ext cx="128" cy="31"/>
              </a:xfrm>
              <a:custGeom>
                <a:avLst/>
                <a:gdLst>
                  <a:gd name="T0" fmla="*/ 128 w 128"/>
                  <a:gd name="T1" fmla="*/ 27 h 31"/>
                  <a:gd name="T2" fmla="*/ 125 w 128"/>
                  <a:gd name="T3" fmla="*/ 29 h 31"/>
                  <a:gd name="T4" fmla="*/ 113 w 128"/>
                  <a:gd name="T5" fmla="*/ 31 h 31"/>
                  <a:gd name="T6" fmla="*/ 97 w 128"/>
                  <a:gd name="T7" fmla="*/ 31 h 31"/>
                  <a:gd name="T8" fmla="*/ 76 w 128"/>
                  <a:gd name="T9" fmla="*/ 29 h 31"/>
                  <a:gd name="T10" fmla="*/ 55 w 128"/>
                  <a:gd name="T11" fmla="*/ 27 h 31"/>
                  <a:gd name="T12" fmla="*/ 33 w 128"/>
                  <a:gd name="T13" fmla="*/ 20 h 31"/>
                  <a:gd name="T14" fmla="*/ 16 w 128"/>
                  <a:gd name="T15" fmla="*/ 11 h 31"/>
                  <a:gd name="T16" fmla="*/ 0 w 128"/>
                  <a:gd name="T17" fmla="*/ 0 h 31"/>
                  <a:gd name="T18" fmla="*/ 14 w 128"/>
                  <a:gd name="T19" fmla="*/ 3 h 31"/>
                  <a:gd name="T20" fmla="*/ 33 w 128"/>
                  <a:gd name="T21" fmla="*/ 7 h 31"/>
                  <a:gd name="T22" fmla="*/ 55 w 128"/>
                  <a:gd name="T23" fmla="*/ 9 h 31"/>
                  <a:gd name="T24" fmla="*/ 76 w 128"/>
                  <a:gd name="T25" fmla="*/ 14 h 31"/>
                  <a:gd name="T26" fmla="*/ 95 w 128"/>
                  <a:gd name="T27" fmla="*/ 16 h 31"/>
                  <a:gd name="T28" fmla="*/ 113 w 128"/>
                  <a:gd name="T29" fmla="*/ 20 h 31"/>
                  <a:gd name="T30" fmla="*/ 125 w 128"/>
                  <a:gd name="T31" fmla="*/ 22 h 31"/>
                  <a:gd name="T32" fmla="*/ 128 w 128"/>
                  <a:gd name="T33" fmla="*/ 27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31"/>
                  <a:gd name="T53" fmla="*/ 128 w 12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31">
                    <a:moveTo>
                      <a:pt x="128" y="27"/>
                    </a:moveTo>
                    <a:lnTo>
                      <a:pt x="125" y="29"/>
                    </a:lnTo>
                    <a:lnTo>
                      <a:pt x="113" y="31"/>
                    </a:lnTo>
                    <a:lnTo>
                      <a:pt x="97" y="31"/>
                    </a:lnTo>
                    <a:lnTo>
                      <a:pt x="76" y="29"/>
                    </a:lnTo>
                    <a:lnTo>
                      <a:pt x="55" y="27"/>
                    </a:lnTo>
                    <a:lnTo>
                      <a:pt x="33" y="20"/>
                    </a:lnTo>
                    <a:lnTo>
                      <a:pt x="16" y="11"/>
                    </a:lnTo>
                    <a:lnTo>
                      <a:pt x="0" y="0"/>
                    </a:lnTo>
                    <a:lnTo>
                      <a:pt x="14" y="3"/>
                    </a:lnTo>
                    <a:lnTo>
                      <a:pt x="33" y="7"/>
                    </a:lnTo>
                    <a:lnTo>
                      <a:pt x="55" y="9"/>
                    </a:lnTo>
                    <a:lnTo>
                      <a:pt x="76" y="14"/>
                    </a:lnTo>
                    <a:lnTo>
                      <a:pt x="95" y="16"/>
                    </a:lnTo>
                    <a:lnTo>
                      <a:pt x="113" y="20"/>
                    </a:lnTo>
                    <a:lnTo>
                      <a:pt x="125" y="22"/>
                    </a:lnTo>
                    <a:lnTo>
                      <a:pt x="128"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0" name="Freeform 339"/>
              <p:cNvSpPr>
                <a:spLocks/>
              </p:cNvSpPr>
              <p:nvPr/>
            </p:nvSpPr>
            <p:spPr bwMode="auto">
              <a:xfrm>
                <a:off x="490" y="1965"/>
                <a:ext cx="153" cy="44"/>
              </a:xfrm>
              <a:custGeom>
                <a:avLst/>
                <a:gdLst>
                  <a:gd name="T0" fmla="*/ 153 w 153"/>
                  <a:gd name="T1" fmla="*/ 37 h 44"/>
                  <a:gd name="T2" fmla="*/ 147 w 153"/>
                  <a:gd name="T3" fmla="*/ 42 h 44"/>
                  <a:gd name="T4" fmla="*/ 134 w 153"/>
                  <a:gd name="T5" fmla="*/ 44 h 44"/>
                  <a:gd name="T6" fmla="*/ 112 w 153"/>
                  <a:gd name="T7" fmla="*/ 42 h 44"/>
                  <a:gd name="T8" fmla="*/ 89 w 153"/>
                  <a:gd name="T9" fmla="*/ 37 h 44"/>
                  <a:gd name="T10" fmla="*/ 64 w 153"/>
                  <a:gd name="T11" fmla="*/ 31 h 44"/>
                  <a:gd name="T12" fmla="*/ 39 w 153"/>
                  <a:gd name="T13" fmla="*/ 22 h 44"/>
                  <a:gd name="T14" fmla="*/ 17 w 153"/>
                  <a:gd name="T15" fmla="*/ 13 h 44"/>
                  <a:gd name="T16" fmla="*/ 0 w 153"/>
                  <a:gd name="T17" fmla="*/ 0 h 44"/>
                  <a:gd name="T18" fmla="*/ 11 w 153"/>
                  <a:gd name="T19" fmla="*/ 4 h 44"/>
                  <a:gd name="T20" fmla="*/ 33 w 153"/>
                  <a:gd name="T21" fmla="*/ 6 h 44"/>
                  <a:gd name="T22" fmla="*/ 56 w 153"/>
                  <a:gd name="T23" fmla="*/ 11 h 44"/>
                  <a:gd name="T24" fmla="*/ 83 w 153"/>
                  <a:gd name="T25" fmla="*/ 15 h 44"/>
                  <a:gd name="T26" fmla="*/ 111 w 153"/>
                  <a:gd name="T27" fmla="*/ 22 h 44"/>
                  <a:gd name="T28" fmla="*/ 132 w 153"/>
                  <a:gd name="T29" fmla="*/ 26 h 44"/>
                  <a:gd name="T30" fmla="*/ 147 w 153"/>
                  <a:gd name="T31" fmla="*/ 31 h 44"/>
                  <a:gd name="T32" fmla="*/ 153 w 153"/>
                  <a:gd name="T33" fmla="*/ 37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3"/>
                  <a:gd name="T52" fmla="*/ 0 h 44"/>
                  <a:gd name="T53" fmla="*/ 153 w 153"/>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3" h="44">
                    <a:moveTo>
                      <a:pt x="153" y="37"/>
                    </a:moveTo>
                    <a:lnTo>
                      <a:pt x="147" y="42"/>
                    </a:lnTo>
                    <a:lnTo>
                      <a:pt x="134" y="44"/>
                    </a:lnTo>
                    <a:lnTo>
                      <a:pt x="112" y="42"/>
                    </a:lnTo>
                    <a:lnTo>
                      <a:pt x="89" y="37"/>
                    </a:lnTo>
                    <a:lnTo>
                      <a:pt x="64" y="31"/>
                    </a:lnTo>
                    <a:lnTo>
                      <a:pt x="39" y="22"/>
                    </a:lnTo>
                    <a:lnTo>
                      <a:pt x="17" y="13"/>
                    </a:lnTo>
                    <a:lnTo>
                      <a:pt x="0" y="0"/>
                    </a:lnTo>
                    <a:lnTo>
                      <a:pt x="11" y="4"/>
                    </a:lnTo>
                    <a:lnTo>
                      <a:pt x="33" y="6"/>
                    </a:lnTo>
                    <a:lnTo>
                      <a:pt x="56" y="11"/>
                    </a:lnTo>
                    <a:lnTo>
                      <a:pt x="83" y="15"/>
                    </a:lnTo>
                    <a:lnTo>
                      <a:pt x="111" y="22"/>
                    </a:lnTo>
                    <a:lnTo>
                      <a:pt x="132" y="26"/>
                    </a:lnTo>
                    <a:lnTo>
                      <a:pt x="147" y="31"/>
                    </a:lnTo>
                    <a:lnTo>
                      <a:pt x="153" y="3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1" name="Freeform 340"/>
              <p:cNvSpPr>
                <a:spLocks/>
              </p:cNvSpPr>
              <p:nvPr/>
            </p:nvSpPr>
            <p:spPr bwMode="auto">
              <a:xfrm>
                <a:off x="463" y="1903"/>
                <a:ext cx="161" cy="33"/>
              </a:xfrm>
              <a:custGeom>
                <a:avLst/>
                <a:gdLst>
                  <a:gd name="T0" fmla="*/ 161 w 161"/>
                  <a:gd name="T1" fmla="*/ 24 h 33"/>
                  <a:gd name="T2" fmla="*/ 153 w 161"/>
                  <a:gd name="T3" fmla="*/ 29 h 33"/>
                  <a:gd name="T4" fmla="*/ 138 w 161"/>
                  <a:gd name="T5" fmla="*/ 33 h 33"/>
                  <a:gd name="T6" fmla="*/ 116 w 161"/>
                  <a:gd name="T7" fmla="*/ 33 h 33"/>
                  <a:gd name="T8" fmla="*/ 89 w 161"/>
                  <a:gd name="T9" fmla="*/ 31 h 33"/>
                  <a:gd name="T10" fmla="*/ 62 w 161"/>
                  <a:gd name="T11" fmla="*/ 26 h 33"/>
                  <a:gd name="T12" fmla="*/ 36 w 161"/>
                  <a:gd name="T13" fmla="*/ 20 h 33"/>
                  <a:gd name="T14" fmla="*/ 15 w 161"/>
                  <a:gd name="T15" fmla="*/ 11 h 33"/>
                  <a:gd name="T16" fmla="*/ 0 w 161"/>
                  <a:gd name="T17" fmla="*/ 0 h 33"/>
                  <a:gd name="T18" fmla="*/ 11 w 161"/>
                  <a:gd name="T19" fmla="*/ 2 h 33"/>
                  <a:gd name="T20" fmla="*/ 33 w 161"/>
                  <a:gd name="T21" fmla="*/ 2 h 33"/>
                  <a:gd name="T22" fmla="*/ 58 w 161"/>
                  <a:gd name="T23" fmla="*/ 6 h 33"/>
                  <a:gd name="T24" fmla="*/ 87 w 161"/>
                  <a:gd name="T25" fmla="*/ 9 h 33"/>
                  <a:gd name="T26" fmla="*/ 114 w 161"/>
                  <a:gd name="T27" fmla="*/ 13 h 33"/>
                  <a:gd name="T28" fmla="*/ 138 w 161"/>
                  <a:gd name="T29" fmla="*/ 15 h 33"/>
                  <a:gd name="T30" fmla="*/ 155 w 161"/>
                  <a:gd name="T31" fmla="*/ 20 h 33"/>
                  <a:gd name="T32" fmla="*/ 161 w 161"/>
                  <a:gd name="T33" fmla="*/ 24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33"/>
                  <a:gd name="T53" fmla="*/ 161 w 16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33">
                    <a:moveTo>
                      <a:pt x="161" y="24"/>
                    </a:moveTo>
                    <a:lnTo>
                      <a:pt x="153" y="29"/>
                    </a:lnTo>
                    <a:lnTo>
                      <a:pt x="138" y="33"/>
                    </a:lnTo>
                    <a:lnTo>
                      <a:pt x="116" y="33"/>
                    </a:lnTo>
                    <a:lnTo>
                      <a:pt x="89" y="31"/>
                    </a:lnTo>
                    <a:lnTo>
                      <a:pt x="62" y="26"/>
                    </a:lnTo>
                    <a:lnTo>
                      <a:pt x="36" y="20"/>
                    </a:lnTo>
                    <a:lnTo>
                      <a:pt x="15" y="11"/>
                    </a:lnTo>
                    <a:lnTo>
                      <a:pt x="0" y="0"/>
                    </a:lnTo>
                    <a:lnTo>
                      <a:pt x="11" y="2"/>
                    </a:lnTo>
                    <a:lnTo>
                      <a:pt x="33" y="2"/>
                    </a:lnTo>
                    <a:lnTo>
                      <a:pt x="58" y="6"/>
                    </a:lnTo>
                    <a:lnTo>
                      <a:pt x="87" y="9"/>
                    </a:lnTo>
                    <a:lnTo>
                      <a:pt x="114" y="13"/>
                    </a:lnTo>
                    <a:lnTo>
                      <a:pt x="138" y="15"/>
                    </a:lnTo>
                    <a:lnTo>
                      <a:pt x="155" y="20"/>
                    </a:lnTo>
                    <a:lnTo>
                      <a:pt x="161"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 name="Freeform 341"/>
              <p:cNvSpPr>
                <a:spLocks/>
              </p:cNvSpPr>
              <p:nvPr/>
            </p:nvSpPr>
            <p:spPr bwMode="auto">
              <a:xfrm>
                <a:off x="455" y="1863"/>
                <a:ext cx="142" cy="24"/>
              </a:xfrm>
              <a:custGeom>
                <a:avLst/>
                <a:gdLst>
                  <a:gd name="T0" fmla="*/ 142 w 142"/>
                  <a:gd name="T1" fmla="*/ 20 h 24"/>
                  <a:gd name="T2" fmla="*/ 138 w 142"/>
                  <a:gd name="T3" fmla="*/ 22 h 24"/>
                  <a:gd name="T4" fmla="*/ 122 w 142"/>
                  <a:gd name="T5" fmla="*/ 24 h 24"/>
                  <a:gd name="T6" fmla="*/ 103 w 142"/>
                  <a:gd name="T7" fmla="*/ 24 h 24"/>
                  <a:gd name="T8" fmla="*/ 78 w 142"/>
                  <a:gd name="T9" fmla="*/ 22 h 24"/>
                  <a:gd name="T10" fmla="*/ 52 w 142"/>
                  <a:gd name="T11" fmla="*/ 20 h 24"/>
                  <a:gd name="T12" fmla="*/ 29 w 142"/>
                  <a:gd name="T13" fmla="*/ 16 h 24"/>
                  <a:gd name="T14" fmla="*/ 11 w 142"/>
                  <a:gd name="T15" fmla="*/ 9 h 24"/>
                  <a:gd name="T16" fmla="*/ 0 w 142"/>
                  <a:gd name="T17" fmla="*/ 0 h 24"/>
                  <a:gd name="T18" fmla="*/ 13 w 142"/>
                  <a:gd name="T19" fmla="*/ 2 h 24"/>
                  <a:gd name="T20" fmla="*/ 33 w 142"/>
                  <a:gd name="T21" fmla="*/ 2 h 24"/>
                  <a:gd name="T22" fmla="*/ 56 w 142"/>
                  <a:gd name="T23" fmla="*/ 2 h 24"/>
                  <a:gd name="T24" fmla="*/ 79 w 142"/>
                  <a:gd name="T25" fmla="*/ 5 h 24"/>
                  <a:gd name="T26" fmla="*/ 105 w 142"/>
                  <a:gd name="T27" fmla="*/ 7 h 24"/>
                  <a:gd name="T28" fmla="*/ 124 w 142"/>
                  <a:gd name="T29" fmla="*/ 9 h 24"/>
                  <a:gd name="T30" fmla="*/ 138 w 142"/>
                  <a:gd name="T31" fmla="*/ 13 h 24"/>
                  <a:gd name="T32" fmla="*/ 142 w 142"/>
                  <a:gd name="T33" fmla="*/ 2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24"/>
                  <a:gd name="T53" fmla="*/ 142 w 14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24">
                    <a:moveTo>
                      <a:pt x="142" y="20"/>
                    </a:moveTo>
                    <a:lnTo>
                      <a:pt x="138" y="22"/>
                    </a:lnTo>
                    <a:lnTo>
                      <a:pt x="122" y="24"/>
                    </a:lnTo>
                    <a:lnTo>
                      <a:pt x="103" y="24"/>
                    </a:lnTo>
                    <a:lnTo>
                      <a:pt x="78" y="22"/>
                    </a:lnTo>
                    <a:lnTo>
                      <a:pt x="52" y="20"/>
                    </a:lnTo>
                    <a:lnTo>
                      <a:pt x="29" y="16"/>
                    </a:lnTo>
                    <a:lnTo>
                      <a:pt x="11" y="9"/>
                    </a:lnTo>
                    <a:lnTo>
                      <a:pt x="0" y="0"/>
                    </a:lnTo>
                    <a:lnTo>
                      <a:pt x="13" y="2"/>
                    </a:lnTo>
                    <a:lnTo>
                      <a:pt x="33" y="2"/>
                    </a:lnTo>
                    <a:lnTo>
                      <a:pt x="56" y="2"/>
                    </a:lnTo>
                    <a:lnTo>
                      <a:pt x="79" y="5"/>
                    </a:lnTo>
                    <a:lnTo>
                      <a:pt x="105" y="7"/>
                    </a:lnTo>
                    <a:lnTo>
                      <a:pt x="124" y="9"/>
                    </a:lnTo>
                    <a:lnTo>
                      <a:pt x="138" y="13"/>
                    </a:lnTo>
                    <a:lnTo>
                      <a:pt x="142"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 name="Freeform 342"/>
              <p:cNvSpPr>
                <a:spLocks/>
              </p:cNvSpPr>
              <p:nvPr/>
            </p:nvSpPr>
            <p:spPr bwMode="auto">
              <a:xfrm>
                <a:off x="443" y="1790"/>
                <a:ext cx="123" cy="22"/>
              </a:xfrm>
              <a:custGeom>
                <a:avLst/>
                <a:gdLst>
                  <a:gd name="T0" fmla="*/ 123 w 123"/>
                  <a:gd name="T1" fmla="*/ 7 h 22"/>
                  <a:gd name="T2" fmla="*/ 119 w 123"/>
                  <a:gd name="T3" fmla="*/ 11 h 22"/>
                  <a:gd name="T4" fmla="*/ 107 w 123"/>
                  <a:gd name="T5" fmla="*/ 18 h 22"/>
                  <a:gd name="T6" fmla="*/ 91 w 123"/>
                  <a:gd name="T7" fmla="*/ 20 h 22"/>
                  <a:gd name="T8" fmla="*/ 74 w 123"/>
                  <a:gd name="T9" fmla="*/ 22 h 22"/>
                  <a:gd name="T10" fmla="*/ 53 w 123"/>
                  <a:gd name="T11" fmla="*/ 22 h 22"/>
                  <a:gd name="T12" fmla="*/ 33 w 123"/>
                  <a:gd name="T13" fmla="*/ 18 h 22"/>
                  <a:gd name="T14" fmla="*/ 16 w 123"/>
                  <a:gd name="T15" fmla="*/ 11 h 22"/>
                  <a:gd name="T16" fmla="*/ 0 w 123"/>
                  <a:gd name="T17" fmla="*/ 2 h 22"/>
                  <a:gd name="T18" fmla="*/ 12 w 123"/>
                  <a:gd name="T19" fmla="*/ 2 h 22"/>
                  <a:gd name="T20" fmla="*/ 29 w 123"/>
                  <a:gd name="T21" fmla="*/ 2 h 22"/>
                  <a:gd name="T22" fmla="*/ 51 w 123"/>
                  <a:gd name="T23" fmla="*/ 2 h 22"/>
                  <a:gd name="T24" fmla="*/ 70 w 123"/>
                  <a:gd name="T25" fmla="*/ 0 h 22"/>
                  <a:gd name="T26" fmla="*/ 90 w 123"/>
                  <a:gd name="T27" fmla="*/ 0 h 22"/>
                  <a:gd name="T28" fmla="*/ 107 w 123"/>
                  <a:gd name="T29" fmla="*/ 0 h 22"/>
                  <a:gd name="T30" fmla="*/ 119 w 123"/>
                  <a:gd name="T31" fmla="*/ 2 h 22"/>
                  <a:gd name="T32" fmla="*/ 123 w 123"/>
                  <a:gd name="T33" fmla="*/ 7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2"/>
                  <a:gd name="T53" fmla="*/ 123 w 1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2">
                    <a:moveTo>
                      <a:pt x="123" y="7"/>
                    </a:moveTo>
                    <a:lnTo>
                      <a:pt x="119" y="11"/>
                    </a:lnTo>
                    <a:lnTo>
                      <a:pt x="107" y="18"/>
                    </a:lnTo>
                    <a:lnTo>
                      <a:pt x="91" y="20"/>
                    </a:lnTo>
                    <a:lnTo>
                      <a:pt x="74" y="22"/>
                    </a:lnTo>
                    <a:lnTo>
                      <a:pt x="53" y="22"/>
                    </a:lnTo>
                    <a:lnTo>
                      <a:pt x="33" y="18"/>
                    </a:lnTo>
                    <a:lnTo>
                      <a:pt x="16" y="11"/>
                    </a:lnTo>
                    <a:lnTo>
                      <a:pt x="0" y="2"/>
                    </a:lnTo>
                    <a:lnTo>
                      <a:pt x="12" y="2"/>
                    </a:lnTo>
                    <a:lnTo>
                      <a:pt x="29" y="2"/>
                    </a:lnTo>
                    <a:lnTo>
                      <a:pt x="51" y="2"/>
                    </a:lnTo>
                    <a:lnTo>
                      <a:pt x="70" y="0"/>
                    </a:lnTo>
                    <a:lnTo>
                      <a:pt x="90" y="0"/>
                    </a:lnTo>
                    <a:lnTo>
                      <a:pt x="107" y="0"/>
                    </a:lnTo>
                    <a:lnTo>
                      <a:pt x="119" y="2"/>
                    </a:lnTo>
                    <a:lnTo>
                      <a:pt x="123"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 name="Freeform 343"/>
              <p:cNvSpPr>
                <a:spLocks/>
              </p:cNvSpPr>
              <p:nvPr/>
            </p:nvSpPr>
            <p:spPr bwMode="auto">
              <a:xfrm>
                <a:off x="459" y="1675"/>
                <a:ext cx="58" cy="27"/>
              </a:xfrm>
              <a:custGeom>
                <a:avLst/>
                <a:gdLst>
                  <a:gd name="T0" fmla="*/ 58 w 58"/>
                  <a:gd name="T1" fmla="*/ 5 h 27"/>
                  <a:gd name="T2" fmla="*/ 56 w 58"/>
                  <a:gd name="T3" fmla="*/ 9 h 27"/>
                  <a:gd name="T4" fmla="*/ 50 w 58"/>
                  <a:gd name="T5" fmla="*/ 14 h 27"/>
                  <a:gd name="T6" fmla="*/ 42 w 58"/>
                  <a:gd name="T7" fmla="*/ 18 h 27"/>
                  <a:gd name="T8" fmla="*/ 33 w 58"/>
                  <a:gd name="T9" fmla="*/ 23 h 27"/>
                  <a:gd name="T10" fmla="*/ 23 w 58"/>
                  <a:gd name="T11" fmla="*/ 27 h 27"/>
                  <a:gd name="T12" fmla="*/ 13 w 58"/>
                  <a:gd name="T13" fmla="*/ 27 h 27"/>
                  <a:gd name="T14" fmla="*/ 5 w 58"/>
                  <a:gd name="T15" fmla="*/ 25 h 27"/>
                  <a:gd name="T16" fmla="*/ 0 w 58"/>
                  <a:gd name="T17" fmla="*/ 20 h 27"/>
                  <a:gd name="T18" fmla="*/ 7 w 58"/>
                  <a:gd name="T19" fmla="*/ 23 h 27"/>
                  <a:gd name="T20" fmla="*/ 17 w 58"/>
                  <a:gd name="T21" fmla="*/ 20 h 27"/>
                  <a:gd name="T22" fmla="*/ 27 w 58"/>
                  <a:gd name="T23" fmla="*/ 16 h 27"/>
                  <a:gd name="T24" fmla="*/ 37 w 58"/>
                  <a:gd name="T25" fmla="*/ 9 h 27"/>
                  <a:gd name="T26" fmla="*/ 44 w 58"/>
                  <a:gd name="T27" fmla="*/ 5 h 27"/>
                  <a:gd name="T28" fmla="*/ 52 w 58"/>
                  <a:gd name="T29" fmla="*/ 0 h 27"/>
                  <a:gd name="T30" fmla="*/ 56 w 58"/>
                  <a:gd name="T31" fmla="*/ 0 h 27"/>
                  <a:gd name="T32" fmla="*/ 58 w 58"/>
                  <a:gd name="T33" fmla="*/ 5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7"/>
                  <a:gd name="T53" fmla="*/ 58 w 5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7">
                    <a:moveTo>
                      <a:pt x="58" y="5"/>
                    </a:moveTo>
                    <a:lnTo>
                      <a:pt x="56" y="9"/>
                    </a:lnTo>
                    <a:lnTo>
                      <a:pt x="50" y="14"/>
                    </a:lnTo>
                    <a:lnTo>
                      <a:pt x="42" y="18"/>
                    </a:lnTo>
                    <a:lnTo>
                      <a:pt x="33" y="23"/>
                    </a:lnTo>
                    <a:lnTo>
                      <a:pt x="23" y="27"/>
                    </a:lnTo>
                    <a:lnTo>
                      <a:pt x="13" y="27"/>
                    </a:lnTo>
                    <a:lnTo>
                      <a:pt x="5" y="25"/>
                    </a:lnTo>
                    <a:lnTo>
                      <a:pt x="0" y="20"/>
                    </a:lnTo>
                    <a:lnTo>
                      <a:pt x="7" y="23"/>
                    </a:lnTo>
                    <a:lnTo>
                      <a:pt x="17" y="20"/>
                    </a:lnTo>
                    <a:lnTo>
                      <a:pt x="27" y="16"/>
                    </a:lnTo>
                    <a:lnTo>
                      <a:pt x="37" y="9"/>
                    </a:lnTo>
                    <a:lnTo>
                      <a:pt x="44" y="5"/>
                    </a:lnTo>
                    <a:lnTo>
                      <a:pt x="52" y="0"/>
                    </a:lnTo>
                    <a:lnTo>
                      <a:pt x="56" y="0"/>
                    </a:lnTo>
                    <a:lnTo>
                      <a:pt x="58"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 name="Freeform 344"/>
              <p:cNvSpPr>
                <a:spLocks/>
              </p:cNvSpPr>
              <p:nvPr/>
            </p:nvSpPr>
            <p:spPr bwMode="auto">
              <a:xfrm>
                <a:off x="540" y="2046"/>
                <a:ext cx="109" cy="31"/>
              </a:xfrm>
              <a:custGeom>
                <a:avLst/>
                <a:gdLst>
                  <a:gd name="T0" fmla="*/ 109 w 109"/>
                  <a:gd name="T1" fmla="*/ 27 h 31"/>
                  <a:gd name="T2" fmla="*/ 105 w 109"/>
                  <a:gd name="T3" fmla="*/ 29 h 31"/>
                  <a:gd name="T4" fmla="*/ 97 w 109"/>
                  <a:gd name="T5" fmla="*/ 31 h 31"/>
                  <a:gd name="T6" fmla="*/ 84 w 109"/>
                  <a:gd name="T7" fmla="*/ 31 h 31"/>
                  <a:gd name="T8" fmla="*/ 66 w 109"/>
                  <a:gd name="T9" fmla="*/ 29 h 31"/>
                  <a:gd name="T10" fmla="*/ 49 w 109"/>
                  <a:gd name="T11" fmla="*/ 27 h 31"/>
                  <a:gd name="T12" fmla="*/ 31 w 109"/>
                  <a:gd name="T13" fmla="*/ 20 h 31"/>
                  <a:gd name="T14" fmla="*/ 14 w 109"/>
                  <a:gd name="T15" fmla="*/ 11 h 31"/>
                  <a:gd name="T16" fmla="*/ 0 w 109"/>
                  <a:gd name="T17" fmla="*/ 0 h 31"/>
                  <a:gd name="T18" fmla="*/ 14 w 109"/>
                  <a:gd name="T19" fmla="*/ 5 h 31"/>
                  <a:gd name="T20" fmla="*/ 29 w 109"/>
                  <a:gd name="T21" fmla="*/ 7 h 31"/>
                  <a:gd name="T22" fmla="*/ 47 w 109"/>
                  <a:gd name="T23" fmla="*/ 11 h 31"/>
                  <a:gd name="T24" fmla="*/ 66 w 109"/>
                  <a:gd name="T25" fmla="*/ 14 h 31"/>
                  <a:gd name="T26" fmla="*/ 82 w 109"/>
                  <a:gd name="T27" fmla="*/ 16 h 31"/>
                  <a:gd name="T28" fmla="*/ 96 w 109"/>
                  <a:gd name="T29" fmla="*/ 20 h 31"/>
                  <a:gd name="T30" fmla="*/ 105 w 109"/>
                  <a:gd name="T31" fmla="*/ 22 h 31"/>
                  <a:gd name="T32" fmla="*/ 109 w 109"/>
                  <a:gd name="T33" fmla="*/ 27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
                  <a:gd name="T52" fmla="*/ 0 h 31"/>
                  <a:gd name="T53" fmla="*/ 109 w 109"/>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 h="31">
                    <a:moveTo>
                      <a:pt x="109" y="27"/>
                    </a:moveTo>
                    <a:lnTo>
                      <a:pt x="105" y="29"/>
                    </a:lnTo>
                    <a:lnTo>
                      <a:pt x="97" y="31"/>
                    </a:lnTo>
                    <a:lnTo>
                      <a:pt x="84" y="31"/>
                    </a:lnTo>
                    <a:lnTo>
                      <a:pt x="66" y="29"/>
                    </a:lnTo>
                    <a:lnTo>
                      <a:pt x="49" y="27"/>
                    </a:lnTo>
                    <a:lnTo>
                      <a:pt x="31" y="20"/>
                    </a:lnTo>
                    <a:lnTo>
                      <a:pt x="14" y="11"/>
                    </a:lnTo>
                    <a:lnTo>
                      <a:pt x="0" y="0"/>
                    </a:lnTo>
                    <a:lnTo>
                      <a:pt x="14" y="5"/>
                    </a:lnTo>
                    <a:lnTo>
                      <a:pt x="29" y="7"/>
                    </a:lnTo>
                    <a:lnTo>
                      <a:pt x="47" y="11"/>
                    </a:lnTo>
                    <a:lnTo>
                      <a:pt x="66" y="14"/>
                    </a:lnTo>
                    <a:lnTo>
                      <a:pt x="82" y="16"/>
                    </a:lnTo>
                    <a:lnTo>
                      <a:pt x="96" y="20"/>
                    </a:lnTo>
                    <a:lnTo>
                      <a:pt x="105" y="22"/>
                    </a:lnTo>
                    <a:lnTo>
                      <a:pt x="109"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6" name="Freeform 345"/>
              <p:cNvSpPr>
                <a:spLocks/>
              </p:cNvSpPr>
              <p:nvPr/>
            </p:nvSpPr>
            <p:spPr bwMode="auto">
              <a:xfrm>
                <a:off x="478" y="1938"/>
                <a:ext cx="156" cy="33"/>
              </a:xfrm>
              <a:custGeom>
                <a:avLst/>
                <a:gdLst>
                  <a:gd name="T0" fmla="*/ 156 w 156"/>
                  <a:gd name="T1" fmla="*/ 24 h 33"/>
                  <a:gd name="T2" fmla="*/ 150 w 156"/>
                  <a:gd name="T3" fmla="*/ 29 h 33"/>
                  <a:gd name="T4" fmla="*/ 134 w 156"/>
                  <a:gd name="T5" fmla="*/ 33 h 33"/>
                  <a:gd name="T6" fmla="*/ 113 w 156"/>
                  <a:gd name="T7" fmla="*/ 33 h 33"/>
                  <a:gd name="T8" fmla="*/ 88 w 156"/>
                  <a:gd name="T9" fmla="*/ 31 h 33"/>
                  <a:gd name="T10" fmla="*/ 60 w 156"/>
                  <a:gd name="T11" fmla="*/ 27 h 33"/>
                  <a:gd name="T12" fmla="*/ 35 w 156"/>
                  <a:gd name="T13" fmla="*/ 20 h 33"/>
                  <a:gd name="T14" fmla="*/ 14 w 156"/>
                  <a:gd name="T15" fmla="*/ 11 h 33"/>
                  <a:gd name="T16" fmla="*/ 0 w 156"/>
                  <a:gd name="T17" fmla="*/ 0 h 33"/>
                  <a:gd name="T18" fmla="*/ 12 w 156"/>
                  <a:gd name="T19" fmla="*/ 0 h 33"/>
                  <a:gd name="T20" fmla="*/ 31 w 156"/>
                  <a:gd name="T21" fmla="*/ 2 h 33"/>
                  <a:gd name="T22" fmla="*/ 56 w 156"/>
                  <a:gd name="T23" fmla="*/ 5 h 33"/>
                  <a:gd name="T24" fmla="*/ 84 w 156"/>
                  <a:gd name="T25" fmla="*/ 9 h 33"/>
                  <a:gd name="T26" fmla="*/ 111 w 156"/>
                  <a:gd name="T27" fmla="*/ 11 h 33"/>
                  <a:gd name="T28" fmla="*/ 134 w 156"/>
                  <a:gd name="T29" fmla="*/ 16 h 33"/>
                  <a:gd name="T30" fmla="*/ 150 w 156"/>
                  <a:gd name="T31" fmla="*/ 20 h 33"/>
                  <a:gd name="T32" fmla="*/ 156 w 156"/>
                  <a:gd name="T33" fmla="*/ 24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6"/>
                  <a:gd name="T52" fmla="*/ 0 h 33"/>
                  <a:gd name="T53" fmla="*/ 156 w 15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6" h="33">
                    <a:moveTo>
                      <a:pt x="156" y="24"/>
                    </a:moveTo>
                    <a:lnTo>
                      <a:pt x="150" y="29"/>
                    </a:lnTo>
                    <a:lnTo>
                      <a:pt x="134" y="33"/>
                    </a:lnTo>
                    <a:lnTo>
                      <a:pt x="113" y="33"/>
                    </a:lnTo>
                    <a:lnTo>
                      <a:pt x="88" y="31"/>
                    </a:lnTo>
                    <a:lnTo>
                      <a:pt x="60" y="27"/>
                    </a:lnTo>
                    <a:lnTo>
                      <a:pt x="35" y="20"/>
                    </a:lnTo>
                    <a:lnTo>
                      <a:pt x="14" y="11"/>
                    </a:lnTo>
                    <a:lnTo>
                      <a:pt x="0" y="0"/>
                    </a:lnTo>
                    <a:lnTo>
                      <a:pt x="12" y="0"/>
                    </a:lnTo>
                    <a:lnTo>
                      <a:pt x="31" y="2"/>
                    </a:lnTo>
                    <a:lnTo>
                      <a:pt x="56" y="5"/>
                    </a:lnTo>
                    <a:lnTo>
                      <a:pt x="84" y="9"/>
                    </a:lnTo>
                    <a:lnTo>
                      <a:pt x="111" y="11"/>
                    </a:lnTo>
                    <a:lnTo>
                      <a:pt x="134" y="16"/>
                    </a:lnTo>
                    <a:lnTo>
                      <a:pt x="150" y="20"/>
                    </a:lnTo>
                    <a:lnTo>
                      <a:pt x="156"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7" name="Freeform 346"/>
              <p:cNvSpPr>
                <a:spLocks/>
              </p:cNvSpPr>
              <p:nvPr/>
            </p:nvSpPr>
            <p:spPr bwMode="auto">
              <a:xfrm>
                <a:off x="447" y="1823"/>
                <a:ext cx="140" cy="20"/>
              </a:xfrm>
              <a:custGeom>
                <a:avLst/>
                <a:gdLst>
                  <a:gd name="T0" fmla="*/ 140 w 140"/>
                  <a:gd name="T1" fmla="*/ 7 h 20"/>
                  <a:gd name="T2" fmla="*/ 134 w 140"/>
                  <a:gd name="T3" fmla="*/ 11 h 20"/>
                  <a:gd name="T4" fmla="*/ 122 w 140"/>
                  <a:gd name="T5" fmla="*/ 16 h 20"/>
                  <a:gd name="T6" fmla="*/ 103 w 140"/>
                  <a:gd name="T7" fmla="*/ 20 h 20"/>
                  <a:gd name="T8" fmla="*/ 82 w 140"/>
                  <a:gd name="T9" fmla="*/ 20 h 20"/>
                  <a:gd name="T10" fmla="*/ 58 w 140"/>
                  <a:gd name="T11" fmla="*/ 20 h 20"/>
                  <a:gd name="T12" fmla="*/ 35 w 140"/>
                  <a:gd name="T13" fmla="*/ 18 h 20"/>
                  <a:gd name="T14" fmla="*/ 16 w 140"/>
                  <a:gd name="T15" fmla="*/ 11 h 20"/>
                  <a:gd name="T16" fmla="*/ 0 w 140"/>
                  <a:gd name="T17" fmla="*/ 3 h 20"/>
                  <a:gd name="T18" fmla="*/ 14 w 140"/>
                  <a:gd name="T19" fmla="*/ 3 h 20"/>
                  <a:gd name="T20" fmla="*/ 33 w 140"/>
                  <a:gd name="T21" fmla="*/ 3 h 20"/>
                  <a:gd name="T22" fmla="*/ 54 w 140"/>
                  <a:gd name="T23" fmla="*/ 3 h 20"/>
                  <a:gd name="T24" fmla="*/ 80 w 140"/>
                  <a:gd name="T25" fmla="*/ 0 h 20"/>
                  <a:gd name="T26" fmla="*/ 103 w 140"/>
                  <a:gd name="T27" fmla="*/ 0 h 20"/>
                  <a:gd name="T28" fmla="*/ 122 w 140"/>
                  <a:gd name="T29" fmla="*/ 0 h 20"/>
                  <a:gd name="T30" fmla="*/ 134 w 140"/>
                  <a:gd name="T31" fmla="*/ 3 h 20"/>
                  <a:gd name="T32" fmla="*/ 140 w 140"/>
                  <a:gd name="T33" fmla="*/ 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0"/>
                  <a:gd name="T52" fmla="*/ 0 h 20"/>
                  <a:gd name="T53" fmla="*/ 140 w 14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0" h="20">
                    <a:moveTo>
                      <a:pt x="140" y="7"/>
                    </a:moveTo>
                    <a:lnTo>
                      <a:pt x="134" y="11"/>
                    </a:lnTo>
                    <a:lnTo>
                      <a:pt x="122" y="16"/>
                    </a:lnTo>
                    <a:lnTo>
                      <a:pt x="103" y="20"/>
                    </a:lnTo>
                    <a:lnTo>
                      <a:pt x="82" y="20"/>
                    </a:lnTo>
                    <a:lnTo>
                      <a:pt x="58" y="20"/>
                    </a:lnTo>
                    <a:lnTo>
                      <a:pt x="35" y="18"/>
                    </a:lnTo>
                    <a:lnTo>
                      <a:pt x="16" y="11"/>
                    </a:lnTo>
                    <a:lnTo>
                      <a:pt x="0" y="3"/>
                    </a:lnTo>
                    <a:lnTo>
                      <a:pt x="14" y="3"/>
                    </a:lnTo>
                    <a:lnTo>
                      <a:pt x="33" y="3"/>
                    </a:lnTo>
                    <a:lnTo>
                      <a:pt x="54" y="3"/>
                    </a:lnTo>
                    <a:lnTo>
                      <a:pt x="80" y="0"/>
                    </a:lnTo>
                    <a:lnTo>
                      <a:pt x="103" y="0"/>
                    </a:lnTo>
                    <a:lnTo>
                      <a:pt x="122" y="0"/>
                    </a:lnTo>
                    <a:lnTo>
                      <a:pt x="134" y="3"/>
                    </a:lnTo>
                    <a:lnTo>
                      <a:pt x="140"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8" name="Freeform 347"/>
              <p:cNvSpPr>
                <a:spLocks/>
              </p:cNvSpPr>
              <p:nvPr/>
            </p:nvSpPr>
            <p:spPr bwMode="auto">
              <a:xfrm>
                <a:off x="445" y="1759"/>
                <a:ext cx="115" cy="18"/>
              </a:xfrm>
              <a:custGeom>
                <a:avLst/>
                <a:gdLst>
                  <a:gd name="T0" fmla="*/ 115 w 115"/>
                  <a:gd name="T1" fmla="*/ 11 h 18"/>
                  <a:gd name="T2" fmla="*/ 111 w 115"/>
                  <a:gd name="T3" fmla="*/ 16 h 18"/>
                  <a:gd name="T4" fmla="*/ 97 w 115"/>
                  <a:gd name="T5" fmla="*/ 18 h 18"/>
                  <a:gd name="T6" fmla="*/ 80 w 115"/>
                  <a:gd name="T7" fmla="*/ 18 h 18"/>
                  <a:gd name="T8" fmla="*/ 60 w 115"/>
                  <a:gd name="T9" fmla="*/ 18 h 18"/>
                  <a:gd name="T10" fmla="*/ 39 w 115"/>
                  <a:gd name="T11" fmla="*/ 16 h 18"/>
                  <a:gd name="T12" fmla="*/ 21 w 115"/>
                  <a:gd name="T13" fmla="*/ 11 h 18"/>
                  <a:gd name="T14" fmla="*/ 8 w 115"/>
                  <a:gd name="T15" fmla="*/ 7 h 18"/>
                  <a:gd name="T16" fmla="*/ 0 w 115"/>
                  <a:gd name="T17" fmla="*/ 0 h 18"/>
                  <a:gd name="T18" fmla="*/ 12 w 115"/>
                  <a:gd name="T19" fmla="*/ 0 h 18"/>
                  <a:gd name="T20" fmla="*/ 25 w 115"/>
                  <a:gd name="T21" fmla="*/ 0 h 18"/>
                  <a:gd name="T22" fmla="*/ 43 w 115"/>
                  <a:gd name="T23" fmla="*/ 3 h 18"/>
                  <a:gd name="T24" fmla="*/ 62 w 115"/>
                  <a:gd name="T25" fmla="*/ 3 h 18"/>
                  <a:gd name="T26" fmla="*/ 80 w 115"/>
                  <a:gd name="T27" fmla="*/ 3 h 18"/>
                  <a:gd name="T28" fmla="*/ 97 w 115"/>
                  <a:gd name="T29" fmla="*/ 5 h 18"/>
                  <a:gd name="T30" fmla="*/ 109 w 115"/>
                  <a:gd name="T31" fmla="*/ 7 h 18"/>
                  <a:gd name="T32" fmla="*/ 115 w 115"/>
                  <a:gd name="T33" fmla="*/ 11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18"/>
                  <a:gd name="T53" fmla="*/ 115 w 115"/>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18">
                    <a:moveTo>
                      <a:pt x="115" y="11"/>
                    </a:moveTo>
                    <a:lnTo>
                      <a:pt x="111" y="16"/>
                    </a:lnTo>
                    <a:lnTo>
                      <a:pt x="97" y="18"/>
                    </a:lnTo>
                    <a:lnTo>
                      <a:pt x="80" y="18"/>
                    </a:lnTo>
                    <a:lnTo>
                      <a:pt x="60" y="18"/>
                    </a:lnTo>
                    <a:lnTo>
                      <a:pt x="39" y="16"/>
                    </a:lnTo>
                    <a:lnTo>
                      <a:pt x="21" y="11"/>
                    </a:lnTo>
                    <a:lnTo>
                      <a:pt x="8" y="7"/>
                    </a:lnTo>
                    <a:lnTo>
                      <a:pt x="0" y="0"/>
                    </a:lnTo>
                    <a:lnTo>
                      <a:pt x="12" y="0"/>
                    </a:lnTo>
                    <a:lnTo>
                      <a:pt x="25" y="0"/>
                    </a:lnTo>
                    <a:lnTo>
                      <a:pt x="43" y="3"/>
                    </a:lnTo>
                    <a:lnTo>
                      <a:pt x="62" y="3"/>
                    </a:lnTo>
                    <a:lnTo>
                      <a:pt x="80" y="3"/>
                    </a:lnTo>
                    <a:lnTo>
                      <a:pt x="97" y="5"/>
                    </a:lnTo>
                    <a:lnTo>
                      <a:pt x="109" y="7"/>
                    </a:lnTo>
                    <a:lnTo>
                      <a:pt x="115" y="1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 name="Freeform 348"/>
              <p:cNvSpPr>
                <a:spLocks/>
              </p:cNvSpPr>
              <p:nvPr/>
            </p:nvSpPr>
            <p:spPr bwMode="auto">
              <a:xfrm>
                <a:off x="449" y="1717"/>
                <a:ext cx="72" cy="20"/>
              </a:xfrm>
              <a:custGeom>
                <a:avLst/>
                <a:gdLst>
                  <a:gd name="T0" fmla="*/ 72 w 72"/>
                  <a:gd name="T1" fmla="*/ 5 h 20"/>
                  <a:gd name="T2" fmla="*/ 70 w 72"/>
                  <a:gd name="T3" fmla="*/ 9 h 20"/>
                  <a:gd name="T4" fmla="*/ 62 w 72"/>
                  <a:gd name="T5" fmla="*/ 14 h 20"/>
                  <a:gd name="T6" fmla="*/ 52 w 72"/>
                  <a:gd name="T7" fmla="*/ 16 h 20"/>
                  <a:gd name="T8" fmla="*/ 41 w 72"/>
                  <a:gd name="T9" fmla="*/ 20 h 20"/>
                  <a:gd name="T10" fmla="*/ 27 w 72"/>
                  <a:gd name="T11" fmla="*/ 20 h 20"/>
                  <a:gd name="T12" fmla="*/ 15 w 72"/>
                  <a:gd name="T13" fmla="*/ 20 h 20"/>
                  <a:gd name="T14" fmla="*/ 6 w 72"/>
                  <a:gd name="T15" fmla="*/ 18 h 20"/>
                  <a:gd name="T16" fmla="*/ 0 w 72"/>
                  <a:gd name="T17" fmla="*/ 11 h 20"/>
                  <a:gd name="T18" fmla="*/ 10 w 72"/>
                  <a:gd name="T19" fmla="*/ 14 h 20"/>
                  <a:gd name="T20" fmla="*/ 19 w 72"/>
                  <a:gd name="T21" fmla="*/ 14 h 20"/>
                  <a:gd name="T22" fmla="*/ 33 w 72"/>
                  <a:gd name="T23" fmla="*/ 9 h 20"/>
                  <a:gd name="T24" fmla="*/ 45 w 72"/>
                  <a:gd name="T25" fmla="*/ 5 h 20"/>
                  <a:gd name="T26" fmla="*/ 54 w 72"/>
                  <a:gd name="T27" fmla="*/ 3 h 20"/>
                  <a:gd name="T28" fmla="*/ 64 w 72"/>
                  <a:gd name="T29" fmla="*/ 0 h 20"/>
                  <a:gd name="T30" fmla="*/ 70 w 72"/>
                  <a:gd name="T31" fmla="*/ 0 h 20"/>
                  <a:gd name="T32" fmla="*/ 72 w 72"/>
                  <a:gd name="T33" fmla="*/ 5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0"/>
                  <a:gd name="T53" fmla="*/ 72 w 7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0">
                    <a:moveTo>
                      <a:pt x="72" y="5"/>
                    </a:moveTo>
                    <a:lnTo>
                      <a:pt x="70" y="9"/>
                    </a:lnTo>
                    <a:lnTo>
                      <a:pt x="62" y="14"/>
                    </a:lnTo>
                    <a:lnTo>
                      <a:pt x="52" y="16"/>
                    </a:lnTo>
                    <a:lnTo>
                      <a:pt x="41" y="20"/>
                    </a:lnTo>
                    <a:lnTo>
                      <a:pt x="27" y="20"/>
                    </a:lnTo>
                    <a:lnTo>
                      <a:pt x="15" y="20"/>
                    </a:lnTo>
                    <a:lnTo>
                      <a:pt x="6" y="18"/>
                    </a:lnTo>
                    <a:lnTo>
                      <a:pt x="0" y="11"/>
                    </a:lnTo>
                    <a:lnTo>
                      <a:pt x="10" y="14"/>
                    </a:lnTo>
                    <a:lnTo>
                      <a:pt x="19" y="14"/>
                    </a:lnTo>
                    <a:lnTo>
                      <a:pt x="33" y="9"/>
                    </a:lnTo>
                    <a:lnTo>
                      <a:pt x="45" y="5"/>
                    </a:lnTo>
                    <a:lnTo>
                      <a:pt x="54" y="3"/>
                    </a:lnTo>
                    <a:lnTo>
                      <a:pt x="64" y="0"/>
                    </a:lnTo>
                    <a:lnTo>
                      <a:pt x="70" y="0"/>
                    </a:lnTo>
                    <a:lnTo>
                      <a:pt x="72"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0" name="Freeform 349"/>
              <p:cNvSpPr>
                <a:spLocks/>
              </p:cNvSpPr>
              <p:nvPr/>
            </p:nvSpPr>
            <p:spPr bwMode="auto">
              <a:xfrm>
                <a:off x="564" y="2082"/>
                <a:ext cx="70" cy="31"/>
              </a:xfrm>
              <a:custGeom>
                <a:avLst/>
                <a:gdLst>
                  <a:gd name="T0" fmla="*/ 0 w 70"/>
                  <a:gd name="T1" fmla="*/ 0 h 31"/>
                  <a:gd name="T2" fmla="*/ 5 w 70"/>
                  <a:gd name="T3" fmla="*/ 0 h 31"/>
                  <a:gd name="T4" fmla="*/ 15 w 70"/>
                  <a:gd name="T5" fmla="*/ 2 h 31"/>
                  <a:gd name="T6" fmla="*/ 27 w 70"/>
                  <a:gd name="T7" fmla="*/ 4 h 31"/>
                  <a:gd name="T8" fmla="*/ 40 w 70"/>
                  <a:gd name="T9" fmla="*/ 6 h 31"/>
                  <a:gd name="T10" fmla="*/ 52 w 70"/>
                  <a:gd name="T11" fmla="*/ 11 h 31"/>
                  <a:gd name="T12" fmla="*/ 62 w 70"/>
                  <a:gd name="T13" fmla="*/ 13 h 31"/>
                  <a:gd name="T14" fmla="*/ 68 w 70"/>
                  <a:gd name="T15" fmla="*/ 20 h 31"/>
                  <a:gd name="T16" fmla="*/ 70 w 70"/>
                  <a:gd name="T17" fmla="*/ 26 h 31"/>
                  <a:gd name="T18" fmla="*/ 66 w 70"/>
                  <a:gd name="T19" fmla="*/ 31 h 31"/>
                  <a:gd name="T20" fmla="*/ 58 w 70"/>
                  <a:gd name="T21" fmla="*/ 31 h 31"/>
                  <a:gd name="T22" fmla="*/ 46 w 70"/>
                  <a:gd name="T23" fmla="*/ 28 h 31"/>
                  <a:gd name="T24" fmla="*/ 37 w 70"/>
                  <a:gd name="T25" fmla="*/ 22 h 31"/>
                  <a:gd name="T26" fmla="*/ 25 w 70"/>
                  <a:gd name="T27" fmla="*/ 15 h 31"/>
                  <a:gd name="T28" fmla="*/ 15 w 70"/>
                  <a:gd name="T29" fmla="*/ 8 h 31"/>
                  <a:gd name="T30" fmla="*/ 5 w 70"/>
                  <a:gd name="T31" fmla="*/ 4 h 31"/>
                  <a:gd name="T32" fmla="*/ 0 w 70"/>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31"/>
                  <a:gd name="T53" fmla="*/ 70 w 70"/>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31">
                    <a:moveTo>
                      <a:pt x="0" y="0"/>
                    </a:moveTo>
                    <a:lnTo>
                      <a:pt x="5" y="0"/>
                    </a:lnTo>
                    <a:lnTo>
                      <a:pt x="15" y="2"/>
                    </a:lnTo>
                    <a:lnTo>
                      <a:pt x="27" y="4"/>
                    </a:lnTo>
                    <a:lnTo>
                      <a:pt x="40" y="6"/>
                    </a:lnTo>
                    <a:lnTo>
                      <a:pt x="52" y="11"/>
                    </a:lnTo>
                    <a:lnTo>
                      <a:pt x="62" y="13"/>
                    </a:lnTo>
                    <a:lnTo>
                      <a:pt x="68" y="20"/>
                    </a:lnTo>
                    <a:lnTo>
                      <a:pt x="70" y="26"/>
                    </a:lnTo>
                    <a:lnTo>
                      <a:pt x="66" y="31"/>
                    </a:lnTo>
                    <a:lnTo>
                      <a:pt x="58" y="31"/>
                    </a:lnTo>
                    <a:lnTo>
                      <a:pt x="46" y="28"/>
                    </a:lnTo>
                    <a:lnTo>
                      <a:pt x="37" y="22"/>
                    </a:lnTo>
                    <a:lnTo>
                      <a:pt x="25" y="15"/>
                    </a:lnTo>
                    <a:lnTo>
                      <a:pt x="15" y="8"/>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1" name="Freeform 350"/>
              <p:cNvSpPr>
                <a:spLocks/>
              </p:cNvSpPr>
              <p:nvPr/>
            </p:nvSpPr>
            <p:spPr bwMode="auto">
              <a:xfrm>
                <a:off x="558" y="2077"/>
                <a:ext cx="13" cy="75"/>
              </a:xfrm>
              <a:custGeom>
                <a:avLst/>
                <a:gdLst>
                  <a:gd name="T0" fmla="*/ 2 w 13"/>
                  <a:gd name="T1" fmla="*/ 0 h 75"/>
                  <a:gd name="T2" fmla="*/ 2 w 13"/>
                  <a:gd name="T3" fmla="*/ 13 h 75"/>
                  <a:gd name="T4" fmla="*/ 0 w 13"/>
                  <a:gd name="T5" fmla="*/ 40 h 75"/>
                  <a:gd name="T6" fmla="*/ 0 w 13"/>
                  <a:gd name="T7" fmla="*/ 64 h 75"/>
                  <a:gd name="T8" fmla="*/ 8 w 13"/>
                  <a:gd name="T9" fmla="*/ 75 h 75"/>
                  <a:gd name="T10" fmla="*/ 13 w 13"/>
                  <a:gd name="T11" fmla="*/ 66 h 75"/>
                  <a:gd name="T12" fmla="*/ 11 w 13"/>
                  <a:gd name="T13" fmla="*/ 44 h 75"/>
                  <a:gd name="T14" fmla="*/ 6 w 13"/>
                  <a:gd name="T15" fmla="*/ 18 h 75"/>
                  <a:gd name="T16" fmla="*/ 2 w 13"/>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75"/>
                  <a:gd name="T29" fmla="*/ 13 w 13"/>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75">
                    <a:moveTo>
                      <a:pt x="2" y="0"/>
                    </a:moveTo>
                    <a:lnTo>
                      <a:pt x="2" y="13"/>
                    </a:lnTo>
                    <a:lnTo>
                      <a:pt x="0" y="40"/>
                    </a:lnTo>
                    <a:lnTo>
                      <a:pt x="0" y="64"/>
                    </a:lnTo>
                    <a:lnTo>
                      <a:pt x="8" y="75"/>
                    </a:lnTo>
                    <a:lnTo>
                      <a:pt x="13" y="66"/>
                    </a:lnTo>
                    <a:lnTo>
                      <a:pt x="11" y="44"/>
                    </a:lnTo>
                    <a:lnTo>
                      <a:pt x="6" y="18"/>
                    </a:lnTo>
                    <a:lnTo>
                      <a:pt x="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 name="Freeform 351"/>
              <p:cNvSpPr>
                <a:spLocks/>
              </p:cNvSpPr>
              <p:nvPr/>
            </p:nvSpPr>
            <p:spPr bwMode="auto">
              <a:xfrm>
                <a:off x="583" y="2099"/>
                <a:ext cx="41" cy="64"/>
              </a:xfrm>
              <a:custGeom>
                <a:avLst/>
                <a:gdLst>
                  <a:gd name="T0" fmla="*/ 0 w 41"/>
                  <a:gd name="T1" fmla="*/ 0 h 64"/>
                  <a:gd name="T2" fmla="*/ 6 w 41"/>
                  <a:gd name="T3" fmla="*/ 14 h 64"/>
                  <a:gd name="T4" fmla="*/ 18 w 41"/>
                  <a:gd name="T5" fmla="*/ 38 h 64"/>
                  <a:gd name="T6" fmla="*/ 27 w 41"/>
                  <a:gd name="T7" fmla="*/ 58 h 64"/>
                  <a:gd name="T8" fmla="*/ 39 w 41"/>
                  <a:gd name="T9" fmla="*/ 64 h 64"/>
                  <a:gd name="T10" fmla="*/ 41 w 41"/>
                  <a:gd name="T11" fmla="*/ 53 h 64"/>
                  <a:gd name="T12" fmla="*/ 29 w 41"/>
                  <a:gd name="T13" fmla="*/ 33 h 64"/>
                  <a:gd name="T14" fmla="*/ 12 w 41"/>
                  <a:gd name="T15" fmla="*/ 14 h 64"/>
                  <a:gd name="T16" fmla="*/ 0 w 41"/>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64"/>
                  <a:gd name="T29" fmla="*/ 41 w 41"/>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64">
                    <a:moveTo>
                      <a:pt x="0" y="0"/>
                    </a:moveTo>
                    <a:lnTo>
                      <a:pt x="6" y="14"/>
                    </a:lnTo>
                    <a:lnTo>
                      <a:pt x="18" y="38"/>
                    </a:lnTo>
                    <a:lnTo>
                      <a:pt x="27" y="58"/>
                    </a:lnTo>
                    <a:lnTo>
                      <a:pt x="39" y="64"/>
                    </a:lnTo>
                    <a:lnTo>
                      <a:pt x="41" y="53"/>
                    </a:lnTo>
                    <a:lnTo>
                      <a:pt x="29" y="33"/>
                    </a:lnTo>
                    <a:lnTo>
                      <a:pt x="12" y="1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3" name="Freeform 352"/>
              <p:cNvSpPr>
                <a:spLocks/>
              </p:cNvSpPr>
              <p:nvPr/>
            </p:nvSpPr>
            <p:spPr bwMode="auto">
              <a:xfrm>
                <a:off x="369" y="1724"/>
                <a:ext cx="88" cy="22"/>
              </a:xfrm>
              <a:custGeom>
                <a:avLst/>
                <a:gdLst>
                  <a:gd name="T0" fmla="*/ 88 w 88"/>
                  <a:gd name="T1" fmla="*/ 4 h 22"/>
                  <a:gd name="T2" fmla="*/ 78 w 88"/>
                  <a:gd name="T3" fmla="*/ 11 h 22"/>
                  <a:gd name="T4" fmla="*/ 66 w 88"/>
                  <a:gd name="T5" fmla="*/ 15 h 22"/>
                  <a:gd name="T6" fmla="*/ 53 w 88"/>
                  <a:gd name="T7" fmla="*/ 20 h 22"/>
                  <a:gd name="T8" fmla="*/ 39 w 88"/>
                  <a:gd name="T9" fmla="*/ 22 h 22"/>
                  <a:gd name="T10" fmla="*/ 24 w 88"/>
                  <a:gd name="T11" fmla="*/ 22 h 22"/>
                  <a:gd name="T12" fmla="*/ 12 w 88"/>
                  <a:gd name="T13" fmla="*/ 20 h 22"/>
                  <a:gd name="T14" fmla="*/ 4 w 88"/>
                  <a:gd name="T15" fmla="*/ 15 h 22"/>
                  <a:gd name="T16" fmla="*/ 0 w 88"/>
                  <a:gd name="T17" fmla="*/ 9 h 22"/>
                  <a:gd name="T18" fmla="*/ 2 w 88"/>
                  <a:gd name="T19" fmla="*/ 2 h 22"/>
                  <a:gd name="T20" fmla="*/ 10 w 88"/>
                  <a:gd name="T21" fmla="*/ 0 h 22"/>
                  <a:gd name="T22" fmla="*/ 20 w 88"/>
                  <a:gd name="T23" fmla="*/ 0 h 22"/>
                  <a:gd name="T24" fmla="*/ 35 w 88"/>
                  <a:gd name="T25" fmla="*/ 0 h 22"/>
                  <a:gd name="T26" fmla="*/ 49 w 88"/>
                  <a:gd name="T27" fmla="*/ 2 h 22"/>
                  <a:gd name="T28" fmla="*/ 64 w 88"/>
                  <a:gd name="T29" fmla="*/ 2 h 22"/>
                  <a:gd name="T30" fmla="*/ 78 w 88"/>
                  <a:gd name="T31" fmla="*/ 4 h 22"/>
                  <a:gd name="T32" fmla="*/ 88 w 88"/>
                  <a:gd name="T33" fmla="*/ 4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22"/>
                  <a:gd name="T53" fmla="*/ 88 w 8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22">
                    <a:moveTo>
                      <a:pt x="88" y="4"/>
                    </a:moveTo>
                    <a:lnTo>
                      <a:pt x="78" y="11"/>
                    </a:lnTo>
                    <a:lnTo>
                      <a:pt x="66" y="15"/>
                    </a:lnTo>
                    <a:lnTo>
                      <a:pt x="53" y="20"/>
                    </a:lnTo>
                    <a:lnTo>
                      <a:pt x="39" y="22"/>
                    </a:lnTo>
                    <a:lnTo>
                      <a:pt x="24" y="22"/>
                    </a:lnTo>
                    <a:lnTo>
                      <a:pt x="12" y="20"/>
                    </a:lnTo>
                    <a:lnTo>
                      <a:pt x="4" y="15"/>
                    </a:lnTo>
                    <a:lnTo>
                      <a:pt x="0" y="9"/>
                    </a:lnTo>
                    <a:lnTo>
                      <a:pt x="2" y="2"/>
                    </a:lnTo>
                    <a:lnTo>
                      <a:pt x="10" y="0"/>
                    </a:lnTo>
                    <a:lnTo>
                      <a:pt x="20" y="0"/>
                    </a:lnTo>
                    <a:lnTo>
                      <a:pt x="35" y="0"/>
                    </a:lnTo>
                    <a:lnTo>
                      <a:pt x="49" y="2"/>
                    </a:lnTo>
                    <a:lnTo>
                      <a:pt x="64" y="2"/>
                    </a:lnTo>
                    <a:lnTo>
                      <a:pt x="78" y="4"/>
                    </a:lnTo>
                    <a:lnTo>
                      <a:pt x="88"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 name="Freeform 353"/>
              <p:cNvSpPr>
                <a:spLocks/>
              </p:cNvSpPr>
              <p:nvPr/>
            </p:nvSpPr>
            <p:spPr bwMode="auto">
              <a:xfrm>
                <a:off x="389" y="1649"/>
                <a:ext cx="83" cy="40"/>
              </a:xfrm>
              <a:custGeom>
                <a:avLst/>
                <a:gdLst>
                  <a:gd name="T0" fmla="*/ 83 w 83"/>
                  <a:gd name="T1" fmla="*/ 40 h 40"/>
                  <a:gd name="T2" fmla="*/ 75 w 83"/>
                  <a:gd name="T3" fmla="*/ 40 h 40"/>
                  <a:gd name="T4" fmla="*/ 62 w 83"/>
                  <a:gd name="T5" fmla="*/ 38 h 40"/>
                  <a:gd name="T6" fmla="*/ 48 w 83"/>
                  <a:gd name="T7" fmla="*/ 33 h 40"/>
                  <a:gd name="T8" fmla="*/ 35 w 83"/>
                  <a:gd name="T9" fmla="*/ 29 h 40"/>
                  <a:gd name="T10" fmla="*/ 21 w 83"/>
                  <a:gd name="T11" fmla="*/ 24 h 40"/>
                  <a:gd name="T12" fmla="*/ 9 w 83"/>
                  <a:gd name="T13" fmla="*/ 18 h 40"/>
                  <a:gd name="T14" fmla="*/ 2 w 83"/>
                  <a:gd name="T15" fmla="*/ 11 h 40"/>
                  <a:gd name="T16" fmla="*/ 0 w 83"/>
                  <a:gd name="T17" fmla="*/ 4 h 40"/>
                  <a:gd name="T18" fmla="*/ 4 w 83"/>
                  <a:gd name="T19" fmla="*/ 0 h 40"/>
                  <a:gd name="T20" fmla="*/ 11 w 83"/>
                  <a:gd name="T21" fmla="*/ 0 h 40"/>
                  <a:gd name="T22" fmla="*/ 23 w 83"/>
                  <a:gd name="T23" fmla="*/ 4 h 40"/>
                  <a:gd name="T24" fmla="*/ 39 w 83"/>
                  <a:gd name="T25" fmla="*/ 11 h 40"/>
                  <a:gd name="T26" fmla="*/ 52 w 83"/>
                  <a:gd name="T27" fmla="*/ 20 h 40"/>
                  <a:gd name="T28" fmla="*/ 66 w 83"/>
                  <a:gd name="T29" fmla="*/ 29 h 40"/>
                  <a:gd name="T30" fmla="*/ 77 w 83"/>
                  <a:gd name="T31" fmla="*/ 35 h 40"/>
                  <a:gd name="T32" fmla="*/ 83 w 83"/>
                  <a:gd name="T33" fmla="*/ 4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40"/>
                  <a:gd name="T53" fmla="*/ 83 w 8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40">
                    <a:moveTo>
                      <a:pt x="83" y="40"/>
                    </a:moveTo>
                    <a:lnTo>
                      <a:pt x="75" y="40"/>
                    </a:lnTo>
                    <a:lnTo>
                      <a:pt x="62" y="38"/>
                    </a:lnTo>
                    <a:lnTo>
                      <a:pt x="48" y="33"/>
                    </a:lnTo>
                    <a:lnTo>
                      <a:pt x="35" y="29"/>
                    </a:lnTo>
                    <a:lnTo>
                      <a:pt x="21" y="24"/>
                    </a:lnTo>
                    <a:lnTo>
                      <a:pt x="9" y="18"/>
                    </a:lnTo>
                    <a:lnTo>
                      <a:pt x="2" y="11"/>
                    </a:lnTo>
                    <a:lnTo>
                      <a:pt x="0" y="4"/>
                    </a:lnTo>
                    <a:lnTo>
                      <a:pt x="4" y="0"/>
                    </a:lnTo>
                    <a:lnTo>
                      <a:pt x="11" y="0"/>
                    </a:lnTo>
                    <a:lnTo>
                      <a:pt x="23" y="4"/>
                    </a:lnTo>
                    <a:lnTo>
                      <a:pt x="39" y="11"/>
                    </a:lnTo>
                    <a:lnTo>
                      <a:pt x="52" y="20"/>
                    </a:lnTo>
                    <a:lnTo>
                      <a:pt x="66" y="29"/>
                    </a:lnTo>
                    <a:lnTo>
                      <a:pt x="77" y="35"/>
                    </a:lnTo>
                    <a:lnTo>
                      <a:pt x="83"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 name="Freeform 354"/>
              <p:cNvSpPr>
                <a:spLocks/>
              </p:cNvSpPr>
              <p:nvPr/>
            </p:nvSpPr>
            <p:spPr bwMode="auto">
              <a:xfrm>
                <a:off x="369" y="1759"/>
                <a:ext cx="80" cy="22"/>
              </a:xfrm>
              <a:custGeom>
                <a:avLst/>
                <a:gdLst>
                  <a:gd name="T0" fmla="*/ 80 w 80"/>
                  <a:gd name="T1" fmla="*/ 0 h 22"/>
                  <a:gd name="T2" fmla="*/ 76 w 80"/>
                  <a:gd name="T3" fmla="*/ 7 h 22"/>
                  <a:gd name="T4" fmla="*/ 68 w 80"/>
                  <a:gd name="T5" fmla="*/ 14 h 22"/>
                  <a:gd name="T6" fmla="*/ 57 w 80"/>
                  <a:gd name="T7" fmla="*/ 18 h 22"/>
                  <a:gd name="T8" fmla="*/ 43 w 80"/>
                  <a:gd name="T9" fmla="*/ 22 h 22"/>
                  <a:gd name="T10" fmla="*/ 29 w 80"/>
                  <a:gd name="T11" fmla="*/ 22 h 22"/>
                  <a:gd name="T12" fmla="*/ 18 w 80"/>
                  <a:gd name="T13" fmla="*/ 22 h 22"/>
                  <a:gd name="T14" fmla="*/ 6 w 80"/>
                  <a:gd name="T15" fmla="*/ 18 h 22"/>
                  <a:gd name="T16" fmla="*/ 0 w 80"/>
                  <a:gd name="T17" fmla="*/ 14 h 22"/>
                  <a:gd name="T18" fmla="*/ 0 w 80"/>
                  <a:gd name="T19" fmla="*/ 9 h 22"/>
                  <a:gd name="T20" fmla="*/ 4 w 80"/>
                  <a:gd name="T21" fmla="*/ 5 h 22"/>
                  <a:gd name="T22" fmla="*/ 14 w 80"/>
                  <a:gd name="T23" fmla="*/ 3 h 22"/>
                  <a:gd name="T24" fmla="*/ 27 w 80"/>
                  <a:gd name="T25" fmla="*/ 3 h 22"/>
                  <a:gd name="T26" fmla="*/ 43 w 80"/>
                  <a:gd name="T27" fmla="*/ 3 h 22"/>
                  <a:gd name="T28" fmla="*/ 57 w 80"/>
                  <a:gd name="T29" fmla="*/ 3 h 22"/>
                  <a:gd name="T30" fmla="*/ 70 w 80"/>
                  <a:gd name="T31" fmla="*/ 3 h 22"/>
                  <a:gd name="T32" fmla="*/ 80 w 80"/>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22"/>
                  <a:gd name="T53" fmla="*/ 80 w 8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22">
                    <a:moveTo>
                      <a:pt x="80" y="0"/>
                    </a:moveTo>
                    <a:lnTo>
                      <a:pt x="76" y="7"/>
                    </a:lnTo>
                    <a:lnTo>
                      <a:pt x="68" y="14"/>
                    </a:lnTo>
                    <a:lnTo>
                      <a:pt x="57" y="18"/>
                    </a:lnTo>
                    <a:lnTo>
                      <a:pt x="43" y="22"/>
                    </a:lnTo>
                    <a:lnTo>
                      <a:pt x="29" y="22"/>
                    </a:lnTo>
                    <a:lnTo>
                      <a:pt x="18" y="22"/>
                    </a:lnTo>
                    <a:lnTo>
                      <a:pt x="6" y="18"/>
                    </a:lnTo>
                    <a:lnTo>
                      <a:pt x="0" y="14"/>
                    </a:lnTo>
                    <a:lnTo>
                      <a:pt x="0" y="9"/>
                    </a:lnTo>
                    <a:lnTo>
                      <a:pt x="4" y="5"/>
                    </a:lnTo>
                    <a:lnTo>
                      <a:pt x="14" y="3"/>
                    </a:lnTo>
                    <a:lnTo>
                      <a:pt x="27" y="3"/>
                    </a:lnTo>
                    <a:lnTo>
                      <a:pt x="43" y="3"/>
                    </a:lnTo>
                    <a:lnTo>
                      <a:pt x="57" y="3"/>
                    </a:lnTo>
                    <a:lnTo>
                      <a:pt x="70" y="3"/>
                    </a:lnTo>
                    <a:lnTo>
                      <a:pt x="8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6" name="Freeform 355"/>
              <p:cNvSpPr>
                <a:spLocks/>
              </p:cNvSpPr>
              <p:nvPr/>
            </p:nvSpPr>
            <p:spPr bwMode="auto">
              <a:xfrm>
                <a:off x="363" y="1792"/>
                <a:ext cx="86" cy="31"/>
              </a:xfrm>
              <a:custGeom>
                <a:avLst/>
                <a:gdLst>
                  <a:gd name="T0" fmla="*/ 86 w 86"/>
                  <a:gd name="T1" fmla="*/ 0 h 31"/>
                  <a:gd name="T2" fmla="*/ 80 w 86"/>
                  <a:gd name="T3" fmla="*/ 9 h 31"/>
                  <a:gd name="T4" fmla="*/ 70 w 86"/>
                  <a:gd name="T5" fmla="*/ 16 h 31"/>
                  <a:gd name="T6" fmla="*/ 59 w 86"/>
                  <a:gd name="T7" fmla="*/ 23 h 31"/>
                  <a:gd name="T8" fmla="*/ 43 w 86"/>
                  <a:gd name="T9" fmla="*/ 27 h 31"/>
                  <a:gd name="T10" fmla="*/ 30 w 86"/>
                  <a:gd name="T11" fmla="*/ 29 h 31"/>
                  <a:gd name="T12" fmla="*/ 16 w 86"/>
                  <a:gd name="T13" fmla="*/ 31 h 31"/>
                  <a:gd name="T14" fmla="*/ 6 w 86"/>
                  <a:gd name="T15" fmla="*/ 29 h 31"/>
                  <a:gd name="T16" fmla="*/ 0 w 86"/>
                  <a:gd name="T17" fmla="*/ 25 h 31"/>
                  <a:gd name="T18" fmla="*/ 0 w 86"/>
                  <a:gd name="T19" fmla="*/ 20 h 31"/>
                  <a:gd name="T20" fmla="*/ 6 w 86"/>
                  <a:gd name="T21" fmla="*/ 18 h 31"/>
                  <a:gd name="T22" fmla="*/ 16 w 86"/>
                  <a:gd name="T23" fmla="*/ 14 h 31"/>
                  <a:gd name="T24" fmla="*/ 28 w 86"/>
                  <a:gd name="T25" fmla="*/ 11 h 31"/>
                  <a:gd name="T26" fmla="*/ 43 w 86"/>
                  <a:gd name="T27" fmla="*/ 11 h 31"/>
                  <a:gd name="T28" fmla="*/ 59 w 86"/>
                  <a:gd name="T29" fmla="*/ 7 h 31"/>
                  <a:gd name="T30" fmla="*/ 72 w 86"/>
                  <a:gd name="T31" fmla="*/ 5 h 31"/>
                  <a:gd name="T32" fmla="*/ 86 w 86"/>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31"/>
                  <a:gd name="T53" fmla="*/ 86 w 86"/>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31">
                    <a:moveTo>
                      <a:pt x="86" y="0"/>
                    </a:moveTo>
                    <a:lnTo>
                      <a:pt x="80" y="9"/>
                    </a:lnTo>
                    <a:lnTo>
                      <a:pt x="70" y="16"/>
                    </a:lnTo>
                    <a:lnTo>
                      <a:pt x="59" y="23"/>
                    </a:lnTo>
                    <a:lnTo>
                      <a:pt x="43" y="27"/>
                    </a:lnTo>
                    <a:lnTo>
                      <a:pt x="30" y="29"/>
                    </a:lnTo>
                    <a:lnTo>
                      <a:pt x="16" y="31"/>
                    </a:lnTo>
                    <a:lnTo>
                      <a:pt x="6" y="29"/>
                    </a:lnTo>
                    <a:lnTo>
                      <a:pt x="0" y="25"/>
                    </a:lnTo>
                    <a:lnTo>
                      <a:pt x="0" y="20"/>
                    </a:lnTo>
                    <a:lnTo>
                      <a:pt x="6" y="18"/>
                    </a:lnTo>
                    <a:lnTo>
                      <a:pt x="16" y="14"/>
                    </a:lnTo>
                    <a:lnTo>
                      <a:pt x="28" y="11"/>
                    </a:lnTo>
                    <a:lnTo>
                      <a:pt x="43" y="11"/>
                    </a:lnTo>
                    <a:lnTo>
                      <a:pt x="59" y="7"/>
                    </a:lnTo>
                    <a:lnTo>
                      <a:pt x="72" y="5"/>
                    </a:lnTo>
                    <a:lnTo>
                      <a:pt x="8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7" name="Freeform 356"/>
              <p:cNvSpPr>
                <a:spLocks/>
              </p:cNvSpPr>
              <p:nvPr/>
            </p:nvSpPr>
            <p:spPr bwMode="auto">
              <a:xfrm>
                <a:off x="369" y="1821"/>
                <a:ext cx="82" cy="40"/>
              </a:xfrm>
              <a:custGeom>
                <a:avLst/>
                <a:gdLst>
                  <a:gd name="T0" fmla="*/ 82 w 82"/>
                  <a:gd name="T1" fmla="*/ 0 h 40"/>
                  <a:gd name="T2" fmla="*/ 76 w 82"/>
                  <a:gd name="T3" fmla="*/ 9 h 40"/>
                  <a:gd name="T4" fmla="*/ 64 w 82"/>
                  <a:gd name="T5" fmla="*/ 20 h 40"/>
                  <a:gd name="T6" fmla="*/ 53 w 82"/>
                  <a:gd name="T7" fmla="*/ 27 h 40"/>
                  <a:gd name="T8" fmla="*/ 39 w 82"/>
                  <a:gd name="T9" fmla="*/ 33 h 40"/>
                  <a:gd name="T10" fmla="*/ 26 w 82"/>
                  <a:gd name="T11" fmla="*/ 38 h 40"/>
                  <a:gd name="T12" fmla="*/ 14 w 82"/>
                  <a:gd name="T13" fmla="*/ 40 h 40"/>
                  <a:gd name="T14" fmla="*/ 4 w 82"/>
                  <a:gd name="T15" fmla="*/ 40 h 40"/>
                  <a:gd name="T16" fmla="*/ 0 w 82"/>
                  <a:gd name="T17" fmla="*/ 35 h 40"/>
                  <a:gd name="T18" fmla="*/ 2 w 82"/>
                  <a:gd name="T19" fmla="*/ 31 h 40"/>
                  <a:gd name="T20" fmla="*/ 8 w 82"/>
                  <a:gd name="T21" fmla="*/ 24 h 40"/>
                  <a:gd name="T22" fmla="*/ 18 w 82"/>
                  <a:gd name="T23" fmla="*/ 20 h 40"/>
                  <a:gd name="T24" fmla="*/ 31 w 82"/>
                  <a:gd name="T25" fmla="*/ 18 h 40"/>
                  <a:gd name="T26" fmla="*/ 45 w 82"/>
                  <a:gd name="T27" fmla="*/ 13 h 40"/>
                  <a:gd name="T28" fmla="*/ 59 w 82"/>
                  <a:gd name="T29" fmla="*/ 9 h 40"/>
                  <a:gd name="T30" fmla="*/ 72 w 82"/>
                  <a:gd name="T31" fmla="*/ 5 h 40"/>
                  <a:gd name="T32" fmla="*/ 82 w 82"/>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40"/>
                  <a:gd name="T53" fmla="*/ 82 w 82"/>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40">
                    <a:moveTo>
                      <a:pt x="82" y="0"/>
                    </a:moveTo>
                    <a:lnTo>
                      <a:pt x="76" y="9"/>
                    </a:lnTo>
                    <a:lnTo>
                      <a:pt x="64" y="20"/>
                    </a:lnTo>
                    <a:lnTo>
                      <a:pt x="53" y="27"/>
                    </a:lnTo>
                    <a:lnTo>
                      <a:pt x="39" y="33"/>
                    </a:lnTo>
                    <a:lnTo>
                      <a:pt x="26" y="38"/>
                    </a:lnTo>
                    <a:lnTo>
                      <a:pt x="14" y="40"/>
                    </a:lnTo>
                    <a:lnTo>
                      <a:pt x="4" y="40"/>
                    </a:lnTo>
                    <a:lnTo>
                      <a:pt x="0" y="35"/>
                    </a:lnTo>
                    <a:lnTo>
                      <a:pt x="2" y="31"/>
                    </a:lnTo>
                    <a:lnTo>
                      <a:pt x="8" y="24"/>
                    </a:lnTo>
                    <a:lnTo>
                      <a:pt x="18" y="20"/>
                    </a:lnTo>
                    <a:lnTo>
                      <a:pt x="31" y="18"/>
                    </a:lnTo>
                    <a:lnTo>
                      <a:pt x="45" y="13"/>
                    </a:lnTo>
                    <a:lnTo>
                      <a:pt x="59" y="9"/>
                    </a:lnTo>
                    <a:lnTo>
                      <a:pt x="72" y="5"/>
                    </a:lnTo>
                    <a:lnTo>
                      <a:pt x="8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 name="Freeform 357"/>
              <p:cNvSpPr>
                <a:spLocks/>
              </p:cNvSpPr>
              <p:nvPr/>
            </p:nvSpPr>
            <p:spPr bwMode="auto">
              <a:xfrm>
                <a:off x="373" y="1856"/>
                <a:ext cx="86" cy="60"/>
              </a:xfrm>
              <a:custGeom>
                <a:avLst/>
                <a:gdLst>
                  <a:gd name="T0" fmla="*/ 86 w 86"/>
                  <a:gd name="T1" fmla="*/ 0 h 60"/>
                  <a:gd name="T2" fmla="*/ 76 w 86"/>
                  <a:gd name="T3" fmla="*/ 9 h 60"/>
                  <a:gd name="T4" fmla="*/ 66 w 86"/>
                  <a:gd name="T5" fmla="*/ 20 h 60"/>
                  <a:gd name="T6" fmla="*/ 53 w 86"/>
                  <a:gd name="T7" fmla="*/ 34 h 60"/>
                  <a:gd name="T8" fmla="*/ 39 w 86"/>
                  <a:gd name="T9" fmla="*/ 45 h 60"/>
                  <a:gd name="T10" fmla="*/ 25 w 86"/>
                  <a:gd name="T11" fmla="*/ 53 h 60"/>
                  <a:gd name="T12" fmla="*/ 16 w 86"/>
                  <a:gd name="T13" fmla="*/ 58 h 60"/>
                  <a:gd name="T14" fmla="*/ 6 w 86"/>
                  <a:gd name="T15" fmla="*/ 60 h 60"/>
                  <a:gd name="T16" fmla="*/ 0 w 86"/>
                  <a:gd name="T17" fmla="*/ 56 h 60"/>
                  <a:gd name="T18" fmla="*/ 0 w 86"/>
                  <a:gd name="T19" fmla="*/ 49 h 60"/>
                  <a:gd name="T20" fmla="*/ 8 w 86"/>
                  <a:gd name="T21" fmla="*/ 40 h 60"/>
                  <a:gd name="T22" fmla="*/ 18 w 86"/>
                  <a:gd name="T23" fmla="*/ 34 h 60"/>
                  <a:gd name="T24" fmla="*/ 33 w 86"/>
                  <a:gd name="T25" fmla="*/ 25 h 60"/>
                  <a:gd name="T26" fmla="*/ 49 w 86"/>
                  <a:gd name="T27" fmla="*/ 18 h 60"/>
                  <a:gd name="T28" fmla="*/ 64 w 86"/>
                  <a:gd name="T29" fmla="*/ 12 h 60"/>
                  <a:gd name="T30" fmla="*/ 76 w 86"/>
                  <a:gd name="T31" fmla="*/ 5 h 60"/>
                  <a:gd name="T32" fmla="*/ 86 w 86"/>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60"/>
                  <a:gd name="T53" fmla="*/ 86 w 86"/>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60">
                    <a:moveTo>
                      <a:pt x="86" y="0"/>
                    </a:moveTo>
                    <a:lnTo>
                      <a:pt x="76" y="9"/>
                    </a:lnTo>
                    <a:lnTo>
                      <a:pt x="66" y="20"/>
                    </a:lnTo>
                    <a:lnTo>
                      <a:pt x="53" y="34"/>
                    </a:lnTo>
                    <a:lnTo>
                      <a:pt x="39" y="45"/>
                    </a:lnTo>
                    <a:lnTo>
                      <a:pt x="25" y="53"/>
                    </a:lnTo>
                    <a:lnTo>
                      <a:pt x="16" y="58"/>
                    </a:lnTo>
                    <a:lnTo>
                      <a:pt x="6" y="60"/>
                    </a:lnTo>
                    <a:lnTo>
                      <a:pt x="0" y="56"/>
                    </a:lnTo>
                    <a:lnTo>
                      <a:pt x="0" y="49"/>
                    </a:lnTo>
                    <a:lnTo>
                      <a:pt x="8" y="40"/>
                    </a:lnTo>
                    <a:lnTo>
                      <a:pt x="18" y="34"/>
                    </a:lnTo>
                    <a:lnTo>
                      <a:pt x="33" y="25"/>
                    </a:lnTo>
                    <a:lnTo>
                      <a:pt x="49" y="18"/>
                    </a:lnTo>
                    <a:lnTo>
                      <a:pt x="64" y="12"/>
                    </a:lnTo>
                    <a:lnTo>
                      <a:pt x="76" y="5"/>
                    </a:lnTo>
                    <a:lnTo>
                      <a:pt x="8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9" name="Freeform 358"/>
              <p:cNvSpPr>
                <a:spLocks/>
              </p:cNvSpPr>
              <p:nvPr/>
            </p:nvSpPr>
            <p:spPr bwMode="auto">
              <a:xfrm>
                <a:off x="389" y="1896"/>
                <a:ext cx="83" cy="82"/>
              </a:xfrm>
              <a:custGeom>
                <a:avLst/>
                <a:gdLst>
                  <a:gd name="T0" fmla="*/ 83 w 83"/>
                  <a:gd name="T1" fmla="*/ 0 h 82"/>
                  <a:gd name="T2" fmla="*/ 75 w 83"/>
                  <a:gd name="T3" fmla="*/ 9 h 82"/>
                  <a:gd name="T4" fmla="*/ 66 w 83"/>
                  <a:gd name="T5" fmla="*/ 22 h 82"/>
                  <a:gd name="T6" fmla="*/ 52 w 83"/>
                  <a:gd name="T7" fmla="*/ 38 h 82"/>
                  <a:gd name="T8" fmla="*/ 39 w 83"/>
                  <a:gd name="T9" fmla="*/ 53 h 82"/>
                  <a:gd name="T10" fmla="*/ 25 w 83"/>
                  <a:gd name="T11" fmla="*/ 66 h 82"/>
                  <a:gd name="T12" fmla="*/ 13 w 83"/>
                  <a:gd name="T13" fmla="*/ 77 h 82"/>
                  <a:gd name="T14" fmla="*/ 4 w 83"/>
                  <a:gd name="T15" fmla="*/ 82 h 82"/>
                  <a:gd name="T16" fmla="*/ 0 w 83"/>
                  <a:gd name="T17" fmla="*/ 77 h 82"/>
                  <a:gd name="T18" fmla="*/ 2 w 83"/>
                  <a:gd name="T19" fmla="*/ 69 h 82"/>
                  <a:gd name="T20" fmla="*/ 9 w 83"/>
                  <a:gd name="T21" fmla="*/ 58 h 82"/>
                  <a:gd name="T22" fmla="*/ 21 w 83"/>
                  <a:gd name="T23" fmla="*/ 47 h 82"/>
                  <a:gd name="T24" fmla="*/ 37 w 83"/>
                  <a:gd name="T25" fmla="*/ 36 h 82"/>
                  <a:gd name="T26" fmla="*/ 50 w 83"/>
                  <a:gd name="T27" fmla="*/ 24 h 82"/>
                  <a:gd name="T28" fmla="*/ 66 w 83"/>
                  <a:gd name="T29" fmla="*/ 13 h 82"/>
                  <a:gd name="T30" fmla="*/ 77 w 83"/>
                  <a:gd name="T31" fmla="*/ 7 h 82"/>
                  <a:gd name="T32" fmla="*/ 83 w 83"/>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82"/>
                  <a:gd name="T53" fmla="*/ 83 w 8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82">
                    <a:moveTo>
                      <a:pt x="83" y="0"/>
                    </a:moveTo>
                    <a:lnTo>
                      <a:pt x="75" y="9"/>
                    </a:lnTo>
                    <a:lnTo>
                      <a:pt x="66" y="22"/>
                    </a:lnTo>
                    <a:lnTo>
                      <a:pt x="52" y="38"/>
                    </a:lnTo>
                    <a:lnTo>
                      <a:pt x="39" y="53"/>
                    </a:lnTo>
                    <a:lnTo>
                      <a:pt x="25" y="66"/>
                    </a:lnTo>
                    <a:lnTo>
                      <a:pt x="13" y="77"/>
                    </a:lnTo>
                    <a:lnTo>
                      <a:pt x="4" y="82"/>
                    </a:lnTo>
                    <a:lnTo>
                      <a:pt x="0" y="77"/>
                    </a:lnTo>
                    <a:lnTo>
                      <a:pt x="2" y="69"/>
                    </a:lnTo>
                    <a:lnTo>
                      <a:pt x="9" y="58"/>
                    </a:lnTo>
                    <a:lnTo>
                      <a:pt x="21" y="47"/>
                    </a:lnTo>
                    <a:lnTo>
                      <a:pt x="37" y="36"/>
                    </a:lnTo>
                    <a:lnTo>
                      <a:pt x="50" y="24"/>
                    </a:lnTo>
                    <a:lnTo>
                      <a:pt x="66" y="13"/>
                    </a:lnTo>
                    <a:lnTo>
                      <a:pt x="77" y="7"/>
                    </a:lnTo>
                    <a:lnTo>
                      <a:pt x="8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0" name="Freeform 359"/>
              <p:cNvSpPr>
                <a:spLocks/>
              </p:cNvSpPr>
              <p:nvPr/>
            </p:nvSpPr>
            <p:spPr bwMode="auto">
              <a:xfrm>
                <a:off x="400" y="1943"/>
                <a:ext cx="86" cy="92"/>
              </a:xfrm>
              <a:custGeom>
                <a:avLst/>
                <a:gdLst>
                  <a:gd name="T0" fmla="*/ 86 w 86"/>
                  <a:gd name="T1" fmla="*/ 0 h 92"/>
                  <a:gd name="T2" fmla="*/ 80 w 86"/>
                  <a:gd name="T3" fmla="*/ 11 h 92"/>
                  <a:gd name="T4" fmla="*/ 70 w 86"/>
                  <a:gd name="T5" fmla="*/ 26 h 92"/>
                  <a:gd name="T6" fmla="*/ 57 w 86"/>
                  <a:gd name="T7" fmla="*/ 44 h 92"/>
                  <a:gd name="T8" fmla="*/ 43 w 86"/>
                  <a:gd name="T9" fmla="*/ 61 h 92"/>
                  <a:gd name="T10" fmla="*/ 30 w 86"/>
                  <a:gd name="T11" fmla="*/ 77 h 92"/>
                  <a:gd name="T12" fmla="*/ 18 w 86"/>
                  <a:gd name="T13" fmla="*/ 88 h 92"/>
                  <a:gd name="T14" fmla="*/ 6 w 86"/>
                  <a:gd name="T15" fmla="*/ 92 h 92"/>
                  <a:gd name="T16" fmla="*/ 0 w 86"/>
                  <a:gd name="T17" fmla="*/ 88 h 92"/>
                  <a:gd name="T18" fmla="*/ 0 w 86"/>
                  <a:gd name="T19" fmla="*/ 79 h 92"/>
                  <a:gd name="T20" fmla="*/ 6 w 86"/>
                  <a:gd name="T21" fmla="*/ 68 h 92"/>
                  <a:gd name="T22" fmla="*/ 20 w 86"/>
                  <a:gd name="T23" fmla="*/ 57 h 92"/>
                  <a:gd name="T24" fmla="*/ 35 w 86"/>
                  <a:gd name="T25" fmla="*/ 44 h 92"/>
                  <a:gd name="T26" fmla="*/ 51 w 86"/>
                  <a:gd name="T27" fmla="*/ 33 h 92"/>
                  <a:gd name="T28" fmla="*/ 66 w 86"/>
                  <a:gd name="T29" fmla="*/ 19 h 92"/>
                  <a:gd name="T30" fmla="*/ 78 w 86"/>
                  <a:gd name="T31" fmla="*/ 8 h 92"/>
                  <a:gd name="T32" fmla="*/ 86 w 86"/>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92"/>
                  <a:gd name="T53" fmla="*/ 86 w 86"/>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92">
                    <a:moveTo>
                      <a:pt x="86" y="0"/>
                    </a:moveTo>
                    <a:lnTo>
                      <a:pt x="80" y="11"/>
                    </a:lnTo>
                    <a:lnTo>
                      <a:pt x="70" y="26"/>
                    </a:lnTo>
                    <a:lnTo>
                      <a:pt x="57" y="44"/>
                    </a:lnTo>
                    <a:lnTo>
                      <a:pt x="43" y="61"/>
                    </a:lnTo>
                    <a:lnTo>
                      <a:pt x="30" y="77"/>
                    </a:lnTo>
                    <a:lnTo>
                      <a:pt x="18" y="88"/>
                    </a:lnTo>
                    <a:lnTo>
                      <a:pt x="6" y="92"/>
                    </a:lnTo>
                    <a:lnTo>
                      <a:pt x="0" y="88"/>
                    </a:lnTo>
                    <a:lnTo>
                      <a:pt x="0" y="79"/>
                    </a:lnTo>
                    <a:lnTo>
                      <a:pt x="6" y="68"/>
                    </a:lnTo>
                    <a:lnTo>
                      <a:pt x="20" y="57"/>
                    </a:lnTo>
                    <a:lnTo>
                      <a:pt x="35" y="44"/>
                    </a:lnTo>
                    <a:lnTo>
                      <a:pt x="51" y="33"/>
                    </a:lnTo>
                    <a:lnTo>
                      <a:pt x="66" y="19"/>
                    </a:lnTo>
                    <a:lnTo>
                      <a:pt x="78" y="8"/>
                    </a:lnTo>
                    <a:lnTo>
                      <a:pt x="8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1" name="Freeform 360"/>
              <p:cNvSpPr>
                <a:spLocks/>
              </p:cNvSpPr>
              <p:nvPr/>
            </p:nvSpPr>
            <p:spPr bwMode="auto">
              <a:xfrm>
                <a:off x="424" y="1978"/>
                <a:ext cx="81" cy="106"/>
              </a:xfrm>
              <a:custGeom>
                <a:avLst/>
                <a:gdLst>
                  <a:gd name="T0" fmla="*/ 81 w 81"/>
                  <a:gd name="T1" fmla="*/ 0 h 106"/>
                  <a:gd name="T2" fmla="*/ 77 w 81"/>
                  <a:gd name="T3" fmla="*/ 13 h 106"/>
                  <a:gd name="T4" fmla="*/ 70 w 81"/>
                  <a:gd name="T5" fmla="*/ 31 h 106"/>
                  <a:gd name="T6" fmla="*/ 60 w 81"/>
                  <a:gd name="T7" fmla="*/ 48 h 106"/>
                  <a:gd name="T8" fmla="*/ 50 w 81"/>
                  <a:gd name="T9" fmla="*/ 66 h 106"/>
                  <a:gd name="T10" fmla="*/ 39 w 81"/>
                  <a:gd name="T11" fmla="*/ 82 h 106"/>
                  <a:gd name="T12" fmla="*/ 27 w 81"/>
                  <a:gd name="T13" fmla="*/ 95 h 106"/>
                  <a:gd name="T14" fmla="*/ 13 w 81"/>
                  <a:gd name="T15" fmla="*/ 104 h 106"/>
                  <a:gd name="T16" fmla="*/ 2 w 81"/>
                  <a:gd name="T17" fmla="*/ 106 h 106"/>
                  <a:gd name="T18" fmla="*/ 0 w 81"/>
                  <a:gd name="T19" fmla="*/ 101 h 106"/>
                  <a:gd name="T20" fmla="*/ 4 w 81"/>
                  <a:gd name="T21" fmla="*/ 90 h 106"/>
                  <a:gd name="T22" fmla="*/ 15 w 81"/>
                  <a:gd name="T23" fmla="*/ 75 h 106"/>
                  <a:gd name="T24" fmla="*/ 29 w 81"/>
                  <a:gd name="T25" fmla="*/ 57 h 106"/>
                  <a:gd name="T26" fmla="*/ 44 w 81"/>
                  <a:gd name="T27" fmla="*/ 40 h 106"/>
                  <a:gd name="T28" fmla="*/ 60 w 81"/>
                  <a:gd name="T29" fmla="*/ 22 h 106"/>
                  <a:gd name="T30" fmla="*/ 74 w 81"/>
                  <a:gd name="T31" fmla="*/ 9 h 106"/>
                  <a:gd name="T32" fmla="*/ 81 w 81"/>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106"/>
                  <a:gd name="T53" fmla="*/ 81 w 81"/>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106">
                    <a:moveTo>
                      <a:pt x="81" y="0"/>
                    </a:moveTo>
                    <a:lnTo>
                      <a:pt x="77" y="13"/>
                    </a:lnTo>
                    <a:lnTo>
                      <a:pt x="70" y="31"/>
                    </a:lnTo>
                    <a:lnTo>
                      <a:pt x="60" y="48"/>
                    </a:lnTo>
                    <a:lnTo>
                      <a:pt x="50" y="66"/>
                    </a:lnTo>
                    <a:lnTo>
                      <a:pt x="39" y="82"/>
                    </a:lnTo>
                    <a:lnTo>
                      <a:pt x="27" y="95"/>
                    </a:lnTo>
                    <a:lnTo>
                      <a:pt x="13" y="104"/>
                    </a:lnTo>
                    <a:lnTo>
                      <a:pt x="2" y="106"/>
                    </a:lnTo>
                    <a:lnTo>
                      <a:pt x="0" y="101"/>
                    </a:lnTo>
                    <a:lnTo>
                      <a:pt x="4" y="90"/>
                    </a:lnTo>
                    <a:lnTo>
                      <a:pt x="15" y="75"/>
                    </a:lnTo>
                    <a:lnTo>
                      <a:pt x="29" y="57"/>
                    </a:lnTo>
                    <a:lnTo>
                      <a:pt x="44" y="40"/>
                    </a:lnTo>
                    <a:lnTo>
                      <a:pt x="60" y="22"/>
                    </a:lnTo>
                    <a:lnTo>
                      <a:pt x="74" y="9"/>
                    </a:lnTo>
                    <a:lnTo>
                      <a:pt x="8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2" name="Freeform 361"/>
              <p:cNvSpPr>
                <a:spLocks/>
              </p:cNvSpPr>
              <p:nvPr/>
            </p:nvSpPr>
            <p:spPr bwMode="auto">
              <a:xfrm>
                <a:off x="476" y="2004"/>
                <a:ext cx="37" cy="117"/>
              </a:xfrm>
              <a:custGeom>
                <a:avLst/>
                <a:gdLst>
                  <a:gd name="T0" fmla="*/ 0 w 37"/>
                  <a:gd name="T1" fmla="*/ 117 h 117"/>
                  <a:gd name="T2" fmla="*/ 2 w 37"/>
                  <a:gd name="T3" fmla="*/ 100 h 117"/>
                  <a:gd name="T4" fmla="*/ 12 w 37"/>
                  <a:gd name="T5" fmla="*/ 64 h 117"/>
                  <a:gd name="T6" fmla="*/ 25 w 37"/>
                  <a:gd name="T7" fmla="*/ 27 h 117"/>
                  <a:gd name="T8" fmla="*/ 35 w 37"/>
                  <a:gd name="T9" fmla="*/ 0 h 117"/>
                  <a:gd name="T10" fmla="*/ 37 w 37"/>
                  <a:gd name="T11" fmla="*/ 36 h 117"/>
                  <a:gd name="T12" fmla="*/ 29 w 37"/>
                  <a:gd name="T13" fmla="*/ 78 h 117"/>
                  <a:gd name="T14" fmla="*/ 18 w 37"/>
                  <a:gd name="T15" fmla="*/ 109 h 117"/>
                  <a:gd name="T16" fmla="*/ 0 w 37"/>
                  <a:gd name="T17" fmla="*/ 117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117"/>
                  <a:gd name="T29" fmla="*/ 37 w 37"/>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117">
                    <a:moveTo>
                      <a:pt x="0" y="117"/>
                    </a:moveTo>
                    <a:lnTo>
                      <a:pt x="2" y="100"/>
                    </a:lnTo>
                    <a:lnTo>
                      <a:pt x="12" y="64"/>
                    </a:lnTo>
                    <a:lnTo>
                      <a:pt x="25" y="27"/>
                    </a:lnTo>
                    <a:lnTo>
                      <a:pt x="35" y="0"/>
                    </a:lnTo>
                    <a:lnTo>
                      <a:pt x="37" y="36"/>
                    </a:lnTo>
                    <a:lnTo>
                      <a:pt x="29" y="78"/>
                    </a:lnTo>
                    <a:lnTo>
                      <a:pt x="18" y="109"/>
                    </a:lnTo>
                    <a:lnTo>
                      <a:pt x="0" y="11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3" name="Freeform 362"/>
              <p:cNvSpPr>
                <a:spLocks/>
              </p:cNvSpPr>
              <p:nvPr/>
            </p:nvSpPr>
            <p:spPr bwMode="auto">
              <a:xfrm>
                <a:off x="505" y="2044"/>
                <a:ext cx="37" cy="113"/>
              </a:xfrm>
              <a:custGeom>
                <a:avLst/>
                <a:gdLst>
                  <a:gd name="T0" fmla="*/ 0 w 37"/>
                  <a:gd name="T1" fmla="*/ 113 h 113"/>
                  <a:gd name="T2" fmla="*/ 2 w 37"/>
                  <a:gd name="T3" fmla="*/ 95 h 113"/>
                  <a:gd name="T4" fmla="*/ 14 w 37"/>
                  <a:gd name="T5" fmla="*/ 60 h 113"/>
                  <a:gd name="T6" fmla="*/ 28 w 37"/>
                  <a:gd name="T7" fmla="*/ 24 h 113"/>
                  <a:gd name="T8" fmla="*/ 35 w 37"/>
                  <a:gd name="T9" fmla="*/ 0 h 113"/>
                  <a:gd name="T10" fmla="*/ 37 w 37"/>
                  <a:gd name="T11" fmla="*/ 35 h 113"/>
                  <a:gd name="T12" fmla="*/ 29 w 37"/>
                  <a:gd name="T13" fmla="*/ 75 h 113"/>
                  <a:gd name="T14" fmla="*/ 18 w 37"/>
                  <a:gd name="T15" fmla="*/ 106 h 113"/>
                  <a:gd name="T16" fmla="*/ 0 w 37"/>
                  <a:gd name="T17" fmla="*/ 113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113"/>
                  <a:gd name="T29" fmla="*/ 37 w 37"/>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113">
                    <a:moveTo>
                      <a:pt x="0" y="113"/>
                    </a:moveTo>
                    <a:lnTo>
                      <a:pt x="2" y="95"/>
                    </a:lnTo>
                    <a:lnTo>
                      <a:pt x="14" y="60"/>
                    </a:lnTo>
                    <a:lnTo>
                      <a:pt x="28" y="24"/>
                    </a:lnTo>
                    <a:lnTo>
                      <a:pt x="35" y="0"/>
                    </a:lnTo>
                    <a:lnTo>
                      <a:pt x="37" y="35"/>
                    </a:lnTo>
                    <a:lnTo>
                      <a:pt x="29" y="75"/>
                    </a:lnTo>
                    <a:lnTo>
                      <a:pt x="18" y="106"/>
                    </a:lnTo>
                    <a:lnTo>
                      <a:pt x="0" y="1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 name="Freeform 363"/>
              <p:cNvSpPr>
                <a:spLocks/>
              </p:cNvSpPr>
              <p:nvPr/>
            </p:nvSpPr>
            <p:spPr bwMode="auto">
              <a:xfrm>
                <a:off x="352" y="1929"/>
                <a:ext cx="109" cy="572"/>
              </a:xfrm>
              <a:custGeom>
                <a:avLst/>
                <a:gdLst>
                  <a:gd name="T0" fmla="*/ 15 w 109"/>
                  <a:gd name="T1" fmla="*/ 7 h 572"/>
                  <a:gd name="T2" fmla="*/ 11 w 109"/>
                  <a:gd name="T3" fmla="*/ 5 h 572"/>
                  <a:gd name="T4" fmla="*/ 8 w 109"/>
                  <a:gd name="T5" fmla="*/ 3 h 572"/>
                  <a:gd name="T6" fmla="*/ 4 w 109"/>
                  <a:gd name="T7" fmla="*/ 3 h 572"/>
                  <a:gd name="T8" fmla="*/ 0 w 109"/>
                  <a:gd name="T9" fmla="*/ 0 h 572"/>
                  <a:gd name="T10" fmla="*/ 37 w 109"/>
                  <a:gd name="T11" fmla="*/ 84 h 572"/>
                  <a:gd name="T12" fmla="*/ 64 w 109"/>
                  <a:gd name="T13" fmla="*/ 166 h 572"/>
                  <a:gd name="T14" fmla="*/ 81 w 109"/>
                  <a:gd name="T15" fmla="*/ 245 h 572"/>
                  <a:gd name="T16" fmla="*/ 91 w 109"/>
                  <a:gd name="T17" fmla="*/ 320 h 572"/>
                  <a:gd name="T18" fmla="*/ 95 w 109"/>
                  <a:gd name="T19" fmla="*/ 391 h 572"/>
                  <a:gd name="T20" fmla="*/ 97 w 109"/>
                  <a:gd name="T21" fmla="*/ 457 h 572"/>
                  <a:gd name="T22" fmla="*/ 97 w 109"/>
                  <a:gd name="T23" fmla="*/ 517 h 572"/>
                  <a:gd name="T24" fmla="*/ 95 w 109"/>
                  <a:gd name="T25" fmla="*/ 572 h 572"/>
                  <a:gd name="T26" fmla="*/ 103 w 109"/>
                  <a:gd name="T27" fmla="*/ 530 h 572"/>
                  <a:gd name="T28" fmla="*/ 109 w 109"/>
                  <a:gd name="T29" fmla="*/ 471 h 572"/>
                  <a:gd name="T30" fmla="*/ 109 w 109"/>
                  <a:gd name="T31" fmla="*/ 393 h 572"/>
                  <a:gd name="T32" fmla="*/ 105 w 109"/>
                  <a:gd name="T33" fmla="*/ 309 h 572"/>
                  <a:gd name="T34" fmla="*/ 93 w 109"/>
                  <a:gd name="T35" fmla="*/ 223 h 572"/>
                  <a:gd name="T36" fmla="*/ 76 w 109"/>
                  <a:gd name="T37" fmla="*/ 139 h 572"/>
                  <a:gd name="T38" fmla="*/ 50 w 109"/>
                  <a:gd name="T39" fmla="*/ 67 h 572"/>
                  <a:gd name="T40" fmla="*/ 15 w 109"/>
                  <a:gd name="T41" fmla="*/ 7 h 5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9"/>
                  <a:gd name="T64" fmla="*/ 0 h 572"/>
                  <a:gd name="T65" fmla="*/ 109 w 109"/>
                  <a:gd name="T66" fmla="*/ 572 h 5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9" h="572">
                    <a:moveTo>
                      <a:pt x="15" y="7"/>
                    </a:moveTo>
                    <a:lnTo>
                      <a:pt x="11" y="5"/>
                    </a:lnTo>
                    <a:lnTo>
                      <a:pt x="8" y="3"/>
                    </a:lnTo>
                    <a:lnTo>
                      <a:pt x="4" y="3"/>
                    </a:lnTo>
                    <a:lnTo>
                      <a:pt x="0" y="0"/>
                    </a:lnTo>
                    <a:lnTo>
                      <a:pt x="37" y="84"/>
                    </a:lnTo>
                    <a:lnTo>
                      <a:pt x="64" y="166"/>
                    </a:lnTo>
                    <a:lnTo>
                      <a:pt x="81" y="245"/>
                    </a:lnTo>
                    <a:lnTo>
                      <a:pt x="91" y="320"/>
                    </a:lnTo>
                    <a:lnTo>
                      <a:pt x="95" y="391"/>
                    </a:lnTo>
                    <a:lnTo>
                      <a:pt x="97" y="457"/>
                    </a:lnTo>
                    <a:lnTo>
                      <a:pt x="97" y="517"/>
                    </a:lnTo>
                    <a:lnTo>
                      <a:pt x="95" y="572"/>
                    </a:lnTo>
                    <a:lnTo>
                      <a:pt x="103" y="530"/>
                    </a:lnTo>
                    <a:lnTo>
                      <a:pt x="109" y="471"/>
                    </a:lnTo>
                    <a:lnTo>
                      <a:pt x="109" y="393"/>
                    </a:lnTo>
                    <a:lnTo>
                      <a:pt x="105" y="309"/>
                    </a:lnTo>
                    <a:lnTo>
                      <a:pt x="93" y="223"/>
                    </a:lnTo>
                    <a:lnTo>
                      <a:pt x="76" y="139"/>
                    </a:lnTo>
                    <a:lnTo>
                      <a:pt x="50" y="67"/>
                    </a:lnTo>
                    <a:lnTo>
                      <a:pt x="15"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 name="Freeform 364"/>
              <p:cNvSpPr>
                <a:spLocks/>
              </p:cNvSpPr>
              <p:nvPr/>
            </p:nvSpPr>
            <p:spPr bwMode="auto">
              <a:xfrm>
                <a:off x="379" y="2382"/>
                <a:ext cx="76" cy="84"/>
              </a:xfrm>
              <a:custGeom>
                <a:avLst/>
                <a:gdLst>
                  <a:gd name="T0" fmla="*/ 0 w 76"/>
                  <a:gd name="T1" fmla="*/ 82 h 84"/>
                  <a:gd name="T2" fmla="*/ 4 w 76"/>
                  <a:gd name="T3" fmla="*/ 84 h 84"/>
                  <a:gd name="T4" fmla="*/ 12 w 76"/>
                  <a:gd name="T5" fmla="*/ 82 h 84"/>
                  <a:gd name="T6" fmla="*/ 23 w 76"/>
                  <a:gd name="T7" fmla="*/ 75 h 84"/>
                  <a:gd name="T8" fmla="*/ 37 w 76"/>
                  <a:gd name="T9" fmla="*/ 66 h 84"/>
                  <a:gd name="T10" fmla="*/ 49 w 76"/>
                  <a:gd name="T11" fmla="*/ 53 h 84"/>
                  <a:gd name="T12" fmla="*/ 62 w 76"/>
                  <a:gd name="T13" fmla="*/ 37 h 84"/>
                  <a:gd name="T14" fmla="*/ 70 w 76"/>
                  <a:gd name="T15" fmla="*/ 20 h 84"/>
                  <a:gd name="T16" fmla="*/ 76 w 76"/>
                  <a:gd name="T17" fmla="*/ 0 h 84"/>
                  <a:gd name="T18" fmla="*/ 68 w 76"/>
                  <a:gd name="T19" fmla="*/ 11 h 84"/>
                  <a:gd name="T20" fmla="*/ 56 w 76"/>
                  <a:gd name="T21" fmla="*/ 22 h 84"/>
                  <a:gd name="T22" fmla="*/ 45 w 76"/>
                  <a:gd name="T23" fmla="*/ 33 h 84"/>
                  <a:gd name="T24" fmla="*/ 31 w 76"/>
                  <a:gd name="T25" fmla="*/ 44 h 84"/>
                  <a:gd name="T26" fmla="*/ 17 w 76"/>
                  <a:gd name="T27" fmla="*/ 57 h 84"/>
                  <a:gd name="T28" fmla="*/ 8 w 76"/>
                  <a:gd name="T29" fmla="*/ 66 h 84"/>
                  <a:gd name="T30" fmla="*/ 2 w 76"/>
                  <a:gd name="T31" fmla="*/ 75 h 84"/>
                  <a:gd name="T32" fmla="*/ 0 w 76"/>
                  <a:gd name="T33" fmla="*/ 82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84"/>
                  <a:gd name="T53" fmla="*/ 76 w 76"/>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84">
                    <a:moveTo>
                      <a:pt x="0" y="82"/>
                    </a:moveTo>
                    <a:lnTo>
                      <a:pt x="4" y="84"/>
                    </a:lnTo>
                    <a:lnTo>
                      <a:pt x="12" y="82"/>
                    </a:lnTo>
                    <a:lnTo>
                      <a:pt x="23" y="75"/>
                    </a:lnTo>
                    <a:lnTo>
                      <a:pt x="37" y="66"/>
                    </a:lnTo>
                    <a:lnTo>
                      <a:pt x="49" y="53"/>
                    </a:lnTo>
                    <a:lnTo>
                      <a:pt x="62" y="37"/>
                    </a:lnTo>
                    <a:lnTo>
                      <a:pt x="70" y="20"/>
                    </a:lnTo>
                    <a:lnTo>
                      <a:pt x="76" y="0"/>
                    </a:lnTo>
                    <a:lnTo>
                      <a:pt x="68" y="11"/>
                    </a:lnTo>
                    <a:lnTo>
                      <a:pt x="56" y="22"/>
                    </a:lnTo>
                    <a:lnTo>
                      <a:pt x="45" y="33"/>
                    </a:lnTo>
                    <a:lnTo>
                      <a:pt x="31" y="44"/>
                    </a:lnTo>
                    <a:lnTo>
                      <a:pt x="17" y="57"/>
                    </a:lnTo>
                    <a:lnTo>
                      <a:pt x="8" y="66"/>
                    </a:lnTo>
                    <a:lnTo>
                      <a:pt x="2" y="75"/>
                    </a:lnTo>
                    <a:lnTo>
                      <a:pt x="0" y="8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 name="Freeform 365"/>
              <p:cNvSpPr>
                <a:spLocks/>
              </p:cNvSpPr>
              <p:nvPr/>
            </p:nvSpPr>
            <p:spPr bwMode="auto">
              <a:xfrm>
                <a:off x="371" y="2280"/>
                <a:ext cx="88" cy="106"/>
              </a:xfrm>
              <a:custGeom>
                <a:avLst/>
                <a:gdLst>
                  <a:gd name="T0" fmla="*/ 0 w 88"/>
                  <a:gd name="T1" fmla="*/ 104 h 106"/>
                  <a:gd name="T2" fmla="*/ 6 w 88"/>
                  <a:gd name="T3" fmla="*/ 106 h 106"/>
                  <a:gd name="T4" fmla="*/ 16 w 88"/>
                  <a:gd name="T5" fmla="*/ 104 h 106"/>
                  <a:gd name="T6" fmla="*/ 27 w 88"/>
                  <a:gd name="T7" fmla="*/ 93 h 106"/>
                  <a:gd name="T8" fmla="*/ 43 w 88"/>
                  <a:gd name="T9" fmla="*/ 80 h 106"/>
                  <a:gd name="T10" fmla="*/ 57 w 88"/>
                  <a:gd name="T11" fmla="*/ 62 h 106"/>
                  <a:gd name="T12" fmla="*/ 70 w 88"/>
                  <a:gd name="T13" fmla="*/ 42 h 106"/>
                  <a:gd name="T14" fmla="*/ 82 w 88"/>
                  <a:gd name="T15" fmla="*/ 22 h 106"/>
                  <a:gd name="T16" fmla="*/ 88 w 88"/>
                  <a:gd name="T17" fmla="*/ 0 h 106"/>
                  <a:gd name="T18" fmla="*/ 82 w 88"/>
                  <a:gd name="T19" fmla="*/ 9 h 106"/>
                  <a:gd name="T20" fmla="*/ 68 w 88"/>
                  <a:gd name="T21" fmla="*/ 20 h 106"/>
                  <a:gd name="T22" fmla="*/ 55 w 88"/>
                  <a:gd name="T23" fmla="*/ 36 h 106"/>
                  <a:gd name="T24" fmla="*/ 39 w 88"/>
                  <a:gd name="T25" fmla="*/ 51 h 106"/>
                  <a:gd name="T26" fmla="*/ 24 w 88"/>
                  <a:gd name="T27" fmla="*/ 67 h 106"/>
                  <a:gd name="T28" fmla="*/ 10 w 88"/>
                  <a:gd name="T29" fmla="*/ 82 h 106"/>
                  <a:gd name="T30" fmla="*/ 2 w 88"/>
                  <a:gd name="T31" fmla="*/ 95 h 106"/>
                  <a:gd name="T32" fmla="*/ 0 w 88"/>
                  <a:gd name="T33" fmla="*/ 104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106"/>
                  <a:gd name="T53" fmla="*/ 88 w 88"/>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106">
                    <a:moveTo>
                      <a:pt x="0" y="104"/>
                    </a:moveTo>
                    <a:lnTo>
                      <a:pt x="6" y="106"/>
                    </a:lnTo>
                    <a:lnTo>
                      <a:pt x="16" y="104"/>
                    </a:lnTo>
                    <a:lnTo>
                      <a:pt x="27" y="93"/>
                    </a:lnTo>
                    <a:lnTo>
                      <a:pt x="43" y="80"/>
                    </a:lnTo>
                    <a:lnTo>
                      <a:pt x="57" y="62"/>
                    </a:lnTo>
                    <a:lnTo>
                      <a:pt x="70" y="42"/>
                    </a:lnTo>
                    <a:lnTo>
                      <a:pt x="82" y="22"/>
                    </a:lnTo>
                    <a:lnTo>
                      <a:pt x="88" y="0"/>
                    </a:lnTo>
                    <a:lnTo>
                      <a:pt x="82" y="9"/>
                    </a:lnTo>
                    <a:lnTo>
                      <a:pt x="68" y="20"/>
                    </a:lnTo>
                    <a:lnTo>
                      <a:pt x="55" y="36"/>
                    </a:lnTo>
                    <a:lnTo>
                      <a:pt x="39" y="51"/>
                    </a:lnTo>
                    <a:lnTo>
                      <a:pt x="24" y="67"/>
                    </a:lnTo>
                    <a:lnTo>
                      <a:pt x="10" y="82"/>
                    </a:lnTo>
                    <a:lnTo>
                      <a:pt x="2" y="95"/>
                    </a:lnTo>
                    <a:lnTo>
                      <a:pt x="0" y="10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 name="Freeform 366"/>
              <p:cNvSpPr>
                <a:spLocks/>
              </p:cNvSpPr>
              <p:nvPr/>
            </p:nvSpPr>
            <p:spPr bwMode="auto">
              <a:xfrm>
                <a:off x="354" y="2230"/>
                <a:ext cx="97" cy="92"/>
              </a:xfrm>
              <a:custGeom>
                <a:avLst/>
                <a:gdLst>
                  <a:gd name="T0" fmla="*/ 0 w 97"/>
                  <a:gd name="T1" fmla="*/ 88 h 92"/>
                  <a:gd name="T2" fmla="*/ 6 w 97"/>
                  <a:gd name="T3" fmla="*/ 92 h 92"/>
                  <a:gd name="T4" fmla="*/ 19 w 97"/>
                  <a:gd name="T5" fmla="*/ 90 h 92"/>
                  <a:gd name="T6" fmla="*/ 33 w 97"/>
                  <a:gd name="T7" fmla="*/ 81 h 92"/>
                  <a:gd name="T8" fmla="*/ 50 w 97"/>
                  <a:gd name="T9" fmla="*/ 70 h 92"/>
                  <a:gd name="T10" fmla="*/ 66 w 97"/>
                  <a:gd name="T11" fmla="*/ 55 h 92"/>
                  <a:gd name="T12" fmla="*/ 81 w 97"/>
                  <a:gd name="T13" fmla="*/ 37 h 92"/>
                  <a:gd name="T14" fmla="*/ 91 w 97"/>
                  <a:gd name="T15" fmla="*/ 17 h 92"/>
                  <a:gd name="T16" fmla="*/ 97 w 97"/>
                  <a:gd name="T17" fmla="*/ 0 h 92"/>
                  <a:gd name="T18" fmla="*/ 89 w 97"/>
                  <a:gd name="T19" fmla="*/ 4 h 92"/>
                  <a:gd name="T20" fmla="*/ 77 w 97"/>
                  <a:gd name="T21" fmla="*/ 15 h 92"/>
                  <a:gd name="T22" fmla="*/ 60 w 97"/>
                  <a:gd name="T23" fmla="*/ 26 h 92"/>
                  <a:gd name="T24" fmla="*/ 42 w 97"/>
                  <a:gd name="T25" fmla="*/ 41 h 92"/>
                  <a:gd name="T26" fmla="*/ 27 w 97"/>
                  <a:gd name="T27" fmla="*/ 55 h 92"/>
                  <a:gd name="T28" fmla="*/ 11 w 97"/>
                  <a:gd name="T29" fmla="*/ 70 h 92"/>
                  <a:gd name="T30" fmla="*/ 2 w 97"/>
                  <a:gd name="T31" fmla="*/ 81 h 92"/>
                  <a:gd name="T32" fmla="*/ 0 w 97"/>
                  <a:gd name="T33" fmla="*/ 88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92"/>
                  <a:gd name="T53" fmla="*/ 97 w 97"/>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92">
                    <a:moveTo>
                      <a:pt x="0" y="88"/>
                    </a:moveTo>
                    <a:lnTo>
                      <a:pt x="6" y="92"/>
                    </a:lnTo>
                    <a:lnTo>
                      <a:pt x="19" y="90"/>
                    </a:lnTo>
                    <a:lnTo>
                      <a:pt x="33" y="81"/>
                    </a:lnTo>
                    <a:lnTo>
                      <a:pt x="50" y="70"/>
                    </a:lnTo>
                    <a:lnTo>
                      <a:pt x="66" y="55"/>
                    </a:lnTo>
                    <a:lnTo>
                      <a:pt x="81" y="37"/>
                    </a:lnTo>
                    <a:lnTo>
                      <a:pt x="91" y="17"/>
                    </a:lnTo>
                    <a:lnTo>
                      <a:pt x="97" y="0"/>
                    </a:lnTo>
                    <a:lnTo>
                      <a:pt x="89" y="4"/>
                    </a:lnTo>
                    <a:lnTo>
                      <a:pt x="77" y="15"/>
                    </a:lnTo>
                    <a:lnTo>
                      <a:pt x="60" y="26"/>
                    </a:lnTo>
                    <a:lnTo>
                      <a:pt x="42" y="41"/>
                    </a:lnTo>
                    <a:lnTo>
                      <a:pt x="27" y="55"/>
                    </a:lnTo>
                    <a:lnTo>
                      <a:pt x="11" y="70"/>
                    </a:lnTo>
                    <a:lnTo>
                      <a:pt x="2" y="81"/>
                    </a:lnTo>
                    <a:lnTo>
                      <a:pt x="0" y="8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 name="Freeform 367"/>
              <p:cNvSpPr>
                <a:spLocks/>
              </p:cNvSpPr>
              <p:nvPr/>
            </p:nvSpPr>
            <p:spPr bwMode="auto">
              <a:xfrm>
                <a:off x="352" y="2132"/>
                <a:ext cx="89" cy="80"/>
              </a:xfrm>
              <a:custGeom>
                <a:avLst/>
                <a:gdLst>
                  <a:gd name="T0" fmla="*/ 0 w 89"/>
                  <a:gd name="T1" fmla="*/ 78 h 80"/>
                  <a:gd name="T2" fmla="*/ 4 w 89"/>
                  <a:gd name="T3" fmla="*/ 80 h 80"/>
                  <a:gd name="T4" fmla="*/ 15 w 89"/>
                  <a:gd name="T5" fmla="*/ 78 h 80"/>
                  <a:gd name="T6" fmla="*/ 29 w 89"/>
                  <a:gd name="T7" fmla="*/ 69 h 80"/>
                  <a:gd name="T8" fmla="*/ 44 w 89"/>
                  <a:gd name="T9" fmla="*/ 58 h 80"/>
                  <a:gd name="T10" fmla="*/ 60 w 89"/>
                  <a:gd name="T11" fmla="*/ 45 h 80"/>
                  <a:gd name="T12" fmla="*/ 74 w 89"/>
                  <a:gd name="T13" fmla="*/ 31 h 80"/>
                  <a:gd name="T14" fmla="*/ 85 w 89"/>
                  <a:gd name="T15" fmla="*/ 16 h 80"/>
                  <a:gd name="T16" fmla="*/ 89 w 89"/>
                  <a:gd name="T17" fmla="*/ 0 h 80"/>
                  <a:gd name="T18" fmla="*/ 81 w 89"/>
                  <a:gd name="T19" fmla="*/ 7 h 80"/>
                  <a:gd name="T20" fmla="*/ 68 w 89"/>
                  <a:gd name="T21" fmla="*/ 16 h 80"/>
                  <a:gd name="T22" fmla="*/ 52 w 89"/>
                  <a:gd name="T23" fmla="*/ 25 h 80"/>
                  <a:gd name="T24" fmla="*/ 37 w 89"/>
                  <a:gd name="T25" fmla="*/ 36 h 80"/>
                  <a:gd name="T26" fmla="*/ 21 w 89"/>
                  <a:gd name="T27" fmla="*/ 47 h 80"/>
                  <a:gd name="T28" fmla="*/ 8 w 89"/>
                  <a:gd name="T29" fmla="*/ 58 h 80"/>
                  <a:gd name="T30" fmla="*/ 2 w 89"/>
                  <a:gd name="T31" fmla="*/ 69 h 80"/>
                  <a:gd name="T32" fmla="*/ 0 w 89"/>
                  <a:gd name="T33" fmla="*/ 78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80"/>
                  <a:gd name="T53" fmla="*/ 89 w 89"/>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80">
                    <a:moveTo>
                      <a:pt x="0" y="78"/>
                    </a:moveTo>
                    <a:lnTo>
                      <a:pt x="4" y="80"/>
                    </a:lnTo>
                    <a:lnTo>
                      <a:pt x="15" y="78"/>
                    </a:lnTo>
                    <a:lnTo>
                      <a:pt x="29" y="69"/>
                    </a:lnTo>
                    <a:lnTo>
                      <a:pt x="44" y="58"/>
                    </a:lnTo>
                    <a:lnTo>
                      <a:pt x="60" y="45"/>
                    </a:lnTo>
                    <a:lnTo>
                      <a:pt x="74" y="31"/>
                    </a:lnTo>
                    <a:lnTo>
                      <a:pt x="85" y="16"/>
                    </a:lnTo>
                    <a:lnTo>
                      <a:pt x="89" y="0"/>
                    </a:lnTo>
                    <a:lnTo>
                      <a:pt x="81" y="7"/>
                    </a:lnTo>
                    <a:lnTo>
                      <a:pt x="68" y="16"/>
                    </a:lnTo>
                    <a:lnTo>
                      <a:pt x="52" y="25"/>
                    </a:lnTo>
                    <a:lnTo>
                      <a:pt x="37" y="36"/>
                    </a:lnTo>
                    <a:lnTo>
                      <a:pt x="21" y="47"/>
                    </a:lnTo>
                    <a:lnTo>
                      <a:pt x="8" y="58"/>
                    </a:lnTo>
                    <a:lnTo>
                      <a:pt x="2" y="69"/>
                    </a:lnTo>
                    <a:lnTo>
                      <a:pt x="0" y="7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 name="Freeform 368"/>
              <p:cNvSpPr>
                <a:spLocks/>
              </p:cNvSpPr>
              <p:nvPr/>
            </p:nvSpPr>
            <p:spPr bwMode="auto">
              <a:xfrm>
                <a:off x="348" y="2093"/>
                <a:ext cx="82" cy="57"/>
              </a:xfrm>
              <a:custGeom>
                <a:avLst/>
                <a:gdLst>
                  <a:gd name="T0" fmla="*/ 0 w 82"/>
                  <a:gd name="T1" fmla="*/ 50 h 57"/>
                  <a:gd name="T2" fmla="*/ 4 w 82"/>
                  <a:gd name="T3" fmla="*/ 55 h 57"/>
                  <a:gd name="T4" fmla="*/ 13 w 82"/>
                  <a:gd name="T5" fmla="*/ 57 h 57"/>
                  <a:gd name="T6" fmla="*/ 25 w 82"/>
                  <a:gd name="T7" fmla="*/ 55 h 57"/>
                  <a:gd name="T8" fmla="*/ 39 w 82"/>
                  <a:gd name="T9" fmla="*/ 50 h 57"/>
                  <a:gd name="T10" fmla="*/ 52 w 82"/>
                  <a:gd name="T11" fmla="*/ 42 h 57"/>
                  <a:gd name="T12" fmla="*/ 66 w 82"/>
                  <a:gd name="T13" fmla="*/ 31 h 57"/>
                  <a:gd name="T14" fmla="*/ 76 w 82"/>
                  <a:gd name="T15" fmla="*/ 17 h 57"/>
                  <a:gd name="T16" fmla="*/ 82 w 82"/>
                  <a:gd name="T17" fmla="*/ 0 h 57"/>
                  <a:gd name="T18" fmla="*/ 74 w 82"/>
                  <a:gd name="T19" fmla="*/ 4 h 57"/>
                  <a:gd name="T20" fmla="*/ 62 w 82"/>
                  <a:gd name="T21" fmla="*/ 11 h 57"/>
                  <a:gd name="T22" fmla="*/ 47 w 82"/>
                  <a:gd name="T23" fmla="*/ 17 h 57"/>
                  <a:gd name="T24" fmla="*/ 33 w 82"/>
                  <a:gd name="T25" fmla="*/ 24 h 57"/>
                  <a:gd name="T26" fmla="*/ 19 w 82"/>
                  <a:gd name="T27" fmla="*/ 31 h 57"/>
                  <a:gd name="T28" fmla="*/ 8 w 82"/>
                  <a:gd name="T29" fmla="*/ 37 h 57"/>
                  <a:gd name="T30" fmla="*/ 2 w 82"/>
                  <a:gd name="T31" fmla="*/ 44 h 57"/>
                  <a:gd name="T32" fmla="*/ 0 w 82"/>
                  <a:gd name="T33" fmla="*/ 5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57"/>
                  <a:gd name="T53" fmla="*/ 82 w 82"/>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57">
                    <a:moveTo>
                      <a:pt x="0" y="50"/>
                    </a:moveTo>
                    <a:lnTo>
                      <a:pt x="4" y="55"/>
                    </a:lnTo>
                    <a:lnTo>
                      <a:pt x="13" y="57"/>
                    </a:lnTo>
                    <a:lnTo>
                      <a:pt x="25" y="55"/>
                    </a:lnTo>
                    <a:lnTo>
                      <a:pt x="39" y="50"/>
                    </a:lnTo>
                    <a:lnTo>
                      <a:pt x="52" y="42"/>
                    </a:lnTo>
                    <a:lnTo>
                      <a:pt x="66" y="31"/>
                    </a:lnTo>
                    <a:lnTo>
                      <a:pt x="76" y="17"/>
                    </a:lnTo>
                    <a:lnTo>
                      <a:pt x="82" y="0"/>
                    </a:lnTo>
                    <a:lnTo>
                      <a:pt x="74" y="4"/>
                    </a:lnTo>
                    <a:lnTo>
                      <a:pt x="62" y="11"/>
                    </a:lnTo>
                    <a:lnTo>
                      <a:pt x="47" y="17"/>
                    </a:lnTo>
                    <a:lnTo>
                      <a:pt x="33" y="24"/>
                    </a:lnTo>
                    <a:lnTo>
                      <a:pt x="19" y="31"/>
                    </a:lnTo>
                    <a:lnTo>
                      <a:pt x="8" y="37"/>
                    </a:lnTo>
                    <a:lnTo>
                      <a:pt x="2" y="44"/>
                    </a:lnTo>
                    <a:lnTo>
                      <a:pt x="0" y="5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 name="Freeform 369"/>
              <p:cNvSpPr>
                <a:spLocks/>
              </p:cNvSpPr>
              <p:nvPr/>
            </p:nvSpPr>
            <p:spPr bwMode="auto">
              <a:xfrm>
                <a:off x="336" y="2004"/>
                <a:ext cx="62" cy="45"/>
              </a:xfrm>
              <a:custGeom>
                <a:avLst/>
                <a:gdLst>
                  <a:gd name="T0" fmla="*/ 0 w 62"/>
                  <a:gd name="T1" fmla="*/ 40 h 45"/>
                  <a:gd name="T2" fmla="*/ 4 w 62"/>
                  <a:gd name="T3" fmla="*/ 45 h 45"/>
                  <a:gd name="T4" fmla="*/ 12 w 62"/>
                  <a:gd name="T5" fmla="*/ 45 h 45"/>
                  <a:gd name="T6" fmla="*/ 22 w 62"/>
                  <a:gd name="T7" fmla="*/ 40 h 45"/>
                  <a:gd name="T8" fmla="*/ 33 w 62"/>
                  <a:gd name="T9" fmla="*/ 36 h 45"/>
                  <a:gd name="T10" fmla="*/ 45 w 62"/>
                  <a:gd name="T11" fmla="*/ 27 h 45"/>
                  <a:gd name="T12" fmla="*/ 53 w 62"/>
                  <a:gd name="T13" fmla="*/ 18 h 45"/>
                  <a:gd name="T14" fmla="*/ 60 w 62"/>
                  <a:gd name="T15" fmla="*/ 9 h 45"/>
                  <a:gd name="T16" fmla="*/ 62 w 62"/>
                  <a:gd name="T17" fmla="*/ 0 h 45"/>
                  <a:gd name="T18" fmla="*/ 57 w 62"/>
                  <a:gd name="T19" fmla="*/ 5 h 45"/>
                  <a:gd name="T20" fmla="*/ 47 w 62"/>
                  <a:gd name="T21" fmla="*/ 9 h 45"/>
                  <a:gd name="T22" fmla="*/ 37 w 62"/>
                  <a:gd name="T23" fmla="*/ 14 h 45"/>
                  <a:gd name="T24" fmla="*/ 27 w 62"/>
                  <a:gd name="T25" fmla="*/ 18 h 45"/>
                  <a:gd name="T26" fmla="*/ 18 w 62"/>
                  <a:gd name="T27" fmla="*/ 22 h 45"/>
                  <a:gd name="T28" fmla="*/ 8 w 62"/>
                  <a:gd name="T29" fmla="*/ 29 h 45"/>
                  <a:gd name="T30" fmla="*/ 2 w 62"/>
                  <a:gd name="T31" fmla="*/ 33 h 45"/>
                  <a:gd name="T32" fmla="*/ 0 w 62"/>
                  <a:gd name="T33" fmla="*/ 4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45"/>
                  <a:gd name="T53" fmla="*/ 62 w 6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45">
                    <a:moveTo>
                      <a:pt x="0" y="40"/>
                    </a:moveTo>
                    <a:lnTo>
                      <a:pt x="4" y="45"/>
                    </a:lnTo>
                    <a:lnTo>
                      <a:pt x="12" y="45"/>
                    </a:lnTo>
                    <a:lnTo>
                      <a:pt x="22" y="40"/>
                    </a:lnTo>
                    <a:lnTo>
                      <a:pt x="33" y="36"/>
                    </a:lnTo>
                    <a:lnTo>
                      <a:pt x="45" y="27"/>
                    </a:lnTo>
                    <a:lnTo>
                      <a:pt x="53" y="18"/>
                    </a:lnTo>
                    <a:lnTo>
                      <a:pt x="60" y="9"/>
                    </a:lnTo>
                    <a:lnTo>
                      <a:pt x="62" y="0"/>
                    </a:lnTo>
                    <a:lnTo>
                      <a:pt x="57" y="5"/>
                    </a:lnTo>
                    <a:lnTo>
                      <a:pt x="47" y="9"/>
                    </a:lnTo>
                    <a:lnTo>
                      <a:pt x="37" y="14"/>
                    </a:lnTo>
                    <a:lnTo>
                      <a:pt x="27" y="18"/>
                    </a:lnTo>
                    <a:lnTo>
                      <a:pt x="18" y="22"/>
                    </a:lnTo>
                    <a:lnTo>
                      <a:pt x="8" y="29"/>
                    </a:lnTo>
                    <a:lnTo>
                      <a:pt x="2" y="33"/>
                    </a:lnTo>
                    <a:lnTo>
                      <a:pt x="0"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 name="Freeform 370"/>
              <p:cNvSpPr>
                <a:spLocks/>
              </p:cNvSpPr>
              <p:nvPr/>
            </p:nvSpPr>
            <p:spPr bwMode="auto">
              <a:xfrm>
                <a:off x="342" y="1965"/>
                <a:ext cx="41" cy="33"/>
              </a:xfrm>
              <a:custGeom>
                <a:avLst/>
                <a:gdLst>
                  <a:gd name="T0" fmla="*/ 2 w 41"/>
                  <a:gd name="T1" fmla="*/ 31 h 33"/>
                  <a:gd name="T2" fmla="*/ 14 w 41"/>
                  <a:gd name="T3" fmla="*/ 33 h 33"/>
                  <a:gd name="T4" fmla="*/ 29 w 41"/>
                  <a:gd name="T5" fmla="*/ 28 h 33"/>
                  <a:gd name="T6" fmla="*/ 41 w 41"/>
                  <a:gd name="T7" fmla="*/ 15 h 33"/>
                  <a:gd name="T8" fmla="*/ 39 w 41"/>
                  <a:gd name="T9" fmla="*/ 0 h 33"/>
                  <a:gd name="T10" fmla="*/ 31 w 41"/>
                  <a:gd name="T11" fmla="*/ 13 h 33"/>
                  <a:gd name="T12" fmla="*/ 16 w 41"/>
                  <a:gd name="T13" fmla="*/ 17 h 33"/>
                  <a:gd name="T14" fmla="*/ 0 w 41"/>
                  <a:gd name="T15" fmla="*/ 22 h 33"/>
                  <a:gd name="T16" fmla="*/ 2 w 41"/>
                  <a:gd name="T17" fmla="*/ 31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33"/>
                  <a:gd name="T29" fmla="*/ 41 w 41"/>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33">
                    <a:moveTo>
                      <a:pt x="2" y="31"/>
                    </a:moveTo>
                    <a:lnTo>
                      <a:pt x="14" y="33"/>
                    </a:lnTo>
                    <a:lnTo>
                      <a:pt x="29" y="28"/>
                    </a:lnTo>
                    <a:lnTo>
                      <a:pt x="41" y="15"/>
                    </a:lnTo>
                    <a:lnTo>
                      <a:pt x="39" y="0"/>
                    </a:lnTo>
                    <a:lnTo>
                      <a:pt x="31" y="13"/>
                    </a:lnTo>
                    <a:lnTo>
                      <a:pt x="16" y="17"/>
                    </a:lnTo>
                    <a:lnTo>
                      <a:pt x="0" y="22"/>
                    </a:lnTo>
                    <a:lnTo>
                      <a:pt x="2" y="3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 name="Freeform 371"/>
              <p:cNvSpPr>
                <a:spLocks/>
              </p:cNvSpPr>
              <p:nvPr/>
            </p:nvSpPr>
            <p:spPr bwMode="auto">
              <a:xfrm>
                <a:off x="375" y="2329"/>
                <a:ext cx="82" cy="95"/>
              </a:xfrm>
              <a:custGeom>
                <a:avLst/>
                <a:gdLst>
                  <a:gd name="T0" fmla="*/ 0 w 82"/>
                  <a:gd name="T1" fmla="*/ 90 h 95"/>
                  <a:gd name="T2" fmla="*/ 6 w 82"/>
                  <a:gd name="T3" fmla="*/ 95 h 95"/>
                  <a:gd name="T4" fmla="*/ 16 w 82"/>
                  <a:gd name="T5" fmla="*/ 90 h 95"/>
                  <a:gd name="T6" fmla="*/ 27 w 82"/>
                  <a:gd name="T7" fmla="*/ 84 h 95"/>
                  <a:gd name="T8" fmla="*/ 41 w 82"/>
                  <a:gd name="T9" fmla="*/ 73 h 95"/>
                  <a:gd name="T10" fmla="*/ 55 w 82"/>
                  <a:gd name="T11" fmla="*/ 57 h 95"/>
                  <a:gd name="T12" fmla="*/ 66 w 82"/>
                  <a:gd name="T13" fmla="*/ 40 h 95"/>
                  <a:gd name="T14" fmla="*/ 76 w 82"/>
                  <a:gd name="T15" fmla="*/ 20 h 95"/>
                  <a:gd name="T16" fmla="*/ 82 w 82"/>
                  <a:gd name="T17" fmla="*/ 0 h 95"/>
                  <a:gd name="T18" fmla="*/ 76 w 82"/>
                  <a:gd name="T19" fmla="*/ 6 h 95"/>
                  <a:gd name="T20" fmla="*/ 64 w 82"/>
                  <a:gd name="T21" fmla="*/ 18 h 95"/>
                  <a:gd name="T22" fmla="*/ 51 w 82"/>
                  <a:gd name="T23" fmla="*/ 31 h 95"/>
                  <a:gd name="T24" fmla="*/ 35 w 82"/>
                  <a:gd name="T25" fmla="*/ 44 h 95"/>
                  <a:gd name="T26" fmla="*/ 21 w 82"/>
                  <a:gd name="T27" fmla="*/ 57 h 95"/>
                  <a:gd name="T28" fmla="*/ 10 w 82"/>
                  <a:gd name="T29" fmla="*/ 71 h 95"/>
                  <a:gd name="T30" fmla="*/ 2 w 82"/>
                  <a:gd name="T31" fmla="*/ 82 h 95"/>
                  <a:gd name="T32" fmla="*/ 0 w 82"/>
                  <a:gd name="T33" fmla="*/ 9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95"/>
                  <a:gd name="T53" fmla="*/ 82 w 82"/>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95">
                    <a:moveTo>
                      <a:pt x="0" y="90"/>
                    </a:moveTo>
                    <a:lnTo>
                      <a:pt x="6" y="95"/>
                    </a:lnTo>
                    <a:lnTo>
                      <a:pt x="16" y="90"/>
                    </a:lnTo>
                    <a:lnTo>
                      <a:pt x="27" y="84"/>
                    </a:lnTo>
                    <a:lnTo>
                      <a:pt x="41" y="73"/>
                    </a:lnTo>
                    <a:lnTo>
                      <a:pt x="55" y="57"/>
                    </a:lnTo>
                    <a:lnTo>
                      <a:pt x="66" y="40"/>
                    </a:lnTo>
                    <a:lnTo>
                      <a:pt x="76" y="20"/>
                    </a:lnTo>
                    <a:lnTo>
                      <a:pt x="82" y="0"/>
                    </a:lnTo>
                    <a:lnTo>
                      <a:pt x="76" y="6"/>
                    </a:lnTo>
                    <a:lnTo>
                      <a:pt x="64" y="18"/>
                    </a:lnTo>
                    <a:lnTo>
                      <a:pt x="51" y="31"/>
                    </a:lnTo>
                    <a:lnTo>
                      <a:pt x="35" y="44"/>
                    </a:lnTo>
                    <a:lnTo>
                      <a:pt x="21" y="57"/>
                    </a:lnTo>
                    <a:lnTo>
                      <a:pt x="10" y="71"/>
                    </a:lnTo>
                    <a:lnTo>
                      <a:pt x="2" y="82"/>
                    </a:lnTo>
                    <a:lnTo>
                      <a:pt x="0"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 name="Freeform 372"/>
              <p:cNvSpPr>
                <a:spLocks/>
              </p:cNvSpPr>
              <p:nvPr/>
            </p:nvSpPr>
            <p:spPr bwMode="auto">
              <a:xfrm>
                <a:off x="391" y="2433"/>
                <a:ext cx="64" cy="72"/>
              </a:xfrm>
              <a:custGeom>
                <a:avLst/>
                <a:gdLst>
                  <a:gd name="T0" fmla="*/ 0 w 64"/>
                  <a:gd name="T1" fmla="*/ 70 h 72"/>
                  <a:gd name="T2" fmla="*/ 4 w 64"/>
                  <a:gd name="T3" fmla="*/ 72 h 72"/>
                  <a:gd name="T4" fmla="*/ 9 w 64"/>
                  <a:gd name="T5" fmla="*/ 72 h 72"/>
                  <a:gd name="T6" fmla="*/ 19 w 64"/>
                  <a:gd name="T7" fmla="*/ 68 h 72"/>
                  <a:gd name="T8" fmla="*/ 31 w 64"/>
                  <a:gd name="T9" fmla="*/ 61 h 72"/>
                  <a:gd name="T10" fmla="*/ 40 w 64"/>
                  <a:gd name="T11" fmla="*/ 50 h 72"/>
                  <a:gd name="T12" fmla="*/ 50 w 64"/>
                  <a:gd name="T13" fmla="*/ 35 h 72"/>
                  <a:gd name="T14" fmla="*/ 60 w 64"/>
                  <a:gd name="T15" fmla="*/ 19 h 72"/>
                  <a:gd name="T16" fmla="*/ 64 w 64"/>
                  <a:gd name="T17" fmla="*/ 0 h 72"/>
                  <a:gd name="T18" fmla="*/ 56 w 64"/>
                  <a:gd name="T19" fmla="*/ 8 h 72"/>
                  <a:gd name="T20" fmla="*/ 46 w 64"/>
                  <a:gd name="T21" fmla="*/ 19 h 72"/>
                  <a:gd name="T22" fmla="*/ 35 w 64"/>
                  <a:gd name="T23" fmla="*/ 28 h 72"/>
                  <a:gd name="T24" fmla="*/ 23 w 64"/>
                  <a:gd name="T25" fmla="*/ 39 h 72"/>
                  <a:gd name="T26" fmla="*/ 13 w 64"/>
                  <a:gd name="T27" fmla="*/ 48 h 72"/>
                  <a:gd name="T28" fmla="*/ 5 w 64"/>
                  <a:gd name="T29" fmla="*/ 57 h 72"/>
                  <a:gd name="T30" fmla="*/ 0 w 64"/>
                  <a:gd name="T31" fmla="*/ 66 h 72"/>
                  <a:gd name="T32" fmla="*/ 0 w 64"/>
                  <a:gd name="T33" fmla="*/ 7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72"/>
                  <a:gd name="T53" fmla="*/ 64 w 64"/>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72">
                    <a:moveTo>
                      <a:pt x="0" y="70"/>
                    </a:moveTo>
                    <a:lnTo>
                      <a:pt x="4" y="72"/>
                    </a:lnTo>
                    <a:lnTo>
                      <a:pt x="9" y="72"/>
                    </a:lnTo>
                    <a:lnTo>
                      <a:pt x="19" y="68"/>
                    </a:lnTo>
                    <a:lnTo>
                      <a:pt x="31" y="61"/>
                    </a:lnTo>
                    <a:lnTo>
                      <a:pt x="40" y="50"/>
                    </a:lnTo>
                    <a:lnTo>
                      <a:pt x="50" y="35"/>
                    </a:lnTo>
                    <a:lnTo>
                      <a:pt x="60" y="19"/>
                    </a:lnTo>
                    <a:lnTo>
                      <a:pt x="64" y="0"/>
                    </a:lnTo>
                    <a:lnTo>
                      <a:pt x="56" y="8"/>
                    </a:lnTo>
                    <a:lnTo>
                      <a:pt x="46" y="19"/>
                    </a:lnTo>
                    <a:lnTo>
                      <a:pt x="35" y="28"/>
                    </a:lnTo>
                    <a:lnTo>
                      <a:pt x="23" y="39"/>
                    </a:lnTo>
                    <a:lnTo>
                      <a:pt x="13" y="48"/>
                    </a:lnTo>
                    <a:lnTo>
                      <a:pt x="5" y="57"/>
                    </a:lnTo>
                    <a:lnTo>
                      <a:pt x="0" y="66"/>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 name="Freeform 373"/>
              <p:cNvSpPr>
                <a:spLocks/>
              </p:cNvSpPr>
              <p:nvPr/>
            </p:nvSpPr>
            <p:spPr bwMode="auto">
              <a:xfrm>
                <a:off x="361" y="2174"/>
                <a:ext cx="90" cy="80"/>
              </a:xfrm>
              <a:custGeom>
                <a:avLst/>
                <a:gdLst>
                  <a:gd name="T0" fmla="*/ 0 w 90"/>
                  <a:gd name="T1" fmla="*/ 78 h 80"/>
                  <a:gd name="T2" fmla="*/ 4 w 90"/>
                  <a:gd name="T3" fmla="*/ 80 h 80"/>
                  <a:gd name="T4" fmla="*/ 16 w 90"/>
                  <a:gd name="T5" fmla="*/ 75 h 80"/>
                  <a:gd name="T6" fmla="*/ 30 w 90"/>
                  <a:gd name="T7" fmla="*/ 69 h 80"/>
                  <a:gd name="T8" fmla="*/ 45 w 90"/>
                  <a:gd name="T9" fmla="*/ 58 h 80"/>
                  <a:gd name="T10" fmla="*/ 61 w 90"/>
                  <a:gd name="T11" fmla="*/ 45 h 80"/>
                  <a:gd name="T12" fmla="*/ 74 w 90"/>
                  <a:gd name="T13" fmla="*/ 29 h 80"/>
                  <a:gd name="T14" fmla="*/ 86 w 90"/>
                  <a:gd name="T15" fmla="*/ 14 h 80"/>
                  <a:gd name="T16" fmla="*/ 90 w 90"/>
                  <a:gd name="T17" fmla="*/ 0 h 80"/>
                  <a:gd name="T18" fmla="*/ 82 w 90"/>
                  <a:gd name="T19" fmla="*/ 7 h 80"/>
                  <a:gd name="T20" fmla="*/ 69 w 90"/>
                  <a:gd name="T21" fmla="*/ 14 h 80"/>
                  <a:gd name="T22" fmla="*/ 53 w 90"/>
                  <a:gd name="T23" fmla="*/ 25 h 80"/>
                  <a:gd name="T24" fmla="*/ 37 w 90"/>
                  <a:gd name="T25" fmla="*/ 36 h 80"/>
                  <a:gd name="T26" fmla="*/ 22 w 90"/>
                  <a:gd name="T27" fmla="*/ 47 h 80"/>
                  <a:gd name="T28" fmla="*/ 8 w 90"/>
                  <a:gd name="T29" fmla="*/ 58 h 80"/>
                  <a:gd name="T30" fmla="*/ 2 w 90"/>
                  <a:gd name="T31" fmla="*/ 69 h 80"/>
                  <a:gd name="T32" fmla="*/ 0 w 90"/>
                  <a:gd name="T33" fmla="*/ 78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0"/>
                  <a:gd name="T53" fmla="*/ 90 w 90"/>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0">
                    <a:moveTo>
                      <a:pt x="0" y="78"/>
                    </a:moveTo>
                    <a:lnTo>
                      <a:pt x="4" y="80"/>
                    </a:lnTo>
                    <a:lnTo>
                      <a:pt x="16" y="75"/>
                    </a:lnTo>
                    <a:lnTo>
                      <a:pt x="30" y="69"/>
                    </a:lnTo>
                    <a:lnTo>
                      <a:pt x="45" y="58"/>
                    </a:lnTo>
                    <a:lnTo>
                      <a:pt x="61" y="45"/>
                    </a:lnTo>
                    <a:lnTo>
                      <a:pt x="74" y="29"/>
                    </a:lnTo>
                    <a:lnTo>
                      <a:pt x="86" y="14"/>
                    </a:lnTo>
                    <a:lnTo>
                      <a:pt x="90" y="0"/>
                    </a:lnTo>
                    <a:lnTo>
                      <a:pt x="82" y="7"/>
                    </a:lnTo>
                    <a:lnTo>
                      <a:pt x="69" y="14"/>
                    </a:lnTo>
                    <a:lnTo>
                      <a:pt x="53" y="25"/>
                    </a:lnTo>
                    <a:lnTo>
                      <a:pt x="37" y="36"/>
                    </a:lnTo>
                    <a:lnTo>
                      <a:pt x="22" y="47"/>
                    </a:lnTo>
                    <a:lnTo>
                      <a:pt x="8" y="58"/>
                    </a:lnTo>
                    <a:lnTo>
                      <a:pt x="2" y="69"/>
                    </a:lnTo>
                    <a:lnTo>
                      <a:pt x="0" y="7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 name="Freeform 374"/>
              <p:cNvSpPr>
                <a:spLocks/>
              </p:cNvSpPr>
              <p:nvPr/>
            </p:nvSpPr>
            <p:spPr bwMode="auto">
              <a:xfrm>
                <a:off x="342" y="2046"/>
                <a:ext cx="74" cy="60"/>
              </a:xfrm>
              <a:custGeom>
                <a:avLst/>
                <a:gdLst>
                  <a:gd name="T0" fmla="*/ 0 w 74"/>
                  <a:gd name="T1" fmla="*/ 56 h 60"/>
                  <a:gd name="T2" fmla="*/ 6 w 74"/>
                  <a:gd name="T3" fmla="*/ 60 h 60"/>
                  <a:gd name="T4" fmla="*/ 14 w 74"/>
                  <a:gd name="T5" fmla="*/ 58 h 60"/>
                  <a:gd name="T6" fmla="*/ 27 w 74"/>
                  <a:gd name="T7" fmla="*/ 51 h 60"/>
                  <a:gd name="T8" fmla="*/ 41 w 74"/>
                  <a:gd name="T9" fmla="*/ 42 h 60"/>
                  <a:gd name="T10" fmla="*/ 53 w 74"/>
                  <a:gd name="T11" fmla="*/ 31 h 60"/>
                  <a:gd name="T12" fmla="*/ 64 w 74"/>
                  <a:gd name="T13" fmla="*/ 20 h 60"/>
                  <a:gd name="T14" fmla="*/ 72 w 74"/>
                  <a:gd name="T15" fmla="*/ 9 h 60"/>
                  <a:gd name="T16" fmla="*/ 74 w 74"/>
                  <a:gd name="T17" fmla="*/ 0 h 60"/>
                  <a:gd name="T18" fmla="*/ 68 w 74"/>
                  <a:gd name="T19" fmla="*/ 5 h 60"/>
                  <a:gd name="T20" fmla="*/ 58 w 74"/>
                  <a:gd name="T21" fmla="*/ 11 h 60"/>
                  <a:gd name="T22" fmla="*/ 47 w 74"/>
                  <a:gd name="T23" fmla="*/ 18 h 60"/>
                  <a:gd name="T24" fmla="*/ 33 w 74"/>
                  <a:gd name="T25" fmla="*/ 25 h 60"/>
                  <a:gd name="T26" fmla="*/ 21 w 74"/>
                  <a:gd name="T27" fmla="*/ 33 h 60"/>
                  <a:gd name="T28" fmla="*/ 12 w 74"/>
                  <a:gd name="T29" fmla="*/ 42 h 60"/>
                  <a:gd name="T30" fmla="*/ 4 w 74"/>
                  <a:gd name="T31" fmla="*/ 49 h 60"/>
                  <a:gd name="T32" fmla="*/ 0 w 74"/>
                  <a:gd name="T33" fmla="*/ 5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0"/>
                  <a:gd name="T53" fmla="*/ 74 w 74"/>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0">
                    <a:moveTo>
                      <a:pt x="0" y="56"/>
                    </a:moveTo>
                    <a:lnTo>
                      <a:pt x="6" y="60"/>
                    </a:lnTo>
                    <a:lnTo>
                      <a:pt x="14" y="58"/>
                    </a:lnTo>
                    <a:lnTo>
                      <a:pt x="27" y="51"/>
                    </a:lnTo>
                    <a:lnTo>
                      <a:pt x="41" y="42"/>
                    </a:lnTo>
                    <a:lnTo>
                      <a:pt x="53" y="31"/>
                    </a:lnTo>
                    <a:lnTo>
                      <a:pt x="64" y="20"/>
                    </a:lnTo>
                    <a:lnTo>
                      <a:pt x="72" y="9"/>
                    </a:lnTo>
                    <a:lnTo>
                      <a:pt x="74" y="0"/>
                    </a:lnTo>
                    <a:lnTo>
                      <a:pt x="68" y="5"/>
                    </a:lnTo>
                    <a:lnTo>
                      <a:pt x="58" y="11"/>
                    </a:lnTo>
                    <a:lnTo>
                      <a:pt x="47" y="18"/>
                    </a:lnTo>
                    <a:lnTo>
                      <a:pt x="33" y="25"/>
                    </a:lnTo>
                    <a:lnTo>
                      <a:pt x="21" y="33"/>
                    </a:lnTo>
                    <a:lnTo>
                      <a:pt x="12" y="42"/>
                    </a:lnTo>
                    <a:lnTo>
                      <a:pt x="4" y="49"/>
                    </a:lnTo>
                    <a:lnTo>
                      <a:pt x="0" y="5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 name="Freeform 375"/>
              <p:cNvSpPr>
                <a:spLocks/>
              </p:cNvSpPr>
              <p:nvPr/>
            </p:nvSpPr>
            <p:spPr bwMode="auto">
              <a:xfrm>
                <a:off x="443" y="2470"/>
                <a:ext cx="12" cy="86"/>
              </a:xfrm>
              <a:custGeom>
                <a:avLst/>
                <a:gdLst>
                  <a:gd name="T0" fmla="*/ 6 w 12"/>
                  <a:gd name="T1" fmla="*/ 0 h 86"/>
                  <a:gd name="T2" fmla="*/ 8 w 12"/>
                  <a:gd name="T3" fmla="*/ 18 h 86"/>
                  <a:gd name="T4" fmla="*/ 10 w 12"/>
                  <a:gd name="T5" fmla="*/ 49 h 86"/>
                  <a:gd name="T6" fmla="*/ 12 w 12"/>
                  <a:gd name="T7" fmla="*/ 75 h 86"/>
                  <a:gd name="T8" fmla="*/ 6 w 12"/>
                  <a:gd name="T9" fmla="*/ 86 h 86"/>
                  <a:gd name="T10" fmla="*/ 0 w 12"/>
                  <a:gd name="T11" fmla="*/ 75 h 86"/>
                  <a:gd name="T12" fmla="*/ 0 w 12"/>
                  <a:gd name="T13" fmla="*/ 49 h 86"/>
                  <a:gd name="T14" fmla="*/ 4 w 12"/>
                  <a:gd name="T15" fmla="*/ 20 h 86"/>
                  <a:gd name="T16" fmla="*/ 6 w 12"/>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86"/>
                  <a:gd name="T29" fmla="*/ 12 w 12"/>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86">
                    <a:moveTo>
                      <a:pt x="6" y="0"/>
                    </a:moveTo>
                    <a:lnTo>
                      <a:pt x="8" y="18"/>
                    </a:lnTo>
                    <a:lnTo>
                      <a:pt x="10" y="49"/>
                    </a:lnTo>
                    <a:lnTo>
                      <a:pt x="12" y="75"/>
                    </a:lnTo>
                    <a:lnTo>
                      <a:pt x="6" y="86"/>
                    </a:lnTo>
                    <a:lnTo>
                      <a:pt x="0" y="75"/>
                    </a:lnTo>
                    <a:lnTo>
                      <a:pt x="0" y="49"/>
                    </a:lnTo>
                    <a:lnTo>
                      <a:pt x="4" y="20"/>
                    </a:lnTo>
                    <a:lnTo>
                      <a:pt x="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 name="Freeform 376"/>
              <p:cNvSpPr>
                <a:spLocks/>
              </p:cNvSpPr>
              <p:nvPr/>
            </p:nvSpPr>
            <p:spPr bwMode="auto">
              <a:xfrm>
                <a:off x="457" y="2371"/>
                <a:ext cx="83" cy="121"/>
              </a:xfrm>
              <a:custGeom>
                <a:avLst/>
                <a:gdLst>
                  <a:gd name="T0" fmla="*/ 0 w 83"/>
                  <a:gd name="T1" fmla="*/ 0 h 121"/>
                  <a:gd name="T2" fmla="*/ 6 w 83"/>
                  <a:gd name="T3" fmla="*/ 13 h 121"/>
                  <a:gd name="T4" fmla="*/ 15 w 83"/>
                  <a:gd name="T5" fmla="*/ 33 h 121"/>
                  <a:gd name="T6" fmla="*/ 27 w 83"/>
                  <a:gd name="T7" fmla="*/ 55 h 121"/>
                  <a:gd name="T8" fmla="*/ 41 w 83"/>
                  <a:gd name="T9" fmla="*/ 77 h 121"/>
                  <a:gd name="T10" fmla="*/ 54 w 83"/>
                  <a:gd name="T11" fmla="*/ 97 h 121"/>
                  <a:gd name="T12" fmla="*/ 66 w 83"/>
                  <a:gd name="T13" fmla="*/ 112 h 121"/>
                  <a:gd name="T14" fmla="*/ 77 w 83"/>
                  <a:gd name="T15" fmla="*/ 121 h 121"/>
                  <a:gd name="T16" fmla="*/ 83 w 83"/>
                  <a:gd name="T17" fmla="*/ 119 h 121"/>
                  <a:gd name="T18" fmla="*/ 83 w 83"/>
                  <a:gd name="T19" fmla="*/ 110 h 121"/>
                  <a:gd name="T20" fmla="*/ 77 w 83"/>
                  <a:gd name="T21" fmla="*/ 95 h 121"/>
                  <a:gd name="T22" fmla="*/ 66 w 83"/>
                  <a:gd name="T23" fmla="*/ 79 h 121"/>
                  <a:gd name="T24" fmla="*/ 50 w 83"/>
                  <a:gd name="T25" fmla="*/ 62 h 121"/>
                  <a:gd name="T26" fmla="*/ 35 w 83"/>
                  <a:gd name="T27" fmla="*/ 44 h 121"/>
                  <a:gd name="T28" fmla="*/ 19 w 83"/>
                  <a:gd name="T29" fmla="*/ 26 h 121"/>
                  <a:gd name="T30" fmla="*/ 7 w 83"/>
                  <a:gd name="T31" fmla="*/ 11 h 121"/>
                  <a:gd name="T32" fmla="*/ 0 w 83"/>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121"/>
                  <a:gd name="T53" fmla="*/ 83 w 8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121">
                    <a:moveTo>
                      <a:pt x="0" y="0"/>
                    </a:moveTo>
                    <a:lnTo>
                      <a:pt x="6" y="13"/>
                    </a:lnTo>
                    <a:lnTo>
                      <a:pt x="15" y="33"/>
                    </a:lnTo>
                    <a:lnTo>
                      <a:pt x="27" y="55"/>
                    </a:lnTo>
                    <a:lnTo>
                      <a:pt x="41" y="77"/>
                    </a:lnTo>
                    <a:lnTo>
                      <a:pt x="54" y="97"/>
                    </a:lnTo>
                    <a:lnTo>
                      <a:pt x="66" y="112"/>
                    </a:lnTo>
                    <a:lnTo>
                      <a:pt x="77" y="121"/>
                    </a:lnTo>
                    <a:lnTo>
                      <a:pt x="83" y="119"/>
                    </a:lnTo>
                    <a:lnTo>
                      <a:pt x="83" y="110"/>
                    </a:lnTo>
                    <a:lnTo>
                      <a:pt x="77" y="95"/>
                    </a:lnTo>
                    <a:lnTo>
                      <a:pt x="66" y="79"/>
                    </a:lnTo>
                    <a:lnTo>
                      <a:pt x="50" y="62"/>
                    </a:lnTo>
                    <a:lnTo>
                      <a:pt x="35" y="44"/>
                    </a:lnTo>
                    <a:lnTo>
                      <a:pt x="19" y="26"/>
                    </a:lnTo>
                    <a:lnTo>
                      <a:pt x="7" y="1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 name="Freeform 377"/>
              <p:cNvSpPr>
                <a:spLocks/>
              </p:cNvSpPr>
              <p:nvPr/>
            </p:nvSpPr>
            <p:spPr bwMode="auto">
              <a:xfrm>
                <a:off x="455" y="2329"/>
                <a:ext cx="89" cy="110"/>
              </a:xfrm>
              <a:custGeom>
                <a:avLst/>
                <a:gdLst>
                  <a:gd name="T0" fmla="*/ 0 w 89"/>
                  <a:gd name="T1" fmla="*/ 0 h 110"/>
                  <a:gd name="T2" fmla="*/ 8 w 89"/>
                  <a:gd name="T3" fmla="*/ 13 h 110"/>
                  <a:gd name="T4" fmla="*/ 19 w 89"/>
                  <a:gd name="T5" fmla="*/ 33 h 110"/>
                  <a:gd name="T6" fmla="*/ 33 w 89"/>
                  <a:gd name="T7" fmla="*/ 53 h 110"/>
                  <a:gd name="T8" fmla="*/ 48 w 89"/>
                  <a:gd name="T9" fmla="*/ 73 h 110"/>
                  <a:gd name="T10" fmla="*/ 62 w 89"/>
                  <a:gd name="T11" fmla="*/ 90 h 110"/>
                  <a:gd name="T12" fmla="*/ 76 w 89"/>
                  <a:gd name="T13" fmla="*/ 104 h 110"/>
                  <a:gd name="T14" fmla="*/ 85 w 89"/>
                  <a:gd name="T15" fmla="*/ 110 h 110"/>
                  <a:gd name="T16" fmla="*/ 89 w 89"/>
                  <a:gd name="T17" fmla="*/ 108 h 110"/>
                  <a:gd name="T18" fmla="*/ 87 w 89"/>
                  <a:gd name="T19" fmla="*/ 97 h 110"/>
                  <a:gd name="T20" fmla="*/ 78 w 89"/>
                  <a:gd name="T21" fmla="*/ 84 h 110"/>
                  <a:gd name="T22" fmla="*/ 64 w 89"/>
                  <a:gd name="T23" fmla="*/ 68 h 110"/>
                  <a:gd name="T24" fmla="*/ 48 w 89"/>
                  <a:gd name="T25" fmla="*/ 51 h 110"/>
                  <a:gd name="T26" fmla="*/ 33 w 89"/>
                  <a:gd name="T27" fmla="*/ 35 h 110"/>
                  <a:gd name="T28" fmla="*/ 17 w 89"/>
                  <a:gd name="T29" fmla="*/ 20 h 110"/>
                  <a:gd name="T30" fmla="*/ 6 w 89"/>
                  <a:gd name="T31" fmla="*/ 9 h 110"/>
                  <a:gd name="T32" fmla="*/ 0 w 89"/>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110"/>
                  <a:gd name="T53" fmla="*/ 89 w 89"/>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110">
                    <a:moveTo>
                      <a:pt x="0" y="0"/>
                    </a:moveTo>
                    <a:lnTo>
                      <a:pt x="8" y="13"/>
                    </a:lnTo>
                    <a:lnTo>
                      <a:pt x="19" y="33"/>
                    </a:lnTo>
                    <a:lnTo>
                      <a:pt x="33" y="53"/>
                    </a:lnTo>
                    <a:lnTo>
                      <a:pt x="48" y="73"/>
                    </a:lnTo>
                    <a:lnTo>
                      <a:pt x="62" y="90"/>
                    </a:lnTo>
                    <a:lnTo>
                      <a:pt x="76" y="104"/>
                    </a:lnTo>
                    <a:lnTo>
                      <a:pt x="85" y="110"/>
                    </a:lnTo>
                    <a:lnTo>
                      <a:pt x="89" y="108"/>
                    </a:lnTo>
                    <a:lnTo>
                      <a:pt x="87" y="97"/>
                    </a:lnTo>
                    <a:lnTo>
                      <a:pt x="78" y="84"/>
                    </a:lnTo>
                    <a:lnTo>
                      <a:pt x="64" y="68"/>
                    </a:lnTo>
                    <a:lnTo>
                      <a:pt x="48" y="51"/>
                    </a:lnTo>
                    <a:lnTo>
                      <a:pt x="33" y="35"/>
                    </a:lnTo>
                    <a:lnTo>
                      <a:pt x="17" y="20"/>
                    </a:lnTo>
                    <a:lnTo>
                      <a:pt x="6"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 name="Freeform 378"/>
              <p:cNvSpPr>
                <a:spLocks/>
              </p:cNvSpPr>
              <p:nvPr/>
            </p:nvSpPr>
            <p:spPr bwMode="auto">
              <a:xfrm>
                <a:off x="455" y="2280"/>
                <a:ext cx="93" cy="97"/>
              </a:xfrm>
              <a:custGeom>
                <a:avLst/>
                <a:gdLst>
                  <a:gd name="T0" fmla="*/ 0 w 93"/>
                  <a:gd name="T1" fmla="*/ 0 h 97"/>
                  <a:gd name="T2" fmla="*/ 9 w 93"/>
                  <a:gd name="T3" fmla="*/ 16 h 97"/>
                  <a:gd name="T4" fmla="*/ 21 w 93"/>
                  <a:gd name="T5" fmla="*/ 33 h 97"/>
                  <a:gd name="T6" fmla="*/ 37 w 93"/>
                  <a:gd name="T7" fmla="*/ 51 h 97"/>
                  <a:gd name="T8" fmla="*/ 52 w 93"/>
                  <a:gd name="T9" fmla="*/ 69 h 97"/>
                  <a:gd name="T10" fmla="*/ 66 w 93"/>
                  <a:gd name="T11" fmla="*/ 84 h 97"/>
                  <a:gd name="T12" fmla="*/ 79 w 93"/>
                  <a:gd name="T13" fmla="*/ 93 h 97"/>
                  <a:gd name="T14" fmla="*/ 89 w 93"/>
                  <a:gd name="T15" fmla="*/ 97 h 97"/>
                  <a:gd name="T16" fmla="*/ 93 w 93"/>
                  <a:gd name="T17" fmla="*/ 95 h 97"/>
                  <a:gd name="T18" fmla="*/ 91 w 93"/>
                  <a:gd name="T19" fmla="*/ 86 h 97"/>
                  <a:gd name="T20" fmla="*/ 81 w 93"/>
                  <a:gd name="T21" fmla="*/ 75 h 97"/>
                  <a:gd name="T22" fmla="*/ 68 w 93"/>
                  <a:gd name="T23" fmla="*/ 62 h 97"/>
                  <a:gd name="T24" fmla="*/ 52 w 93"/>
                  <a:gd name="T25" fmla="*/ 49 h 97"/>
                  <a:gd name="T26" fmla="*/ 35 w 93"/>
                  <a:gd name="T27" fmla="*/ 36 h 97"/>
                  <a:gd name="T28" fmla="*/ 19 w 93"/>
                  <a:gd name="T29" fmla="*/ 22 h 97"/>
                  <a:gd name="T30" fmla="*/ 8 w 93"/>
                  <a:gd name="T31" fmla="*/ 11 h 97"/>
                  <a:gd name="T32" fmla="*/ 0 w 93"/>
                  <a:gd name="T33" fmla="*/ 0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97"/>
                  <a:gd name="T53" fmla="*/ 93 w 93"/>
                  <a:gd name="T54" fmla="*/ 97 h 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97">
                    <a:moveTo>
                      <a:pt x="0" y="0"/>
                    </a:moveTo>
                    <a:lnTo>
                      <a:pt x="9" y="16"/>
                    </a:lnTo>
                    <a:lnTo>
                      <a:pt x="21" y="33"/>
                    </a:lnTo>
                    <a:lnTo>
                      <a:pt x="37" y="51"/>
                    </a:lnTo>
                    <a:lnTo>
                      <a:pt x="52" y="69"/>
                    </a:lnTo>
                    <a:lnTo>
                      <a:pt x="66" y="84"/>
                    </a:lnTo>
                    <a:lnTo>
                      <a:pt x="79" y="93"/>
                    </a:lnTo>
                    <a:lnTo>
                      <a:pt x="89" y="97"/>
                    </a:lnTo>
                    <a:lnTo>
                      <a:pt x="93" y="95"/>
                    </a:lnTo>
                    <a:lnTo>
                      <a:pt x="91" y="86"/>
                    </a:lnTo>
                    <a:lnTo>
                      <a:pt x="81" y="75"/>
                    </a:lnTo>
                    <a:lnTo>
                      <a:pt x="68" y="62"/>
                    </a:lnTo>
                    <a:lnTo>
                      <a:pt x="52" y="49"/>
                    </a:lnTo>
                    <a:lnTo>
                      <a:pt x="35" y="36"/>
                    </a:lnTo>
                    <a:lnTo>
                      <a:pt x="19" y="22"/>
                    </a:lnTo>
                    <a:lnTo>
                      <a:pt x="8" y="1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 name="Freeform 379"/>
              <p:cNvSpPr>
                <a:spLocks/>
              </p:cNvSpPr>
              <p:nvPr/>
            </p:nvSpPr>
            <p:spPr bwMode="auto">
              <a:xfrm>
                <a:off x="447" y="2232"/>
                <a:ext cx="89" cy="75"/>
              </a:xfrm>
              <a:custGeom>
                <a:avLst/>
                <a:gdLst>
                  <a:gd name="T0" fmla="*/ 0 w 89"/>
                  <a:gd name="T1" fmla="*/ 0 h 75"/>
                  <a:gd name="T2" fmla="*/ 8 w 89"/>
                  <a:gd name="T3" fmla="*/ 11 h 75"/>
                  <a:gd name="T4" fmla="*/ 19 w 89"/>
                  <a:gd name="T5" fmla="*/ 24 h 75"/>
                  <a:gd name="T6" fmla="*/ 35 w 89"/>
                  <a:gd name="T7" fmla="*/ 39 h 75"/>
                  <a:gd name="T8" fmla="*/ 51 w 89"/>
                  <a:gd name="T9" fmla="*/ 53 h 75"/>
                  <a:gd name="T10" fmla="*/ 64 w 89"/>
                  <a:gd name="T11" fmla="*/ 66 h 75"/>
                  <a:gd name="T12" fmla="*/ 78 w 89"/>
                  <a:gd name="T13" fmla="*/ 73 h 75"/>
                  <a:gd name="T14" fmla="*/ 86 w 89"/>
                  <a:gd name="T15" fmla="*/ 75 h 75"/>
                  <a:gd name="T16" fmla="*/ 89 w 89"/>
                  <a:gd name="T17" fmla="*/ 68 h 75"/>
                  <a:gd name="T18" fmla="*/ 86 w 89"/>
                  <a:gd name="T19" fmla="*/ 57 h 75"/>
                  <a:gd name="T20" fmla="*/ 78 w 89"/>
                  <a:gd name="T21" fmla="*/ 48 h 75"/>
                  <a:gd name="T22" fmla="*/ 66 w 89"/>
                  <a:gd name="T23" fmla="*/ 39 h 75"/>
                  <a:gd name="T24" fmla="*/ 51 w 89"/>
                  <a:gd name="T25" fmla="*/ 31 h 75"/>
                  <a:gd name="T26" fmla="*/ 35 w 89"/>
                  <a:gd name="T27" fmla="*/ 22 h 75"/>
                  <a:gd name="T28" fmla="*/ 21 w 89"/>
                  <a:gd name="T29" fmla="*/ 15 h 75"/>
                  <a:gd name="T30" fmla="*/ 8 w 89"/>
                  <a:gd name="T31" fmla="*/ 6 h 75"/>
                  <a:gd name="T32" fmla="*/ 0 w 89"/>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75"/>
                  <a:gd name="T53" fmla="*/ 89 w 89"/>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75">
                    <a:moveTo>
                      <a:pt x="0" y="0"/>
                    </a:moveTo>
                    <a:lnTo>
                      <a:pt x="8" y="11"/>
                    </a:lnTo>
                    <a:lnTo>
                      <a:pt x="19" y="24"/>
                    </a:lnTo>
                    <a:lnTo>
                      <a:pt x="35" y="39"/>
                    </a:lnTo>
                    <a:lnTo>
                      <a:pt x="51" y="53"/>
                    </a:lnTo>
                    <a:lnTo>
                      <a:pt x="64" y="66"/>
                    </a:lnTo>
                    <a:lnTo>
                      <a:pt x="78" y="73"/>
                    </a:lnTo>
                    <a:lnTo>
                      <a:pt x="86" y="75"/>
                    </a:lnTo>
                    <a:lnTo>
                      <a:pt x="89" y="68"/>
                    </a:lnTo>
                    <a:lnTo>
                      <a:pt x="86" y="57"/>
                    </a:lnTo>
                    <a:lnTo>
                      <a:pt x="78" y="48"/>
                    </a:lnTo>
                    <a:lnTo>
                      <a:pt x="66" y="39"/>
                    </a:lnTo>
                    <a:lnTo>
                      <a:pt x="51" y="31"/>
                    </a:lnTo>
                    <a:lnTo>
                      <a:pt x="35" y="22"/>
                    </a:lnTo>
                    <a:lnTo>
                      <a:pt x="21" y="15"/>
                    </a:lnTo>
                    <a:lnTo>
                      <a:pt x="8"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 name="Freeform 380"/>
              <p:cNvSpPr>
                <a:spLocks/>
              </p:cNvSpPr>
              <p:nvPr/>
            </p:nvSpPr>
            <p:spPr bwMode="auto">
              <a:xfrm>
                <a:off x="441" y="2177"/>
                <a:ext cx="88" cy="68"/>
              </a:xfrm>
              <a:custGeom>
                <a:avLst/>
                <a:gdLst>
                  <a:gd name="T0" fmla="*/ 0 w 88"/>
                  <a:gd name="T1" fmla="*/ 0 h 68"/>
                  <a:gd name="T2" fmla="*/ 8 w 88"/>
                  <a:gd name="T3" fmla="*/ 8 h 68"/>
                  <a:gd name="T4" fmla="*/ 22 w 88"/>
                  <a:gd name="T5" fmla="*/ 22 h 68"/>
                  <a:gd name="T6" fmla="*/ 37 w 88"/>
                  <a:gd name="T7" fmla="*/ 35 h 68"/>
                  <a:gd name="T8" fmla="*/ 53 w 88"/>
                  <a:gd name="T9" fmla="*/ 48 h 68"/>
                  <a:gd name="T10" fmla="*/ 66 w 88"/>
                  <a:gd name="T11" fmla="*/ 59 h 68"/>
                  <a:gd name="T12" fmla="*/ 78 w 88"/>
                  <a:gd name="T13" fmla="*/ 66 h 68"/>
                  <a:gd name="T14" fmla="*/ 86 w 88"/>
                  <a:gd name="T15" fmla="*/ 68 h 68"/>
                  <a:gd name="T16" fmla="*/ 88 w 88"/>
                  <a:gd name="T17" fmla="*/ 61 h 68"/>
                  <a:gd name="T18" fmla="*/ 84 w 88"/>
                  <a:gd name="T19" fmla="*/ 50 h 68"/>
                  <a:gd name="T20" fmla="*/ 74 w 88"/>
                  <a:gd name="T21" fmla="*/ 42 h 68"/>
                  <a:gd name="T22" fmla="*/ 60 w 88"/>
                  <a:gd name="T23" fmla="*/ 33 h 68"/>
                  <a:gd name="T24" fmla="*/ 47 w 88"/>
                  <a:gd name="T25" fmla="*/ 24 h 68"/>
                  <a:gd name="T26" fmla="*/ 31 w 88"/>
                  <a:gd name="T27" fmla="*/ 17 h 68"/>
                  <a:gd name="T28" fmla="*/ 18 w 88"/>
                  <a:gd name="T29" fmla="*/ 11 h 68"/>
                  <a:gd name="T30" fmla="*/ 6 w 88"/>
                  <a:gd name="T31" fmla="*/ 4 h 68"/>
                  <a:gd name="T32" fmla="*/ 0 w 88"/>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68"/>
                  <a:gd name="T53" fmla="*/ 88 w 8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68">
                    <a:moveTo>
                      <a:pt x="0" y="0"/>
                    </a:moveTo>
                    <a:lnTo>
                      <a:pt x="8" y="8"/>
                    </a:lnTo>
                    <a:lnTo>
                      <a:pt x="22" y="22"/>
                    </a:lnTo>
                    <a:lnTo>
                      <a:pt x="37" y="35"/>
                    </a:lnTo>
                    <a:lnTo>
                      <a:pt x="53" y="48"/>
                    </a:lnTo>
                    <a:lnTo>
                      <a:pt x="66" y="59"/>
                    </a:lnTo>
                    <a:lnTo>
                      <a:pt x="78" y="66"/>
                    </a:lnTo>
                    <a:lnTo>
                      <a:pt x="86" y="68"/>
                    </a:lnTo>
                    <a:lnTo>
                      <a:pt x="88" y="61"/>
                    </a:lnTo>
                    <a:lnTo>
                      <a:pt x="84" y="50"/>
                    </a:lnTo>
                    <a:lnTo>
                      <a:pt x="74" y="42"/>
                    </a:lnTo>
                    <a:lnTo>
                      <a:pt x="60" y="33"/>
                    </a:lnTo>
                    <a:lnTo>
                      <a:pt x="47" y="24"/>
                    </a:lnTo>
                    <a:lnTo>
                      <a:pt x="31" y="17"/>
                    </a:lnTo>
                    <a:lnTo>
                      <a:pt x="18" y="11"/>
                    </a:lnTo>
                    <a:lnTo>
                      <a:pt x="6"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 name="Freeform 381"/>
              <p:cNvSpPr>
                <a:spLocks/>
              </p:cNvSpPr>
              <p:nvPr/>
            </p:nvSpPr>
            <p:spPr bwMode="auto">
              <a:xfrm>
                <a:off x="433" y="2126"/>
                <a:ext cx="76" cy="35"/>
              </a:xfrm>
              <a:custGeom>
                <a:avLst/>
                <a:gdLst>
                  <a:gd name="T0" fmla="*/ 0 w 76"/>
                  <a:gd name="T1" fmla="*/ 0 h 35"/>
                  <a:gd name="T2" fmla="*/ 10 w 76"/>
                  <a:gd name="T3" fmla="*/ 9 h 35"/>
                  <a:gd name="T4" fmla="*/ 22 w 76"/>
                  <a:gd name="T5" fmla="*/ 15 h 35"/>
                  <a:gd name="T6" fmla="*/ 33 w 76"/>
                  <a:gd name="T7" fmla="*/ 24 h 35"/>
                  <a:gd name="T8" fmla="*/ 47 w 76"/>
                  <a:gd name="T9" fmla="*/ 31 h 35"/>
                  <a:gd name="T10" fmla="*/ 59 w 76"/>
                  <a:gd name="T11" fmla="*/ 35 h 35"/>
                  <a:gd name="T12" fmla="*/ 68 w 76"/>
                  <a:gd name="T13" fmla="*/ 35 h 35"/>
                  <a:gd name="T14" fmla="*/ 74 w 76"/>
                  <a:gd name="T15" fmla="*/ 33 h 35"/>
                  <a:gd name="T16" fmla="*/ 76 w 76"/>
                  <a:gd name="T17" fmla="*/ 26 h 35"/>
                  <a:gd name="T18" fmla="*/ 72 w 76"/>
                  <a:gd name="T19" fmla="*/ 17 h 35"/>
                  <a:gd name="T20" fmla="*/ 66 w 76"/>
                  <a:gd name="T21" fmla="*/ 11 h 35"/>
                  <a:gd name="T22" fmla="*/ 57 w 76"/>
                  <a:gd name="T23" fmla="*/ 9 h 35"/>
                  <a:gd name="T24" fmla="*/ 45 w 76"/>
                  <a:gd name="T25" fmla="*/ 6 h 35"/>
                  <a:gd name="T26" fmla="*/ 31 w 76"/>
                  <a:gd name="T27" fmla="*/ 6 h 35"/>
                  <a:gd name="T28" fmla="*/ 20 w 76"/>
                  <a:gd name="T29" fmla="*/ 4 h 35"/>
                  <a:gd name="T30" fmla="*/ 8 w 76"/>
                  <a:gd name="T31" fmla="*/ 2 h 35"/>
                  <a:gd name="T32" fmla="*/ 0 w 76"/>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35"/>
                  <a:gd name="T53" fmla="*/ 76 w 76"/>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35">
                    <a:moveTo>
                      <a:pt x="0" y="0"/>
                    </a:moveTo>
                    <a:lnTo>
                      <a:pt x="10" y="9"/>
                    </a:lnTo>
                    <a:lnTo>
                      <a:pt x="22" y="15"/>
                    </a:lnTo>
                    <a:lnTo>
                      <a:pt x="33" y="24"/>
                    </a:lnTo>
                    <a:lnTo>
                      <a:pt x="47" y="31"/>
                    </a:lnTo>
                    <a:lnTo>
                      <a:pt x="59" y="35"/>
                    </a:lnTo>
                    <a:lnTo>
                      <a:pt x="68" y="35"/>
                    </a:lnTo>
                    <a:lnTo>
                      <a:pt x="74" y="33"/>
                    </a:lnTo>
                    <a:lnTo>
                      <a:pt x="76" y="26"/>
                    </a:lnTo>
                    <a:lnTo>
                      <a:pt x="72" y="17"/>
                    </a:lnTo>
                    <a:lnTo>
                      <a:pt x="66" y="11"/>
                    </a:lnTo>
                    <a:lnTo>
                      <a:pt x="57" y="9"/>
                    </a:lnTo>
                    <a:lnTo>
                      <a:pt x="45" y="6"/>
                    </a:lnTo>
                    <a:lnTo>
                      <a:pt x="31" y="6"/>
                    </a:lnTo>
                    <a:lnTo>
                      <a:pt x="20" y="4"/>
                    </a:lnTo>
                    <a:lnTo>
                      <a:pt x="8"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 name="Freeform 382"/>
              <p:cNvSpPr>
                <a:spLocks/>
              </p:cNvSpPr>
              <p:nvPr/>
            </p:nvSpPr>
            <p:spPr bwMode="auto">
              <a:xfrm>
                <a:off x="426" y="2086"/>
                <a:ext cx="66" cy="18"/>
              </a:xfrm>
              <a:custGeom>
                <a:avLst/>
                <a:gdLst>
                  <a:gd name="T0" fmla="*/ 0 w 66"/>
                  <a:gd name="T1" fmla="*/ 0 h 18"/>
                  <a:gd name="T2" fmla="*/ 7 w 66"/>
                  <a:gd name="T3" fmla="*/ 2 h 18"/>
                  <a:gd name="T4" fmla="*/ 15 w 66"/>
                  <a:gd name="T5" fmla="*/ 7 h 18"/>
                  <a:gd name="T6" fmla="*/ 27 w 66"/>
                  <a:gd name="T7" fmla="*/ 11 h 18"/>
                  <a:gd name="T8" fmla="*/ 38 w 66"/>
                  <a:gd name="T9" fmla="*/ 16 h 18"/>
                  <a:gd name="T10" fmla="*/ 50 w 66"/>
                  <a:gd name="T11" fmla="*/ 18 h 18"/>
                  <a:gd name="T12" fmla="*/ 58 w 66"/>
                  <a:gd name="T13" fmla="*/ 18 h 18"/>
                  <a:gd name="T14" fmla="*/ 64 w 66"/>
                  <a:gd name="T15" fmla="*/ 16 h 18"/>
                  <a:gd name="T16" fmla="*/ 66 w 66"/>
                  <a:gd name="T17" fmla="*/ 9 h 18"/>
                  <a:gd name="T18" fmla="*/ 62 w 66"/>
                  <a:gd name="T19" fmla="*/ 2 h 18"/>
                  <a:gd name="T20" fmla="*/ 56 w 66"/>
                  <a:gd name="T21" fmla="*/ 0 h 18"/>
                  <a:gd name="T22" fmla="*/ 48 w 66"/>
                  <a:gd name="T23" fmla="*/ 0 h 18"/>
                  <a:gd name="T24" fmla="*/ 38 w 66"/>
                  <a:gd name="T25" fmla="*/ 0 h 18"/>
                  <a:gd name="T26" fmla="*/ 29 w 66"/>
                  <a:gd name="T27" fmla="*/ 2 h 18"/>
                  <a:gd name="T28" fmla="*/ 17 w 66"/>
                  <a:gd name="T29" fmla="*/ 2 h 18"/>
                  <a:gd name="T30" fmla="*/ 7 w 66"/>
                  <a:gd name="T31" fmla="*/ 2 h 18"/>
                  <a:gd name="T32" fmla="*/ 0 w 6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8"/>
                  <a:gd name="T53" fmla="*/ 66 w 6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8">
                    <a:moveTo>
                      <a:pt x="0" y="0"/>
                    </a:moveTo>
                    <a:lnTo>
                      <a:pt x="7" y="2"/>
                    </a:lnTo>
                    <a:lnTo>
                      <a:pt x="15" y="7"/>
                    </a:lnTo>
                    <a:lnTo>
                      <a:pt x="27" y="11"/>
                    </a:lnTo>
                    <a:lnTo>
                      <a:pt x="38" y="16"/>
                    </a:lnTo>
                    <a:lnTo>
                      <a:pt x="50" y="18"/>
                    </a:lnTo>
                    <a:lnTo>
                      <a:pt x="58" y="18"/>
                    </a:lnTo>
                    <a:lnTo>
                      <a:pt x="64" y="16"/>
                    </a:lnTo>
                    <a:lnTo>
                      <a:pt x="66" y="9"/>
                    </a:lnTo>
                    <a:lnTo>
                      <a:pt x="62" y="2"/>
                    </a:lnTo>
                    <a:lnTo>
                      <a:pt x="56" y="0"/>
                    </a:lnTo>
                    <a:lnTo>
                      <a:pt x="48" y="0"/>
                    </a:lnTo>
                    <a:lnTo>
                      <a:pt x="38" y="0"/>
                    </a:lnTo>
                    <a:lnTo>
                      <a:pt x="29" y="2"/>
                    </a:lnTo>
                    <a:lnTo>
                      <a:pt x="17" y="2"/>
                    </a:lnTo>
                    <a:lnTo>
                      <a:pt x="7"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 name="Freeform 383"/>
              <p:cNvSpPr>
                <a:spLocks/>
              </p:cNvSpPr>
              <p:nvPr/>
            </p:nvSpPr>
            <p:spPr bwMode="auto">
              <a:xfrm>
                <a:off x="414" y="2037"/>
                <a:ext cx="66" cy="23"/>
              </a:xfrm>
              <a:custGeom>
                <a:avLst/>
                <a:gdLst>
                  <a:gd name="T0" fmla="*/ 0 w 66"/>
                  <a:gd name="T1" fmla="*/ 12 h 23"/>
                  <a:gd name="T2" fmla="*/ 6 w 66"/>
                  <a:gd name="T3" fmla="*/ 16 h 23"/>
                  <a:gd name="T4" fmla="*/ 16 w 66"/>
                  <a:gd name="T5" fmla="*/ 18 h 23"/>
                  <a:gd name="T6" fmla="*/ 25 w 66"/>
                  <a:gd name="T7" fmla="*/ 20 h 23"/>
                  <a:gd name="T8" fmla="*/ 37 w 66"/>
                  <a:gd name="T9" fmla="*/ 23 h 23"/>
                  <a:gd name="T10" fmla="*/ 47 w 66"/>
                  <a:gd name="T11" fmla="*/ 20 h 23"/>
                  <a:gd name="T12" fmla="*/ 56 w 66"/>
                  <a:gd name="T13" fmla="*/ 18 h 23"/>
                  <a:gd name="T14" fmla="*/ 62 w 66"/>
                  <a:gd name="T15" fmla="*/ 14 h 23"/>
                  <a:gd name="T16" fmla="*/ 66 w 66"/>
                  <a:gd name="T17" fmla="*/ 7 h 23"/>
                  <a:gd name="T18" fmla="*/ 64 w 66"/>
                  <a:gd name="T19" fmla="*/ 3 h 23"/>
                  <a:gd name="T20" fmla="*/ 60 w 66"/>
                  <a:gd name="T21" fmla="*/ 0 h 23"/>
                  <a:gd name="T22" fmla="*/ 52 w 66"/>
                  <a:gd name="T23" fmla="*/ 0 h 23"/>
                  <a:gd name="T24" fmla="*/ 43 w 66"/>
                  <a:gd name="T25" fmla="*/ 3 h 23"/>
                  <a:gd name="T26" fmla="*/ 31 w 66"/>
                  <a:gd name="T27" fmla="*/ 5 h 23"/>
                  <a:gd name="T28" fmla="*/ 21 w 66"/>
                  <a:gd name="T29" fmla="*/ 9 h 23"/>
                  <a:gd name="T30" fmla="*/ 10 w 66"/>
                  <a:gd name="T31" fmla="*/ 12 h 23"/>
                  <a:gd name="T32" fmla="*/ 0 w 66"/>
                  <a:gd name="T33" fmla="*/ 12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3"/>
                  <a:gd name="T53" fmla="*/ 66 w 6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3">
                    <a:moveTo>
                      <a:pt x="0" y="12"/>
                    </a:moveTo>
                    <a:lnTo>
                      <a:pt x="6" y="16"/>
                    </a:lnTo>
                    <a:lnTo>
                      <a:pt x="16" y="18"/>
                    </a:lnTo>
                    <a:lnTo>
                      <a:pt x="25" y="20"/>
                    </a:lnTo>
                    <a:lnTo>
                      <a:pt x="37" y="23"/>
                    </a:lnTo>
                    <a:lnTo>
                      <a:pt x="47" y="20"/>
                    </a:lnTo>
                    <a:lnTo>
                      <a:pt x="56" y="18"/>
                    </a:lnTo>
                    <a:lnTo>
                      <a:pt x="62" y="14"/>
                    </a:lnTo>
                    <a:lnTo>
                      <a:pt x="66" y="7"/>
                    </a:lnTo>
                    <a:lnTo>
                      <a:pt x="64" y="3"/>
                    </a:lnTo>
                    <a:lnTo>
                      <a:pt x="60" y="0"/>
                    </a:lnTo>
                    <a:lnTo>
                      <a:pt x="52" y="0"/>
                    </a:lnTo>
                    <a:lnTo>
                      <a:pt x="43" y="3"/>
                    </a:lnTo>
                    <a:lnTo>
                      <a:pt x="31" y="5"/>
                    </a:lnTo>
                    <a:lnTo>
                      <a:pt x="21" y="9"/>
                    </a:lnTo>
                    <a:lnTo>
                      <a:pt x="10" y="12"/>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 name="Freeform 384"/>
              <p:cNvSpPr>
                <a:spLocks/>
              </p:cNvSpPr>
              <p:nvPr/>
            </p:nvSpPr>
            <p:spPr bwMode="auto">
              <a:xfrm>
                <a:off x="381" y="1971"/>
                <a:ext cx="72" cy="22"/>
              </a:xfrm>
              <a:custGeom>
                <a:avLst/>
                <a:gdLst>
                  <a:gd name="T0" fmla="*/ 0 w 72"/>
                  <a:gd name="T1" fmla="*/ 5 h 22"/>
                  <a:gd name="T2" fmla="*/ 6 w 72"/>
                  <a:gd name="T3" fmla="*/ 7 h 22"/>
                  <a:gd name="T4" fmla="*/ 15 w 72"/>
                  <a:gd name="T5" fmla="*/ 11 h 22"/>
                  <a:gd name="T6" fmla="*/ 25 w 72"/>
                  <a:gd name="T7" fmla="*/ 16 h 22"/>
                  <a:gd name="T8" fmla="*/ 37 w 72"/>
                  <a:gd name="T9" fmla="*/ 20 h 22"/>
                  <a:gd name="T10" fmla="*/ 47 w 72"/>
                  <a:gd name="T11" fmla="*/ 22 h 22"/>
                  <a:gd name="T12" fmla="*/ 56 w 72"/>
                  <a:gd name="T13" fmla="*/ 22 h 22"/>
                  <a:gd name="T14" fmla="*/ 66 w 72"/>
                  <a:gd name="T15" fmla="*/ 20 h 22"/>
                  <a:gd name="T16" fmla="*/ 72 w 72"/>
                  <a:gd name="T17" fmla="*/ 16 h 22"/>
                  <a:gd name="T18" fmla="*/ 72 w 72"/>
                  <a:gd name="T19" fmla="*/ 9 h 22"/>
                  <a:gd name="T20" fmla="*/ 68 w 72"/>
                  <a:gd name="T21" fmla="*/ 5 h 22"/>
                  <a:gd name="T22" fmla="*/ 58 w 72"/>
                  <a:gd name="T23" fmla="*/ 2 h 22"/>
                  <a:gd name="T24" fmla="*/ 45 w 72"/>
                  <a:gd name="T25" fmla="*/ 0 h 22"/>
                  <a:gd name="T26" fmla="*/ 31 w 72"/>
                  <a:gd name="T27" fmla="*/ 2 h 22"/>
                  <a:gd name="T28" fmla="*/ 17 w 72"/>
                  <a:gd name="T29" fmla="*/ 2 h 22"/>
                  <a:gd name="T30" fmla="*/ 8 w 72"/>
                  <a:gd name="T31" fmla="*/ 5 h 22"/>
                  <a:gd name="T32" fmla="*/ 0 w 72"/>
                  <a:gd name="T33" fmla="*/ 5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2"/>
                  <a:gd name="T53" fmla="*/ 72 w 7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2">
                    <a:moveTo>
                      <a:pt x="0" y="5"/>
                    </a:moveTo>
                    <a:lnTo>
                      <a:pt x="6" y="7"/>
                    </a:lnTo>
                    <a:lnTo>
                      <a:pt x="15" y="11"/>
                    </a:lnTo>
                    <a:lnTo>
                      <a:pt x="25" y="16"/>
                    </a:lnTo>
                    <a:lnTo>
                      <a:pt x="37" y="20"/>
                    </a:lnTo>
                    <a:lnTo>
                      <a:pt x="47" y="22"/>
                    </a:lnTo>
                    <a:lnTo>
                      <a:pt x="56" y="22"/>
                    </a:lnTo>
                    <a:lnTo>
                      <a:pt x="66" y="20"/>
                    </a:lnTo>
                    <a:lnTo>
                      <a:pt x="72" y="16"/>
                    </a:lnTo>
                    <a:lnTo>
                      <a:pt x="72" y="9"/>
                    </a:lnTo>
                    <a:lnTo>
                      <a:pt x="68" y="5"/>
                    </a:lnTo>
                    <a:lnTo>
                      <a:pt x="58" y="2"/>
                    </a:lnTo>
                    <a:lnTo>
                      <a:pt x="45" y="0"/>
                    </a:lnTo>
                    <a:lnTo>
                      <a:pt x="31" y="2"/>
                    </a:lnTo>
                    <a:lnTo>
                      <a:pt x="17" y="2"/>
                    </a:lnTo>
                    <a:lnTo>
                      <a:pt x="8" y="5"/>
                    </a:lnTo>
                    <a:lnTo>
                      <a:pt x="0"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 name="Freeform 385"/>
              <p:cNvSpPr>
                <a:spLocks/>
              </p:cNvSpPr>
              <p:nvPr/>
            </p:nvSpPr>
            <p:spPr bwMode="auto">
              <a:xfrm>
                <a:off x="455" y="2417"/>
                <a:ext cx="68" cy="126"/>
              </a:xfrm>
              <a:custGeom>
                <a:avLst/>
                <a:gdLst>
                  <a:gd name="T0" fmla="*/ 68 w 68"/>
                  <a:gd name="T1" fmla="*/ 122 h 126"/>
                  <a:gd name="T2" fmla="*/ 66 w 68"/>
                  <a:gd name="T3" fmla="*/ 115 h 126"/>
                  <a:gd name="T4" fmla="*/ 58 w 68"/>
                  <a:gd name="T5" fmla="*/ 104 h 126"/>
                  <a:gd name="T6" fmla="*/ 48 w 68"/>
                  <a:gd name="T7" fmla="*/ 88 h 126"/>
                  <a:gd name="T8" fmla="*/ 37 w 68"/>
                  <a:gd name="T9" fmla="*/ 71 h 126"/>
                  <a:gd name="T10" fmla="*/ 23 w 68"/>
                  <a:gd name="T11" fmla="*/ 53 h 126"/>
                  <a:gd name="T12" fmla="*/ 11 w 68"/>
                  <a:gd name="T13" fmla="*/ 33 h 126"/>
                  <a:gd name="T14" fmla="*/ 4 w 68"/>
                  <a:gd name="T15" fmla="*/ 16 h 126"/>
                  <a:gd name="T16" fmla="*/ 0 w 68"/>
                  <a:gd name="T17" fmla="*/ 0 h 126"/>
                  <a:gd name="T18" fmla="*/ 4 w 68"/>
                  <a:gd name="T19" fmla="*/ 20 h 126"/>
                  <a:gd name="T20" fmla="*/ 11 w 68"/>
                  <a:gd name="T21" fmla="*/ 42 h 126"/>
                  <a:gd name="T22" fmla="*/ 23 w 68"/>
                  <a:gd name="T23" fmla="*/ 66 h 126"/>
                  <a:gd name="T24" fmla="*/ 33 w 68"/>
                  <a:gd name="T25" fmla="*/ 88 h 126"/>
                  <a:gd name="T26" fmla="*/ 44 w 68"/>
                  <a:gd name="T27" fmla="*/ 106 h 126"/>
                  <a:gd name="T28" fmla="*/ 54 w 68"/>
                  <a:gd name="T29" fmla="*/ 119 h 126"/>
                  <a:gd name="T30" fmla="*/ 62 w 68"/>
                  <a:gd name="T31" fmla="*/ 126 h 126"/>
                  <a:gd name="T32" fmla="*/ 68 w 68"/>
                  <a:gd name="T33" fmla="*/ 122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126"/>
                  <a:gd name="T53" fmla="*/ 68 w 68"/>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126">
                    <a:moveTo>
                      <a:pt x="68" y="122"/>
                    </a:moveTo>
                    <a:lnTo>
                      <a:pt x="66" y="115"/>
                    </a:lnTo>
                    <a:lnTo>
                      <a:pt x="58" y="104"/>
                    </a:lnTo>
                    <a:lnTo>
                      <a:pt x="48" y="88"/>
                    </a:lnTo>
                    <a:lnTo>
                      <a:pt x="37" y="71"/>
                    </a:lnTo>
                    <a:lnTo>
                      <a:pt x="23" y="53"/>
                    </a:lnTo>
                    <a:lnTo>
                      <a:pt x="11" y="33"/>
                    </a:lnTo>
                    <a:lnTo>
                      <a:pt x="4" y="16"/>
                    </a:lnTo>
                    <a:lnTo>
                      <a:pt x="0" y="0"/>
                    </a:lnTo>
                    <a:lnTo>
                      <a:pt x="4" y="20"/>
                    </a:lnTo>
                    <a:lnTo>
                      <a:pt x="11" y="42"/>
                    </a:lnTo>
                    <a:lnTo>
                      <a:pt x="23" y="66"/>
                    </a:lnTo>
                    <a:lnTo>
                      <a:pt x="33" y="88"/>
                    </a:lnTo>
                    <a:lnTo>
                      <a:pt x="44" y="106"/>
                    </a:lnTo>
                    <a:lnTo>
                      <a:pt x="54" y="119"/>
                    </a:lnTo>
                    <a:lnTo>
                      <a:pt x="62" y="126"/>
                    </a:lnTo>
                    <a:lnTo>
                      <a:pt x="68" y="12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 name="Freeform 386"/>
              <p:cNvSpPr>
                <a:spLocks/>
              </p:cNvSpPr>
              <p:nvPr/>
            </p:nvSpPr>
            <p:spPr bwMode="auto">
              <a:xfrm>
                <a:off x="449" y="2470"/>
                <a:ext cx="43" cy="91"/>
              </a:xfrm>
              <a:custGeom>
                <a:avLst/>
                <a:gdLst>
                  <a:gd name="T0" fmla="*/ 0 w 43"/>
                  <a:gd name="T1" fmla="*/ 0 h 91"/>
                  <a:gd name="T2" fmla="*/ 10 w 43"/>
                  <a:gd name="T3" fmla="*/ 29 h 91"/>
                  <a:gd name="T4" fmla="*/ 23 w 43"/>
                  <a:gd name="T5" fmla="*/ 60 h 91"/>
                  <a:gd name="T6" fmla="*/ 35 w 43"/>
                  <a:gd name="T7" fmla="*/ 86 h 91"/>
                  <a:gd name="T8" fmla="*/ 43 w 43"/>
                  <a:gd name="T9" fmla="*/ 91 h 91"/>
                  <a:gd name="T10" fmla="*/ 39 w 43"/>
                  <a:gd name="T11" fmla="*/ 73 h 91"/>
                  <a:gd name="T12" fmla="*/ 27 w 43"/>
                  <a:gd name="T13" fmla="*/ 47 h 91"/>
                  <a:gd name="T14" fmla="*/ 12 w 43"/>
                  <a:gd name="T15" fmla="*/ 20 h 91"/>
                  <a:gd name="T16" fmla="*/ 0 w 43"/>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91"/>
                  <a:gd name="T29" fmla="*/ 43 w 43"/>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91">
                    <a:moveTo>
                      <a:pt x="0" y="0"/>
                    </a:moveTo>
                    <a:lnTo>
                      <a:pt x="10" y="29"/>
                    </a:lnTo>
                    <a:lnTo>
                      <a:pt x="23" y="60"/>
                    </a:lnTo>
                    <a:lnTo>
                      <a:pt x="35" y="86"/>
                    </a:lnTo>
                    <a:lnTo>
                      <a:pt x="43" y="91"/>
                    </a:lnTo>
                    <a:lnTo>
                      <a:pt x="39" y="73"/>
                    </a:lnTo>
                    <a:lnTo>
                      <a:pt x="27" y="47"/>
                    </a:lnTo>
                    <a:lnTo>
                      <a:pt x="12" y="2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8" name="Freeform 387"/>
              <p:cNvSpPr>
                <a:spLocks/>
              </p:cNvSpPr>
              <p:nvPr/>
            </p:nvSpPr>
            <p:spPr bwMode="auto">
              <a:xfrm>
                <a:off x="134" y="1746"/>
                <a:ext cx="117" cy="481"/>
              </a:xfrm>
              <a:custGeom>
                <a:avLst/>
                <a:gdLst>
                  <a:gd name="T0" fmla="*/ 101 w 117"/>
                  <a:gd name="T1" fmla="*/ 0 h 481"/>
                  <a:gd name="T2" fmla="*/ 105 w 117"/>
                  <a:gd name="T3" fmla="*/ 0 h 481"/>
                  <a:gd name="T4" fmla="*/ 109 w 117"/>
                  <a:gd name="T5" fmla="*/ 0 h 481"/>
                  <a:gd name="T6" fmla="*/ 113 w 117"/>
                  <a:gd name="T7" fmla="*/ 2 h 481"/>
                  <a:gd name="T8" fmla="*/ 117 w 117"/>
                  <a:gd name="T9" fmla="*/ 2 h 481"/>
                  <a:gd name="T10" fmla="*/ 72 w 117"/>
                  <a:gd name="T11" fmla="*/ 62 h 481"/>
                  <a:gd name="T12" fmla="*/ 43 w 117"/>
                  <a:gd name="T13" fmla="*/ 126 h 481"/>
                  <a:gd name="T14" fmla="*/ 23 w 117"/>
                  <a:gd name="T15" fmla="*/ 192 h 481"/>
                  <a:gd name="T16" fmla="*/ 16 w 117"/>
                  <a:gd name="T17" fmla="*/ 258 h 481"/>
                  <a:gd name="T18" fmla="*/ 14 w 117"/>
                  <a:gd name="T19" fmla="*/ 322 h 481"/>
                  <a:gd name="T20" fmla="*/ 18 w 117"/>
                  <a:gd name="T21" fmla="*/ 382 h 481"/>
                  <a:gd name="T22" fmla="*/ 25 w 117"/>
                  <a:gd name="T23" fmla="*/ 435 h 481"/>
                  <a:gd name="T24" fmla="*/ 31 w 117"/>
                  <a:gd name="T25" fmla="*/ 481 h 481"/>
                  <a:gd name="T26" fmla="*/ 16 w 117"/>
                  <a:gd name="T27" fmla="*/ 444 h 481"/>
                  <a:gd name="T28" fmla="*/ 4 w 117"/>
                  <a:gd name="T29" fmla="*/ 389 h 481"/>
                  <a:gd name="T30" fmla="*/ 0 w 117"/>
                  <a:gd name="T31" fmla="*/ 320 h 481"/>
                  <a:gd name="T32" fmla="*/ 4 w 117"/>
                  <a:gd name="T33" fmla="*/ 245 h 481"/>
                  <a:gd name="T34" fmla="*/ 16 w 117"/>
                  <a:gd name="T35" fmla="*/ 170 h 481"/>
                  <a:gd name="T36" fmla="*/ 35 w 117"/>
                  <a:gd name="T37" fmla="*/ 99 h 481"/>
                  <a:gd name="T38" fmla="*/ 62 w 117"/>
                  <a:gd name="T39" fmla="*/ 42 h 481"/>
                  <a:gd name="T40" fmla="*/ 101 w 117"/>
                  <a:gd name="T41" fmla="*/ 0 h 4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481"/>
                  <a:gd name="T65" fmla="*/ 117 w 117"/>
                  <a:gd name="T66" fmla="*/ 481 h 4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481">
                    <a:moveTo>
                      <a:pt x="101" y="0"/>
                    </a:moveTo>
                    <a:lnTo>
                      <a:pt x="105" y="0"/>
                    </a:lnTo>
                    <a:lnTo>
                      <a:pt x="109" y="0"/>
                    </a:lnTo>
                    <a:lnTo>
                      <a:pt x="113" y="2"/>
                    </a:lnTo>
                    <a:lnTo>
                      <a:pt x="117" y="2"/>
                    </a:lnTo>
                    <a:lnTo>
                      <a:pt x="72" y="62"/>
                    </a:lnTo>
                    <a:lnTo>
                      <a:pt x="43" y="126"/>
                    </a:lnTo>
                    <a:lnTo>
                      <a:pt x="23" y="192"/>
                    </a:lnTo>
                    <a:lnTo>
                      <a:pt x="16" y="258"/>
                    </a:lnTo>
                    <a:lnTo>
                      <a:pt x="14" y="322"/>
                    </a:lnTo>
                    <a:lnTo>
                      <a:pt x="18" y="382"/>
                    </a:lnTo>
                    <a:lnTo>
                      <a:pt x="25" y="435"/>
                    </a:lnTo>
                    <a:lnTo>
                      <a:pt x="31" y="481"/>
                    </a:lnTo>
                    <a:lnTo>
                      <a:pt x="16" y="444"/>
                    </a:lnTo>
                    <a:lnTo>
                      <a:pt x="4" y="389"/>
                    </a:lnTo>
                    <a:lnTo>
                      <a:pt x="0" y="320"/>
                    </a:lnTo>
                    <a:lnTo>
                      <a:pt x="4" y="245"/>
                    </a:lnTo>
                    <a:lnTo>
                      <a:pt x="16" y="170"/>
                    </a:lnTo>
                    <a:lnTo>
                      <a:pt x="35" y="99"/>
                    </a:lnTo>
                    <a:lnTo>
                      <a:pt x="62" y="42"/>
                    </a:lnTo>
                    <a:lnTo>
                      <a:pt x="10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9" name="Freeform 388"/>
              <p:cNvSpPr>
                <a:spLocks/>
              </p:cNvSpPr>
              <p:nvPr/>
            </p:nvSpPr>
            <p:spPr bwMode="auto">
              <a:xfrm>
                <a:off x="148" y="2150"/>
                <a:ext cx="83" cy="64"/>
              </a:xfrm>
              <a:custGeom>
                <a:avLst/>
                <a:gdLst>
                  <a:gd name="T0" fmla="*/ 0 w 83"/>
                  <a:gd name="T1" fmla="*/ 0 h 64"/>
                  <a:gd name="T2" fmla="*/ 7 w 83"/>
                  <a:gd name="T3" fmla="*/ 13 h 64"/>
                  <a:gd name="T4" fmla="*/ 19 w 83"/>
                  <a:gd name="T5" fmla="*/ 27 h 64"/>
                  <a:gd name="T6" fmla="*/ 31 w 83"/>
                  <a:gd name="T7" fmla="*/ 38 h 64"/>
                  <a:gd name="T8" fmla="*/ 44 w 83"/>
                  <a:gd name="T9" fmla="*/ 49 h 64"/>
                  <a:gd name="T10" fmla="*/ 58 w 83"/>
                  <a:gd name="T11" fmla="*/ 57 h 64"/>
                  <a:gd name="T12" fmla="*/ 70 w 83"/>
                  <a:gd name="T13" fmla="*/ 62 h 64"/>
                  <a:gd name="T14" fmla="*/ 79 w 83"/>
                  <a:gd name="T15" fmla="*/ 64 h 64"/>
                  <a:gd name="T16" fmla="*/ 83 w 83"/>
                  <a:gd name="T17" fmla="*/ 62 h 64"/>
                  <a:gd name="T18" fmla="*/ 83 w 83"/>
                  <a:gd name="T19" fmla="*/ 57 h 64"/>
                  <a:gd name="T20" fmla="*/ 76 w 83"/>
                  <a:gd name="T21" fmla="*/ 51 h 64"/>
                  <a:gd name="T22" fmla="*/ 66 w 83"/>
                  <a:gd name="T23" fmla="*/ 44 h 64"/>
                  <a:gd name="T24" fmla="*/ 54 w 83"/>
                  <a:gd name="T25" fmla="*/ 38 h 64"/>
                  <a:gd name="T26" fmla="*/ 39 w 83"/>
                  <a:gd name="T27" fmla="*/ 29 h 64"/>
                  <a:gd name="T28" fmla="*/ 25 w 83"/>
                  <a:gd name="T29" fmla="*/ 20 h 64"/>
                  <a:gd name="T30" fmla="*/ 11 w 83"/>
                  <a:gd name="T31" fmla="*/ 11 h 64"/>
                  <a:gd name="T32" fmla="*/ 0 w 83"/>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64"/>
                  <a:gd name="T53" fmla="*/ 83 w 83"/>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64">
                    <a:moveTo>
                      <a:pt x="0" y="0"/>
                    </a:moveTo>
                    <a:lnTo>
                      <a:pt x="7" y="13"/>
                    </a:lnTo>
                    <a:lnTo>
                      <a:pt x="19" y="27"/>
                    </a:lnTo>
                    <a:lnTo>
                      <a:pt x="31" y="38"/>
                    </a:lnTo>
                    <a:lnTo>
                      <a:pt x="44" y="49"/>
                    </a:lnTo>
                    <a:lnTo>
                      <a:pt x="58" y="57"/>
                    </a:lnTo>
                    <a:lnTo>
                      <a:pt x="70" y="62"/>
                    </a:lnTo>
                    <a:lnTo>
                      <a:pt x="79" y="64"/>
                    </a:lnTo>
                    <a:lnTo>
                      <a:pt x="83" y="62"/>
                    </a:lnTo>
                    <a:lnTo>
                      <a:pt x="83" y="57"/>
                    </a:lnTo>
                    <a:lnTo>
                      <a:pt x="76" y="51"/>
                    </a:lnTo>
                    <a:lnTo>
                      <a:pt x="66" y="44"/>
                    </a:lnTo>
                    <a:lnTo>
                      <a:pt x="54" y="38"/>
                    </a:lnTo>
                    <a:lnTo>
                      <a:pt x="39" y="29"/>
                    </a:lnTo>
                    <a:lnTo>
                      <a:pt x="25" y="20"/>
                    </a:lnTo>
                    <a:lnTo>
                      <a:pt x="11" y="1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0" name="Freeform 389"/>
              <p:cNvSpPr>
                <a:spLocks/>
              </p:cNvSpPr>
              <p:nvPr/>
            </p:nvSpPr>
            <p:spPr bwMode="auto">
              <a:xfrm>
                <a:off x="144" y="2104"/>
                <a:ext cx="99" cy="95"/>
              </a:xfrm>
              <a:custGeom>
                <a:avLst/>
                <a:gdLst>
                  <a:gd name="T0" fmla="*/ 99 w 99"/>
                  <a:gd name="T1" fmla="*/ 95 h 95"/>
                  <a:gd name="T2" fmla="*/ 93 w 99"/>
                  <a:gd name="T3" fmla="*/ 95 h 95"/>
                  <a:gd name="T4" fmla="*/ 83 w 99"/>
                  <a:gd name="T5" fmla="*/ 90 h 95"/>
                  <a:gd name="T6" fmla="*/ 70 w 99"/>
                  <a:gd name="T7" fmla="*/ 81 h 95"/>
                  <a:gd name="T8" fmla="*/ 52 w 99"/>
                  <a:gd name="T9" fmla="*/ 70 h 95"/>
                  <a:gd name="T10" fmla="*/ 35 w 99"/>
                  <a:gd name="T11" fmla="*/ 55 h 95"/>
                  <a:gd name="T12" fmla="*/ 19 w 99"/>
                  <a:gd name="T13" fmla="*/ 37 h 95"/>
                  <a:gd name="T14" fmla="*/ 8 w 99"/>
                  <a:gd name="T15" fmla="*/ 20 h 95"/>
                  <a:gd name="T16" fmla="*/ 0 w 99"/>
                  <a:gd name="T17" fmla="*/ 0 h 95"/>
                  <a:gd name="T18" fmla="*/ 10 w 99"/>
                  <a:gd name="T19" fmla="*/ 11 h 95"/>
                  <a:gd name="T20" fmla="*/ 25 w 99"/>
                  <a:gd name="T21" fmla="*/ 24 h 95"/>
                  <a:gd name="T22" fmla="*/ 43 w 99"/>
                  <a:gd name="T23" fmla="*/ 39 h 95"/>
                  <a:gd name="T24" fmla="*/ 60 w 99"/>
                  <a:gd name="T25" fmla="*/ 53 h 95"/>
                  <a:gd name="T26" fmla="*/ 76 w 99"/>
                  <a:gd name="T27" fmla="*/ 66 h 95"/>
                  <a:gd name="T28" fmla="*/ 89 w 99"/>
                  <a:gd name="T29" fmla="*/ 79 h 95"/>
                  <a:gd name="T30" fmla="*/ 97 w 99"/>
                  <a:gd name="T31" fmla="*/ 88 h 95"/>
                  <a:gd name="T32" fmla="*/ 99 w 99"/>
                  <a:gd name="T33" fmla="*/ 95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95"/>
                  <a:gd name="T53" fmla="*/ 99 w 99"/>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95">
                    <a:moveTo>
                      <a:pt x="99" y="95"/>
                    </a:moveTo>
                    <a:lnTo>
                      <a:pt x="93" y="95"/>
                    </a:lnTo>
                    <a:lnTo>
                      <a:pt x="83" y="90"/>
                    </a:lnTo>
                    <a:lnTo>
                      <a:pt x="70" y="81"/>
                    </a:lnTo>
                    <a:lnTo>
                      <a:pt x="52" y="70"/>
                    </a:lnTo>
                    <a:lnTo>
                      <a:pt x="35" y="55"/>
                    </a:lnTo>
                    <a:lnTo>
                      <a:pt x="19" y="37"/>
                    </a:lnTo>
                    <a:lnTo>
                      <a:pt x="8" y="20"/>
                    </a:lnTo>
                    <a:lnTo>
                      <a:pt x="0" y="0"/>
                    </a:lnTo>
                    <a:lnTo>
                      <a:pt x="10" y="11"/>
                    </a:lnTo>
                    <a:lnTo>
                      <a:pt x="25" y="24"/>
                    </a:lnTo>
                    <a:lnTo>
                      <a:pt x="43" y="39"/>
                    </a:lnTo>
                    <a:lnTo>
                      <a:pt x="60" y="53"/>
                    </a:lnTo>
                    <a:lnTo>
                      <a:pt x="76" y="66"/>
                    </a:lnTo>
                    <a:lnTo>
                      <a:pt x="89" y="79"/>
                    </a:lnTo>
                    <a:lnTo>
                      <a:pt x="97" y="88"/>
                    </a:lnTo>
                    <a:lnTo>
                      <a:pt x="99" y="9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1" name="Freeform 390"/>
              <p:cNvSpPr>
                <a:spLocks/>
              </p:cNvSpPr>
              <p:nvPr/>
            </p:nvSpPr>
            <p:spPr bwMode="auto">
              <a:xfrm>
                <a:off x="140" y="2013"/>
                <a:ext cx="118" cy="124"/>
              </a:xfrm>
              <a:custGeom>
                <a:avLst/>
                <a:gdLst>
                  <a:gd name="T0" fmla="*/ 118 w 118"/>
                  <a:gd name="T1" fmla="*/ 122 h 124"/>
                  <a:gd name="T2" fmla="*/ 113 w 118"/>
                  <a:gd name="T3" fmla="*/ 124 h 124"/>
                  <a:gd name="T4" fmla="*/ 99 w 118"/>
                  <a:gd name="T5" fmla="*/ 117 h 124"/>
                  <a:gd name="T6" fmla="*/ 82 w 118"/>
                  <a:gd name="T7" fmla="*/ 104 h 124"/>
                  <a:gd name="T8" fmla="*/ 62 w 118"/>
                  <a:gd name="T9" fmla="*/ 86 h 124"/>
                  <a:gd name="T10" fmla="*/ 43 w 118"/>
                  <a:gd name="T11" fmla="*/ 64 h 124"/>
                  <a:gd name="T12" fmla="*/ 23 w 118"/>
                  <a:gd name="T13" fmla="*/ 42 h 124"/>
                  <a:gd name="T14" fmla="*/ 10 w 118"/>
                  <a:gd name="T15" fmla="*/ 20 h 124"/>
                  <a:gd name="T16" fmla="*/ 0 w 118"/>
                  <a:gd name="T17" fmla="*/ 0 h 124"/>
                  <a:gd name="T18" fmla="*/ 10 w 118"/>
                  <a:gd name="T19" fmla="*/ 9 h 124"/>
                  <a:gd name="T20" fmla="*/ 25 w 118"/>
                  <a:gd name="T21" fmla="*/ 24 h 124"/>
                  <a:gd name="T22" fmla="*/ 45 w 118"/>
                  <a:gd name="T23" fmla="*/ 42 h 124"/>
                  <a:gd name="T24" fmla="*/ 68 w 118"/>
                  <a:gd name="T25" fmla="*/ 62 h 124"/>
                  <a:gd name="T26" fmla="*/ 87 w 118"/>
                  <a:gd name="T27" fmla="*/ 82 h 124"/>
                  <a:gd name="T28" fmla="*/ 105 w 118"/>
                  <a:gd name="T29" fmla="*/ 100 h 124"/>
                  <a:gd name="T30" fmla="*/ 117 w 118"/>
                  <a:gd name="T31" fmla="*/ 113 h 124"/>
                  <a:gd name="T32" fmla="*/ 118 w 118"/>
                  <a:gd name="T33" fmla="*/ 122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124"/>
                  <a:gd name="T53" fmla="*/ 118 w 118"/>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124">
                    <a:moveTo>
                      <a:pt x="118" y="122"/>
                    </a:moveTo>
                    <a:lnTo>
                      <a:pt x="113" y="124"/>
                    </a:lnTo>
                    <a:lnTo>
                      <a:pt x="99" y="117"/>
                    </a:lnTo>
                    <a:lnTo>
                      <a:pt x="82" y="104"/>
                    </a:lnTo>
                    <a:lnTo>
                      <a:pt x="62" y="86"/>
                    </a:lnTo>
                    <a:lnTo>
                      <a:pt x="43" y="64"/>
                    </a:lnTo>
                    <a:lnTo>
                      <a:pt x="23" y="42"/>
                    </a:lnTo>
                    <a:lnTo>
                      <a:pt x="10" y="20"/>
                    </a:lnTo>
                    <a:lnTo>
                      <a:pt x="0" y="0"/>
                    </a:lnTo>
                    <a:lnTo>
                      <a:pt x="10" y="9"/>
                    </a:lnTo>
                    <a:lnTo>
                      <a:pt x="25" y="24"/>
                    </a:lnTo>
                    <a:lnTo>
                      <a:pt x="45" y="42"/>
                    </a:lnTo>
                    <a:lnTo>
                      <a:pt x="68" y="62"/>
                    </a:lnTo>
                    <a:lnTo>
                      <a:pt x="87" y="82"/>
                    </a:lnTo>
                    <a:lnTo>
                      <a:pt x="105" y="100"/>
                    </a:lnTo>
                    <a:lnTo>
                      <a:pt x="117" y="113"/>
                    </a:lnTo>
                    <a:lnTo>
                      <a:pt x="118" y="12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2" name="Freeform 391"/>
              <p:cNvSpPr>
                <a:spLocks/>
              </p:cNvSpPr>
              <p:nvPr/>
            </p:nvSpPr>
            <p:spPr bwMode="auto">
              <a:xfrm>
                <a:off x="150" y="1927"/>
                <a:ext cx="128" cy="113"/>
              </a:xfrm>
              <a:custGeom>
                <a:avLst/>
                <a:gdLst>
                  <a:gd name="T0" fmla="*/ 128 w 128"/>
                  <a:gd name="T1" fmla="*/ 110 h 113"/>
                  <a:gd name="T2" fmla="*/ 120 w 128"/>
                  <a:gd name="T3" fmla="*/ 113 h 113"/>
                  <a:gd name="T4" fmla="*/ 105 w 128"/>
                  <a:gd name="T5" fmla="*/ 106 h 113"/>
                  <a:gd name="T6" fmla="*/ 85 w 128"/>
                  <a:gd name="T7" fmla="*/ 95 h 113"/>
                  <a:gd name="T8" fmla="*/ 64 w 128"/>
                  <a:gd name="T9" fmla="*/ 77 h 113"/>
                  <a:gd name="T10" fmla="*/ 42 w 128"/>
                  <a:gd name="T11" fmla="*/ 58 h 113"/>
                  <a:gd name="T12" fmla="*/ 23 w 128"/>
                  <a:gd name="T13" fmla="*/ 38 h 113"/>
                  <a:gd name="T14" fmla="*/ 7 w 128"/>
                  <a:gd name="T15" fmla="*/ 18 h 113"/>
                  <a:gd name="T16" fmla="*/ 0 w 128"/>
                  <a:gd name="T17" fmla="*/ 0 h 113"/>
                  <a:gd name="T18" fmla="*/ 9 w 128"/>
                  <a:gd name="T19" fmla="*/ 7 h 113"/>
                  <a:gd name="T20" fmla="*/ 27 w 128"/>
                  <a:gd name="T21" fmla="*/ 20 h 113"/>
                  <a:gd name="T22" fmla="*/ 48 w 128"/>
                  <a:gd name="T23" fmla="*/ 35 h 113"/>
                  <a:gd name="T24" fmla="*/ 72 w 128"/>
                  <a:gd name="T25" fmla="*/ 55 h 113"/>
                  <a:gd name="T26" fmla="*/ 93 w 128"/>
                  <a:gd name="T27" fmla="*/ 73 h 113"/>
                  <a:gd name="T28" fmla="*/ 112 w 128"/>
                  <a:gd name="T29" fmla="*/ 91 h 113"/>
                  <a:gd name="T30" fmla="*/ 124 w 128"/>
                  <a:gd name="T31" fmla="*/ 104 h 113"/>
                  <a:gd name="T32" fmla="*/ 128 w 128"/>
                  <a:gd name="T33" fmla="*/ 110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13"/>
                  <a:gd name="T53" fmla="*/ 128 w 128"/>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13">
                    <a:moveTo>
                      <a:pt x="128" y="110"/>
                    </a:moveTo>
                    <a:lnTo>
                      <a:pt x="120" y="113"/>
                    </a:lnTo>
                    <a:lnTo>
                      <a:pt x="105" y="106"/>
                    </a:lnTo>
                    <a:lnTo>
                      <a:pt x="85" y="95"/>
                    </a:lnTo>
                    <a:lnTo>
                      <a:pt x="64" y="77"/>
                    </a:lnTo>
                    <a:lnTo>
                      <a:pt x="42" y="58"/>
                    </a:lnTo>
                    <a:lnTo>
                      <a:pt x="23" y="38"/>
                    </a:lnTo>
                    <a:lnTo>
                      <a:pt x="7" y="18"/>
                    </a:lnTo>
                    <a:lnTo>
                      <a:pt x="0" y="0"/>
                    </a:lnTo>
                    <a:lnTo>
                      <a:pt x="9" y="7"/>
                    </a:lnTo>
                    <a:lnTo>
                      <a:pt x="27" y="20"/>
                    </a:lnTo>
                    <a:lnTo>
                      <a:pt x="48" y="35"/>
                    </a:lnTo>
                    <a:lnTo>
                      <a:pt x="72" y="55"/>
                    </a:lnTo>
                    <a:lnTo>
                      <a:pt x="93" y="73"/>
                    </a:lnTo>
                    <a:lnTo>
                      <a:pt x="112" y="91"/>
                    </a:lnTo>
                    <a:lnTo>
                      <a:pt x="124" y="104"/>
                    </a:lnTo>
                    <a:lnTo>
                      <a:pt x="128" y="1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3" name="Freeform 392"/>
              <p:cNvSpPr>
                <a:spLocks/>
              </p:cNvSpPr>
              <p:nvPr/>
            </p:nvSpPr>
            <p:spPr bwMode="auto">
              <a:xfrm>
                <a:off x="165" y="1892"/>
                <a:ext cx="117" cy="97"/>
              </a:xfrm>
              <a:custGeom>
                <a:avLst/>
                <a:gdLst>
                  <a:gd name="T0" fmla="*/ 117 w 117"/>
                  <a:gd name="T1" fmla="*/ 97 h 97"/>
                  <a:gd name="T2" fmla="*/ 111 w 117"/>
                  <a:gd name="T3" fmla="*/ 97 h 97"/>
                  <a:gd name="T4" fmla="*/ 97 w 117"/>
                  <a:gd name="T5" fmla="*/ 90 h 97"/>
                  <a:gd name="T6" fmla="*/ 80 w 117"/>
                  <a:gd name="T7" fmla="*/ 79 h 97"/>
                  <a:gd name="T8" fmla="*/ 59 w 117"/>
                  <a:gd name="T9" fmla="*/ 64 h 97"/>
                  <a:gd name="T10" fmla="*/ 37 w 117"/>
                  <a:gd name="T11" fmla="*/ 48 h 97"/>
                  <a:gd name="T12" fmla="*/ 20 w 117"/>
                  <a:gd name="T13" fmla="*/ 31 h 97"/>
                  <a:gd name="T14" fmla="*/ 6 w 117"/>
                  <a:gd name="T15" fmla="*/ 13 h 97"/>
                  <a:gd name="T16" fmla="*/ 0 w 117"/>
                  <a:gd name="T17" fmla="*/ 0 h 97"/>
                  <a:gd name="T18" fmla="*/ 12 w 117"/>
                  <a:gd name="T19" fmla="*/ 9 h 97"/>
                  <a:gd name="T20" fmla="*/ 27 w 117"/>
                  <a:gd name="T21" fmla="*/ 20 h 97"/>
                  <a:gd name="T22" fmla="*/ 49 w 117"/>
                  <a:gd name="T23" fmla="*/ 33 h 97"/>
                  <a:gd name="T24" fmla="*/ 70 w 117"/>
                  <a:gd name="T25" fmla="*/ 46 h 97"/>
                  <a:gd name="T26" fmla="*/ 90 w 117"/>
                  <a:gd name="T27" fmla="*/ 62 h 97"/>
                  <a:gd name="T28" fmla="*/ 105 w 117"/>
                  <a:gd name="T29" fmla="*/ 75 h 97"/>
                  <a:gd name="T30" fmla="*/ 115 w 117"/>
                  <a:gd name="T31" fmla="*/ 88 h 97"/>
                  <a:gd name="T32" fmla="*/ 117 w 117"/>
                  <a:gd name="T33" fmla="*/ 97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97"/>
                  <a:gd name="T53" fmla="*/ 117 w 117"/>
                  <a:gd name="T54" fmla="*/ 97 h 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97">
                    <a:moveTo>
                      <a:pt x="117" y="97"/>
                    </a:moveTo>
                    <a:lnTo>
                      <a:pt x="111" y="97"/>
                    </a:lnTo>
                    <a:lnTo>
                      <a:pt x="97" y="90"/>
                    </a:lnTo>
                    <a:lnTo>
                      <a:pt x="80" y="79"/>
                    </a:lnTo>
                    <a:lnTo>
                      <a:pt x="59" y="64"/>
                    </a:lnTo>
                    <a:lnTo>
                      <a:pt x="37" y="48"/>
                    </a:lnTo>
                    <a:lnTo>
                      <a:pt x="20" y="31"/>
                    </a:lnTo>
                    <a:lnTo>
                      <a:pt x="6" y="13"/>
                    </a:lnTo>
                    <a:lnTo>
                      <a:pt x="0" y="0"/>
                    </a:lnTo>
                    <a:lnTo>
                      <a:pt x="12" y="9"/>
                    </a:lnTo>
                    <a:lnTo>
                      <a:pt x="27" y="20"/>
                    </a:lnTo>
                    <a:lnTo>
                      <a:pt x="49" y="33"/>
                    </a:lnTo>
                    <a:lnTo>
                      <a:pt x="70" y="46"/>
                    </a:lnTo>
                    <a:lnTo>
                      <a:pt x="90" y="62"/>
                    </a:lnTo>
                    <a:lnTo>
                      <a:pt x="105" y="75"/>
                    </a:lnTo>
                    <a:lnTo>
                      <a:pt x="115" y="88"/>
                    </a:lnTo>
                    <a:lnTo>
                      <a:pt x="117" y="9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4" name="Freeform 393"/>
              <p:cNvSpPr>
                <a:spLocks/>
              </p:cNvSpPr>
              <p:nvPr/>
            </p:nvSpPr>
            <p:spPr bwMode="auto">
              <a:xfrm>
                <a:off x="181" y="1823"/>
                <a:ext cx="99" cy="82"/>
              </a:xfrm>
              <a:custGeom>
                <a:avLst/>
                <a:gdLst>
                  <a:gd name="T0" fmla="*/ 99 w 99"/>
                  <a:gd name="T1" fmla="*/ 80 h 82"/>
                  <a:gd name="T2" fmla="*/ 93 w 99"/>
                  <a:gd name="T3" fmla="*/ 82 h 82"/>
                  <a:gd name="T4" fmla="*/ 81 w 99"/>
                  <a:gd name="T5" fmla="*/ 80 h 82"/>
                  <a:gd name="T6" fmla="*/ 68 w 99"/>
                  <a:gd name="T7" fmla="*/ 73 h 82"/>
                  <a:gd name="T8" fmla="*/ 50 w 99"/>
                  <a:gd name="T9" fmla="*/ 62 h 82"/>
                  <a:gd name="T10" fmla="*/ 35 w 99"/>
                  <a:gd name="T11" fmla="*/ 51 h 82"/>
                  <a:gd name="T12" fmla="*/ 19 w 99"/>
                  <a:gd name="T13" fmla="*/ 36 h 82"/>
                  <a:gd name="T14" fmla="*/ 8 w 99"/>
                  <a:gd name="T15" fmla="*/ 18 h 82"/>
                  <a:gd name="T16" fmla="*/ 0 w 99"/>
                  <a:gd name="T17" fmla="*/ 0 h 82"/>
                  <a:gd name="T18" fmla="*/ 9 w 99"/>
                  <a:gd name="T19" fmla="*/ 9 h 82"/>
                  <a:gd name="T20" fmla="*/ 25 w 99"/>
                  <a:gd name="T21" fmla="*/ 18 h 82"/>
                  <a:gd name="T22" fmla="*/ 43 w 99"/>
                  <a:gd name="T23" fmla="*/ 31 h 82"/>
                  <a:gd name="T24" fmla="*/ 60 w 99"/>
                  <a:gd name="T25" fmla="*/ 42 h 82"/>
                  <a:gd name="T26" fmla="*/ 76 w 99"/>
                  <a:gd name="T27" fmla="*/ 56 h 82"/>
                  <a:gd name="T28" fmla="*/ 89 w 99"/>
                  <a:gd name="T29" fmla="*/ 64 h 82"/>
                  <a:gd name="T30" fmla="*/ 97 w 99"/>
                  <a:gd name="T31" fmla="*/ 73 h 82"/>
                  <a:gd name="T32" fmla="*/ 99 w 99"/>
                  <a:gd name="T33" fmla="*/ 8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82"/>
                  <a:gd name="T53" fmla="*/ 99 w 99"/>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82">
                    <a:moveTo>
                      <a:pt x="99" y="80"/>
                    </a:moveTo>
                    <a:lnTo>
                      <a:pt x="93" y="82"/>
                    </a:lnTo>
                    <a:lnTo>
                      <a:pt x="81" y="80"/>
                    </a:lnTo>
                    <a:lnTo>
                      <a:pt x="68" y="73"/>
                    </a:lnTo>
                    <a:lnTo>
                      <a:pt x="50" y="62"/>
                    </a:lnTo>
                    <a:lnTo>
                      <a:pt x="35" y="51"/>
                    </a:lnTo>
                    <a:lnTo>
                      <a:pt x="19" y="36"/>
                    </a:lnTo>
                    <a:lnTo>
                      <a:pt x="8" y="18"/>
                    </a:lnTo>
                    <a:lnTo>
                      <a:pt x="0" y="0"/>
                    </a:lnTo>
                    <a:lnTo>
                      <a:pt x="9" y="9"/>
                    </a:lnTo>
                    <a:lnTo>
                      <a:pt x="25" y="18"/>
                    </a:lnTo>
                    <a:lnTo>
                      <a:pt x="43" y="31"/>
                    </a:lnTo>
                    <a:lnTo>
                      <a:pt x="60" y="42"/>
                    </a:lnTo>
                    <a:lnTo>
                      <a:pt x="76" y="56"/>
                    </a:lnTo>
                    <a:lnTo>
                      <a:pt x="89" y="64"/>
                    </a:lnTo>
                    <a:lnTo>
                      <a:pt x="97" y="73"/>
                    </a:lnTo>
                    <a:lnTo>
                      <a:pt x="99"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 name="Freeform 394"/>
              <p:cNvSpPr>
                <a:spLocks/>
              </p:cNvSpPr>
              <p:nvPr/>
            </p:nvSpPr>
            <p:spPr bwMode="auto">
              <a:xfrm>
                <a:off x="241" y="1764"/>
                <a:ext cx="58" cy="22"/>
              </a:xfrm>
              <a:custGeom>
                <a:avLst/>
                <a:gdLst>
                  <a:gd name="T0" fmla="*/ 58 w 58"/>
                  <a:gd name="T1" fmla="*/ 15 h 22"/>
                  <a:gd name="T2" fmla="*/ 54 w 58"/>
                  <a:gd name="T3" fmla="*/ 20 h 22"/>
                  <a:gd name="T4" fmla="*/ 47 w 58"/>
                  <a:gd name="T5" fmla="*/ 22 h 22"/>
                  <a:gd name="T6" fmla="*/ 39 w 58"/>
                  <a:gd name="T7" fmla="*/ 22 h 22"/>
                  <a:gd name="T8" fmla="*/ 27 w 58"/>
                  <a:gd name="T9" fmla="*/ 22 h 22"/>
                  <a:gd name="T10" fmla="*/ 17 w 58"/>
                  <a:gd name="T11" fmla="*/ 20 h 22"/>
                  <a:gd name="T12" fmla="*/ 8 w 58"/>
                  <a:gd name="T13" fmla="*/ 15 h 22"/>
                  <a:gd name="T14" fmla="*/ 2 w 58"/>
                  <a:gd name="T15" fmla="*/ 9 h 22"/>
                  <a:gd name="T16" fmla="*/ 0 w 58"/>
                  <a:gd name="T17" fmla="*/ 0 h 22"/>
                  <a:gd name="T18" fmla="*/ 8 w 58"/>
                  <a:gd name="T19" fmla="*/ 6 h 22"/>
                  <a:gd name="T20" fmla="*/ 16 w 58"/>
                  <a:gd name="T21" fmla="*/ 9 h 22"/>
                  <a:gd name="T22" fmla="*/ 27 w 58"/>
                  <a:gd name="T23" fmla="*/ 9 h 22"/>
                  <a:gd name="T24" fmla="*/ 39 w 58"/>
                  <a:gd name="T25" fmla="*/ 9 h 22"/>
                  <a:gd name="T26" fmla="*/ 49 w 58"/>
                  <a:gd name="T27" fmla="*/ 9 h 22"/>
                  <a:gd name="T28" fmla="*/ 54 w 58"/>
                  <a:gd name="T29" fmla="*/ 9 h 22"/>
                  <a:gd name="T30" fmla="*/ 58 w 58"/>
                  <a:gd name="T31" fmla="*/ 11 h 22"/>
                  <a:gd name="T32" fmla="*/ 58 w 58"/>
                  <a:gd name="T33" fmla="*/ 15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2"/>
                  <a:gd name="T53" fmla="*/ 58 w 5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2">
                    <a:moveTo>
                      <a:pt x="58" y="15"/>
                    </a:moveTo>
                    <a:lnTo>
                      <a:pt x="54" y="20"/>
                    </a:lnTo>
                    <a:lnTo>
                      <a:pt x="47" y="22"/>
                    </a:lnTo>
                    <a:lnTo>
                      <a:pt x="39" y="22"/>
                    </a:lnTo>
                    <a:lnTo>
                      <a:pt x="27" y="22"/>
                    </a:lnTo>
                    <a:lnTo>
                      <a:pt x="17" y="20"/>
                    </a:lnTo>
                    <a:lnTo>
                      <a:pt x="8" y="15"/>
                    </a:lnTo>
                    <a:lnTo>
                      <a:pt x="2" y="9"/>
                    </a:lnTo>
                    <a:lnTo>
                      <a:pt x="0" y="0"/>
                    </a:lnTo>
                    <a:lnTo>
                      <a:pt x="8" y="6"/>
                    </a:lnTo>
                    <a:lnTo>
                      <a:pt x="16" y="9"/>
                    </a:lnTo>
                    <a:lnTo>
                      <a:pt x="27" y="9"/>
                    </a:lnTo>
                    <a:lnTo>
                      <a:pt x="39" y="9"/>
                    </a:lnTo>
                    <a:lnTo>
                      <a:pt x="49" y="9"/>
                    </a:lnTo>
                    <a:lnTo>
                      <a:pt x="54" y="9"/>
                    </a:lnTo>
                    <a:lnTo>
                      <a:pt x="58" y="11"/>
                    </a:lnTo>
                    <a:lnTo>
                      <a:pt x="58" y="1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6" name="Freeform 395"/>
              <p:cNvSpPr>
                <a:spLocks/>
              </p:cNvSpPr>
              <p:nvPr/>
            </p:nvSpPr>
            <p:spPr bwMode="auto">
              <a:xfrm>
                <a:off x="138" y="2055"/>
                <a:ext cx="111" cy="108"/>
              </a:xfrm>
              <a:custGeom>
                <a:avLst/>
                <a:gdLst>
                  <a:gd name="T0" fmla="*/ 111 w 111"/>
                  <a:gd name="T1" fmla="*/ 106 h 108"/>
                  <a:gd name="T2" fmla="*/ 105 w 111"/>
                  <a:gd name="T3" fmla="*/ 108 h 108"/>
                  <a:gd name="T4" fmla="*/ 93 w 111"/>
                  <a:gd name="T5" fmla="*/ 102 h 108"/>
                  <a:gd name="T6" fmla="*/ 76 w 111"/>
                  <a:gd name="T7" fmla="*/ 93 h 108"/>
                  <a:gd name="T8" fmla="*/ 58 w 111"/>
                  <a:gd name="T9" fmla="*/ 77 h 108"/>
                  <a:gd name="T10" fmla="*/ 39 w 111"/>
                  <a:gd name="T11" fmla="*/ 60 h 108"/>
                  <a:gd name="T12" fmla="*/ 23 w 111"/>
                  <a:gd name="T13" fmla="*/ 40 h 108"/>
                  <a:gd name="T14" fmla="*/ 10 w 111"/>
                  <a:gd name="T15" fmla="*/ 20 h 108"/>
                  <a:gd name="T16" fmla="*/ 0 w 111"/>
                  <a:gd name="T17" fmla="*/ 0 h 108"/>
                  <a:gd name="T18" fmla="*/ 10 w 111"/>
                  <a:gd name="T19" fmla="*/ 9 h 108"/>
                  <a:gd name="T20" fmla="*/ 23 w 111"/>
                  <a:gd name="T21" fmla="*/ 20 h 108"/>
                  <a:gd name="T22" fmla="*/ 43 w 111"/>
                  <a:gd name="T23" fmla="*/ 35 h 108"/>
                  <a:gd name="T24" fmla="*/ 62 w 111"/>
                  <a:gd name="T25" fmla="*/ 53 h 108"/>
                  <a:gd name="T26" fmla="*/ 82 w 111"/>
                  <a:gd name="T27" fmla="*/ 71 h 108"/>
                  <a:gd name="T28" fmla="*/ 97 w 111"/>
                  <a:gd name="T29" fmla="*/ 86 h 108"/>
                  <a:gd name="T30" fmla="*/ 109 w 111"/>
                  <a:gd name="T31" fmla="*/ 97 h 108"/>
                  <a:gd name="T32" fmla="*/ 111 w 111"/>
                  <a:gd name="T33" fmla="*/ 106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108"/>
                  <a:gd name="T53" fmla="*/ 111 w 111"/>
                  <a:gd name="T54" fmla="*/ 108 h 1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108">
                    <a:moveTo>
                      <a:pt x="111" y="106"/>
                    </a:moveTo>
                    <a:lnTo>
                      <a:pt x="105" y="108"/>
                    </a:lnTo>
                    <a:lnTo>
                      <a:pt x="93" y="102"/>
                    </a:lnTo>
                    <a:lnTo>
                      <a:pt x="76" y="93"/>
                    </a:lnTo>
                    <a:lnTo>
                      <a:pt x="58" y="77"/>
                    </a:lnTo>
                    <a:lnTo>
                      <a:pt x="39" y="60"/>
                    </a:lnTo>
                    <a:lnTo>
                      <a:pt x="23" y="40"/>
                    </a:lnTo>
                    <a:lnTo>
                      <a:pt x="10" y="20"/>
                    </a:lnTo>
                    <a:lnTo>
                      <a:pt x="0" y="0"/>
                    </a:lnTo>
                    <a:lnTo>
                      <a:pt x="10" y="9"/>
                    </a:lnTo>
                    <a:lnTo>
                      <a:pt x="23" y="20"/>
                    </a:lnTo>
                    <a:lnTo>
                      <a:pt x="43" y="35"/>
                    </a:lnTo>
                    <a:lnTo>
                      <a:pt x="62" y="53"/>
                    </a:lnTo>
                    <a:lnTo>
                      <a:pt x="82" y="71"/>
                    </a:lnTo>
                    <a:lnTo>
                      <a:pt x="97" y="86"/>
                    </a:lnTo>
                    <a:lnTo>
                      <a:pt x="109" y="97"/>
                    </a:lnTo>
                    <a:lnTo>
                      <a:pt x="111" y="10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7" name="Freeform 396"/>
              <p:cNvSpPr>
                <a:spLocks/>
              </p:cNvSpPr>
              <p:nvPr/>
            </p:nvSpPr>
            <p:spPr bwMode="auto">
              <a:xfrm>
                <a:off x="142" y="1973"/>
                <a:ext cx="126" cy="109"/>
              </a:xfrm>
              <a:custGeom>
                <a:avLst/>
                <a:gdLst>
                  <a:gd name="T0" fmla="*/ 126 w 126"/>
                  <a:gd name="T1" fmla="*/ 106 h 109"/>
                  <a:gd name="T2" fmla="*/ 118 w 126"/>
                  <a:gd name="T3" fmla="*/ 109 h 109"/>
                  <a:gd name="T4" fmla="*/ 103 w 126"/>
                  <a:gd name="T5" fmla="*/ 102 h 109"/>
                  <a:gd name="T6" fmla="*/ 85 w 126"/>
                  <a:gd name="T7" fmla="*/ 91 h 109"/>
                  <a:gd name="T8" fmla="*/ 64 w 126"/>
                  <a:gd name="T9" fmla="*/ 76 h 109"/>
                  <a:gd name="T10" fmla="*/ 41 w 126"/>
                  <a:gd name="T11" fmla="*/ 58 h 109"/>
                  <a:gd name="T12" fmla="*/ 23 w 126"/>
                  <a:gd name="T13" fmla="*/ 38 h 109"/>
                  <a:gd name="T14" fmla="*/ 8 w 126"/>
                  <a:gd name="T15" fmla="*/ 18 h 109"/>
                  <a:gd name="T16" fmla="*/ 0 w 126"/>
                  <a:gd name="T17" fmla="*/ 0 h 109"/>
                  <a:gd name="T18" fmla="*/ 10 w 126"/>
                  <a:gd name="T19" fmla="*/ 7 h 109"/>
                  <a:gd name="T20" fmla="*/ 27 w 126"/>
                  <a:gd name="T21" fmla="*/ 18 h 109"/>
                  <a:gd name="T22" fmla="*/ 47 w 126"/>
                  <a:gd name="T23" fmla="*/ 36 h 109"/>
                  <a:gd name="T24" fmla="*/ 70 w 126"/>
                  <a:gd name="T25" fmla="*/ 53 h 109"/>
                  <a:gd name="T26" fmla="*/ 93 w 126"/>
                  <a:gd name="T27" fmla="*/ 71 h 109"/>
                  <a:gd name="T28" fmla="*/ 111 w 126"/>
                  <a:gd name="T29" fmla="*/ 87 h 109"/>
                  <a:gd name="T30" fmla="*/ 122 w 126"/>
                  <a:gd name="T31" fmla="*/ 100 h 109"/>
                  <a:gd name="T32" fmla="*/ 126 w 126"/>
                  <a:gd name="T33" fmla="*/ 106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09"/>
                  <a:gd name="T53" fmla="*/ 126 w 126"/>
                  <a:gd name="T54" fmla="*/ 109 h 1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09">
                    <a:moveTo>
                      <a:pt x="126" y="106"/>
                    </a:moveTo>
                    <a:lnTo>
                      <a:pt x="118" y="109"/>
                    </a:lnTo>
                    <a:lnTo>
                      <a:pt x="103" y="102"/>
                    </a:lnTo>
                    <a:lnTo>
                      <a:pt x="85" y="91"/>
                    </a:lnTo>
                    <a:lnTo>
                      <a:pt x="64" y="76"/>
                    </a:lnTo>
                    <a:lnTo>
                      <a:pt x="41" y="58"/>
                    </a:lnTo>
                    <a:lnTo>
                      <a:pt x="23" y="38"/>
                    </a:lnTo>
                    <a:lnTo>
                      <a:pt x="8" y="18"/>
                    </a:lnTo>
                    <a:lnTo>
                      <a:pt x="0" y="0"/>
                    </a:lnTo>
                    <a:lnTo>
                      <a:pt x="10" y="7"/>
                    </a:lnTo>
                    <a:lnTo>
                      <a:pt x="27" y="18"/>
                    </a:lnTo>
                    <a:lnTo>
                      <a:pt x="47" y="36"/>
                    </a:lnTo>
                    <a:lnTo>
                      <a:pt x="70" y="53"/>
                    </a:lnTo>
                    <a:lnTo>
                      <a:pt x="93" y="71"/>
                    </a:lnTo>
                    <a:lnTo>
                      <a:pt x="111" y="87"/>
                    </a:lnTo>
                    <a:lnTo>
                      <a:pt x="122" y="100"/>
                    </a:lnTo>
                    <a:lnTo>
                      <a:pt x="126" y="10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 name="Freeform 397"/>
              <p:cNvSpPr>
                <a:spLocks/>
              </p:cNvSpPr>
              <p:nvPr/>
            </p:nvSpPr>
            <p:spPr bwMode="auto">
              <a:xfrm>
                <a:off x="165" y="1856"/>
                <a:ext cx="121" cy="82"/>
              </a:xfrm>
              <a:custGeom>
                <a:avLst/>
                <a:gdLst>
                  <a:gd name="T0" fmla="*/ 121 w 121"/>
                  <a:gd name="T1" fmla="*/ 80 h 82"/>
                  <a:gd name="T2" fmla="*/ 115 w 121"/>
                  <a:gd name="T3" fmla="*/ 82 h 82"/>
                  <a:gd name="T4" fmla="*/ 101 w 121"/>
                  <a:gd name="T5" fmla="*/ 80 h 82"/>
                  <a:gd name="T6" fmla="*/ 84 w 121"/>
                  <a:gd name="T7" fmla="*/ 73 h 82"/>
                  <a:gd name="T8" fmla="*/ 64 w 121"/>
                  <a:gd name="T9" fmla="*/ 62 h 82"/>
                  <a:gd name="T10" fmla="*/ 43 w 121"/>
                  <a:gd name="T11" fmla="*/ 49 h 82"/>
                  <a:gd name="T12" fmla="*/ 24 w 121"/>
                  <a:gd name="T13" fmla="*/ 36 h 82"/>
                  <a:gd name="T14" fmla="*/ 10 w 121"/>
                  <a:gd name="T15" fmla="*/ 18 h 82"/>
                  <a:gd name="T16" fmla="*/ 0 w 121"/>
                  <a:gd name="T17" fmla="*/ 0 h 82"/>
                  <a:gd name="T18" fmla="*/ 12 w 121"/>
                  <a:gd name="T19" fmla="*/ 9 h 82"/>
                  <a:gd name="T20" fmla="*/ 29 w 121"/>
                  <a:gd name="T21" fmla="*/ 18 h 82"/>
                  <a:gd name="T22" fmla="*/ 51 w 121"/>
                  <a:gd name="T23" fmla="*/ 29 h 82"/>
                  <a:gd name="T24" fmla="*/ 72 w 121"/>
                  <a:gd name="T25" fmla="*/ 42 h 82"/>
                  <a:gd name="T26" fmla="*/ 92 w 121"/>
                  <a:gd name="T27" fmla="*/ 53 h 82"/>
                  <a:gd name="T28" fmla="*/ 109 w 121"/>
                  <a:gd name="T29" fmla="*/ 64 h 82"/>
                  <a:gd name="T30" fmla="*/ 119 w 121"/>
                  <a:gd name="T31" fmla="*/ 73 h 82"/>
                  <a:gd name="T32" fmla="*/ 121 w 121"/>
                  <a:gd name="T33" fmla="*/ 8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82"/>
                  <a:gd name="T53" fmla="*/ 121 w 121"/>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82">
                    <a:moveTo>
                      <a:pt x="121" y="80"/>
                    </a:moveTo>
                    <a:lnTo>
                      <a:pt x="115" y="82"/>
                    </a:lnTo>
                    <a:lnTo>
                      <a:pt x="101" y="80"/>
                    </a:lnTo>
                    <a:lnTo>
                      <a:pt x="84" y="73"/>
                    </a:lnTo>
                    <a:lnTo>
                      <a:pt x="64" y="62"/>
                    </a:lnTo>
                    <a:lnTo>
                      <a:pt x="43" y="49"/>
                    </a:lnTo>
                    <a:lnTo>
                      <a:pt x="24" y="36"/>
                    </a:lnTo>
                    <a:lnTo>
                      <a:pt x="10" y="18"/>
                    </a:lnTo>
                    <a:lnTo>
                      <a:pt x="0" y="0"/>
                    </a:lnTo>
                    <a:lnTo>
                      <a:pt x="12" y="9"/>
                    </a:lnTo>
                    <a:lnTo>
                      <a:pt x="29" y="18"/>
                    </a:lnTo>
                    <a:lnTo>
                      <a:pt x="51" y="29"/>
                    </a:lnTo>
                    <a:lnTo>
                      <a:pt x="72" y="42"/>
                    </a:lnTo>
                    <a:lnTo>
                      <a:pt x="92" y="53"/>
                    </a:lnTo>
                    <a:lnTo>
                      <a:pt x="109" y="64"/>
                    </a:lnTo>
                    <a:lnTo>
                      <a:pt x="119" y="73"/>
                    </a:lnTo>
                    <a:lnTo>
                      <a:pt x="121"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9" name="Freeform 398"/>
              <p:cNvSpPr>
                <a:spLocks/>
              </p:cNvSpPr>
              <p:nvPr/>
            </p:nvSpPr>
            <p:spPr bwMode="auto">
              <a:xfrm>
                <a:off x="196" y="1797"/>
                <a:ext cx="90" cy="84"/>
              </a:xfrm>
              <a:custGeom>
                <a:avLst/>
                <a:gdLst>
                  <a:gd name="T0" fmla="*/ 90 w 90"/>
                  <a:gd name="T1" fmla="*/ 82 h 84"/>
                  <a:gd name="T2" fmla="*/ 84 w 90"/>
                  <a:gd name="T3" fmla="*/ 84 h 84"/>
                  <a:gd name="T4" fmla="*/ 72 w 90"/>
                  <a:gd name="T5" fmla="*/ 77 h 84"/>
                  <a:gd name="T6" fmla="*/ 59 w 90"/>
                  <a:gd name="T7" fmla="*/ 66 h 84"/>
                  <a:gd name="T8" fmla="*/ 43 w 90"/>
                  <a:gd name="T9" fmla="*/ 53 h 84"/>
                  <a:gd name="T10" fmla="*/ 26 w 90"/>
                  <a:gd name="T11" fmla="*/ 37 h 84"/>
                  <a:gd name="T12" fmla="*/ 12 w 90"/>
                  <a:gd name="T13" fmla="*/ 22 h 84"/>
                  <a:gd name="T14" fmla="*/ 4 w 90"/>
                  <a:gd name="T15" fmla="*/ 9 h 84"/>
                  <a:gd name="T16" fmla="*/ 0 w 90"/>
                  <a:gd name="T17" fmla="*/ 0 h 84"/>
                  <a:gd name="T18" fmla="*/ 10 w 90"/>
                  <a:gd name="T19" fmla="*/ 6 h 84"/>
                  <a:gd name="T20" fmla="*/ 22 w 90"/>
                  <a:gd name="T21" fmla="*/ 15 h 84"/>
                  <a:gd name="T22" fmla="*/ 37 w 90"/>
                  <a:gd name="T23" fmla="*/ 26 h 84"/>
                  <a:gd name="T24" fmla="*/ 51 w 90"/>
                  <a:gd name="T25" fmla="*/ 40 h 84"/>
                  <a:gd name="T26" fmla="*/ 66 w 90"/>
                  <a:gd name="T27" fmla="*/ 53 h 84"/>
                  <a:gd name="T28" fmla="*/ 78 w 90"/>
                  <a:gd name="T29" fmla="*/ 64 h 84"/>
                  <a:gd name="T30" fmla="*/ 86 w 90"/>
                  <a:gd name="T31" fmla="*/ 75 h 84"/>
                  <a:gd name="T32" fmla="*/ 90 w 90"/>
                  <a:gd name="T33" fmla="*/ 82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4"/>
                  <a:gd name="T53" fmla="*/ 90 w 90"/>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4">
                    <a:moveTo>
                      <a:pt x="90" y="82"/>
                    </a:moveTo>
                    <a:lnTo>
                      <a:pt x="84" y="84"/>
                    </a:lnTo>
                    <a:lnTo>
                      <a:pt x="72" y="77"/>
                    </a:lnTo>
                    <a:lnTo>
                      <a:pt x="59" y="66"/>
                    </a:lnTo>
                    <a:lnTo>
                      <a:pt x="43" y="53"/>
                    </a:lnTo>
                    <a:lnTo>
                      <a:pt x="26" y="37"/>
                    </a:lnTo>
                    <a:lnTo>
                      <a:pt x="12" y="22"/>
                    </a:lnTo>
                    <a:lnTo>
                      <a:pt x="4" y="9"/>
                    </a:lnTo>
                    <a:lnTo>
                      <a:pt x="0" y="0"/>
                    </a:lnTo>
                    <a:lnTo>
                      <a:pt x="10" y="6"/>
                    </a:lnTo>
                    <a:lnTo>
                      <a:pt x="22" y="15"/>
                    </a:lnTo>
                    <a:lnTo>
                      <a:pt x="37" y="26"/>
                    </a:lnTo>
                    <a:lnTo>
                      <a:pt x="51" y="40"/>
                    </a:lnTo>
                    <a:lnTo>
                      <a:pt x="66" y="53"/>
                    </a:lnTo>
                    <a:lnTo>
                      <a:pt x="78" y="64"/>
                    </a:lnTo>
                    <a:lnTo>
                      <a:pt x="86" y="75"/>
                    </a:lnTo>
                    <a:lnTo>
                      <a:pt x="90" y="8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0" name="Freeform 399"/>
              <p:cNvSpPr>
                <a:spLocks/>
              </p:cNvSpPr>
              <p:nvPr/>
            </p:nvSpPr>
            <p:spPr bwMode="auto">
              <a:xfrm>
                <a:off x="208" y="1784"/>
                <a:ext cx="66" cy="33"/>
              </a:xfrm>
              <a:custGeom>
                <a:avLst/>
                <a:gdLst>
                  <a:gd name="T0" fmla="*/ 66 w 66"/>
                  <a:gd name="T1" fmla="*/ 28 h 33"/>
                  <a:gd name="T2" fmla="*/ 62 w 66"/>
                  <a:gd name="T3" fmla="*/ 31 h 33"/>
                  <a:gd name="T4" fmla="*/ 54 w 66"/>
                  <a:gd name="T5" fmla="*/ 33 h 33"/>
                  <a:gd name="T6" fmla="*/ 45 w 66"/>
                  <a:gd name="T7" fmla="*/ 31 h 33"/>
                  <a:gd name="T8" fmla="*/ 33 w 66"/>
                  <a:gd name="T9" fmla="*/ 28 h 33"/>
                  <a:gd name="T10" fmla="*/ 21 w 66"/>
                  <a:gd name="T11" fmla="*/ 24 h 33"/>
                  <a:gd name="T12" fmla="*/ 12 w 66"/>
                  <a:gd name="T13" fmla="*/ 17 h 33"/>
                  <a:gd name="T14" fmla="*/ 4 w 66"/>
                  <a:gd name="T15" fmla="*/ 8 h 33"/>
                  <a:gd name="T16" fmla="*/ 0 w 66"/>
                  <a:gd name="T17" fmla="*/ 0 h 33"/>
                  <a:gd name="T18" fmla="*/ 8 w 66"/>
                  <a:gd name="T19" fmla="*/ 6 h 33"/>
                  <a:gd name="T20" fmla="*/ 17 w 66"/>
                  <a:gd name="T21" fmla="*/ 11 h 33"/>
                  <a:gd name="T22" fmla="*/ 31 w 66"/>
                  <a:gd name="T23" fmla="*/ 13 h 33"/>
                  <a:gd name="T24" fmla="*/ 43 w 66"/>
                  <a:gd name="T25" fmla="*/ 15 h 33"/>
                  <a:gd name="T26" fmla="*/ 54 w 66"/>
                  <a:gd name="T27" fmla="*/ 17 h 33"/>
                  <a:gd name="T28" fmla="*/ 62 w 66"/>
                  <a:gd name="T29" fmla="*/ 19 h 33"/>
                  <a:gd name="T30" fmla="*/ 66 w 66"/>
                  <a:gd name="T31" fmla="*/ 24 h 33"/>
                  <a:gd name="T32" fmla="*/ 66 w 66"/>
                  <a:gd name="T33" fmla="*/ 2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33"/>
                  <a:gd name="T53" fmla="*/ 66 w 6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33">
                    <a:moveTo>
                      <a:pt x="66" y="28"/>
                    </a:moveTo>
                    <a:lnTo>
                      <a:pt x="62" y="31"/>
                    </a:lnTo>
                    <a:lnTo>
                      <a:pt x="54" y="33"/>
                    </a:lnTo>
                    <a:lnTo>
                      <a:pt x="45" y="31"/>
                    </a:lnTo>
                    <a:lnTo>
                      <a:pt x="33" y="28"/>
                    </a:lnTo>
                    <a:lnTo>
                      <a:pt x="21" y="24"/>
                    </a:lnTo>
                    <a:lnTo>
                      <a:pt x="12" y="17"/>
                    </a:lnTo>
                    <a:lnTo>
                      <a:pt x="4" y="8"/>
                    </a:lnTo>
                    <a:lnTo>
                      <a:pt x="0" y="0"/>
                    </a:lnTo>
                    <a:lnTo>
                      <a:pt x="8" y="6"/>
                    </a:lnTo>
                    <a:lnTo>
                      <a:pt x="17" y="11"/>
                    </a:lnTo>
                    <a:lnTo>
                      <a:pt x="31" y="13"/>
                    </a:lnTo>
                    <a:lnTo>
                      <a:pt x="43" y="15"/>
                    </a:lnTo>
                    <a:lnTo>
                      <a:pt x="54" y="17"/>
                    </a:lnTo>
                    <a:lnTo>
                      <a:pt x="62" y="19"/>
                    </a:lnTo>
                    <a:lnTo>
                      <a:pt x="66" y="24"/>
                    </a:lnTo>
                    <a:lnTo>
                      <a:pt x="66" y="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1" name="Freeform 400"/>
              <p:cNvSpPr>
                <a:spLocks/>
              </p:cNvSpPr>
              <p:nvPr/>
            </p:nvSpPr>
            <p:spPr bwMode="auto">
              <a:xfrm>
                <a:off x="155" y="2188"/>
                <a:ext cx="53" cy="64"/>
              </a:xfrm>
              <a:custGeom>
                <a:avLst/>
                <a:gdLst>
                  <a:gd name="T0" fmla="*/ 0 w 53"/>
                  <a:gd name="T1" fmla="*/ 0 h 64"/>
                  <a:gd name="T2" fmla="*/ 6 w 53"/>
                  <a:gd name="T3" fmla="*/ 4 h 64"/>
                  <a:gd name="T4" fmla="*/ 14 w 53"/>
                  <a:gd name="T5" fmla="*/ 11 h 64"/>
                  <a:gd name="T6" fmla="*/ 24 w 53"/>
                  <a:gd name="T7" fmla="*/ 19 h 64"/>
                  <a:gd name="T8" fmla="*/ 34 w 53"/>
                  <a:gd name="T9" fmla="*/ 28 h 64"/>
                  <a:gd name="T10" fmla="*/ 43 w 53"/>
                  <a:gd name="T11" fmla="*/ 39 h 64"/>
                  <a:gd name="T12" fmla="*/ 49 w 53"/>
                  <a:gd name="T13" fmla="*/ 48 h 64"/>
                  <a:gd name="T14" fmla="*/ 53 w 53"/>
                  <a:gd name="T15" fmla="*/ 57 h 64"/>
                  <a:gd name="T16" fmla="*/ 51 w 53"/>
                  <a:gd name="T17" fmla="*/ 64 h 64"/>
                  <a:gd name="T18" fmla="*/ 39 w 53"/>
                  <a:gd name="T19" fmla="*/ 61 h 64"/>
                  <a:gd name="T20" fmla="*/ 24 w 53"/>
                  <a:gd name="T21" fmla="*/ 42 h 64"/>
                  <a:gd name="T22" fmla="*/ 10 w 53"/>
                  <a:gd name="T23" fmla="*/ 17 h 64"/>
                  <a:gd name="T24" fmla="*/ 0 w 53"/>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4"/>
                  <a:gd name="T41" fmla="*/ 53 w 5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4">
                    <a:moveTo>
                      <a:pt x="0" y="0"/>
                    </a:moveTo>
                    <a:lnTo>
                      <a:pt x="6" y="4"/>
                    </a:lnTo>
                    <a:lnTo>
                      <a:pt x="14" y="11"/>
                    </a:lnTo>
                    <a:lnTo>
                      <a:pt x="24" y="19"/>
                    </a:lnTo>
                    <a:lnTo>
                      <a:pt x="34" y="28"/>
                    </a:lnTo>
                    <a:lnTo>
                      <a:pt x="43" y="39"/>
                    </a:lnTo>
                    <a:lnTo>
                      <a:pt x="49" y="48"/>
                    </a:lnTo>
                    <a:lnTo>
                      <a:pt x="53" y="57"/>
                    </a:lnTo>
                    <a:lnTo>
                      <a:pt x="51" y="64"/>
                    </a:lnTo>
                    <a:lnTo>
                      <a:pt x="39" y="61"/>
                    </a:lnTo>
                    <a:lnTo>
                      <a:pt x="24" y="42"/>
                    </a:lnTo>
                    <a:lnTo>
                      <a:pt x="10"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2" name="Freeform 401"/>
              <p:cNvSpPr>
                <a:spLocks/>
              </p:cNvSpPr>
              <p:nvPr/>
            </p:nvSpPr>
            <p:spPr bwMode="auto">
              <a:xfrm>
                <a:off x="154" y="2201"/>
                <a:ext cx="13" cy="79"/>
              </a:xfrm>
              <a:custGeom>
                <a:avLst/>
                <a:gdLst>
                  <a:gd name="T0" fmla="*/ 3 w 13"/>
                  <a:gd name="T1" fmla="*/ 0 h 79"/>
                  <a:gd name="T2" fmla="*/ 3 w 13"/>
                  <a:gd name="T3" fmla="*/ 15 h 79"/>
                  <a:gd name="T4" fmla="*/ 0 w 13"/>
                  <a:gd name="T5" fmla="*/ 42 h 79"/>
                  <a:gd name="T6" fmla="*/ 0 w 13"/>
                  <a:gd name="T7" fmla="*/ 68 h 79"/>
                  <a:gd name="T8" fmla="*/ 7 w 13"/>
                  <a:gd name="T9" fmla="*/ 79 h 79"/>
                  <a:gd name="T10" fmla="*/ 13 w 13"/>
                  <a:gd name="T11" fmla="*/ 68 h 79"/>
                  <a:gd name="T12" fmla="*/ 13 w 13"/>
                  <a:gd name="T13" fmla="*/ 46 h 79"/>
                  <a:gd name="T14" fmla="*/ 7 w 13"/>
                  <a:gd name="T15" fmla="*/ 20 h 79"/>
                  <a:gd name="T16" fmla="*/ 3 w 13"/>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79"/>
                  <a:gd name="T29" fmla="*/ 13 w 13"/>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79">
                    <a:moveTo>
                      <a:pt x="3" y="0"/>
                    </a:moveTo>
                    <a:lnTo>
                      <a:pt x="3" y="15"/>
                    </a:lnTo>
                    <a:lnTo>
                      <a:pt x="0" y="42"/>
                    </a:lnTo>
                    <a:lnTo>
                      <a:pt x="0" y="68"/>
                    </a:lnTo>
                    <a:lnTo>
                      <a:pt x="7" y="79"/>
                    </a:lnTo>
                    <a:lnTo>
                      <a:pt x="13" y="68"/>
                    </a:lnTo>
                    <a:lnTo>
                      <a:pt x="13" y="46"/>
                    </a:lnTo>
                    <a:lnTo>
                      <a:pt x="7" y="20"/>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3" name="Freeform 402"/>
              <p:cNvSpPr>
                <a:spLocks/>
              </p:cNvSpPr>
              <p:nvPr/>
            </p:nvSpPr>
            <p:spPr bwMode="auto">
              <a:xfrm>
                <a:off x="101" y="2185"/>
                <a:ext cx="56" cy="73"/>
              </a:xfrm>
              <a:custGeom>
                <a:avLst/>
                <a:gdLst>
                  <a:gd name="T0" fmla="*/ 56 w 56"/>
                  <a:gd name="T1" fmla="*/ 0 h 73"/>
                  <a:gd name="T2" fmla="*/ 43 w 56"/>
                  <a:gd name="T3" fmla="*/ 22 h 73"/>
                  <a:gd name="T4" fmla="*/ 25 w 56"/>
                  <a:gd name="T5" fmla="*/ 49 h 73"/>
                  <a:gd name="T6" fmla="*/ 10 w 56"/>
                  <a:gd name="T7" fmla="*/ 71 h 73"/>
                  <a:gd name="T8" fmla="*/ 0 w 56"/>
                  <a:gd name="T9" fmla="*/ 73 h 73"/>
                  <a:gd name="T10" fmla="*/ 0 w 56"/>
                  <a:gd name="T11" fmla="*/ 67 h 73"/>
                  <a:gd name="T12" fmla="*/ 4 w 56"/>
                  <a:gd name="T13" fmla="*/ 58 h 73"/>
                  <a:gd name="T14" fmla="*/ 12 w 56"/>
                  <a:gd name="T15" fmla="*/ 49 h 73"/>
                  <a:gd name="T16" fmla="*/ 21 w 56"/>
                  <a:gd name="T17" fmla="*/ 36 h 73"/>
                  <a:gd name="T18" fmla="*/ 33 w 56"/>
                  <a:gd name="T19" fmla="*/ 25 h 73"/>
                  <a:gd name="T20" fmla="*/ 43 w 56"/>
                  <a:gd name="T21" fmla="*/ 16 h 73"/>
                  <a:gd name="T22" fmla="*/ 51 w 56"/>
                  <a:gd name="T23" fmla="*/ 7 h 73"/>
                  <a:gd name="T24" fmla="*/ 56 w 5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73"/>
                  <a:gd name="T41" fmla="*/ 56 w 5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73">
                    <a:moveTo>
                      <a:pt x="56" y="0"/>
                    </a:moveTo>
                    <a:lnTo>
                      <a:pt x="43" y="22"/>
                    </a:lnTo>
                    <a:lnTo>
                      <a:pt x="25" y="49"/>
                    </a:lnTo>
                    <a:lnTo>
                      <a:pt x="10" y="71"/>
                    </a:lnTo>
                    <a:lnTo>
                      <a:pt x="0" y="73"/>
                    </a:lnTo>
                    <a:lnTo>
                      <a:pt x="0" y="67"/>
                    </a:lnTo>
                    <a:lnTo>
                      <a:pt x="4" y="58"/>
                    </a:lnTo>
                    <a:lnTo>
                      <a:pt x="12" y="49"/>
                    </a:lnTo>
                    <a:lnTo>
                      <a:pt x="21" y="36"/>
                    </a:lnTo>
                    <a:lnTo>
                      <a:pt x="33" y="25"/>
                    </a:lnTo>
                    <a:lnTo>
                      <a:pt x="43" y="16"/>
                    </a:lnTo>
                    <a:lnTo>
                      <a:pt x="51" y="7"/>
                    </a:lnTo>
                    <a:lnTo>
                      <a:pt x="5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4" name="Freeform 403"/>
              <p:cNvSpPr>
                <a:spLocks/>
              </p:cNvSpPr>
              <p:nvPr/>
            </p:nvSpPr>
            <p:spPr bwMode="auto">
              <a:xfrm>
                <a:off x="113" y="1781"/>
                <a:ext cx="87" cy="22"/>
              </a:xfrm>
              <a:custGeom>
                <a:avLst/>
                <a:gdLst>
                  <a:gd name="T0" fmla="*/ 87 w 87"/>
                  <a:gd name="T1" fmla="*/ 18 h 22"/>
                  <a:gd name="T2" fmla="*/ 77 w 87"/>
                  <a:gd name="T3" fmla="*/ 20 h 22"/>
                  <a:gd name="T4" fmla="*/ 64 w 87"/>
                  <a:gd name="T5" fmla="*/ 22 h 22"/>
                  <a:gd name="T6" fmla="*/ 50 w 87"/>
                  <a:gd name="T7" fmla="*/ 22 h 22"/>
                  <a:gd name="T8" fmla="*/ 37 w 87"/>
                  <a:gd name="T9" fmla="*/ 22 h 22"/>
                  <a:gd name="T10" fmla="*/ 23 w 87"/>
                  <a:gd name="T11" fmla="*/ 22 h 22"/>
                  <a:gd name="T12" fmla="*/ 11 w 87"/>
                  <a:gd name="T13" fmla="*/ 20 h 22"/>
                  <a:gd name="T14" fmla="*/ 4 w 87"/>
                  <a:gd name="T15" fmla="*/ 16 h 22"/>
                  <a:gd name="T16" fmla="*/ 0 w 87"/>
                  <a:gd name="T17" fmla="*/ 9 h 22"/>
                  <a:gd name="T18" fmla="*/ 2 w 87"/>
                  <a:gd name="T19" fmla="*/ 3 h 22"/>
                  <a:gd name="T20" fmla="*/ 9 w 87"/>
                  <a:gd name="T21" fmla="*/ 0 h 22"/>
                  <a:gd name="T22" fmla="*/ 21 w 87"/>
                  <a:gd name="T23" fmla="*/ 3 h 22"/>
                  <a:gd name="T24" fmla="*/ 35 w 87"/>
                  <a:gd name="T25" fmla="*/ 5 h 22"/>
                  <a:gd name="T26" fmla="*/ 48 w 87"/>
                  <a:gd name="T27" fmla="*/ 9 h 22"/>
                  <a:gd name="T28" fmla="*/ 64 w 87"/>
                  <a:gd name="T29" fmla="*/ 14 h 22"/>
                  <a:gd name="T30" fmla="*/ 77 w 87"/>
                  <a:gd name="T31" fmla="*/ 16 h 22"/>
                  <a:gd name="T32" fmla="*/ 87 w 87"/>
                  <a:gd name="T33" fmla="*/ 18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22"/>
                  <a:gd name="T53" fmla="*/ 87 w 87"/>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22">
                    <a:moveTo>
                      <a:pt x="87" y="18"/>
                    </a:moveTo>
                    <a:lnTo>
                      <a:pt x="77" y="20"/>
                    </a:lnTo>
                    <a:lnTo>
                      <a:pt x="64" y="22"/>
                    </a:lnTo>
                    <a:lnTo>
                      <a:pt x="50" y="22"/>
                    </a:lnTo>
                    <a:lnTo>
                      <a:pt x="37" y="22"/>
                    </a:lnTo>
                    <a:lnTo>
                      <a:pt x="23" y="22"/>
                    </a:lnTo>
                    <a:lnTo>
                      <a:pt x="11" y="20"/>
                    </a:lnTo>
                    <a:lnTo>
                      <a:pt x="4" y="16"/>
                    </a:lnTo>
                    <a:lnTo>
                      <a:pt x="0" y="9"/>
                    </a:lnTo>
                    <a:lnTo>
                      <a:pt x="2" y="3"/>
                    </a:lnTo>
                    <a:lnTo>
                      <a:pt x="9" y="0"/>
                    </a:lnTo>
                    <a:lnTo>
                      <a:pt x="21" y="3"/>
                    </a:lnTo>
                    <a:lnTo>
                      <a:pt x="35" y="5"/>
                    </a:lnTo>
                    <a:lnTo>
                      <a:pt x="48" y="9"/>
                    </a:lnTo>
                    <a:lnTo>
                      <a:pt x="64" y="14"/>
                    </a:lnTo>
                    <a:lnTo>
                      <a:pt x="77" y="16"/>
                    </a:lnTo>
                    <a:lnTo>
                      <a:pt x="87"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 name="Freeform 404"/>
              <p:cNvSpPr>
                <a:spLocks/>
              </p:cNvSpPr>
              <p:nvPr/>
            </p:nvSpPr>
            <p:spPr bwMode="auto">
              <a:xfrm>
                <a:off x="132" y="1739"/>
                <a:ext cx="82" cy="42"/>
              </a:xfrm>
              <a:custGeom>
                <a:avLst/>
                <a:gdLst>
                  <a:gd name="T0" fmla="*/ 82 w 82"/>
                  <a:gd name="T1" fmla="*/ 42 h 42"/>
                  <a:gd name="T2" fmla="*/ 74 w 82"/>
                  <a:gd name="T3" fmla="*/ 42 h 42"/>
                  <a:gd name="T4" fmla="*/ 62 w 82"/>
                  <a:gd name="T5" fmla="*/ 40 h 42"/>
                  <a:gd name="T6" fmla="*/ 49 w 82"/>
                  <a:gd name="T7" fmla="*/ 36 h 42"/>
                  <a:gd name="T8" fmla="*/ 35 w 82"/>
                  <a:gd name="T9" fmla="*/ 31 h 42"/>
                  <a:gd name="T10" fmla="*/ 23 w 82"/>
                  <a:gd name="T11" fmla="*/ 25 h 42"/>
                  <a:gd name="T12" fmla="*/ 12 w 82"/>
                  <a:gd name="T13" fmla="*/ 18 h 42"/>
                  <a:gd name="T14" fmla="*/ 4 w 82"/>
                  <a:gd name="T15" fmla="*/ 12 h 42"/>
                  <a:gd name="T16" fmla="*/ 0 w 82"/>
                  <a:gd name="T17" fmla="*/ 5 h 42"/>
                  <a:gd name="T18" fmla="*/ 2 w 82"/>
                  <a:gd name="T19" fmla="*/ 0 h 42"/>
                  <a:gd name="T20" fmla="*/ 10 w 82"/>
                  <a:gd name="T21" fmla="*/ 0 h 42"/>
                  <a:gd name="T22" fmla="*/ 23 w 82"/>
                  <a:gd name="T23" fmla="*/ 5 h 42"/>
                  <a:gd name="T24" fmla="*/ 37 w 82"/>
                  <a:gd name="T25" fmla="*/ 14 h 42"/>
                  <a:gd name="T26" fmla="*/ 51 w 82"/>
                  <a:gd name="T27" fmla="*/ 23 h 42"/>
                  <a:gd name="T28" fmla="*/ 64 w 82"/>
                  <a:gd name="T29" fmla="*/ 31 h 42"/>
                  <a:gd name="T30" fmla="*/ 76 w 82"/>
                  <a:gd name="T31" fmla="*/ 38 h 42"/>
                  <a:gd name="T32" fmla="*/ 82 w 82"/>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42"/>
                  <a:gd name="T53" fmla="*/ 82 w 8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42">
                    <a:moveTo>
                      <a:pt x="82" y="42"/>
                    </a:moveTo>
                    <a:lnTo>
                      <a:pt x="74" y="42"/>
                    </a:lnTo>
                    <a:lnTo>
                      <a:pt x="62" y="40"/>
                    </a:lnTo>
                    <a:lnTo>
                      <a:pt x="49" y="36"/>
                    </a:lnTo>
                    <a:lnTo>
                      <a:pt x="35" y="31"/>
                    </a:lnTo>
                    <a:lnTo>
                      <a:pt x="23" y="25"/>
                    </a:lnTo>
                    <a:lnTo>
                      <a:pt x="12" y="18"/>
                    </a:lnTo>
                    <a:lnTo>
                      <a:pt x="4" y="12"/>
                    </a:lnTo>
                    <a:lnTo>
                      <a:pt x="0" y="5"/>
                    </a:lnTo>
                    <a:lnTo>
                      <a:pt x="2" y="0"/>
                    </a:lnTo>
                    <a:lnTo>
                      <a:pt x="10" y="0"/>
                    </a:lnTo>
                    <a:lnTo>
                      <a:pt x="23" y="5"/>
                    </a:lnTo>
                    <a:lnTo>
                      <a:pt x="37" y="14"/>
                    </a:lnTo>
                    <a:lnTo>
                      <a:pt x="51" y="23"/>
                    </a:lnTo>
                    <a:lnTo>
                      <a:pt x="64" y="31"/>
                    </a:lnTo>
                    <a:lnTo>
                      <a:pt x="76" y="38"/>
                    </a:lnTo>
                    <a:lnTo>
                      <a:pt x="82"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6" name="Freeform 405"/>
              <p:cNvSpPr>
                <a:spLocks/>
              </p:cNvSpPr>
              <p:nvPr/>
            </p:nvSpPr>
            <p:spPr bwMode="auto">
              <a:xfrm>
                <a:off x="113" y="1823"/>
                <a:ext cx="81" cy="22"/>
              </a:xfrm>
              <a:custGeom>
                <a:avLst/>
                <a:gdLst>
                  <a:gd name="T0" fmla="*/ 81 w 81"/>
                  <a:gd name="T1" fmla="*/ 9 h 22"/>
                  <a:gd name="T2" fmla="*/ 77 w 81"/>
                  <a:gd name="T3" fmla="*/ 14 h 22"/>
                  <a:gd name="T4" fmla="*/ 70 w 81"/>
                  <a:gd name="T5" fmla="*/ 18 h 22"/>
                  <a:gd name="T6" fmla="*/ 56 w 81"/>
                  <a:gd name="T7" fmla="*/ 20 h 22"/>
                  <a:gd name="T8" fmla="*/ 42 w 81"/>
                  <a:gd name="T9" fmla="*/ 22 h 22"/>
                  <a:gd name="T10" fmla="*/ 29 w 81"/>
                  <a:gd name="T11" fmla="*/ 22 h 22"/>
                  <a:gd name="T12" fmla="*/ 15 w 81"/>
                  <a:gd name="T13" fmla="*/ 20 h 22"/>
                  <a:gd name="T14" fmla="*/ 6 w 81"/>
                  <a:gd name="T15" fmla="*/ 16 h 22"/>
                  <a:gd name="T16" fmla="*/ 0 w 81"/>
                  <a:gd name="T17" fmla="*/ 9 h 22"/>
                  <a:gd name="T18" fmla="*/ 0 w 81"/>
                  <a:gd name="T19" fmla="*/ 3 h 22"/>
                  <a:gd name="T20" fmla="*/ 6 w 81"/>
                  <a:gd name="T21" fmla="*/ 0 h 22"/>
                  <a:gd name="T22" fmla="*/ 17 w 81"/>
                  <a:gd name="T23" fmla="*/ 0 h 22"/>
                  <a:gd name="T24" fmla="*/ 29 w 81"/>
                  <a:gd name="T25" fmla="*/ 3 h 22"/>
                  <a:gd name="T26" fmla="*/ 44 w 81"/>
                  <a:gd name="T27" fmla="*/ 5 h 22"/>
                  <a:gd name="T28" fmla="*/ 58 w 81"/>
                  <a:gd name="T29" fmla="*/ 7 h 22"/>
                  <a:gd name="T30" fmla="*/ 72 w 81"/>
                  <a:gd name="T31" fmla="*/ 9 h 22"/>
                  <a:gd name="T32" fmla="*/ 81 w 81"/>
                  <a:gd name="T33" fmla="*/ 9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22"/>
                  <a:gd name="T53" fmla="*/ 81 w 81"/>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22">
                    <a:moveTo>
                      <a:pt x="81" y="9"/>
                    </a:moveTo>
                    <a:lnTo>
                      <a:pt x="77" y="14"/>
                    </a:lnTo>
                    <a:lnTo>
                      <a:pt x="70" y="18"/>
                    </a:lnTo>
                    <a:lnTo>
                      <a:pt x="56" y="20"/>
                    </a:lnTo>
                    <a:lnTo>
                      <a:pt x="42" y="22"/>
                    </a:lnTo>
                    <a:lnTo>
                      <a:pt x="29" y="22"/>
                    </a:lnTo>
                    <a:lnTo>
                      <a:pt x="15" y="20"/>
                    </a:lnTo>
                    <a:lnTo>
                      <a:pt x="6" y="16"/>
                    </a:lnTo>
                    <a:lnTo>
                      <a:pt x="0" y="9"/>
                    </a:lnTo>
                    <a:lnTo>
                      <a:pt x="0" y="3"/>
                    </a:lnTo>
                    <a:lnTo>
                      <a:pt x="6" y="0"/>
                    </a:lnTo>
                    <a:lnTo>
                      <a:pt x="17" y="0"/>
                    </a:lnTo>
                    <a:lnTo>
                      <a:pt x="29" y="3"/>
                    </a:lnTo>
                    <a:lnTo>
                      <a:pt x="44" y="5"/>
                    </a:lnTo>
                    <a:lnTo>
                      <a:pt x="58" y="7"/>
                    </a:lnTo>
                    <a:lnTo>
                      <a:pt x="72" y="9"/>
                    </a:lnTo>
                    <a:lnTo>
                      <a:pt x="81" y="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7" name="Freeform 406"/>
              <p:cNvSpPr>
                <a:spLocks/>
              </p:cNvSpPr>
              <p:nvPr/>
            </p:nvSpPr>
            <p:spPr bwMode="auto">
              <a:xfrm>
                <a:off x="91" y="1863"/>
                <a:ext cx="88" cy="16"/>
              </a:xfrm>
              <a:custGeom>
                <a:avLst/>
                <a:gdLst>
                  <a:gd name="T0" fmla="*/ 88 w 88"/>
                  <a:gd name="T1" fmla="*/ 0 h 16"/>
                  <a:gd name="T2" fmla="*/ 80 w 88"/>
                  <a:gd name="T3" fmla="*/ 5 h 16"/>
                  <a:gd name="T4" fmla="*/ 70 w 88"/>
                  <a:gd name="T5" fmla="*/ 7 h 16"/>
                  <a:gd name="T6" fmla="*/ 57 w 88"/>
                  <a:gd name="T7" fmla="*/ 11 h 16"/>
                  <a:gd name="T8" fmla="*/ 41 w 88"/>
                  <a:gd name="T9" fmla="*/ 13 h 16"/>
                  <a:gd name="T10" fmla="*/ 28 w 88"/>
                  <a:gd name="T11" fmla="*/ 16 h 16"/>
                  <a:gd name="T12" fmla="*/ 14 w 88"/>
                  <a:gd name="T13" fmla="*/ 16 h 16"/>
                  <a:gd name="T14" fmla="*/ 6 w 88"/>
                  <a:gd name="T15" fmla="*/ 13 h 16"/>
                  <a:gd name="T16" fmla="*/ 0 w 88"/>
                  <a:gd name="T17" fmla="*/ 9 h 16"/>
                  <a:gd name="T18" fmla="*/ 0 w 88"/>
                  <a:gd name="T19" fmla="*/ 5 h 16"/>
                  <a:gd name="T20" fmla="*/ 6 w 88"/>
                  <a:gd name="T21" fmla="*/ 0 h 16"/>
                  <a:gd name="T22" fmla="*/ 16 w 88"/>
                  <a:gd name="T23" fmla="*/ 0 h 16"/>
                  <a:gd name="T24" fmla="*/ 29 w 88"/>
                  <a:gd name="T25" fmla="*/ 0 h 16"/>
                  <a:gd name="T26" fmla="*/ 45 w 88"/>
                  <a:gd name="T27" fmla="*/ 0 h 16"/>
                  <a:gd name="T28" fmla="*/ 61 w 88"/>
                  <a:gd name="T29" fmla="*/ 2 h 16"/>
                  <a:gd name="T30" fmla="*/ 74 w 88"/>
                  <a:gd name="T31" fmla="*/ 2 h 16"/>
                  <a:gd name="T32" fmla="*/ 88 w 88"/>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16"/>
                  <a:gd name="T53" fmla="*/ 88 w 88"/>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16">
                    <a:moveTo>
                      <a:pt x="88" y="0"/>
                    </a:moveTo>
                    <a:lnTo>
                      <a:pt x="80" y="5"/>
                    </a:lnTo>
                    <a:lnTo>
                      <a:pt x="70" y="7"/>
                    </a:lnTo>
                    <a:lnTo>
                      <a:pt x="57" y="11"/>
                    </a:lnTo>
                    <a:lnTo>
                      <a:pt x="41" y="13"/>
                    </a:lnTo>
                    <a:lnTo>
                      <a:pt x="28" y="16"/>
                    </a:lnTo>
                    <a:lnTo>
                      <a:pt x="14" y="16"/>
                    </a:lnTo>
                    <a:lnTo>
                      <a:pt x="6" y="13"/>
                    </a:lnTo>
                    <a:lnTo>
                      <a:pt x="0" y="9"/>
                    </a:lnTo>
                    <a:lnTo>
                      <a:pt x="0" y="5"/>
                    </a:lnTo>
                    <a:lnTo>
                      <a:pt x="6" y="0"/>
                    </a:lnTo>
                    <a:lnTo>
                      <a:pt x="16" y="0"/>
                    </a:lnTo>
                    <a:lnTo>
                      <a:pt x="29" y="0"/>
                    </a:lnTo>
                    <a:lnTo>
                      <a:pt x="45" y="0"/>
                    </a:lnTo>
                    <a:lnTo>
                      <a:pt x="61" y="2"/>
                    </a:lnTo>
                    <a:lnTo>
                      <a:pt x="74" y="2"/>
                    </a:lnTo>
                    <a:lnTo>
                      <a:pt x="8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8" name="Freeform 407"/>
              <p:cNvSpPr>
                <a:spLocks/>
              </p:cNvSpPr>
              <p:nvPr/>
            </p:nvSpPr>
            <p:spPr bwMode="auto">
              <a:xfrm>
                <a:off x="76" y="1896"/>
                <a:ext cx="87" cy="22"/>
              </a:xfrm>
              <a:custGeom>
                <a:avLst/>
                <a:gdLst>
                  <a:gd name="T0" fmla="*/ 87 w 87"/>
                  <a:gd name="T1" fmla="*/ 0 h 22"/>
                  <a:gd name="T2" fmla="*/ 79 w 87"/>
                  <a:gd name="T3" fmla="*/ 2 h 22"/>
                  <a:gd name="T4" fmla="*/ 68 w 87"/>
                  <a:gd name="T5" fmla="*/ 7 h 22"/>
                  <a:gd name="T6" fmla="*/ 52 w 87"/>
                  <a:gd name="T7" fmla="*/ 13 h 22"/>
                  <a:gd name="T8" fmla="*/ 39 w 87"/>
                  <a:gd name="T9" fmla="*/ 18 h 22"/>
                  <a:gd name="T10" fmla="*/ 23 w 87"/>
                  <a:gd name="T11" fmla="*/ 20 h 22"/>
                  <a:gd name="T12" fmla="*/ 11 w 87"/>
                  <a:gd name="T13" fmla="*/ 22 h 22"/>
                  <a:gd name="T14" fmla="*/ 4 w 87"/>
                  <a:gd name="T15" fmla="*/ 20 h 22"/>
                  <a:gd name="T16" fmla="*/ 0 w 87"/>
                  <a:gd name="T17" fmla="*/ 16 h 22"/>
                  <a:gd name="T18" fmla="*/ 2 w 87"/>
                  <a:gd name="T19" fmla="*/ 9 h 22"/>
                  <a:gd name="T20" fmla="*/ 10 w 87"/>
                  <a:gd name="T21" fmla="*/ 7 h 22"/>
                  <a:gd name="T22" fmla="*/ 21 w 87"/>
                  <a:gd name="T23" fmla="*/ 5 h 22"/>
                  <a:gd name="T24" fmla="*/ 35 w 87"/>
                  <a:gd name="T25" fmla="*/ 2 h 22"/>
                  <a:gd name="T26" fmla="*/ 48 w 87"/>
                  <a:gd name="T27" fmla="*/ 2 h 22"/>
                  <a:gd name="T28" fmla="*/ 62 w 87"/>
                  <a:gd name="T29" fmla="*/ 2 h 22"/>
                  <a:gd name="T30" fmla="*/ 76 w 87"/>
                  <a:gd name="T31" fmla="*/ 2 h 22"/>
                  <a:gd name="T32" fmla="*/ 87 w 87"/>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22"/>
                  <a:gd name="T53" fmla="*/ 87 w 87"/>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22">
                    <a:moveTo>
                      <a:pt x="87" y="0"/>
                    </a:moveTo>
                    <a:lnTo>
                      <a:pt x="79" y="2"/>
                    </a:lnTo>
                    <a:lnTo>
                      <a:pt x="68" y="7"/>
                    </a:lnTo>
                    <a:lnTo>
                      <a:pt x="52" y="13"/>
                    </a:lnTo>
                    <a:lnTo>
                      <a:pt x="39" y="18"/>
                    </a:lnTo>
                    <a:lnTo>
                      <a:pt x="23" y="20"/>
                    </a:lnTo>
                    <a:lnTo>
                      <a:pt x="11" y="22"/>
                    </a:lnTo>
                    <a:lnTo>
                      <a:pt x="4" y="20"/>
                    </a:lnTo>
                    <a:lnTo>
                      <a:pt x="0" y="16"/>
                    </a:lnTo>
                    <a:lnTo>
                      <a:pt x="2" y="9"/>
                    </a:lnTo>
                    <a:lnTo>
                      <a:pt x="10" y="7"/>
                    </a:lnTo>
                    <a:lnTo>
                      <a:pt x="21" y="5"/>
                    </a:lnTo>
                    <a:lnTo>
                      <a:pt x="35" y="2"/>
                    </a:lnTo>
                    <a:lnTo>
                      <a:pt x="48" y="2"/>
                    </a:lnTo>
                    <a:lnTo>
                      <a:pt x="62" y="2"/>
                    </a:lnTo>
                    <a:lnTo>
                      <a:pt x="76" y="2"/>
                    </a:lnTo>
                    <a:lnTo>
                      <a:pt x="8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9" name="Freeform 408"/>
              <p:cNvSpPr>
                <a:spLocks/>
              </p:cNvSpPr>
              <p:nvPr/>
            </p:nvSpPr>
            <p:spPr bwMode="auto">
              <a:xfrm>
                <a:off x="58" y="1932"/>
                <a:ext cx="97" cy="26"/>
              </a:xfrm>
              <a:custGeom>
                <a:avLst/>
                <a:gdLst>
                  <a:gd name="T0" fmla="*/ 97 w 97"/>
                  <a:gd name="T1" fmla="*/ 0 h 26"/>
                  <a:gd name="T2" fmla="*/ 86 w 97"/>
                  <a:gd name="T3" fmla="*/ 6 h 26"/>
                  <a:gd name="T4" fmla="*/ 72 w 97"/>
                  <a:gd name="T5" fmla="*/ 13 h 26"/>
                  <a:gd name="T6" fmla="*/ 57 w 97"/>
                  <a:gd name="T7" fmla="*/ 17 h 26"/>
                  <a:gd name="T8" fmla="*/ 41 w 97"/>
                  <a:gd name="T9" fmla="*/ 24 h 26"/>
                  <a:gd name="T10" fmla="*/ 26 w 97"/>
                  <a:gd name="T11" fmla="*/ 26 h 26"/>
                  <a:gd name="T12" fmla="*/ 12 w 97"/>
                  <a:gd name="T13" fmla="*/ 26 h 26"/>
                  <a:gd name="T14" fmla="*/ 4 w 97"/>
                  <a:gd name="T15" fmla="*/ 22 h 26"/>
                  <a:gd name="T16" fmla="*/ 0 w 97"/>
                  <a:gd name="T17" fmla="*/ 15 h 26"/>
                  <a:gd name="T18" fmla="*/ 2 w 97"/>
                  <a:gd name="T19" fmla="*/ 8 h 26"/>
                  <a:gd name="T20" fmla="*/ 12 w 97"/>
                  <a:gd name="T21" fmla="*/ 4 h 26"/>
                  <a:gd name="T22" fmla="*/ 26 w 97"/>
                  <a:gd name="T23" fmla="*/ 2 h 26"/>
                  <a:gd name="T24" fmla="*/ 41 w 97"/>
                  <a:gd name="T25" fmla="*/ 0 h 26"/>
                  <a:gd name="T26" fmla="*/ 59 w 97"/>
                  <a:gd name="T27" fmla="*/ 2 h 26"/>
                  <a:gd name="T28" fmla="*/ 74 w 97"/>
                  <a:gd name="T29" fmla="*/ 2 h 26"/>
                  <a:gd name="T30" fmla="*/ 88 w 97"/>
                  <a:gd name="T31" fmla="*/ 2 h 26"/>
                  <a:gd name="T32" fmla="*/ 97 w 97"/>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26"/>
                  <a:gd name="T53" fmla="*/ 97 w 97"/>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26">
                    <a:moveTo>
                      <a:pt x="97" y="0"/>
                    </a:moveTo>
                    <a:lnTo>
                      <a:pt x="86" y="6"/>
                    </a:lnTo>
                    <a:lnTo>
                      <a:pt x="72" y="13"/>
                    </a:lnTo>
                    <a:lnTo>
                      <a:pt x="57" y="17"/>
                    </a:lnTo>
                    <a:lnTo>
                      <a:pt x="41" y="24"/>
                    </a:lnTo>
                    <a:lnTo>
                      <a:pt x="26" y="26"/>
                    </a:lnTo>
                    <a:lnTo>
                      <a:pt x="12" y="26"/>
                    </a:lnTo>
                    <a:lnTo>
                      <a:pt x="4" y="22"/>
                    </a:lnTo>
                    <a:lnTo>
                      <a:pt x="0" y="15"/>
                    </a:lnTo>
                    <a:lnTo>
                      <a:pt x="2" y="8"/>
                    </a:lnTo>
                    <a:lnTo>
                      <a:pt x="12" y="4"/>
                    </a:lnTo>
                    <a:lnTo>
                      <a:pt x="26" y="2"/>
                    </a:lnTo>
                    <a:lnTo>
                      <a:pt x="41" y="0"/>
                    </a:lnTo>
                    <a:lnTo>
                      <a:pt x="59" y="2"/>
                    </a:lnTo>
                    <a:lnTo>
                      <a:pt x="74" y="2"/>
                    </a:lnTo>
                    <a:lnTo>
                      <a:pt x="88" y="2"/>
                    </a:lnTo>
                    <a:lnTo>
                      <a:pt x="9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0" name="Freeform 409"/>
              <p:cNvSpPr>
                <a:spLocks/>
              </p:cNvSpPr>
              <p:nvPr/>
            </p:nvSpPr>
            <p:spPr bwMode="auto">
              <a:xfrm>
                <a:off x="43" y="1971"/>
                <a:ext cx="107" cy="38"/>
              </a:xfrm>
              <a:custGeom>
                <a:avLst/>
                <a:gdLst>
                  <a:gd name="T0" fmla="*/ 107 w 107"/>
                  <a:gd name="T1" fmla="*/ 0 h 38"/>
                  <a:gd name="T2" fmla="*/ 97 w 107"/>
                  <a:gd name="T3" fmla="*/ 5 h 38"/>
                  <a:gd name="T4" fmla="*/ 81 w 107"/>
                  <a:gd name="T5" fmla="*/ 14 h 38"/>
                  <a:gd name="T6" fmla="*/ 62 w 107"/>
                  <a:gd name="T7" fmla="*/ 22 h 38"/>
                  <a:gd name="T8" fmla="*/ 44 w 107"/>
                  <a:gd name="T9" fmla="*/ 29 h 38"/>
                  <a:gd name="T10" fmla="*/ 25 w 107"/>
                  <a:gd name="T11" fmla="*/ 36 h 38"/>
                  <a:gd name="T12" fmla="*/ 11 w 107"/>
                  <a:gd name="T13" fmla="*/ 38 h 38"/>
                  <a:gd name="T14" fmla="*/ 2 w 107"/>
                  <a:gd name="T15" fmla="*/ 38 h 38"/>
                  <a:gd name="T16" fmla="*/ 0 w 107"/>
                  <a:gd name="T17" fmla="*/ 31 h 38"/>
                  <a:gd name="T18" fmla="*/ 6 w 107"/>
                  <a:gd name="T19" fmla="*/ 22 h 38"/>
                  <a:gd name="T20" fmla="*/ 15 w 107"/>
                  <a:gd name="T21" fmla="*/ 18 h 38"/>
                  <a:gd name="T22" fmla="*/ 31 w 107"/>
                  <a:gd name="T23" fmla="*/ 14 h 38"/>
                  <a:gd name="T24" fmla="*/ 50 w 107"/>
                  <a:gd name="T25" fmla="*/ 9 h 38"/>
                  <a:gd name="T26" fmla="*/ 68 w 107"/>
                  <a:gd name="T27" fmla="*/ 7 h 38"/>
                  <a:gd name="T28" fmla="*/ 85 w 107"/>
                  <a:gd name="T29" fmla="*/ 5 h 38"/>
                  <a:gd name="T30" fmla="*/ 99 w 107"/>
                  <a:gd name="T31" fmla="*/ 2 h 38"/>
                  <a:gd name="T32" fmla="*/ 107 w 107"/>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
                  <a:gd name="T52" fmla="*/ 0 h 38"/>
                  <a:gd name="T53" fmla="*/ 107 w 107"/>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 h="38">
                    <a:moveTo>
                      <a:pt x="107" y="0"/>
                    </a:moveTo>
                    <a:lnTo>
                      <a:pt x="97" y="5"/>
                    </a:lnTo>
                    <a:lnTo>
                      <a:pt x="81" y="14"/>
                    </a:lnTo>
                    <a:lnTo>
                      <a:pt x="62" y="22"/>
                    </a:lnTo>
                    <a:lnTo>
                      <a:pt x="44" y="29"/>
                    </a:lnTo>
                    <a:lnTo>
                      <a:pt x="25" y="36"/>
                    </a:lnTo>
                    <a:lnTo>
                      <a:pt x="11" y="38"/>
                    </a:lnTo>
                    <a:lnTo>
                      <a:pt x="2" y="38"/>
                    </a:lnTo>
                    <a:lnTo>
                      <a:pt x="0" y="31"/>
                    </a:lnTo>
                    <a:lnTo>
                      <a:pt x="6" y="22"/>
                    </a:lnTo>
                    <a:lnTo>
                      <a:pt x="15" y="18"/>
                    </a:lnTo>
                    <a:lnTo>
                      <a:pt x="31" y="14"/>
                    </a:lnTo>
                    <a:lnTo>
                      <a:pt x="50" y="9"/>
                    </a:lnTo>
                    <a:lnTo>
                      <a:pt x="68" y="7"/>
                    </a:lnTo>
                    <a:lnTo>
                      <a:pt x="85" y="5"/>
                    </a:lnTo>
                    <a:lnTo>
                      <a:pt x="99" y="2"/>
                    </a:lnTo>
                    <a:lnTo>
                      <a:pt x="10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1" name="Freeform 410"/>
              <p:cNvSpPr>
                <a:spLocks/>
              </p:cNvSpPr>
              <p:nvPr/>
            </p:nvSpPr>
            <p:spPr bwMode="auto">
              <a:xfrm>
                <a:off x="33" y="2002"/>
                <a:ext cx="115" cy="51"/>
              </a:xfrm>
              <a:custGeom>
                <a:avLst/>
                <a:gdLst>
                  <a:gd name="T0" fmla="*/ 115 w 115"/>
                  <a:gd name="T1" fmla="*/ 0 h 51"/>
                  <a:gd name="T2" fmla="*/ 105 w 115"/>
                  <a:gd name="T3" fmla="*/ 11 h 51"/>
                  <a:gd name="T4" fmla="*/ 89 w 115"/>
                  <a:gd name="T5" fmla="*/ 24 h 51"/>
                  <a:gd name="T6" fmla="*/ 70 w 115"/>
                  <a:gd name="T7" fmla="*/ 33 h 51"/>
                  <a:gd name="T8" fmla="*/ 51 w 115"/>
                  <a:gd name="T9" fmla="*/ 42 h 51"/>
                  <a:gd name="T10" fmla="*/ 31 w 115"/>
                  <a:gd name="T11" fmla="*/ 49 h 51"/>
                  <a:gd name="T12" fmla="*/ 16 w 115"/>
                  <a:gd name="T13" fmla="*/ 51 h 51"/>
                  <a:gd name="T14" fmla="*/ 4 w 115"/>
                  <a:gd name="T15" fmla="*/ 49 h 51"/>
                  <a:gd name="T16" fmla="*/ 0 w 115"/>
                  <a:gd name="T17" fmla="*/ 42 h 51"/>
                  <a:gd name="T18" fmla="*/ 2 w 115"/>
                  <a:gd name="T19" fmla="*/ 33 h 51"/>
                  <a:gd name="T20" fmla="*/ 14 w 115"/>
                  <a:gd name="T21" fmla="*/ 24 h 51"/>
                  <a:gd name="T22" fmla="*/ 27 w 115"/>
                  <a:gd name="T23" fmla="*/ 18 h 51"/>
                  <a:gd name="T24" fmla="*/ 47 w 115"/>
                  <a:gd name="T25" fmla="*/ 13 h 51"/>
                  <a:gd name="T26" fmla="*/ 66 w 115"/>
                  <a:gd name="T27" fmla="*/ 9 h 51"/>
                  <a:gd name="T28" fmla="*/ 86 w 115"/>
                  <a:gd name="T29" fmla="*/ 5 h 51"/>
                  <a:gd name="T30" fmla="*/ 103 w 115"/>
                  <a:gd name="T31" fmla="*/ 2 h 51"/>
                  <a:gd name="T32" fmla="*/ 115 w 115"/>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51"/>
                  <a:gd name="T53" fmla="*/ 115 w 115"/>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51">
                    <a:moveTo>
                      <a:pt x="115" y="0"/>
                    </a:moveTo>
                    <a:lnTo>
                      <a:pt x="105" y="11"/>
                    </a:lnTo>
                    <a:lnTo>
                      <a:pt x="89" y="24"/>
                    </a:lnTo>
                    <a:lnTo>
                      <a:pt x="70" y="33"/>
                    </a:lnTo>
                    <a:lnTo>
                      <a:pt x="51" y="42"/>
                    </a:lnTo>
                    <a:lnTo>
                      <a:pt x="31" y="49"/>
                    </a:lnTo>
                    <a:lnTo>
                      <a:pt x="16" y="51"/>
                    </a:lnTo>
                    <a:lnTo>
                      <a:pt x="4" y="49"/>
                    </a:lnTo>
                    <a:lnTo>
                      <a:pt x="0" y="42"/>
                    </a:lnTo>
                    <a:lnTo>
                      <a:pt x="2" y="33"/>
                    </a:lnTo>
                    <a:lnTo>
                      <a:pt x="14" y="24"/>
                    </a:lnTo>
                    <a:lnTo>
                      <a:pt x="27" y="18"/>
                    </a:lnTo>
                    <a:lnTo>
                      <a:pt x="47" y="13"/>
                    </a:lnTo>
                    <a:lnTo>
                      <a:pt x="66" y="9"/>
                    </a:lnTo>
                    <a:lnTo>
                      <a:pt x="86" y="5"/>
                    </a:lnTo>
                    <a:lnTo>
                      <a:pt x="103" y="2"/>
                    </a:lnTo>
                    <a:lnTo>
                      <a:pt x="11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42" name="Freeform 411"/>
            <p:cNvSpPr>
              <a:spLocks/>
            </p:cNvSpPr>
            <p:nvPr/>
          </p:nvSpPr>
          <p:spPr bwMode="auto">
            <a:xfrm>
              <a:off x="41" y="2053"/>
              <a:ext cx="109" cy="82"/>
            </a:xfrm>
            <a:custGeom>
              <a:avLst/>
              <a:gdLst>
                <a:gd name="T0" fmla="*/ 109 w 109"/>
                <a:gd name="T1" fmla="*/ 0 h 82"/>
                <a:gd name="T2" fmla="*/ 99 w 109"/>
                <a:gd name="T3" fmla="*/ 13 h 82"/>
                <a:gd name="T4" fmla="*/ 85 w 109"/>
                <a:gd name="T5" fmla="*/ 26 h 82"/>
                <a:gd name="T6" fmla="*/ 68 w 109"/>
                <a:gd name="T7" fmla="*/ 42 h 82"/>
                <a:gd name="T8" fmla="*/ 50 w 109"/>
                <a:gd name="T9" fmla="*/ 57 h 82"/>
                <a:gd name="T10" fmla="*/ 33 w 109"/>
                <a:gd name="T11" fmla="*/ 68 h 82"/>
                <a:gd name="T12" fmla="*/ 17 w 109"/>
                <a:gd name="T13" fmla="*/ 77 h 82"/>
                <a:gd name="T14" fmla="*/ 6 w 109"/>
                <a:gd name="T15" fmla="*/ 82 h 82"/>
                <a:gd name="T16" fmla="*/ 0 w 109"/>
                <a:gd name="T17" fmla="*/ 77 h 82"/>
                <a:gd name="T18" fmla="*/ 2 w 109"/>
                <a:gd name="T19" fmla="*/ 68 h 82"/>
                <a:gd name="T20" fmla="*/ 10 w 109"/>
                <a:gd name="T21" fmla="*/ 57 h 82"/>
                <a:gd name="T22" fmla="*/ 21 w 109"/>
                <a:gd name="T23" fmla="*/ 46 h 82"/>
                <a:gd name="T24" fmla="*/ 39 w 109"/>
                <a:gd name="T25" fmla="*/ 33 h 82"/>
                <a:gd name="T26" fmla="*/ 56 w 109"/>
                <a:gd name="T27" fmla="*/ 22 h 82"/>
                <a:gd name="T28" fmla="*/ 76 w 109"/>
                <a:gd name="T29" fmla="*/ 11 h 82"/>
                <a:gd name="T30" fmla="*/ 93 w 109"/>
                <a:gd name="T31" fmla="*/ 4 h 82"/>
                <a:gd name="T32" fmla="*/ 109 w 109"/>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
                <a:gd name="T52" fmla="*/ 0 h 82"/>
                <a:gd name="T53" fmla="*/ 109 w 109"/>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 h="82">
                  <a:moveTo>
                    <a:pt x="109" y="0"/>
                  </a:moveTo>
                  <a:lnTo>
                    <a:pt x="99" y="13"/>
                  </a:lnTo>
                  <a:lnTo>
                    <a:pt x="85" y="26"/>
                  </a:lnTo>
                  <a:lnTo>
                    <a:pt x="68" y="42"/>
                  </a:lnTo>
                  <a:lnTo>
                    <a:pt x="50" y="57"/>
                  </a:lnTo>
                  <a:lnTo>
                    <a:pt x="33" y="68"/>
                  </a:lnTo>
                  <a:lnTo>
                    <a:pt x="17" y="77"/>
                  </a:lnTo>
                  <a:lnTo>
                    <a:pt x="6" y="82"/>
                  </a:lnTo>
                  <a:lnTo>
                    <a:pt x="0" y="77"/>
                  </a:lnTo>
                  <a:lnTo>
                    <a:pt x="2" y="68"/>
                  </a:lnTo>
                  <a:lnTo>
                    <a:pt x="10" y="57"/>
                  </a:lnTo>
                  <a:lnTo>
                    <a:pt x="21" y="46"/>
                  </a:lnTo>
                  <a:lnTo>
                    <a:pt x="39" y="33"/>
                  </a:lnTo>
                  <a:lnTo>
                    <a:pt x="56" y="22"/>
                  </a:lnTo>
                  <a:lnTo>
                    <a:pt x="76" y="11"/>
                  </a:lnTo>
                  <a:lnTo>
                    <a:pt x="93" y="4"/>
                  </a:lnTo>
                  <a:lnTo>
                    <a:pt x="10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 name="Freeform 412"/>
            <p:cNvSpPr>
              <a:spLocks/>
            </p:cNvSpPr>
            <p:nvPr/>
          </p:nvSpPr>
          <p:spPr bwMode="auto">
            <a:xfrm>
              <a:off x="58" y="2099"/>
              <a:ext cx="92" cy="104"/>
            </a:xfrm>
            <a:custGeom>
              <a:avLst/>
              <a:gdLst>
                <a:gd name="T0" fmla="*/ 92 w 92"/>
                <a:gd name="T1" fmla="*/ 0 h 104"/>
                <a:gd name="T2" fmla="*/ 86 w 92"/>
                <a:gd name="T3" fmla="*/ 14 h 104"/>
                <a:gd name="T4" fmla="*/ 74 w 92"/>
                <a:gd name="T5" fmla="*/ 29 h 104"/>
                <a:gd name="T6" fmla="*/ 61 w 92"/>
                <a:gd name="T7" fmla="*/ 49 h 104"/>
                <a:gd name="T8" fmla="*/ 47 w 92"/>
                <a:gd name="T9" fmla="*/ 67 h 104"/>
                <a:gd name="T10" fmla="*/ 31 w 92"/>
                <a:gd name="T11" fmla="*/ 84 h 104"/>
                <a:gd name="T12" fmla="*/ 18 w 92"/>
                <a:gd name="T13" fmla="*/ 97 h 104"/>
                <a:gd name="T14" fmla="*/ 6 w 92"/>
                <a:gd name="T15" fmla="*/ 104 h 104"/>
                <a:gd name="T16" fmla="*/ 0 w 92"/>
                <a:gd name="T17" fmla="*/ 102 h 104"/>
                <a:gd name="T18" fmla="*/ 0 w 92"/>
                <a:gd name="T19" fmla="*/ 91 h 104"/>
                <a:gd name="T20" fmla="*/ 8 w 92"/>
                <a:gd name="T21" fmla="*/ 78 h 104"/>
                <a:gd name="T22" fmla="*/ 20 w 92"/>
                <a:gd name="T23" fmla="*/ 60 h 104"/>
                <a:gd name="T24" fmla="*/ 35 w 92"/>
                <a:gd name="T25" fmla="*/ 44 h 104"/>
                <a:gd name="T26" fmla="*/ 53 w 92"/>
                <a:gd name="T27" fmla="*/ 27 h 104"/>
                <a:gd name="T28" fmla="*/ 68 w 92"/>
                <a:gd name="T29" fmla="*/ 14 h 104"/>
                <a:gd name="T30" fmla="*/ 82 w 92"/>
                <a:gd name="T31" fmla="*/ 5 h 104"/>
                <a:gd name="T32" fmla="*/ 92 w 92"/>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104"/>
                <a:gd name="T53" fmla="*/ 92 w 92"/>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104">
                  <a:moveTo>
                    <a:pt x="92" y="0"/>
                  </a:moveTo>
                  <a:lnTo>
                    <a:pt x="86" y="14"/>
                  </a:lnTo>
                  <a:lnTo>
                    <a:pt x="74" y="29"/>
                  </a:lnTo>
                  <a:lnTo>
                    <a:pt x="61" y="49"/>
                  </a:lnTo>
                  <a:lnTo>
                    <a:pt x="47" y="67"/>
                  </a:lnTo>
                  <a:lnTo>
                    <a:pt x="31" y="84"/>
                  </a:lnTo>
                  <a:lnTo>
                    <a:pt x="18" y="97"/>
                  </a:lnTo>
                  <a:lnTo>
                    <a:pt x="6" y="104"/>
                  </a:lnTo>
                  <a:lnTo>
                    <a:pt x="0" y="102"/>
                  </a:lnTo>
                  <a:lnTo>
                    <a:pt x="0" y="91"/>
                  </a:lnTo>
                  <a:lnTo>
                    <a:pt x="8" y="78"/>
                  </a:lnTo>
                  <a:lnTo>
                    <a:pt x="20" y="60"/>
                  </a:lnTo>
                  <a:lnTo>
                    <a:pt x="35" y="44"/>
                  </a:lnTo>
                  <a:lnTo>
                    <a:pt x="53" y="27"/>
                  </a:lnTo>
                  <a:lnTo>
                    <a:pt x="68" y="14"/>
                  </a:lnTo>
                  <a:lnTo>
                    <a:pt x="82" y="5"/>
                  </a:lnTo>
                  <a:lnTo>
                    <a:pt x="9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 name="Freeform 413"/>
            <p:cNvSpPr>
              <a:spLocks/>
            </p:cNvSpPr>
            <p:nvPr/>
          </p:nvSpPr>
          <p:spPr bwMode="auto">
            <a:xfrm>
              <a:off x="70" y="2143"/>
              <a:ext cx="84" cy="93"/>
            </a:xfrm>
            <a:custGeom>
              <a:avLst/>
              <a:gdLst>
                <a:gd name="T0" fmla="*/ 0 w 84"/>
                <a:gd name="T1" fmla="*/ 89 h 93"/>
                <a:gd name="T2" fmla="*/ 2 w 84"/>
                <a:gd name="T3" fmla="*/ 82 h 93"/>
                <a:gd name="T4" fmla="*/ 10 w 84"/>
                <a:gd name="T5" fmla="*/ 73 h 93"/>
                <a:gd name="T6" fmla="*/ 21 w 84"/>
                <a:gd name="T7" fmla="*/ 64 h 93"/>
                <a:gd name="T8" fmla="*/ 35 w 84"/>
                <a:gd name="T9" fmla="*/ 51 h 93"/>
                <a:gd name="T10" fmla="*/ 50 w 84"/>
                <a:gd name="T11" fmla="*/ 38 h 93"/>
                <a:gd name="T12" fmla="*/ 64 w 84"/>
                <a:gd name="T13" fmla="*/ 25 h 93"/>
                <a:gd name="T14" fmla="*/ 76 w 84"/>
                <a:gd name="T15" fmla="*/ 11 h 93"/>
                <a:gd name="T16" fmla="*/ 84 w 84"/>
                <a:gd name="T17" fmla="*/ 0 h 93"/>
                <a:gd name="T18" fmla="*/ 80 w 84"/>
                <a:gd name="T19" fmla="*/ 16 h 93"/>
                <a:gd name="T20" fmla="*/ 70 w 84"/>
                <a:gd name="T21" fmla="*/ 34 h 93"/>
                <a:gd name="T22" fmla="*/ 58 w 84"/>
                <a:gd name="T23" fmla="*/ 51 h 93"/>
                <a:gd name="T24" fmla="*/ 45 w 84"/>
                <a:gd name="T25" fmla="*/ 69 h 93"/>
                <a:gd name="T26" fmla="*/ 31 w 84"/>
                <a:gd name="T27" fmla="*/ 82 h 93"/>
                <a:gd name="T28" fmla="*/ 19 w 84"/>
                <a:gd name="T29" fmla="*/ 91 h 93"/>
                <a:gd name="T30" fmla="*/ 8 w 84"/>
                <a:gd name="T31" fmla="*/ 93 h 93"/>
                <a:gd name="T32" fmla="*/ 0 w 84"/>
                <a:gd name="T33" fmla="*/ 89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93"/>
                <a:gd name="T53" fmla="*/ 84 w 84"/>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93">
                  <a:moveTo>
                    <a:pt x="0" y="89"/>
                  </a:moveTo>
                  <a:lnTo>
                    <a:pt x="2" y="82"/>
                  </a:lnTo>
                  <a:lnTo>
                    <a:pt x="10" y="73"/>
                  </a:lnTo>
                  <a:lnTo>
                    <a:pt x="21" y="64"/>
                  </a:lnTo>
                  <a:lnTo>
                    <a:pt x="35" y="51"/>
                  </a:lnTo>
                  <a:lnTo>
                    <a:pt x="50" y="38"/>
                  </a:lnTo>
                  <a:lnTo>
                    <a:pt x="64" y="25"/>
                  </a:lnTo>
                  <a:lnTo>
                    <a:pt x="76" y="11"/>
                  </a:lnTo>
                  <a:lnTo>
                    <a:pt x="84" y="0"/>
                  </a:lnTo>
                  <a:lnTo>
                    <a:pt x="80" y="16"/>
                  </a:lnTo>
                  <a:lnTo>
                    <a:pt x="70" y="34"/>
                  </a:lnTo>
                  <a:lnTo>
                    <a:pt x="58" y="51"/>
                  </a:lnTo>
                  <a:lnTo>
                    <a:pt x="45" y="69"/>
                  </a:lnTo>
                  <a:lnTo>
                    <a:pt x="31" y="82"/>
                  </a:lnTo>
                  <a:lnTo>
                    <a:pt x="19" y="91"/>
                  </a:lnTo>
                  <a:lnTo>
                    <a:pt x="8" y="93"/>
                  </a:lnTo>
                  <a:lnTo>
                    <a:pt x="0" y="8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 name="Freeform 414"/>
            <p:cNvSpPr>
              <a:spLocks/>
            </p:cNvSpPr>
            <p:nvPr/>
          </p:nvSpPr>
          <p:spPr bwMode="auto">
            <a:xfrm>
              <a:off x="231" y="2241"/>
              <a:ext cx="99" cy="452"/>
            </a:xfrm>
            <a:custGeom>
              <a:avLst/>
              <a:gdLst>
                <a:gd name="T0" fmla="*/ 90 w 99"/>
                <a:gd name="T1" fmla="*/ 0 h 452"/>
                <a:gd name="T2" fmla="*/ 92 w 99"/>
                <a:gd name="T3" fmla="*/ 0 h 452"/>
                <a:gd name="T4" fmla="*/ 96 w 99"/>
                <a:gd name="T5" fmla="*/ 2 h 452"/>
                <a:gd name="T6" fmla="*/ 97 w 99"/>
                <a:gd name="T7" fmla="*/ 6 h 452"/>
                <a:gd name="T8" fmla="*/ 99 w 99"/>
                <a:gd name="T9" fmla="*/ 11 h 452"/>
                <a:gd name="T10" fmla="*/ 61 w 99"/>
                <a:gd name="T11" fmla="*/ 66 h 452"/>
                <a:gd name="T12" fmla="*/ 35 w 99"/>
                <a:gd name="T13" fmla="*/ 125 h 452"/>
                <a:gd name="T14" fmla="*/ 22 w 99"/>
                <a:gd name="T15" fmla="*/ 187 h 452"/>
                <a:gd name="T16" fmla="*/ 20 w 99"/>
                <a:gd name="T17" fmla="*/ 247 h 452"/>
                <a:gd name="T18" fmla="*/ 22 w 99"/>
                <a:gd name="T19" fmla="*/ 306 h 452"/>
                <a:gd name="T20" fmla="*/ 29 w 99"/>
                <a:gd name="T21" fmla="*/ 359 h 452"/>
                <a:gd name="T22" fmla="*/ 39 w 99"/>
                <a:gd name="T23" fmla="*/ 410 h 452"/>
                <a:gd name="T24" fmla="*/ 49 w 99"/>
                <a:gd name="T25" fmla="*/ 452 h 452"/>
                <a:gd name="T26" fmla="*/ 27 w 99"/>
                <a:gd name="T27" fmla="*/ 423 h 452"/>
                <a:gd name="T28" fmla="*/ 12 w 99"/>
                <a:gd name="T29" fmla="*/ 375 h 452"/>
                <a:gd name="T30" fmla="*/ 2 w 99"/>
                <a:gd name="T31" fmla="*/ 313 h 452"/>
                <a:gd name="T32" fmla="*/ 0 w 99"/>
                <a:gd name="T33" fmla="*/ 242 h 452"/>
                <a:gd name="T34" fmla="*/ 8 w 99"/>
                <a:gd name="T35" fmla="*/ 170 h 452"/>
                <a:gd name="T36" fmla="*/ 24 w 99"/>
                <a:gd name="T37" fmla="*/ 99 h 452"/>
                <a:gd name="T38" fmla="*/ 51 w 99"/>
                <a:gd name="T39" fmla="*/ 42 h 452"/>
                <a:gd name="T40" fmla="*/ 90 w 99"/>
                <a:gd name="T41" fmla="*/ 0 h 4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452"/>
                <a:gd name="T65" fmla="*/ 99 w 99"/>
                <a:gd name="T66" fmla="*/ 452 h 4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452">
                  <a:moveTo>
                    <a:pt x="90" y="0"/>
                  </a:moveTo>
                  <a:lnTo>
                    <a:pt x="92" y="0"/>
                  </a:lnTo>
                  <a:lnTo>
                    <a:pt x="96" y="2"/>
                  </a:lnTo>
                  <a:lnTo>
                    <a:pt x="97" y="6"/>
                  </a:lnTo>
                  <a:lnTo>
                    <a:pt x="99" y="11"/>
                  </a:lnTo>
                  <a:lnTo>
                    <a:pt x="61" y="66"/>
                  </a:lnTo>
                  <a:lnTo>
                    <a:pt x="35" y="125"/>
                  </a:lnTo>
                  <a:lnTo>
                    <a:pt x="22" y="187"/>
                  </a:lnTo>
                  <a:lnTo>
                    <a:pt x="20" y="247"/>
                  </a:lnTo>
                  <a:lnTo>
                    <a:pt x="22" y="306"/>
                  </a:lnTo>
                  <a:lnTo>
                    <a:pt x="29" y="359"/>
                  </a:lnTo>
                  <a:lnTo>
                    <a:pt x="39" y="410"/>
                  </a:lnTo>
                  <a:lnTo>
                    <a:pt x="49" y="452"/>
                  </a:lnTo>
                  <a:lnTo>
                    <a:pt x="27" y="423"/>
                  </a:lnTo>
                  <a:lnTo>
                    <a:pt x="12" y="375"/>
                  </a:lnTo>
                  <a:lnTo>
                    <a:pt x="2" y="313"/>
                  </a:lnTo>
                  <a:lnTo>
                    <a:pt x="0" y="242"/>
                  </a:lnTo>
                  <a:lnTo>
                    <a:pt x="8" y="170"/>
                  </a:lnTo>
                  <a:lnTo>
                    <a:pt x="24" y="99"/>
                  </a:lnTo>
                  <a:lnTo>
                    <a:pt x="51" y="42"/>
                  </a:lnTo>
                  <a:lnTo>
                    <a:pt x="9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 name="Freeform 415"/>
            <p:cNvSpPr>
              <a:spLocks/>
            </p:cNvSpPr>
            <p:nvPr/>
          </p:nvSpPr>
          <p:spPr bwMode="auto">
            <a:xfrm>
              <a:off x="255" y="2631"/>
              <a:ext cx="85" cy="55"/>
            </a:xfrm>
            <a:custGeom>
              <a:avLst/>
              <a:gdLst>
                <a:gd name="T0" fmla="*/ 0 w 85"/>
                <a:gd name="T1" fmla="*/ 0 h 55"/>
                <a:gd name="T2" fmla="*/ 9 w 85"/>
                <a:gd name="T3" fmla="*/ 11 h 55"/>
                <a:gd name="T4" fmla="*/ 21 w 85"/>
                <a:gd name="T5" fmla="*/ 22 h 55"/>
                <a:gd name="T6" fmla="*/ 35 w 85"/>
                <a:gd name="T7" fmla="*/ 33 h 55"/>
                <a:gd name="T8" fmla="*/ 48 w 85"/>
                <a:gd name="T9" fmla="*/ 42 h 55"/>
                <a:gd name="T10" fmla="*/ 62 w 85"/>
                <a:gd name="T11" fmla="*/ 49 h 55"/>
                <a:gd name="T12" fmla="*/ 73 w 85"/>
                <a:gd name="T13" fmla="*/ 55 h 55"/>
                <a:gd name="T14" fmla="*/ 81 w 85"/>
                <a:gd name="T15" fmla="*/ 55 h 55"/>
                <a:gd name="T16" fmla="*/ 85 w 85"/>
                <a:gd name="T17" fmla="*/ 53 h 55"/>
                <a:gd name="T18" fmla="*/ 85 w 85"/>
                <a:gd name="T19" fmla="*/ 49 h 55"/>
                <a:gd name="T20" fmla="*/ 77 w 85"/>
                <a:gd name="T21" fmla="*/ 44 h 55"/>
                <a:gd name="T22" fmla="*/ 68 w 85"/>
                <a:gd name="T23" fmla="*/ 38 h 55"/>
                <a:gd name="T24" fmla="*/ 54 w 85"/>
                <a:gd name="T25" fmla="*/ 31 h 55"/>
                <a:gd name="T26" fmla="*/ 40 w 85"/>
                <a:gd name="T27" fmla="*/ 25 h 55"/>
                <a:gd name="T28" fmla="*/ 25 w 85"/>
                <a:gd name="T29" fmla="*/ 18 h 55"/>
                <a:gd name="T30" fmla="*/ 11 w 85"/>
                <a:gd name="T31" fmla="*/ 9 h 55"/>
                <a:gd name="T32" fmla="*/ 0 w 85"/>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55"/>
                <a:gd name="T53" fmla="*/ 85 w 85"/>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55">
                  <a:moveTo>
                    <a:pt x="0" y="0"/>
                  </a:moveTo>
                  <a:lnTo>
                    <a:pt x="9" y="11"/>
                  </a:lnTo>
                  <a:lnTo>
                    <a:pt x="21" y="22"/>
                  </a:lnTo>
                  <a:lnTo>
                    <a:pt x="35" y="33"/>
                  </a:lnTo>
                  <a:lnTo>
                    <a:pt x="48" y="42"/>
                  </a:lnTo>
                  <a:lnTo>
                    <a:pt x="62" y="49"/>
                  </a:lnTo>
                  <a:lnTo>
                    <a:pt x="73" y="55"/>
                  </a:lnTo>
                  <a:lnTo>
                    <a:pt x="81" y="55"/>
                  </a:lnTo>
                  <a:lnTo>
                    <a:pt x="85" y="53"/>
                  </a:lnTo>
                  <a:lnTo>
                    <a:pt x="85" y="49"/>
                  </a:lnTo>
                  <a:lnTo>
                    <a:pt x="77" y="44"/>
                  </a:lnTo>
                  <a:lnTo>
                    <a:pt x="68" y="38"/>
                  </a:lnTo>
                  <a:lnTo>
                    <a:pt x="54" y="31"/>
                  </a:lnTo>
                  <a:lnTo>
                    <a:pt x="40" y="25"/>
                  </a:lnTo>
                  <a:lnTo>
                    <a:pt x="25" y="18"/>
                  </a:lnTo>
                  <a:lnTo>
                    <a:pt x="11"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 name="Freeform 416"/>
            <p:cNvSpPr>
              <a:spLocks/>
            </p:cNvSpPr>
            <p:nvPr/>
          </p:nvSpPr>
          <p:spPr bwMode="auto">
            <a:xfrm>
              <a:off x="245" y="2592"/>
              <a:ext cx="97" cy="66"/>
            </a:xfrm>
            <a:custGeom>
              <a:avLst/>
              <a:gdLst>
                <a:gd name="T0" fmla="*/ 97 w 97"/>
                <a:gd name="T1" fmla="*/ 64 h 66"/>
                <a:gd name="T2" fmla="*/ 93 w 97"/>
                <a:gd name="T3" fmla="*/ 66 h 66"/>
                <a:gd name="T4" fmla="*/ 83 w 97"/>
                <a:gd name="T5" fmla="*/ 64 h 66"/>
                <a:gd name="T6" fmla="*/ 72 w 97"/>
                <a:gd name="T7" fmla="*/ 59 h 66"/>
                <a:gd name="T8" fmla="*/ 56 w 97"/>
                <a:gd name="T9" fmla="*/ 50 h 66"/>
                <a:gd name="T10" fmla="*/ 41 w 97"/>
                <a:gd name="T11" fmla="*/ 42 h 66"/>
                <a:gd name="T12" fmla="*/ 25 w 97"/>
                <a:gd name="T13" fmla="*/ 30 h 66"/>
                <a:gd name="T14" fmla="*/ 12 w 97"/>
                <a:gd name="T15" fmla="*/ 15 h 66"/>
                <a:gd name="T16" fmla="*/ 0 w 97"/>
                <a:gd name="T17" fmla="*/ 0 h 66"/>
                <a:gd name="T18" fmla="*/ 12 w 97"/>
                <a:gd name="T19" fmla="*/ 6 h 66"/>
                <a:gd name="T20" fmla="*/ 27 w 97"/>
                <a:gd name="T21" fmla="*/ 15 h 66"/>
                <a:gd name="T22" fmla="*/ 43 w 97"/>
                <a:gd name="T23" fmla="*/ 24 h 66"/>
                <a:gd name="T24" fmla="*/ 60 w 97"/>
                <a:gd name="T25" fmla="*/ 35 h 66"/>
                <a:gd name="T26" fmla="*/ 74 w 97"/>
                <a:gd name="T27" fmla="*/ 44 h 66"/>
                <a:gd name="T28" fmla="*/ 87 w 97"/>
                <a:gd name="T29" fmla="*/ 50 h 66"/>
                <a:gd name="T30" fmla="*/ 95 w 97"/>
                <a:gd name="T31" fmla="*/ 59 h 66"/>
                <a:gd name="T32" fmla="*/ 97 w 97"/>
                <a:gd name="T33" fmla="*/ 64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66"/>
                <a:gd name="T53" fmla="*/ 97 w 97"/>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66">
                  <a:moveTo>
                    <a:pt x="97" y="64"/>
                  </a:moveTo>
                  <a:lnTo>
                    <a:pt x="93" y="66"/>
                  </a:lnTo>
                  <a:lnTo>
                    <a:pt x="83" y="64"/>
                  </a:lnTo>
                  <a:lnTo>
                    <a:pt x="72" y="59"/>
                  </a:lnTo>
                  <a:lnTo>
                    <a:pt x="56" y="50"/>
                  </a:lnTo>
                  <a:lnTo>
                    <a:pt x="41" y="42"/>
                  </a:lnTo>
                  <a:lnTo>
                    <a:pt x="25" y="30"/>
                  </a:lnTo>
                  <a:lnTo>
                    <a:pt x="12" y="15"/>
                  </a:lnTo>
                  <a:lnTo>
                    <a:pt x="0" y="0"/>
                  </a:lnTo>
                  <a:lnTo>
                    <a:pt x="12" y="6"/>
                  </a:lnTo>
                  <a:lnTo>
                    <a:pt x="27" y="15"/>
                  </a:lnTo>
                  <a:lnTo>
                    <a:pt x="43" y="24"/>
                  </a:lnTo>
                  <a:lnTo>
                    <a:pt x="60" y="35"/>
                  </a:lnTo>
                  <a:lnTo>
                    <a:pt x="74" y="44"/>
                  </a:lnTo>
                  <a:lnTo>
                    <a:pt x="87" y="50"/>
                  </a:lnTo>
                  <a:lnTo>
                    <a:pt x="95" y="59"/>
                  </a:lnTo>
                  <a:lnTo>
                    <a:pt x="97"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 name="Freeform 417"/>
            <p:cNvSpPr>
              <a:spLocks/>
            </p:cNvSpPr>
            <p:nvPr/>
          </p:nvSpPr>
          <p:spPr bwMode="auto">
            <a:xfrm>
              <a:off x="237" y="2501"/>
              <a:ext cx="124" cy="88"/>
            </a:xfrm>
            <a:custGeom>
              <a:avLst/>
              <a:gdLst>
                <a:gd name="T0" fmla="*/ 124 w 124"/>
                <a:gd name="T1" fmla="*/ 86 h 88"/>
                <a:gd name="T2" fmla="*/ 119 w 124"/>
                <a:gd name="T3" fmla="*/ 88 h 88"/>
                <a:gd name="T4" fmla="*/ 105 w 124"/>
                <a:gd name="T5" fmla="*/ 84 h 88"/>
                <a:gd name="T6" fmla="*/ 88 w 124"/>
                <a:gd name="T7" fmla="*/ 77 h 88"/>
                <a:gd name="T8" fmla="*/ 68 w 124"/>
                <a:gd name="T9" fmla="*/ 66 h 88"/>
                <a:gd name="T10" fmla="*/ 47 w 124"/>
                <a:gd name="T11" fmla="*/ 51 h 88"/>
                <a:gd name="T12" fmla="*/ 27 w 124"/>
                <a:gd name="T13" fmla="*/ 35 h 88"/>
                <a:gd name="T14" fmla="*/ 10 w 124"/>
                <a:gd name="T15" fmla="*/ 18 h 88"/>
                <a:gd name="T16" fmla="*/ 0 w 124"/>
                <a:gd name="T17" fmla="*/ 0 h 88"/>
                <a:gd name="T18" fmla="*/ 10 w 124"/>
                <a:gd name="T19" fmla="*/ 7 h 88"/>
                <a:gd name="T20" fmla="*/ 25 w 124"/>
                <a:gd name="T21" fmla="*/ 18 h 88"/>
                <a:gd name="T22" fmla="*/ 47 w 124"/>
                <a:gd name="T23" fmla="*/ 31 h 88"/>
                <a:gd name="T24" fmla="*/ 70 w 124"/>
                <a:gd name="T25" fmla="*/ 44 h 88"/>
                <a:gd name="T26" fmla="*/ 91 w 124"/>
                <a:gd name="T27" fmla="*/ 57 h 88"/>
                <a:gd name="T28" fmla="*/ 109 w 124"/>
                <a:gd name="T29" fmla="*/ 68 h 88"/>
                <a:gd name="T30" fmla="*/ 121 w 124"/>
                <a:gd name="T31" fmla="*/ 80 h 88"/>
                <a:gd name="T32" fmla="*/ 124 w 124"/>
                <a:gd name="T33" fmla="*/ 86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4"/>
                <a:gd name="T52" fmla="*/ 0 h 88"/>
                <a:gd name="T53" fmla="*/ 124 w 124"/>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4" h="88">
                  <a:moveTo>
                    <a:pt x="124" y="86"/>
                  </a:moveTo>
                  <a:lnTo>
                    <a:pt x="119" y="88"/>
                  </a:lnTo>
                  <a:lnTo>
                    <a:pt x="105" y="84"/>
                  </a:lnTo>
                  <a:lnTo>
                    <a:pt x="88" y="77"/>
                  </a:lnTo>
                  <a:lnTo>
                    <a:pt x="68" y="66"/>
                  </a:lnTo>
                  <a:lnTo>
                    <a:pt x="47" y="51"/>
                  </a:lnTo>
                  <a:lnTo>
                    <a:pt x="27" y="35"/>
                  </a:lnTo>
                  <a:lnTo>
                    <a:pt x="10" y="18"/>
                  </a:lnTo>
                  <a:lnTo>
                    <a:pt x="0" y="0"/>
                  </a:lnTo>
                  <a:lnTo>
                    <a:pt x="10" y="7"/>
                  </a:lnTo>
                  <a:lnTo>
                    <a:pt x="25" y="18"/>
                  </a:lnTo>
                  <a:lnTo>
                    <a:pt x="47" y="31"/>
                  </a:lnTo>
                  <a:lnTo>
                    <a:pt x="70" y="44"/>
                  </a:lnTo>
                  <a:lnTo>
                    <a:pt x="91" y="57"/>
                  </a:lnTo>
                  <a:lnTo>
                    <a:pt x="109" y="68"/>
                  </a:lnTo>
                  <a:lnTo>
                    <a:pt x="121" y="80"/>
                  </a:lnTo>
                  <a:lnTo>
                    <a:pt x="124"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 name="Freeform 418"/>
            <p:cNvSpPr>
              <a:spLocks/>
            </p:cNvSpPr>
            <p:nvPr/>
          </p:nvSpPr>
          <p:spPr bwMode="auto">
            <a:xfrm>
              <a:off x="243" y="2417"/>
              <a:ext cx="136" cy="97"/>
            </a:xfrm>
            <a:custGeom>
              <a:avLst/>
              <a:gdLst>
                <a:gd name="T0" fmla="*/ 136 w 136"/>
                <a:gd name="T1" fmla="*/ 95 h 97"/>
                <a:gd name="T2" fmla="*/ 128 w 136"/>
                <a:gd name="T3" fmla="*/ 97 h 97"/>
                <a:gd name="T4" fmla="*/ 113 w 136"/>
                <a:gd name="T5" fmla="*/ 93 h 97"/>
                <a:gd name="T6" fmla="*/ 93 w 136"/>
                <a:gd name="T7" fmla="*/ 82 h 97"/>
                <a:gd name="T8" fmla="*/ 70 w 136"/>
                <a:gd name="T9" fmla="*/ 69 h 97"/>
                <a:gd name="T10" fmla="*/ 47 w 136"/>
                <a:gd name="T11" fmla="*/ 53 h 97"/>
                <a:gd name="T12" fmla="*/ 27 w 136"/>
                <a:gd name="T13" fmla="*/ 35 h 97"/>
                <a:gd name="T14" fmla="*/ 10 w 136"/>
                <a:gd name="T15" fmla="*/ 18 h 97"/>
                <a:gd name="T16" fmla="*/ 0 w 136"/>
                <a:gd name="T17" fmla="*/ 0 h 97"/>
                <a:gd name="T18" fmla="*/ 10 w 136"/>
                <a:gd name="T19" fmla="*/ 7 h 97"/>
                <a:gd name="T20" fmla="*/ 29 w 136"/>
                <a:gd name="T21" fmla="*/ 18 h 97"/>
                <a:gd name="T22" fmla="*/ 50 w 136"/>
                <a:gd name="T23" fmla="*/ 31 h 97"/>
                <a:gd name="T24" fmla="*/ 76 w 136"/>
                <a:gd name="T25" fmla="*/ 47 h 97"/>
                <a:gd name="T26" fmla="*/ 99 w 136"/>
                <a:gd name="T27" fmla="*/ 64 h 97"/>
                <a:gd name="T28" fmla="*/ 118 w 136"/>
                <a:gd name="T29" fmla="*/ 77 h 97"/>
                <a:gd name="T30" fmla="*/ 132 w 136"/>
                <a:gd name="T31" fmla="*/ 88 h 97"/>
                <a:gd name="T32" fmla="*/ 136 w 136"/>
                <a:gd name="T33" fmla="*/ 95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
                <a:gd name="T52" fmla="*/ 0 h 97"/>
                <a:gd name="T53" fmla="*/ 136 w 136"/>
                <a:gd name="T54" fmla="*/ 97 h 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 h="97">
                  <a:moveTo>
                    <a:pt x="136" y="95"/>
                  </a:moveTo>
                  <a:lnTo>
                    <a:pt x="128" y="97"/>
                  </a:lnTo>
                  <a:lnTo>
                    <a:pt x="113" y="93"/>
                  </a:lnTo>
                  <a:lnTo>
                    <a:pt x="93" y="82"/>
                  </a:lnTo>
                  <a:lnTo>
                    <a:pt x="70" y="69"/>
                  </a:lnTo>
                  <a:lnTo>
                    <a:pt x="47" y="53"/>
                  </a:lnTo>
                  <a:lnTo>
                    <a:pt x="27" y="35"/>
                  </a:lnTo>
                  <a:lnTo>
                    <a:pt x="10" y="18"/>
                  </a:lnTo>
                  <a:lnTo>
                    <a:pt x="0" y="0"/>
                  </a:lnTo>
                  <a:lnTo>
                    <a:pt x="10" y="7"/>
                  </a:lnTo>
                  <a:lnTo>
                    <a:pt x="29" y="18"/>
                  </a:lnTo>
                  <a:lnTo>
                    <a:pt x="50" y="31"/>
                  </a:lnTo>
                  <a:lnTo>
                    <a:pt x="76" y="47"/>
                  </a:lnTo>
                  <a:lnTo>
                    <a:pt x="99" y="64"/>
                  </a:lnTo>
                  <a:lnTo>
                    <a:pt x="118" y="77"/>
                  </a:lnTo>
                  <a:lnTo>
                    <a:pt x="132" y="88"/>
                  </a:lnTo>
                  <a:lnTo>
                    <a:pt x="136" y="9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 name="Freeform 419"/>
            <p:cNvSpPr>
              <a:spLocks/>
            </p:cNvSpPr>
            <p:nvPr/>
          </p:nvSpPr>
          <p:spPr bwMode="auto">
            <a:xfrm>
              <a:off x="257" y="2362"/>
              <a:ext cx="108" cy="104"/>
            </a:xfrm>
            <a:custGeom>
              <a:avLst/>
              <a:gdLst>
                <a:gd name="T0" fmla="*/ 108 w 108"/>
                <a:gd name="T1" fmla="*/ 104 h 104"/>
                <a:gd name="T2" fmla="*/ 103 w 108"/>
                <a:gd name="T3" fmla="*/ 104 h 104"/>
                <a:gd name="T4" fmla="*/ 91 w 108"/>
                <a:gd name="T5" fmla="*/ 97 h 104"/>
                <a:gd name="T6" fmla="*/ 73 w 108"/>
                <a:gd name="T7" fmla="*/ 84 h 104"/>
                <a:gd name="T8" fmla="*/ 54 w 108"/>
                <a:gd name="T9" fmla="*/ 68 h 104"/>
                <a:gd name="T10" fmla="*/ 35 w 108"/>
                <a:gd name="T11" fmla="*/ 49 h 104"/>
                <a:gd name="T12" fmla="*/ 17 w 108"/>
                <a:gd name="T13" fmla="*/ 31 h 104"/>
                <a:gd name="T14" fmla="*/ 5 w 108"/>
                <a:gd name="T15" fmla="*/ 13 h 104"/>
                <a:gd name="T16" fmla="*/ 0 w 108"/>
                <a:gd name="T17" fmla="*/ 0 h 104"/>
                <a:gd name="T18" fmla="*/ 9 w 108"/>
                <a:gd name="T19" fmla="*/ 9 h 104"/>
                <a:gd name="T20" fmla="*/ 25 w 108"/>
                <a:gd name="T21" fmla="*/ 22 h 104"/>
                <a:gd name="T22" fmla="*/ 44 w 108"/>
                <a:gd name="T23" fmla="*/ 38 h 104"/>
                <a:gd name="T24" fmla="*/ 66 w 108"/>
                <a:gd name="T25" fmla="*/ 53 h 104"/>
                <a:gd name="T26" fmla="*/ 83 w 108"/>
                <a:gd name="T27" fmla="*/ 68 h 104"/>
                <a:gd name="T28" fmla="*/ 99 w 108"/>
                <a:gd name="T29" fmla="*/ 84 h 104"/>
                <a:gd name="T30" fmla="*/ 108 w 108"/>
                <a:gd name="T31" fmla="*/ 95 h 104"/>
                <a:gd name="T32" fmla="*/ 108 w 108"/>
                <a:gd name="T33" fmla="*/ 10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104"/>
                <a:gd name="T53" fmla="*/ 108 w 108"/>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104">
                  <a:moveTo>
                    <a:pt x="108" y="104"/>
                  </a:moveTo>
                  <a:lnTo>
                    <a:pt x="103" y="104"/>
                  </a:lnTo>
                  <a:lnTo>
                    <a:pt x="91" y="97"/>
                  </a:lnTo>
                  <a:lnTo>
                    <a:pt x="73" y="84"/>
                  </a:lnTo>
                  <a:lnTo>
                    <a:pt x="54" y="68"/>
                  </a:lnTo>
                  <a:lnTo>
                    <a:pt x="35" y="49"/>
                  </a:lnTo>
                  <a:lnTo>
                    <a:pt x="17" y="31"/>
                  </a:lnTo>
                  <a:lnTo>
                    <a:pt x="5" y="13"/>
                  </a:lnTo>
                  <a:lnTo>
                    <a:pt x="0" y="0"/>
                  </a:lnTo>
                  <a:lnTo>
                    <a:pt x="9" y="9"/>
                  </a:lnTo>
                  <a:lnTo>
                    <a:pt x="25" y="22"/>
                  </a:lnTo>
                  <a:lnTo>
                    <a:pt x="44" y="38"/>
                  </a:lnTo>
                  <a:lnTo>
                    <a:pt x="66" y="53"/>
                  </a:lnTo>
                  <a:lnTo>
                    <a:pt x="83" y="68"/>
                  </a:lnTo>
                  <a:lnTo>
                    <a:pt x="99" y="84"/>
                  </a:lnTo>
                  <a:lnTo>
                    <a:pt x="108" y="95"/>
                  </a:lnTo>
                  <a:lnTo>
                    <a:pt x="108" y="10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 name="Freeform 420"/>
            <p:cNvSpPr>
              <a:spLocks/>
            </p:cNvSpPr>
            <p:nvPr/>
          </p:nvSpPr>
          <p:spPr bwMode="auto">
            <a:xfrm>
              <a:off x="270" y="2320"/>
              <a:ext cx="91" cy="88"/>
            </a:xfrm>
            <a:custGeom>
              <a:avLst/>
              <a:gdLst>
                <a:gd name="T0" fmla="*/ 91 w 91"/>
                <a:gd name="T1" fmla="*/ 88 h 88"/>
                <a:gd name="T2" fmla="*/ 86 w 91"/>
                <a:gd name="T3" fmla="*/ 88 h 88"/>
                <a:gd name="T4" fmla="*/ 76 w 91"/>
                <a:gd name="T5" fmla="*/ 86 h 88"/>
                <a:gd name="T6" fmla="*/ 62 w 91"/>
                <a:gd name="T7" fmla="*/ 77 h 88"/>
                <a:gd name="T8" fmla="*/ 47 w 91"/>
                <a:gd name="T9" fmla="*/ 66 h 88"/>
                <a:gd name="T10" fmla="*/ 31 w 91"/>
                <a:gd name="T11" fmla="*/ 51 h 88"/>
                <a:gd name="T12" fmla="*/ 18 w 91"/>
                <a:gd name="T13" fmla="*/ 35 h 88"/>
                <a:gd name="T14" fmla="*/ 6 w 91"/>
                <a:gd name="T15" fmla="*/ 18 h 88"/>
                <a:gd name="T16" fmla="*/ 0 w 91"/>
                <a:gd name="T17" fmla="*/ 0 h 88"/>
                <a:gd name="T18" fmla="*/ 10 w 91"/>
                <a:gd name="T19" fmla="*/ 9 h 88"/>
                <a:gd name="T20" fmla="*/ 23 w 91"/>
                <a:gd name="T21" fmla="*/ 22 h 88"/>
                <a:gd name="T22" fmla="*/ 39 w 91"/>
                <a:gd name="T23" fmla="*/ 35 h 88"/>
                <a:gd name="T24" fmla="*/ 57 w 91"/>
                <a:gd name="T25" fmla="*/ 49 h 88"/>
                <a:gd name="T26" fmla="*/ 72 w 91"/>
                <a:gd name="T27" fmla="*/ 62 h 88"/>
                <a:gd name="T28" fmla="*/ 84 w 91"/>
                <a:gd name="T29" fmla="*/ 73 h 88"/>
                <a:gd name="T30" fmla="*/ 91 w 91"/>
                <a:gd name="T31" fmla="*/ 82 h 88"/>
                <a:gd name="T32" fmla="*/ 91 w 91"/>
                <a:gd name="T33" fmla="*/ 88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88"/>
                <a:gd name="T53" fmla="*/ 91 w 91"/>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88">
                  <a:moveTo>
                    <a:pt x="91" y="88"/>
                  </a:moveTo>
                  <a:lnTo>
                    <a:pt x="86" y="88"/>
                  </a:lnTo>
                  <a:lnTo>
                    <a:pt x="76" y="86"/>
                  </a:lnTo>
                  <a:lnTo>
                    <a:pt x="62" y="77"/>
                  </a:lnTo>
                  <a:lnTo>
                    <a:pt x="47" y="66"/>
                  </a:lnTo>
                  <a:lnTo>
                    <a:pt x="31" y="51"/>
                  </a:lnTo>
                  <a:lnTo>
                    <a:pt x="18" y="35"/>
                  </a:lnTo>
                  <a:lnTo>
                    <a:pt x="6" y="18"/>
                  </a:lnTo>
                  <a:lnTo>
                    <a:pt x="0" y="0"/>
                  </a:lnTo>
                  <a:lnTo>
                    <a:pt x="10" y="9"/>
                  </a:lnTo>
                  <a:lnTo>
                    <a:pt x="23" y="22"/>
                  </a:lnTo>
                  <a:lnTo>
                    <a:pt x="39" y="35"/>
                  </a:lnTo>
                  <a:lnTo>
                    <a:pt x="57" y="49"/>
                  </a:lnTo>
                  <a:lnTo>
                    <a:pt x="72" y="62"/>
                  </a:lnTo>
                  <a:lnTo>
                    <a:pt x="84" y="73"/>
                  </a:lnTo>
                  <a:lnTo>
                    <a:pt x="91" y="82"/>
                  </a:lnTo>
                  <a:lnTo>
                    <a:pt x="91" y="8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 name="Freeform 421"/>
            <p:cNvSpPr>
              <a:spLocks/>
            </p:cNvSpPr>
            <p:nvPr/>
          </p:nvSpPr>
          <p:spPr bwMode="auto">
            <a:xfrm>
              <a:off x="297" y="2278"/>
              <a:ext cx="64" cy="77"/>
            </a:xfrm>
            <a:custGeom>
              <a:avLst/>
              <a:gdLst>
                <a:gd name="T0" fmla="*/ 64 w 64"/>
                <a:gd name="T1" fmla="*/ 77 h 77"/>
                <a:gd name="T2" fmla="*/ 59 w 64"/>
                <a:gd name="T3" fmla="*/ 77 h 77"/>
                <a:gd name="T4" fmla="*/ 51 w 64"/>
                <a:gd name="T5" fmla="*/ 71 h 77"/>
                <a:gd name="T6" fmla="*/ 39 w 64"/>
                <a:gd name="T7" fmla="*/ 62 h 77"/>
                <a:gd name="T8" fmla="*/ 28 w 64"/>
                <a:gd name="T9" fmla="*/ 49 h 77"/>
                <a:gd name="T10" fmla="*/ 18 w 64"/>
                <a:gd name="T11" fmla="*/ 35 h 77"/>
                <a:gd name="T12" fmla="*/ 8 w 64"/>
                <a:gd name="T13" fmla="*/ 20 h 77"/>
                <a:gd name="T14" fmla="*/ 2 w 64"/>
                <a:gd name="T15" fmla="*/ 9 h 77"/>
                <a:gd name="T16" fmla="*/ 0 w 64"/>
                <a:gd name="T17" fmla="*/ 0 h 77"/>
                <a:gd name="T18" fmla="*/ 6 w 64"/>
                <a:gd name="T19" fmla="*/ 9 h 77"/>
                <a:gd name="T20" fmla="*/ 16 w 64"/>
                <a:gd name="T21" fmla="*/ 18 h 77"/>
                <a:gd name="T22" fmla="*/ 28 w 64"/>
                <a:gd name="T23" fmla="*/ 29 h 77"/>
                <a:gd name="T24" fmla="*/ 37 w 64"/>
                <a:gd name="T25" fmla="*/ 40 h 77"/>
                <a:gd name="T26" fmla="*/ 47 w 64"/>
                <a:gd name="T27" fmla="*/ 51 h 77"/>
                <a:gd name="T28" fmla="*/ 57 w 64"/>
                <a:gd name="T29" fmla="*/ 62 h 77"/>
                <a:gd name="T30" fmla="*/ 63 w 64"/>
                <a:gd name="T31" fmla="*/ 71 h 77"/>
                <a:gd name="T32" fmla="*/ 64 w 64"/>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77"/>
                <a:gd name="T53" fmla="*/ 64 w 64"/>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77">
                  <a:moveTo>
                    <a:pt x="64" y="77"/>
                  </a:moveTo>
                  <a:lnTo>
                    <a:pt x="59" y="77"/>
                  </a:lnTo>
                  <a:lnTo>
                    <a:pt x="51" y="71"/>
                  </a:lnTo>
                  <a:lnTo>
                    <a:pt x="39" y="62"/>
                  </a:lnTo>
                  <a:lnTo>
                    <a:pt x="28" y="49"/>
                  </a:lnTo>
                  <a:lnTo>
                    <a:pt x="18" y="35"/>
                  </a:lnTo>
                  <a:lnTo>
                    <a:pt x="8" y="20"/>
                  </a:lnTo>
                  <a:lnTo>
                    <a:pt x="2" y="9"/>
                  </a:lnTo>
                  <a:lnTo>
                    <a:pt x="0" y="0"/>
                  </a:lnTo>
                  <a:lnTo>
                    <a:pt x="6" y="9"/>
                  </a:lnTo>
                  <a:lnTo>
                    <a:pt x="16" y="18"/>
                  </a:lnTo>
                  <a:lnTo>
                    <a:pt x="28" y="29"/>
                  </a:lnTo>
                  <a:lnTo>
                    <a:pt x="37" y="40"/>
                  </a:lnTo>
                  <a:lnTo>
                    <a:pt x="47" y="51"/>
                  </a:lnTo>
                  <a:lnTo>
                    <a:pt x="57" y="62"/>
                  </a:lnTo>
                  <a:lnTo>
                    <a:pt x="63" y="71"/>
                  </a:lnTo>
                  <a:lnTo>
                    <a:pt x="64" y="7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3" name="Freeform 422"/>
            <p:cNvSpPr>
              <a:spLocks/>
            </p:cNvSpPr>
            <p:nvPr/>
          </p:nvSpPr>
          <p:spPr bwMode="auto">
            <a:xfrm>
              <a:off x="313" y="2254"/>
              <a:ext cx="39" cy="51"/>
            </a:xfrm>
            <a:custGeom>
              <a:avLst/>
              <a:gdLst>
                <a:gd name="T0" fmla="*/ 39 w 39"/>
                <a:gd name="T1" fmla="*/ 51 h 51"/>
                <a:gd name="T2" fmla="*/ 29 w 39"/>
                <a:gd name="T3" fmla="*/ 48 h 51"/>
                <a:gd name="T4" fmla="*/ 14 w 39"/>
                <a:gd name="T5" fmla="*/ 35 h 51"/>
                <a:gd name="T6" fmla="*/ 0 w 39"/>
                <a:gd name="T7" fmla="*/ 17 h 51"/>
                <a:gd name="T8" fmla="*/ 0 w 39"/>
                <a:gd name="T9" fmla="*/ 0 h 51"/>
                <a:gd name="T10" fmla="*/ 10 w 39"/>
                <a:gd name="T11" fmla="*/ 17 h 51"/>
                <a:gd name="T12" fmla="*/ 25 w 39"/>
                <a:gd name="T13" fmla="*/ 31 h 51"/>
                <a:gd name="T14" fmla="*/ 39 w 39"/>
                <a:gd name="T15" fmla="*/ 42 h 51"/>
                <a:gd name="T16" fmla="*/ 39 w 39"/>
                <a:gd name="T17" fmla="*/ 5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51"/>
                <a:gd name="T29" fmla="*/ 39 w 3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51">
                  <a:moveTo>
                    <a:pt x="39" y="51"/>
                  </a:moveTo>
                  <a:lnTo>
                    <a:pt x="29" y="48"/>
                  </a:lnTo>
                  <a:lnTo>
                    <a:pt x="14" y="35"/>
                  </a:lnTo>
                  <a:lnTo>
                    <a:pt x="0" y="17"/>
                  </a:lnTo>
                  <a:lnTo>
                    <a:pt x="0" y="0"/>
                  </a:lnTo>
                  <a:lnTo>
                    <a:pt x="10" y="17"/>
                  </a:lnTo>
                  <a:lnTo>
                    <a:pt x="25" y="31"/>
                  </a:lnTo>
                  <a:lnTo>
                    <a:pt x="39" y="42"/>
                  </a:lnTo>
                  <a:lnTo>
                    <a:pt x="39"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 name="Freeform 423"/>
            <p:cNvSpPr>
              <a:spLocks/>
            </p:cNvSpPr>
            <p:nvPr/>
          </p:nvSpPr>
          <p:spPr bwMode="auto">
            <a:xfrm>
              <a:off x="270" y="2667"/>
              <a:ext cx="57" cy="55"/>
            </a:xfrm>
            <a:custGeom>
              <a:avLst/>
              <a:gdLst>
                <a:gd name="T0" fmla="*/ 0 w 57"/>
                <a:gd name="T1" fmla="*/ 0 h 55"/>
                <a:gd name="T2" fmla="*/ 4 w 57"/>
                <a:gd name="T3" fmla="*/ 4 h 55"/>
                <a:gd name="T4" fmla="*/ 12 w 57"/>
                <a:gd name="T5" fmla="*/ 8 h 55"/>
                <a:gd name="T6" fmla="*/ 23 w 57"/>
                <a:gd name="T7" fmla="*/ 17 h 55"/>
                <a:gd name="T8" fmla="*/ 33 w 57"/>
                <a:gd name="T9" fmla="*/ 24 h 55"/>
                <a:gd name="T10" fmla="*/ 45 w 57"/>
                <a:gd name="T11" fmla="*/ 33 h 55"/>
                <a:gd name="T12" fmla="*/ 53 w 57"/>
                <a:gd name="T13" fmla="*/ 42 h 55"/>
                <a:gd name="T14" fmla="*/ 57 w 57"/>
                <a:gd name="T15" fmla="*/ 48 h 55"/>
                <a:gd name="T16" fmla="*/ 55 w 57"/>
                <a:gd name="T17" fmla="*/ 55 h 55"/>
                <a:gd name="T18" fmla="*/ 43 w 57"/>
                <a:gd name="T19" fmla="*/ 55 h 55"/>
                <a:gd name="T20" fmla="*/ 27 w 57"/>
                <a:gd name="T21" fmla="*/ 37 h 55"/>
                <a:gd name="T22" fmla="*/ 12 w 57"/>
                <a:gd name="T23" fmla="*/ 15 h 55"/>
                <a:gd name="T24" fmla="*/ 0 w 57"/>
                <a:gd name="T25" fmla="*/ 0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55"/>
                <a:gd name="T41" fmla="*/ 57 w 57"/>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55">
                  <a:moveTo>
                    <a:pt x="0" y="0"/>
                  </a:moveTo>
                  <a:lnTo>
                    <a:pt x="4" y="4"/>
                  </a:lnTo>
                  <a:lnTo>
                    <a:pt x="12" y="8"/>
                  </a:lnTo>
                  <a:lnTo>
                    <a:pt x="23" y="17"/>
                  </a:lnTo>
                  <a:lnTo>
                    <a:pt x="33" y="24"/>
                  </a:lnTo>
                  <a:lnTo>
                    <a:pt x="45" y="33"/>
                  </a:lnTo>
                  <a:lnTo>
                    <a:pt x="53" y="42"/>
                  </a:lnTo>
                  <a:lnTo>
                    <a:pt x="57" y="48"/>
                  </a:lnTo>
                  <a:lnTo>
                    <a:pt x="55" y="55"/>
                  </a:lnTo>
                  <a:lnTo>
                    <a:pt x="43" y="55"/>
                  </a:lnTo>
                  <a:lnTo>
                    <a:pt x="27" y="37"/>
                  </a:lnTo>
                  <a:lnTo>
                    <a:pt x="12" y="1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5" name="Freeform 424"/>
            <p:cNvSpPr>
              <a:spLocks/>
            </p:cNvSpPr>
            <p:nvPr/>
          </p:nvSpPr>
          <p:spPr bwMode="auto">
            <a:xfrm>
              <a:off x="241" y="2664"/>
              <a:ext cx="27" cy="69"/>
            </a:xfrm>
            <a:custGeom>
              <a:avLst/>
              <a:gdLst>
                <a:gd name="T0" fmla="*/ 27 w 27"/>
                <a:gd name="T1" fmla="*/ 0 h 69"/>
                <a:gd name="T2" fmla="*/ 21 w 27"/>
                <a:gd name="T3" fmla="*/ 11 h 69"/>
                <a:gd name="T4" fmla="*/ 10 w 27"/>
                <a:gd name="T5" fmla="*/ 34 h 69"/>
                <a:gd name="T6" fmla="*/ 0 w 27"/>
                <a:gd name="T7" fmla="*/ 53 h 69"/>
                <a:gd name="T8" fmla="*/ 2 w 27"/>
                <a:gd name="T9" fmla="*/ 69 h 69"/>
                <a:gd name="T10" fmla="*/ 10 w 27"/>
                <a:gd name="T11" fmla="*/ 64 h 69"/>
                <a:gd name="T12" fmla="*/ 17 w 27"/>
                <a:gd name="T13" fmla="*/ 45 h 69"/>
                <a:gd name="T14" fmla="*/ 23 w 27"/>
                <a:gd name="T15" fmla="*/ 18 h 69"/>
                <a:gd name="T16" fmla="*/ 27 w 27"/>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69"/>
                <a:gd name="T29" fmla="*/ 27 w 27"/>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69">
                  <a:moveTo>
                    <a:pt x="27" y="0"/>
                  </a:moveTo>
                  <a:lnTo>
                    <a:pt x="21" y="11"/>
                  </a:lnTo>
                  <a:lnTo>
                    <a:pt x="10" y="34"/>
                  </a:lnTo>
                  <a:lnTo>
                    <a:pt x="0" y="53"/>
                  </a:lnTo>
                  <a:lnTo>
                    <a:pt x="2" y="69"/>
                  </a:lnTo>
                  <a:lnTo>
                    <a:pt x="10" y="64"/>
                  </a:lnTo>
                  <a:lnTo>
                    <a:pt x="17" y="45"/>
                  </a:lnTo>
                  <a:lnTo>
                    <a:pt x="23" y="18"/>
                  </a:lnTo>
                  <a:lnTo>
                    <a:pt x="2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 name="Freeform 425"/>
            <p:cNvSpPr>
              <a:spLocks/>
            </p:cNvSpPr>
            <p:nvPr/>
          </p:nvSpPr>
          <p:spPr bwMode="auto">
            <a:xfrm>
              <a:off x="272" y="2678"/>
              <a:ext cx="18" cy="77"/>
            </a:xfrm>
            <a:custGeom>
              <a:avLst/>
              <a:gdLst>
                <a:gd name="T0" fmla="*/ 0 w 18"/>
                <a:gd name="T1" fmla="*/ 0 h 77"/>
                <a:gd name="T2" fmla="*/ 2 w 18"/>
                <a:gd name="T3" fmla="*/ 15 h 77"/>
                <a:gd name="T4" fmla="*/ 2 w 18"/>
                <a:gd name="T5" fmla="*/ 42 h 77"/>
                <a:gd name="T6" fmla="*/ 4 w 18"/>
                <a:gd name="T7" fmla="*/ 66 h 77"/>
                <a:gd name="T8" fmla="*/ 12 w 18"/>
                <a:gd name="T9" fmla="*/ 77 h 77"/>
                <a:gd name="T10" fmla="*/ 18 w 18"/>
                <a:gd name="T11" fmla="*/ 68 h 77"/>
                <a:gd name="T12" fmla="*/ 14 w 18"/>
                <a:gd name="T13" fmla="*/ 44 h 77"/>
                <a:gd name="T14" fmla="*/ 6 w 18"/>
                <a:gd name="T15" fmla="*/ 17 h 77"/>
                <a:gd name="T16" fmla="*/ 0 w 18"/>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77"/>
                <a:gd name="T29" fmla="*/ 18 w 18"/>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77">
                  <a:moveTo>
                    <a:pt x="0" y="0"/>
                  </a:moveTo>
                  <a:lnTo>
                    <a:pt x="2" y="15"/>
                  </a:lnTo>
                  <a:lnTo>
                    <a:pt x="2" y="42"/>
                  </a:lnTo>
                  <a:lnTo>
                    <a:pt x="4" y="66"/>
                  </a:lnTo>
                  <a:lnTo>
                    <a:pt x="12" y="77"/>
                  </a:lnTo>
                  <a:lnTo>
                    <a:pt x="18" y="68"/>
                  </a:lnTo>
                  <a:lnTo>
                    <a:pt x="14" y="44"/>
                  </a:lnTo>
                  <a:lnTo>
                    <a:pt x="6"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7" name="Freeform 426"/>
            <p:cNvSpPr>
              <a:spLocks/>
            </p:cNvSpPr>
            <p:nvPr/>
          </p:nvSpPr>
          <p:spPr bwMode="auto">
            <a:xfrm>
              <a:off x="208" y="2640"/>
              <a:ext cx="50" cy="69"/>
            </a:xfrm>
            <a:custGeom>
              <a:avLst/>
              <a:gdLst>
                <a:gd name="T0" fmla="*/ 50 w 50"/>
                <a:gd name="T1" fmla="*/ 0 h 69"/>
                <a:gd name="T2" fmla="*/ 39 w 50"/>
                <a:gd name="T3" fmla="*/ 22 h 69"/>
                <a:gd name="T4" fmla="*/ 25 w 50"/>
                <a:gd name="T5" fmla="*/ 46 h 69"/>
                <a:gd name="T6" fmla="*/ 10 w 50"/>
                <a:gd name="T7" fmla="*/ 66 h 69"/>
                <a:gd name="T8" fmla="*/ 0 w 50"/>
                <a:gd name="T9" fmla="*/ 69 h 69"/>
                <a:gd name="T10" fmla="*/ 0 w 50"/>
                <a:gd name="T11" fmla="*/ 62 h 69"/>
                <a:gd name="T12" fmla="*/ 4 w 50"/>
                <a:gd name="T13" fmla="*/ 55 h 69"/>
                <a:gd name="T14" fmla="*/ 10 w 50"/>
                <a:gd name="T15" fmla="*/ 44 h 69"/>
                <a:gd name="T16" fmla="*/ 19 w 50"/>
                <a:gd name="T17" fmla="*/ 33 h 69"/>
                <a:gd name="T18" fmla="*/ 29 w 50"/>
                <a:gd name="T19" fmla="*/ 24 h 69"/>
                <a:gd name="T20" fmla="*/ 39 w 50"/>
                <a:gd name="T21" fmla="*/ 13 h 69"/>
                <a:gd name="T22" fmla="*/ 47 w 50"/>
                <a:gd name="T23" fmla="*/ 7 h 69"/>
                <a:gd name="T24" fmla="*/ 50 w 50"/>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69"/>
                <a:gd name="T41" fmla="*/ 50 w 50"/>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69">
                  <a:moveTo>
                    <a:pt x="50" y="0"/>
                  </a:moveTo>
                  <a:lnTo>
                    <a:pt x="39" y="22"/>
                  </a:lnTo>
                  <a:lnTo>
                    <a:pt x="25" y="46"/>
                  </a:lnTo>
                  <a:lnTo>
                    <a:pt x="10" y="66"/>
                  </a:lnTo>
                  <a:lnTo>
                    <a:pt x="0" y="69"/>
                  </a:lnTo>
                  <a:lnTo>
                    <a:pt x="0" y="62"/>
                  </a:lnTo>
                  <a:lnTo>
                    <a:pt x="4" y="55"/>
                  </a:lnTo>
                  <a:lnTo>
                    <a:pt x="10" y="44"/>
                  </a:lnTo>
                  <a:lnTo>
                    <a:pt x="19" y="33"/>
                  </a:lnTo>
                  <a:lnTo>
                    <a:pt x="29" y="24"/>
                  </a:lnTo>
                  <a:lnTo>
                    <a:pt x="39" y="13"/>
                  </a:lnTo>
                  <a:lnTo>
                    <a:pt x="47" y="7"/>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 name="Freeform 427"/>
            <p:cNvSpPr>
              <a:spLocks/>
            </p:cNvSpPr>
            <p:nvPr/>
          </p:nvSpPr>
          <p:spPr bwMode="auto">
            <a:xfrm>
              <a:off x="214" y="2267"/>
              <a:ext cx="87" cy="20"/>
            </a:xfrm>
            <a:custGeom>
              <a:avLst/>
              <a:gdLst>
                <a:gd name="T0" fmla="*/ 87 w 87"/>
                <a:gd name="T1" fmla="*/ 18 h 20"/>
                <a:gd name="T2" fmla="*/ 78 w 87"/>
                <a:gd name="T3" fmla="*/ 18 h 20"/>
                <a:gd name="T4" fmla="*/ 64 w 87"/>
                <a:gd name="T5" fmla="*/ 20 h 20"/>
                <a:gd name="T6" fmla="*/ 50 w 87"/>
                <a:gd name="T7" fmla="*/ 20 h 20"/>
                <a:gd name="T8" fmla="*/ 37 w 87"/>
                <a:gd name="T9" fmla="*/ 20 h 20"/>
                <a:gd name="T10" fmla="*/ 23 w 87"/>
                <a:gd name="T11" fmla="*/ 20 h 20"/>
                <a:gd name="T12" fmla="*/ 11 w 87"/>
                <a:gd name="T13" fmla="*/ 18 h 20"/>
                <a:gd name="T14" fmla="*/ 4 w 87"/>
                <a:gd name="T15" fmla="*/ 13 h 20"/>
                <a:gd name="T16" fmla="*/ 0 w 87"/>
                <a:gd name="T17" fmla="*/ 7 h 20"/>
                <a:gd name="T18" fmla="*/ 2 w 87"/>
                <a:gd name="T19" fmla="*/ 2 h 20"/>
                <a:gd name="T20" fmla="*/ 10 w 87"/>
                <a:gd name="T21" fmla="*/ 0 h 20"/>
                <a:gd name="T22" fmla="*/ 21 w 87"/>
                <a:gd name="T23" fmla="*/ 0 h 20"/>
                <a:gd name="T24" fmla="*/ 35 w 87"/>
                <a:gd name="T25" fmla="*/ 4 h 20"/>
                <a:gd name="T26" fmla="*/ 48 w 87"/>
                <a:gd name="T27" fmla="*/ 9 h 20"/>
                <a:gd name="T28" fmla="*/ 64 w 87"/>
                <a:gd name="T29" fmla="*/ 13 h 20"/>
                <a:gd name="T30" fmla="*/ 78 w 87"/>
                <a:gd name="T31" fmla="*/ 16 h 20"/>
                <a:gd name="T32" fmla="*/ 87 w 87"/>
                <a:gd name="T33" fmla="*/ 18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20"/>
                <a:gd name="T53" fmla="*/ 87 w 87"/>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20">
                  <a:moveTo>
                    <a:pt x="87" y="18"/>
                  </a:moveTo>
                  <a:lnTo>
                    <a:pt x="78" y="18"/>
                  </a:lnTo>
                  <a:lnTo>
                    <a:pt x="64" y="20"/>
                  </a:lnTo>
                  <a:lnTo>
                    <a:pt x="50" y="20"/>
                  </a:lnTo>
                  <a:lnTo>
                    <a:pt x="37" y="20"/>
                  </a:lnTo>
                  <a:lnTo>
                    <a:pt x="23" y="20"/>
                  </a:lnTo>
                  <a:lnTo>
                    <a:pt x="11" y="18"/>
                  </a:lnTo>
                  <a:lnTo>
                    <a:pt x="4" y="13"/>
                  </a:lnTo>
                  <a:lnTo>
                    <a:pt x="0" y="7"/>
                  </a:lnTo>
                  <a:lnTo>
                    <a:pt x="2" y="2"/>
                  </a:lnTo>
                  <a:lnTo>
                    <a:pt x="10" y="0"/>
                  </a:lnTo>
                  <a:lnTo>
                    <a:pt x="21" y="0"/>
                  </a:lnTo>
                  <a:lnTo>
                    <a:pt x="35" y="4"/>
                  </a:lnTo>
                  <a:lnTo>
                    <a:pt x="48" y="9"/>
                  </a:lnTo>
                  <a:lnTo>
                    <a:pt x="64" y="13"/>
                  </a:lnTo>
                  <a:lnTo>
                    <a:pt x="78" y="16"/>
                  </a:lnTo>
                  <a:lnTo>
                    <a:pt x="87"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 name="Freeform 428"/>
            <p:cNvSpPr>
              <a:spLocks/>
            </p:cNvSpPr>
            <p:nvPr/>
          </p:nvSpPr>
          <p:spPr bwMode="auto">
            <a:xfrm>
              <a:off x="229" y="2227"/>
              <a:ext cx="84" cy="33"/>
            </a:xfrm>
            <a:custGeom>
              <a:avLst/>
              <a:gdLst>
                <a:gd name="T0" fmla="*/ 84 w 84"/>
                <a:gd name="T1" fmla="*/ 33 h 33"/>
                <a:gd name="T2" fmla="*/ 76 w 84"/>
                <a:gd name="T3" fmla="*/ 33 h 33"/>
                <a:gd name="T4" fmla="*/ 64 w 84"/>
                <a:gd name="T5" fmla="*/ 31 h 33"/>
                <a:gd name="T6" fmla="*/ 51 w 84"/>
                <a:gd name="T7" fmla="*/ 29 h 33"/>
                <a:gd name="T8" fmla="*/ 37 w 84"/>
                <a:gd name="T9" fmla="*/ 27 h 33"/>
                <a:gd name="T10" fmla="*/ 24 w 84"/>
                <a:gd name="T11" fmla="*/ 22 h 33"/>
                <a:gd name="T12" fmla="*/ 12 w 84"/>
                <a:gd name="T13" fmla="*/ 18 h 33"/>
                <a:gd name="T14" fmla="*/ 4 w 84"/>
                <a:gd name="T15" fmla="*/ 11 h 33"/>
                <a:gd name="T16" fmla="*/ 0 w 84"/>
                <a:gd name="T17" fmla="*/ 5 h 33"/>
                <a:gd name="T18" fmla="*/ 2 w 84"/>
                <a:gd name="T19" fmla="*/ 0 h 33"/>
                <a:gd name="T20" fmla="*/ 12 w 84"/>
                <a:gd name="T21" fmla="*/ 0 h 33"/>
                <a:gd name="T22" fmla="*/ 24 w 84"/>
                <a:gd name="T23" fmla="*/ 5 h 33"/>
                <a:gd name="T24" fmla="*/ 37 w 84"/>
                <a:gd name="T25" fmla="*/ 11 h 33"/>
                <a:gd name="T26" fmla="*/ 53 w 84"/>
                <a:gd name="T27" fmla="*/ 18 h 33"/>
                <a:gd name="T28" fmla="*/ 66 w 84"/>
                <a:gd name="T29" fmla="*/ 25 h 33"/>
                <a:gd name="T30" fmla="*/ 78 w 84"/>
                <a:gd name="T31" fmla="*/ 31 h 33"/>
                <a:gd name="T32" fmla="*/ 84 w 84"/>
                <a:gd name="T33" fmla="*/ 3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33"/>
                <a:gd name="T53" fmla="*/ 84 w 8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33">
                  <a:moveTo>
                    <a:pt x="84" y="33"/>
                  </a:moveTo>
                  <a:lnTo>
                    <a:pt x="76" y="33"/>
                  </a:lnTo>
                  <a:lnTo>
                    <a:pt x="64" y="31"/>
                  </a:lnTo>
                  <a:lnTo>
                    <a:pt x="51" y="29"/>
                  </a:lnTo>
                  <a:lnTo>
                    <a:pt x="37" y="27"/>
                  </a:lnTo>
                  <a:lnTo>
                    <a:pt x="24" y="22"/>
                  </a:lnTo>
                  <a:lnTo>
                    <a:pt x="12" y="18"/>
                  </a:lnTo>
                  <a:lnTo>
                    <a:pt x="4" y="11"/>
                  </a:lnTo>
                  <a:lnTo>
                    <a:pt x="0" y="5"/>
                  </a:lnTo>
                  <a:lnTo>
                    <a:pt x="2" y="0"/>
                  </a:lnTo>
                  <a:lnTo>
                    <a:pt x="12" y="0"/>
                  </a:lnTo>
                  <a:lnTo>
                    <a:pt x="24" y="5"/>
                  </a:lnTo>
                  <a:lnTo>
                    <a:pt x="37" y="11"/>
                  </a:lnTo>
                  <a:lnTo>
                    <a:pt x="53" y="18"/>
                  </a:lnTo>
                  <a:lnTo>
                    <a:pt x="66" y="25"/>
                  </a:lnTo>
                  <a:lnTo>
                    <a:pt x="78" y="31"/>
                  </a:lnTo>
                  <a:lnTo>
                    <a:pt x="84" y="3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 name="Freeform 429"/>
            <p:cNvSpPr>
              <a:spLocks/>
            </p:cNvSpPr>
            <p:nvPr/>
          </p:nvSpPr>
          <p:spPr bwMode="auto">
            <a:xfrm>
              <a:off x="190" y="2316"/>
              <a:ext cx="82" cy="19"/>
            </a:xfrm>
            <a:custGeom>
              <a:avLst/>
              <a:gdLst>
                <a:gd name="T0" fmla="*/ 82 w 82"/>
                <a:gd name="T1" fmla="*/ 8 h 19"/>
                <a:gd name="T2" fmla="*/ 78 w 82"/>
                <a:gd name="T3" fmla="*/ 13 h 19"/>
                <a:gd name="T4" fmla="*/ 70 w 82"/>
                <a:gd name="T5" fmla="*/ 15 h 19"/>
                <a:gd name="T6" fmla="*/ 59 w 82"/>
                <a:gd name="T7" fmla="*/ 19 h 19"/>
                <a:gd name="T8" fmla="*/ 45 w 82"/>
                <a:gd name="T9" fmla="*/ 19 h 19"/>
                <a:gd name="T10" fmla="*/ 30 w 82"/>
                <a:gd name="T11" fmla="*/ 19 h 19"/>
                <a:gd name="T12" fmla="*/ 18 w 82"/>
                <a:gd name="T13" fmla="*/ 17 h 19"/>
                <a:gd name="T14" fmla="*/ 6 w 82"/>
                <a:gd name="T15" fmla="*/ 15 h 19"/>
                <a:gd name="T16" fmla="*/ 0 w 82"/>
                <a:gd name="T17" fmla="*/ 8 h 19"/>
                <a:gd name="T18" fmla="*/ 0 w 82"/>
                <a:gd name="T19" fmla="*/ 2 h 19"/>
                <a:gd name="T20" fmla="*/ 6 w 82"/>
                <a:gd name="T21" fmla="*/ 0 h 19"/>
                <a:gd name="T22" fmla="*/ 18 w 82"/>
                <a:gd name="T23" fmla="*/ 0 h 19"/>
                <a:gd name="T24" fmla="*/ 30 w 82"/>
                <a:gd name="T25" fmla="*/ 2 h 19"/>
                <a:gd name="T26" fmla="*/ 45 w 82"/>
                <a:gd name="T27" fmla="*/ 4 h 19"/>
                <a:gd name="T28" fmla="*/ 59 w 82"/>
                <a:gd name="T29" fmla="*/ 6 h 19"/>
                <a:gd name="T30" fmla="*/ 72 w 82"/>
                <a:gd name="T31" fmla="*/ 8 h 19"/>
                <a:gd name="T32" fmla="*/ 82 w 82"/>
                <a:gd name="T33" fmla="*/ 8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19"/>
                <a:gd name="T53" fmla="*/ 82 w 82"/>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19">
                  <a:moveTo>
                    <a:pt x="82" y="8"/>
                  </a:moveTo>
                  <a:lnTo>
                    <a:pt x="78" y="13"/>
                  </a:lnTo>
                  <a:lnTo>
                    <a:pt x="70" y="15"/>
                  </a:lnTo>
                  <a:lnTo>
                    <a:pt x="59" y="19"/>
                  </a:lnTo>
                  <a:lnTo>
                    <a:pt x="45" y="19"/>
                  </a:lnTo>
                  <a:lnTo>
                    <a:pt x="30" y="19"/>
                  </a:lnTo>
                  <a:lnTo>
                    <a:pt x="18" y="17"/>
                  </a:lnTo>
                  <a:lnTo>
                    <a:pt x="6" y="15"/>
                  </a:lnTo>
                  <a:lnTo>
                    <a:pt x="0" y="8"/>
                  </a:lnTo>
                  <a:lnTo>
                    <a:pt x="0" y="2"/>
                  </a:lnTo>
                  <a:lnTo>
                    <a:pt x="6" y="0"/>
                  </a:lnTo>
                  <a:lnTo>
                    <a:pt x="18" y="0"/>
                  </a:lnTo>
                  <a:lnTo>
                    <a:pt x="30" y="2"/>
                  </a:lnTo>
                  <a:lnTo>
                    <a:pt x="45" y="4"/>
                  </a:lnTo>
                  <a:lnTo>
                    <a:pt x="59" y="6"/>
                  </a:lnTo>
                  <a:lnTo>
                    <a:pt x="72" y="8"/>
                  </a:lnTo>
                  <a:lnTo>
                    <a:pt x="82"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 name="Freeform 430"/>
            <p:cNvSpPr>
              <a:spLocks/>
            </p:cNvSpPr>
            <p:nvPr/>
          </p:nvSpPr>
          <p:spPr bwMode="auto">
            <a:xfrm>
              <a:off x="167" y="2362"/>
              <a:ext cx="95" cy="31"/>
            </a:xfrm>
            <a:custGeom>
              <a:avLst/>
              <a:gdLst>
                <a:gd name="T0" fmla="*/ 95 w 95"/>
                <a:gd name="T1" fmla="*/ 0 h 31"/>
                <a:gd name="T2" fmla="*/ 86 w 95"/>
                <a:gd name="T3" fmla="*/ 7 h 31"/>
                <a:gd name="T4" fmla="*/ 72 w 95"/>
                <a:gd name="T5" fmla="*/ 13 h 31"/>
                <a:gd name="T6" fmla="*/ 57 w 95"/>
                <a:gd name="T7" fmla="*/ 20 h 31"/>
                <a:gd name="T8" fmla="*/ 43 w 95"/>
                <a:gd name="T9" fmla="*/ 26 h 31"/>
                <a:gd name="T10" fmla="*/ 27 w 95"/>
                <a:gd name="T11" fmla="*/ 31 h 31"/>
                <a:gd name="T12" fmla="*/ 14 w 95"/>
                <a:gd name="T13" fmla="*/ 31 h 31"/>
                <a:gd name="T14" fmla="*/ 6 w 95"/>
                <a:gd name="T15" fmla="*/ 31 h 31"/>
                <a:gd name="T16" fmla="*/ 0 w 95"/>
                <a:gd name="T17" fmla="*/ 24 h 31"/>
                <a:gd name="T18" fmla="*/ 2 w 95"/>
                <a:gd name="T19" fmla="*/ 18 h 31"/>
                <a:gd name="T20" fmla="*/ 12 w 95"/>
                <a:gd name="T21" fmla="*/ 13 h 31"/>
                <a:gd name="T22" fmla="*/ 23 w 95"/>
                <a:gd name="T23" fmla="*/ 9 h 31"/>
                <a:gd name="T24" fmla="*/ 39 w 95"/>
                <a:gd name="T25" fmla="*/ 7 h 31"/>
                <a:gd name="T26" fmla="*/ 57 w 95"/>
                <a:gd name="T27" fmla="*/ 7 h 31"/>
                <a:gd name="T28" fmla="*/ 72 w 95"/>
                <a:gd name="T29" fmla="*/ 4 h 31"/>
                <a:gd name="T30" fmla="*/ 86 w 95"/>
                <a:gd name="T31" fmla="*/ 2 h 31"/>
                <a:gd name="T32" fmla="*/ 95 w 95"/>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31"/>
                <a:gd name="T53" fmla="*/ 95 w 9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31">
                  <a:moveTo>
                    <a:pt x="95" y="0"/>
                  </a:moveTo>
                  <a:lnTo>
                    <a:pt x="86" y="7"/>
                  </a:lnTo>
                  <a:lnTo>
                    <a:pt x="72" y="13"/>
                  </a:lnTo>
                  <a:lnTo>
                    <a:pt x="57" y="20"/>
                  </a:lnTo>
                  <a:lnTo>
                    <a:pt x="43" y="26"/>
                  </a:lnTo>
                  <a:lnTo>
                    <a:pt x="27" y="31"/>
                  </a:lnTo>
                  <a:lnTo>
                    <a:pt x="14" y="31"/>
                  </a:lnTo>
                  <a:lnTo>
                    <a:pt x="6" y="31"/>
                  </a:lnTo>
                  <a:lnTo>
                    <a:pt x="0" y="24"/>
                  </a:lnTo>
                  <a:lnTo>
                    <a:pt x="2" y="18"/>
                  </a:lnTo>
                  <a:lnTo>
                    <a:pt x="12" y="13"/>
                  </a:lnTo>
                  <a:lnTo>
                    <a:pt x="23" y="9"/>
                  </a:lnTo>
                  <a:lnTo>
                    <a:pt x="39" y="7"/>
                  </a:lnTo>
                  <a:lnTo>
                    <a:pt x="57" y="7"/>
                  </a:lnTo>
                  <a:lnTo>
                    <a:pt x="72" y="4"/>
                  </a:lnTo>
                  <a:lnTo>
                    <a:pt x="86" y="2"/>
                  </a:lnTo>
                  <a:lnTo>
                    <a:pt x="9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 name="Freeform 431"/>
            <p:cNvSpPr>
              <a:spLocks/>
            </p:cNvSpPr>
            <p:nvPr/>
          </p:nvSpPr>
          <p:spPr bwMode="auto">
            <a:xfrm>
              <a:off x="144" y="2411"/>
              <a:ext cx="103" cy="37"/>
            </a:xfrm>
            <a:custGeom>
              <a:avLst/>
              <a:gdLst>
                <a:gd name="T0" fmla="*/ 103 w 103"/>
                <a:gd name="T1" fmla="*/ 0 h 37"/>
                <a:gd name="T2" fmla="*/ 93 w 103"/>
                <a:gd name="T3" fmla="*/ 4 h 37"/>
                <a:gd name="T4" fmla="*/ 80 w 103"/>
                <a:gd name="T5" fmla="*/ 13 h 37"/>
                <a:gd name="T6" fmla="*/ 62 w 103"/>
                <a:gd name="T7" fmla="*/ 19 h 37"/>
                <a:gd name="T8" fmla="*/ 45 w 103"/>
                <a:gd name="T9" fmla="*/ 28 h 37"/>
                <a:gd name="T10" fmla="*/ 27 w 103"/>
                <a:gd name="T11" fmla="*/ 33 h 37"/>
                <a:gd name="T12" fmla="*/ 13 w 103"/>
                <a:gd name="T13" fmla="*/ 37 h 37"/>
                <a:gd name="T14" fmla="*/ 4 w 103"/>
                <a:gd name="T15" fmla="*/ 35 h 37"/>
                <a:gd name="T16" fmla="*/ 0 w 103"/>
                <a:gd name="T17" fmla="*/ 30 h 37"/>
                <a:gd name="T18" fmla="*/ 4 w 103"/>
                <a:gd name="T19" fmla="*/ 22 h 37"/>
                <a:gd name="T20" fmla="*/ 15 w 103"/>
                <a:gd name="T21" fmla="*/ 17 h 37"/>
                <a:gd name="T22" fmla="*/ 31 w 103"/>
                <a:gd name="T23" fmla="*/ 13 h 37"/>
                <a:gd name="T24" fmla="*/ 48 w 103"/>
                <a:gd name="T25" fmla="*/ 8 h 37"/>
                <a:gd name="T26" fmla="*/ 66 w 103"/>
                <a:gd name="T27" fmla="*/ 6 h 37"/>
                <a:gd name="T28" fmla="*/ 81 w 103"/>
                <a:gd name="T29" fmla="*/ 4 h 37"/>
                <a:gd name="T30" fmla="*/ 95 w 103"/>
                <a:gd name="T31" fmla="*/ 2 h 37"/>
                <a:gd name="T32" fmla="*/ 103 w 103"/>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37"/>
                <a:gd name="T53" fmla="*/ 103 w 103"/>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37">
                  <a:moveTo>
                    <a:pt x="103" y="0"/>
                  </a:moveTo>
                  <a:lnTo>
                    <a:pt x="93" y="4"/>
                  </a:lnTo>
                  <a:lnTo>
                    <a:pt x="80" y="13"/>
                  </a:lnTo>
                  <a:lnTo>
                    <a:pt x="62" y="19"/>
                  </a:lnTo>
                  <a:lnTo>
                    <a:pt x="45" y="28"/>
                  </a:lnTo>
                  <a:lnTo>
                    <a:pt x="27" y="33"/>
                  </a:lnTo>
                  <a:lnTo>
                    <a:pt x="13" y="37"/>
                  </a:lnTo>
                  <a:lnTo>
                    <a:pt x="4" y="35"/>
                  </a:lnTo>
                  <a:lnTo>
                    <a:pt x="0" y="30"/>
                  </a:lnTo>
                  <a:lnTo>
                    <a:pt x="4" y="22"/>
                  </a:lnTo>
                  <a:lnTo>
                    <a:pt x="15" y="17"/>
                  </a:lnTo>
                  <a:lnTo>
                    <a:pt x="31" y="13"/>
                  </a:lnTo>
                  <a:lnTo>
                    <a:pt x="48" y="8"/>
                  </a:lnTo>
                  <a:lnTo>
                    <a:pt x="66" y="6"/>
                  </a:lnTo>
                  <a:lnTo>
                    <a:pt x="81" y="4"/>
                  </a:lnTo>
                  <a:lnTo>
                    <a:pt x="95" y="2"/>
                  </a:lnTo>
                  <a:lnTo>
                    <a:pt x="10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3" name="Freeform 432"/>
            <p:cNvSpPr>
              <a:spLocks/>
            </p:cNvSpPr>
            <p:nvPr/>
          </p:nvSpPr>
          <p:spPr bwMode="auto">
            <a:xfrm>
              <a:off x="136" y="2499"/>
              <a:ext cx="111" cy="66"/>
            </a:xfrm>
            <a:custGeom>
              <a:avLst/>
              <a:gdLst>
                <a:gd name="T0" fmla="*/ 111 w 111"/>
                <a:gd name="T1" fmla="*/ 0 h 66"/>
                <a:gd name="T2" fmla="*/ 101 w 111"/>
                <a:gd name="T3" fmla="*/ 11 h 66"/>
                <a:gd name="T4" fmla="*/ 86 w 111"/>
                <a:gd name="T5" fmla="*/ 24 h 66"/>
                <a:gd name="T6" fmla="*/ 70 w 111"/>
                <a:gd name="T7" fmla="*/ 35 h 66"/>
                <a:gd name="T8" fmla="*/ 51 w 111"/>
                <a:gd name="T9" fmla="*/ 46 h 66"/>
                <a:gd name="T10" fmla="*/ 33 w 111"/>
                <a:gd name="T11" fmla="*/ 57 h 66"/>
                <a:gd name="T12" fmla="*/ 18 w 111"/>
                <a:gd name="T13" fmla="*/ 64 h 66"/>
                <a:gd name="T14" fmla="*/ 6 w 111"/>
                <a:gd name="T15" fmla="*/ 66 h 66"/>
                <a:gd name="T16" fmla="*/ 0 w 111"/>
                <a:gd name="T17" fmla="*/ 62 h 66"/>
                <a:gd name="T18" fmla="*/ 2 w 111"/>
                <a:gd name="T19" fmla="*/ 55 h 66"/>
                <a:gd name="T20" fmla="*/ 14 w 111"/>
                <a:gd name="T21" fmla="*/ 48 h 66"/>
                <a:gd name="T22" fmla="*/ 29 w 111"/>
                <a:gd name="T23" fmla="*/ 40 h 66"/>
                <a:gd name="T24" fmla="*/ 49 w 111"/>
                <a:gd name="T25" fmla="*/ 31 h 66"/>
                <a:gd name="T26" fmla="*/ 70 w 111"/>
                <a:gd name="T27" fmla="*/ 24 h 66"/>
                <a:gd name="T28" fmla="*/ 88 w 111"/>
                <a:gd name="T29" fmla="*/ 15 h 66"/>
                <a:gd name="T30" fmla="*/ 103 w 111"/>
                <a:gd name="T31" fmla="*/ 6 h 66"/>
                <a:gd name="T32" fmla="*/ 111 w 111"/>
                <a:gd name="T33" fmla="*/ 0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66"/>
                <a:gd name="T53" fmla="*/ 111 w 111"/>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66">
                  <a:moveTo>
                    <a:pt x="111" y="0"/>
                  </a:moveTo>
                  <a:lnTo>
                    <a:pt x="101" y="11"/>
                  </a:lnTo>
                  <a:lnTo>
                    <a:pt x="86" y="24"/>
                  </a:lnTo>
                  <a:lnTo>
                    <a:pt x="70" y="35"/>
                  </a:lnTo>
                  <a:lnTo>
                    <a:pt x="51" y="46"/>
                  </a:lnTo>
                  <a:lnTo>
                    <a:pt x="33" y="57"/>
                  </a:lnTo>
                  <a:lnTo>
                    <a:pt x="18" y="64"/>
                  </a:lnTo>
                  <a:lnTo>
                    <a:pt x="6" y="66"/>
                  </a:lnTo>
                  <a:lnTo>
                    <a:pt x="0" y="62"/>
                  </a:lnTo>
                  <a:lnTo>
                    <a:pt x="2" y="55"/>
                  </a:lnTo>
                  <a:lnTo>
                    <a:pt x="14" y="48"/>
                  </a:lnTo>
                  <a:lnTo>
                    <a:pt x="29" y="40"/>
                  </a:lnTo>
                  <a:lnTo>
                    <a:pt x="49" y="31"/>
                  </a:lnTo>
                  <a:lnTo>
                    <a:pt x="70" y="24"/>
                  </a:lnTo>
                  <a:lnTo>
                    <a:pt x="88" y="15"/>
                  </a:lnTo>
                  <a:lnTo>
                    <a:pt x="103" y="6"/>
                  </a:lnTo>
                  <a:lnTo>
                    <a:pt x="11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4" name="Freeform 433"/>
            <p:cNvSpPr>
              <a:spLocks/>
            </p:cNvSpPr>
            <p:nvPr/>
          </p:nvSpPr>
          <p:spPr bwMode="auto">
            <a:xfrm>
              <a:off x="154" y="2600"/>
              <a:ext cx="103" cy="75"/>
            </a:xfrm>
            <a:custGeom>
              <a:avLst/>
              <a:gdLst>
                <a:gd name="T0" fmla="*/ 103 w 103"/>
                <a:gd name="T1" fmla="*/ 0 h 75"/>
                <a:gd name="T2" fmla="*/ 95 w 103"/>
                <a:gd name="T3" fmla="*/ 9 h 75"/>
                <a:gd name="T4" fmla="*/ 81 w 103"/>
                <a:gd name="T5" fmla="*/ 22 h 75"/>
                <a:gd name="T6" fmla="*/ 66 w 103"/>
                <a:gd name="T7" fmla="*/ 36 h 75"/>
                <a:gd name="T8" fmla="*/ 48 w 103"/>
                <a:gd name="T9" fmla="*/ 49 h 75"/>
                <a:gd name="T10" fmla="*/ 31 w 103"/>
                <a:gd name="T11" fmla="*/ 62 h 75"/>
                <a:gd name="T12" fmla="*/ 17 w 103"/>
                <a:gd name="T13" fmla="*/ 71 h 75"/>
                <a:gd name="T14" fmla="*/ 5 w 103"/>
                <a:gd name="T15" fmla="*/ 75 h 75"/>
                <a:gd name="T16" fmla="*/ 0 w 103"/>
                <a:gd name="T17" fmla="*/ 71 h 75"/>
                <a:gd name="T18" fmla="*/ 1 w 103"/>
                <a:gd name="T19" fmla="*/ 62 h 75"/>
                <a:gd name="T20" fmla="*/ 11 w 103"/>
                <a:gd name="T21" fmla="*/ 53 h 75"/>
                <a:gd name="T22" fmla="*/ 27 w 103"/>
                <a:gd name="T23" fmla="*/ 42 h 75"/>
                <a:gd name="T24" fmla="*/ 46 w 103"/>
                <a:gd name="T25" fmla="*/ 31 h 75"/>
                <a:gd name="T26" fmla="*/ 64 w 103"/>
                <a:gd name="T27" fmla="*/ 22 h 75"/>
                <a:gd name="T28" fmla="*/ 81 w 103"/>
                <a:gd name="T29" fmla="*/ 14 h 75"/>
                <a:gd name="T30" fmla="*/ 95 w 103"/>
                <a:gd name="T31" fmla="*/ 5 h 75"/>
                <a:gd name="T32" fmla="*/ 103 w 103"/>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75"/>
                <a:gd name="T53" fmla="*/ 103 w 103"/>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75">
                  <a:moveTo>
                    <a:pt x="103" y="0"/>
                  </a:moveTo>
                  <a:lnTo>
                    <a:pt x="95" y="9"/>
                  </a:lnTo>
                  <a:lnTo>
                    <a:pt x="81" y="22"/>
                  </a:lnTo>
                  <a:lnTo>
                    <a:pt x="66" y="36"/>
                  </a:lnTo>
                  <a:lnTo>
                    <a:pt x="48" y="49"/>
                  </a:lnTo>
                  <a:lnTo>
                    <a:pt x="31" y="62"/>
                  </a:lnTo>
                  <a:lnTo>
                    <a:pt x="17" y="71"/>
                  </a:lnTo>
                  <a:lnTo>
                    <a:pt x="5" y="75"/>
                  </a:lnTo>
                  <a:lnTo>
                    <a:pt x="0" y="71"/>
                  </a:lnTo>
                  <a:lnTo>
                    <a:pt x="1" y="62"/>
                  </a:lnTo>
                  <a:lnTo>
                    <a:pt x="11" y="53"/>
                  </a:lnTo>
                  <a:lnTo>
                    <a:pt x="27" y="42"/>
                  </a:lnTo>
                  <a:lnTo>
                    <a:pt x="46" y="31"/>
                  </a:lnTo>
                  <a:lnTo>
                    <a:pt x="64" y="22"/>
                  </a:lnTo>
                  <a:lnTo>
                    <a:pt x="81" y="14"/>
                  </a:lnTo>
                  <a:lnTo>
                    <a:pt x="95" y="5"/>
                  </a:lnTo>
                  <a:lnTo>
                    <a:pt x="10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5" name="Freeform 434"/>
            <p:cNvSpPr>
              <a:spLocks/>
            </p:cNvSpPr>
            <p:nvPr/>
          </p:nvSpPr>
          <p:spPr bwMode="auto">
            <a:xfrm>
              <a:off x="150" y="2455"/>
              <a:ext cx="93" cy="64"/>
            </a:xfrm>
            <a:custGeom>
              <a:avLst/>
              <a:gdLst>
                <a:gd name="T0" fmla="*/ 93 w 93"/>
                <a:gd name="T1" fmla="*/ 0 h 64"/>
                <a:gd name="T2" fmla="*/ 85 w 93"/>
                <a:gd name="T3" fmla="*/ 9 h 64"/>
                <a:gd name="T4" fmla="*/ 72 w 93"/>
                <a:gd name="T5" fmla="*/ 20 h 64"/>
                <a:gd name="T6" fmla="*/ 58 w 93"/>
                <a:gd name="T7" fmla="*/ 31 h 64"/>
                <a:gd name="T8" fmla="*/ 40 w 93"/>
                <a:gd name="T9" fmla="*/ 44 h 64"/>
                <a:gd name="T10" fmla="*/ 27 w 93"/>
                <a:gd name="T11" fmla="*/ 55 h 64"/>
                <a:gd name="T12" fmla="*/ 13 w 93"/>
                <a:gd name="T13" fmla="*/ 62 h 64"/>
                <a:gd name="T14" fmla="*/ 4 w 93"/>
                <a:gd name="T15" fmla="*/ 64 h 64"/>
                <a:gd name="T16" fmla="*/ 0 w 93"/>
                <a:gd name="T17" fmla="*/ 59 h 64"/>
                <a:gd name="T18" fmla="*/ 4 w 93"/>
                <a:gd name="T19" fmla="*/ 50 h 64"/>
                <a:gd name="T20" fmla="*/ 11 w 93"/>
                <a:gd name="T21" fmla="*/ 42 h 64"/>
                <a:gd name="T22" fmla="*/ 25 w 93"/>
                <a:gd name="T23" fmla="*/ 33 h 64"/>
                <a:gd name="T24" fmla="*/ 42 w 93"/>
                <a:gd name="T25" fmla="*/ 24 h 64"/>
                <a:gd name="T26" fmla="*/ 58 w 93"/>
                <a:gd name="T27" fmla="*/ 15 h 64"/>
                <a:gd name="T28" fmla="*/ 74 w 93"/>
                <a:gd name="T29" fmla="*/ 9 h 64"/>
                <a:gd name="T30" fmla="*/ 85 w 93"/>
                <a:gd name="T31" fmla="*/ 4 h 64"/>
                <a:gd name="T32" fmla="*/ 93 w 93"/>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64"/>
                <a:gd name="T53" fmla="*/ 93 w 93"/>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64">
                  <a:moveTo>
                    <a:pt x="93" y="0"/>
                  </a:moveTo>
                  <a:lnTo>
                    <a:pt x="85" y="9"/>
                  </a:lnTo>
                  <a:lnTo>
                    <a:pt x="72" y="20"/>
                  </a:lnTo>
                  <a:lnTo>
                    <a:pt x="58" y="31"/>
                  </a:lnTo>
                  <a:lnTo>
                    <a:pt x="40" y="44"/>
                  </a:lnTo>
                  <a:lnTo>
                    <a:pt x="27" y="55"/>
                  </a:lnTo>
                  <a:lnTo>
                    <a:pt x="13" y="62"/>
                  </a:lnTo>
                  <a:lnTo>
                    <a:pt x="4" y="64"/>
                  </a:lnTo>
                  <a:lnTo>
                    <a:pt x="0" y="59"/>
                  </a:lnTo>
                  <a:lnTo>
                    <a:pt x="4" y="50"/>
                  </a:lnTo>
                  <a:lnTo>
                    <a:pt x="11" y="42"/>
                  </a:lnTo>
                  <a:lnTo>
                    <a:pt x="25" y="33"/>
                  </a:lnTo>
                  <a:lnTo>
                    <a:pt x="42" y="24"/>
                  </a:lnTo>
                  <a:lnTo>
                    <a:pt x="58" y="15"/>
                  </a:lnTo>
                  <a:lnTo>
                    <a:pt x="74" y="9"/>
                  </a:lnTo>
                  <a:lnTo>
                    <a:pt x="85" y="4"/>
                  </a:lnTo>
                  <a:lnTo>
                    <a:pt x="9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 name="Freeform 435"/>
            <p:cNvSpPr>
              <a:spLocks/>
            </p:cNvSpPr>
            <p:nvPr/>
          </p:nvSpPr>
          <p:spPr bwMode="auto">
            <a:xfrm>
              <a:off x="235" y="2459"/>
              <a:ext cx="136" cy="97"/>
            </a:xfrm>
            <a:custGeom>
              <a:avLst/>
              <a:gdLst>
                <a:gd name="T0" fmla="*/ 136 w 136"/>
                <a:gd name="T1" fmla="*/ 95 h 97"/>
                <a:gd name="T2" fmla="*/ 128 w 136"/>
                <a:gd name="T3" fmla="*/ 97 h 97"/>
                <a:gd name="T4" fmla="*/ 113 w 136"/>
                <a:gd name="T5" fmla="*/ 93 h 97"/>
                <a:gd name="T6" fmla="*/ 93 w 136"/>
                <a:gd name="T7" fmla="*/ 82 h 97"/>
                <a:gd name="T8" fmla="*/ 70 w 136"/>
                <a:gd name="T9" fmla="*/ 69 h 97"/>
                <a:gd name="T10" fmla="*/ 47 w 136"/>
                <a:gd name="T11" fmla="*/ 53 h 97"/>
                <a:gd name="T12" fmla="*/ 25 w 136"/>
                <a:gd name="T13" fmla="*/ 35 h 97"/>
                <a:gd name="T14" fmla="*/ 10 w 136"/>
                <a:gd name="T15" fmla="*/ 18 h 97"/>
                <a:gd name="T16" fmla="*/ 0 w 136"/>
                <a:gd name="T17" fmla="*/ 0 h 97"/>
                <a:gd name="T18" fmla="*/ 10 w 136"/>
                <a:gd name="T19" fmla="*/ 7 h 97"/>
                <a:gd name="T20" fmla="*/ 29 w 136"/>
                <a:gd name="T21" fmla="*/ 18 h 97"/>
                <a:gd name="T22" fmla="*/ 51 w 136"/>
                <a:gd name="T23" fmla="*/ 31 h 97"/>
                <a:gd name="T24" fmla="*/ 76 w 136"/>
                <a:gd name="T25" fmla="*/ 46 h 97"/>
                <a:gd name="T26" fmla="*/ 99 w 136"/>
                <a:gd name="T27" fmla="*/ 64 h 97"/>
                <a:gd name="T28" fmla="*/ 119 w 136"/>
                <a:gd name="T29" fmla="*/ 77 h 97"/>
                <a:gd name="T30" fmla="*/ 132 w 136"/>
                <a:gd name="T31" fmla="*/ 88 h 97"/>
                <a:gd name="T32" fmla="*/ 136 w 136"/>
                <a:gd name="T33" fmla="*/ 95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
                <a:gd name="T52" fmla="*/ 0 h 97"/>
                <a:gd name="T53" fmla="*/ 136 w 136"/>
                <a:gd name="T54" fmla="*/ 97 h 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 h="97">
                  <a:moveTo>
                    <a:pt x="136" y="95"/>
                  </a:moveTo>
                  <a:lnTo>
                    <a:pt x="128" y="97"/>
                  </a:lnTo>
                  <a:lnTo>
                    <a:pt x="113" y="93"/>
                  </a:lnTo>
                  <a:lnTo>
                    <a:pt x="93" y="82"/>
                  </a:lnTo>
                  <a:lnTo>
                    <a:pt x="70" y="69"/>
                  </a:lnTo>
                  <a:lnTo>
                    <a:pt x="47" y="53"/>
                  </a:lnTo>
                  <a:lnTo>
                    <a:pt x="25" y="35"/>
                  </a:lnTo>
                  <a:lnTo>
                    <a:pt x="10" y="18"/>
                  </a:lnTo>
                  <a:lnTo>
                    <a:pt x="0" y="0"/>
                  </a:lnTo>
                  <a:lnTo>
                    <a:pt x="10" y="7"/>
                  </a:lnTo>
                  <a:lnTo>
                    <a:pt x="29" y="18"/>
                  </a:lnTo>
                  <a:lnTo>
                    <a:pt x="51" y="31"/>
                  </a:lnTo>
                  <a:lnTo>
                    <a:pt x="76" y="46"/>
                  </a:lnTo>
                  <a:lnTo>
                    <a:pt x="99" y="64"/>
                  </a:lnTo>
                  <a:lnTo>
                    <a:pt x="119" y="77"/>
                  </a:lnTo>
                  <a:lnTo>
                    <a:pt x="132" y="88"/>
                  </a:lnTo>
                  <a:lnTo>
                    <a:pt x="136" y="9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7" name="Freeform 436"/>
            <p:cNvSpPr>
              <a:spLocks/>
            </p:cNvSpPr>
            <p:nvPr/>
          </p:nvSpPr>
          <p:spPr bwMode="auto">
            <a:xfrm>
              <a:off x="241" y="2539"/>
              <a:ext cx="107" cy="83"/>
            </a:xfrm>
            <a:custGeom>
              <a:avLst/>
              <a:gdLst>
                <a:gd name="T0" fmla="*/ 107 w 107"/>
                <a:gd name="T1" fmla="*/ 83 h 83"/>
                <a:gd name="T2" fmla="*/ 101 w 107"/>
                <a:gd name="T3" fmla="*/ 83 h 83"/>
                <a:gd name="T4" fmla="*/ 91 w 107"/>
                <a:gd name="T5" fmla="*/ 81 h 83"/>
                <a:gd name="T6" fmla="*/ 76 w 107"/>
                <a:gd name="T7" fmla="*/ 75 h 83"/>
                <a:gd name="T8" fmla="*/ 58 w 107"/>
                <a:gd name="T9" fmla="*/ 64 h 83"/>
                <a:gd name="T10" fmla="*/ 41 w 107"/>
                <a:gd name="T11" fmla="*/ 50 h 83"/>
                <a:gd name="T12" fmla="*/ 23 w 107"/>
                <a:gd name="T13" fmla="*/ 35 h 83"/>
                <a:gd name="T14" fmla="*/ 10 w 107"/>
                <a:gd name="T15" fmla="*/ 17 h 83"/>
                <a:gd name="T16" fmla="*/ 0 w 107"/>
                <a:gd name="T17" fmla="*/ 0 h 83"/>
                <a:gd name="T18" fmla="*/ 12 w 107"/>
                <a:gd name="T19" fmla="*/ 11 h 83"/>
                <a:gd name="T20" fmla="*/ 27 w 107"/>
                <a:gd name="T21" fmla="*/ 22 h 83"/>
                <a:gd name="T22" fmla="*/ 47 w 107"/>
                <a:gd name="T23" fmla="*/ 35 h 83"/>
                <a:gd name="T24" fmla="*/ 64 w 107"/>
                <a:gd name="T25" fmla="*/ 48 h 83"/>
                <a:gd name="T26" fmla="*/ 82 w 107"/>
                <a:gd name="T27" fmla="*/ 59 h 83"/>
                <a:gd name="T28" fmla="*/ 95 w 107"/>
                <a:gd name="T29" fmla="*/ 70 h 83"/>
                <a:gd name="T30" fmla="*/ 105 w 107"/>
                <a:gd name="T31" fmla="*/ 79 h 83"/>
                <a:gd name="T32" fmla="*/ 107 w 107"/>
                <a:gd name="T33" fmla="*/ 83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
                <a:gd name="T52" fmla="*/ 0 h 83"/>
                <a:gd name="T53" fmla="*/ 107 w 107"/>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 h="83">
                  <a:moveTo>
                    <a:pt x="107" y="83"/>
                  </a:moveTo>
                  <a:lnTo>
                    <a:pt x="101" y="83"/>
                  </a:lnTo>
                  <a:lnTo>
                    <a:pt x="91" y="81"/>
                  </a:lnTo>
                  <a:lnTo>
                    <a:pt x="76" y="75"/>
                  </a:lnTo>
                  <a:lnTo>
                    <a:pt x="58" y="64"/>
                  </a:lnTo>
                  <a:lnTo>
                    <a:pt x="41" y="50"/>
                  </a:lnTo>
                  <a:lnTo>
                    <a:pt x="23" y="35"/>
                  </a:lnTo>
                  <a:lnTo>
                    <a:pt x="10" y="17"/>
                  </a:lnTo>
                  <a:lnTo>
                    <a:pt x="0" y="0"/>
                  </a:lnTo>
                  <a:lnTo>
                    <a:pt x="12" y="11"/>
                  </a:lnTo>
                  <a:lnTo>
                    <a:pt x="27" y="22"/>
                  </a:lnTo>
                  <a:lnTo>
                    <a:pt x="47" y="35"/>
                  </a:lnTo>
                  <a:lnTo>
                    <a:pt x="64" y="48"/>
                  </a:lnTo>
                  <a:lnTo>
                    <a:pt x="82" y="59"/>
                  </a:lnTo>
                  <a:lnTo>
                    <a:pt x="95" y="70"/>
                  </a:lnTo>
                  <a:lnTo>
                    <a:pt x="105" y="79"/>
                  </a:lnTo>
                  <a:lnTo>
                    <a:pt x="107"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 name="Freeform 437"/>
            <p:cNvSpPr>
              <a:spLocks/>
            </p:cNvSpPr>
            <p:nvPr/>
          </p:nvSpPr>
          <p:spPr bwMode="auto">
            <a:xfrm>
              <a:off x="148" y="2550"/>
              <a:ext cx="101" cy="75"/>
            </a:xfrm>
            <a:custGeom>
              <a:avLst/>
              <a:gdLst>
                <a:gd name="T0" fmla="*/ 101 w 101"/>
                <a:gd name="T1" fmla="*/ 0 h 75"/>
                <a:gd name="T2" fmla="*/ 93 w 101"/>
                <a:gd name="T3" fmla="*/ 8 h 75"/>
                <a:gd name="T4" fmla="*/ 79 w 101"/>
                <a:gd name="T5" fmla="*/ 22 h 75"/>
                <a:gd name="T6" fmla="*/ 64 w 101"/>
                <a:gd name="T7" fmla="*/ 35 h 75"/>
                <a:gd name="T8" fmla="*/ 48 w 101"/>
                <a:gd name="T9" fmla="*/ 50 h 75"/>
                <a:gd name="T10" fmla="*/ 31 w 101"/>
                <a:gd name="T11" fmla="*/ 61 h 75"/>
                <a:gd name="T12" fmla="*/ 17 w 101"/>
                <a:gd name="T13" fmla="*/ 70 h 75"/>
                <a:gd name="T14" fmla="*/ 6 w 101"/>
                <a:gd name="T15" fmla="*/ 75 h 75"/>
                <a:gd name="T16" fmla="*/ 0 w 101"/>
                <a:gd name="T17" fmla="*/ 70 h 75"/>
                <a:gd name="T18" fmla="*/ 2 w 101"/>
                <a:gd name="T19" fmla="*/ 61 h 75"/>
                <a:gd name="T20" fmla="*/ 9 w 101"/>
                <a:gd name="T21" fmla="*/ 53 h 75"/>
                <a:gd name="T22" fmla="*/ 25 w 101"/>
                <a:gd name="T23" fmla="*/ 44 h 75"/>
                <a:gd name="T24" fmla="*/ 44 w 101"/>
                <a:gd name="T25" fmla="*/ 33 h 75"/>
                <a:gd name="T26" fmla="*/ 62 w 101"/>
                <a:gd name="T27" fmla="*/ 22 h 75"/>
                <a:gd name="T28" fmla="*/ 79 w 101"/>
                <a:gd name="T29" fmla="*/ 13 h 75"/>
                <a:gd name="T30" fmla="*/ 93 w 101"/>
                <a:gd name="T31" fmla="*/ 6 h 75"/>
                <a:gd name="T32" fmla="*/ 101 w 101"/>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75"/>
                <a:gd name="T53" fmla="*/ 101 w 101"/>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75">
                  <a:moveTo>
                    <a:pt x="101" y="0"/>
                  </a:moveTo>
                  <a:lnTo>
                    <a:pt x="93" y="8"/>
                  </a:lnTo>
                  <a:lnTo>
                    <a:pt x="79" y="22"/>
                  </a:lnTo>
                  <a:lnTo>
                    <a:pt x="64" y="35"/>
                  </a:lnTo>
                  <a:lnTo>
                    <a:pt x="48" y="50"/>
                  </a:lnTo>
                  <a:lnTo>
                    <a:pt x="31" y="61"/>
                  </a:lnTo>
                  <a:lnTo>
                    <a:pt x="17" y="70"/>
                  </a:lnTo>
                  <a:lnTo>
                    <a:pt x="6" y="75"/>
                  </a:lnTo>
                  <a:lnTo>
                    <a:pt x="0" y="70"/>
                  </a:lnTo>
                  <a:lnTo>
                    <a:pt x="2" y="61"/>
                  </a:lnTo>
                  <a:lnTo>
                    <a:pt x="9" y="53"/>
                  </a:lnTo>
                  <a:lnTo>
                    <a:pt x="25" y="44"/>
                  </a:lnTo>
                  <a:lnTo>
                    <a:pt x="44" y="33"/>
                  </a:lnTo>
                  <a:lnTo>
                    <a:pt x="62" y="22"/>
                  </a:lnTo>
                  <a:lnTo>
                    <a:pt x="79" y="13"/>
                  </a:lnTo>
                  <a:lnTo>
                    <a:pt x="93" y="6"/>
                  </a:lnTo>
                  <a:lnTo>
                    <a:pt x="10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 name="Freeform 438"/>
            <p:cNvSpPr>
              <a:spLocks/>
            </p:cNvSpPr>
            <p:nvPr/>
          </p:nvSpPr>
          <p:spPr bwMode="auto">
            <a:xfrm>
              <a:off x="381" y="2638"/>
              <a:ext cx="82" cy="384"/>
            </a:xfrm>
            <a:custGeom>
              <a:avLst/>
              <a:gdLst>
                <a:gd name="T0" fmla="*/ 74 w 82"/>
                <a:gd name="T1" fmla="*/ 0 h 384"/>
                <a:gd name="T2" fmla="*/ 76 w 82"/>
                <a:gd name="T3" fmla="*/ 0 h 384"/>
                <a:gd name="T4" fmla="*/ 80 w 82"/>
                <a:gd name="T5" fmla="*/ 2 h 384"/>
                <a:gd name="T6" fmla="*/ 82 w 82"/>
                <a:gd name="T7" fmla="*/ 7 h 384"/>
                <a:gd name="T8" fmla="*/ 82 w 82"/>
                <a:gd name="T9" fmla="*/ 9 h 384"/>
                <a:gd name="T10" fmla="*/ 49 w 82"/>
                <a:gd name="T11" fmla="*/ 55 h 384"/>
                <a:gd name="T12" fmla="*/ 27 w 82"/>
                <a:gd name="T13" fmla="*/ 106 h 384"/>
                <a:gd name="T14" fmla="*/ 17 w 82"/>
                <a:gd name="T15" fmla="*/ 159 h 384"/>
                <a:gd name="T16" fmla="*/ 14 w 82"/>
                <a:gd name="T17" fmla="*/ 210 h 384"/>
                <a:gd name="T18" fmla="*/ 17 w 82"/>
                <a:gd name="T19" fmla="*/ 260 h 384"/>
                <a:gd name="T20" fmla="*/ 23 w 82"/>
                <a:gd name="T21" fmla="*/ 307 h 384"/>
                <a:gd name="T22" fmla="*/ 33 w 82"/>
                <a:gd name="T23" fmla="*/ 349 h 384"/>
                <a:gd name="T24" fmla="*/ 41 w 82"/>
                <a:gd name="T25" fmla="*/ 384 h 384"/>
                <a:gd name="T26" fmla="*/ 23 w 82"/>
                <a:gd name="T27" fmla="*/ 360 h 384"/>
                <a:gd name="T28" fmla="*/ 10 w 82"/>
                <a:gd name="T29" fmla="*/ 320 h 384"/>
                <a:gd name="T30" fmla="*/ 2 w 82"/>
                <a:gd name="T31" fmla="*/ 265 h 384"/>
                <a:gd name="T32" fmla="*/ 0 w 82"/>
                <a:gd name="T33" fmla="*/ 205 h 384"/>
                <a:gd name="T34" fmla="*/ 6 w 82"/>
                <a:gd name="T35" fmla="*/ 143 h 384"/>
                <a:gd name="T36" fmla="*/ 19 w 82"/>
                <a:gd name="T37" fmla="*/ 84 h 384"/>
                <a:gd name="T38" fmla="*/ 41 w 82"/>
                <a:gd name="T39" fmla="*/ 35 h 384"/>
                <a:gd name="T40" fmla="*/ 74 w 82"/>
                <a:gd name="T41" fmla="*/ 0 h 3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384"/>
                <a:gd name="T65" fmla="*/ 82 w 82"/>
                <a:gd name="T66" fmla="*/ 384 h 3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384">
                  <a:moveTo>
                    <a:pt x="74" y="0"/>
                  </a:moveTo>
                  <a:lnTo>
                    <a:pt x="76" y="0"/>
                  </a:lnTo>
                  <a:lnTo>
                    <a:pt x="80" y="2"/>
                  </a:lnTo>
                  <a:lnTo>
                    <a:pt x="82" y="7"/>
                  </a:lnTo>
                  <a:lnTo>
                    <a:pt x="82" y="9"/>
                  </a:lnTo>
                  <a:lnTo>
                    <a:pt x="49" y="55"/>
                  </a:lnTo>
                  <a:lnTo>
                    <a:pt x="27" y="106"/>
                  </a:lnTo>
                  <a:lnTo>
                    <a:pt x="17" y="159"/>
                  </a:lnTo>
                  <a:lnTo>
                    <a:pt x="14" y="210"/>
                  </a:lnTo>
                  <a:lnTo>
                    <a:pt x="17" y="260"/>
                  </a:lnTo>
                  <a:lnTo>
                    <a:pt x="23" y="307"/>
                  </a:lnTo>
                  <a:lnTo>
                    <a:pt x="33" y="349"/>
                  </a:lnTo>
                  <a:lnTo>
                    <a:pt x="41" y="384"/>
                  </a:lnTo>
                  <a:lnTo>
                    <a:pt x="23" y="360"/>
                  </a:lnTo>
                  <a:lnTo>
                    <a:pt x="10" y="320"/>
                  </a:lnTo>
                  <a:lnTo>
                    <a:pt x="2" y="265"/>
                  </a:lnTo>
                  <a:lnTo>
                    <a:pt x="0" y="205"/>
                  </a:lnTo>
                  <a:lnTo>
                    <a:pt x="6" y="143"/>
                  </a:lnTo>
                  <a:lnTo>
                    <a:pt x="19" y="84"/>
                  </a:lnTo>
                  <a:lnTo>
                    <a:pt x="41" y="35"/>
                  </a:lnTo>
                  <a:lnTo>
                    <a:pt x="7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 name="Freeform 439"/>
            <p:cNvSpPr>
              <a:spLocks/>
            </p:cNvSpPr>
            <p:nvPr/>
          </p:nvSpPr>
          <p:spPr bwMode="auto">
            <a:xfrm>
              <a:off x="398" y="2969"/>
              <a:ext cx="74" cy="49"/>
            </a:xfrm>
            <a:custGeom>
              <a:avLst/>
              <a:gdLst>
                <a:gd name="T0" fmla="*/ 0 w 74"/>
                <a:gd name="T1" fmla="*/ 0 h 49"/>
                <a:gd name="T2" fmla="*/ 8 w 74"/>
                <a:gd name="T3" fmla="*/ 9 h 49"/>
                <a:gd name="T4" fmla="*/ 18 w 74"/>
                <a:gd name="T5" fmla="*/ 20 h 49"/>
                <a:gd name="T6" fmla="*/ 30 w 74"/>
                <a:gd name="T7" fmla="*/ 29 h 49"/>
                <a:gd name="T8" fmla="*/ 43 w 74"/>
                <a:gd name="T9" fmla="*/ 35 h 49"/>
                <a:gd name="T10" fmla="*/ 53 w 74"/>
                <a:gd name="T11" fmla="*/ 42 h 49"/>
                <a:gd name="T12" fmla="*/ 63 w 74"/>
                <a:gd name="T13" fmla="*/ 46 h 49"/>
                <a:gd name="T14" fmla="*/ 70 w 74"/>
                <a:gd name="T15" fmla="*/ 49 h 49"/>
                <a:gd name="T16" fmla="*/ 74 w 74"/>
                <a:gd name="T17" fmla="*/ 46 h 49"/>
                <a:gd name="T18" fmla="*/ 74 w 74"/>
                <a:gd name="T19" fmla="*/ 42 h 49"/>
                <a:gd name="T20" fmla="*/ 68 w 74"/>
                <a:gd name="T21" fmla="*/ 38 h 49"/>
                <a:gd name="T22" fmla="*/ 61 w 74"/>
                <a:gd name="T23" fmla="*/ 33 h 49"/>
                <a:gd name="T24" fmla="*/ 49 w 74"/>
                <a:gd name="T25" fmla="*/ 27 h 49"/>
                <a:gd name="T26" fmla="*/ 37 w 74"/>
                <a:gd name="T27" fmla="*/ 22 h 49"/>
                <a:gd name="T28" fmla="*/ 24 w 74"/>
                <a:gd name="T29" fmla="*/ 15 h 49"/>
                <a:gd name="T30" fmla="*/ 10 w 74"/>
                <a:gd name="T31" fmla="*/ 9 h 49"/>
                <a:gd name="T32" fmla="*/ 0 w 74"/>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49"/>
                <a:gd name="T53" fmla="*/ 74 w 74"/>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49">
                  <a:moveTo>
                    <a:pt x="0" y="0"/>
                  </a:moveTo>
                  <a:lnTo>
                    <a:pt x="8" y="9"/>
                  </a:lnTo>
                  <a:lnTo>
                    <a:pt x="18" y="20"/>
                  </a:lnTo>
                  <a:lnTo>
                    <a:pt x="30" y="29"/>
                  </a:lnTo>
                  <a:lnTo>
                    <a:pt x="43" y="35"/>
                  </a:lnTo>
                  <a:lnTo>
                    <a:pt x="53" y="42"/>
                  </a:lnTo>
                  <a:lnTo>
                    <a:pt x="63" y="46"/>
                  </a:lnTo>
                  <a:lnTo>
                    <a:pt x="70" y="49"/>
                  </a:lnTo>
                  <a:lnTo>
                    <a:pt x="74" y="46"/>
                  </a:lnTo>
                  <a:lnTo>
                    <a:pt x="74" y="42"/>
                  </a:lnTo>
                  <a:lnTo>
                    <a:pt x="68" y="38"/>
                  </a:lnTo>
                  <a:lnTo>
                    <a:pt x="61" y="33"/>
                  </a:lnTo>
                  <a:lnTo>
                    <a:pt x="49" y="27"/>
                  </a:lnTo>
                  <a:lnTo>
                    <a:pt x="37" y="22"/>
                  </a:lnTo>
                  <a:lnTo>
                    <a:pt x="24" y="15"/>
                  </a:lnTo>
                  <a:lnTo>
                    <a:pt x="10"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 name="Freeform 440"/>
            <p:cNvSpPr>
              <a:spLocks/>
            </p:cNvSpPr>
            <p:nvPr/>
          </p:nvSpPr>
          <p:spPr bwMode="auto">
            <a:xfrm>
              <a:off x="393" y="2936"/>
              <a:ext cx="79" cy="55"/>
            </a:xfrm>
            <a:custGeom>
              <a:avLst/>
              <a:gdLst>
                <a:gd name="T0" fmla="*/ 79 w 79"/>
                <a:gd name="T1" fmla="*/ 53 h 55"/>
                <a:gd name="T2" fmla="*/ 75 w 79"/>
                <a:gd name="T3" fmla="*/ 55 h 55"/>
                <a:gd name="T4" fmla="*/ 70 w 79"/>
                <a:gd name="T5" fmla="*/ 53 h 55"/>
                <a:gd name="T6" fmla="*/ 58 w 79"/>
                <a:gd name="T7" fmla="*/ 51 h 55"/>
                <a:gd name="T8" fmla="*/ 46 w 79"/>
                <a:gd name="T9" fmla="*/ 44 h 55"/>
                <a:gd name="T10" fmla="*/ 33 w 79"/>
                <a:gd name="T11" fmla="*/ 35 h 55"/>
                <a:gd name="T12" fmla="*/ 19 w 79"/>
                <a:gd name="T13" fmla="*/ 24 h 55"/>
                <a:gd name="T14" fmla="*/ 9 w 79"/>
                <a:gd name="T15" fmla="*/ 13 h 55"/>
                <a:gd name="T16" fmla="*/ 0 w 79"/>
                <a:gd name="T17" fmla="*/ 0 h 55"/>
                <a:gd name="T18" fmla="*/ 9 w 79"/>
                <a:gd name="T19" fmla="*/ 7 h 55"/>
                <a:gd name="T20" fmla="*/ 21 w 79"/>
                <a:gd name="T21" fmla="*/ 13 h 55"/>
                <a:gd name="T22" fmla="*/ 35 w 79"/>
                <a:gd name="T23" fmla="*/ 22 h 55"/>
                <a:gd name="T24" fmla="*/ 48 w 79"/>
                <a:gd name="T25" fmla="*/ 29 h 55"/>
                <a:gd name="T26" fmla="*/ 62 w 79"/>
                <a:gd name="T27" fmla="*/ 37 h 55"/>
                <a:gd name="T28" fmla="*/ 71 w 79"/>
                <a:gd name="T29" fmla="*/ 44 h 55"/>
                <a:gd name="T30" fmla="*/ 77 w 79"/>
                <a:gd name="T31" fmla="*/ 48 h 55"/>
                <a:gd name="T32" fmla="*/ 79 w 79"/>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55"/>
                <a:gd name="T53" fmla="*/ 79 w 79"/>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55">
                  <a:moveTo>
                    <a:pt x="79" y="53"/>
                  </a:moveTo>
                  <a:lnTo>
                    <a:pt x="75" y="55"/>
                  </a:lnTo>
                  <a:lnTo>
                    <a:pt x="70" y="53"/>
                  </a:lnTo>
                  <a:lnTo>
                    <a:pt x="58" y="51"/>
                  </a:lnTo>
                  <a:lnTo>
                    <a:pt x="46" y="44"/>
                  </a:lnTo>
                  <a:lnTo>
                    <a:pt x="33" y="35"/>
                  </a:lnTo>
                  <a:lnTo>
                    <a:pt x="19" y="24"/>
                  </a:lnTo>
                  <a:lnTo>
                    <a:pt x="9" y="13"/>
                  </a:lnTo>
                  <a:lnTo>
                    <a:pt x="0" y="0"/>
                  </a:lnTo>
                  <a:lnTo>
                    <a:pt x="9" y="7"/>
                  </a:lnTo>
                  <a:lnTo>
                    <a:pt x="21" y="13"/>
                  </a:lnTo>
                  <a:lnTo>
                    <a:pt x="35" y="22"/>
                  </a:lnTo>
                  <a:lnTo>
                    <a:pt x="48" y="29"/>
                  </a:lnTo>
                  <a:lnTo>
                    <a:pt x="62" y="37"/>
                  </a:lnTo>
                  <a:lnTo>
                    <a:pt x="71" y="44"/>
                  </a:lnTo>
                  <a:lnTo>
                    <a:pt x="77" y="48"/>
                  </a:lnTo>
                  <a:lnTo>
                    <a:pt x="79"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 name="Freeform 441"/>
            <p:cNvSpPr>
              <a:spLocks/>
            </p:cNvSpPr>
            <p:nvPr/>
          </p:nvSpPr>
          <p:spPr bwMode="auto">
            <a:xfrm>
              <a:off x="385" y="2859"/>
              <a:ext cx="105" cy="75"/>
            </a:xfrm>
            <a:custGeom>
              <a:avLst/>
              <a:gdLst>
                <a:gd name="T0" fmla="*/ 105 w 105"/>
                <a:gd name="T1" fmla="*/ 73 h 75"/>
                <a:gd name="T2" fmla="*/ 99 w 105"/>
                <a:gd name="T3" fmla="*/ 75 h 75"/>
                <a:gd name="T4" fmla="*/ 87 w 105"/>
                <a:gd name="T5" fmla="*/ 73 h 75"/>
                <a:gd name="T6" fmla="*/ 74 w 105"/>
                <a:gd name="T7" fmla="*/ 66 h 75"/>
                <a:gd name="T8" fmla="*/ 56 w 105"/>
                <a:gd name="T9" fmla="*/ 55 h 75"/>
                <a:gd name="T10" fmla="*/ 39 w 105"/>
                <a:gd name="T11" fmla="*/ 44 h 75"/>
                <a:gd name="T12" fmla="*/ 21 w 105"/>
                <a:gd name="T13" fmla="*/ 31 h 75"/>
                <a:gd name="T14" fmla="*/ 8 w 105"/>
                <a:gd name="T15" fmla="*/ 15 h 75"/>
                <a:gd name="T16" fmla="*/ 0 w 105"/>
                <a:gd name="T17" fmla="*/ 0 h 75"/>
                <a:gd name="T18" fmla="*/ 8 w 105"/>
                <a:gd name="T19" fmla="*/ 6 h 75"/>
                <a:gd name="T20" fmla="*/ 21 w 105"/>
                <a:gd name="T21" fmla="*/ 15 h 75"/>
                <a:gd name="T22" fmla="*/ 41 w 105"/>
                <a:gd name="T23" fmla="*/ 26 h 75"/>
                <a:gd name="T24" fmla="*/ 58 w 105"/>
                <a:gd name="T25" fmla="*/ 37 h 75"/>
                <a:gd name="T26" fmla="*/ 78 w 105"/>
                <a:gd name="T27" fmla="*/ 48 h 75"/>
                <a:gd name="T28" fmla="*/ 93 w 105"/>
                <a:gd name="T29" fmla="*/ 59 h 75"/>
                <a:gd name="T30" fmla="*/ 103 w 105"/>
                <a:gd name="T31" fmla="*/ 66 h 75"/>
                <a:gd name="T32" fmla="*/ 105 w 105"/>
                <a:gd name="T33" fmla="*/ 73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75"/>
                <a:gd name="T53" fmla="*/ 105 w 105"/>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75">
                  <a:moveTo>
                    <a:pt x="105" y="73"/>
                  </a:moveTo>
                  <a:lnTo>
                    <a:pt x="99" y="75"/>
                  </a:lnTo>
                  <a:lnTo>
                    <a:pt x="87" y="73"/>
                  </a:lnTo>
                  <a:lnTo>
                    <a:pt x="74" y="66"/>
                  </a:lnTo>
                  <a:lnTo>
                    <a:pt x="56" y="55"/>
                  </a:lnTo>
                  <a:lnTo>
                    <a:pt x="39" y="44"/>
                  </a:lnTo>
                  <a:lnTo>
                    <a:pt x="21" y="31"/>
                  </a:lnTo>
                  <a:lnTo>
                    <a:pt x="8" y="15"/>
                  </a:lnTo>
                  <a:lnTo>
                    <a:pt x="0" y="0"/>
                  </a:lnTo>
                  <a:lnTo>
                    <a:pt x="8" y="6"/>
                  </a:lnTo>
                  <a:lnTo>
                    <a:pt x="21" y="15"/>
                  </a:lnTo>
                  <a:lnTo>
                    <a:pt x="41" y="26"/>
                  </a:lnTo>
                  <a:lnTo>
                    <a:pt x="58" y="37"/>
                  </a:lnTo>
                  <a:lnTo>
                    <a:pt x="78" y="48"/>
                  </a:lnTo>
                  <a:lnTo>
                    <a:pt x="93" y="59"/>
                  </a:lnTo>
                  <a:lnTo>
                    <a:pt x="103" y="66"/>
                  </a:lnTo>
                  <a:lnTo>
                    <a:pt x="105"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 name="Freeform 442"/>
            <p:cNvSpPr>
              <a:spLocks/>
            </p:cNvSpPr>
            <p:nvPr/>
          </p:nvSpPr>
          <p:spPr bwMode="auto">
            <a:xfrm>
              <a:off x="391" y="2788"/>
              <a:ext cx="114" cy="84"/>
            </a:xfrm>
            <a:custGeom>
              <a:avLst/>
              <a:gdLst>
                <a:gd name="T0" fmla="*/ 114 w 114"/>
                <a:gd name="T1" fmla="*/ 82 h 84"/>
                <a:gd name="T2" fmla="*/ 108 w 114"/>
                <a:gd name="T3" fmla="*/ 84 h 84"/>
                <a:gd name="T4" fmla="*/ 95 w 114"/>
                <a:gd name="T5" fmla="*/ 79 h 84"/>
                <a:gd name="T6" fmla="*/ 77 w 114"/>
                <a:gd name="T7" fmla="*/ 71 h 84"/>
                <a:gd name="T8" fmla="*/ 58 w 114"/>
                <a:gd name="T9" fmla="*/ 57 h 84"/>
                <a:gd name="T10" fmla="*/ 39 w 114"/>
                <a:gd name="T11" fmla="*/ 44 h 84"/>
                <a:gd name="T12" fmla="*/ 21 w 114"/>
                <a:gd name="T13" fmla="*/ 29 h 84"/>
                <a:gd name="T14" fmla="*/ 7 w 114"/>
                <a:gd name="T15" fmla="*/ 13 h 84"/>
                <a:gd name="T16" fmla="*/ 0 w 114"/>
                <a:gd name="T17" fmla="*/ 0 h 84"/>
                <a:gd name="T18" fmla="*/ 7 w 114"/>
                <a:gd name="T19" fmla="*/ 7 h 84"/>
                <a:gd name="T20" fmla="*/ 23 w 114"/>
                <a:gd name="T21" fmla="*/ 15 h 84"/>
                <a:gd name="T22" fmla="*/ 42 w 114"/>
                <a:gd name="T23" fmla="*/ 27 h 84"/>
                <a:gd name="T24" fmla="*/ 64 w 114"/>
                <a:gd name="T25" fmla="*/ 40 h 84"/>
                <a:gd name="T26" fmla="*/ 83 w 114"/>
                <a:gd name="T27" fmla="*/ 55 h 84"/>
                <a:gd name="T28" fmla="*/ 99 w 114"/>
                <a:gd name="T29" fmla="*/ 66 h 84"/>
                <a:gd name="T30" fmla="*/ 110 w 114"/>
                <a:gd name="T31" fmla="*/ 75 h 84"/>
                <a:gd name="T32" fmla="*/ 114 w 114"/>
                <a:gd name="T33" fmla="*/ 82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84"/>
                <a:gd name="T53" fmla="*/ 114 w 114"/>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84">
                  <a:moveTo>
                    <a:pt x="114" y="82"/>
                  </a:moveTo>
                  <a:lnTo>
                    <a:pt x="108" y="84"/>
                  </a:lnTo>
                  <a:lnTo>
                    <a:pt x="95" y="79"/>
                  </a:lnTo>
                  <a:lnTo>
                    <a:pt x="77" y="71"/>
                  </a:lnTo>
                  <a:lnTo>
                    <a:pt x="58" y="57"/>
                  </a:lnTo>
                  <a:lnTo>
                    <a:pt x="39" y="44"/>
                  </a:lnTo>
                  <a:lnTo>
                    <a:pt x="21" y="29"/>
                  </a:lnTo>
                  <a:lnTo>
                    <a:pt x="7" y="13"/>
                  </a:lnTo>
                  <a:lnTo>
                    <a:pt x="0" y="0"/>
                  </a:lnTo>
                  <a:lnTo>
                    <a:pt x="7" y="7"/>
                  </a:lnTo>
                  <a:lnTo>
                    <a:pt x="23" y="15"/>
                  </a:lnTo>
                  <a:lnTo>
                    <a:pt x="42" y="27"/>
                  </a:lnTo>
                  <a:lnTo>
                    <a:pt x="64" y="40"/>
                  </a:lnTo>
                  <a:lnTo>
                    <a:pt x="83" y="55"/>
                  </a:lnTo>
                  <a:lnTo>
                    <a:pt x="99" y="66"/>
                  </a:lnTo>
                  <a:lnTo>
                    <a:pt x="110" y="75"/>
                  </a:lnTo>
                  <a:lnTo>
                    <a:pt x="114" y="8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4" name="Freeform 443"/>
            <p:cNvSpPr>
              <a:spLocks/>
            </p:cNvSpPr>
            <p:nvPr/>
          </p:nvSpPr>
          <p:spPr bwMode="auto">
            <a:xfrm>
              <a:off x="400" y="2742"/>
              <a:ext cx="94" cy="88"/>
            </a:xfrm>
            <a:custGeom>
              <a:avLst/>
              <a:gdLst>
                <a:gd name="T0" fmla="*/ 94 w 94"/>
                <a:gd name="T1" fmla="*/ 88 h 88"/>
                <a:gd name="T2" fmla="*/ 88 w 94"/>
                <a:gd name="T3" fmla="*/ 88 h 88"/>
                <a:gd name="T4" fmla="*/ 78 w 94"/>
                <a:gd name="T5" fmla="*/ 81 h 88"/>
                <a:gd name="T6" fmla="*/ 63 w 94"/>
                <a:gd name="T7" fmla="*/ 70 h 88"/>
                <a:gd name="T8" fmla="*/ 47 w 94"/>
                <a:gd name="T9" fmla="*/ 57 h 88"/>
                <a:gd name="T10" fmla="*/ 30 w 94"/>
                <a:gd name="T11" fmla="*/ 42 h 88"/>
                <a:gd name="T12" fmla="*/ 16 w 94"/>
                <a:gd name="T13" fmla="*/ 26 h 88"/>
                <a:gd name="T14" fmla="*/ 4 w 94"/>
                <a:gd name="T15" fmla="*/ 11 h 88"/>
                <a:gd name="T16" fmla="*/ 0 w 94"/>
                <a:gd name="T17" fmla="*/ 0 h 88"/>
                <a:gd name="T18" fmla="*/ 10 w 94"/>
                <a:gd name="T19" fmla="*/ 6 h 88"/>
                <a:gd name="T20" fmla="*/ 24 w 94"/>
                <a:gd name="T21" fmla="*/ 17 h 88"/>
                <a:gd name="T22" fmla="*/ 39 w 94"/>
                <a:gd name="T23" fmla="*/ 31 h 88"/>
                <a:gd name="T24" fmla="*/ 57 w 94"/>
                <a:gd name="T25" fmla="*/ 44 h 88"/>
                <a:gd name="T26" fmla="*/ 72 w 94"/>
                <a:gd name="T27" fmla="*/ 59 h 88"/>
                <a:gd name="T28" fmla="*/ 86 w 94"/>
                <a:gd name="T29" fmla="*/ 70 h 88"/>
                <a:gd name="T30" fmla="*/ 94 w 94"/>
                <a:gd name="T31" fmla="*/ 81 h 88"/>
                <a:gd name="T32" fmla="*/ 94 w 94"/>
                <a:gd name="T33" fmla="*/ 88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
                <a:gd name="T52" fmla="*/ 0 h 88"/>
                <a:gd name="T53" fmla="*/ 94 w 94"/>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 h="88">
                  <a:moveTo>
                    <a:pt x="94" y="88"/>
                  </a:moveTo>
                  <a:lnTo>
                    <a:pt x="88" y="88"/>
                  </a:lnTo>
                  <a:lnTo>
                    <a:pt x="78" y="81"/>
                  </a:lnTo>
                  <a:lnTo>
                    <a:pt x="63" y="70"/>
                  </a:lnTo>
                  <a:lnTo>
                    <a:pt x="47" y="57"/>
                  </a:lnTo>
                  <a:lnTo>
                    <a:pt x="30" y="42"/>
                  </a:lnTo>
                  <a:lnTo>
                    <a:pt x="16" y="26"/>
                  </a:lnTo>
                  <a:lnTo>
                    <a:pt x="4" y="11"/>
                  </a:lnTo>
                  <a:lnTo>
                    <a:pt x="0" y="0"/>
                  </a:lnTo>
                  <a:lnTo>
                    <a:pt x="10" y="6"/>
                  </a:lnTo>
                  <a:lnTo>
                    <a:pt x="24" y="17"/>
                  </a:lnTo>
                  <a:lnTo>
                    <a:pt x="39" y="31"/>
                  </a:lnTo>
                  <a:lnTo>
                    <a:pt x="57" y="44"/>
                  </a:lnTo>
                  <a:lnTo>
                    <a:pt x="72" y="59"/>
                  </a:lnTo>
                  <a:lnTo>
                    <a:pt x="86" y="70"/>
                  </a:lnTo>
                  <a:lnTo>
                    <a:pt x="94" y="81"/>
                  </a:lnTo>
                  <a:lnTo>
                    <a:pt x="94" y="8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5" name="Freeform 444"/>
            <p:cNvSpPr>
              <a:spLocks/>
            </p:cNvSpPr>
            <p:nvPr/>
          </p:nvSpPr>
          <p:spPr bwMode="auto">
            <a:xfrm>
              <a:off x="414" y="2706"/>
              <a:ext cx="76" cy="73"/>
            </a:xfrm>
            <a:custGeom>
              <a:avLst/>
              <a:gdLst>
                <a:gd name="T0" fmla="*/ 76 w 76"/>
                <a:gd name="T1" fmla="*/ 73 h 73"/>
                <a:gd name="T2" fmla="*/ 72 w 76"/>
                <a:gd name="T3" fmla="*/ 73 h 73"/>
                <a:gd name="T4" fmla="*/ 62 w 76"/>
                <a:gd name="T5" fmla="*/ 71 h 73"/>
                <a:gd name="T6" fmla="*/ 50 w 76"/>
                <a:gd name="T7" fmla="*/ 64 h 73"/>
                <a:gd name="T8" fmla="*/ 39 w 76"/>
                <a:gd name="T9" fmla="*/ 56 h 73"/>
                <a:gd name="T10" fmla="*/ 25 w 76"/>
                <a:gd name="T11" fmla="*/ 42 h 73"/>
                <a:gd name="T12" fmla="*/ 14 w 76"/>
                <a:gd name="T13" fmla="*/ 29 h 73"/>
                <a:gd name="T14" fmla="*/ 4 w 76"/>
                <a:gd name="T15" fmla="*/ 16 h 73"/>
                <a:gd name="T16" fmla="*/ 0 w 76"/>
                <a:gd name="T17" fmla="*/ 0 h 73"/>
                <a:gd name="T18" fmla="*/ 8 w 76"/>
                <a:gd name="T19" fmla="*/ 9 h 73"/>
                <a:gd name="T20" fmla="*/ 19 w 76"/>
                <a:gd name="T21" fmla="*/ 18 h 73"/>
                <a:gd name="T22" fmla="*/ 31 w 76"/>
                <a:gd name="T23" fmla="*/ 29 h 73"/>
                <a:gd name="T24" fmla="*/ 47 w 76"/>
                <a:gd name="T25" fmla="*/ 40 h 73"/>
                <a:gd name="T26" fmla="*/ 58 w 76"/>
                <a:gd name="T27" fmla="*/ 51 h 73"/>
                <a:gd name="T28" fmla="*/ 70 w 76"/>
                <a:gd name="T29" fmla="*/ 62 h 73"/>
                <a:gd name="T30" fmla="*/ 76 w 76"/>
                <a:gd name="T31" fmla="*/ 69 h 73"/>
                <a:gd name="T32" fmla="*/ 76 w 76"/>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73"/>
                <a:gd name="T53" fmla="*/ 76 w 7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73">
                  <a:moveTo>
                    <a:pt x="76" y="73"/>
                  </a:moveTo>
                  <a:lnTo>
                    <a:pt x="72" y="73"/>
                  </a:lnTo>
                  <a:lnTo>
                    <a:pt x="62" y="71"/>
                  </a:lnTo>
                  <a:lnTo>
                    <a:pt x="50" y="64"/>
                  </a:lnTo>
                  <a:lnTo>
                    <a:pt x="39" y="56"/>
                  </a:lnTo>
                  <a:lnTo>
                    <a:pt x="25" y="42"/>
                  </a:lnTo>
                  <a:lnTo>
                    <a:pt x="14" y="29"/>
                  </a:lnTo>
                  <a:lnTo>
                    <a:pt x="4" y="16"/>
                  </a:lnTo>
                  <a:lnTo>
                    <a:pt x="0" y="0"/>
                  </a:lnTo>
                  <a:lnTo>
                    <a:pt x="8" y="9"/>
                  </a:lnTo>
                  <a:lnTo>
                    <a:pt x="19" y="18"/>
                  </a:lnTo>
                  <a:lnTo>
                    <a:pt x="31" y="29"/>
                  </a:lnTo>
                  <a:lnTo>
                    <a:pt x="47" y="40"/>
                  </a:lnTo>
                  <a:lnTo>
                    <a:pt x="58" y="51"/>
                  </a:lnTo>
                  <a:lnTo>
                    <a:pt x="70" y="62"/>
                  </a:lnTo>
                  <a:lnTo>
                    <a:pt x="76" y="69"/>
                  </a:lnTo>
                  <a:lnTo>
                    <a:pt x="76"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6" name="Freeform 445"/>
            <p:cNvSpPr>
              <a:spLocks/>
            </p:cNvSpPr>
            <p:nvPr/>
          </p:nvSpPr>
          <p:spPr bwMode="auto">
            <a:xfrm>
              <a:off x="435" y="2671"/>
              <a:ext cx="55" cy="64"/>
            </a:xfrm>
            <a:custGeom>
              <a:avLst/>
              <a:gdLst>
                <a:gd name="T0" fmla="*/ 55 w 55"/>
                <a:gd name="T1" fmla="*/ 64 h 64"/>
                <a:gd name="T2" fmla="*/ 51 w 55"/>
                <a:gd name="T3" fmla="*/ 64 h 64"/>
                <a:gd name="T4" fmla="*/ 43 w 55"/>
                <a:gd name="T5" fmla="*/ 60 h 64"/>
                <a:gd name="T6" fmla="*/ 33 w 55"/>
                <a:gd name="T7" fmla="*/ 51 h 64"/>
                <a:gd name="T8" fmla="*/ 24 w 55"/>
                <a:gd name="T9" fmla="*/ 40 h 64"/>
                <a:gd name="T10" fmla="*/ 14 w 55"/>
                <a:gd name="T11" fmla="*/ 29 h 64"/>
                <a:gd name="T12" fmla="*/ 6 w 55"/>
                <a:gd name="T13" fmla="*/ 18 h 64"/>
                <a:gd name="T14" fmla="*/ 2 w 55"/>
                <a:gd name="T15" fmla="*/ 7 h 64"/>
                <a:gd name="T16" fmla="*/ 0 w 55"/>
                <a:gd name="T17" fmla="*/ 0 h 64"/>
                <a:gd name="T18" fmla="*/ 14 w 55"/>
                <a:gd name="T19" fmla="*/ 13 h 64"/>
                <a:gd name="T20" fmla="*/ 31 w 55"/>
                <a:gd name="T21" fmla="*/ 33 h 64"/>
                <a:gd name="T22" fmla="*/ 47 w 55"/>
                <a:gd name="T23" fmla="*/ 51 h 64"/>
                <a:gd name="T24" fmla="*/ 55 w 55"/>
                <a:gd name="T25" fmla="*/ 64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64"/>
                <a:gd name="T41" fmla="*/ 55 w 55"/>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64">
                  <a:moveTo>
                    <a:pt x="55" y="64"/>
                  </a:moveTo>
                  <a:lnTo>
                    <a:pt x="51" y="64"/>
                  </a:lnTo>
                  <a:lnTo>
                    <a:pt x="43" y="60"/>
                  </a:lnTo>
                  <a:lnTo>
                    <a:pt x="33" y="51"/>
                  </a:lnTo>
                  <a:lnTo>
                    <a:pt x="24" y="40"/>
                  </a:lnTo>
                  <a:lnTo>
                    <a:pt x="14" y="29"/>
                  </a:lnTo>
                  <a:lnTo>
                    <a:pt x="6" y="18"/>
                  </a:lnTo>
                  <a:lnTo>
                    <a:pt x="2" y="7"/>
                  </a:lnTo>
                  <a:lnTo>
                    <a:pt x="0" y="0"/>
                  </a:lnTo>
                  <a:lnTo>
                    <a:pt x="14" y="13"/>
                  </a:lnTo>
                  <a:lnTo>
                    <a:pt x="31" y="33"/>
                  </a:lnTo>
                  <a:lnTo>
                    <a:pt x="47" y="51"/>
                  </a:lnTo>
                  <a:lnTo>
                    <a:pt x="55"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7" name="Freeform 446"/>
            <p:cNvSpPr>
              <a:spLocks/>
            </p:cNvSpPr>
            <p:nvPr/>
          </p:nvSpPr>
          <p:spPr bwMode="auto">
            <a:xfrm>
              <a:off x="449" y="2649"/>
              <a:ext cx="33" cy="42"/>
            </a:xfrm>
            <a:custGeom>
              <a:avLst/>
              <a:gdLst>
                <a:gd name="T0" fmla="*/ 33 w 33"/>
                <a:gd name="T1" fmla="*/ 42 h 42"/>
                <a:gd name="T2" fmla="*/ 23 w 33"/>
                <a:gd name="T3" fmla="*/ 40 h 42"/>
                <a:gd name="T4" fmla="*/ 12 w 33"/>
                <a:gd name="T5" fmla="*/ 31 h 42"/>
                <a:gd name="T6" fmla="*/ 0 w 33"/>
                <a:gd name="T7" fmla="*/ 15 h 42"/>
                <a:gd name="T8" fmla="*/ 0 w 33"/>
                <a:gd name="T9" fmla="*/ 0 h 42"/>
                <a:gd name="T10" fmla="*/ 8 w 33"/>
                <a:gd name="T11" fmla="*/ 15 h 42"/>
                <a:gd name="T12" fmla="*/ 23 w 33"/>
                <a:gd name="T13" fmla="*/ 26 h 42"/>
                <a:gd name="T14" fmla="*/ 33 w 33"/>
                <a:gd name="T15" fmla="*/ 35 h 42"/>
                <a:gd name="T16" fmla="*/ 33 w 33"/>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2"/>
                <a:gd name="T29" fmla="*/ 33 w 33"/>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2">
                  <a:moveTo>
                    <a:pt x="33" y="42"/>
                  </a:moveTo>
                  <a:lnTo>
                    <a:pt x="23" y="40"/>
                  </a:lnTo>
                  <a:lnTo>
                    <a:pt x="12" y="31"/>
                  </a:lnTo>
                  <a:lnTo>
                    <a:pt x="0" y="15"/>
                  </a:lnTo>
                  <a:lnTo>
                    <a:pt x="0" y="0"/>
                  </a:lnTo>
                  <a:lnTo>
                    <a:pt x="8" y="15"/>
                  </a:lnTo>
                  <a:lnTo>
                    <a:pt x="23" y="26"/>
                  </a:lnTo>
                  <a:lnTo>
                    <a:pt x="33" y="35"/>
                  </a:lnTo>
                  <a:lnTo>
                    <a:pt x="33"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 name="Freeform 447"/>
            <p:cNvSpPr>
              <a:spLocks/>
            </p:cNvSpPr>
            <p:nvPr/>
          </p:nvSpPr>
          <p:spPr bwMode="auto">
            <a:xfrm>
              <a:off x="412" y="3000"/>
              <a:ext cx="47" cy="49"/>
            </a:xfrm>
            <a:custGeom>
              <a:avLst/>
              <a:gdLst>
                <a:gd name="T0" fmla="*/ 0 w 47"/>
                <a:gd name="T1" fmla="*/ 0 h 49"/>
                <a:gd name="T2" fmla="*/ 12 w 47"/>
                <a:gd name="T3" fmla="*/ 7 h 49"/>
                <a:gd name="T4" fmla="*/ 29 w 47"/>
                <a:gd name="T5" fmla="*/ 20 h 49"/>
                <a:gd name="T6" fmla="*/ 45 w 47"/>
                <a:gd name="T7" fmla="*/ 35 h 49"/>
                <a:gd name="T8" fmla="*/ 47 w 47"/>
                <a:gd name="T9" fmla="*/ 49 h 49"/>
                <a:gd name="T10" fmla="*/ 37 w 47"/>
                <a:gd name="T11" fmla="*/ 46 h 49"/>
                <a:gd name="T12" fmla="*/ 23 w 47"/>
                <a:gd name="T13" fmla="*/ 33 h 49"/>
                <a:gd name="T14" fmla="*/ 10 w 47"/>
                <a:gd name="T15" fmla="*/ 13 h 49"/>
                <a:gd name="T16" fmla="*/ 0 w 47"/>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9"/>
                <a:gd name="T29" fmla="*/ 47 w 47"/>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9">
                  <a:moveTo>
                    <a:pt x="0" y="0"/>
                  </a:moveTo>
                  <a:lnTo>
                    <a:pt x="12" y="7"/>
                  </a:lnTo>
                  <a:lnTo>
                    <a:pt x="29" y="20"/>
                  </a:lnTo>
                  <a:lnTo>
                    <a:pt x="45" y="35"/>
                  </a:lnTo>
                  <a:lnTo>
                    <a:pt x="47" y="49"/>
                  </a:lnTo>
                  <a:lnTo>
                    <a:pt x="37" y="46"/>
                  </a:lnTo>
                  <a:lnTo>
                    <a:pt x="23" y="33"/>
                  </a:lnTo>
                  <a:lnTo>
                    <a:pt x="10"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 name="Freeform 448"/>
            <p:cNvSpPr>
              <a:spLocks/>
            </p:cNvSpPr>
            <p:nvPr/>
          </p:nvSpPr>
          <p:spPr bwMode="auto">
            <a:xfrm>
              <a:off x="387" y="2998"/>
              <a:ext cx="23" cy="57"/>
            </a:xfrm>
            <a:custGeom>
              <a:avLst/>
              <a:gdLst>
                <a:gd name="T0" fmla="*/ 23 w 23"/>
                <a:gd name="T1" fmla="*/ 0 h 57"/>
                <a:gd name="T2" fmla="*/ 17 w 23"/>
                <a:gd name="T3" fmla="*/ 11 h 57"/>
                <a:gd name="T4" fmla="*/ 8 w 23"/>
                <a:gd name="T5" fmla="*/ 28 h 57"/>
                <a:gd name="T6" fmla="*/ 0 w 23"/>
                <a:gd name="T7" fmla="*/ 46 h 57"/>
                <a:gd name="T8" fmla="*/ 2 w 23"/>
                <a:gd name="T9" fmla="*/ 57 h 57"/>
                <a:gd name="T10" fmla="*/ 9 w 23"/>
                <a:gd name="T11" fmla="*/ 53 h 57"/>
                <a:gd name="T12" fmla="*/ 15 w 23"/>
                <a:gd name="T13" fmla="*/ 37 h 57"/>
                <a:gd name="T14" fmla="*/ 21 w 23"/>
                <a:gd name="T15" fmla="*/ 15 h 57"/>
                <a:gd name="T16" fmla="*/ 23 w 23"/>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57"/>
                <a:gd name="T29" fmla="*/ 23 w 23"/>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57">
                  <a:moveTo>
                    <a:pt x="23" y="0"/>
                  </a:moveTo>
                  <a:lnTo>
                    <a:pt x="17" y="11"/>
                  </a:lnTo>
                  <a:lnTo>
                    <a:pt x="8" y="28"/>
                  </a:lnTo>
                  <a:lnTo>
                    <a:pt x="0" y="46"/>
                  </a:lnTo>
                  <a:lnTo>
                    <a:pt x="2" y="57"/>
                  </a:lnTo>
                  <a:lnTo>
                    <a:pt x="9" y="53"/>
                  </a:lnTo>
                  <a:lnTo>
                    <a:pt x="15" y="37"/>
                  </a:lnTo>
                  <a:lnTo>
                    <a:pt x="21" y="15"/>
                  </a:lnTo>
                  <a:lnTo>
                    <a:pt x="2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 name="Freeform 449"/>
            <p:cNvSpPr>
              <a:spLocks/>
            </p:cNvSpPr>
            <p:nvPr/>
          </p:nvSpPr>
          <p:spPr bwMode="auto">
            <a:xfrm>
              <a:off x="416" y="3011"/>
              <a:ext cx="14" cy="64"/>
            </a:xfrm>
            <a:custGeom>
              <a:avLst/>
              <a:gdLst>
                <a:gd name="T0" fmla="*/ 0 w 14"/>
                <a:gd name="T1" fmla="*/ 0 h 64"/>
                <a:gd name="T2" fmla="*/ 0 w 14"/>
                <a:gd name="T3" fmla="*/ 11 h 64"/>
                <a:gd name="T4" fmla="*/ 0 w 14"/>
                <a:gd name="T5" fmla="*/ 33 h 64"/>
                <a:gd name="T6" fmla="*/ 2 w 14"/>
                <a:gd name="T7" fmla="*/ 55 h 64"/>
                <a:gd name="T8" fmla="*/ 8 w 14"/>
                <a:gd name="T9" fmla="*/ 64 h 64"/>
                <a:gd name="T10" fmla="*/ 14 w 14"/>
                <a:gd name="T11" fmla="*/ 55 h 64"/>
                <a:gd name="T12" fmla="*/ 10 w 14"/>
                <a:gd name="T13" fmla="*/ 35 h 64"/>
                <a:gd name="T14" fmla="*/ 4 w 14"/>
                <a:gd name="T15" fmla="*/ 15 h 64"/>
                <a:gd name="T16" fmla="*/ 0 w 14"/>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64"/>
                <a:gd name="T29" fmla="*/ 14 w 14"/>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64">
                  <a:moveTo>
                    <a:pt x="0" y="0"/>
                  </a:moveTo>
                  <a:lnTo>
                    <a:pt x="0" y="11"/>
                  </a:lnTo>
                  <a:lnTo>
                    <a:pt x="0" y="33"/>
                  </a:lnTo>
                  <a:lnTo>
                    <a:pt x="2" y="55"/>
                  </a:lnTo>
                  <a:lnTo>
                    <a:pt x="8" y="64"/>
                  </a:lnTo>
                  <a:lnTo>
                    <a:pt x="14" y="55"/>
                  </a:lnTo>
                  <a:lnTo>
                    <a:pt x="10" y="35"/>
                  </a:lnTo>
                  <a:lnTo>
                    <a:pt x="4" y="1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 name="Freeform 450"/>
            <p:cNvSpPr>
              <a:spLocks/>
            </p:cNvSpPr>
            <p:nvPr/>
          </p:nvSpPr>
          <p:spPr bwMode="auto">
            <a:xfrm>
              <a:off x="360" y="2978"/>
              <a:ext cx="42" cy="57"/>
            </a:xfrm>
            <a:custGeom>
              <a:avLst/>
              <a:gdLst>
                <a:gd name="T0" fmla="*/ 42 w 42"/>
                <a:gd name="T1" fmla="*/ 0 h 57"/>
                <a:gd name="T2" fmla="*/ 33 w 42"/>
                <a:gd name="T3" fmla="*/ 18 h 57"/>
                <a:gd name="T4" fmla="*/ 21 w 42"/>
                <a:gd name="T5" fmla="*/ 40 h 57"/>
                <a:gd name="T6" fmla="*/ 9 w 42"/>
                <a:gd name="T7" fmla="*/ 55 h 57"/>
                <a:gd name="T8" fmla="*/ 0 w 42"/>
                <a:gd name="T9" fmla="*/ 57 h 57"/>
                <a:gd name="T10" fmla="*/ 1 w 42"/>
                <a:gd name="T11" fmla="*/ 46 h 57"/>
                <a:gd name="T12" fmla="*/ 15 w 42"/>
                <a:gd name="T13" fmla="*/ 29 h 57"/>
                <a:gd name="T14" fmla="*/ 31 w 42"/>
                <a:gd name="T15" fmla="*/ 11 h 57"/>
                <a:gd name="T16" fmla="*/ 42 w 42"/>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57"/>
                <a:gd name="T29" fmla="*/ 42 w 42"/>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57">
                  <a:moveTo>
                    <a:pt x="42" y="0"/>
                  </a:moveTo>
                  <a:lnTo>
                    <a:pt x="33" y="18"/>
                  </a:lnTo>
                  <a:lnTo>
                    <a:pt x="21" y="40"/>
                  </a:lnTo>
                  <a:lnTo>
                    <a:pt x="9" y="55"/>
                  </a:lnTo>
                  <a:lnTo>
                    <a:pt x="0" y="57"/>
                  </a:lnTo>
                  <a:lnTo>
                    <a:pt x="1" y="46"/>
                  </a:lnTo>
                  <a:lnTo>
                    <a:pt x="15" y="29"/>
                  </a:lnTo>
                  <a:lnTo>
                    <a:pt x="31" y="11"/>
                  </a:lnTo>
                  <a:lnTo>
                    <a:pt x="4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 name="Freeform 451"/>
            <p:cNvSpPr>
              <a:spLocks/>
            </p:cNvSpPr>
            <p:nvPr/>
          </p:nvSpPr>
          <p:spPr bwMode="auto">
            <a:xfrm>
              <a:off x="365" y="2660"/>
              <a:ext cx="74" cy="18"/>
            </a:xfrm>
            <a:custGeom>
              <a:avLst/>
              <a:gdLst>
                <a:gd name="T0" fmla="*/ 74 w 74"/>
                <a:gd name="T1" fmla="*/ 15 h 18"/>
                <a:gd name="T2" fmla="*/ 66 w 74"/>
                <a:gd name="T3" fmla="*/ 15 h 18"/>
                <a:gd name="T4" fmla="*/ 55 w 74"/>
                <a:gd name="T5" fmla="*/ 18 h 18"/>
                <a:gd name="T6" fmla="*/ 43 w 74"/>
                <a:gd name="T7" fmla="*/ 18 h 18"/>
                <a:gd name="T8" fmla="*/ 31 w 74"/>
                <a:gd name="T9" fmla="*/ 18 h 18"/>
                <a:gd name="T10" fmla="*/ 20 w 74"/>
                <a:gd name="T11" fmla="*/ 18 h 18"/>
                <a:gd name="T12" fmla="*/ 10 w 74"/>
                <a:gd name="T13" fmla="*/ 15 h 18"/>
                <a:gd name="T14" fmla="*/ 4 w 74"/>
                <a:gd name="T15" fmla="*/ 11 h 18"/>
                <a:gd name="T16" fmla="*/ 0 w 74"/>
                <a:gd name="T17" fmla="*/ 7 h 18"/>
                <a:gd name="T18" fmla="*/ 2 w 74"/>
                <a:gd name="T19" fmla="*/ 2 h 18"/>
                <a:gd name="T20" fmla="*/ 8 w 74"/>
                <a:gd name="T21" fmla="*/ 0 h 18"/>
                <a:gd name="T22" fmla="*/ 18 w 74"/>
                <a:gd name="T23" fmla="*/ 0 h 18"/>
                <a:gd name="T24" fmla="*/ 30 w 74"/>
                <a:gd name="T25" fmla="*/ 4 h 18"/>
                <a:gd name="T26" fmla="*/ 41 w 74"/>
                <a:gd name="T27" fmla="*/ 7 h 18"/>
                <a:gd name="T28" fmla="*/ 55 w 74"/>
                <a:gd name="T29" fmla="*/ 11 h 18"/>
                <a:gd name="T30" fmla="*/ 65 w 74"/>
                <a:gd name="T31" fmla="*/ 13 h 18"/>
                <a:gd name="T32" fmla="*/ 74 w 74"/>
                <a:gd name="T33" fmla="*/ 15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8"/>
                <a:gd name="T53" fmla="*/ 74 w 7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8">
                  <a:moveTo>
                    <a:pt x="74" y="15"/>
                  </a:moveTo>
                  <a:lnTo>
                    <a:pt x="66" y="15"/>
                  </a:lnTo>
                  <a:lnTo>
                    <a:pt x="55" y="18"/>
                  </a:lnTo>
                  <a:lnTo>
                    <a:pt x="43" y="18"/>
                  </a:lnTo>
                  <a:lnTo>
                    <a:pt x="31" y="18"/>
                  </a:lnTo>
                  <a:lnTo>
                    <a:pt x="20" y="18"/>
                  </a:lnTo>
                  <a:lnTo>
                    <a:pt x="10" y="15"/>
                  </a:lnTo>
                  <a:lnTo>
                    <a:pt x="4" y="11"/>
                  </a:lnTo>
                  <a:lnTo>
                    <a:pt x="0" y="7"/>
                  </a:lnTo>
                  <a:lnTo>
                    <a:pt x="2" y="2"/>
                  </a:lnTo>
                  <a:lnTo>
                    <a:pt x="8" y="0"/>
                  </a:lnTo>
                  <a:lnTo>
                    <a:pt x="18" y="0"/>
                  </a:lnTo>
                  <a:lnTo>
                    <a:pt x="30" y="4"/>
                  </a:lnTo>
                  <a:lnTo>
                    <a:pt x="41" y="7"/>
                  </a:lnTo>
                  <a:lnTo>
                    <a:pt x="55" y="11"/>
                  </a:lnTo>
                  <a:lnTo>
                    <a:pt x="65" y="13"/>
                  </a:lnTo>
                  <a:lnTo>
                    <a:pt x="74" y="1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 name="Freeform 452"/>
            <p:cNvSpPr>
              <a:spLocks/>
            </p:cNvSpPr>
            <p:nvPr/>
          </p:nvSpPr>
          <p:spPr bwMode="auto">
            <a:xfrm>
              <a:off x="377" y="2627"/>
              <a:ext cx="72" cy="29"/>
            </a:xfrm>
            <a:custGeom>
              <a:avLst/>
              <a:gdLst>
                <a:gd name="T0" fmla="*/ 72 w 72"/>
                <a:gd name="T1" fmla="*/ 29 h 29"/>
                <a:gd name="T2" fmla="*/ 64 w 72"/>
                <a:gd name="T3" fmla="*/ 29 h 29"/>
                <a:gd name="T4" fmla="*/ 54 w 72"/>
                <a:gd name="T5" fmla="*/ 26 h 29"/>
                <a:gd name="T6" fmla="*/ 43 w 72"/>
                <a:gd name="T7" fmla="*/ 24 h 29"/>
                <a:gd name="T8" fmla="*/ 31 w 72"/>
                <a:gd name="T9" fmla="*/ 22 h 29"/>
                <a:gd name="T10" fmla="*/ 19 w 72"/>
                <a:gd name="T11" fmla="*/ 20 h 29"/>
                <a:gd name="T12" fmla="*/ 10 w 72"/>
                <a:gd name="T13" fmla="*/ 15 h 29"/>
                <a:gd name="T14" fmla="*/ 4 w 72"/>
                <a:gd name="T15" fmla="*/ 9 h 29"/>
                <a:gd name="T16" fmla="*/ 0 w 72"/>
                <a:gd name="T17" fmla="*/ 4 h 29"/>
                <a:gd name="T18" fmla="*/ 2 w 72"/>
                <a:gd name="T19" fmla="*/ 0 h 29"/>
                <a:gd name="T20" fmla="*/ 10 w 72"/>
                <a:gd name="T21" fmla="*/ 0 h 29"/>
                <a:gd name="T22" fmla="*/ 19 w 72"/>
                <a:gd name="T23" fmla="*/ 2 h 29"/>
                <a:gd name="T24" fmla="*/ 31 w 72"/>
                <a:gd name="T25" fmla="*/ 9 h 29"/>
                <a:gd name="T26" fmla="*/ 45 w 72"/>
                <a:gd name="T27" fmla="*/ 15 h 29"/>
                <a:gd name="T28" fmla="*/ 56 w 72"/>
                <a:gd name="T29" fmla="*/ 20 h 29"/>
                <a:gd name="T30" fmla="*/ 66 w 72"/>
                <a:gd name="T31" fmla="*/ 26 h 29"/>
                <a:gd name="T32" fmla="*/ 72 w 72"/>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9"/>
                <a:gd name="T53" fmla="*/ 72 w 72"/>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9">
                  <a:moveTo>
                    <a:pt x="72" y="29"/>
                  </a:moveTo>
                  <a:lnTo>
                    <a:pt x="64" y="29"/>
                  </a:lnTo>
                  <a:lnTo>
                    <a:pt x="54" y="26"/>
                  </a:lnTo>
                  <a:lnTo>
                    <a:pt x="43" y="24"/>
                  </a:lnTo>
                  <a:lnTo>
                    <a:pt x="31" y="22"/>
                  </a:lnTo>
                  <a:lnTo>
                    <a:pt x="19" y="20"/>
                  </a:lnTo>
                  <a:lnTo>
                    <a:pt x="10" y="15"/>
                  </a:lnTo>
                  <a:lnTo>
                    <a:pt x="4" y="9"/>
                  </a:lnTo>
                  <a:lnTo>
                    <a:pt x="0" y="4"/>
                  </a:lnTo>
                  <a:lnTo>
                    <a:pt x="2" y="0"/>
                  </a:lnTo>
                  <a:lnTo>
                    <a:pt x="10" y="0"/>
                  </a:lnTo>
                  <a:lnTo>
                    <a:pt x="19" y="2"/>
                  </a:lnTo>
                  <a:lnTo>
                    <a:pt x="31" y="9"/>
                  </a:lnTo>
                  <a:lnTo>
                    <a:pt x="45" y="15"/>
                  </a:lnTo>
                  <a:lnTo>
                    <a:pt x="56" y="20"/>
                  </a:lnTo>
                  <a:lnTo>
                    <a:pt x="66" y="26"/>
                  </a:lnTo>
                  <a:lnTo>
                    <a:pt x="72" y="2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4" name="Freeform 453"/>
            <p:cNvSpPr>
              <a:spLocks/>
            </p:cNvSpPr>
            <p:nvPr/>
          </p:nvSpPr>
          <p:spPr bwMode="auto">
            <a:xfrm>
              <a:off x="346" y="2702"/>
              <a:ext cx="68" cy="18"/>
            </a:xfrm>
            <a:custGeom>
              <a:avLst/>
              <a:gdLst>
                <a:gd name="T0" fmla="*/ 68 w 68"/>
                <a:gd name="T1" fmla="*/ 7 h 18"/>
                <a:gd name="T2" fmla="*/ 66 w 68"/>
                <a:gd name="T3" fmla="*/ 11 h 18"/>
                <a:gd name="T4" fmla="*/ 58 w 68"/>
                <a:gd name="T5" fmla="*/ 13 h 18"/>
                <a:gd name="T6" fmla="*/ 49 w 68"/>
                <a:gd name="T7" fmla="*/ 15 h 18"/>
                <a:gd name="T8" fmla="*/ 37 w 68"/>
                <a:gd name="T9" fmla="*/ 18 h 18"/>
                <a:gd name="T10" fmla="*/ 23 w 68"/>
                <a:gd name="T11" fmla="*/ 18 h 18"/>
                <a:gd name="T12" fmla="*/ 14 w 68"/>
                <a:gd name="T13" fmla="*/ 15 h 18"/>
                <a:gd name="T14" fmla="*/ 4 w 68"/>
                <a:gd name="T15" fmla="*/ 13 h 18"/>
                <a:gd name="T16" fmla="*/ 0 w 68"/>
                <a:gd name="T17" fmla="*/ 7 h 18"/>
                <a:gd name="T18" fmla="*/ 0 w 68"/>
                <a:gd name="T19" fmla="*/ 2 h 18"/>
                <a:gd name="T20" fmla="*/ 4 w 68"/>
                <a:gd name="T21" fmla="*/ 0 h 18"/>
                <a:gd name="T22" fmla="*/ 14 w 68"/>
                <a:gd name="T23" fmla="*/ 0 h 18"/>
                <a:gd name="T24" fmla="*/ 23 w 68"/>
                <a:gd name="T25" fmla="*/ 2 h 18"/>
                <a:gd name="T26" fmla="*/ 35 w 68"/>
                <a:gd name="T27" fmla="*/ 4 h 18"/>
                <a:gd name="T28" fmla="*/ 49 w 68"/>
                <a:gd name="T29" fmla="*/ 4 h 18"/>
                <a:gd name="T30" fmla="*/ 58 w 68"/>
                <a:gd name="T31" fmla="*/ 7 h 18"/>
                <a:gd name="T32" fmla="*/ 68 w 68"/>
                <a:gd name="T33" fmla="*/ 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18"/>
                <a:gd name="T53" fmla="*/ 68 w 6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18">
                  <a:moveTo>
                    <a:pt x="68" y="7"/>
                  </a:moveTo>
                  <a:lnTo>
                    <a:pt x="66" y="11"/>
                  </a:lnTo>
                  <a:lnTo>
                    <a:pt x="58" y="13"/>
                  </a:lnTo>
                  <a:lnTo>
                    <a:pt x="49" y="15"/>
                  </a:lnTo>
                  <a:lnTo>
                    <a:pt x="37" y="18"/>
                  </a:lnTo>
                  <a:lnTo>
                    <a:pt x="23" y="18"/>
                  </a:lnTo>
                  <a:lnTo>
                    <a:pt x="14" y="15"/>
                  </a:lnTo>
                  <a:lnTo>
                    <a:pt x="4" y="13"/>
                  </a:lnTo>
                  <a:lnTo>
                    <a:pt x="0" y="7"/>
                  </a:lnTo>
                  <a:lnTo>
                    <a:pt x="0" y="2"/>
                  </a:lnTo>
                  <a:lnTo>
                    <a:pt x="4" y="0"/>
                  </a:lnTo>
                  <a:lnTo>
                    <a:pt x="14" y="0"/>
                  </a:lnTo>
                  <a:lnTo>
                    <a:pt x="23" y="2"/>
                  </a:lnTo>
                  <a:lnTo>
                    <a:pt x="35" y="4"/>
                  </a:lnTo>
                  <a:lnTo>
                    <a:pt x="49" y="4"/>
                  </a:lnTo>
                  <a:lnTo>
                    <a:pt x="58" y="7"/>
                  </a:lnTo>
                  <a:lnTo>
                    <a:pt x="68"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 name="Freeform 454"/>
            <p:cNvSpPr>
              <a:spLocks/>
            </p:cNvSpPr>
            <p:nvPr/>
          </p:nvSpPr>
          <p:spPr bwMode="auto">
            <a:xfrm>
              <a:off x="327" y="2739"/>
              <a:ext cx="79" cy="29"/>
            </a:xfrm>
            <a:custGeom>
              <a:avLst/>
              <a:gdLst>
                <a:gd name="T0" fmla="*/ 79 w 79"/>
                <a:gd name="T1" fmla="*/ 0 h 29"/>
                <a:gd name="T2" fmla="*/ 69 w 79"/>
                <a:gd name="T3" fmla="*/ 7 h 29"/>
                <a:gd name="T4" fmla="*/ 60 w 79"/>
                <a:gd name="T5" fmla="*/ 14 h 29"/>
                <a:gd name="T6" fmla="*/ 46 w 79"/>
                <a:gd name="T7" fmla="*/ 18 h 29"/>
                <a:gd name="T8" fmla="*/ 33 w 79"/>
                <a:gd name="T9" fmla="*/ 25 h 29"/>
                <a:gd name="T10" fmla="*/ 21 w 79"/>
                <a:gd name="T11" fmla="*/ 27 h 29"/>
                <a:gd name="T12" fmla="*/ 9 w 79"/>
                <a:gd name="T13" fmla="*/ 29 h 29"/>
                <a:gd name="T14" fmla="*/ 3 w 79"/>
                <a:gd name="T15" fmla="*/ 27 h 29"/>
                <a:gd name="T16" fmla="*/ 0 w 79"/>
                <a:gd name="T17" fmla="*/ 23 h 29"/>
                <a:gd name="T18" fmla="*/ 1 w 79"/>
                <a:gd name="T19" fmla="*/ 16 h 29"/>
                <a:gd name="T20" fmla="*/ 7 w 79"/>
                <a:gd name="T21" fmla="*/ 12 h 29"/>
                <a:gd name="T22" fmla="*/ 19 w 79"/>
                <a:gd name="T23" fmla="*/ 9 h 29"/>
                <a:gd name="T24" fmla="*/ 33 w 79"/>
                <a:gd name="T25" fmla="*/ 7 h 29"/>
                <a:gd name="T26" fmla="*/ 46 w 79"/>
                <a:gd name="T27" fmla="*/ 7 h 29"/>
                <a:gd name="T28" fmla="*/ 60 w 79"/>
                <a:gd name="T29" fmla="*/ 5 h 29"/>
                <a:gd name="T30" fmla="*/ 71 w 79"/>
                <a:gd name="T31" fmla="*/ 3 h 29"/>
                <a:gd name="T32" fmla="*/ 79 w 7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29"/>
                <a:gd name="T53" fmla="*/ 79 w 7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29">
                  <a:moveTo>
                    <a:pt x="79" y="0"/>
                  </a:moveTo>
                  <a:lnTo>
                    <a:pt x="69" y="7"/>
                  </a:lnTo>
                  <a:lnTo>
                    <a:pt x="60" y="14"/>
                  </a:lnTo>
                  <a:lnTo>
                    <a:pt x="46" y="18"/>
                  </a:lnTo>
                  <a:lnTo>
                    <a:pt x="33" y="25"/>
                  </a:lnTo>
                  <a:lnTo>
                    <a:pt x="21" y="27"/>
                  </a:lnTo>
                  <a:lnTo>
                    <a:pt x="9" y="29"/>
                  </a:lnTo>
                  <a:lnTo>
                    <a:pt x="3" y="27"/>
                  </a:lnTo>
                  <a:lnTo>
                    <a:pt x="0" y="23"/>
                  </a:lnTo>
                  <a:lnTo>
                    <a:pt x="1" y="16"/>
                  </a:lnTo>
                  <a:lnTo>
                    <a:pt x="7" y="12"/>
                  </a:lnTo>
                  <a:lnTo>
                    <a:pt x="19" y="9"/>
                  </a:lnTo>
                  <a:lnTo>
                    <a:pt x="33" y="7"/>
                  </a:lnTo>
                  <a:lnTo>
                    <a:pt x="46" y="7"/>
                  </a:lnTo>
                  <a:lnTo>
                    <a:pt x="60" y="5"/>
                  </a:lnTo>
                  <a:lnTo>
                    <a:pt x="71" y="3"/>
                  </a:lnTo>
                  <a:lnTo>
                    <a:pt x="7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6" name="Freeform 455"/>
            <p:cNvSpPr>
              <a:spLocks/>
            </p:cNvSpPr>
            <p:nvPr/>
          </p:nvSpPr>
          <p:spPr bwMode="auto">
            <a:xfrm>
              <a:off x="305" y="2781"/>
              <a:ext cx="88" cy="34"/>
            </a:xfrm>
            <a:custGeom>
              <a:avLst/>
              <a:gdLst>
                <a:gd name="T0" fmla="*/ 88 w 88"/>
                <a:gd name="T1" fmla="*/ 0 h 34"/>
                <a:gd name="T2" fmla="*/ 80 w 88"/>
                <a:gd name="T3" fmla="*/ 5 h 34"/>
                <a:gd name="T4" fmla="*/ 66 w 88"/>
                <a:gd name="T5" fmla="*/ 11 h 34"/>
                <a:gd name="T6" fmla="*/ 53 w 88"/>
                <a:gd name="T7" fmla="*/ 18 h 34"/>
                <a:gd name="T8" fmla="*/ 37 w 88"/>
                <a:gd name="T9" fmla="*/ 25 h 34"/>
                <a:gd name="T10" fmla="*/ 23 w 88"/>
                <a:gd name="T11" fmla="*/ 29 h 34"/>
                <a:gd name="T12" fmla="*/ 10 w 88"/>
                <a:gd name="T13" fmla="*/ 34 h 34"/>
                <a:gd name="T14" fmla="*/ 2 w 88"/>
                <a:gd name="T15" fmla="*/ 31 h 34"/>
                <a:gd name="T16" fmla="*/ 0 w 88"/>
                <a:gd name="T17" fmla="*/ 27 h 34"/>
                <a:gd name="T18" fmla="*/ 4 w 88"/>
                <a:gd name="T19" fmla="*/ 20 h 34"/>
                <a:gd name="T20" fmla="*/ 14 w 88"/>
                <a:gd name="T21" fmla="*/ 16 h 34"/>
                <a:gd name="T22" fmla="*/ 25 w 88"/>
                <a:gd name="T23" fmla="*/ 11 h 34"/>
                <a:gd name="T24" fmla="*/ 41 w 88"/>
                <a:gd name="T25" fmla="*/ 9 h 34"/>
                <a:gd name="T26" fmla="*/ 56 w 88"/>
                <a:gd name="T27" fmla="*/ 7 h 34"/>
                <a:gd name="T28" fmla="*/ 70 w 88"/>
                <a:gd name="T29" fmla="*/ 5 h 34"/>
                <a:gd name="T30" fmla="*/ 82 w 88"/>
                <a:gd name="T31" fmla="*/ 3 h 34"/>
                <a:gd name="T32" fmla="*/ 88 w 88"/>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34"/>
                <a:gd name="T53" fmla="*/ 88 w 88"/>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34">
                  <a:moveTo>
                    <a:pt x="88" y="0"/>
                  </a:moveTo>
                  <a:lnTo>
                    <a:pt x="80" y="5"/>
                  </a:lnTo>
                  <a:lnTo>
                    <a:pt x="66" y="11"/>
                  </a:lnTo>
                  <a:lnTo>
                    <a:pt x="53" y="18"/>
                  </a:lnTo>
                  <a:lnTo>
                    <a:pt x="37" y="25"/>
                  </a:lnTo>
                  <a:lnTo>
                    <a:pt x="23" y="29"/>
                  </a:lnTo>
                  <a:lnTo>
                    <a:pt x="10" y="34"/>
                  </a:lnTo>
                  <a:lnTo>
                    <a:pt x="2" y="31"/>
                  </a:lnTo>
                  <a:lnTo>
                    <a:pt x="0" y="27"/>
                  </a:lnTo>
                  <a:lnTo>
                    <a:pt x="4" y="20"/>
                  </a:lnTo>
                  <a:lnTo>
                    <a:pt x="14" y="16"/>
                  </a:lnTo>
                  <a:lnTo>
                    <a:pt x="25" y="11"/>
                  </a:lnTo>
                  <a:lnTo>
                    <a:pt x="41" y="9"/>
                  </a:lnTo>
                  <a:lnTo>
                    <a:pt x="56" y="7"/>
                  </a:lnTo>
                  <a:lnTo>
                    <a:pt x="70" y="5"/>
                  </a:lnTo>
                  <a:lnTo>
                    <a:pt x="82" y="3"/>
                  </a:lnTo>
                  <a:lnTo>
                    <a:pt x="8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 name="Freeform 456"/>
            <p:cNvSpPr>
              <a:spLocks/>
            </p:cNvSpPr>
            <p:nvPr/>
          </p:nvSpPr>
          <p:spPr bwMode="auto">
            <a:xfrm>
              <a:off x="299" y="2859"/>
              <a:ext cx="94" cy="53"/>
            </a:xfrm>
            <a:custGeom>
              <a:avLst/>
              <a:gdLst>
                <a:gd name="T0" fmla="*/ 94 w 94"/>
                <a:gd name="T1" fmla="*/ 0 h 53"/>
                <a:gd name="T2" fmla="*/ 84 w 94"/>
                <a:gd name="T3" fmla="*/ 8 h 53"/>
                <a:gd name="T4" fmla="*/ 72 w 94"/>
                <a:gd name="T5" fmla="*/ 20 h 53"/>
                <a:gd name="T6" fmla="*/ 59 w 94"/>
                <a:gd name="T7" fmla="*/ 31 h 53"/>
                <a:gd name="T8" fmla="*/ 43 w 94"/>
                <a:gd name="T9" fmla="*/ 39 h 53"/>
                <a:gd name="T10" fmla="*/ 28 w 94"/>
                <a:gd name="T11" fmla="*/ 46 h 53"/>
                <a:gd name="T12" fmla="*/ 16 w 94"/>
                <a:gd name="T13" fmla="*/ 53 h 53"/>
                <a:gd name="T14" fmla="*/ 6 w 94"/>
                <a:gd name="T15" fmla="*/ 53 h 53"/>
                <a:gd name="T16" fmla="*/ 0 w 94"/>
                <a:gd name="T17" fmla="*/ 50 h 53"/>
                <a:gd name="T18" fmla="*/ 2 w 94"/>
                <a:gd name="T19" fmla="*/ 44 h 53"/>
                <a:gd name="T20" fmla="*/ 12 w 94"/>
                <a:gd name="T21" fmla="*/ 37 h 53"/>
                <a:gd name="T22" fmla="*/ 26 w 94"/>
                <a:gd name="T23" fmla="*/ 31 h 53"/>
                <a:gd name="T24" fmla="*/ 41 w 94"/>
                <a:gd name="T25" fmla="*/ 24 h 53"/>
                <a:gd name="T26" fmla="*/ 59 w 94"/>
                <a:gd name="T27" fmla="*/ 20 h 53"/>
                <a:gd name="T28" fmla="*/ 74 w 94"/>
                <a:gd name="T29" fmla="*/ 13 h 53"/>
                <a:gd name="T30" fmla="*/ 86 w 94"/>
                <a:gd name="T31" fmla="*/ 6 h 53"/>
                <a:gd name="T32" fmla="*/ 94 w 94"/>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
                <a:gd name="T52" fmla="*/ 0 h 53"/>
                <a:gd name="T53" fmla="*/ 94 w 94"/>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 h="53">
                  <a:moveTo>
                    <a:pt x="94" y="0"/>
                  </a:moveTo>
                  <a:lnTo>
                    <a:pt x="84" y="8"/>
                  </a:lnTo>
                  <a:lnTo>
                    <a:pt x="72" y="20"/>
                  </a:lnTo>
                  <a:lnTo>
                    <a:pt x="59" y="31"/>
                  </a:lnTo>
                  <a:lnTo>
                    <a:pt x="43" y="39"/>
                  </a:lnTo>
                  <a:lnTo>
                    <a:pt x="28" y="46"/>
                  </a:lnTo>
                  <a:lnTo>
                    <a:pt x="16" y="53"/>
                  </a:lnTo>
                  <a:lnTo>
                    <a:pt x="6" y="53"/>
                  </a:lnTo>
                  <a:lnTo>
                    <a:pt x="0" y="50"/>
                  </a:lnTo>
                  <a:lnTo>
                    <a:pt x="2" y="44"/>
                  </a:lnTo>
                  <a:lnTo>
                    <a:pt x="12" y="37"/>
                  </a:lnTo>
                  <a:lnTo>
                    <a:pt x="26" y="31"/>
                  </a:lnTo>
                  <a:lnTo>
                    <a:pt x="41" y="24"/>
                  </a:lnTo>
                  <a:lnTo>
                    <a:pt x="59" y="20"/>
                  </a:lnTo>
                  <a:lnTo>
                    <a:pt x="74" y="13"/>
                  </a:lnTo>
                  <a:lnTo>
                    <a:pt x="86" y="6"/>
                  </a:lnTo>
                  <a:lnTo>
                    <a:pt x="9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8" name="Freeform 457"/>
            <p:cNvSpPr>
              <a:spLocks/>
            </p:cNvSpPr>
            <p:nvPr/>
          </p:nvSpPr>
          <p:spPr bwMode="auto">
            <a:xfrm>
              <a:off x="315" y="2943"/>
              <a:ext cx="85" cy="64"/>
            </a:xfrm>
            <a:custGeom>
              <a:avLst/>
              <a:gdLst>
                <a:gd name="T0" fmla="*/ 85 w 85"/>
                <a:gd name="T1" fmla="*/ 0 h 64"/>
                <a:gd name="T2" fmla="*/ 80 w 85"/>
                <a:gd name="T3" fmla="*/ 8 h 64"/>
                <a:gd name="T4" fmla="*/ 68 w 85"/>
                <a:gd name="T5" fmla="*/ 19 h 64"/>
                <a:gd name="T6" fmla="*/ 54 w 85"/>
                <a:gd name="T7" fmla="*/ 30 h 64"/>
                <a:gd name="T8" fmla="*/ 41 w 85"/>
                <a:gd name="T9" fmla="*/ 44 h 64"/>
                <a:gd name="T10" fmla="*/ 27 w 85"/>
                <a:gd name="T11" fmla="*/ 53 h 64"/>
                <a:gd name="T12" fmla="*/ 13 w 85"/>
                <a:gd name="T13" fmla="*/ 61 h 64"/>
                <a:gd name="T14" fmla="*/ 6 w 85"/>
                <a:gd name="T15" fmla="*/ 64 h 64"/>
                <a:gd name="T16" fmla="*/ 0 w 85"/>
                <a:gd name="T17" fmla="*/ 61 h 64"/>
                <a:gd name="T18" fmla="*/ 2 w 85"/>
                <a:gd name="T19" fmla="*/ 55 h 64"/>
                <a:gd name="T20" fmla="*/ 10 w 85"/>
                <a:gd name="T21" fmla="*/ 46 h 64"/>
                <a:gd name="T22" fmla="*/ 21 w 85"/>
                <a:gd name="T23" fmla="*/ 37 h 64"/>
                <a:gd name="T24" fmla="*/ 37 w 85"/>
                <a:gd name="T25" fmla="*/ 28 h 64"/>
                <a:gd name="T26" fmla="*/ 54 w 85"/>
                <a:gd name="T27" fmla="*/ 19 h 64"/>
                <a:gd name="T28" fmla="*/ 68 w 85"/>
                <a:gd name="T29" fmla="*/ 11 h 64"/>
                <a:gd name="T30" fmla="*/ 80 w 85"/>
                <a:gd name="T31" fmla="*/ 4 h 64"/>
                <a:gd name="T32" fmla="*/ 85 w 85"/>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64"/>
                <a:gd name="T53" fmla="*/ 85 w 85"/>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64">
                  <a:moveTo>
                    <a:pt x="85" y="0"/>
                  </a:moveTo>
                  <a:lnTo>
                    <a:pt x="80" y="8"/>
                  </a:lnTo>
                  <a:lnTo>
                    <a:pt x="68" y="19"/>
                  </a:lnTo>
                  <a:lnTo>
                    <a:pt x="54" y="30"/>
                  </a:lnTo>
                  <a:lnTo>
                    <a:pt x="41" y="44"/>
                  </a:lnTo>
                  <a:lnTo>
                    <a:pt x="27" y="53"/>
                  </a:lnTo>
                  <a:lnTo>
                    <a:pt x="13" y="61"/>
                  </a:lnTo>
                  <a:lnTo>
                    <a:pt x="6" y="64"/>
                  </a:lnTo>
                  <a:lnTo>
                    <a:pt x="0" y="61"/>
                  </a:lnTo>
                  <a:lnTo>
                    <a:pt x="2" y="55"/>
                  </a:lnTo>
                  <a:lnTo>
                    <a:pt x="10" y="46"/>
                  </a:lnTo>
                  <a:lnTo>
                    <a:pt x="21" y="37"/>
                  </a:lnTo>
                  <a:lnTo>
                    <a:pt x="37" y="28"/>
                  </a:lnTo>
                  <a:lnTo>
                    <a:pt x="54" y="19"/>
                  </a:lnTo>
                  <a:lnTo>
                    <a:pt x="68" y="11"/>
                  </a:lnTo>
                  <a:lnTo>
                    <a:pt x="80" y="4"/>
                  </a:lnTo>
                  <a:lnTo>
                    <a:pt x="8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 name="Freeform 458"/>
            <p:cNvSpPr>
              <a:spLocks/>
            </p:cNvSpPr>
            <p:nvPr/>
          </p:nvSpPr>
          <p:spPr bwMode="auto">
            <a:xfrm>
              <a:off x="311" y="2819"/>
              <a:ext cx="78" cy="55"/>
            </a:xfrm>
            <a:custGeom>
              <a:avLst/>
              <a:gdLst>
                <a:gd name="T0" fmla="*/ 78 w 78"/>
                <a:gd name="T1" fmla="*/ 0 h 55"/>
                <a:gd name="T2" fmla="*/ 72 w 78"/>
                <a:gd name="T3" fmla="*/ 7 h 55"/>
                <a:gd name="T4" fmla="*/ 60 w 78"/>
                <a:gd name="T5" fmla="*/ 15 h 55"/>
                <a:gd name="T6" fmla="*/ 49 w 78"/>
                <a:gd name="T7" fmla="*/ 26 h 55"/>
                <a:gd name="T8" fmla="*/ 35 w 78"/>
                <a:gd name="T9" fmla="*/ 37 h 55"/>
                <a:gd name="T10" fmla="*/ 23 w 78"/>
                <a:gd name="T11" fmla="*/ 46 h 55"/>
                <a:gd name="T12" fmla="*/ 12 w 78"/>
                <a:gd name="T13" fmla="*/ 53 h 55"/>
                <a:gd name="T14" fmla="*/ 4 w 78"/>
                <a:gd name="T15" fmla="*/ 55 h 55"/>
                <a:gd name="T16" fmla="*/ 0 w 78"/>
                <a:gd name="T17" fmla="*/ 51 h 55"/>
                <a:gd name="T18" fmla="*/ 2 w 78"/>
                <a:gd name="T19" fmla="*/ 44 h 55"/>
                <a:gd name="T20" fmla="*/ 10 w 78"/>
                <a:gd name="T21" fmla="*/ 35 h 55"/>
                <a:gd name="T22" fmla="*/ 21 w 78"/>
                <a:gd name="T23" fmla="*/ 29 h 55"/>
                <a:gd name="T24" fmla="*/ 35 w 78"/>
                <a:gd name="T25" fmla="*/ 22 h 55"/>
                <a:gd name="T26" fmla="*/ 49 w 78"/>
                <a:gd name="T27" fmla="*/ 15 h 55"/>
                <a:gd name="T28" fmla="*/ 62 w 78"/>
                <a:gd name="T29" fmla="*/ 9 h 55"/>
                <a:gd name="T30" fmla="*/ 72 w 78"/>
                <a:gd name="T31" fmla="*/ 4 h 55"/>
                <a:gd name="T32" fmla="*/ 78 w 78"/>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55"/>
                <a:gd name="T53" fmla="*/ 78 w 78"/>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55">
                  <a:moveTo>
                    <a:pt x="78" y="0"/>
                  </a:moveTo>
                  <a:lnTo>
                    <a:pt x="72" y="7"/>
                  </a:lnTo>
                  <a:lnTo>
                    <a:pt x="60" y="15"/>
                  </a:lnTo>
                  <a:lnTo>
                    <a:pt x="49" y="26"/>
                  </a:lnTo>
                  <a:lnTo>
                    <a:pt x="35" y="37"/>
                  </a:lnTo>
                  <a:lnTo>
                    <a:pt x="23" y="46"/>
                  </a:lnTo>
                  <a:lnTo>
                    <a:pt x="12" y="53"/>
                  </a:lnTo>
                  <a:lnTo>
                    <a:pt x="4" y="55"/>
                  </a:lnTo>
                  <a:lnTo>
                    <a:pt x="0" y="51"/>
                  </a:lnTo>
                  <a:lnTo>
                    <a:pt x="2" y="44"/>
                  </a:lnTo>
                  <a:lnTo>
                    <a:pt x="10" y="35"/>
                  </a:lnTo>
                  <a:lnTo>
                    <a:pt x="21" y="29"/>
                  </a:lnTo>
                  <a:lnTo>
                    <a:pt x="35" y="22"/>
                  </a:lnTo>
                  <a:lnTo>
                    <a:pt x="49" y="15"/>
                  </a:lnTo>
                  <a:lnTo>
                    <a:pt x="62" y="9"/>
                  </a:lnTo>
                  <a:lnTo>
                    <a:pt x="72" y="4"/>
                  </a:lnTo>
                  <a:lnTo>
                    <a:pt x="7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 name="Freeform 459"/>
            <p:cNvSpPr>
              <a:spLocks/>
            </p:cNvSpPr>
            <p:nvPr/>
          </p:nvSpPr>
          <p:spPr bwMode="auto">
            <a:xfrm>
              <a:off x="383" y="2823"/>
              <a:ext cx="115" cy="84"/>
            </a:xfrm>
            <a:custGeom>
              <a:avLst/>
              <a:gdLst>
                <a:gd name="T0" fmla="*/ 115 w 115"/>
                <a:gd name="T1" fmla="*/ 82 h 84"/>
                <a:gd name="T2" fmla="*/ 109 w 115"/>
                <a:gd name="T3" fmla="*/ 84 h 84"/>
                <a:gd name="T4" fmla="*/ 95 w 115"/>
                <a:gd name="T5" fmla="*/ 80 h 84"/>
                <a:gd name="T6" fmla="*/ 78 w 115"/>
                <a:gd name="T7" fmla="*/ 71 h 84"/>
                <a:gd name="T8" fmla="*/ 58 w 115"/>
                <a:gd name="T9" fmla="*/ 60 h 84"/>
                <a:gd name="T10" fmla="*/ 39 w 115"/>
                <a:gd name="T11" fmla="*/ 44 h 84"/>
                <a:gd name="T12" fmla="*/ 21 w 115"/>
                <a:gd name="T13" fmla="*/ 29 h 84"/>
                <a:gd name="T14" fmla="*/ 8 w 115"/>
                <a:gd name="T15" fmla="*/ 14 h 84"/>
                <a:gd name="T16" fmla="*/ 0 w 115"/>
                <a:gd name="T17" fmla="*/ 0 h 84"/>
                <a:gd name="T18" fmla="*/ 10 w 115"/>
                <a:gd name="T19" fmla="*/ 7 h 84"/>
                <a:gd name="T20" fmla="*/ 23 w 115"/>
                <a:gd name="T21" fmla="*/ 16 h 84"/>
                <a:gd name="T22" fmla="*/ 43 w 115"/>
                <a:gd name="T23" fmla="*/ 27 h 84"/>
                <a:gd name="T24" fmla="*/ 64 w 115"/>
                <a:gd name="T25" fmla="*/ 40 h 84"/>
                <a:gd name="T26" fmla="*/ 83 w 115"/>
                <a:gd name="T27" fmla="*/ 56 h 84"/>
                <a:gd name="T28" fmla="*/ 101 w 115"/>
                <a:gd name="T29" fmla="*/ 67 h 84"/>
                <a:gd name="T30" fmla="*/ 111 w 115"/>
                <a:gd name="T31" fmla="*/ 75 h 84"/>
                <a:gd name="T32" fmla="*/ 115 w 115"/>
                <a:gd name="T33" fmla="*/ 82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84"/>
                <a:gd name="T53" fmla="*/ 115 w 115"/>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84">
                  <a:moveTo>
                    <a:pt x="115" y="82"/>
                  </a:moveTo>
                  <a:lnTo>
                    <a:pt x="109" y="84"/>
                  </a:lnTo>
                  <a:lnTo>
                    <a:pt x="95" y="80"/>
                  </a:lnTo>
                  <a:lnTo>
                    <a:pt x="78" y="71"/>
                  </a:lnTo>
                  <a:lnTo>
                    <a:pt x="58" y="60"/>
                  </a:lnTo>
                  <a:lnTo>
                    <a:pt x="39" y="44"/>
                  </a:lnTo>
                  <a:lnTo>
                    <a:pt x="21" y="29"/>
                  </a:lnTo>
                  <a:lnTo>
                    <a:pt x="8" y="14"/>
                  </a:lnTo>
                  <a:lnTo>
                    <a:pt x="0" y="0"/>
                  </a:lnTo>
                  <a:lnTo>
                    <a:pt x="10" y="7"/>
                  </a:lnTo>
                  <a:lnTo>
                    <a:pt x="23" y="16"/>
                  </a:lnTo>
                  <a:lnTo>
                    <a:pt x="43" y="27"/>
                  </a:lnTo>
                  <a:lnTo>
                    <a:pt x="64" y="40"/>
                  </a:lnTo>
                  <a:lnTo>
                    <a:pt x="83" y="56"/>
                  </a:lnTo>
                  <a:lnTo>
                    <a:pt x="101" y="67"/>
                  </a:lnTo>
                  <a:lnTo>
                    <a:pt x="111" y="75"/>
                  </a:lnTo>
                  <a:lnTo>
                    <a:pt x="115" y="8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 name="Freeform 460"/>
            <p:cNvSpPr>
              <a:spLocks/>
            </p:cNvSpPr>
            <p:nvPr/>
          </p:nvSpPr>
          <p:spPr bwMode="auto">
            <a:xfrm>
              <a:off x="389" y="2892"/>
              <a:ext cx="89" cy="70"/>
            </a:xfrm>
            <a:custGeom>
              <a:avLst/>
              <a:gdLst>
                <a:gd name="T0" fmla="*/ 89 w 89"/>
                <a:gd name="T1" fmla="*/ 70 h 70"/>
                <a:gd name="T2" fmla="*/ 85 w 89"/>
                <a:gd name="T3" fmla="*/ 70 h 70"/>
                <a:gd name="T4" fmla="*/ 75 w 89"/>
                <a:gd name="T5" fmla="*/ 68 h 70"/>
                <a:gd name="T6" fmla="*/ 62 w 89"/>
                <a:gd name="T7" fmla="*/ 62 h 70"/>
                <a:gd name="T8" fmla="*/ 48 w 89"/>
                <a:gd name="T9" fmla="*/ 53 h 70"/>
                <a:gd name="T10" fmla="*/ 33 w 89"/>
                <a:gd name="T11" fmla="*/ 42 h 70"/>
                <a:gd name="T12" fmla="*/ 19 w 89"/>
                <a:gd name="T13" fmla="*/ 28 h 70"/>
                <a:gd name="T14" fmla="*/ 7 w 89"/>
                <a:gd name="T15" fmla="*/ 15 h 70"/>
                <a:gd name="T16" fmla="*/ 0 w 89"/>
                <a:gd name="T17" fmla="*/ 0 h 70"/>
                <a:gd name="T18" fmla="*/ 9 w 89"/>
                <a:gd name="T19" fmla="*/ 9 h 70"/>
                <a:gd name="T20" fmla="*/ 23 w 89"/>
                <a:gd name="T21" fmla="*/ 17 h 70"/>
                <a:gd name="T22" fmla="*/ 37 w 89"/>
                <a:gd name="T23" fmla="*/ 28 h 70"/>
                <a:gd name="T24" fmla="*/ 54 w 89"/>
                <a:gd name="T25" fmla="*/ 40 h 70"/>
                <a:gd name="T26" fmla="*/ 68 w 89"/>
                <a:gd name="T27" fmla="*/ 51 h 70"/>
                <a:gd name="T28" fmla="*/ 79 w 89"/>
                <a:gd name="T29" fmla="*/ 59 h 70"/>
                <a:gd name="T30" fmla="*/ 87 w 89"/>
                <a:gd name="T31" fmla="*/ 66 h 70"/>
                <a:gd name="T32" fmla="*/ 89 w 89"/>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70"/>
                <a:gd name="T53" fmla="*/ 89 w 89"/>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70">
                  <a:moveTo>
                    <a:pt x="89" y="70"/>
                  </a:moveTo>
                  <a:lnTo>
                    <a:pt x="85" y="70"/>
                  </a:lnTo>
                  <a:lnTo>
                    <a:pt x="75" y="68"/>
                  </a:lnTo>
                  <a:lnTo>
                    <a:pt x="62" y="62"/>
                  </a:lnTo>
                  <a:lnTo>
                    <a:pt x="48" y="53"/>
                  </a:lnTo>
                  <a:lnTo>
                    <a:pt x="33" y="42"/>
                  </a:lnTo>
                  <a:lnTo>
                    <a:pt x="19" y="28"/>
                  </a:lnTo>
                  <a:lnTo>
                    <a:pt x="7" y="15"/>
                  </a:lnTo>
                  <a:lnTo>
                    <a:pt x="0" y="0"/>
                  </a:lnTo>
                  <a:lnTo>
                    <a:pt x="9" y="9"/>
                  </a:lnTo>
                  <a:lnTo>
                    <a:pt x="23" y="17"/>
                  </a:lnTo>
                  <a:lnTo>
                    <a:pt x="37" y="28"/>
                  </a:lnTo>
                  <a:lnTo>
                    <a:pt x="54" y="40"/>
                  </a:lnTo>
                  <a:lnTo>
                    <a:pt x="68" y="51"/>
                  </a:lnTo>
                  <a:lnTo>
                    <a:pt x="79" y="59"/>
                  </a:lnTo>
                  <a:lnTo>
                    <a:pt x="87" y="66"/>
                  </a:lnTo>
                  <a:lnTo>
                    <a:pt x="89"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 name="Freeform 461"/>
            <p:cNvSpPr>
              <a:spLocks/>
            </p:cNvSpPr>
            <p:nvPr/>
          </p:nvSpPr>
          <p:spPr bwMode="auto">
            <a:xfrm>
              <a:off x="307" y="2901"/>
              <a:ext cx="88" cy="61"/>
            </a:xfrm>
            <a:custGeom>
              <a:avLst/>
              <a:gdLst>
                <a:gd name="T0" fmla="*/ 88 w 88"/>
                <a:gd name="T1" fmla="*/ 0 h 61"/>
                <a:gd name="T2" fmla="*/ 82 w 88"/>
                <a:gd name="T3" fmla="*/ 8 h 61"/>
                <a:gd name="T4" fmla="*/ 70 w 88"/>
                <a:gd name="T5" fmla="*/ 19 h 61"/>
                <a:gd name="T6" fmla="*/ 56 w 88"/>
                <a:gd name="T7" fmla="*/ 31 h 61"/>
                <a:gd name="T8" fmla="*/ 43 w 88"/>
                <a:gd name="T9" fmla="*/ 42 h 61"/>
                <a:gd name="T10" fmla="*/ 27 w 88"/>
                <a:gd name="T11" fmla="*/ 53 h 61"/>
                <a:gd name="T12" fmla="*/ 16 w 88"/>
                <a:gd name="T13" fmla="*/ 59 h 61"/>
                <a:gd name="T14" fmla="*/ 6 w 88"/>
                <a:gd name="T15" fmla="*/ 61 h 61"/>
                <a:gd name="T16" fmla="*/ 0 w 88"/>
                <a:gd name="T17" fmla="*/ 59 h 61"/>
                <a:gd name="T18" fmla="*/ 2 w 88"/>
                <a:gd name="T19" fmla="*/ 53 h 61"/>
                <a:gd name="T20" fmla="*/ 10 w 88"/>
                <a:gd name="T21" fmla="*/ 46 h 61"/>
                <a:gd name="T22" fmla="*/ 23 w 88"/>
                <a:gd name="T23" fmla="*/ 37 h 61"/>
                <a:gd name="T24" fmla="*/ 39 w 88"/>
                <a:gd name="T25" fmla="*/ 28 h 61"/>
                <a:gd name="T26" fmla="*/ 56 w 88"/>
                <a:gd name="T27" fmla="*/ 19 h 61"/>
                <a:gd name="T28" fmla="*/ 70 w 88"/>
                <a:gd name="T29" fmla="*/ 11 h 61"/>
                <a:gd name="T30" fmla="*/ 82 w 88"/>
                <a:gd name="T31" fmla="*/ 4 h 61"/>
                <a:gd name="T32" fmla="*/ 88 w 88"/>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61"/>
                <a:gd name="T53" fmla="*/ 88 w 88"/>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61">
                  <a:moveTo>
                    <a:pt x="88" y="0"/>
                  </a:moveTo>
                  <a:lnTo>
                    <a:pt x="82" y="8"/>
                  </a:lnTo>
                  <a:lnTo>
                    <a:pt x="70" y="19"/>
                  </a:lnTo>
                  <a:lnTo>
                    <a:pt x="56" y="31"/>
                  </a:lnTo>
                  <a:lnTo>
                    <a:pt x="43" y="42"/>
                  </a:lnTo>
                  <a:lnTo>
                    <a:pt x="27" y="53"/>
                  </a:lnTo>
                  <a:lnTo>
                    <a:pt x="16" y="59"/>
                  </a:lnTo>
                  <a:lnTo>
                    <a:pt x="6" y="61"/>
                  </a:lnTo>
                  <a:lnTo>
                    <a:pt x="0" y="59"/>
                  </a:lnTo>
                  <a:lnTo>
                    <a:pt x="2" y="53"/>
                  </a:lnTo>
                  <a:lnTo>
                    <a:pt x="10" y="46"/>
                  </a:lnTo>
                  <a:lnTo>
                    <a:pt x="23" y="37"/>
                  </a:lnTo>
                  <a:lnTo>
                    <a:pt x="39" y="28"/>
                  </a:lnTo>
                  <a:lnTo>
                    <a:pt x="56" y="19"/>
                  </a:lnTo>
                  <a:lnTo>
                    <a:pt x="70" y="11"/>
                  </a:lnTo>
                  <a:lnTo>
                    <a:pt x="82" y="4"/>
                  </a:lnTo>
                  <a:lnTo>
                    <a:pt x="8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3" name="Freeform 462"/>
            <p:cNvSpPr>
              <a:spLocks/>
            </p:cNvSpPr>
            <p:nvPr/>
          </p:nvSpPr>
          <p:spPr bwMode="auto">
            <a:xfrm>
              <a:off x="6" y="66"/>
              <a:ext cx="857" cy="960"/>
            </a:xfrm>
            <a:custGeom>
              <a:avLst/>
              <a:gdLst>
                <a:gd name="T0" fmla="*/ 338 w 857"/>
                <a:gd name="T1" fmla="*/ 223 h 960"/>
                <a:gd name="T2" fmla="*/ 235 w 857"/>
                <a:gd name="T3" fmla="*/ 142 h 960"/>
                <a:gd name="T4" fmla="*/ 99 w 857"/>
                <a:gd name="T5" fmla="*/ 108 h 960"/>
                <a:gd name="T6" fmla="*/ 48 w 857"/>
                <a:gd name="T7" fmla="*/ 91 h 960"/>
                <a:gd name="T8" fmla="*/ 83 w 857"/>
                <a:gd name="T9" fmla="*/ 221 h 960"/>
                <a:gd name="T10" fmla="*/ 136 w 857"/>
                <a:gd name="T11" fmla="*/ 336 h 960"/>
                <a:gd name="T12" fmla="*/ 239 w 857"/>
                <a:gd name="T13" fmla="*/ 406 h 960"/>
                <a:gd name="T14" fmla="*/ 319 w 857"/>
                <a:gd name="T15" fmla="*/ 457 h 960"/>
                <a:gd name="T16" fmla="*/ 284 w 857"/>
                <a:gd name="T17" fmla="*/ 475 h 960"/>
                <a:gd name="T18" fmla="*/ 218 w 857"/>
                <a:gd name="T19" fmla="*/ 459 h 960"/>
                <a:gd name="T20" fmla="*/ 130 w 857"/>
                <a:gd name="T21" fmla="*/ 506 h 960"/>
                <a:gd name="T22" fmla="*/ 72 w 857"/>
                <a:gd name="T23" fmla="*/ 592 h 960"/>
                <a:gd name="T24" fmla="*/ 13 w 857"/>
                <a:gd name="T25" fmla="*/ 638 h 960"/>
                <a:gd name="T26" fmla="*/ 21 w 857"/>
                <a:gd name="T27" fmla="*/ 669 h 960"/>
                <a:gd name="T28" fmla="*/ 72 w 857"/>
                <a:gd name="T29" fmla="*/ 696 h 960"/>
                <a:gd name="T30" fmla="*/ 177 w 857"/>
                <a:gd name="T31" fmla="*/ 711 h 960"/>
                <a:gd name="T32" fmla="*/ 295 w 857"/>
                <a:gd name="T33" fmla="*/ 629 h 960"/>
                <a:gd name="T34" fmla="*/ 322 w 857"/>
                <a:gd name="T35" fmla="*/ 563 h 960"/>
                <a:gd name="T36" fmla="*/ 357 w 857"/>
                <a:gd name="T37" fmla="*/ 504 h 960"/>
                <a:gd name="T38" fmla="*/ 381 w 857"/>
                <a:gd name="T39" fmla="*/ 530 h 960"/>
                <a:gd name="T40" fmla="*/ 344 w 857"/>
                <a:gd name="T41" fmla="*/ 614 h 960"/>
                <a:gd name="T42" fmla="*/ 282 w 857"/>
                <a:gd name="T43" fmla="*/ 665 h 960"/>
                <a:gd name="T44" fmla="*/ 243 w 857"/>
                <a:gd name="T45" fmla="*/ 768 h 960"/>
                <a:gd name="T46" fmla="*/ 249 w 857"/>
                <a:gd name="T47" fmla="*/ 855 h 960"/>
                <a:gd name="T48" fmla="*/ 239 w 857"/>
                <a:gd name="T49" fmla="*/ 945 h 960"/>
                <a:gd name="T50" fmla="*/ 315 w 857"/>
                <a:gd name="T51" fmla="*/ 947 h 960"/>
                <a:gd name="T52" fmla="*/ 462 w 857"/>
                <a:gd name="T53" fmla="*/ 740 h 960"/>
                <a:gd name="T54" fmla="*/ 422 w 857"/>
                <a:gd name="T55" fmla="*/ 576 h 960"/>
                <a:gd name="T56" fmla="*/ 447 w 857"/>
                <a:gd name="T57" fmla="*/ 545 h 960"/>
                <a:gd name="T58" fmla="*/ 480 w 857"/>
                <a:gd name="T59" fmla="*/ 669 h 960"/>
                <a:gd name="T60" fmla="*/ 525 w 857"/>
                <a:gd name="T61" fmla="*/ 768 h 960"/>
                <a:gd name="T62" fmla="*/ 645 w 857"/>
                <a:gd name="T63" fmla="*/ 830 h 960"/>
                <a:gd name="T64" fmla="*/ 729 w 857"/>
                <a:gd name="T65" fmla="*/ 905 h 960"/>
                <a:gd name="T66" fmla="*/ 727 w 857"/>
                <a:gd name="T67" fmla="*/ 689 h 960"/>
                <a:gd name="T68" fmla="*/ 610 w 857"/>
                <a:gd name="T69" fmla="*/ 585 h 960"/>
                <a:gd name="T70" fmla="*/ 556 w 857"/>
                <a:gd name="T71" fmla="*/ 570 h 960"/>
                <a:gd name="T72" fmla="*/ 565 w 857"/>
                <a:gd name="T73" fmla="*/ 537 h 960"/>
                <a:gd name="T74" fmla="*/ 703 w 857"/>
                <a:gd name="T75" fmla="*/ 581 h 960"/>
                <a:gd name="T76" fmla="*/ 799 w 857"/>
                <a:gd name="T77" fmla="*/ 554 h 960"/>
                <a:gd name="T78" fmla="*/ 849 w 857"/>
                <a:gd name="T79" fmla="*/ 537 h 960"/>
                <a:gd name="T80" fmla="*/ 795 w 857"/>
                <a:gd name="T81" fmla="*/ 492 h 960"/>
                <a:gd name="T82" fmla="*/ 736 w 857"/>
                <a:gd name="T83" fmla="*/ 411 h 960"/>
                <a:gd name="T84" fmla="*/ 620 w 857"/>
                <a:gd name="T85" fmla="*/ 358 h 960"/>
                <a:gd name="T86" fmla="*/ 544 w 857"/>
                <a:gd name="T87" fmla="*/ 393 h 960"/>
                <a:gd name="T88" fmla="*/ 513 w 857"/>
                <a:gd name="T89" fmla="*/ 409 h 960"/>
                <a:gd name="T90" fmla="*/ 517 w 857"/>
                <a:gd name="T91" fmla="*/ 369 h 960"/>
                <a:gd name="T92" fmla="*/ 552 w 857"/>
                <a:gd name="T93" fmla="*/ 358 h 960"/>
                <a:gd name="T94" fmla="*/ 616 w 857"/>
                <a:gd name="T95" fmla="*/ 281 h 960"/>
                <a:gd name="T96" fmla="*/ 626 w 857"/>
                <a:gd name="T97" fmla="*/ 133 h 960"/>
                <a:gd name="T98" fmla="*/ 595 w 857"/>
                <a:gd name="T99" fmla="*/ 20 h 960"/>
                <a:gd name="T100" fmla="*/ 525 w 857"/>
                <a:gd name="T101" fmla="*/ 93 h 960"/>
                <a:gd name="T102" fmla="*/ 431 w 857"/>
                <a:gd name="T103" fmla="*/ 164 h 960"/>
                <a:gd name="T104" fmla="*/ 404 w 857"/>
                <a:gd name="T105" fmla="*/ 349 h 9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57"/>
                <a:gd name="T160" fmla="*/ 0 h 960"/>
                <a:gd name="T161" fmla="*/ 857 w 857"/>
                <a:gd name="T162" fmla="*/ 960 h 9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57" h="960">
                  <a:moveTo>
                    <a:pt x="373" y="351"/>
                  </a:moveTo>
                  <a:lnTo>
                    <a:pt x="371" y="318"/>
                  </a:lnTo>
                  <a:lnTo>
                    <a:pt x="363" y="285"/>
                  </a:lnTo>
                  <a:lnTo>
                    <a:pt x="354" y="254"/>
                  </a:lnTo>
                  <a:lnTo>
                    <a:pt x="338" y="223"/>
                  </a:lnTo>
                  <a:lnTo>
                    <a:pt x="321" y="197"/>
                  </a:lnTo>
                  <a:lnTo>
                    <a:pt x="301" y="175"/>
                  </a:lnTo>
                  <a:lnTo>
                    <a:pt x="280" y="157"/>
                  </a:lnTo>
                  <a:lnTo>
                    <a:pt x="258" y="148"/>
                  </a:lnTo>
                  <a:lnTo>
                    <a:pt x="235" y="142"/>
                  </a:lnTo>
                  <a:lnTo>
                    <a:pt x="208" y="135"/>
                  </a:lnTo>
                  <a:lnTo>
                    <a:pt x="179" y="128"/>
                  </a:lnTo>
                  <a:lnTo>
                    <a:pt x="149" y="122"/>
                  </a:lnTo>
                  <a:lnTo>
                    <a:pt x="122" y="115"/>
                  </a:lnTo>
                  <a:lnTo>
                    <a:pt x="99" y="108"/>
                  </a:lnTo>
                  <a:lnTo>
                    <a:pt x="80" y="102"/>
                  </a:lnTo>
                  <a:lnTo>
                    <a:pt x="68" y="95"/>
                  </a:lnTo>
                  <a:lnTo>
                    <a:pt x="56" y="86"/>
                  </a:lnTo>
                  <a:lnTo>
                    <a:pt x="48" y="84"/>
                  </a:lnTo>
                  <a:lnTo>
                    <a:pt x="48" y="91"/>
                  </a:lnTo>
                  <a:lnTo>
                    <a:pt x="56" y="102"/>
                  </a:lnTo>
                  <a:lnTo>
                    <a:pt x="68" y="122"/>
                  </a:lnTo>
                  <a:lnTo>
                    <a:pt x="74" y="150"/>
                  </a:lnTo>
                  <a:lnTo>
                    <a:pt x="80" y="186"/>
                  </a:lnTo>
                  <a:lnTo>
                    <a:pt x="83" y="221"/>
                  </a:lnTo>
                  <a:lnTo>
                    <a:pt x="87" y="241"/>
                  </a:lnTo>
                  <a:lnTo>
                    <a:pt x="95" y="263"/>
                  </a:lnTo>
                  <a:lnTo>
                    <a:pt x="107" y="287"/>
                  </a:lnTo>
                  <a:lnTo>
                    <a:pt x="120" y="311"/>
                  </a:lnTo>
                  <a:lnTo>
                    <a:pt x="136" y="336"/>
                  </a:lnTo>
                  <a:lnTo>
                    <a:pt x="155" y="358"/>
                  </a:lnTo>
                  <a:lnTo>
                    <a:pt x="175" y="375"/>
                  </a:lnTo>
                  <a:lnTo>
                    <a:pt x="198" y="389"/>
                  </a:lnTo>
                  <a:lnTo>
                    <a:pt x="219" y="398"/>
                  </a:lnTo>
                  <a:lnTo>
                    <a:pt x="239" y="406"/>
                  </a:lnTo>
                  <a:lnTo>
                    <a:pt x="258" y="413"/>
                  </a:lnTo>
                  <a:lnTo>
                    <a:pt x="276" y="422"/>
                  </a:lnTo>
                  <a:lnTo>
                    <a:pt x="291" y="431"/>
                  </a:lnTo>
                  <a:lnTo>
                    <a:pt x="305" y="442"/>
                  </a:lnTo>
                  <a:lnTo>
                    <a:pt x="319" y="457"/>
                  </a:lnTo>
                  <a:lnTo>
                    <a:pt x="330" y="477"/>
                  </a:lnTo>
                  <a:lnTo>
                    <a:pt x="319" y="481"/>
                  </a:lnTo>
                  <a:lnTo>
                    <a:pt x="305" y="481"/>
                  </a:lnTo>
                  <a:lnTo>
                    <a:pt x="295" y="479"/>
                  </a:lnTo>
                  <a:lnTo>
                    <a:pt x="284" y="475"/>
                  </a:lnTo>
                  <a:lnTo>
                    <a:pt x="272" y="473"/>
                  </a:lnTo>
                  <a:lnTo>
                    <a:pt x="262" y="468"/>
                  </a:lnTo>
                  <a:lnTo>
                    <a:pt x="249" y="464"/>
                  </a:lnTo>
                  <a:lnTo>
                    <a:pt x="237" y="462"/>
                  </a:lnTo>
                  <a:lnTo>
                    <a:pt x="218" y="459"/>
                  </a:lnTo>
                  <a:lnTo>
                    <a:pt x="200" y="464"/>
                  </a:lnTo>
                  <a:lnTo>
                    <a:pt x="181" y="470"/>
                  </a:lnTo>
                  <a:lnTo>
                    <a:pt x="163" y="479"/>
                  </a:lnTo>
                  <a:lnTo>
                    <a:pt x="146" y="490"/>
                  </a:lnTo>
                  <a:lnTo>
                    <a:pt x="130" y="506"/>
                  </a:lnTo>
                  <a:lnTo>
                    <a:pt x="118" y="523"/>
                  </a:lnTo>
                  <a:lnTo>
                    <a:pt x="107" y="541"/>
                  </a:lnTo>
                  <a:lnTo>
                    <a:pt x="97" y="559"/>
                  </a:lnTo>
                  <a:lnTo>
                    <a:pt x="85" y="576"/>
                  </a:lnTo>
                  <a:lnTo>
                    <a:pt x="72" y="592"/>
                  </a:lnTo>
                  <a:lnTo>
                    <a:pt x="58" y="605"/>
                  </a:lnTo>
                  <a:lnTo>
                    <a:pt x="46" y="616"/>
                  </a:lnTo>
                  <a:lnTo>
                    <a:pt x="33" y="625"/>
                  </a:lnTo>
                  <a:lnTo>
                    <a:pt x="23" y="634"/>
                  </a:lnTo>
                  <a:lnTo>
                    <a:pt x="13" y="638"/>
                  </a:lnTo>
                  <a:lnTo>
                    <a:pt x="4" y="645"/>
                  </a:lnTo>
                  <a:lnTo>
                    <a:pt x="0" y="651"/>
                  </a:lnTo>
                  <a:lnTo>
                    <a:pt x="6" y="656"/>
                  </a:lnTo>
                  <a:lnTo>
                    <a:pt x="17" y="667"/>
                  </a:lnTo>
                  <a:lnTo>
                    <a:pt x="21" y="669"/>
                  </a:lnTo>
                  <a:lnTo>
                    <a:pt x="29" y="674"/>
                  </a:lnTo>
                  <a:lnTo>
                    <a:pt x="37" y="678"/>
                  </a:lnTo>
                  <a:lnTo>
                    <a:pt x="48" y="685"/>
                  </a:lnTo>
                  <a:lnTo>
                    <a:pt x="58" y="689"/>
                  </a:lnTo>
                  <a:lnTo>
                    <a:pt x="72" y="696"/>
                  </a:lnTo>
                  <a:lnTo>
                    <a:pt x="85" y="700"/>
                  </a:lnTo>
                  <a:lnTo>
                    <a:pt x="101" y="704"/>
                  </a:lnTo>
                  <a:lnTo>
                    <a:pt x="124" y="709"/>
                  </a:lnTo>
                  <a:lnTo>
                    <a:pt x="149" y="711"/>
                  </a:lnTo>
                  <a:lnTo>
                    <a:pt x="177" y="711"/>
                  </a:lnTo>
                  <a:lnTo>
                    <a:pt x="202" y="707"/>
                  </a:lnTo>
                  <a:lnTo>
                    <a:pt x="227" y="696"/>
                  </a:lnTo>
                  <a:lnTo>
                    <a:pt x="252" y="680"/>
                  </a:lnTo>
                  <a:lnTo>
                    <a:pt x="276" y="658"/>
                  </a:lnTo>
                  <a:lnTo>
                    <a:pt x="295" y="629"/>
                  </a:lnTo>
                  <a:lnTo>
                    <a:pt x="301" y="618"/>
                  </a:lnTo>
                  <a:lnTo>
                    <a:pt x="307" y="605"/>
                  </a:lnTo>
                  <a:lnTo>
                    <a:pt x="311" y="594"/>
                  </a:lnTo>
                  <a:lnTo>
                    <a:pt x="317" y="581"/>
                  </a:lnTo>
                  <a:lnTo>
                    <a:pt x="322" y="563"/>
                  </a:lnTo>
                  <a:lnTo>
                    <a:pt x="328" y="545"/>
                  </a:lnTo>
                  <a:lnTo>
                    <a:pt x="334" y="532"/>
                  </a:lnTo>
                  <a:lnTo>
                    <a:pt x="342" y="521"/>
                  </a:lnTo>
                  <a:lnTo>
                    <a:pt x="350" y="510"/>
                  </a:lnTo>
                  <a:lnTo>
                    <a:pt x="357" y="504"/>
                  </a:lnTo>
                  <a:lnTo>
                    <a:pt x="367" y="499"/>
                  </a:lnTo>
                  <a:lnTo>
                    <a:pt x="377" y="497"/>
                  </a:lnTo>
                  <a:lnTo>
                    <a:pt x="377" y="510"/>
                  </a:lnTo>
                  <a:lnTo>
                    <a:pt x="377" y="521"/>
                  </a:lnTo>
                  <a:lnTo>
                    <a:pt x="381" y="530"/>
                  </a:lnTo>
                  <a:lnTo>
                    <a:pt x="385" y="539"/>
                  </a:lnTo>
                  <a:lnTo>
                    <a:pt x="383" y="563"/>
                  </a:lnTo>
                  <a:lnTo>
                    <a:pt x="377" y="583"/>
                  </a:lnTo>
                  <a:lnTo>
                    <a:pt x="363" y="601"/>
                  </a:lnTo>
                  <a:lnTo>
                    <a:pt x="344" y="614"/>
                  </a:lnTo>
                  <a:lnTo>
                    <a:pt x="330" y="621"/>
                  </a:lnTo>
                  <a:lnTo>
                    <a:pt x="319" y="627"/>
                  </a:lnTo>
                  <a:lnTo>
                    <a:pt x="307" y="638"/>
                  </a:lnTo>
                  <a:lnTo>
                    <a:pt x="295" y="649"/>
                  </a:lnTo>
                  <a:lnTo>
                    <a:pt x="282" y="665"/>
                  </a:lnTo>
                  <a:lnTo>
                    <a:pt x="270" y="682"/>
                  </a:lnTo>
                  <a:lnTo>
                    <a:pt x="260" y="702"/>
                  </a:lnTo>
                  <a:lnTo>
                    <a:pt x="252" y="724"/>
                  </a:lnTo>
                  <a:lnTo>
                    <a:pt x="247" y="744"/>
                  </a:lnTo>
                  <a:lnTo>
                    <a:pt x="243" y="768"/>
                  </a:lnTo>
                  <a:lnTo>
                    <a:pt x="241" y="790"/>
                  </a:lnTo>
                  <a:lnTo>
                    <a:pt x="243" y="813"/>
                  </a:lnTo>
                  <a:lnTo>
                    <a:pt x="245" y="828"/>
                  </a:lnTo>
                  <a:lnTo>
                    <a:pt x="247" y="841"/>
                  </a:lnTo>
                  <a:lnTo>
                    <a:pt x="249" y="855"/>
                  </a:lnTo>
                  <a:lnTo>
                    <a:pt x="249" y="866"/>
                  </a:lnTo>
                  <a:lnTo>
                    <a:pt x="251" y="894"/>
                  </a:lnTo>
                  <a:lnTo>
                    <a:pt x="249" y="916"/>
                  </a:lnTo>
                  <a:lnTo>
                    <a:pt x="245" y="934"/>
                  </a:lnTo>
                  <a:lnTo>
                    <a:pt x="239" y="945"/>
                  </a:lnTo>
                  <a:lnTo>
                    <a:pt x="233" y="956"/>
                  </a:lnTo>
                  <a:lnTo>
                    <a:pt x="237" y="960"/>
                  </a:lnTo>
                  <a:lnTo>
                    <a:pt x="247" y="960"/>
                  </a:lnTo>
                  <a:lnTo>
                    <a:pt x="258" y="958"/>
                  </a:lnTo>
                  <a:lnTo>
                    <a:pt x="315" y="947"/>
                  </a:lnTo>
                  <a:lnTo>
                    <a:pt x="365" y="923"/>
                  </a:lnTo>
                  <a:lnTo>
                    <a:pt x="404" y="888"/>
                  </a:lnTo>
                  <a:lnTo>
                    <a:pt x="435" y="843"/>
                  </a:lnTo>
                  <a:lnTo>
                    <a:pt x="455" y="793"/>
                  </a:lnTo>
                  <a:lnTo>
                    <a:pt x="462" y="740"/>
                  </a:lnTo>
                  <a:lnTo>
                    <a:pt x="460" y="687"/>
                  </a:lnTo>
                  <a:lnTo>
                    <a:pt x="447" y="634"/>
                  </a:lnTo>
                  <a:lnTo>
                    <a:pt x="437" y="609"/>
                  </a:lnTo>
                  <a:lnTo>
                    <a:pt x="427" y="590"/>
                  </a:lnTo>
                  <a:lnTo>
                    <a:pt x="422" y="576"/>
                  </a:lnTo>
                  <a:lnTo>
                    <a:pt x="418" y="561"/>
                  </a:lnTo>
                  <a:lnTo>
                    <a:pt x="425" y="559"/>
                  </a:lnTo>
                  <a:lnTo>
                    <a:pt x="435" y="554"/>
                  </a:lnTo>
                  <a:lnTo>
                    <a:pt x="443" y="550"/>
                  </a:lnTo>
                  <a:lnTo>
                    <a:pt x="447" y="545"/>
                  </a:lnTo>
                  <a:lnTo>
                    <a:pt x="460" y="561"/>
                  </a:lnTo>
                  <a:lnTo>
                    <a:pt x="468" y="587"/>
                  </a:lnTo>
                  <a:lnTo>
                    <a:pt x="474" y="616"/>
                  </a:lnTo>
                  <a:lnTo>
                    <a:pt x="478" y="647"/>
                  </a:lnTo>
                  <a:lnTo>
                    <a:pt x="480" y="669"/>
                  </a:lnTo>
                  <a:lnTo>
                    <a:pt x="484" y="691"/>
                  </a:lnTo>
                  <a:lnTo>
                    <a:pt x="490" y="711"/>
                  </a:lnTo>
                  <a:lnTo>
                    <a:pt x="497" y="731"/>
                  </a:lnTo>
                  <a:lnTo>
                    <a:pt x="509" y="751"/>
                  </a:lnTo>
                  <a:lnTo>
                    <a:pt x="525" y="768"/>
                  </a:lnTo>
                  <a:lnTo>
                    <a:pt x="544" y="784"/>
                  </a:lnTo>
                  <a:lnTo>
                    <a:pt x="567" y="797"/>
                  </a:lnTo>
                  <a:lnTo>
                    <a:pt x="595" y="808"/>
                  </a:lnTo>
                  <a:lnTo>
                    <a:pt x="620" y="819"/>
                  </a:lnTo>
                  <a:lnTo>
                    <a:pt x="645" y="830"/>
                  </a:lnTo>
                  <a:lnTo>
                    <a:pt x="666" y="841"/>
                  </a:lnTo>
                  <a:lnTo>
                    <a:pt x="686" y="855"/>
                  </a:lnTo>
                  <a:lnTo>
                    <a:pt x="703" y="868"/>
                  </a:lnTo>
                  <a:lnTo>
                    <a:pt x="717" y="885"/>
                  </a:lnTo>
                  <a:lnTo>
                    <a:pt x="729" y="905"/>
                  </a:lnTo>
                  <a:lnTo>
                    <a:pt x="734" y="874"/>
                  </a:lnTo>
                  <a:lnTo>
                    <a:pt x="738" y="835"/>
                  </a:lnTo>
                  <a:lnTo>
                    <a:pt x="740" y="788"/>
                  </a:lnTo>
                  <a:lnTo>
                    <a:pt x="736" y="738"/>
                  </a:lnTo>
                  <a:lnTo>
                    <a:pt x="727" y="689"/>
                  </a:lnTo>
                  <a:lnTo>
                    <a:pt x="707" y="647"/>
                  </a:lnTo>
                  <a:lnTo>
                    <a:pt x="678" y="614"/>
                  </a:lnTo>
                  <a:lnTo>
                    <a:pt x="637" y="592"/>
                  </a:lnTo>
                  <a:lnTo>
                    <a:pt x="624" y="587"/>
                  </a:lnTo>
                  <a:lnTo>
                    <a:pt x="610" y="585"/>
                  </a:lnTo>
                  <a:lnTo>
                    <a:pt x="596" y="581"/>
                  </a:lnTo>
                  <a:lnTo>
                    <a:pt x="585" y="579"/>
                  </a:lnTo>
                  <a:lnTo>
                    <a:pt x="573" y="574"/>
                  </a:lnTo>
                  <a:lnTo>
                    <a:pt x="563" y="572"/>
                  </a:lnTo>
                  <a:lnTo>
                    <a:pt x="556" y="570"/>
                  </a:lnTo>
                  <a:lnTo>
                    <a:pt x="550" y="568"/>
                  </a:lnTo>
                  <a:lnTo>
                    <a:pt x="554" y="561"/>
                  </a:lnTo>
                  <a:lnTo>
                    <a:pt x="560" y="552"/>
                  </a:lnTo>
                  <a:lnTo>
                    <a:pt x="563" y="543"/>
                  </a:lnTo>
                  <a:lnTo>
                    <a:pt x="565" y="537"/>
                  </a:lnTo>
                  <a:lnTo>
                    <a:pt x="595" y="552"/>
                  </a:lnTo>
                  <a:lnTo>
                    <a:pt x="624" y="565"/>
                  </a:lnTo>
                  <a:lnTo>
                    <a:pt x="651" y="574"/>
                  </a:lnTo>
                  <a:lnTo>
                    <a:pt x="678" y="579"/>
                  </a:lnTo>
                  <a:lnTo>
                    <a:pt x="703" y="581"/>
                  </a:lnTo>
                  <a:lnTo>
                    <a:pt x="727" y="581"/>
                  </a:lnTo>
                  <a:lnTo>
                    <a:pt x="748" y="576"/>
                  </a:lnTo>
                  <a:lnTo>
                    <a:pt x="768" y="570"/>
                  </a:lnTo>
                  <a:lnTo>
                    <a:pt x="785" y="561"/>
                  </a:lnTo>
                  <a:lnTo>
                    <a:pt x="799" y="554"/>
                  </a:lnTo>
                  <a:lnTo>
                    <a:pt x="812" y="548"/>
                  </a:lnTo>
                  <a:lnTo>
                    <a:pt x="824" y="543"/>
                  </a:lnTo>
                  <a:lnTo>
                    <a:pt x="834" y="539"/>
                  </a:lnTo>
                  <a:lnTo>
                    <a:pt x="841" y="537"/>
                  </a:lnTo>
                  <a:lnTo>
                    <a:pt x="849" y="537"/>
                  </a:lnTo>
                  <a:lnTo>
                    <a:pt x="857" y="537"/>
                  </a:lnTo>
                  <a:lnTo>
                    <a:pt x="839" y="528"/>
                  </a:lnTo>
                  <a:lnTo>
                    <a:pt x="824" y="519"/>
                  </a:lnTo>
                  <a:lnTo>
                    <a:pt x="808" y="506"/>
                  </a:lnTo>
                  <a:lnTo>
                    <a:pt x="795" y="492"/>
                  </a:lnTo>
                  <a:lnTo>
                    <a:pt x="783" y="479"/>
                  </a:lnTo>
                  <a:lnTo>
                    <a:pt x="771" y="464"/>
                  </a:lnTo>
                  <a:lnTo>
                    <a:pt x="760" y="446"/>
                  </a:lnTo>
                  <a:lnTo>
                    <a:pt x="750" y="428"/>
                  </a:lnTo>
                  <a:lnTo>
                    <a:pt x="736" y="411"/>
                  </a:lnTo>
                  <a:lnTo>
                    <a:pt x="719" y="393"/>
                  </a:lnTo>
                  <a:lnTo>
                    <a:pt x="696" y="378"/>
                  </a:lnTo>
                  <a:lnTo>
                    <a:pt x="672" y="367"/>
                  </a:lnTo>
                  <a:lnTo>
                    <a:pt x="645" y="360"/>
                  </a:lnTo>
                  <a:lnTo>
                    <a:pt x="620" y="358"/>
                  </a:lnTo>
                  <a:lnTo>
                    <a:pt x="596" y="362"/>
                  </a:lnTo>
                  <a:lnTo>
                    <a:pt x="577" y="371"/>
                  </a:lnTo>
                  <a:lnTo>
                    <a:pt x="565" y="380"/>
                  </a:lnTo>
                  <a:lnTo>
                    <a:pt x="554" y="389"/>
                  </a:lnTo>
                  <a:lnTo>
                    <a:pt x="544" y="393"/>
                  </a:lnTo>
                  <a:lnTo>
                    <a:pt x="536" y="400"/>
                  </a:lnTo>
                  <a:lnTo>
                    <a:pt x="528" y="402"/>
                  </a:lnTo>
                  <a:lnTo>
                    <a:pt x="523" y="406"/>
                  </a:lnTo>
                  <a:lnTo>
                    <a:pt x="517" y="406"/>
                  </a:lnTo>
                  <a:lnTo>
                    <a:pt x="513" y="409"/>
                  </a:lnTo>
                  <a:lnTo>
                    <a:pt x="515" y="402"/>
                  </a:lnTo>
                  <a:lnTo>
                    <a:pt x="515" y="391"/>
                  </a:lnTo>
                  <a:lnTo>
                    <a:pt x="513" y="380"/>
                  </a:lnTo>
                  <a:lnTo>
                    <a:pt x="509" y="373"/>
                  </a:lnTo>
                  <a:lnTo>
                    <a:pt x="517" y="369"/>
                  </a:lnTo>
                  <a:lnTo>
                    <a:pt x="523" y="364"/>
                  </a:lnTo>
                  <a:lnTo>
                    <a:pt x="530" y="362"/>
                  </a:lnTo>
                  <a:lnTo>
                    <a:pt x="538" y="360"/>
                  </a:lnTo>
                  <a:lnTo>
                    <a:pt x="544" y="360"/>
                  </a:lnTo>
                  <a:lnTo>
                    <a:pt x="552" y="358"/>
                  </a:lnTo>
                  <a:lnTo>
                    <a:pt x="560" y="356"/>
                  </a:lnTo>
                  <a:lnTo>
                    <a:pt x="567" y="351"/>
                  </a:lnTo>
                  <a:lnTo>
                    <a:pt x="587" y="334"/>
                  </a:lnTo>
                  <a:lnTo>
                    <a:pt x="602" y="309"/>
                  </a:lnTo>
                  <a:lnTo>
                    <a:pt x="616" y="281"/>
                  </a:lnTo>
                  <a:lnTo>
                    <a:pt x="626" y="247"/>
                  </a:lnTo>
                  <a:lnTo>
                    <a:pt x="633" y="214"/>
                  </a:lnTo>
                  <a:lnTo>
                    <a:pt x="635" y="181"/>
                  </a:lnTo>
                  <a:lnTo>
                    <a:pt x="633" y="155"/>
                  </a:lnTo>
                  <a:lnTo>
                    <a:pt x="626" y="133"/>
                  </a:lnTo>
                  <a:lnTo>
                    <a:pt x="614" y="100"/>
                  </a:lnTo>
                  <a:lnTo>
                    <a:pt x="608" y="62"/>
                  </a:lnTo>
                  <a:lnTo>
                    <a:pt x="606" y="27"/>
                  </a:lnTo>
                  <a:lnTo>
                    <a:pt x="608" y="0"/>
                  </a:lnTo>
                  <a:lnTo>
                    <a:pt x="595" y="20"/>
                  </a:lnTo>
                  <a:lnTo>
                    <a:pt x="581" y="40"/>
                  </a:lnTo>
                  <a:lnTo>
                    <a:pt x="567" y="58"/>
                  </a:lnTo>
                  <a:lnTo>
                    <a:pt x="554" y="71"/>
                  </a:lnTo>
                  <a:lnTo>
                    <a:pt x="538" y="84"/>
                  </a:lnTo>
                  <a:lnTo>
                    <a:pt x="525" y="93"/>
                  </a:lnTo>
                  <a:lnTo>
                    <a:pt x="511" y="102"/>
                  </a:lnTo>
                  <a:lnTo>
                    <a:pt x="499" y="106"/>
                  </a:lnTo>
                  <a:lnTo>
                    <a:pt x="474" y="117"/>
                  </a:lnTo>
                  <a:lnTo>
                    <a:pt x="451" y="137"/>
                  </a:lnTo>
                  <a:lnTo>
                    <a:pt x="431" y="164"/>
                  </a:lnTo>
                  <a:lnTo>
                    <a:pt x="414" y="194"/>
                  </a:lnTo>
                  <a:lnTo>
                    <a:pt x="400" y="230"/>
                  </a:lnTo>
                  <a:lnTo>
                    <a:pt x="394" y="267"/>
                  </a:lnTo>
                  <a:lnTo>
                    <a:pt x="394" y="307"/>
                  </a:lnTo>
                  <a:lnTo>
                    <a:pt x="404" y="349"/>
                  </a:lnTo>
                  <a:lnTo>
                    <a:pt x="398" y="347"/>
                  </a:lnTo>
                  <a:lnTo>
                    <a:pt x="389" y="347"/>
                  </a:lnTo>
                  <a:lnTo>
                    <a:pt x="379" y="347"/>
                  </a:lnTo>
                  <a:lnTo>
                    <a:pt x="373" y="35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4" name="Freeform 463"/>
            <p:cNvSpPr>
              <a:spLocks/>
            </p:cNvSpPr>
            <p:nvPr/>
          </p:nvSpPr>
          <p:spPr bwMode="auto">
            <a:xfrm>
              <a:off x="245" y="0"/>
              <a:ext cx="260" cy="417"/>
            </a:xfrm>
            <a:custGeom>
              <a:avLst/>
              <a:gdLst>
                <a:gd name="T0" fmla="*/ 260 w 260"/>
                <a:gd name="T1" fmla="*/ 172 h 417"/>
                <a:gd name="T2" fmla="*/ 245 w 260"/>
                <a:gd name="T3" fmla="*/ 179 h 417"/>
                <a:gd name="T4" fmla="*/ 229 w 260"/>
                <a:gd name="T5" fmla="*/ 190 h 417"/>
                <a:gd name="T6" fmla="*/ 214 w 260"/>
                <a:gd name="T7" fmla="*/ 203 h 417"/>
                <a:gd name="T8" fmla="*/ 198 w 260"/>
                <a:gd name="T9" fmla="*/ 219 h 417"/>
                <a:gd name="T10" fmla="*/ 186 w 260"/>
                <a:gd name="T11" fmla="*/ 236 h 417"/>
                <a:gd name="T12" fmla="*/ 175 w 260"/>
                <a:gd name="T13" fmla="*/ 258 h 417"/>
                <a:gd name="T14" fmla="*/ 165 w 260"/>
                <a:gd name="T15" fmla="*/ 280 h 417"/>
                <a:gd name="T16" fmla="*/ 159 w 260"/>
                <a:gd name="T17" fmla="*/ 305 h 417"/>
                <a:gd name="T18" fmla="*/ 157 w 260"/>
                <a:gd name="T19" fmla="*/ 313 h 417"/>
                <a:gd name="T20" fmla="*/ 157 w 260"/>
                <a:gd name="T21" fmla="*/ 320 h 417"/>
                <a:gd name="T22" fmla="*/ 155 w 260"/>
                <a:gd name="T23" fmla="*/ 329 h 417"/>
                <a:gd name="T24" fmla="*/ 155 w 260"/>
                <a:gd name="T25" fmla="*/ 338 h 417"/>
                <a:gd name="T26" fmla="*/ 155 w 260"/>
                <a:gd name="T27" fmla="*/ 355 h 417"/>
                <a:gd name="T28" fmla="*/ 157 w 260"/>
                <a:gd name="T29" fmla="*/ 375 h 417"/>
                <a:gd name="T30" fmla="*/ 159 w 260"/>
                <a:gd name="T31" fmla="*/ 395 h 417"/>
                <a:gd name="T32" fmla="*/ 165 w 260"/>
                <a:gd name="T33" fmla="*/ 415 h 417"/>
                <a:gd name="T34" fmla="*/ 159 w 260"/>
                <a:gd name="T35" fmla="*/ 413 h 417"/>
                <a:gd name="T36" fmla="*/ 150 w 260"/>
                <a:gd name="T37" fmla="*/ 413 h 417"/>
                <a:gd name="T38" fmla="*/ 140 w 260"/>
                <a:gd name="T39" fmla="*/ 413 h 417"/>
                <a:gd name="T40" fmla="*/ 134 w 260"/>
                <a:gd name="T41" fmla="*/ 417 h 417"/>
                <a:gd name="T42" fmla="*/ 132 w 260"/>
                <a:gd name="T43" fmla="*/ 384 h 417"/>
                <a:gd name="T44" fmla="*/ 124 w 260"/>
                <a:gd name="T45" fmla="*/ 351 h 417"/>
                <a:gd name="T46" fmla="*/ 115 w 260"/>
                <a:gd name="T47" fmla="*/ 320 h 417"/>
                <a:gd name="T48" fmla="*/ 99 w 260"/>
                <a:gd name="T49" fmla="*/ 289 h 417"/>
                <a:gd name="T50" fmla="*/ 82 w 260"/>
                <a:gd name="T51" fmla="*/ 263 h 417"/>
                <a:gd name="T52" fmla="*/ 62 w 260"/>
                <a:gd name="T53" fmla="*/ 241 h 417"/>
                <a:gd name="T54" fmla="*/ 41 w 260"/>
                <a:gd name="T55" fmla="*/ 223 h 417"/>
                <a:gd name="T56" fmla="*/ 19 w 260"/>
                <a:gd name="T57" fmla="*/ 214 h 417"/>
                <a:gd name="T58" fmla="*/ 21 w 260"/>
                <a:gd name="T59" fmla="*/ 194 h 417"/>
                <a:gd name="T60" fmla="*/ 21 w 260"/>
                <a:gd name="T61" fmla="*/ 174 h 417"/>
                <a:gd name="T62" fmla="*/ 13 w 260"/>
                <a:gd name="T63" fmla="*/ 159 h 417"/>
                <a:gd name="T64" fmla="*/ 0 w 260"/>
                <a:gd name="T65" fmla="*/ 148 h 417"/>
                <a:gd name="T66" fmla="*/ 15 w 260"/>
                <a:gd name="T67" fmla="*/ 119 h 417"/>
                <a:gd name="T68" fmla="*/ 29 w 260"/>
                <a:gd name="T69" fmla="*/ 79 h 417"/>
                <a:gd name="T70" fmla="*/ 35 w 260"/>
                <a:gd name="T71" fmla="*/ 35 h 417"/>
                <a:gd name="T72" fmla="*/ 23 w 260"/>
                <a:gd name="T73" fmla="*/ 0 h 417"/>
                <a:gd name="T74" fmla="*/ 35 w 260"/>
                <a:gd name="T75" fmla="*/ 11 h 417"/>
                <a:gd name="T76" fmla="*/ 48 w 260"/>
                <a:gd name="T77" fmla="*/ 24 h 417"/>
                <a:gd name="T78" fmla="*/ 62 w 260"/>
                <a:gd name="T79" fmla="*/ 38 h 417"/>
                <a:gd name="T80" fmla="*/ 78 w 260"/>
                <a:gd name="T81" fmla="*/ 49 h 417"/>
                <a:gd name="T82" fmla="*/ 95 w 260"/>
                <a:gd name="T83" fmla="*/ 57 h 417"/>
                <a:gd name="T84" fmla="*/ 115 w 260"/>
                <a:gd name="T85" fmla="*/ 64 h 417"/>
                <a:gd name="T86" fmla="*/ 136 w 260"/>
                <a:gd name="T87" fmla="*/ 66 h 417"/>
                <a:gd name="T88" fmla="*/ 159 w 260"/>
                <a:gd name="T89" fmla="*/ 64 h 417"/>
                <a:gd name="T90" fmla="*/ 159 w 260"/>
                <a:gd name="T91" fmla="*/ 84 h 417"/>
                <a:gd name="T92" fmla="*/ 161 w 260"/>
                <a:gd name="T93" fmla="*/ 106 h 417"/>
                <a:gd name="T94" fmla="*/ 165 w 260"/>
                <a:gd name="T95" fmla="*/ 128 h 417"/>
                <a:gd name="T96" fmla="*/ 173 w 260"/>
                <a:gd name="T97" fmla="*/ 148 h 417"/>
                <a:gd name="T98" fmla="*/ 186 w 260"/>
                <a:gd name="T99" fmla="*/ 166 h 417"/>
                <a:gd name="T100" fmla="*/ 204 w 260"/>
                <a:gd name="T101" fmla="*/ 174 h 417"/>
                <a:gd name="T102" fmla="*/ 229 w 260"/>
                <a:gd name="T103" fmla="*/ 179 h 417"/>
                <a:gd name="T104" fmla="*/ 260 w 260"/>
                <a:gd name="T105" fmla="*/ 172 h 4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0"/>
                <a:gd name="T160" fmla="*/ 0 h 417"/>
                <a:gd name="T161" fmla="*/ 260 w 260"/>
                <a:gd name="T162" fmla="*/ 417 h 41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0" h="417">
                  <a:moveTo>
                    <a:pt x="260" y="172"/>
                  </a:moveTo>
                  <a:lnTo>
                    <a:pt x="245" y="179"/>
                  </a:lnTo>
                  <a:lnTo>
                    <a:pt x="229" y="190"/>
                  </a:lnTo>
                  <a:lnTo>
                    <a:pt x="214" y="203"/>
                  </a:lnTo>
                  <a:lnTo>
                    <a:pt x="198" y="219"/>
                  </a:lnTo>
                  <a:lnTo>
                    <a:pt x="186" y="236"/>
                  </a:lnTo>
                  <a:lnTo>
                    <a:pt x="175" y="258"/>
                  </a:lnTo>
                  <a:lnTo>
                    <a:pt x="165" y="280"/>
                  </a:lnTo>
                  <a:lnTo>
                    <a:pt x="159" y="305"/>
                  </a:lnTo>
                  <a:lnTo>
                    <a:pt x="157" y="313"/>
                  </a:lnTo>
                  <a:lnTo>
                    <a:pt x="157" y="320"/>
                  </a:lnTo>
                  <a:lnTo>
                    <a:pt x="155" y="329"/>
                  </a:lnTo>
                  <a:lnTo>
                    <a:pt x="155" y="338"/>
                  </a:lnTo>
                  <a:lnTo>
                    <a:pt x="155" y="355"/>
                  </a:lnTo>
                  <a:lnTo>
                    <a:pt x="157" y="375"/>
                  </a:lnTo>
                  <a:lnTo>
                    <a:pt x="159" y="395"/>
                  </a:lnTo>
                  <a:lnTo>
                    <a:pt x="165" y="415"/>
                  </a:lnTo>
                  <a:lnTo>
                    <a:pt x="159" y="413"/>
                  </a:lnTo>
                  <a:lnTo>
                    <a:pt x="150" y="413"/>
                  </a:lnTo>
                  <a:lnTo>
                    <a:pt x="140" y="413"/>
                  </a:lnTo>
                  <a:lnTo>
                    <a:pt x="134" y="417"/>
                  </a:lnTo>
                  <a:lnTo>
                    <a:pt x="132" y="384"/>
                  </a:lnTo>
                  <a:lnTo>
                    <a:pt x="124" y="351"/>
                  </a:lnTo>
                  <a:lnTo>
                    <a:pt x="115" y="320"/>
                  </a:lnTo>
                  <a:lnTo>
                    <a:pt x="99" y="289"/>
                  </a:lnTo>
                  <a:lnTo>
                    <a:pt x="82" y="263"/>
                  </a:lnTo>
                  <a:lnTo>
                    <a:pt x="62" y="241"/>
                  </a:lnTo>
                  <a:lnTo>
                    <a:pt x="41" y="223"/>
                  </a:lnTo>
                  <a:lnTo>
                    <a:pt x="19" y="214"/>
                  </a:lnTo>
                  <a:lnTo>
                    <a:pt x="21" y="194"/>
                  </a:lnTo>
                  <a:lnTo>
                    <a:pt x="21" y="174"/>
                  </a:lnTo>
                  <a:lnTo>
                    <a:pt x="13" y="159"/>
                  </a:lnTo>
                  <a:lnTo>
                    <a:pt x="0" y="148"/>
                  </a:lnTo>
                  <a:lnTo>
                    <a:pt x="15" y="119"/>
                  </a:lnTo>
                  <a:lnTo>
                    <a:pt x="29" y="79"/>
                  </a:lnTo>
                  <a:lnTo>
                    <a:pt x="35" y="35"/>
                  </a:lnTo>
                  <a:lnTo>
                    <a:pt x="23" y="0"/>
                  </a:lnTo>
                  <a:lnTo>
                    <a:pt x="35" y="11"/>
                  </a:lnTo>
                  <a:lnTo>
                    <a:pt x="48" y="24"/>
                  </a:lnTo>
                  <a:lnTo>
                    <a:pt x="62" y="38"/>
                  </a:lnTo>
                  <a:lnTo>
                    <a:pt x="78" y="49"/>
                  </a:lnTo>
                  <a:lnTo>
                    <a:pt x="95" y="57"/>
                  </a:lnTo>
                  <a:lnTo>
                    <a:pt x="115" y="64"/>
                  </a:lnTo>
                  <a:lnTo>
                    <a:pt x="136" y="66"/>
                  </a:lnTo>
                  <a:lnTo>
                    <a:pt x="159" y="64"/>
                  </a:lnTo>
                  <a:lnTo>
                    <a:pt x="159" y="84"/>
                  </a:lnTo>
                  <a:lnTo>
                    <a:pt x="161" y="106"/>
                  </a:lnTo>
                  <a:lnTo>
                    <a:pt x="165" y="128"/>
                  </a:lnTo>
                  <a:lnTo>
                    <a:pt x="173" y="148"/>
                  </a:lnTo>
                  <a:lnTo>
                    <a:pt x="186" y="166"/>
                  </a:lnTo>
                  <a:lnTo>
                    <a:pt x="204" y="174"/>
                  </a:lnTo>
                  <a:lnTo>
                    <a:pt x="229" y="179"/>
                  </a:lnTo>
                  <a:lnTo>
                    <a:pt x="260" y="172"/>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5" name="Freeform 464"/>
            <p:cNvSpPr>
              <a:spLocks/>
            </p:cNvSpPr>
            <p:nvPr/>
          </p:nvSpPr>
          <p:spPr bwMode="auto">
            <a:xfrm>
              <a:off x="10" y="695"/>
              <a:ext cx="293" cy="389"/>
            </a:xfrm>
            <a:custGeom>
              <a:avLst/>
              <a:gdLst>
                <a:gd name="T0" fmla="*/ 105 w 293"/>
                <a:gd name="T1" fmla="*/ 78 h 389"/>
                <a:gd name="T2" fmla="*/ 122 w 293"/>
                <a:gd name="T3" fmla="*/ 82 h 389"/>
                <a:gd name="T4" fmla="*/ 140 w 293"/>
                <a:gd name="T5" fmla="*/ 82 h 389"/>
                <a:gd name="T6" fmla="*/ 159 w 293"/>
                <a:gd name="T7" fmla="*/ 82 h 389"/>
                <a:gd name="T8" fmla="*/ 179 w 293"/>
                <a:gd name="T9" fmla="*/ 82 h 389"/>
                <a:gd name="T10" fmla="*/ 196 w 293"/>
                <a:gd name="T11" fmla="*/ 78 h 389"/>
                <a:gd name="T12" fmla="*/ 217 w 293"/>
                <a:gd name="T13" fmla="*/ 71 h 389"/>
                <a:gd name="T14" fmla="*/ 241 w 293"/>
                <a:gd name="T15" fmla="*/ 58 h 389"/>
                <a:gd name="T16" fmla="*/ 262 w 293"/>
                <a:gd name="T17" fmla="*/ 40 h 389"/>
                <a:gd name="T18" fmla="*/ 282 w 293"/>
                <a:gd name="T19" fmla="*/ 16 h 389"/>
                <a:gd name="T20" fmla="*/ 293 w 293"/>
                <a:gd name="T21" fmla="*/ 5 h 389"/>
                <a:gd name="T22" fmla="*/ 293 w 293"/>
                <a:gd name="T23" fmla="*/ 16 h 389"/>
                <a:gd name="T24" fmla="*/ 278 w 293"/>
                <a:gd name="T25" fmla="*/ 36 h 389"/>
                <a:gd name="T26" fmla="*/ 256 w 293"/>
                <a:gd name="T27" fmla="*/ 73 h 389"/>
                <a:gd name="T28" fmla="*/ 243 w 293"/>
                <a:gd name="T29" fmla="*/ 115 h 389"/>
                <a:gd name="T30" fmla="*/ 237 w 293"/>
                <a:gd name="T31" fmla="*/ 161 h 389"/>
                <a:gd name="T32" fmla="*/ 241 w 293"/>
                <a:gd name="T33" fmla="*/ 199 h 389"/>
                <a:gd name="T34" fmla="*/ 245 w 293"/>
                <a:gd name="T35" fmla="*/ 226 h 389"/>
                <a:gd name="T36" fmla="*/ 237 w 293"/>
                <a:gd name="T37" fmla="*/ 234 h 389"/>
                <a:gd name="T38" fmla="*/ 214 w 293"/>
                <a:gd name="T39" fmla="*/ 248 h 389"/>
                <a:gd name="T40" fmla="*/ 192 w 293"/>
                <a:gd name="T41" fmla="*/ 276 h 389"/>
                <a:gd name="T42" fmla="*/ 180 w 293"/>
                <a:gd name="T43" fmla="*/ 327 h 389"/>
                <a:gd name="T44" fmla="*/ 169 w 293"/>
                <a:gd name="T45" fmla="*/ 349 h 389"/>
                <a:gd name="T46" fmla="*/ 134 w 293"/>
                <a:gd name="T47" fmla="*/ 338 h 389"/>
                <a:gd name="T48" fmla="*/ 93 w 293"/>
                <a:gd name="T49" fmla="*/ 343 h 389"/>
                <a:gd name="T50" fmla="*/ 60 w 293"/>
                <a:gd name="T51" fmla="*/ 367 h 389"/>
                <a:gd name="T52" fmla="*/ 50 w 293"/>
                <a:gd name="T53" fmla="*/ 347 h 389"/>
                <a:gd name="T54" fmla="*/ 27 w 293"/>
                <a:gd name="T55" fmla="*/ 265 h 389"/>
                <a:gd name="T56" fmla="*/ 17 w 293"/>
                <a:gd name="T57" fmla="*/ 221 h 389"/>
                <a:gd name="T58" fmla="*/ 31 w 293"/>
                <a:gd name="T59" fmla="*/ 159 h 389"/>
                <a:gd name="T60" fmla="*/ 37 w 293"/>
                <a:gd name="T61" fmla="*/ 135 h 389"/>
                <a:gd name="T62" fmla="*/ 58 w 293"/>
                <a:gd name="T63" fmla="*/ 124 h 389"/>
                <a:gd name="T64" fmla="*/ 77 w 293"/>
                <a:gd name="T65" fmla="*/ 109 h 389"/>
                <a:gd name="T66" fmla="*/ 93 w 293"/>
                <a:gd name="T67" fmla="*/ 89 h 3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
                <a:gd name="T103" fmla="*/ 0 h 389"/>
                <a:gd name="T104" fmla="*/ 293 w 293"/>
                <a:gd name="T105" fmla="*/ 389 h 3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 h="389">
                  <a:moveTo>
                    <a:pt x="97" y="75"/>
                  </a:moveTo>
                  <a:lnTo>
                    <a:pt x="105" y="78"/>
                  </a:lnTo>
                  <a:lnTo>
                    <a:pt x="114" y="80"/>
                  </a:lnTo>
                  <a:lnTo>
                    <a:pt x="122" y="82"/>
                  </a:lnTo>
                  <a:lnTo>
                    <a:pt x="132" y="82"/>
                  </a:lnTo>
                  <a:lnTo>
                    <a:pt x="140" y="82"/>
                  </a:lnTo>
                  <a:lnTo>
                    <a:pt x="149" y="82"/>
                  </a:lnTo>
                  <a:lnTo>
                    <a:pt x="159" y="82"/>
                  </a:lnTo>
                  <a:lnTo>
                    <a:pt x="169" y="82"/>
                  </a:lnTo>
                  <a:lnTo>
                    <a:pt x="179" y="82"/>
                  </a:lnTo>
                  <a:lnTo>
                    <a:pt x="188" y="80"/>
                  </a:lnTo>
                  <a:lnTo>
                    <a:pt x="196" y="78"/>
                  </a:lnTo>
                  <a:lnTo>
                    <a:pt x="206" y="75"/>
                  </a:lnTo>
                  <a:lnTo>
                    <a:pt x="217" y="71"/>
                  </a:lnTo>
                  <a:lnTo>
                    <a:pt x="229" y="64"/>
                  </a:lnTo>
                  <a:lnTo>
                    <a:pt x="241" y="58"/>
                  </a:lnTo>
                  <a:lnTo>
                    <a:pt x="252" y="49"/>
                  </a:lnTo>
                  <a:lnTo>
                    <a:pt x="262" y="40"/>
                  </a:lnTo>
                  <a:lnTo>
                    <a:pt x="272" y="29"/>
                  </a:lnTo>
                  <a:lnTo>
                    <a:pt x="282" y="16"/>
                  </a:lnTo>
                  <a:lnTo>
                    <a:pt x="291" y="0"/>
                  </a:lnTo>
                  <a:lnTo>
                    <a:pt x="293" y="5"/>
                  </a:lnTo>
                  <a:lnTo>
                    <a:pt x="293" y="9"/>
                  </a:lnTo>
                  <a:lnTo>
                    <a:pt x="293" y="16"/>
                  </a:lnTo>
                  <a:lnTo>
                    <a:pt x="291" y="20"/>
                  </a:lnTo>
                  <a:lnTo>
                    <a:pt x="278" y="36"/>
                  </a:lnTo>
                  <a:lnTo>
                    <a:pt x="266" y="53"/>
                  </a:lnTo>
                  <a:lnTo>
                    <a:pt x="256" y="73"/>
                  </a:lnTo>
                  <a:lnTo>
                    <a:pt x="248" y="95"/>
                  </a:lnTo>
                  <a:lnTo>
                    <a:pt x="243" y="115"/>
                  </a:lnTo>
                  <a:lnTo>
                    <a:pt x="239" y="139"/>
                  </a:lnTo>
                  <a:lnTo>
                    <a:pt x="237" y="161"/>
                  </a:lnTo>
                  <a:lnTo>
                    <a:pt x="239" y="184"/>
                  </a:lnTo>
                  <a:lnTo>
                    <a:pt x="241" y="199"/>
                  </a:lnTo>
                  <a:lnTo>
                    <a:pt x="243" y="212"/>
                  </a:lnTo>
                  <a:lnTo>
                    <a:pt x="245" y="226"/>
                  </a:lnTo>
                  <a:lnTo>
                    <a:pt x="245" y="237"/>
                  </a:lnTo>
                  <a:lnTo>
                    <a:pt x="237" y="234"/>
                  </a:lnTo>
                  <a:lnTo>
                    <a:pt x="225" y="239"/>
                  </a:lnTo>
                  <a:lnTo>
                    <a:pt x="214" y="248"/>
                  </a:lnTo>
                  <a:lnTo>
                    <a:pt x="202" y="259"/>
                  </a:lnTo>
                  <a:lnTo>
                    <a:pt x="192" y="276"/>
                  </a:lnTo>
                  <a:lnTo>
                    <a:pt x="184" y="301"/>
                  </a:lnTo>
                  <a:lnTo>
                    <a:pt x="180" y="327"/>
                  </a:lnTo>
                  <a:lnTo>
                    <a:pt x="180" y="360"/>
                  </a:lnTo>
                  <a:lnTo>
                    <a:pt x="169" y="349"/>
                  </a:lnTo>
                  <a:lnTo>
                    <a:pt x="151" y="340"/>
                  </a:lnTo>
                  <a:lnTo>
                    <a:pt x="134" y="338"/>
                  </a:lnTo>
                  <a:lnTo>
                    <a:pt x="112" y="338"/>
                  </a:lnTo>
                  <a:lnTo>
                    <a:pt x="93" y="343"/>
                  </a:lnTo>
                  <a:lnTo>
                    <a:pt x="76" y="351"/>
                  </a:lnTo>
                  <a:lnTo>
                    <a:pt x="60" y="367"/>
                  </a:lnTo>
                  <a:lnTo>
                    <a:pt x="50" y="389"/>
                  </a:lnTo>
                  <a:lnTo>
                    <a:pt x="50" y="347"/>
                  </a:lnTo>
                  <a:lnTo>
                    <a:pt x="42" y="301"/>
                  </a:lnTo>
                  <a:lnTo>
                    <a:pt x="27" y="265"/>
                  </a:lnTo>
                  <a:lnTo>
                    <a:pt x="0" y="248"/>
                  </a:lnTo>
                  <a:lnTo>
                    <a:pt x="17" y="221"/>
                  </a:lnTo>
                  <a:lnTo>
                    <a:pt x="27" y="190"/>
                  </a:lnTo>
                  <a:lnTo>
                    <a:pt x="31" y="159"/>
                  </a:lnTo>
                  <a:lnTo>
                    <a:pt x="25" y="139"/>
                  </a:lnTo>
                  <a:lnTo>
                    <a:pt x="37" y="135"/>
                  </a:lnTo>
                  <a:lnTo>
                    <a:pt x="48" y="131"/>
                  </a:lnTo>
                  <a:lnTo>
                    <a:pt x="58" y="124"/>
                  </a:lnTo>
                  <a:lnTo>
                    <a:pt x="70" y="117"/>
                  </a:lnTo>
                  <a:lnTo>
                    <a:pt x="77" y="109"/>
                  </a:lnTo>
                  <a:lnTo>
                    <a:pt x="87" y="100"/>
                  </a:lnTo>
                  <a:lnTo>
                    <a:pt x="93" y="89"/>
                  </a:lnTo>
                  <a:lnTo>
                    <a:pt x="97" y="75"/>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 name="Freeform 465"/>
            <p:cNvSpPr>
              <a:spLocks/>
            </p:cNvSpPr>
            <p:nvPr/>
          </p:nvSpPr>
          <p:spPr bwMode="auto">
            <a:xfrm>
              <a:off x="258" y="46"/>
              <a:ext cx="181" cy="292"/>
            </a:xfrm>
            <a:custGeom>
              <a:avLst/>
              <a:gdLst>
                <a:gd name="T0" fmla="*/ 144 w 181"/>
                <a:gd name="T1" fmla="*/ 267 h 292"/>
                <a:gd name="T2" fmla="*/ 142 w 181"/>
                <a:gd name="T3" fmla="*/ 283 h 292"/>
                <a:gd name="T4" fmla="*/ 135 w 181"/>
                <a:gd name="T5" fmla="*/ 276 h 292"/>
                <a:gd name="T6" fmla="*/ 119 w 181"/>
                <a:gd name="T7" fmla="*/ 237 h 292"/>
                <a:gd name="T8" fmla="*/ 111 w 181"/>
                <a:gd name="T9" fmla="*/ 221 h 292"/>
                <a:gd name="T10" fmla="*/ 96 w 181"/>
                <a:gd name="T11" fmla="*/ 212 h 292"/>
                <a:gd name="T12" fmla="*/ 76 w 181"/>
                <a:gd name="T13" fmla="*/ 206 h 292"/>
                <a:gd name="T14" fmla="*/ 59 w 181"/>
                <a:gd name="T15" fmla="*/ 199 h 292"/>
                <a:gd name="T16" fmla="*/ 51 w 181"/>
                <a:gd name="T17" fmla="*/ 197 h 292"/>
                <a:gd name="T18" fmla="*/ 47 w 181"/>
                <a:gd name="T19" fmla="*/ 192 h 292"/>
                <a:gd name="T20" fmla="*/ 51 w 181"/>
                <a:gd name="T21" fmla="*/ 190 h 292"/>
                <a:gd name="T22" fmla="*/ 70 w 181"/>
                <a:gd name="T23" fmla="*/ 192 h 292"/>
                <a:gd name="T24" fmla="*/ 92 w 181"/>
                <a:gd name="T25" fmla="*/ 197 h 292"/>
                <a:gd name="T26" fmla="*/ 109 w 181"/>
                <a:gd name="T27" fmla="*/ 199 h 292"/>
                <a:gd name="T28" fmla="*/ 109 w 181"/>
                <a:gd name="T29" fmla="*/ 184 h 292"/>
                <a:gd name="T30" fmla="*/ 100 w 181"/>
                <a:gd name="T31" fmla="*/ 162 h 292"/>
                <a:gd name="T32" fmla="*/ 82 w 181"/>
                <a:gd name="T33" fmla="*/ 146 h 292"/>
                <a:gd name="T34" fmla="*/ 55 w 181"/>
                <a:gd name="T35" fmla="*/ 131 h 292"/>
                <a:gd name="T36" fmla="*/ 32 w 181"/>
                <a:gd name="T37" fmla="*/ 115 h 292"/>
                <a:gd name="T38" fmla="*/ 12 w 181"/>
                <a:gd name="T39" fmla="*/ 104 h 292"/>
                <a:gd name="T40" fmla="*/ 2 w 181"/>
                <a:gd name="T41" fmla="*/ 100 h 292"/>
                <a:gd name="T42" fmla="*/ 2 w 181"/>
                <a:gd name="T43" fmla="*/ 93 h 292"/>
                <a:gd name="T44" fmla="*/ 16 w 181"/>
                <a:gd name="T45" fmla="*/ 100 h 292"/>
                <a:gd name="T46" fmla="*/ 35 w 181"/>
                <a:gd name="T47" fmla="*/ 109 h 292"/>
                <a:gd name="T48" fmla="*/ 59 w 181"/>
                <a:gd name="T49" fmla="*/ 122 h 292"/>
                <a:gd name="T50" fmla="*/ 82 w 181"/>
                <a:gd name="T51" fmla="*/ 133 h 292"/>
                <a:gd name="T52" fmla="*/ 86 w 181"/>
                <a:gd name="T53" fmla="*/ 104 h 292"/>
                <a:gd name="T54" fmla="*/ 55 w 181"/>
                <a:gd name="T55" fmla="*/ 31 h 292"/>
                <a:gd name="T56" fmla="*/ 37 w 181"/>
                <a:gd name="T57" fmla="*/ 3 h 292"/>
                <a:gd name="T58" fmla="*/ 45 w 181"/>
                <a:gd name="T59" fmla="*/ 3 h 292"/>
                <a:gd name="T60" fmla="*/ 69 w 181"/>
                <a:gd name="T61" fmla="*/ 36 h 292"/>
                <a:gd name="T62" fmla="*/ 98 w 181"/>
                <a:gd name="T63" fmla="*/ 97 h 292"/>
                <a:gd name="T64" fmla="*/ 117 w 181"/>
                <a:gd name="T65" fmla="*/ 106 h 292"/>
                <a:gd name="T66" fmla="*/ 135 w 181"/>
                <a:gd name="T67" fmla="*/ 58 h 292"/>
                <a:gd name="T68" fmla="*/ 137 w 181"/>
                <a:gd name="T69" fmla="*/ 31 h 292"/>
                <a:gd name="T70" fmla="*/ 140 w 181"/>
                <a:gd name="T71" fmla="*/ 36 h 292"/>
                <a:gd name="T72" fmla="*/ 140 w 181"/>
                <a:gd name="T73" fmla="*/ 64 h 292"/>
                <a:gd name="T74" fmla="*/ 131 w 181"/>
                <a:gd name="T75" fmla="*/ 122 h 292"/>
                <a:gd name="T76" fmla="*/ 119 w 181"/>
                <a:gd name="T77" fmla="*/ 162 h 292"/>
                <a:gd name="T78" fmla="*/ 127 w 181"/>
                <a:gd name="T79" fmla="*/ 192 h 292"/>
                <a:gd name="T80" fmla="*/ 142 w 181"/>
                <a:gd name="T81" fmla="*/ 192 h 292"/>
                <a:gd name="T82" fmla="*/ 164 w 181"/>
                <a:gd name="T83" fmla="*/ 173 h 292"/>
                <a:gd name="T84" fmla="*/ 175 w 181"/>
                <a:gd name="T85" fmla="*/ 148 h 292"/>
                <a:gd name="T86" fmla="*/ 181 w 181"/>
                <a:gd name="T87" fmla="*/ 150 h 292"/>
                <a:gd name="T88" fmla="*/ 175 w 181"/>
                <a:gd name="T89" fmla="*/ 175 h 292"/>
                <a:gd name="T90" fmla="*/ 148 w 181"/>
                <a:gd name="T91" fmla="*/ 212 h 292"/>
                <a:gd name="T92" fmla="*/ 138 w 181"/>
                <a:gd name="T93" fmla="*/ 232 h 292"/>
                <a:gd name="T94" fmla="*/ 144 w 181"/>
                <a:gd name="T95" fmla="*/ 252 h 2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1"/>
                <a:gd name="T145" fmla="*/ 0 h 292"/>
                <a:gd name="T146" fmla="*/ 181 w 181"/>
                <a:gd name="T147" fmla="*/ 292 h 2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1" h="292">
                  <a:moveTo>
                    <a:pt x="146" y="259"/>
                  </a:moveTo>
                  <a:lnTo>
                    <a:pt x="144" y="267"/>
                  </a:lnTo>
                  <a:lnTo>
                    <a:pt x="144" y="274"/>
                  </a:lnTo>
                  <a:lnTo>
                    <a:pt x="142" y="283"/>
                  </a:lnTo>
                  <a:lnTo>
                    <a:pt x="142" y="292"/>
                  </a:lnTo>
                  <a:lnTo>
                    <a:pt x="135" y="276"/>
                  </a:lnTo>
                  <a:lnTo>
                    <a:pt x="127" y="256"/>
                  </a:lnTo>
                  <a:lnTo>
                    <a:pt x="119" y="237"/>
                  </a:lnTo>
                  <a:lnTo>
                    <a:pt x="117" y="223"/>
                  </a:lnTo>
                  <a:lnTo>
                    <a:pt x="111" y="221"/>
                  </a:lnTo>
                  <a:lnTo>
                    <a:pt x="103" y="217"/>
                  </a:lnTo>
                  <a:lnTo>
                    <a:pt x="96" y="212"/>
                  </a:lnTo>
                  <a:lnTo>
                    <a:pt x="86" y="208"/>
                  </a:lnTo>
                  <a:lnTo>
                    <a:pt x="76" y="206"/>
                  </a:lnTo>
                  <a:lnTo>
                    <a:pt x="69" y="201"/>
                  </a:lnTo>
                  <a:lnTo>
                    <a:pt x="59" y="199"/>
                  </a:lnTo>
                  <a:lnTo>
                    <a:pt x="53" y="199"/>
                  </a:lnTo>
                  <a:lnTo>
                    <a:pt x="51" y="197"/>
                  </a:lnTo>
                  <a:lnTo>
                    <a:pt x="49" y="195"/>
                  </a:lnTo>
                  <a:lnTo>
                    <a:pt x="47" y="192"/>
                  </a:lnTo>
                  <a:lnTo>
                    <a:pt x="45" y="190"/>
                  </a:lnTo>
                  <a:lnTo>
                    <a:pt x="51" y="190"/>
                  </a:lnTo>
                  <a:lnTo>
                    <a:pt x="61" y="192"/>
                  </a:lnTo>
                  <a:lnTo>
                    <a:pt x="70" y="192"/>
                  </a:lnTo>
                  <a:lnTo>
                    <a:pt x="82" y="195"/>
                  </a:lnTo>
                  <a:lnTo>
                    <a:pt x="92" y="197"/>
                  </a:lnTo>
                  <a:lnTo>
                    <a:pt x="102" y="199"/>
                  </a:lnTo>
                  <a:lnTo>
                    <a:pt x="109" y="199"/>
                  </a:lnTo>
                  <a:lnTo>
                    <a:pt x="113" y="201"/>
                  </a:lnTo>
                  <a:lnTo>
                    <a:pt x="109" y="184"/>
                  </a:lnTo>
                  <a:lnTo>
                    <a:pt x="105" y="170"/>
                  </a:lnTo>
                  <a:lnTo>
                    <a:pt x="100" y="162"/>
                  </a:lnTo>
                  <a:lnTo>
                    <a:pt x="96" y="153"/>
                  </a:lnTo>
                  <a:lnTo>
                    <a:pt x="82" y="146"/>
                  </a:lnTo>
                  <a:lnTo>
                    <a:pt x="69" y="139"/>
                  </a:lnTo>
                  <a:lnTo>
                    <a:pt x="55" y="131"/>
                  </a:lnTo>
                  <a:lnTo>
                    <a:pt x="43" y="124"/>
                  </a:lnTo>
                  <a:lnTo>
                    <a:pt x="32" y="115"/>
                  </a:lnTo>
                  <a:lnTo>
                    <a:pt x="22" y="109"/>
                  </a:lnTo>
                  <a:lnTo>
                    <a:pt x="12" y="104"/>
                  </a:lnTo>
                  <a:lnTo>
                    <a:pt x="6" y="102"/>
                  </a:lnTo>
                  <a:lnTo>
                    <a:pt x="2" y="100"/>
                  </a:lnTo>
                  <a:lnTo>
                    <a:pt x="0" y="95"/>
                  </a:lnTo>
                  <a:lnTo>
                    <a:pt x="2" y="93"/>
                  </a:lnTo>
                  <a:lnTo>
                    <a:pt x="10" y="95"/>
                  </a:lnTo>
                  <a:lnTo>
                    <a:pt x="16" y="100"/>
                  </a:lnTo>
                  <a:lnTo>
                    <a:pt x="26" y="104"/>
                  </a:lnTo>
                  <a:lnTo>
                    <a:pt x="35" y="109"/>
                  </a:lnTo>
                  <a:lnTo>
                    <a:pt x="47" y="115"/>
                  </a:lnTo>
                  <a:lnTo>
                    <a:pt x="59" y="122"/>
                  </a:lnTo>
                  <a:lnTo>
                    <a:pt x="70" y="128"/>
                  </a:lnTo>
                  <a:lnTo>
                    <a:pt x="82" y="133"/>
                  </a:lnTo>
                  <a:lnTo>
                    <a:pt x="92" y="135"/>
                  </a:lnTo>
                  <a:lnTo>
                    <a:pt x="86" y="104"/>
                  </a:lnTo>
                  <a:lnTo>
                    <a:pt x="70" y="67"/>
                  </a:lnTo>
                  <a:lnTo>
                    <a:pt x="55" y="31"/>
                  </a:lnTo>
                  <a:lnTo>
                    <a:pt x="41" y="11"/>
                  </a:lnTo>
                  <a:lnTo>
                    <a:pt x="37" y="3"/>
                  </a:lnTo>
                  <a:lnTo>
                    <a:pt x="39" y="0"/>
                  </a:lnTo>
                  <a:lnTo>
                    <a:pt x="45" y="3"/>
                  </a:lnTo>
                  <a:lnTo>
                    <a:pt x="55" y="14"/>
                  </a:lnTo>
                  <a:lnTo>
                    <a:pt x="69" y="36"/>
                  </a:lnTo>
                  <a:lnTo>
                    <a:pt x="84" y="67"/>
                  </a:lnTo>
                  <a:lnTo>
                    <a:pt x="98" y="97"/>
                  </a:lnTo>
                  <a:lnTo>
                    <a:pt x="105" y="122"/>
                  </a:lnTo>
                  <a:lnTo>
                    <a:pt x="117" y="106"/>
                  </a:lnTo>
                  <a:lnTo>
                    <a:pt x="127" y="82"/>
                  </a:lnTo>
                  <a:lnTo>
                    <a:pt x="135" y="58"/>
                  </a:lnTo>
                  <a:lnTo>
                    <a:pt x="137" y="38"/>
                  </a:lnTo>
                  <a:lnTo>
                    <a:pt x="137" y="31"/>
                  </a:lnTo>
                  <a:lnTo>
                    <a:pt x="138" y="29"/>
                  </a:lnTo>
                  <a:lnTo>
                    <a:pt x="140" y="36"/>
                  </a:lnTo>
                  <a:lnTo>
                    <a:pt x="140" y="45"/>
                  </a:lnTo>
                  <a:lnTo>
                    <a:pt x="140" y="64"/>
                  </a:lnTo>
                  <a:lnTo>
                    <a:pt x="138" y="91"/>
                  </a:lnTo>
                  <a:lnTo>
                    <a:pt x="131" y="122"/>
                  </a:lnTo>
                  <a:lnTo>
                    <a:pt x="113" y="146"/>
                  </a:lnTo>
                  <a:lnTo>
                    <a:pt x="119" y="162"/>
                  </a:lnTo>
                  <a:lnTo>
                    <a:pt x="125" y="177"/>
                  </a:lnTo>
                  <a:lnTo>
                    <a:pt x="127" y="192"/>
                  </a:lnTo>
                  <a:lnTo>
                    <a:pt x="129" y="201"/>
                  </a:lnTo>
                  <a:lnTo>
                    <a:pt x="142" y="192"/>
                  </a:lnTo>
                  <a:lnTo>
                    <a:pt x="154" y="184"/>
                  </a:lnTo>
                  <a:lnTo>
                    <a:pt x="164" y="173"/>
                  </a:lnTo>
                  <a:lnTo>
                    <a:pt x="172" y="157"/>
                  </a:lnTo>
                  <a:lnTo>
                    <a:pt x="175" y="148"/>
                  </a:lnTo>
                  <a:lnTo>
                    <a:pt x="179" y="146"/>
                  </a:lnTo>
                  <a:lnTo>
                    <a:pt x="181" y="150"/>
                  </a:lnTo>
                  <a:lnTo>
                    <a:pt x="181" y="159"/>
                  </a:lnTo>
                  <a:lnTo>
                    <a:pt x="175" y="175"/>
                  </a:lnTo>
                  <a:lnTo>
                    <a:pt x="164" y="195"/>
                  </a:lnTo>
                  <a:lnTo>
                    <a:pt x="148" y="212"/>
                  </a:lnTo>
                  <a:lnTo>
                    <a:pt x="135" y="223"/>
                  </a:lnTo>
                  <a:lnTo>
                    <a:pt x="138" y="232"/>
                  </a:lnTo>
                  <a:lnTo>
                    <a:pt x="140" y="243"/>
                  </a:lnTo>
                  <a:lnTo>
                    <a:pt x="144" y="252"/>
                  </a:lnTo>
                  <a:lnTo>
                    <a:pt x="146" y="259"/>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7" name="Freeform 466"/>
            <p:cNvSpPr>
              <a:spLocks/>
            </p:cNvSpPr>
            <p:nvPr/>
          </p:nvSpPr>
          <p:spPr bwMode="auto">
            <a:xfrm>
              <a:off x="37" y="770"/>
              <a:ext cx="179" cy="263"/>
            </a:xfrm>
            <a:custGeom>
              <a:avLst/>
              <a:gdLst>
                <a:gd name="T0" fmla="*/ 169 w 179"/>
                <a:gd name="T1" fmla="*/ 3 h 263"/>
                <a:gd name="T2" fmla="*/ 152 w 179"/>
                <a:gd name="T3" fmla="*/ 7 h 263"/>
                <a:gd name="T4" fmla="*/ 140 w 179"/>
                <a:gd name="T5" fmla="*/ 18 h 263"/>
                <a:gd name="T6" fmla="*/ 126 w 179"/>
                <a:gd name="T7" fmla="*/ 42 h 263"/>
                <a:gd name="T8" fmla="*/ 107 w 179"/>
                <a:gd name="T9" fmla="*/ 49 h 263"/>
                <a:gd name="T10" fmla="*/ 83 w 179"/>
                <a:gd name="T11" fmla="*/ 53 h 263"/>
                <a:gd name="T12" fmla="*/ 56 w 179"/>
                <a:gd name="T13" fmla="*/ 60 h 263"/>
                <a:gd name="T14" fmla="*/ 35 w 179"/>
                <a:gd name="T15" fmla="*/ 71 h 263"/>
                <a:gd name="T16" fmla="*/ 27 w 179"/>
                <a:gd name="T17" fmla="*/ 82 h 263"/>
                <a:gd name="T18" fmla="*/ 27 w 179"/>
                <a:gd name="T19" fmla="*/ 82 h 263"/>
                <a:gd name="T20" fmla="*/ 39 w 179"/>
                <a:gd name="T21" fmla="*/ 78 h 263"/>
                <a:gd name="T22" fmla="*/ 56 w 179"/>
                <a:gd name="T23" fmla="*/ 71 h 263"/>
                <a:gd name="T24" fmla="*/ 78 w 179"/>
                <a:gd name="T25" fmla="*/ 64 h 263"/>
                <a:gd name="T26" fmla="*/ 101 w 179"/>
                <a:gd name="T27" fmla="*/ 64 h 263"/>
                <a:gd name="T28" fmla="*/ 103 w 179"/>
                <a:gd name="T29" fmla="*/ 84 h 263"/>
                <a:gd name="T30" fmla="*/ 87 w 179"/>
                <a:gd name="T31" fmla="*/ 122 h 263"/>
                <a:gd name="T32" fmla="*/ 74 w 179"/>
                <a:gd name="T33" fmla="*/ 133 h 263"/>
                <a:gd name="T34" fmla="*/ 54 w 179"/>
                <a:gd name="T35" fmla="*/ 139 h 263"/>
                <a:gd name="T36" fmla="*/ 31 w 179"/>
                <a:gd name="T37" fmla="*/ 146 h 263"/>
                <a:gd name="T38" fmla="*/ 12 w 179"/>
                <a:gd name="T39" fmla="*/ 151 h 263"/>
                <a:gd name="T40" fmla="*/ 2 w 179"/>
                <a:gd name="T41" fmla="*/ 155 h 263"/>
                <a:gd name="T42" fmla="*/ 2 w 179"/>
                <a:gd name="T43" fmla="*/ 157 h 263"/>
                <a:gd name="T44" fmla="*/ 15 w 179"/>
                <a:gd name="T45" fmla="*/ 157 h 263"/>
                <a:gd name="T46" fmla="*/ 31 w 179"/>
                <a:gd name="T47" fmla="*/ 155 h 263"/>
                <a:gd name="T48" fmla="*/ 49 w 179"/>
                <a:gd name="T49" fmla="*/ 151 h 263"/>
                <a:gd name="T50" fmla="*/ 68 w 179"/>
                <a:gd name="T51" fmla="*/ 148 h 263"/>
                <a:gd name="T52" fmla="*/ 64 w 179"/>
                <a:gd name="T53" fmla="*/ 164 h 263"/>
                <a:gd name="T54" fmla="*/ 43 w 179"/>
                <a:gd name="T55" fmla="*/ 212 h 263"/>
                <a:gd name="T56" fmla="*/ 49 w 179"/>
                <a:gd name="T57" fmla="*/ 239 h 263"/>
                <a:gd name="T58" fmla="*/ 76 w 179"/>
                <a:gd name="T59" fmla="*/ 175 h 263"/>
                <a:gd name="T60" fmla="*/ 93 w 179"/>
                <a:gd name="T61" fmla="*/ 177 h 263"/>
                <a:gd name="T62" fmla="*/ 111 w 179"/>
                <a:gd name="T63" fmla="*/ 221 h 263"/>
                <a:gd name="T64" fmla="*/ 126 w 179"/>
                <a:gd name="T65" fmla="*/ 243 h 263"/>
                <a:gd name="T66" fmla="*/ 124 w 179"/>
                <a:gd name="T67" fmla="*/ 237 h 263"/>
                <a:gd name="T68" fmla="*/ 113 w 179"/>
                <a:gd name="T69" fmla="*/ 206 h 263"/>
                <a:gd name="T70" fmla="*/ 103 w 179"/>
                <a:gd name="T71" fmla="*/ 159 h 263"/>
                <a:gd name="T72" fmla="*/ 107 w 179"/>
                <a:gd name="T73" fmla="*/ 124 h 263"/>
                <a:gd name="T74" fmla="*/ 126 w 179"/>
                <a:gd name="T75" fmla="*/ 82 h 263"/>
                <a:gd name="T76" fmla="*/ 144 w 179"/>
                <a:gd name="T77" fmla="*/ 84 h 263"/>
                <a:gd name="T78" fmla="*/ 167 w 179"/>
                <a:gd name="T79" fmla="*/ 126 h 263"/>
                <a:gd name="T80" fmla="*/ 173 w 179"/>
                <a:gd name="T81" fmla="*/ 168 h 263"/>
                <a:gd name="T82" fmla="*/ 179 w 179"/>
                <a:gd name="T83" fmla="*/ 162 h 263"/>
                <a:gd name="T84" fmla="*/ 175 w 179"/>
                <a:gd name="T85" fmla="*/ 124 h 263"/>
                <a:gd name="T86" fmla="*/ 159 w 179"/>
                <a:gd name="T87" fmla="*/ 71 h 263"/>
                <a:gd name="T88" fmla="*/ 159 w 179"/>
                <a:gd name="T89" fmla="*/ 45 h 263"/>
                <a:gd name="T90" fmla="*/ 175 w 179"/>
                <a:gd name="T91" fmla="*/ 14 h 263"/>
                <a:gd name="T92" fmla="*/ 179 w 179"/>
                <a:gd name="T93" fmla="*/ 0 h 2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9"/>
                <a:gd name="T142" fmla="*/ 0 h 263"/>
                <a:gd name="T143" fmla="*/ 179 w 179"/>
                <a:gd name="T144" fmla="*/ 263 h 26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9" h="263">
                  <a:moveTo>
                    <a:pt x="179" y="0"/>
                  </a:moveTo>
                  <a:lnTo>
                    <a:pt x="169" y="3"/>
                  </a:lnTo>
                  <a:lnTo>
                    <a:pt x="161" y="5"/>
                  </a:lnTo>
                  <a:lnTo>
                    <a:pt x="152" y="7"/>
                  </a:lnTo>
                  <a:lnTo>
                    <a:pt x="142" y="7"/>
                  </a:lnTo>
                  <a:lnTo>
                    <a:pt x="140" y="18"/>
                  </a:lnTo>
                  <a:lnTo>
                    <a:pt x="134" y="31"/>
                  </a:lnTo>
                  <a:lnTo>
                    <a:pt x="126" y="42"/>
                  </a:lnTo>
                  <a:lnTo>
                    <a:pt x="117" y="47"/>
                  </a:lnTo>
                  <a:lnTo>
                    <a:pt x="107" y="49"/>
                  </a:lnTo>
                  <a:lnTo>
                    <a:pt x="95" y="49"/>
                  </a:lnTo>
                  <a:lnTo>
                    <a:pt x="83" y="53"/>
                  </a:lnTo>
                  <a:lnTo>
                    <a:pt x="70" y="56"/>
                  </a:lnTo>
                  <a:lnTo>
                    <a:pt x="56" y="60"/>
                  </a:lnTo>
                  <a:lnTo>
                    <a:pt x="45" y="67"/>
                  </a:lnTo>
                  <a:lnTo>
                    <a:pt x="35" y="71"/>
                  </a:lnTo>
                  <a:lnTo>
                    <a:pt x="29" y="78"/>
                  </a:lnTo>
                  <a:lnTo>
                    <a:pt x="27" y="82"/>
                  </a:lnTo>
                  <a:lnTo>
                    <a:pt x="25" y="82"/>
                  </a:lnTo>
                  <a:lnTo>
                    <a:pt x="27" y="82"/>
                  </a:lnTo>
                  <a:lnTo>
                    <a:pt x="33" y="80"/>
                  </a:lnTo>
                  <a:lnTo>
                    <a:pt x="39" y="78"/>
                  </a:lnTo>
                  <a:lnTo>
                    <a:pt x="47" y="73"/>
                  </a:lnTo>
                  <a:lnTo>
                    <a:pt x="56" y="71"/>
                  </a:lnTo>
                  <a:lnTo>
                    <a:pt x="66" y="67"/>
                  </a:lnTo>
                  <a:lnTo>
                    <a:pt x="78" y="64"/>
                  </a:lnTo>
                  <a:lnTo>
                    <a:pt x="89" y="64"/>
                  </a:lnTo>
                  <a:lnTo>
                    <a:pt x="101" y="64"/>
                  </a:lnTo>
                  <a:lnTo>
                    <a:pt x="111" y="67"/>
                  </a:lnTo>
                  <a:lnTo>
                    <a:pt x="103" y="84"/>
                  </a:lnTo>
                  <a:lnTo>
                    <a:pt x="95" y="104"/>
                  </a:lnTo>
                  <a:lnTo>
                    <a:pt x="87" y="122"/>
                  </a:lnTo>
                  <a:lnTo>
                    <a:pt x="80" y="131"/>
                  </a:lnTo>
                  <a:lnTo>
                    <a:pt x="74" y="133"/>
                  </a:lnTo>
                  <a:lnTo>
                    <a:pt x="64" y="137"/>
                  </a:lnTo>
                  <a:lnTo>
                    <a:pt x="54" y="139"/>
                  </a:lnTo>
                  <a:lnTo>
                    <a:pt x="43" y="144"/>
                  </a:lnTo>
                  <a:lnTo>
                    <a:pt x="31" y="146"/>
                  </a:lnTo>
                  <a:lnTo>
                    <a:pt x="21" y="148"/>
                  </a:lnTo>
                  <a:lnTo>
                    <a:pt x="12" y="151"/>
                  </a:lnTo>
                  <a:lnTo>
                    <a:pt x="6" y="153"/>
                  </a:lnTo>
                  <a:lnTo>
                    <a:pt x="2" y="155"/>
                  </a:lnTo>
                  <a:lnTo>
                    <a:pt x="0" y="155"/>
                  </a:lnTo>
                  <a:lnTo>
                    <a:pt x="2" y="157"/>
                  </a:lnTo>
                  <a:lnTo>
                    <a:pt x="10" y="157"/>
                  </a:lnTo>
                  <a:lnTo>
                    <a:pt x="15" y="157"/>
                  </a:lnTo>
                  <a:lnTo>
                    <a:pt x="23" y="155"/>
                  </a:lnTo>
                  <a:lnTo>
                    <a:pt x="31" y="155"/>
                  </a:lnTo>
                  <a:lnTo>
                    <a:pt x="41" y="153"/>
                  </a:lnTo>
                  <a:lnTo>
                    <a:pt x="49" y="151"/>
                  </a:lnTo>
                  <a:lnTo>
                    <a:pt x="58" y="151"/>
                  </a:lnTo>
                  <a:lnTo>
                    <a:pt x="68" y="148"/>
                  </a:lnTo>
                  <a:lnTo>
                    <a:pt x="76" y="146"/>
                  </a:lnTo>
                  <a:lnTo>
                    <a:pt x="64" y="164"/>
                  </a:lnTo>
                  <a:lnTo>
                    <a:pt x="52" y="181"/>
                  </a:lnTo>
                  <a:lnTo>
                    <a:pt x="43" y="212"/>
                  </a:lnTo>
                  <a:lnTo>
                    <a:pt x="39" y="263"/>
                  </a:lnTo>
                  <a:lnTo>
                    <a:pt x="49" y="239"/>
                  </a:lnTo>
                  <a:lnTo>
                    <a:pt x="62" y="206"/>
                  </a:lnTo>
                  <a:lnTo>
                    <a:pt x="76" y="175"/>
                  </a:lnTo>
                  <a:lnTo>
                    <a:pt x="89" y="155"/>
                  </a:lnTo>
                  <a:lnTo>
                    <a:pt x="93" y="177"/>
                  </a:lnTo>
                  <a:lnTo>
                    <a:pt x="101" y="201"/>
                  </a:lnTo>
                  <a:lnTo>
                    <a:pt x="111" y="221"/>
                  </a:lnTo>
                  <a:lnTo>
                    <a:pt x="120" y="237"/>
                  </a:lnTo>
                  <a:lnTo>
                    <a:pt x="126" y="243"/>
                  </a:lnTo>
                  <a:lnTo>
                    <a:pt x="126" y="241"/>
                  </a:lnTo>
                  <a:lnTo>
                    <a:pt x="124" y="237"/>
                  </a:lnTo>
                  <a:lnTo>
                    <a:pt x="120" y="230"/>
                  </a:lnTo>
                  <a:lnTo>
                    <a:pt x="113" y="206"/>
                  </a:lnTo>
                  <a:lnTo>
                    <a:pt x="107" y="181"/>
                  </a:lnTo>
                  <a:lnTo>
                    <a:pt x="103" y="159"/>
                  </a:lnTo>
                  <a:lnTo>
                    <a:pt x="103" y="142"/>
                  </a:lnTo>
                  <a:lnTo>
                    <a:pt x="107" y="124"/>
                  </a:lnTo>
                  <a:lnTo>
                    <a:pt x="117" y="102"/>
                  </a:lnTo>
                  <a:lnTo>
                    <a:pt x="126" y="82"/>
                  </a:lnTo>
                  <a:lnTo>
                    <a:pt x="132" y="71"/>
                  </a:lnTo>
                  <a:lnTo>
                    <a:pt x="144" y="84"/>
                  </a:lnTo>
                  <a:lnTo>
                    <a:pt x="157" y="104"/>
                  </a:lnTo>
                  <a:lnTo>
                    <a:pt x="167" y="126"/>
                  </a:lnTo>
                  <a:lnTo>
                    <a:pt x="173" y="157"/>
                  </a:lnTo>
                  <a:lnTo>
                    <a:pt x="173" y="168"/>
                  </a:lnTo>
                  <a:lnTo>
                    <a:pt x="177" y="168"/>
                  </a:lnTo>
                  <a:lnTo>
                    <a:pt x="179" y="162"/>
                  </a:lnTo>
                  <a:lnTo>
                    <a:pt x="179" y="153"/>
                  </a:lnTo>
                  <a:lnTo>
                    <a:pt x="175" y="124"/>
                  </a:lnTo>
                  <a:lnTo>
                    <a:pt x="169" y="93"/>
                  </a:lnTo>
                  <a:lnTo>
                    <a:pt x="159" y="71"/>
                  </a:lnTo>
                  <a:lnTo>
                    <a:pt x="152" y="58"/>
                  </a:lnTo>
                  <a:lnTo>
                    <a:pt x="159" y="45"/>
                  </a:lnTo>
                  <a:lnTo>
                    <a:pt x="167" y="29"/>
                  </a:lnTo>
                  <a:lnTo>
                    <a:pt x="175" y="14"/>
                  </a:lnTo>
                  <a:lnTo>
                    <a:pt x="179" y="0"/>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 name="Freeform 467"/>
            <p:cNvSpPr>
              <a:spLocks/>
            </p:cNvSpPr>
            <p:nvPr/>
          </p:nvSpPr>
          <p:spPr bwMode="auto">
            <a:xfrm>
              <a:off x="317" y="413"/>
              <a:ext cx="254" cy="223"/>
            </a:xfrm>
            <a:custGeom>
              <a:avLst/>
              <a:gdLst>
                <a:gd name="T0" fmla="*/ 151 w 254"/>
                <a:gd name="T1" fmla="*/ 13 h 223"/>
                <a:gd name="T2" fmla="*/ 177 w 254"/>
                <a:gd name="T3" fmla="*/ 13 h 223"/>
                <a:gd name="T4" fmla="*/ 200 w 254"/>
                <a:gd name="T5" fmla="*/ 28 h 223"/>
                <a:gd name="T6" fmla="*/ 204 w 254"/>
                <a:gd name="T7" fmla="*/ 44 h 223"/>
                <a:gd name="T8" fmla="*/ 198 w 254"/>
                <a:gd name="T9" fmla="*/ 68 h 223"/>
                <a:gd name="T10" fmla="*/ 163 w 254"/>
                <a:gd name="T11" fmla="*/ 79 h 223"/>
                <a:gd name="T12" fmla="*/ 147 w 254"/>
                <a:gd name="T13" fmla="*/ 95 h 223"/>
                <a:gd name="T14" fmla="*/ 146 w 254"/>
                <a:gd name="T15" fmla="*/ 101 h 223"/>
                <a:gd name="T16" fmla="*/ 153 w 254"/>
                <a:gd name="T17" fmla="*/ 97 h 223"/>
                <a:gd name="T18" fmla="*/ 179 w 254"/>
                <a:gd name="T19" fmla="*/ 90 h 223"/>
                <a:gd name="T20" fmla="*/ 190 w 254"/>
                <a:gd name="T21" fmla="*/ 101 h 223"/>
                <a:gd name="T22" fmla="*/ 196 w 254"/>
                <a:gd name="T23" fmla="*/ 110 h 223"/>
                <a:gd name="T24" fmla="*/ 196 w 254"/>
                <a:gd name="T25" fmla="*/ 123 h 223"/>
                <a:gd name="T26" fmla="*/ 188 w 254"/>
                <a:gd name="T27" fmla="*/ 139 h 223"/>
                <a:gd name="T28" fmla="*/ 196 w 254"/>
                <a:gd name="T29" fmla="*/ 145 h 223"/>
                <a:gd name="T30" fmla="*/ 223 w 254"/>
                <a:gd name="T31" fmla="*/ 141 h 223"/>
                <a:gd name="T32" fmla="*/ 250 w 254"/>
                <a:gd name="T33" fmla="*/ 168 h 223"/>
                <a:gd name="T34" fmla="*/ 245 w 254"/>
                <a:gd name="T35" fmla="*/ 210 h 223"/>
                <a:gd name="T36" fmla="*/ 208 w 254"/>
                <a:gd name="T37" fmla="*/ 223 h 223"/>
                <a:gd name="T38" fmla="*/ 184 w 254"/>
                <a:gd name="T39" fmla="*/ 194 h 223"/>
                <a:gd name="T40" fmla="*/ 179 w 254"/>
                <a:gd name="T41" fmla="*/ 165 h 223"/>
                <a:gd name="T42" fmla="*/ 146 w 254"/>
                <a:gd name="T43" fmla="*/ 139 h 223"/>
                <a:gd name="T44" fmla="*/ 142 w 254"/>
                <a:gd name="T45" fmla="*/ 139 h 223"/>
                <a:gd name="T46" fmla="*/ 147 w 254"/>
                <a:gd name="T47" fmla="*/ 172 h 223"/>
                <a:gd name="T48" fmla="*/ 132 w 254"/>
                <a:gd name="T49" fmla="*/ 203 h 223"/>
                <a:gd name="T50" fmla="*/ 107 w 254"/>
                <a:gd name="T51" fmla="*/ 214 h 223"/>
                <a:gd name="T52" fmla="*/ 79 w 254"/>
                <a:gd name="T53" fmla="*/ 201 h 223"/>
                <a:gd name="T54" fmla="*/ 66 w 254"/>
                <a:gd name="T55" fmla="*/ 174 h 223"/>
                <a:gd name="T56" fmla="*/ 70 w 254"/>
                <a:gd name="T57" fmla="*/ 145 h 223"/>
                <a:gd name="T58" fmla="*/ 83 w 254"/>
                <a:gd name="T59" fmla="*/ 130 h 223"/>
                <a:gd name="T60" fmla="*/ 58 w 254"/>
                <a:gd name="T61" fmla="*/ 115 h 223"/>
                <a:gd name="T62" fmla="*/ 48 w 254"/>
                <a:gd name="T63" fmla="*/ 126 h 223"/>
                <a:gd name="T64" fmla="*/ 13 w 254"/>
                <a:gd name="T65" fmla="*/ 123 h 223"/>
                <a:gd name="T66" fmla="*/ 0 w 254"/>
                <a:gd name="T67" fmla="*/ 99 h 223"/>
                <a:gd name="T68" fmla="*/ 11 w 254"/>
                <a:gd name="T69" fmla="*/ 66 h 223"/>
                <a:gd name="T70" fmla="*/ 21 w 254"/>
                <a:gd name="T71" fmla="*/ 55 h 223"/>
                <a:gd name="T72" fmla="*/ 35 w 254"/>
                <a:gd name="T73" fmla="*/ 51 h 223"/>
                <a:gd name="T74" fmla="*/ 44 w 254"/>
                <a:gd name="T75" fmla="*/ 48 h 223"/>
                <a:gd name="T76" fmla="*/ 50 w 254"/>
                <a:gd name="T77" fmla="*/ 13 h 223"/>
                <a:gd name="T78" fmla="*/ 78 w 254"/>
                <a:gd name="T79" fmla="*/ 0 h 223"/>
                <a:gd name="T80" fmla="*/ 105 w 254"/>
                <a:gd name="T81" fmla="*/ 9 h 223"/>
                <a:gd name="T82" fmla="*/ 101 w 254"/>
                <a:gd name="T83" fmla="*/ 53 h 223"/>
                <a:gd name="T84" fmla="*/ 124 w 254"/>
                <a:gd name="T85" fmla="*/ 70 h 223"/>
                <a:gd name="T86" fmla="*/ 124 w 254"/>
                <a:gd name="T87" fmla="*/ 88 h 223"/>
                <a:gd name="T88" fmla="*/ 132 w 254"/>
                <a:gd name="T89" fmla="*/ 84 h 223"/>
                <a:gd name="T90" fmla="*/ 142 w 254"/>
                <a:gd name="T91" fmla="*/ 66 h 223"/>
                <a:gd name="T92" fmla="*/ 136 w 254"/>
                <a:gd name="T93" fmla="*/ 35 h 2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4"/>
                <a:gd name="T142" fmla="*/ 0 h 223"/>
                <a:gd name="T143" fmla="*/ 254 w 254"/>
                <a:gd name="T144" fmla="*/ 223 h 2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4" h="223">
                  <a:moveTo>
                    <a:pt x="140" y="22"/>
                  </a:moveTo>
                  <a:lnTo>
                    <a:pt x="144" y="17"/>
                  </a:lnTo>
                  <a:lnTo>
                    <a:pt x="151" y="13"/>
                  </a:lnTo>
                  <a:lnTo>
                    <a:pt x="159" y="11"/>
                  </a:lnTo>
                  <a:lnTo>
                    <a:pt x="169" y="13"/>
                  </a:lnTo>
                  <a:lnTo>
                    <a:pt x="177" y="13"/>
                  </a:lnTo>
                  <a:lnTo>
                    <a:pt x="184" y="15"/>
                  </a:lnTo>
                  <a:lnTo>
                    <a:pt x="192" y="20"/>
                  </a:lnTo>
                  <a:lnTo>
                    <a:pt x="200" y="28"/>
                  </a:lnTo>
                  <a:lnTo>
                    <a:pt x="198" y="26"/>
                  </a:lnTo>
                  <a:lnTo>
                    <a:pt x="202" y="33"/>
                  </a:lnTo>
                  <a:lnTo>
                    <a:pt x="204" y="44"/>
                  </a:lnTo>
                  <a:lnTo>
                    <a:pt x="204" y="55"/>
                  </a:lnTo>
                  <a:lnTo>
                    <a:pt x="202" y="62"/>
                  </a:lnTo>
                  <a:lnTo>
                    <a:pt x="198" y="68"/>
                  </a:lnTo>
                  <a:lnTo>
                    <a:pt x="194" y="77"/>
                  </a:lnTo>
                  <a:lnTo>
                    <a:pt x="182" y="81"/>
                  </a:lnTo>
                  <a:lnTo>
                    <a:pt x="163" y="79"/>
                  </a:lnTo>
                  <a:lnTo>
                    <a:pt x="157" y="84"/>
                  </a:lnTo>
                  <a:lnTo>
                    <a:pt x="153" y="90"/>
                  </a:lnTo>
                  <a:lnTo>
                    <a:pt x="147" y="95"/>
                  </a:lnTo>
                  <a:lnTo>
                    <a:pt x="144" y="97"/>
                  </a:lnTo>
                  <a:lnTo>
                    <a:pt x="146" y="99"/>
                  </a:lnTo>
                  <a:lnTo>
                    <a:pt x="146" y="101"/>
                  </a:lnTo>
                  <a:lnTo>
                    <a:pt x="147" y="104"/>
                  </a:lnTo>
                  <a:lnTo>
                    <a:pt x="147" y="106"/>
                  </a:lnTo>
                  <a:lnTo>
                    <a:pt x="153" y="97"/>
                  </a:lnTo>
                  <a:lnTo>
                    <a:pt x="161" y="90"/>
                  </a:lnTo>
                  <a:lnTo>
                    <a:pt x="169" y="88"/>
                  </a:lnTo>
                  <a:lnTo>
                    <a:pt x="179" y="90"/>
                  </a:lnTo>
                  <a:lnTo>
                    <a:pt x="184" y="95"/>
                  </a:lnTo>
                  <a:lnTo>
                    <a:pt x="188" y="97"/>
                  </a:lnTo>
                  <a:lnTo>
                    <a:pt x="190" y="101"/>
                  </a:lnTo>
                  <a:lnTo>
                    <a:pt x="194" y="106"/>
                  </a:lnTo>
                  <a:lnTo>
                    <a:pt x="196" y="108"/>
                  </a:lnTo>
                  <a:lnTo>
                    <a:pt x="196" y="110"/>
                  </a:lnTo>
                  <a:lnTo>
                    <a:pt x="196" y="115"/>
                  </a:lnTo>
                  <a:lnTo>
                    <a:pt x="196" y="117"/>
                  </a:lnTo>
                  <a:lnTo>
                    <a:pt x="196" y="123"/>
                  </a:lnTo>
                  <a:lnTo>
                    <a:pt x="194" y="128"/>
                  </a:lnTo>
                  <a:lnTo>
                    <a:pt x="192" y="134"/>
                  </a:lnTo>
                  <a:lnTo>
                    <a:pt x="188" y="139"/>
                  </a:lnTo>
                  <a:lnTo>
                    <a:pt x="190" y="141"/>
                  </a:lnTo>
                  <a:lnTo>
                    <a:pt x="192" y="143"/>
                  </a:lnTo>
                  <a:lnTo>
                    <a:pt x="196" y="145"/>
                  </a:lnTo>
                  <a:lnTo>
                    <a:pt x="198" y="148"/>
                  </a:lnTo>
                  <a:lnTo>
                    <a:pt x="210" y="141"/>
                  </a:lnTo>
                  <a:lnTo>
                    <a:pt x="223" y="141"/>
                  </a:lnTo>
                  <a:lnTo>
                    <a:pt x="235" y="145"/>
                  </a:lnTo>
                  <a:lnTo>
                    <a:pt x="245" y="154"/>
                  </a:lnTo>
                  <a:lnTo>
                    <a:pt x="250" y="168"/>
                  </a:lnTo>
                  <a:lnTo>
                    <a:pt x="254" y="183"/>
                  </a:lnTo>
                  <a:lnTo>
                    <a:pt x="250" y="198"/>
                  </a:lnTo>
                  <a:lnTo>
                    <a:pt x="245" y="210"/>
                  </a:lnTo>
                  <a:lnTo>
                    <a:pt x="233" y="218"/>
                  </a:lnTo>
                  <a:lnTo>
                    <a:pt x="221" y="223"/>
                  </a:lnTo>
                  <a:lnTo>
                    <a:pt x="208" y="223"/>
                  </a:lnTo>
                  <a:lnTo>
                    <a:pt x="196" y="216"/>
                  </a:lnTo>
                  <a:lnTo>
                    <a:pt x="188" y="205"/>
                  </a:lnTo>
                  <a:lnTo>
                    <a:pt x="184" y="194"/>
                  </a:lnTo>
                  <a:lnTo>
                    <a:pt x="184" y="183"/>
                  </a:lnTo>
                  <a:lnTo>
                    <a:pt x="186" y="172"/>
                  </a:lnTo>
                  <a:lnTo>
                    <a:pt x="179" y="165"/>
                  </a:lnTo>
                  <a:lnTo>
                    <a:pt x="167" y="157"/>
                  </a:lnTo>
                  <a:lnTo>
                    <a:pt x="153" y="145"/>
                  </a:lnTo>
                  <a:lnTo>
                    <a:pt x="146" y="139"/>
                  </a:lnTo>
                  <a:lnTo>
                    <a:pt x="144" y="137"/>
                  </a:lnTo>
                  <a:lnTo>
                    <a:pt x="142" y="137"/>
                  </a:lnTo>
                  <a:lnTo>
                    <a:pt x="142" y="139"/>
                  </a:lnTo>
                  <a:lnTo>
                    <a:pt x="142" y="141"/>
                  </a:lnTo>
                  <a:lnTo>
                    <a:pt x="147" y="157"/>
                  </a:lnTo>
                  <a:lnTo>
                    <a:pt x="147" y="172"/>
                  </a:lnTo>
                  <a:lnTo>
                    <a:pt x="142" y="187"/>
                  </a:lnTo>
                  <a:lnTo>
                    <a:pt x="136" y="198"/>
                  </a:lnTo>
                  <a:lnTo>
                    <a:pt x="132" y="203"/>
                  </a:lnTo>
                  <a:lnTo>
                    <a:pt x="124" y="207"/>
                  </a:lnTo>
                  <a:lnTo>
                    <a:pt x="114" y="212"/>
                  </a:lnTo>
                  <a:lnTo>
                    <a:pt x="107" y="214"/>
                  </a:lnTo>
                  <a:lnTo>
                    <a:pt x="97" y="212"/>
                  </a:lnTo>
                  <a:lnTo>
                    <a:pt x="87" y="207"/>
                  </a:lnTo>
                  <a:lnTo>
                    <a:pt x="79" y="201"/>
                  </a:lnTo>
                  <a:lnTo>
                    <a:pt x="74" y="192"/>
                  </a:lnTo>
                  <a:lnTo>
                    <a:pt x="70" y="183"/>
                  </a:lnTo>
                  <a:lnTo>
                    <a:pt x="66" y="174"/>
                  </a:lnTo>
                  <a:lnTo>
                    <a:pt x="66" y="163"/>
                  </a:lnTo>
                  <a:lnTo>
                    <a:pt x="66" y="150"/>
                  </a:lnTo>
                  <a:lnTo>
                    <a:pt x="70" y="145"/>
                  </a:lnTo>
                  <a:lnTo>
                    <a:pt x="74" y="139"/>
                  </a:lnTo>
                  <a:lnTo>
                    <a:pt x="78" y="134"/>
                  </a:lnTo>
                  <a:lnTo>
                    <a:pt x="83" y="130"/>
                  </a:lnTo>
                  <a:lnTo>
                    <a:pt x="74" y="128"/>
                  </a:lnTo>
                  <a:lnTo>
                    <a:pt x="66" y="121"/>
                  </a:lnTo>
                  <a:lnTo>
                    <a:pt x="58" y="115"/>
                  </a:lnTo>
                  <a:lnTo>
                    <a:pt x="54" y="106"/>
                  </a:lnTo>
                  <a:lnTo>
                    <a:pt x="52" y="117"/>
                  </a:lnTo>
                  <a:lnTo>
                    <a:pt x="48" y="126"/>
                  </a:lnTo>
                  <a:lnTo>
                    <a:pt x="39" y="130"/>
                  </a:lnTo>
                  <a:lnTo>
                    <a:pt x="23" y="128"/>
                  </a:lnTo>
                  <a:lnTo>
                    <a:pt x="13" y="123"/>
                  </a:lnTo>
                  <a:lnTo>
                    <a:pt x="6" y="115"/>
                  </a:lnTo>
                  <a:lnTo>
                    <a:pt x="2" y="106"/>
                  </a:lnTo>
                  <a:lnTo>
                    <a:pt x="0" y="99"/>
                  </a:lnTo>
                  <a:lnTo>
                    <a:pt x="2" y="88"/>
                  </a:lnTo>
                  <a:lnTo>
                    <a:pt x="6" y="77"/>
                  </a:lnTo>
                  <a:lnTo>
                    <a:pt x="11" y="66"/>
                  </a:lnTo>
                  <a:lnTo>
                    <a:pt x="15" y="59"/>
                  </a:lnTo>
                  <a:lnTo>
                    <a:pt x="17" y="57"/>
                  </a:lnTo>
                  <a:lnTo>
                    <a:pt x="21" y="55"/>
                  </a:lnTo>
                  <a:lnTo>
                    <a:pt x="25" y="53"/>
                  </a:lnTo>
                  <a:lnTo>
                    <a:pt x="29" y="51"/>
                  </a:lnTo>
                  <a:lnTo>
                    <a:pt x="35" y="51"/>
                  </a:lnTo>
                  <a:lnTo>
                    <a:pt x="39" y="48"/>
                  </a:lnTo>
                  <a:lnTo>
                    <a:pt x="41" y="48"/>
                  </a:lnTo>
                  <a:lnTo>
                    <a:pt x="44" y="48"/>
                  </a:lnTo>
                  <a:lnTo>
                    <a:pt x="44" y="37"/>
                  </a:lnTo>
                  <a:lnTo>
                    <a:pt x="44" y="24"/>
                  </a:lnTo>
                  <a:lnTo>
                    <a:pt x="50" y="13"/>
                  </a:lnTo>
                  <a:lnTo>
                    <a:pt x="62" y="4"/>
                  </a:lnTo>
                  <a:lnTo>
                    <a:pt x="68" y="0"/>
                  </a:lnTo>
                  <a:lnTo>
                    <a:pt x="78" y="0"/>
                  </a:lnTo>
                  <a:lnTo>
                    <a:pt x="87" y="0"/>
                  </a:lnTo>
                  <a:lnTo>
                    <a:pt x="93" y="2"/>
                  </a:lnTo>
                  <a:lnTo>
                    <a:pt x="105" y="9"/>
                  </a:lnTo>
                  <a:lnTo>
                    <a:pt x="111" y="24"/>
                  </a:lnTo>
                  <a:lnTo>
                    <a:pt x="111" y="40"/>
                  </a:lnTo>
                  <a:lnTo>
                    <a:pt x="101" y="53"/>
                  </a:lnTo>
                  <a:lnTo>
                    <a:pt x="109" y="55"/>
                  </a:lnTo>
                  <a:lnTo>
                    <a:pt x="118" y="59"/>
                  </a:lnTo>
                  <a:lnTo>
                    <a:pt x="124" y="70"/>
                  </a:lnTo>
                  <a:lnTo>
                    <a:pt x="126" y="81"/>
                  </a:lnTo>
                  <a:lnTo>
                    <a:pt x="124" y="86"/>
                  </a:lnTo>
                  <a:lnTo>
                    <a:pt x="124" y="88"/>
                  </a:lnTo>
                  <a:lnTo>
                    <a:pt x="124" y="90"/>
                  </a:lnTo>
                  <a:lnTo>
                    <a:pt x="128" y="88"/>
                  </a:lnTo>
                  <a:lnTo>
                    <a:pt x="132" y="84"/>
                  </a:lnTo>
                  <a:lnTo>
                    <a:pt x="136" y="77"/>
                  </a:lnTo>
                  <a:lnTo>
                    <a:pt x="140" y="73"/>
                  </a:lnTo>
                  <a:lnTo>
                    <a:pt x="142" y="66"/>
                  </a:lnTo>
                  <a:lnTo>
                    <a:pt x="138" y="55"/>
                  </a:lnTo>
                  <a:lnTo>
                    <a:pt x="136" y="46"/>
                  </a:lnTo>
                  <a:lnTo>
                    <a:pt x="136" y="35"/>
                  </a:lnTo>
                  <a:lnTo>
                    <a:pt x="140" y="22"/>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 name="Freeform 468"/>
            <p:cNvSpPr>
              <a:spLocks/>
            </p:cNvSpPr>
            <p:nvPr/>
          </p:nvSpPr>
          <p:spPr bwMode="auto">
            <a:xfrm>
              <a:off x="109" y="210"/>
              <a:ext cx="237" cy="262"/>
            </a:xfrm>
            <a:custGeom>
              <a:avLst/>
              <a:gdLst>
                <a:gd name="T0" fmla="*/ 229 w 237"/>
                <a:gd name="T1" fmla="*/ 258 h 262"/>
                <a:gd name="T2" fmla="*/ 218 w 237"/>
                <a:gd name="T3" fmla="*/ 251 h 262"/>
                <a:gd name="T4" fmla="*/ 192 w 237"/>
                <a:gd name="T5" fmla="*/ 245 h 262"/>
                <a:gd name="T6" fmla="*/ 169 w 237"/>
                <a:gd name="T7" fmla="*/ 247 h 262"/>
                <a:gd name="T8" fmla="*/ 142 w 237"/>
                <a:gd name="T9" fmla="*/ 247 h 262"/>
                <a:gd name="T10" fmla="*/ 124 w 237"/>
                <a:gd name="T11" fmla="*/ 238 h 262"/>
                <a:gd name="T12" fmla="*/ 134 w 237"/>
                <a:gd name="T13" fmla="*/ 234 h 262"/>
                <a:gd name="T14" fmla="*/ 177 w 237"/>
                <a:gd name="T15" fmla="*/ 227 h 262"/>
                <a:gd name="T16" fmla="*/ 165 w 237"/>
                <a:gd name="T17" fmla="*/ 196 h 262"/>
                <a:gd name="T18" fmla="*/ 140 w 237"/>
                <a:gd name="T19" fmla="*/ 181 h 262"/>
                <a:gd name="T20" fmla="*/ 99 w 237"/>
                <a:gd name="T21" fmla="*/ 187 h 262"/>
                <a:gd name="T22" fmla="*/ 60 w 237"/>
                <a:gd name="T23" fmla="*/ 183 h 262"/>
                <a:gd name="T24" fmla="*/ 46 w 237"/>
                <a:gd name="T25" fmla="*/ 167 h 262"/>
                <a:gd name="T26" fmla="*/ 66 w 237"/>
                <a:gd name="T27" fmla="*/ 172 h 262"/>
                <a:gd name="T28" fmla="*/ 93 w 237"/>
                <a:gd name="T29" fmla="*/ 170 h 262"/>
                <a:gd name="T30" fmla="*/ 120 w 237"/>
                <a:gd name="T31" fmla="*/ 163 h 262"/>
                <a:gd name="T32" fmla="*/ 115 w 237"/>
                <a:gd name="T33" fmla="*/ 137 h 262"/>
                <a:gd name="T34" fmla="*/ 83 w 237"/>
                <a:gd name="T35" fmla="*/ 126 h 262"/>
                <a:gd name="T36" fmla="*/ 41 w 237"/>
                <a:gd name="T37" fmla="*/ 128 h 262"/>
                <a:gd name="T38" fmla="*/ 8 w 237"/>
                <a:gd name="T39" fmla="*/ 112 h 262"/>
                <a:gd name="T40" fmla="*/ 0 w 237"/>
                <a:gd name="T41" fmla="*/ 97 h 262"/>
                <a:gd name="T42" fmla="*/ 15 w 237"/>
                <a:gd name="T43" fmla="*/ 106 h 262"/>
                <a:gd name="T44" fmla="*/ 41 w 237"/>
                <a:gd name="T45" fmla="*/ 110 h 262"/>
                <a:gd name="T46" fmla="*/ 70 w 237"/>
                <a:gd name="T47" fmla="*/ 108 h 262"/>
                <a:gd name="T48" fmla="*/ 58 w 237"/>
                <a:gd name="T49" fmla="*/ 84 h 262"/>
                <a:gd name="T50" fmla="*/ 27 w 237"/>
                <a:gd name="T51" fmla="*/ 46 h 262"/>
                <a:gd name="T52" fmla="*/ 6 w 237"/>
                <a:gd name="T53" fmla="*/ 15 h 262"/>
                <a:gd name="T54" fmla="*/ 8 w 237"/>
                <a:gd name="T55" fmla="*/ 2 h 262"/>
                <a:gd name="T56" fmla="*/ 25 w 237"/>
                <a:gd name="T57" fmla="*/ 24 h 262"/>
                <a:gd name="T58" fmla="*/ 56 w 237"/>
                <a:gd name="T59" fmla="*/ 62 h 262"/>
                <a:gd name="T60" fmla="*/ 81 w 237"/>
                <a:gd name="T61" fmla="*/ 88 h 262"/>
                <a:gd name="T62" fmla="*/ 93 w 237"/>
                <a:gd name="T63" fmla="*/ 44 h 262"/>
                <a:gd name="T64" fmla="*/ 91 w 237"/>
                <a:gd name="T65" fmla="*/ 15 h 262"/>
                <a:gd name="T66" fmla="*/ 103 w 237"/>
                <a:gd name="T67" fmla="*/ 46 h 262"/>
                <a:gd name="T68" fmla="*/ 107 w 237"/>
                <a:gd name="T69" fmla="*/ 101 h 262"/>
                <a:gd name="T70" fmla="*/ 134 w 237"/>
                <a:gd name="T71" fmla="*/ 134 h 262"/>
                <a:gd name="T72" fmla="*/ 163 w 237"/>
                <a:gd name="T73" fmla="*/ 123 h 262"/>
                <a:gd name="T74" fmla="*/ 167 w 237"/>
                <a:gd name="T75" fmla="*/ 70 h 262"/>
                <a:gd name="T76" fmla="*/ 175 w 237"/>
                <a:gd name="T77" fmla="*/ 75 h 262"/>
                <a:gd name="T78" fmla="*/ 181 w 237"/>
                <a:gd name="T79" fmla="*/ 145 h 262"/>
                <a:gd name="T80" fmla="*/ 194 w 237"/>
                <a:gd name="T81" fmla="*/ 187 h 262"/>
                <a:gd name="T82" fmla="*/ 214 w 237"/>
                <a:gd name="T83" fmla="*/ 201 h 262"/>
                <a:gd name="T84" fmla="*/ 223 w 237"/>
                <a:gd name="T85" fmla="*/ 176 h 262"/>
                <a:gd name="T86" fmla="*/ 233 w 237"/>
                <a:gd name="T87" fmla="*/ 172 h 262"/>
                <a:gd name="T88" fmla="*/ 229 w 237"/>
                <a:gd name="T89" fmla="*/ 205 h 262"/>
                <a:gd name="T90" fmla="*/ 225 w 237"/>
                <a:gd name="T91" fmla="*/ 231 h 262"/>
                <a:gd name="T92" fmla="*/ 237 w 237"/>
                <a:gd name="T93" fmla="*/ 254 h 2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7"/>
                <a:gd name="T142" fmla="*/ 0 h 262"/>
                <a:gd name="T143" fmla="*/ 237 w 237"/>
                <a:gd name="T144" fmla="*/ 262 h 26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7" h="262">
                  <a:moveTo>
                    <a:pt x="237" y="254"/>
                  </a:moveTo>
                  <a:lnTo>
                    <a:pt x="233" y="256"/>
                  </a:lnTo>
                  <a:lnTo>
                    <a:pt x="229" y="258"/>
                  </a:lnTo>
                  <a:lnTo>
                    <a:pt x="225" y="260"/>
                  </a:lnTo>
                  <a:lnTo>
                    <a:pt x="223" y="262"/>
                  </a:lnTo>
                  <a:lnTo>
                    <a:pt x="218" y="251"/>
                  </a:lnTo>
                  <a:lnTo>
                    <a:pt x="212" y="245"/>
                  </a:lnTo>
                  <a:lnTo>
                    <a:pt x="204" y="243"/>
                  </a:lnTo>
                  <a:lnTo>
                    <a:pt x="192" y="245"/>
                  </a:lnTo>
                  <a:lnTo>
                    <a:pt x="184" y="247"/>
                  </a:lnTo>
                  <a:lnTo>
                    <a:pt x="177" y="247"/>
                  </a:lnTo>
                  <a:lnTo>
                    <a:pt x="169" y="247"/>
                  </a:lnTo>
                  <a:lnTo>
                    <a:pt x="159" y="247"/>
                  </a:lnTo>
                  <a:lnTo>
                    <a:pt x="149" y="247"/>
                  </a:lnTo>
                  <a:lnTo>
                    <a:pt x="142" y="247"/>
                  </a:lnTo>
                  <a:lnTo>
                    <a:pt x="136" y="245"/>
                  </a:lnTo>
                  <a:lnTo>
                    <a:pt x="130" y="243"/>
                  </a:lnTo>
                  <a:lnTo>
                    <a:pt x="124" y="238"/>
                  </a:lnTo>
                  <a:lnTo>
                    <a:pt x="122" y="234"/>
                  </a:lnTo>
                  <a:lnTo>
                    <a:pt x="124" y="231"/>
                  </a:lnTo>
                  <a:lnTo>
                    <a:pt x="134" y="234"/>
                  </a:lnTo>
                  <a:lnTo>
                    <a:pt x="148" y="234"/>
                  </a:lnTo>
                  <a:lnTo>
                    <a:pt x="163" y="231"/>
                  </a:lnTo>
                  <a:lnTo>
                    <a:pt x="177" y="227"/>
                  </a:lnTo>
                  <a:lnTo>
                    <a:pt x="186" y="223"/>
                  </a:lnTo>
                  <a:lnTo>
                    <a:pt x="177" y="209"/>
                  </a:lnTo>
                  <a:lnTo>
                    <a:pt x="165" y="196"/>
                  </a:lnTo>
                  <a:lnTo>
                    <a:pt x="155" y="185"/>
                  </a:lnTo>
                  <a:lnTo>
                    <a:pt x="149" y="179"/>
                  </a:lnTo>
                  <a:lnTo>
                    <a:pt x="140" y="181"/>
                  </a:lnTo>
                  <a:lnTo>
                    <a:pt x="126" y="183"/>
                  </a:lnTo>
                  <a:lnTo>
                    <a:pt x="113" y="185"/>
                  </a:lnTo>
                  <a:lnTo>
                    <a:pt x="99" y="187"/>
                  </a:lnTo>
                  <a:lnTo>
                    <a:pt x="83" y="187"/>
                  </a:lnTo>
                  <a:lnTo>
                    <a:pt x="72" y="185"/>
                  </a:lnTo>
                  <a:lnTo>
                    <a:pt x="60" y="183"/>
                  </a:lnTo>
                  <a:lnTo>
                    <a:pt x="52" y="179"/>
                  </a:lnTo>
                  <a:lnTo>
                    <a:pt x="46" y="172"/>
                  </a:lnTo>
                  <a:lnTo>
                    <a:pt x="46" y="167"/>
                  </a:lnTo>
                  <a:lnTo>
                    <a:pt x="50" y="167"/>
                  </a:lnTo>
                  <a:lnTo>
                    <a:pt x="58" y="170"/>
                  </a:lnTo>
                  <a:lnTo>
                    <a:pt x="66" y="172"/>
                  </a:lnTo>
                  <a:lnTo>
                    <a:pt x="74" y="172"/>
                  </a:lnTo>
                  <a:lnTo>
                    <a:pt x="83" y="172"/>
                  </a:lnTo>
                  <a:lnTo>
                    <a:pt x="93" y="170"/>
                  </a:lnTo>
                  <a:lnTo>
                    <a:pt x="103" y="167"/>
                  </a:lnTo>
                  <a:lnTo>
                    <a:pt x="113" y="165"/>
                  </a:lnTo>
                  <a:lnTo>
                    <a:pt x="120" y="163"/>
                  </a:lnTo>
                  <a:lnTo>
                    <a:pt x="128" y="159"/>
                  </a:lnTo>
                  <a:lnTo>
                    <a:pt x="122" y="148"/>
                  </a:lnTo>
                  <a:lnTo>
                    <a:pt x="115" y="137"/>
                  </a:lnTo>
                  <a:lnTo>
                    <a:pt x="105" y="128"/>
                  </a:lnTo>
                  <a:lnTo>
                    <a:pt x="95" y="121"/>
                  </a:lnTo>
                  <a:lnTo>
                    <a:pt x="83" y="126"/>
                  </a:lnTo>
                  <a:lnTo>
                    <a:pt x="70" y="128"/>
                  </a:lnTo>
                  <a:lnTo>
                    <a:pt x="54" y="128"/>
                  </a:lnTo>
                  <a:lnTo>
                    <a:pt x="41" y="128"/>
                  </a:lnTo>
                  <a:lnTo>
                    <a:pt x="29" y="123"/>
                  </a:lnTo>
                  <a:lnTo>
                    <a:pt x="17" y="119"/>
                  </a:lnTo>
                  <a:lnTo>
                    <a:pt x="8" y="112"/>
                  </a:lnTo>
                  <a:lnTo>
                    <a:pt x="2" y="103"/>
                  </a:lnTo>
                  <a:lnTo>
                    <a:pt x="0" y="99"/>
                  </a:lnTo>
                  <a:lnTo>
                    <a:pt x="0" y="97"/>
                  </a:lnTo>
                  <a:lnTo>
                    <a:pt x="4" y="99"/>
                  </a:lnTo>
                  <a:lnTo>
                    <a:pt x="10" y="103"/>
                  </a:lnTo>
                  <a:lnTo>
                    <a:pt x="15" y="106"/>
                  </a:lnTo>
                  <a:lnTo>
                    <a:pt x="21" y="108"/>
                  </a:lnTo>
                  <a:lnTo>
                    <a:pt x="31" y="110"/>
                  </a:lnTo>
                  <a:lnTo>
                    <a:pt x="41" y="110"/>
                  </a:lnTo>
                  <a:lnTo>
                    <a:pt x="50" y="110"/>
                  </a:lnTo>
                  <a:lnTo>
                    <a:pt x="60" y="110"/>
                  </a:lnTo>
                  <a:lnTo>
                    <a:pt x="70" y="108"/>
                  </a:lnTo>
                  <a:lnTo>
                    <a:pt x="78" y="106"/>
                  </a:lnTo>
                  <a:lnTo>
                    <a:pt x="68" y="95"/>
                  </a:lnTo>
                  <a:lnTo>
                    <a:pt x="58" y="84"/>
                  </a:lnTo>
                  <a:lnTo>
                    <a:pt x="48" y="73"/>
                  </a:lnTo>
                  <a:lnTo>
                    <a:pt x="37" y="59"/>
                  </a:lnTo>
                  <a:lnTo>
                    <a:pt x="27" y="46"/>
                  </a:lnTo>
                  <a:lnTo>
                    <a:pt x="17" y="35"/>
                  </a:lnTo>
                  <a:lnTo>
                    <a:pt x="11" y="24"/>
                  </a:lnTo>
                  <a:lnTo>
                    <a:pt x="6" y="15"/>
                  </a:lnTo>
                  <a:lnTo>
                    <a:pt x="2" y="4"/>
                  </a:lnTo>
                  <a:lnTo>
                    <a:pt x="2" y="0"/>
                  </a:lnTo>
                  <a:lnTo>
                    <a:pt x="8" y="2"/>
                  </a:lnTo>
                  <a:lnTo>
                    <a:pt x="13" y="9"/>
                  </a:lnTo>
                  <a:lnTo>
                    <a:pt x="17" y="15"/>
                  </a:lnTo>
                  <a:lnTo>
                    <a:pt x="25" y="24"/>
                  </a:lnTo>
                  <a:lnTo>
                    <a:pt x="35" y="37"/>
                  </a:lnTo>
                  <a:lnTo>
                    <a:pt x="45" y="48"/>
                  </a:lnTo>
                  <a:lnTo>
                    <a:pt x="56" y="62"/>
                  </a:lnTo>
                  <a:lnTo>
                    <a:pt x="66" y="73"/>
                  </a:lnTo>
                  <a:lnTo>
                    <a:pt x="76" y="84"/>
                  </a:lnTo>
                  <a:lnTo>
                    <a:pt x="81" y="88"/>
                  </a:lnTo>
                  <a:lnTo>
                    <a:pt x="87" y="75"/>
                  </a:lnTo>
                  <a:lnTo>
                    <a:pt x="91" y="59"/>
                  </a:lnTo>
                  <a:lnTo>
                    <a:pt x="93" y="44"/>
                  </a:lnTo>
                  <a:lnTo>
                    <a:pt x="91" y="31"/>
                  </a:lnTo>
                  <a:lnTo>
                    <a:pt x="89" y="22"/>
                  </a:lnTo>
                  <a:lnTo>
                    <a:pt x="91" y="15"/>
                  </a:lnTo>
                  <a:lnTo>
                    <a:pt x="93" y="17"/>
                  </a:lnTo>
                  <a:lnTo>
                    <a:pt x="97" y="22"/>
                  </a:lnTo>
                  <a:lnTo>
                    <a:pt x="103" y="46"/>
                  </a:lnTo>
                  <a:lnTo>
                    <a:pt x="107" y="70"/>
                  </a:lnTo>
                  <a:lnTo>
                    <a:pt x="107" y="90"/>
                  </a:lnTo>
                  <a:lnTo>
                    <a:pt x="107" y="101"/>
                  </a:lnTo>
                  <a:lnTo>
                    <a:pt x="116" y="110"/>
                  </a:lnTo>
                  <a:lnTo>
                    <a:pt x="126" y="123"/>
                  </a:lnTo>
                  <a:lnTo>
                    <a:pt x="134" y="134"/>
                  </a:lnTo>
                  <a:lnTo>
                    <a:pt x="142" y="141"/>
                  </a:lnTo>
                  <a:lnTo>
                    <a:pt x="153" y="137"/>
                  </a:lnTo>
                  <a:lnTo>
                    <a:pt x="163" y="123"/>
                  </a:lnTo>
                  <a:lnTo>
                    <a:pt x="169" y="106"/>
                  </a:lnTo>
                  <a:lnTo>
                    <a:pt x="169" y="86"/>
                  </a:lnTo>
                  <a:lnTo>
                    <a:pt x="167" y="70"/>
                  </a:lnTo>
                  <a:lnTo>
                    <a:pt x="169" y="64"/>
                  </a:lnTo>
                  <a:lnTo>
                    <a:pt x="171" y="66"/>
                  </a:lnTo>
                  <a:lnTo>
                    <a:pt x="175" y="75"/>
                  </a:lnTo>
                  <a:lnTo>
                    <a:pt x="179" y="97"/>
                  </a:lnTo>
                  <a:lnTo>
                    <a:pt x="181" y="121"/>
                  </a:lnTo>
                  <a:lnTo>
                    <a:pt x="181" y="145"/>
                  </a:lnTo>
                  <a:lnTo>
                    <a:pt x="173" y="163"/>
                  </a:lnTo>
                  <a:lnTo>
                    <a:pt x="184" y="176"/>
                  </a:lnTo>
                  <a:lnTo>
                    <a:pt x="194" y="187"/>
                  </a:lnTo>
                  <a:lnTo>
                    <a:pt x="200" y="198"/>
                  </a:lnTo>
                  <a:lnTo>
                    <a:pt x="206" y="207"/>
                  </a:lnTo>
                  <a:lnTo>
                    <a:pt x="214" y="201"/>
                  </a:lnTo>
                  <a:lnTo>
                    <a:pt x="218" y="192"/>
                  </a:lnTo>
                  <a:lnTo>
                    <a:pt x="221" y="183"/>
                  </a:lnTo>
                  <a:lnTo>
                    <a:pt x="223" y="176"/>
                  </a:lnTo>
                  <a:lnTo>
                    <a:pt x="225" y="172"/>
                  </a:lnTo>
                  <a:lnTo>
                    <a:pt x="229" y="170"/>
                  </a:lnTo>
                  <a:lnTo>
                    <a:pt x="233" y="172"/>
                  </a:lnTo>
                  <a:lnTo>
                    <a:pt x="235" y="181"/>
                  </a:lnTo>
                  <a:lnTo>
                    <a:pt x="233" y="194"/>
                  </a:lnTo>
                  <a:lnTo>
                    <a:pt x="229" y="205"/>
                  </a:lnTo>
                  <a:lnTo>
                    <a:pt x="225" y="218"/>
                  </a:lnTo>
                  <a:lnTo>
                    <a:pt x="221" y="225"/>
                  </a:lnTo>
                  <a:lnTo>
                    <a:pt x="225" y="231"/>
                  </a:lnTo>
                  <a:lnTo>
                    <a:pt x="229" y="238"/>
                  </a:lnTo>
                  <a:lnTo>
                    <a:pt x="233" y="247"/>
                  </a:lnTo>
                  <a:lnTo>
                    <a:pt x="237" y="25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 name="Freeform 469"/>
            <p:cNvSpPr>
              <a:spLocks/>
            </p:cNvSpPr>
            <p:nvPr/>
          </p:nvSpPr>
          <p:spPr bwMode="auto">
            <a:xfrm>
              <a:off x="418" y="146"/>
              <a:ext cx="190" cy="289"/>
            </a:xfrm>
            <a:custGeom>
              <a:avLst/>
              <a:gdLst>
                <a:gd name="T0" fmla="*/ 25 w 190"/>
                <a:gd name="T1" fmla="*/ 276 h 289"/>
                <a:gd name="T2" fmla="*/ 0 w 190"/>
                <a:gd name="T3" fmla="*/ 218 h 289"/>
                <a:gd name="T4" fmla="*/ 4 w 190"/>
                <a:gd name="T5" fmla="*/ 174 h 289"/>
                <a:gd name="T6" fmla="*/ 10 w 190"/>
                <a:gd name="T7" fmla="*/ 176 h 289"/>
                <a:gd name="T8" fmla="*/ 12 w 190"/>
                <a:gd name="T9" fmla="*/ 207 h 289"/>
                <a:gd name="T10" fmla="*/ 27 w 190"/>
                <a:gd name="T11" fmla="*/ 256 h 289"/>
                <a:gd name="T12" fmla="*/ 48 w 190"/>
                <a:gd name="T13" fmla="*/ 265 h 289"/>
                <a:gd name="T14" fmla="*/ 54 w 190"/>
                <a:gd name="T15" fmla="*/ 249 h 289"/>
                <a:gd name="T16" fmla="*/ 50 w 190"/>
                <a:gd name="T17" fmla="*/ 218 h 289"/>
                <a:gd name="T18" fmla="*/ 41 w 190"/>
                <a:gd name="T19" fmla="*/ 156 h 289"/>
                <a:gd name="T20" fmla="*/ 43 w 190"/>
                <a:gd name="T21" fmla="*/ 126 h 289"/>
                <a:gd name="T22" fmla="*/ 48 w 190"/>
                <a:gd name="T23" fmla="*/ 126 h 289"/>
                <a:gd name="T24" fmla="*/ 50 w 190"/>
                <a:gd name="T25" fmla="*/ 156 h 289"/>
                <a:gd name="T26" fmla="*/ 60 w 190"/>
                <a:gd name="T27" fmla="*/ 205 h 289"/>
                <a:gd name="T28" fmla="*/ 76 w 190"/>
                <a:gd name="T29" fmla="*/ 207 h 289"/>
                <a:gd name="T30" fmla="*/ 89 w 190"/>
                <a:gd name="T31" fmla="*/ 172 h 289"/>
                <a:gd name="T32" fmla="*/ 83 w 190"/>
                <a:gd name="T33" fmla="*/ 126 h 289"/>
                <a:gd name="T34" fmla="*/ 83 w 190"/>
                <a:gd name="T35" fmla="*/ 62 h 289"/>
                <a:gd name="T36" fmla="*/ 99 w 190"/>
                <a:gd name="T37" fmla="*/ 33 h 289"/>
                <a:gd name="T38" fmla="*/ 103 w 190"/>
                <a:gd name="T39" fmla="*/ 35 h 289"/>
                <a:gd name="T40" fmla="*/ 95 w 190"/>
                <a:gd name="T41" fmla="*/ 68 h 289"/>
                <a:gd name="T42" fmla="*/ 97 w 190"/>
                <a:gd name="T43" fmla="*/ 117 h 289"/>
                <a:gd name="T44" fmla="*/ 115 w 190"/>
                <a:gd name="T45" fmla="*/ 114 h 289"/>
                <a:gd name="T46" fmla="*/ 128 w 190"/>
                <a:gd name="T47" fmla="*/ 81 h 289"/>
                <a:gd name="T48" fmla="*/ 134 w 190"/>
                <a:gd name="T49" fmla="*/ 50 h 289"/>
                <a:gd name="T50" fmla="*/ 149 w 190"/>
                <a:gd name="T51" fmla="*/ 17 h 289"/>
                <a:gd name="T52" fmla="*/ 163 w 190"/>
                <a:gd name="T53" fmla="*/ 2 h 289"/>
                <a:gd name="T54" fmla="*/ 173 w 190"/>
                <a:gd name="T55" fmla="*/ 2 h 289"/>
                <a:gd name="T56" fmla="*/ 157 w 190"/>
                <a:gd name="T57" fmla="*/ 28 h 289"/>
                <a:gd name="T58" fmla="*/ 138 w 190"/>
                <a:gd name="T59" fmla="*/ 64 h 289"/>
                <a:gd name="T60" fmla="*/ 134 w 190"/>
                <a:gd name="T61" fmla="*/ 92 h 289"/>
                <a:gd name="T62" fmla="*/ 124 w 190"/>
                <a:gd name="T63" fmla="*/ 126 h 289"/>
                <a:gd name="T64" fmla="*/ 128 w 190"/>
                <a:gd name="T65" fmla="*/ 134 h 289"/>
                <a:gd name="T66" fmla="*/ 148 w 190"/>
                <a:gd name="T67" fmla="*/ 126 h 289"/>
                <a:gd name="T68" fmla="*/ 167 w 190"/>
                <a:gd name="T69" fmla="*/ 114 h 289"/>
                <a:gd name="T70" fmla="*/ 179 w 190"/>
                <a:gd name="T71" fmla="*/ 103 h 289"/>
                <a:gd name="T72" fmla="*/ 186 w 190"/>
                <a:gd name="T73" fmla="*/ 95 h 289"/>
                <a:gd name="T74" fmla="*/ 190 w 190"/>
                <a:gd name="T75" fmla="*/ 97 h 289"/>
                <a:gd name="T76" fmla="*/ 181 w 190"/>
                <a:gd name="T77" fmla="*/ 117 h 289"/>
                <a:gd name="T78" fmla="*/ 161 w 190"/>
                <a:gd name="T79" fmla="*/ 137 h 289"/>
                <a:gd name="T80" fmla="*/ 140 w 190"/>
                <a:gd name="T81" fmla="*/ 148 h 289"/>
                <a:gd name="T82" fmla="*/ 122 w 190"/>
                <a:gd name="T83" fmla="*/ 154 h 289"/>
                <a:gd name="T84" fmla="*/ 109 w 190"/>
                <a:gd name="T85" fmla="*/ 172 h 289"/>
                <a:gd name="T86" fmla="*/ 89 w 190"/>
                <a:gd name="T87" fmla="*/ 216 h 289"/>
                <a:gd name="T88" fmla="*/ 93 w 190"/>
                <a:gd name="T89" fmla="*/ 234 h 289"/>
                <a:gd name="T90" fmla="*/ 113 w 190"/>
                <a:gd name="T91" fmla="*/ 236 h 289"/>
                <a:gd name="T92" fmla="*/ 132 w 190"/>
                <a:gd name="T93" fmla="*/ 231 h 289"/>
                <a:gd name="T94" fmla="*/ 149 w 190"/>
                <a:gd name="T95" fmla="*/ 220 h 289"/>
                <a:gd name="T96" fmla="*/ 161 w 190"/>
                <a:gd name="T97" fmla="*/ 203 h 289"/>
                <a:gd name="T98" fmla="*/ 165 w 190"/>
                <a:gd name="T99" fmla="*/ 203 h 289"/>
                <a:gd name="T100" fmla="*/ 157 w 190"/>
                <a:gd name="T101" fmla="*/ 223 h 289"/>
                <a:gd name="T102" fmla="*/ 140 w 190"/>
                <a:gd name="T103" fmla="*/ 243 h 289"/>
                <a:gd name="T104" fmla="*/ 116 w 190"/>
                <a:gd name="T105" fmla="*/ 251 h 289"/>
                <a:gd name="T106" fmla="*/ 93 w 190"/>
                <a:gd name="T107" fmla="*/ 254 h 289"/>
                <a:gd name="T108" fmla="*/ 78 w 190"/>
                <a:gd name="T109" fmla="*/ 258 h 289"/>
                <a:gd name="T110" fmla="*/ 70 w 190"/>
                <a:gd name="T111" fmla="*/ 273 h 289"/>
                <a:gd name="T112" fmla="*/ 58 w 190"/>
                <a:gd name="T113" fmla="*/ 278 h 289"/>
                <a:gd name="T114" fmla="*/ 43 w 190"/>
                <a:gd name="T115" fmla="*/ 284 h 2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
                <a:gd name="T175" fmla="*/ 0 h 289"/>
                <a:gd name="T176" fmla="*/ 190 w 190"/>
                <a:gd name="T177" fmla="*/ 289 h 2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 h="289">
                  <a:moveTo>
                    <a:pt x="39" y="289"/>
                  </a:moveTo>
                  <a:lnTo>
                    <a:pt x="25" y="276"/>
                  </a:lnTo>
                  <a:lnTo>
                    <a:pt x="12" y="249"/>
                  </a:lnTo>
                  <a:lnTo>
                    <a:pt x="0" y="218"/>
                  </a:lnTo>
                  <a:lnTo>
                    <a:pt x="0" y="183"/>
                  </a:lnTo>
                  <a:lnTo>
                    <a:pt x="4" y="174"/>
                  </a:lnTo>
                  <a:lnTo>
                    <a:pt x="6" y="174"/>
                  </a:lnTo>
                  <a:lnTo>
                    <a:pt x="10" y="176"/>
                  </a:lnTo>
                  <a:lnTo>
                    <a:pt x="10" y="183"/>
                  </a:lnTo>
                  <a:lnTo>
                    <a:pt x="12" y="207"/>
                  </a:lnTo>
                  <a:lnTo>
                    <a:pt x="17" y="234"/>
                  </a:lnTo>
                  <a:lnTo>
                    <a:pt x="27" y="256"/>
                  </a:lnTo>
                  <a:lnTo>
                    <a:pt x="43" y="271"/>
                  </a:lnTo>
                  <a:lnTo>
                    <a:pt x="48" y="265"/>
                  </a:lnTo>
                  <a:lnTo>
                    <a:pt x="52" y="256"/>
                  </a:lnTo>
                  <a:lnTo>
                    <a:pt x="54" y="249"/>
                  </a:lnTo>
                  <a:lnTo>
                    <a:pt x="58" y="245"/>
                  </a:lnTo>
                  <a:lnTo>
                    <a:pt x="50" y="218"/>
                  </a:lnTo>
                  <a:lnTo>
                    <a:pt x="45" y="187"/>
                  </a:lnTo>
                  <a:lnTo>
                    <a:pt x="41" y="156"/>
                  </a:lnTo>
                  <a:lnTo>
                    <a:pt x="41" y="137"/>
                  </a:lnTo>
                  <a:lnTo>
                    <a:pt x="43" y="126"/>
                  </a:lnTo>
                  <a:lnTo>
                    <a:pt x="46" y="123"/>
                  </a:lnTo>
                  <a:lnTo>
                    <a:pt x="48" y="126"/>
                  </a:lnTo>
                  <a:lnTo>
                    <a:pt x="50" y="137"/>
                  </a:lnTo>
                  <a:lnTo>
                    <a:pt x="50" y="156"/>
                  </a:lnTo>
                  <a:lnTo>
                    <a:pt x="54" y="181"/>
                  </a:lnTo>
                  <a:lnTo>
                    <a:pt x="60" y="205"/>
                  </a:lnTo>
                  <a:lnTo>
                    <a:pt x="68" y="220"/>
                  </a:lnTo>
                  <a:lnTo>
                    <a:pt x="76" y="207"/>
                  </a:lnTo>
                  <a:lnTo>
                    <a:pt x="83" y="190"/>
                  </a:lnTo>
                  <a:lnTo>
                    <a:pt x="89" y="172"/>
                  </a:lnTo>
                  <a:lnTo>
                    <a:pt x="93" y="159"/>
                  </a:lnTo>
                  <a:lnTo>
                    <a:pt x="83" y="126"/>
                  </a:lnTo>
                  <a:lnTo>
                    <a:pt x="80" y="92"/>
                  </a:lnTo>
                  <a:lnTo>
                    <a:pt x="83" y="62"/>
                  </a:lnTo>
                  <a:lnTo>
                    <a:pt x="93" y="37"/>
                  </a:lnTo>
                  <a:lnTo>
                    <a:pt x="99" y="33"/>
                  </a:lnTo>
                  <a:lnTo>
                    <a:pt x="101" y="33"/>
                  </a:lnTo>
                  <a:lnTo>
                    <a:pt x="103" y="35"/>
                  </a:lnTo>
                  <a:lnTo>
                    <a:pt x="101" y="42"/>
                  </a:lnTo>
                  <a:lnTo>
                    <a:pt x="95" y="68"/>
                  </a:lnTo>
                  <a:lnTo>
                    <a:pt x="93" y="95"/>
                  </a:lnTo>
                  <a:lnTo>
                    <a:pt x="97" y="117"/>
                  </a:lnTo>
                  <a:lnTo>
                    <a:pt x="103" y="132"/>
                  </a:lnTo>
                  <a:lnTo>
                    <a:pt x="115" y="114"/>
                  </a:lnTo>
                  <a:lnTo>
                    <a:pt x="122" y="97"/>
                  </a:lnTo>
                  <a:lnTo>
                    <a:pt x="128" y="81"/>
                  </a:lnTo>
                  <a:lnTo>
                    <a:pt x="130" y="66"/>
                  </a:lnTo>
                  <a:lnTo>
                    <a:pt x="134" y="50"/>
                  </a:lnTo>
                  <a:lnTo>
                    <a:pt x="142" y="33"/>
                  </a:lnTo>
                  <a:lnTo>
                    <a:pt x="149" y="17"/>
                  </a:lnTo>
                  <a:lnTo>
                    <a:pt x="157" y="6"/>
                  </a:lnTo>
                  <a:lnTo>
                    <a:pt x="163" y="2"/>
                  </a:lnTo>
                  <a:lnTo>
                    <a:pt x="171" y="0"/>
                  </a:lnTo>
                  <a:lnTo>
                    <a:pt x="173" y="2"/>
                  </a:lnTo>
                  <a:lnTo>
                    <a:pt x="171" y="9"/>
                  </a:lnTo>
                  <a:lnTo>
                    <a:pt x="157" y="28"/>
                  </a:lnTo>
                  <a:lnTo>
                    <a:pt x="146" y="46"/>
                  </a:lnTo>
                  <a:lnTo>
                    <a:pt x="138" y="64"/>
                  </a:lnTo>
                  <a:lnTo>
                    <a:pt x="136" y="77"/>
                  </a:lnTo>
                  <a:lnTo>
                    <a:pt x="134" y="92"/>
                  </a:lnTo>
                  <a:lnTo>
                    <a:pt x="130" y="110"/>
                  </a:lnTo>
                  <a:lnTo>
                    <a:pt x="124" y="126"/>
                  </a:lnTo>
                  <a:lnTo>
                    <a:pt x="118" y="137"/>
                  </a:lnTo>
                  <a:lnTo>
                    <a:pt x="128" y="134"/>
                  </a:lnTo>
                  <a:lnTo>
                    <a:pt x="138" y="130"/>
                  </a:lnTo>
                  <a:lnTo>
                    <a:pt x="148" y="126"/>
                  </a:lnTo>
                  <a:lnTo>
                    <a:pt x="157" y="121"/>
                  </a:lnTo>
                  <a:lnTo>
                    <a:pt x="167" y="114"/>
                  </a:lnTo>
                  <a:lnTo>
                    <a:pt x="173" y="108"/>
                  </a:lnTo>
                  <a:lnTo>
                    <a:pt x="179" y="103"/>
                  </a:lnTo>
                  <a:lnTo>
                    <a:pt x="183" y="99"/>
                  </a:lnTo>
                  <a:lnTo>
                    <a:pt x="186" y="95"/>
                  </a:lnTo>
                  <a:lnTo>
                    <a:pt x="190" y="92"/>
                  </a:lnTo>
                  <a:lnTo>
                    <a:pt x="190" y="97"/>
                  </a:lnTo>
                  <a:lnTo>
                    <a:pt x="188" y="103"/>
                  </a:lnTo>
                  <a:lnTo>
                    <a:pt x="181" y="117"/>
                  </a:lnTo>
                  <a:lnTo>
                    <a:pt x="171" y="128"/>
                  </a:lnTo>
                  <a:lnTo>
                    <a:pt x="161" y="137"/>
                  </a:lnTo>
                  <a:lnTo>
                    <a:pt x="151" y="143"/>
                  </a:lnTo>
                  <a:lnTo>
                    <a:pt x="140" y="148"/>
                  </a:lnTo>
                  <a:lnTo>
                    <a:pt x="130" y="152"/>
                  </a:lnTo>
                  <a:lnTo>
                    <a:pt x="122" y="154"/>
                  </a:lnTo>
                  <a:lnTo>
                    <a:pt x="116" y="154"/>
                  </a:lnTo>
                  <a:lnTo>
                    <a:pt x="109" y="172"/>
                  </a:lnTo>
                  <a:lnTo>
                    <a:pt x="97" y="194"/>
                  </a:lnTo>
                  <a:lnTo>
                    <a:pt x="89" y="216"/>
                  </a:lnTo>
                  <a:lnTo>
                    <a:pt x="85" y="231"/>
                  </a:lnTo>
                  <a:lnTo>
                    <a:pt x="93" y="234"/>
                  </a:lnTo>
                  <a:lnTo>
                    <a:pt x="101" y="236"/>
                  </a:lnTo>
                  <a:lnTo>
                    <a:pt x="113" y="236"/>
                  </a:lnTo>
                  <a:lnTo>
                    <a:pt x="122" y="234"/>
                  </a:lnTo>
                  <a:lnTo>
                    <a:pt x="132" y="231"/>
                  </a:lnTo>
                  <a:lnTo>
                    <a:pt x="142" y="227"/>
                  </a:lnTo>
                  <a:lnTo>
                    <a:pt x="149" y="220"/>
                  </a:lnTo>
                  <a:lnTo>
                    <a:pt x="155" y="212"/>
                  </a:lnTo>
                  <a:lnTo>
                    <a:pt x="161" y="203"/>
                  </a:lnTo>
                  <a:lnTo>
                    <a:pt x="165" y="201"/>
                  </a:lnTo>
                  <a:lnTo>
                    <a:pt x="165" y="203"/>
                  </a:lnTo>
                  <a:lnTo>
                    <a:pt x="163" y="212"/>
                  </a:lnTo>
                  <a:lnTo>
                    <a:pt x="157" y="223"/>
                  </a:lnTo>
                  <a:lnTo>
                    <a:pt x="149" y="234"/>
                  </a:lnTo>
                  <a:lnTo>
                    <a:pt x="140" y="243"/>
                  </a:lnTo>
                  <a:lnTo>
                    <a:pt x="128" y="247"/>
                  </a:lnTo>
                  <a:lnTo>
                    <a:pt x="116" y="251"/>
                  </a:lnTo>
                  <a:lnTo>
                    <a:pt x="105" y="254"/>
                  </a:lnTo>
                  <a:lnTo>
                    <a:pt x="93" y="254"/>
                  </a:lnTo>
                  <a:lnTo>
                    <a:pt x="83" y="251"/>
                  </a:lnTo>
                  <a:lnTo>
                    <a:pt x="78" y="258"/>
                  </a:lnTo>
                  <a:lnTo>
                    <a:pt x="74" y="265"/>
                  </a:lnTo>
                  <a:lnTo>
                    <a:pt x="70" y="273"/>
                  </a:lnTo>
                  <a:lnTo>
                    <a:pt x="68" y="280"/>
                  </a:lnTo>
                  <a:lnTo>
                    <a:pt x="58" y="278"/>
                  </a:lnTo>
                  <a:lnTo>
                    <a:pt x="50" y="280"/>
                  </a:lnTo>
                  <a:lnTo>
                    <a:pt x="43" y="284"/>
                  </a:lnTo>
                  <a:lnTo>
                    <a:pt x="39" y="289"/>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 name="Freeform 470"/>
            <p:cNvSpPr>
              <a:spLocks/>
            </p:cNvSpPr>
            <p:nvPr/>
          </p:nvSpPr>
          <p:spPr bwMode="auto">
            <a:xfrm>
              <a:off x="511" y="470"/>
              <a:ext cx="305" cy="159"/>
            </a:xfrm>
            <a:custGeom>
              <a:avLst/>
              <a:gdLst>
                <a:gd name="T0" fmla="*/ 2 w 305"/>
                <a:gd name="T1" fmla="*/ 51 h 159"/>
                <a:gd name="T2" fmla="*/ 2 w 305"/>
                <a:gd name="T3" fmla="*/ 58 h 159"/>
                <a:gd name="T4" fmla="*/ 14 w 305"/>
                <a:gd name="T5" fmla="*/ 60 h 159"/>
                <a:gd name="T6" fmla="*/ 39 w 305"/>
                <a:gd name="T7" fmla="*/ 60 h 159"/>
                <a:gd name="T8" fmla="*/ 66 w 305"/>
                <a:gd name="T9" fmla="*/ 64 h 159"/>
                <a:gd name="T10" fmla="*/ 84 w 305"/>
                <a:gd name="T11" fmla="*/ 71 h 159"/>
                <a:gd name="T12" fmla="*/ 95 w 305"/>
                <a:gd name="T13" fmla="*/ 88 h 159"/>
                <a:gd name="T14" fmla="*/ 117 w 305"/>
                <a:gd name="T15" fmla="*/ 128 h 159"/>
                <a:gd name="T16" fmla="*/ 144 w 305"/>
                <a:gd name="T17" fmla="*/ 146 h 159"/>
                <a:gd name="T18" fmla="*/ 144 w 305"/>
                <a:gd name="T19" fmla="*/ 139 h 159"/>
                <a:gd name="T20" fmla="*/ 126 w 305"/>
                <a:gd name="T21" fmla="*/ 117 h 159"/>
                <a:gd name="T22" fmla="*/ 117 w 305"/>
                <a:gd name="T23" fmla="*/ 88 h 159"/>
                <a:gd name="T24" fmla="*/ 128 w 305"/>
                <a:gd name="T25" fmla="*/ 77 h 159"/>
                <a:gd name="T26" fmla="*/ 160 w 305"/>
                <a:gd name="T27" fmla="*/ 84 h 159"/>
                <a:gd name="T28" fmla="*/ 175 w 305"/>
                <a:gd name="T29" fmla="*/ 106 h 159"/>
                <a:gd name="T30" fmla="*/ 202 w 305"/>
                <a:gd name="T31" fmla="*/ 141 h 159"/>
                <a:gd name="T32" fmla="*/ 233 w 305"/>
                <a:gd name="T33" fmla="*/ 159 h 159"/>
                <a:gd name="T34" fmla="*/ 245 w 305"/>
                <a:gd name="T35" fmla="*/ 157 h 159"/>
                <a:gd name="T36" fmla="*/ 220 w 305"/>
                <a:gd name="T37" fmla="*/ 137 h 159"/>
                <a:gd name="T38" fmla="*/ 193 w 305"/>
                <a:gd name="T39" fmla="*/ 108 h 159"/>
                <a:gd name="T40" fmla="*/ 200 w 305"/>
                <a:gd name="T41" fmla="*/ 102 h 159"/>
                <a:gd name="T42" fmla="*/ 231 w 305"/>
                <a:gd name="T43" fmla="*/ 111 h 159"/>
                <a:gd name="T44" fmla="*/ 264 w 305"/>
                <a:gd name="T45" fmla="*/ 117 h 159"/>
                <a:gd name="T46" fmla="*/ 290 w 305"/>
                <a:gd name="T47" fmla="*/ 122 h 159"/>
                <a:gd name="T48" fmla="*/ 303 w 305"/>
                <a:gd name="T49" fmla="*/ 122 h 159"/>
                <a:gd name="T50" fmla="*/ 299 w 305"/>
                <a:gd name="T51" fmla="*/ 113 h 159"/>
                <a:gd name="T52" fmla="*/ 280 w 305"/>
                <a:gd name="T53" fmla="*/ 108 h 159"/>
                <a:gd name="T54" fmla="*/ 253 w 305"/>
                <a:gd name="T55" fmla="*/ 102 h 159"/>
                <a:gd name="T56" fmla="*/ 226 w 305"/>
                <a:gd name="T57" fmla="*/ 91 h 159"/>
                <a:gd name="T58" fmla="*/ 204 w 305"/>
                <a:gd name="T59" fmla="*/ 82 h 159"/>
                <a:gd name="T60" fmla="*/ 208 w 305"/>
                <a:gd name="T61" fmla="*/ 69 h 159"/>
                <a:gd name="T62" fmla="*/ 228 w 305"/>
                <a:gd name="T63" fmla="*/ 58 h 159"/>
                <a:gd name="T64" fmla="*/ 245 w 305"/>
                <a:gd name="T65" fmla="*/ 53 h 159"/>
                <a:gd name="T66" fmla="*/ 243 w 305"/>
                <a:gd name="T67" fmla="*/ 47 h 159"/>
                <a:gd name="T68" fmla="*/ 222 w 305"/>
                <a:gd name="T69" fmla="*/ 42 h 159"/>
                <a:gd name="T70" fmla="*/ 193 w 305"/>
                <a:gd name="T71" fmla="*/ 58 h 159"/>
                <a:gd name="T72" fmla="*/ 177 w 305"/>
                <a:gd name="T73" fmla="*/ 69 h 159"/>
                <a:gd name="T74" fmla="*/ 158 w 305"/>
                <a:gd name="T75" fmla="*/ 64 h 159"/>
                <a:gd name="T76" fmla="*/ 140 w 305"/>
                <a:gd name="T77" fmla="*/ 62 h 159"/>
                <a:gd name="T78" fmla="*/ 126 w 305"/>
                <a:gd name="T79" fmla="*/ 62 h 159"/>
                <a:gd name="T80" fmla="*/ 121 w 305"/>
                <a:gd name="T81" fmla="*/ 49 h 159"/>
                <a:gd name="T82" fmla="*/ 134 w 305"/>
                <a:gd name="T83" fmla="*/ 20 h 159"/>
                <a:gd name="T84" fmla="*/ 158 w 305"/>
                <a:gd name="T85" fmla="*/ 5 h 159"/>
                <a:gd name="T86" fmla="*/ 156 w 305"/>
                <a:gd name="T87" fmla="*/ 0 h 159"/>
                <a:gd name="T88" fmla="*/ 142 w 305"/>
                <a:gd name="T89" fmla="*/ 2 h 159"/>
                <a:gd name="T90" fmla="*/ 125 w 305"/>
                <a:gd name="T91" fmla="*/ 13 h 159"/>
                <a:gd name="T92" fmla="*/ 107 w 305"/>
                <a:gd name="T93" fmla="*/ 29 h 159"/>
                <a:gd name="T94" fmla="*/ 93 w 305"/>
                <a:gd name="T95" fmla="*/ 42 h 159"/>
                <a:gd name="T96" fmla="*/ 82 w 305"/>
                <a:gd name="T97" fmla="*/ 47 h 159"/>
                <a:gd name="T98" fmla="*/ 58 w 305"/>
                <a:gd name="T99" fmla="*/ 47 h 159"/>
                <a:gd name="T100" fmla="*/ 31 w 305"/>
                <a:gd name="T101" fmla="*/ 47 h 159"/>
                <a:gd name="T102" fmla="*/ 8 w 305"/>
                <a:gd name="T103" fmla="*/ 47 h 1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5"/>
                <a:gd name="T157" fmla="*/ 0 h 159"/>
                <a:gd name="T158" fmla="*/ 305 w 305"/>
                <a:gd name="T159" fmla="*/ 159 h 1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5" h="159">
                  <a:moveTo>
                    <a:pt x="0" y="49"/>
                  </a:moveTo>
                  <a:lnTo>
                    <a:pt x="2" y="51"/>
                  </a:lnTo>
                  <a:lnTo>
                    <a:pt x="2" y="53"/>
                  </a:lnTo>
                  <a:lnTo>
                    <a:pt x="2" y="58"/>
                  </a:lnTo>
                  <a:lnTo>
                    <a:pt x="2" y="60"/>
                  </a:lnTo>
                  <a:lnTo>
                    <a:pt x="14" y="60"/>
                  </a:lnTo>
                  <a:lnTo>
                    <a:pt x="25" y="60"/>
                  </a:lnTo>
                  <a:lnTo>
                    <a:pt x="39" y="60"/>
                  </a:lnTo>
                  <a:lnTo>
                    <a:pt x="53" y="62"/>
                  </a:lnTo>
                  <a:lnTo>
                    <a:pt x="66" y="64"/>
                  </a:lnTo>
                  <a:lnTo>
                    <a:pt x="76" y="69"/>
                  </a:lnTo>
                  <a:lnTo>
                    <a:pt x="84" y="71"/>
                  </a:lnTo>
                  <a:lnTo>
                    <a:pt x="90" y="75"/>
                  </a:lnTo>
                  <a:lnTo>
                    <a:pt x="95" y="88"/>
                  </a:lnTo>
                  <a:lnTo>
                    <a:pt x="103" y="108"/>
                  </a:lnTo>
                  <a:lnTo>
                    <a:pt x="117" y="128"/>
                  </a:lnTo>
                  <a:lnTo>
                    <a:pt x="134" y="144"/>
                  </a:lnTo>
                  <a:lnTo>
                    <a:pt x="144" y="146"/>
                  </a:lnTo>
                  <a:lnTo>
                    <a:pt x="146" y="144"/>
                  </a:lnTo>
                  <a:lnTo>
                    <a:pt x="144" y="139"/>
                  </a:lnTo>
                  <a:lnTo>
                    <a:pt x="136" y="130"/>
                  </a:lnTo>
                  <a:lnTo>
                    <a:pt x="126" y="117"/>
                  </a:lnTo>
                  <a:lnTo>
                    <a:pt x="121" y="104"/>
                  </a:lnTo>
                  <a:lnTo>
                    <a:pt x="117" y="88"/>
                  </a:lnTo>
                  <a:lnTo>
                    <a:pt x="115" y="77"/>
                  </a:lnTo>
                  <a:lnTo>
                    <a:pt x="128" y="77"/>
                  </a:lnTo>
                  <a:lnTo>
                    <a:pt x="146" y="80"/>
                  </a:lnTo>
                  <a:lnTo>
                    <a:pt x="160" y="84"/>
                  </a:lnTo>
                  <a:lnTo>
                    <a:pt x="171" y="88"/>
                  </a:lnTo>
                  <a:lnTo>
                    <a:pt x="175" y="106"/>
                  </a:lnTo>
                  <a:lnTo>
                    <a:pt x="187" y="124"/>
                  </a:lnTo>
                  <a:lnTo>
                    <a:pt x="202" y="141"/>
                  </a:lnTo>
                  <a:lnTo>
                    <a:pt x="220" y="155"/>
                  </a:lnTo>
                  <a:lnTo>
                    <a:pt x="233" y="159"/>
                  </a:lnTo>
                  <a:lnTo>
                    <a:pt x="243" y="159"/>
                  </a:lnTo>
                  <a:lnTo>
                    <a:pt x="245" y="157"/>
                  </a:lnTo>
                  <a:lnTo>
                    <a:pt x="239" y="150"/>
                  </a:lnTo>
                  <a:lnTo>
                    <a:pt x="220" y="137"/>
                  </a:lnTo>
                  <a:lnTo>
                    <a:pt x="204" y="122"/>
                  </a:lnTo>
                  <a:lnTo>
                    <a:pt x="193" y="108"/>
                  </a:lnTo>
                  <a:lnTo>
                    <a:pt x="189" y="95"/>
                  </a:lnTo>
                  <a:lnTo>
                    <a:pt x="200" y="102"/>
                  </a:lnTo>
                  <a:lnTo>
                    <a:pt x="216" y="108"/>
                  </a:lnTo>
                  <a:lnTo>
                    <a:pt x="231" y="111"/>
                  </a:lnTo>
                  <a:lnTo>
                    <a:pt x="249" y="115"/>
                  </a:lnTo>
                  <a:lnTo>
                    <a:pt x="264" y="117"/>
                  </a:lnTo>
                  <a:lnTo>
                    <a:pt x="278" y="119"/>
                  </a:lnTo>
                  <a:lnTo>
                    <a:pt x="290" y="122"/>
                  </a:lnTo>
                  <a:lnTo>
                    <a:pt x="297" y="122"/>
                  </a:lnTo>
                  <a:lnTo>
                    <a:pt x="303" y="122"/>
                  </a:lnTo>
                  <a:lnTo>
                    <a:pt x="305" y="117"/>
                  </a:lnTo>
                  <a:lnTo>
                    <a:pt x="299" y="113"/>
                  </a:lnTo>
                  <a:lnTo>
                    <a:pt x="292" y="111"/>
                  </a:lnTo>
                  <a:lnTo>
                    <a:pt x="280" y="108"/>
                  </a:lnTo>
                  <a:lnTo>
                    <a:pt x="268" y="106"/>
                  </a:lnTo>
                  <a:lnTo>
                    <a:pt x="253" y="102"/>
                  </a:lnTo>
                  <a:lnTo>
                    <a:pt x="239" y="97"/>
                  </a:lnTo>
                  <a:lnTo>
                    <a:pt x="226" y="91"/>
                  </a:lnTo>
                  <a:lnTo>
                    <a:pt x="212" y="86"/>
                  </a:lnTo>
                  <a:lnTo>
                    <a:pt x="204" y="82"/>
                  </a:lnTo>
                  <a:lnTo>
                    <a:pt x="198" y="80"/>
                  </a:lnTo>
                  <a:lnTo>
                    <a:pt x="208" y="69"/>
                  </a:lnTo>
                  <a:lnTo>
                    <a:pt x="218" y="62"/>
                  </a:lnTo>
                  <a:lnTo>
                    <a:pt x="228" y="58"/>
                  </a:lnTo>
                  <a:lnTo>
                    <a:pt x="237" y="55"/>
                  </a:lnTo>
                  <a:lnTo>
                    <a:pt x="245" y="53"/>
                  </a:lnTo>
                  <a:lnTo>
                    <a:pt x="247" y="51"/>
                  </a:lnTo>
                  <a:lnTo>
                    <a:pt x="243" y="47"/>
                  </a:lnTo>
                  <a:lnTo>
                    <a:pt x="233" y="42"/>
                  </a:lnTo>
                  <a:lnTo>
                    <a:pt x="222" y="42"/>
                  </a:lnTo>
                  <a:lnTo>
                    <a:pt x="206" y="49"/>
                  </a:lnTo>
                  <a:lnTo>
                    <a:pt x="193" y="58"/>
                  </a:lnTo>
                  <a:lnTo>
                    <a:pt x="185" y="69"/>
                  </a:lnTo>
                  <a:lnTo>
                    <a:pt x="177" y="69"/>
                  </a:lnTo>
                  <a:lnTo>
                    <a:pt x="167" y="66"/>
                  </a:lnTo>
                  <a:lnTo>
                    <a:pt x="158" y="64"/>
                  </a:lnTo>
                  <a:lnTo>
                    <a:pt x="148" y="64"/>
                  </a:lnTo>
                  <a:lnTo>
                    <a:pt x="140" y="62"/>
                  </a:lnTo>
                  <a:lnTo>
                    <a:pt x="132" y="62"/>
                  </a:lnTo>
                  <a:lnTo>
                    <a:pt x="126" y="62"/>
                  </a:lnTo>
                  <a:lnTo>
                    <a:pt x="123" y="62"/>
                  </a:lnTo>
                  <a:lnTo>
                    <a:pt x="121" y="49"/>
                  </a:lnTo>
                  <a:lnTo>
                    <a:pt x="125" y="33"/>
                  </a:lnTo>
                  <a:lnTo>
                    <a:pt x="134" y="20"/>
                  </a:lnTo>
                  <a:lnTo>
                    <a:pt x="148" y="11"/>
                  </a:lnTo>
                  <a:lnTo>
                    <a:pt x="158" y="5"/>
                  </a:lnTo>
                  <a:lnTo>
                    <a:pt x="160" y="2"/>
                  </a:lnTo>
                  <a:lnTo>
                    <a:pt x="156" y="0"/>
                  </a:lnTo>
                  <a:lnTo>
                    <a:pt x="148" y="0"/>
                  </a:lnTo>
                  <a:lnTo>
                    <a:pt x="142" y="2"/>
                  </a:lnTo>
                  <a:lnTo>
                    <a:pt x="134" y="7"/>
                  </a:lnTo>
                  <a:lnTo>
                    <a:pt x="125" y="13"/>
                  </a:lnTo>
                  <a:lnTo>
                    <a:pt x="117" y="20"/>
                  </a:lnTo>
                  <a:lnTo>
                    <a:pt x="107" y="29"/>
                  </a:lnTo>
                  <a:lnTo>
                    <a:pt x="99" y="36"/>
                  </a:lnTo>
                  <a:lnTo>
                    <a:pt x="93" y="42"/>
                  </a:lnTo>
                  <a:lnTo>
                    <a:pt x="90" y="47"/>
                  </a:lnTo>
                  <a:lnTo>
                    <a:pt x="82" y="47"/>
                  </a:lnTo>
                  <a:lnTo>
                    <a:pt x="70" y="47"/>
                  </a:lnTo>
                  <a:lnTo>
                    <a:pt x="58" y="47"/>
                  </a:lnTo>
                  <a:lnTo>
                    <a:pt x="45" y="47"/>
                  </a:lnTo>
                  <a:lnTo>
                    <a:pt x="31" y="47"/>
                  </a:lnTo>
                  <a:lnTo>
                    <a:pt x="18" y="47"/>
                  </a:lnTo>
                  <a:lnTo>
                    <a:pt x="8" y="47"/>
                  </a:lnTo>
                  <a:lnTo>
                    <a:pt x="0" y="49"/>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2" name="Freeform 471"/>
            <p:cNvSpPr>
              <a:spLocks/>
            </p:cNvSpPr>
            <p:nvPr/>
          </p:nvSpPr>
          <p:spPr bwMode="auto">
            <a:xfrm>
              <a:off x="480" y="611"/>
              <a:ext cx="249" cy="323"/>
            </a:xfrm>
            <a:custGeom>
              <a:avLst/>
              <a:gdLst>
                <a:gd name="T0" fmla="*/ 10 w 249"/>
                <a:gd name="T1" fmla="*/ 9 h 323"/>
                <a:gd name="T2" fmla="*/ 33 w 249"/>
                <a:gd name="T3" fmla="*/ 42 h 323"/>
                <a:gd name="T4" fmla="*/ 35 w 249"/>
                <a:gd name="T5" fmla="*/ 76 h 323"/>
                <a:gd name="T6" fmla="*/ 37 w 249"/>
                <a:gd name="T7" fmla="*/ 146 h 323"/>
                <a:gd name="T8" fmla="*/ 45 w 249"/>
                <a:gd name="T9" fmla="*/ 142 h 323"/>
                <a:gd name="T10" fmla="*/ 51 w 249"/>
                <a:gd name="T11" fmla="*/ 87 h 323"/>
                <a:gd name="T12" fmla="*/ 62 w 249"/>
                <a:gd name="T13" fmla="*/ 67 h 323"/>
                <a:gd name="T14" fmla="*/ 68 w 249"/>
                <a:gd name="T15" fmla="*/ 73 h 323"/>
                <a:gd name="T16" fmla="*/ 82 w 249"/>
                <a:gd name="T17" fmla="*/ 91 h 323"/>
                <a:gd name="T18" fmla="*/ 105 w 249"/>
                <a:gd name="T19" fmla="*/ 122 h 323"/>
                <a:gd name="T20" fmla="*/ 109 w 249"/>
                <a:gd name="T21" fmla="*/ 159 h 323"/>
                <a:gd name="T22" fmla="*/ 109 w 249"/>
                <a:gd name="T23" fmla="*/ 219 h 323"/>
                <a:gd name="T24" fmla="*/ 121 w 249"/>
                <a:gd name="T25" fmla="*/ 215 h 323"/>
                <a:gd name="T26" fmla="*/ 124 w 249"/>
                <a:gd name="T27" fmla="*/ 162 h 323"/>
                <a:gd name="T28" fmla="*/ 144 w 249"/>
                <a:gd name="T29" fmla="*/ 157 h 323"/>
                <a:gd name="T30" fmla="*/ 171 w 249"/>
                <a:gd name="T31" fmla="*/ 197 h 323"/>
                <a:gd name="T32" fmla="*/ 204 w 249"/>
                <a:gd name="T33" fmla="*/ 248 h 323"/>
                <a:gd name="T34" fmla="*/ 231 w 249"/>
                <a:gd name="T35" fmla="*/ 294 h 323"/>
                <a:gd name="T36" fmla="*/ 245 w 249"/>
                <a:gd name="T37" fmla="*/ 321 h 323"/>
                <a:gd name="T38" fmla="*/ 249 w 249"/>
                <a:gd name="T39" fmla="*/ 316 h 323"/>
                <a:gd name="T40" fmla="*/ 241 w 249"/>
                <a:gd name="T41" fmla="*/ 292 h 323"/>
                <a:gd name="T42" fmla="*/ 218 w 249"/>
                <a:gd name="T43" fmla="*/ 245 h 323"/>
                <a:gd name="T44" fmla="*/ 187 w 249"/>
                <a:gd name="T45" fmla="*/ 193 h 323"/>
                <a:gd name="T46" fmla="*/ 159 w 249"/>
                <a:gd name="T47" fmla="*/ 151 h 323"/>
                <a:gd name="T48" fmla="*/ 156 w 249"/>
                <a:gd name="T49" fmla="*/ 135 h 323"/>
                <a:gd name="T50" fmla="*/ 171 w 249"/>
                <a:gd name="T51" fmla="*/ 126 h 323"/>
                <a:gd name="T52" fmla="*/ 185 w 249"/>
                <a:gd name="T53" fmla="*/ 122 h 323"/>
                <a:gd name="T54" fmla="*/ 200 w 249"/>
                <a:gd name="T55" fmla="*/ 124 h 323"/>
                <a:gd name="T56" fmla="*/ 220 w 249"/>
                <a:gd name="T57" fmla="*/ 135 h 323"/>
                <a:gd name="T58" fmla="*/ 225 w 249"/>
                <a:gd name="T59" fmla="*/ 135 h 323"/>
                <a:gd name="T60" fmla="*/ 216 w 249"/>
                <a:gd name="T61" fmla="*/ 120 h 323"/>
                <a:gd name="T62" fmla="*/ 194 w 249"/>
                <a:gd name="T63" fmla="*/ 111 h 323"/>
                <a:gd name="T64" fmla="*/ 169 w 249"/>
                <a:gd name="T65" fmla="*/ 109 h 323"/>
                <a:gd name="T66" fmla="*/ 146 w 249"/>
                <a:gd name="T67" fmla="*/ 113 h 323"/>
                <a:gd name="T68" fmla="*/ 122 w 249"/>
                <a:gd name="T69" fmla="*/ 106 h 323"/>
                <a:gd name="T70" fmla="*/ 95 w 249"/>
                <a:gd name="T71" fmla="*/ 78 h 323"/>
                <a:gd name="T72" fmla="*/ 97 w 249"/>
                <a:gd name="T73" fmla="*/ 62 h 323"/>
                <a:gd name="T74" fmla="*/ 126 w 249"/>
                <a:gd name="T75" fmla="*/ 58 h 323"/>
                <a:gd name="T76" fmla="*/ 146 w 249"/>
                <a:gd name="T77" fmla="*/ 62 h 323"/>
                <a:gd name="T78" fmla="*/ 144 w 249"/>
                <a:gd name="T79" fmla="*/ 56 h 323"/>
                <a:gd name="T80" fmla="*/ 130 w 249"/>
                <a:gd name="T81" fmla="*/ 53 h 323"/>
                <a:gd name="T82" fmla="*/ 113 w 249"/>
                <a:gd name="T83" fmla="*/ 49 h 323"/>
                <a:gd name="T84" fmla="*/ 93 w 249"/>
                <a:gd name="T85" fmla="*/ 47 h 323"/>
                <a:gd name="T86" fmla="*/ 76 w 249"/>
                <a:gd name="T87" fmla="*/ 47 h 323"/>
                <a:gd name="T88" fmla="*/ 62 w 249"/>
                <a:gd name="T89" fmla="*/ 45 h 323"/>
                <a:gd name="T90" fmla="*/ 43 w 249"/>
                <a:gd name="T91" fmla="*/ 29 h 323"/>
                <a:gd name="T92" fmla="*/ 23 w 249"/>
                <a:gd name="T93" fmla="*/ 12 h 323"/>
                <a:gd name="T94" fmla="*/ 8 w 249"/>
                <a:gd name="T95" fmla="*/ 0 h 3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9"/>
                <a:gd name="T145" fmla="*/ 0 h 323"/>
                <a:gd name="T146" fmla="*/ 249 w 249"/>
                <a:gd name="T147" fmla="*/ 323 h 3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9" h="323">
                  <a:moveTo>
                    <a:pt x="0" y="0"/>
                  </a:moveTo>
                  <a:lnTo>
                    <a:pt x="10" y="9"/>
                  </a:lnTo>
                  <a:lnTo>
                    <a:pt x="21" y="25"/>
                  </a:lnTo>
                  <a:lnTo>
                    <a:pt x="33" y="42"/>
                  </a:lnTo>
                  <a:lnTo>
                    <a:pt x="41" y="51"/>
                  </a:lnTo>
                  <a:lnTo>
                    <a:pt x="35" y="76"/>
                  </a:lnTo>
                  <a:lnTo>
                    <a:pt x="35" y="111"/>
                  </a:lnTo>
                  <a:lnTo>
                    <a:pt x="37" y="146"/>
                  </a:lnTo>
                  <a:lnTo>
                    <a:pt x="47" y="170"/>
                  </a:lnTo>
                  <a:lnTo>
                    <a:pt x="45" y="142"/>
                  </a:lnTo>
                  <a:lnTo>
                    <a:pt x="47" y="113"/>
                  </a:lnTo>
                  <a:lnTo>
                    <a:pt x="51" y="87"/>
                  </a:lnTo>
                  <a:lnTo>
                    <a:pt x="58" y="71"/>
                  </a:lnTo>
                  <a:lnTo>
                    <a:pt x="62" y="67"/>
                  </a:lnTo>
                  <a:lnTo>
                    <a:pt x="66" y="69"/>
                  </a:lnTo>
                  <a:lnTo>
                    <a:pt x="68" y="73"/>
                  </a:lnTo>
                  <a:lnTo>
                    <a:pt x="72" y="80"/>
                  </a:lnTo>
                  <a:lnTo>
                    <a:pt x="82" y="91"/>
                  </a:lnTo>
                  <a:lnTo>
                    <a:pt x="93" y="106"/>
                  </a:lnTo>
                  <a:lnTo>
                    <a:pt x="105" y="122"/>
                  </a:lnTo>
                  <a:lnTo>
                    <a:pt x="113" y="133"/>
                  </a:lnTo>
                  <a:lnTo>
                    <a:pt x="109" y="159"/>
                  </a:lnTo>
                  <a:lnTo>
                    <a:pt x="105" y="190"/>
                  </a:lnTo>
                  <a:lnTo>
                    <a:pt x="109" y="219"/>
                  </a:lnTo>
                  <a:lnTo>
                    <a:pt x="124" y="243"/>
                  </a:lnTo>
                  <a:lnTo>
                    <a:pt x="121" y="215"/>
                  </a:lnTo>
                  <a:lnTo>
                    <a:pt x="121" y="186"/>
                  </a:lnTo>
                  <a:lnTo>
                    <a:pt x="124" y="162"/>
                  </a:lnTo>
                  <a:lnTo>
                    <a:pt x="134" y="146"/>
                  </a:lnTo>
                  <a:lnTo>
                    <a:pt x="144" y="157"/>
                  </a:lnTo>
                  <a:lnTo>
                    <a:pt x="157" y="173"/>
                  </a:lnTo>
                  <a:lnTo>
                    <a:pt x="171" y="197"/>
                  </a:lnTo>
                  <a:lnTo>
                    <a:pt x="189" y="221"/>
                  </a:lnTo>
                  <a:lnTo>
                    <a:pt x="204" y="248"/>
                  </a:lnTo>
                  <a:lnTo>
                    <a:pt x="220" y="272"/>
                  </a:lnTo>
                  <a:lnTo>
                    <a:pt x="231" y="294"/>
                  </a:lnTo>
                  <a:lnTo>
                    <a:pt x="239" y="310"/>
                  </a:lnTo>
                  <a:lnTo>
                    <a:pt x="245" y="321"/>
                  </a:lnTo>
                  <a:lnTo>
                    <a:pt x="249" y="323"/>
                  </a:lnTo>
                  <a:lnTo>
                    <a:pt x="249" y="316"/>
                  </a:lnTo>
                  <a:lnTo>
                    <a:pt x="247" y="305"/>
                  </a:lnTo>
                  <a:lnTo>
                    <a:pt x="241" y="292"/>
                  </a:lnTo>
                  <a:lnTo>
                    <a:pt x="231" y="272"/>
                  </a:lnTo>
                  <a:lnTo>
                    <a:pt x="218" y="245"/>
                  </a:lnTo>
                  <a:lnTo>
                    <a:pt x="204" y="219"/>
                  </a:lnTo>
                  <a:lnTo>
                    <a:pt x="187" y="193"/>
                  </a:lnTo>
                  <a:lnTo>
                    <a:pt x="173" y="168"/>
                  </a:lnTo>
                  <a:lnTo>
                    <a:pt x="159" y="151"/>
                  </a:lnTo>
                  <a:lnTo>
                    <a:pt x="150" y="140"/>
                  </a:lnTo>
                  <a:lnTo>
                    <a:pt x="156" y="135"/>
                  </a:lnTo>
                  <a:lnTo>
                    <a:pt x="163" y="129"/>
                  </a:lnTo>
                  <a:lnTo>
                    <a:pt x="171" y="126"/>
                  </a:lnTo>
                  <a:lnTo>
                    <a:pt x="179" y="124"/>
                  </a:lnTo>
                  <a:lnTo>
                    <a:pt x="185" y="122"/>
                  </a:lnTo>
                  <a:lnTo>
                    <a:pt x="192" y="122"/>
                  </a:lnTo>
                  <a:lnTo>
                    <a:pt x="200" y="124"/>
                  </a:lnTo>
                  <a:lnTo>
                    <a:pt x="208" y="129"/>
                  </a:lnTo>
                  <a:lnTo>
                    <a:pt x="220" y="135"/>
                  </a:lnTo>
                  <a:lnTo>
                    <a:pt x="225" y="137"/>
                  </a:lnTo>
                  <a:lnTo>
                    <a:pt x="225" y="135"/>
                  </a:lnTo>
                  <a:lnTo>
                    <a:pt x="222" y="126"/>
                  </a:lnTo>
                  <a:lnTo>
                    <a:pt x="216" y="120"/>
                  </a:lnTo>
                  <a:lnTo>
                    <a:pt x="206" y="115"/>
                  </a:lnTo>
                  <a:lnTo>
                    <a:pt x="194" y="111"/>
                  </a:lnTo>
                  <a:lnTo>
                    <a:pt x="183" y="109"/>
                  </a:lnTo>
                  <a:lnTo>
                    <a:pt x="169" y="109"/>
                  </a:lnTo>
                  <a:lnTo>
                    <a:pt x="156" y="111"/>
                  </a:lnTo>
                  <a:lnTo>
                    <a:pt x="146" y="113"/>
                  </a:lnTo>
                  <a:lnTo>
                    <a:pt x="136" y="120"/>
                  </a:lnTo>
                  <a:lnTo>
                    <a:pt x="122" y="106"/>
                  </a:lnTo>
                  <a:lnTo>
                    <a:pt x="109" y="91"/>
                  </a:lnTo>
                  <a:lnTo>
                    <a:pt x="95" y="78"/>
                  </a:lnTo>
                  <a:lnTo>
                    <a:pt x="87" y="69"/>
                  </a:lnTo>
                  <a:lnTo>
                    <a:pt x="97" y="62"/>
                  </a:lnTo>
                  <a:lnTo>
                    <a:pt x="111" y="60"/>
                  </a:lnTo>
                  <a:lnTo>
                    <a:pt x="126" y="58"/>
                  </a:lnTo>
                  <a:lnTo>
                    <a:pt x="140" y="60"/>
                  </a:lnTo>
                  <a:lnTo>
                    <a:pt x="146" y="62"/>
                  </a:lnTo>
                  <a:lnTo>
                    <a:pt x="148" y="60"/>
                  </a:lnTo>
                  <a:lnTo>
                    <a:pt x="144" y="56"/>
                  </a:lnTo>
                  <a:lnTo>
                    <a:pt x="136" y="53"/>
                  </a:lnTo>
                  <a:lnTo>
                    <a:pt x="130" y="53"/>
                  </a:lnTo>
                  <a:lnTo>
                    <a:pt x="122" y="51"/>
                  </a:lnTo>
                  <a:lnTo>
                    <a:pt x="113" y="49"/>
                  </a:lnTo>
                  <a:lnTo>
                    <a:pt x="103" y="49"/>
                  </a:lnTo>
                  <a:lnTo>
                    <a:pt x="93" y="47"/>
                  </a:lnTo>
                  <a:lnTo>
                    <a:pt x="86" y="47"/>
                  </a:lnTo>
                  <a:lnTo>
                    <a:pt x="76" y="47"/>
                  </a:lnTo>
                  <a:lnTo>
                    <a:pt x="70" y="47"/>
                  </a:lnTo>
                  <a:lnTo>
                    <a:pt x="62" y="45"/>
                  </a:lnTo>
                  <a:lnTo>
                    <a:pt x="53" y="38"/>
                  </a:lnTo>
                  <a:lnTo>
                    <a:pt x="43" y="29"/>
                  </a:lnTo>
                  <a:lnTo>
                    <a:pt x="33" y="20"/>
                  </a:lnTo>
                  <a:lnTo>
                    <a:pt x="23" y="12"/>
                  </a:lnTo>
                  <a:lnTo>
                    <a:pt x="16" y="5"/>
                  </a:lnTo>
                  <a:lnTo>
                    <a:pt x="8" y="0"/>
                  </a:lnTo>
                  <a:lnTo>
                    <a:pt x="0" y="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 name="Freeform 472"/>
            <p:cNvSpPr>
              <a:spLocks/>
            </p:cNvSpPr>
            <p:nvPr/>
          </p:nvSpPr>
          <p:spPr bwMode="auto">
            <a:xfrm>
              <a:off x="266" y="640"/>
              <a:ext cx="187" cy="373"/>
            </a:xfrm>
            <a:custGeom>
              <a:avLst/>
              <a:gdLst>
                <a:gd name="T0" fmla="*/ 123 w 187"/>
                <a:gd name="T1" fmla="*/ 47 h 373"/>
                <a:gd name="T2" fmla="*/ 103 w 187"/>
                <a:gd name="T3" fmla="*/ 69 h 373"/>
                <a:gd name="T4" fmla="*/ 61 w 187"/>
                <a:gd name="T5" fmla="*/ 93 h 373"/>
                <a:gd name="T6" fmla="*/ 24 w 187"/>
                <a:gd name="T7" fmla="*/ 122 h 373"/>
                <a:gd name="T8" fmla="*/ 22 w 187"/>
                <a:gd name="T9" fmla="*/ 139 h 373"/>
                <a:gd name="T10" fmla="*/ 35 w 187"/>
                <a:gd name="T11" fmla="*/ 126 h 373"/>
                <a:gd name="T12" fmla="*/ 62 w 187"/>
                <a:gd name="T13" fmla="*/ 106 h 373"/>
                <a:gd name="T14" fmla="*/ 95 w 187"/>
                <a:gd name="T15" fmla="*/ 93 h 373"/>
                <a:gd name="T16" fmla="*/ 99 w 187"/>
                <a:gd name="T17" fmla="*/ 130 h 373"/>
                <a:gd name="T18" fmla="*/ 76 w 187"/>
                <a:gd name="T19" fmla="*/ 157 h 373"/>
                <a:gd name="T20" fmla="*/ 37 w 187"/>
                <a:gd name="T21" fmla="*/ 177 h 373"/>
                <a:gd name="T22" fmla="*/ 14 w 187"/>
                <a:gd name="T23" fmla="*/ 205 h 373"/>
                <a:gd name="T24" fmla="*/ 14 w 187"/>
                <a:gd name="T25" fmla="*/ 225 h 373"/>
                <a:gd name="T26" fmla="*/ 24 w 187"/>
                <a:gd name="T27" fmla="*/ 208 h 373"/>
                <a:gd name="T28" fmla="*/ 49 w 187"/>
                <a:gd name="T29" fmla="*/ 188 h 373"/>
                <a:gd name="T30" fmla="*/ 82 w 187"/>
                <a:gd name="T31" fmla="*/ 175 h 373"/>
                <a:gd name="T32" fmla="*/ 88 w 187"/>
                <a:gd name="T33" fmla="*/ 212 h 373"/>
                <a:gd name="T34" fmla="*/ 66 w 187"/>
                <a:gd name="T35" fmla="*/ 243 h 373"/>
                <a:gd name="T36" fmla="*/ 35 w 187"/>
                <a:gd name="T37" fmla="*/ 261 h 373"/>
                <a:gd name="T38" fmla="*/ 18 w 187"/>
                <a:gd name="T39" fmla="*/ 289 h 373"/>
                <a:gd name="T40" fmla="*/ 45 w 187"/>
                <a:gd name="T41" fmla="*/ 269 h 373"/>
                <a:gd name="T42" fmla="*/ 70 w 187"/>
                <a:gd name="T43" fmla="*/ 265 h 373"/>
                <a:gd name="T44" fmla="*/ 53 w 187"/>
                <a:gd name="T45" fmla="*/ 311 h 373"/>
                <a:gd name="T46" fmla="*/ 20 w 187"/>
                <a:gd name="T47" fmla="*/ 353 h 373"/>
                <a:gd name="T48" fmla="*/ 0 w 187"/>
                <a:gd name="T49" fmla="*/ 371 h 373"/>
                <a:gd name="T50" fmla="*/ 18 w 187"/>
                <a:gd name="T51" fmla="*/ 367 h 373"/>
                <a:gd name="T52" fmla="*/ 51 w 187"/>
                <a:gd name="T53" fmla="*/ 333 h 373"/>
                <a:gd name="T54" fmla="*/ 82 w 187"/>
                <a:gd name="T55" fmla="*/ 276 h 373"/>
                <a:gd name="T56" fmla="*/ 113 w 187"/>
                <a:gd name="T57" fmla="*/ 269 h 373"/>
                <a:gd name="T58" fmla="*/ 117 w 187"/>
                <a:gd name="T59" fmla="*/ 311 h 373"/>
                <a:gd name="T60" fmla="*/ 125 w 187"/>
                <a:gd name="T61" fmla="*/ 316 h 373"/>
                <a:gd name="T62" fmla="*/ 132 w 187"/>
                <a:gd name="T63" fmla="*/ 296 h 373"/>
                <a:gd name="T64" fmla="*/ 117 w 187"/>
                <a:gd name="T65" fmla="*/ 256 h 373"/>
                <a:gd name="T66" fmla="*/ 107 w 187"/>
                <a:gd name="T67" fmla="*/ 221 h 373"/>
                <a:gd name="T68" fmla="*/ 113 w 187"/>
                <a:gd name="T69" fmla="*/ 168 h 373"/>
                <a:gd name="T70" fmla="*/ 123 w 187"/>
                <a:gd name="T71" fmla="*/ 164 h 373"/>
                <a:gd name="T72" fmla="*/ 154 w 187"/>
                <a:gd name="T73" fmla="*/ 188 h 373"/>
                <a:gd name="T74" fmla="*/ 169 w 187"/>
                <a:gd name="T75" fmla="*/ 239 h 373"/>
                <a:gd name="T76" fmla="*/ 175 w 187"/>
                <a:gd name="T77" fmla="*/ 228 h 373"/>
                <a:gd name="T78" fmla="*/ 169 w 187"/>
                <a:gd name="T79" fmla="*/ 192 h 373"/>
                <a:gd name="T80" fmla="*/ 144 w 187"/>
                <a:gd name="T81" fmla="*/ 155 h 373"/>
                <a:gd name="T82" fmla="*/ 121 w 187"/>
                <a:gd name="T83" fmla="*/ 128 h 373"/>
                <a:gd name="T84" fmla="*/ 129 w 187"/>
                <a:gd name="T85" fmla="*/ 91 h 373"/>
                <a:gd name="T86" fmla="*/ 173 w 187"/>
                <a:gd name="T87" fmla="*/ 115 h 373"/>
                <a:gd name="T88" fmla="*/ 185 w 187"/>
                <a:gd name="T89" fmla="*/ 146 h 373"/>
                <a:gd name="T90" fmla="*/ 181 w 187"/>
                <a:gd name="T91" fmla="*/ 113 h 373"/>
                <a:gd name="T92" fmla="*/ 138 w 187"/>
                <a:gd name="T93" fmla="*/ 69 h 373"/>
                <a:gd name="T94" fmla="*/ 138 w 187"/>
                <a:gd name="T95" fmla="*/ 22 h 373"/>
                <a:gd name="T96" fmla="*/ 130 w 187"/>
                <a:gd name="T97" fmla="*/ 0 h 3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7"/>
                <a:gd name="T148" fmla="*/ 0 h 373"/>
                <a:gd name="T149" fmla="*/ 187 w 187"/>
                <a:gd name="T150" fmla="*/ 373 h 3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7" h="373">
                  <a:moveTo>
                    <a:pt x="125" y="18"/>
                  </a:moveTo>
                  <a:lnTo>
                    <a:pt x="125" y="33"/>
                  </a:lnTo>
                  <a:lnTo>
                    <a:pt x="123" y="47"/>
                  </a:lnTo>
                  <a:lnTo>
                    <a:pt x="119" y="55"/>
                  </a:lnTo>
                  <a:lnTo>
                    <a:pt x="113" y="62"/>
                  </a:lnTo>
                  <a:lnTo>
                    <a:pt x="103" y="69"/>
                  </a:lnTo>
                  <a:lnTo>
                    <a:pt x="90" y="75"/>
                  </a:lnTo>
                  <a:lnTo>
                    <a:pt x="76" y="84"/>
                  </a:lnTo>
                  <a:lnTo>
                    <a:pt x="61" y="93"/>
                  </a:lnTo>
                  <a:lnTo>
                    <a:pt x="45" y="102"/>
                  </a:lnTo>
                  <a:lnTo>
                    <a:pt x="33" y="111"/>
                  </a:lnTo>
                  <a:lnTo>
                    <a:pt x="24" y="122"/>
                  </a:lnTo>
                  <a:lnTo>
                    <a:pt x="20" y="130"/>
                  </a:lnTo>
                  <a:lnTo>
                    <a:pt x="20" y="137"/>
                  </a:lnTo>
                  <a:lnTo>
                    <a:pt x="22" y="139"/>
                  </a:lnTo>
                  <a:lnTo>
                    <a:pt x="24" y="137"/>
                  </a:lnTo>
                  <a:lnTo>
                    <a:pt x="29" y="133"/>
                  </a:lnTo>
                  <a:lnTo>
                    <a:pt x="35" y="126"/>
                  </a:lnTo>
                  <a:lnTo>
                    <a:pt x="43" y="117"/>
                  </a:lnTo>
                  <a:lnTo>
                    <a:pt x="53" y="111"/>
                  </a:lnTo>
                  <a:lnTo>
                    <a:pt x="62" y="106"/>
                  </a:lnTo>
                  <a:lnTo>
                    <a:pt x="72" y="100"/>
                  </a:lnTo>
                  <a:lnTo>
                    <a:pt x="84" y="97"/>
                  </a:lnTo>
                  <a:lnTo>
                    <a:pt x="95" y="93"/>
                  </a:lnTo>
                  <a:lnTo>
                    <a:pt x="105" y="93"/>
                  </a:lnTo>
                  <a:lnTo>
                    <a:pt x="103" y="113"/>
                  </a:lnTo>
                  <a:lnTo>
                    <a:pt x="99" y="130"/>
                  </a:lnTo>
                  <a:lnTo>
                    <a:pt x="94" y="144"/>
                  </a:lnTo>
                  <a:lnTo>
                    <a:pt x="90" y="155"/>
                  </a:lnTo>
                  <a:lnTo>
                    <a:pt x="76" y="157"/>
                  </a:lnTo>
                  <a:lnTo>
                    <a:pt x="61" y="164"/>
                  </a:lnTo>
                  <a:lnTo>
                    <a:pt x="49" y="168"/>
                  </a:lnTo>
                  <a:lnTo>
                    <a:pt x="37" y="177"/>
                  </a:lnTo>
                  <a:lnTo>
                    <a:pt x="26" y="186"/>
                  </a:lnTo>
                  <a:lnTo>
                    <a:pt x="18" y="194"/>
                  </a:lnTo>
                  <a:lnTo>
                    <a:pt x="14" y="205"/>
                  </a:lnTo>
                  <a:lnTo>
                    <a:pt x="12" y="216"/>
                  </a:lnTo>
                  <a:lnTo>
                    <a:pt x="12" y="223"/>
                  </a:lnTo>
                  <a:lnTo>
                    <a:pt x="14" y="225"/>
                  </a:lnTo>
                  <a:lnTo>
                    <a:pt x="18" y="221"/>
                  </a:lnTo>
                  <a:lnTo>
                    <a:pt x="20" y="214"/>
                  </a:lnTo>
                  <a:lnTo>
                    <a:pt x="24" y="208"/>
                  </a:lnTo>
                  <a:lnTo>
                    <a:pt x="29" y="201"/>
                  </a:lnTo>
                  <a:lnTo>
                    <a:pt x="39" y="194"/>
                  </a:lnTo>
                  <a:lnTo>
                    <a:pt x="49" y="188"/>
                  </a:lnTo>
                  <a:lnTo>
                    <a:pt x="61" y="181"/>
                  </a:lnTo>
                  <a:lnTo>
                    <a:pt x="72" y="177"/>
                  </a:lnTo>
                  <a:lnTo>
                    <a:pt x="82" y="175"/>
                  </a:lnTo>
                  <a:lnTo>
                    <a:pt x="92" y="172"/>
                  </a:lnTo>
                  <a:lnTo>
                    <a:pt x="92" y="194"/>
                  </a:lnTo>
                  <a:lnTo>
                    <a:pt x="88" y="212"/>
                  </a:lnTo>
                  <a:lnTo>
                    <a:pt x="84" y="228"/>
                  </a:lnTo>
                  <a:lnTo>
                    <a:pt x="78" y="239"/>
                  </a:lnTo>
                  <a:lnTo>
                    <a:pt x="66" y="243"/>
                  </a:lnTo>
                  <a:lnTo>
                    <a:pt x="55" y="247"/>
                  </a:lnTo>
                  <a:lnTo>
                    <a:pt x="45" y="254"/>
                  </a:lnTo>
                  <a:lnTo>
                    <a:pt x="35" y="261"/>
                  </a:lnTo>
                  <a:lnTo>
                    <a:pt x="27" y="269"/>
                  </a:lnTo>
                  <a:lnTo>
                    <a:pt x="22" y="278"/>
                  </a:lnTo>
                  <a:lnTo>
                    <a:pt x="18" y="289"/>
                  </a:lnTo>
                  <a:lnTo>
                    <a:pt x="16" y="300"/>
                  </a:lnTo>
                  <a:lnTo>
                    <a:pt x="29" y="285"/>
                  </a:lnTo>
                  <a:lnTo>
                    <a:pt x="45" y="269"/>
                  </a:lnTo>
                  <a:lnTo>
                    <a:pt x="61" y="258"/>
                  </a:lnTo>
                  <a:lnTo>
                    <a:pt x="72" y="254"/>
                  </a:lnTo>
                  <a:lnTo>
                    <a:pt x="70" y="265"/>
                  </a:lnTo>
                  <a:lnTo>
                    <a:pt x="66" y="278"/>
                  </a:lnTo>
                  <a:lnTo>
                    <a:pt x="61" y="294"/>
                  </a:lnTo>
                  <a:lnTo>
                    <a:pt x="53" y="311"/>
                  </a:lnTo>
                  <a:lnTo>
                    <a:pt x="41" y="327"/>
                  </a:lnTo>
                  <a:lnTo>
                    <a:pt x="31" y="342"/>
                  </a:lnTo>
                  <a:lnTo>
                    <a:pt x="20" y="353"/>
                  </a:lnTo>
                  <a:lnTo>
                    <a:pt x="8" y="362"/>
                  </a:lnTo>
                  <a:lnTo>
                    <a:pt x="2" y="367"/>
                  </a:lnTo>
                  <a:lnTo>
                    <a:pt x="0" y="371"/>
                  </a:lnTo>
                  <a:lnTo>
                    <a:pt x="2" y="373"/>
                  </a:lnTo>
                  <a:lnTo>
                    <a:pt x="10" y="371"/>
                  </a:lnTo>
                  <a:lnTo>
                    <a:pt x="18" y="367"/>
                  </a:lnTo>
                  <a:lnTo>
                    <a:pt x="27" y="360"/>
                  </a:lnTo>
                  <a:lnTo>
                    <a:pt x="39" y="349"/>
                  </a:lnTo>
                  <a:lnTo>
                    <a:pt x="51" y="333"/>
                  </a:lnTo>
                  <a:lnTo>
                    <a:pt x="62" y="318"/>
                  </a:lnTo>
                  <a:lnTo>
                    <a:pt x="74" y="298"/>
                  </a:lnTo>
                  <a:lnTo>
                    <a:pt x="82" y="276"/>
                  </a:lnTo>
                  <a:lnTo>
                    <a:pt x="88" y="254"/>
                  </a:lnTo>
                  <a:lnTo>
                    <a:pt x="101" y="258"/>
                  </a:lnTo>
                  <a:lnTo>
                    <a:pt x="113" y="269"/>
                  </a:lnTo>
                  <a:lnTo>
                    <a:pt x="121" y="285"/>
                  </a:lnTo>
                  <a:lnTo>
                    <a:pt x="121" y="298"/>
                  </a:lnTo>
                  <a:lnTo>
                    <a:pt x="117" y="311"/>
                  </a:lnTo>
                  <a:lnTo>
                    <a:pt x="117" y="320"/>
                  </a:lnTo>
                  <a:lnTo>
                    <a:pt x="119" y="322"/>
                  </a:lnTo>
                  <a:lnTo>
                    <a:pt x="125" y="316"/>
                  </a:lnTo>
                  <a:lnTo>
                    <a:pt x="129" y="309"/>
                  </a:lnTo>
                  <a:lnTo>
                    <a:pt x="132" y="303"/>
                  </a:lnTo>
                  <a:lnTo>
                    <a:pt x="132" y="296"/>
                  </a:lnTo>
                  <a:lnTo>
                    <a:pt x="130" y="287"/>
                  </a:lnTo>
                  <a:lnTo>
                    <a:pt x="125" y="272"/>
                  </a:lnTo>
                  <a:lnTo>
                    <a:pt x="117" y="256"/>
                  </a:lnTo>
                  <a:lnTo>
                    <a:pt x="109" y="245"/>
                  </a:lnTo>
                  <a:lnTo>
                    <a:pt x="103" y="239"/>
                  </a:lnTo>
                  <a:lnTo>
                    <a:pt x="107" y="221"/>
                  </a:lnTo>
                  <a:lnTo>
                    <a:pt x="109" y="201"/>
                  </a:lnTo>
                  <a:lnTo>
                    <a:pt x="113" y="181"/>
                  </a:lnTo>
                  <a:lnTo>
                    <a:pt x="113" y="168"/>
                  </a:lnTo>
                  <a:lnTo>
                    <a:pt x="115" y="161"/>
                  </a:lnTo>
                  <a:lnTo>
                    <a:pt x="117" y="161"/>
                  </a:lnTo>
                  <a:lnTo>
                    <a:pt x="123" y="164"/>
                  </a:lnTo>
                  <a:lnTo>
                    <a:pt x="132" y="168"/>
                  </a:lnTo>
                  <a:lnTo>
                    <a:pt x="144" y="177"/>
                  </a:lnTo>
                  <a:lnTo>
                    <a:pt x="154" y="188"/>
                  </a:lnTo>
                  <a:lnTo>
                    <a:pt x="164" y="205"/>
                  </a:lnTo>
                  <a:lnTo>
                    <a:pt x="167" y="230"/>
                  </a:lnTo>
                  <a:lnTo>
                    <a:pt x="169" y="239"/>
                  </a:lnTo>
                  <a:lnTo>
                    <a:pt x="171" y="241"/>
                  </a:lnTo>
                  <a:lnTo>
                    <a:pt x="175" y="239"/>
                  </a:lnTo>
                  <a:lnTo>
                    <a:pt x="175" y="228"/>
                  </a:lnTo>
                  <a:lnTo>
                    <a:pt x="175" y="219"/>
                  </a:lnTo>
                  <a:lnTo>
                    <a:pt x="173" y="208"/>
                  </a:lnTo>
                  <a:lnTo>
                    <a:pt x="169" y="192"/>
                  </a:lnTo>
                  <a:lnTo>
                    <a:pt x="164" y="179"/>
                  </a:lnTo>
                  <a:lnTo>
                    <a:pt x="156" y="166"/>
                  </a:lnTo>
                  <a:lnTo>
                    <a:pt x="144" y="155"/>
                  </a:lnTo>
                  <a:lnTo>
                    <a:pt x="132" y="144"/>
                  </a:lnTo>
                  <a:lnTo>
                    <a:pt x="117" y="139"/>
                  </a:lnTo>
                  <a:lnTo>
                    <a:pt x="121" y="128"/>
                  </a:lnTo>
                  <a:lnTo>
                    <a:pt x="125" y="113"/>
                  </a:lnTo>
                  <a:lnTo>
                    <a:pt x="129" y="100"/>
                  </a:lnTo>
                  <a:lnTo>
                    <a:pt x="129" y="91"/>
                  </a:lnTo>
                  <a:lnTo>
                    <a:pt x="144" y="95"/>
                  </a:lnTo>
                  <a:lnTo>
                    <a:pt x="162" y="102"/>
                  </a:lnTo>
                  <a:lnTo>
                    <a:pt x="173" y="115"/>
                  </a:lnTo>
                  <a:lnTo>
                    <a:pt x="181" y="135"/>
                  </a:lnTo>
                  <a:lnTo>
                    <a:pt x="183" y="144"/>
                  </a:lnTo>
                  <a:lnTo>
                    <a:pt x="185" y="146"/>
                  </a:lnTo>
                  <a:lnTo>
                    <a:pt x="187" y="141"/>
                  </a:lnTo>
                  <a:lnTo>
                    <a:pt x="187" y="130"/>
                  </a:lnTo>
                  <a:lnTo>
                    <a:pt x="181" y="113"/>
                  </a:lnTo>
                  <a:lnTo>
                    <a:pt x="169" y="93"/>
                  </a:lnTo>
                  <a:lnTo>
                    <a:pt x="154" y="75"/>
                  </a:lnTo>
                  <a:lnTo>
                    <a:pt x="138" y="69"/>
                  </a:lnTo>
                  <a:lnTo>
                    <a:pt x="138" y="51"/>
                  </a:lnTo>
                  <a:lnTo>
                    <a:pt x="138" y="35"/>
                  </a:lnTo>
                  <a:lnTo>
                    <a:pt x="138" y="22"/>
                  </a:lnTo>
                  <a:lnTo>
                    <a:pt x="138" y="9"/>
                  </a:lnTo>
                  <a:lnTo>
                    <a:pt x="134" y="0"/>
                  </a:lnTo>
                  <a:lnTo>
                    <a:pt x="130" y="0"/>
                  </a:lnTo>
                  <a:lnTo>
                    <a:pt x="127" y="9"/>
                  </a:lnTo>
                  <a:lnTo>
                    <a:pt x="125" y="18"/>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4" name="Freeform 473"/>
            <p:cNvSpPr>
              <a:spLocks/>
            </p:cNvSpPr>
            <p:nvPr/>
          </p:nvSpPr>
          <p:spPr bwMode="auto">
            <a:xfrm>
              <a:off x="60" y="554"/>
              <a:ext cx="300" cy="192"/>
            </a:xfrm>
            <a:custGeom>
              <a:avLst/>
              <a:gdLst>
                <a:gd name="T0" fmla="*/ 257 w 300"/>
                <a:gd name="T1" fmla="*/ 9 h 192"/>
                <a:gd name="T2" fmla="*/ 232 w 300"/>
                <a:gd name="T3" fmla="*/ 20 h 192"/>
                <a:gd name="T4" fmla="*/ 202 w 300"/>
                <a:gd name="T5" fmla="*/ 35 h 192"/>
                <a:gd name="T6" fmla="*/ 181 w 300"/>
                <a:gd name="T7" fmla="*/ 46 h 192"/>
                <a:gd name="T8" fmla="*/ 171 w 300"/>
                <a:gd name="T9" fmla="*/ 46 h 192"/>
                <a:gd name="T10" fmla="*/ 154 w 300"/>
                <a:gd name="T11" fmla="*/ 38 h 192"/>
                <a:gd name="T12" fmla="*/ 132 w 300"/>
                <a:gd name="T13" fmla="*/ 33 h 192"/>
                <a:gd name="T14" fmla="*/ 113 w 300"/>
                <a:gd name="T15" fmla="*/ 33 h 192"/>
                <a:gd name="T16" fmla="*/ 97 w 300"/>
                <a:gd name="T17" fmla="*/ 40 h 192"/>
                <a:gd name="T18" fmla="*/ 103 w 300"/>
                <a:gd name="T19" fmla="*/ 42 h 192"/>
                <a:gd name="T20" fmla="*/ 123 w 300"/>
                <a:gd name="T21" fmla="*/ 44 h 192"/>
                <a:gd name="T22" fmla="*/ 154 w 300"/>
                <a:gd name="T23" fmla="*/ 60 h 192"/>
                <a:gd name="T24" fmla="*/ 158 w 300"/>
                <a:gd name="T25" fmla="*/ 75 h 192"/>
                <a:gd name="T26" fmla="*/ 140 w 300"/>
                <a:gd name="T27" fmla="*/ 93 h 192"/>
                <a:gd name="T28" fmla="*/ 123 w 300"/>
                <a:gd name="T29" fmla="*/ 95 h 192"/>
                <a:gd name="T30" fmla="*/ 97 w 300"/>
                <a:gd name="T31" fmla="*/ 91 h 192"/>
                <a:gd name="T32" fmla="*/ 70 w 300"/>
                <a:gd name="T33" fmla="*/ 86 h 192"/>
                <a:gd name="T34" fmla="*/ 49 w 300"/>
                <a:gd name="T35" fmla="*/ 88 h 192"/>
                <a:gd name="T36" fmla="*/ 49 w 300"/>
                <a:gd name="T37" fmla="*/ 91 h 192"/>
                <a:gd name="T38" fmla="*/ 66 w 300"/>
                <a:gd name="T39" fmla="*/ 95 h 192"/>
                <a:gd name="T40" fmla="*/ 86 w 300"/>
                <a:gd name="T41" fmla="*/ 99 h 192"/>
                <a:gd name="T42" fmla="*/ 103 w 300"/>
                <a:gd name="T43" fmla="*/ 106 h 192"/>
                <a:gd name="T44" fmla="*/ 101 w 300"/>
                <a:gd name="T45" fmla="*/ 121 h 192"/>
                <a:gd name="T46" fmla="*/ 76 w 300"/>
                <a:gd name="T47" fmla="*/ 139 h 192"/>
                <a:gd name="T48" fmla="*/ 49 w 300"/>
                <a:gd name="T49" fmla="*/ 150 h 192"/>
                <a:gd name="T50" fmla="*/ 22 w 300"/>
                <a:gd name="T51" fmla="*/ 155 h 192"/>
                <a:gd name="T52" fmla="*/ 4 w 300"/>
                <a:gd name="T53" fmla="*/ 155 h 192"/>
                <a:gd name="T54" fmla="*/ 2 w 300"/>
                <a:gd name="T55" fmla="*/ 159 h 192"/>
                <a:gd name="T56" fmla="*/ 20 w 300"/>
                <a:gd name="T57" fmla="*/ 161 h 192"/>
                <a:gd name="T58" fmla="*/ 47 w 300"/>
                <a:gd name="T59" fmla="*/ 159 h 192"/>
                <a:gd name="T60" fmla="*/ 80 w 300"/>
                <a:gd name="T61" fmla="*/ 152 h 192"/>
                <a:gd name="T62" fmla="*/ 111 w 300"/>
                <a:gd name="T63" fmla="*/ 137 h 192"/>
                <a:gd name="T64" fmla="*/ 132 w 300"/>
                <a:gd name="T65" fmla="*/ 139 h 192"/>
                <a:gd name="T66" fmla="*/ 130 w 300"/>
                <a:gd name="T67" fmla="*/ 170 h 192"/>
                <a:gd name="T68" fmla="*/ 119 w 300"/>
                <a:gd name="T69" fmla="*/ 190 h 192"/>
                <a:gd name="T70" fmla="*/ 125 w 300"/>
                <a:gd name="T71" fmla="*/ 192 h 192"/>
                <a:gd name="T72" fmla="*/ 138 w 300"/>
                <a:gd name="T73" fmla="*/ 179 h 192"/>
                <a:gd name="T74" fmla="*/ 146 w 300"/>
                <a:gd name="T75" fmla="*/ 141 h 192"/>
                <a:gd name="T76" fmla="*/ 158 w 300"/>
                <a:gd name="T77" fmla="*/ 106 h 192"/>
                <a:gd name="T78" fmla="*/ 185 w 300"/>
                <a:gd name="T79" fmla="*/ 75 h 192"/>
                <a:gd name="T80" fmla="*/ 208 w 300"/>
                <a:gd name="T81" fmla="*/ 82 h 192"/>
                <a:gd name="T82" fmla="*/ 212 w 300"/>
                <a:gd name="T83" fmla="*/ 121 h 192"/>
                <a:gd name="T84" fmla="*/ 206 w 300"/>
                <a:gd name="T85" fmla="*/ 146 h 192"/>
                <a:gd name="T86" fmla="*/ 212 w 300"/>
                <a:gd name="T87" fmla="*/ 148 h 192"/>
                <a:gd name="T88" fmla="*/ 222 w 300"/>
                <a:gd name="T89" fmla="*/ 126 h 192"/>
                <a:gd name="T90" fmla="*/ 224 w 300"/>
                <a:gd name="T91" fmla="*/ 82 h 192"/>
                <a:gd name="T92" fmla="*/ 224 w 300"/>
                <a:gd name="T93" fmla="*/ 51 h 192"/>
                <a:gd name="T94" fmla="*/ 243 w 300"/>
                <a:gd name="T95" fmla="*/ 35 h 192"/>
                <a:gd name="T96" fmla="*/ 270 w 300"/>
                <a:gd name="T97" fmla="*/ 18 h 192"/>
                <a:gd name="T98" fmla="*/ 292 w 300"/>
                <a:gd name="T99" fmla="*/ 7 h 192"/>
                <a:gd name="T100" fmla="*/ 294 w 300"/>
                <a:gd name="T101" fmla="*/ 0 h 192"/>
                <a:gd name="T102" fmla="*/ 272 w 300"/>
                <a:gd name="T103" fmla="*/ 4 h 1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0"/>
                <a:gd name="T157" fmla="*/ 0 h 192"/>
                <a:gd name="T158" fmla="*/ 300 w 300"/>
                <a:gd name="T159" fmla="*/ 192 h 1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0" h="192">
                  <a:moveTo>
                    <a:pt x="267" y="4"/>
                  </a:moveTo>
                  <a:lnTo>
                    <a:pt x="257" y="9"/>
                  </a:lnTo>
                  <a:lnTo>
                    <a:pt x="245" y="13"/>
                  </a:lnTo>
                  <a:lnTo>
                    <a:pt x="232" y="20"/>
                  </a:lnTo>
                  <a:lnTo>
                    <a:pt x="216" y="27"/>
                  </a:lnTo>
                  <a:lnTo>
                    <a:pt x="202" y="35"/>
                  </a:lnTo>
                  <a:lnTo>
                    <a:pt x="191" y="42"/>
                  </a:lnTo>
                  <a:lnTo>
                    <a:pt x="181" y="46"/>
                  </a:lnTo>
                  <a:lnTo>
                    <a:pt x="177" y="51"/>
                  </a:lnTo>
                  <a:lnTo>
                    <a:pt x="171" y="46"/>
                  </a:lnTo>
                  <a:lnTo>
                    <a:pt x="164" y="40"/>
                  </a:lnTo>
                  <a:lnTo>
                    <a:pt x="154" y="38"/>
                  </a:lnTo>
                  <a:lnTo>
                    <a:pt x="144" y="33"/>
                  </a:lnTo>
                  <a:lnTo>
                    <a:pt x="132" y="33"/>
                  </a:lnTo>
                  <a:lnTo>
                    <a:pt x="123" y="31"/>
                  </a:lnTo>
                  <a:lnTo>
                    <a:pt x="113" y="33"/>
                  </a:lnTo>
                  <a:lnTo>
                    <a:pt x="103" y="35"/>
                  </a:lnTo>
                  <a:lnTo>
                    <a:pt x="97" y="40"/>
                  </a:lnTo>
                  <a:lnTo>
                    <a:pt x="99" y="42"/>
                  </a:lnTo>
                  <a:lnTo>
                    <a:pt x="103" y="42"/>
                  </a:lnTo>
                  <a:lnTo>
                    <a:pt x="111" y="42"/>
                  </a:lnTo>
                  <a:lnTo>
                    <a:pt x="123" y="44"/>
                  </a:lnTo>
                  <a:lnTo>
                    <a:pt x="140" y="51"/>
                  </a:lnTo>
                  <a:lnTo>
                    <a:pt x="154" y="60"/>
                  </a:lnTo>
                  <a:lnTo>
                    <a:pt x="164" y="66"/>
                  </a:lnTo>
                  <a:lnTo>
                    <a:pt x="158" y="75"/>
                  </a:lnTo>
                  <a:lnTo>
                    <a:pt x="150" y="84"/>
                  </a:lnTo>
                  <a:lnTo>
                    <a:pt x="140" y="93"/>
                  </a:lnTo>
                  <a:lnTo>
                    <a:pt x="134" y="97"/>
                  </a:lnTo>
                  <a:lnTo>
                    <a:pt x="123" y="95"/>
                  </a:lnTo>
                  <a:lnTo>
                    <a:pt x="111" y="93"/>
                  </a:lnTo>
                  <a:lnTo>
                    <a:pt x="97" y="91"/>
                  </a:lnTo>
                  <a:lnTo>
                    <a:pt x="84" y="88"/>
                  </a:lnTo>
                  <a:lnTo>
                    <a:pt x="70" y="86"/>
                  </a:lnTo>
                  <a:lnTo>
                    <a:pt x="59" y="86"/>
                  </a:lnTo>
                  <a:lnTo>
                    <a:pt x="49" y="88"/>
                  </a:lnTo>
                  <a:lnTo>
                    <a:pt x="41" y="91"/>
                  </a:lnTo>
                  <a:lnTo>
                    <a:pt x="49" y="91"/>
                  </a:lnTo>
                  <a:lnTo>
                    <a:pt x="57" y="93"/>
                  </a:lnTo>
                  <a:lnTo>
                    <a:pt x="66" y="95"/>
                  </a:lnTo>
                  <a:lnTo>
                    <a:pt x="76" y="97"/>
                  </a:lnTo>
                  <a:lnTo>
                    <a:pt x="86" y="99"/>
                  </a:lnTo>
                  <a:lnTo>
                    <a:pt x="95" y="102"/>
                  </a:lnTo>
                  <a:lnTo>
                    <a:pt x="103" y="106"/>
                  </a:lnTo>
                  <a:lnTo>
                    <a:pt x="111" y="110"/>
                  </a:lnTo>
                  <a:lnTo>
                    <a:pt x="101" y="121"/>
                  </a:lnTo>
                  <a:lnTo>
                    <a:pt x="90" y="130"/>
                  </a:lnTo>
                  <a:lnTo>
                    <a:pt x="76" y="139"/>
                  </a:lnTo>
                  <a:lnTo>
                    <a:pt x="62" y="146"/>
                  </a:lnTo>
                  <a:lnTo>
                    <a:pt x="49" y="150"/>
                  </a:lnTo>
                  <a:lnTo>
                    <a:pt x="33" y="152"/>
                  </a:lnTo>
                  <a:lnTo>
                    <a:pt x="22" y="155"/>
                  </a:lnTo>
                  <a:lnTo>
                    <a:pt x="12" y="155"/>
                  </a:lnTo>
                  <a:lnTo>
                    <a:pt x="4" y="155"/>
                  </a:lnTo>
                  <a:lnTo>
                    <a:pt x="0" y="157"/>
                  </a:lnTo>
                  <a:lnTo>
                    <a:pt x="2" y="159"/>
                  </a:lnTo>
                  <a:lnTo>
                    <a:pt x="10" y="161"/>
                  </a:lnTo>
                  <a:lnTo>
                    <a:pt x="20" y="161"/>
                  </a:lnTo>
                  <a:lnTo>
                    <a:pt x="31" y="161"/>
                  </a:lnTo>
                  <a:lnTo>
                    <a:pt x="47" y="159"/>
                  </a:lnTo>
                  <a:lnTo>
                    <a:pt x="62" y="157"/>
                  </a:lnTo>
                  <a:lnTo>
                    <a:pt x="80" y="152"/>
                  </a:lnTo>
                  <a:lnTo>
                    <a:pt x="95" y="146"/>
                  </a:lnTo>
                  <a:lnTo>
                    <a:pt x="111" y="137"/>
                  </a:lnTo>
                  <a:lnTo>
                    <a:pt x="125" y="126"/>
                  </a:lnTo>
                  <a:lnTo>
                    <a:pt x="132" y="139"/>
                  </a:lnTo>
                  <a:lnTo>
                    <a:pt x="134" y="155"/>
                  </a:lnTo>
                  <a:lnTo>
                    <a:pt x="130" y="170"/>
                  </a:lnTo>
                  <a:lnTo>
                    <a:pt x="123" y="186"/>
                  </a:lnTo>
                  <a:lnTo>
                    <a:pt x="119" y="190"/>
                  </a:lnTo>
                  <a:lnTo>
                    <a:pt x="119" y="192"/>
                  </a:lnTo>
                  <a:lnTo>
                    <a:pt x="125" y="192"/>
                  </a:lnTo>
                  <a:lnTo>
                    <a:pt x="130" y="188"/>
                  </a:lnTo>
                  <a:lnTo>
                    <a:pt x="138" y="179"/>
                  </a:lnTo>
                  <a:lnTo>
                    <a:pt x="144" y="161"/>
                  </a:lnTo>
                  <a:lnTo>
                    <a:pt x="146" y="141"/>
                  </a:lnTo>
                  <a:lnTo>
                    <a:pt x="144" y="121"/>
                  </a:lnTo>
                  <a:lnTo>
                    <a:pt x="158" y="106"/>
                  </a:lnTo>
                  <a:lnTo>
                    <a:pt x="171" y="88"/>
                  </a:lnTo>
                  <a:lnTo>
                    <a:pt x="185" y="75"/>
                  </a:lnTo>
                  <a:lnTo>
                    <a:pt x="200" y="69"/>
                  </a:lnTo>
                  <a:lnTo>
                    <a:pt x="208" y="82"/>
                  </a:lnTo>
                  <a:lnTo>
                    <a:pt x="212" y="99"/>
                  </a:lnTo>
                  <a:lnTo>
                    <a:pt x="212" y="121"/>
                  </a:lnTo>
                  <a:lnTo>
                    <a:pt x="208" y="139"/>
                  </a:lnTo>
                  <a:lnTo>
                    <a:pt x="206" y="146"/>
                  </a:lnTo>
                  <a:lnTo>
                    <a:pt x="208" y="148"/>
                  </a:lnTo>
                  <a:lnTo>
                    <a:pt x="212" y="148"/>
                  </a:lnTo>
                  <a:lnTo>
                    <a:pt x="216" y="141"/>
                  </a:lnTo>
                  <a:lnTo>
                    <a:pt x="222" y="126"/>
                  </a:lnTo>
                  <a:lnTo>
                    <a:pt x="226" y="106"/>
                  </a:lnTo>
                  <a:lnTo>
                    <a:pt x="224" y="82"/>
                  </a:lnTo>
                  <a:lnTo>
                    <a:pt x="218" y="57"/>
                  </a:lnTo>
                  <a:lnTo>
                    <a:pt x="224" y="51"/>
                  </a:lnTo>
                  <a:lnTo>
                    <a:pt x="233" y="44"/>
                  </a:lnTo>
                  <a:lnTo>
                    <a:pt x="243" y="35"/>
                  </a:lnTo>
                  <a:lnTo>
                    <a:pt x="257" y="27"/>
                  </a:lnTo>
                  <a:lnTo>
                    <a:pt x="270" y="18"/>
                  </a:lnTo>
                  <a:lnTo>
                    <a:pt x="282" y="11"/>
                  </a:lnTo>
                  <a:lnTo>
                    <a:pt x="292" y="7"/>
                  </a:lnTo>
                  <a:lnTo>
                    <a:pt x="300" y="2"/>
                  </a:lnTo>
                  <a:lnTo>
                    <a:pt x="294" y="0"/>
                  </a:lnTo>
                  <a:lnTo>
                    <a:pt x="284" y="2"/>
                  </a:lnTo>
                  <a:lnTo>
                    <a:pt x="272" y="4"/>
                  </a:lnTo>
                  <a:lnTo>
                    <a:pt x="267" y="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5" name="Freeform 474"/>
            <p:cNvSpPr>
              <a:spLocks/>
            </p:cNvSpPr>
            <p:nvPr/>
          </p:nvSpPr>
          <p:spPr bwMode="auto">
            <a:xfrm>
              <a:off x="476" y="448"/>
              <a:ext cx="27" cy="33"/>
            </a:xfrm>
            <a:custGeom>
              <a:avLst/>
              <a:gdLst>
                <a:gd name="T0" fmla="*/ 4 w 27"/>
                <a:gd name="T1" fmla="*/ 2 h 33"/>
                <a:gd name="T2" fmla="*/ 12 w 27"/>
                <a:gd name="T3" fmla="*/ 0 h 33"/>
                <a:gd name="T4" fmla="*/ 18 w 27"/>
                <a:gd name="T5" fmla="*/ 0 h 33"/>
                <a:gd name="T6" fmla="*/ 23 w 27"/>
                <a:gd name="T7" fmla="*/ 2 h 33"/>
                <a:gd name="T8" fmla="*/ 25 w 27"/>
                <a:gd name="T9" fmla="*/ 9 h 33"/>
                <a:gd name="T10" fmla="*/ 27 w 27"/>
                <a:gd name="T11" fmla="*/ 16 h 33"/>
                <a:gd name="T12" fmla="*/ 27 w 27"/>
                <a:gd name="T13" fmla="*/ 22 h 33"/>
                <a:gd name="T14" fmla="*/ 25 w 27"/>
                <a:gd name="T15" fmla="*/ 27 h 33"/>
                <a:gd name="T16" fmla="*/ 23 w 27"/>
                <a:gd name="T17" fmla="*/ 31 h 33"/>
                <a:gd name="T18" fmla="*/ 20 w 27"/>
                <a:gd name="T19" fmla="*/ 33 h 33"/>
                <a:gd name="T20" fmla="*/ 16 w 27"/>
                <a:gd name="T21" fmla="*/ 33 h 33"/>
                <a:gd name="T22" fmla="*/ 10 w 27"/>
                <a:gd name="T23" fmla="*/ 31 h 33"/>
                <a:gd name="T24" fmla="*/ 4 w 27"/>
                <a:gd name="T25" fmla="*/ 27 h 33"/>
                <a:gd name="T26" fmla="*/ 2 w 27"/>
                <a:gd name="T27" fmla="*/ 20 h 33"/>
                <a:gd name="T28" fmla="*/ 0 w 27"/>
                <a:gd name="T29" fmla="*/ 11 h 33"/>
                <a:gd name="T30" fmla="*/ 0 w 27"/>
                <a:gd name="T31" fmla="*/ 5 h 33"/>
                <a:gd name="T32" fmla="*/ 4 w 27"/>
                <a:gd name="T33" fmla="*/ 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33"/>
                <a:gd name="T53" fmla="*/ 27 w 27"/>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33">
                  <a:moveTo>
                    <a:pt x="4" y="2"/>
                  </a:moveTo>
                  <a:lnTo>
                    <a:pt x="12" y="0"/>
                  </a:lnTo>
                  <a:lnTo>
                    <a:pt x="18" y="0"/>
                  </a:lnTo>
                  <a:lnTo>
                    <a:pt x="23" y="2"/>
                  </a:lnTo>
                  <a:lnTo>
                    <a:pt x="25" y="9"/>
                  </a:lnTo>
                  <a:lnTo>
                    <a:pt x="27" y="16"/>
                  </a:lnTo>
                  <a:lnTo>
                    <a:pt x="27" y="22"/>
                  </a:lnTo>
                  <a:lnTo>
                    <a:pt x="25" y="27"/>
                  </a:lnTo>
                  <a:lnTo>
                    <a:pt x="23" y="31"/>
                  </a:lnTo>
                  <a:lnTo>
                    <a:pt x="20" y="33"/>
                  </a:lnTo>
                  <a:lnTo>
                    <a:pt x="16" y="33"/>
                  </a:lnTo>
                  <a:lnTo>
                    <a:pt x="10" y="31"/>
                  </a:lnTo>
                  <a:lnTo>
                    <a:pt x="4" y="27"/>
                  </a:lnTo>
                  <a:lnTo>
                    <a:pt x="2" y="20"/>
                  </a:lnTo>
                  <a:lnTo>
                    <a:pt x="0" y="11"/>
                  </a:lnTo>
                  <a:lnTo>
                    <a:pt x="0" y="5"/>
                  </a:lnTo>
                  <a:lnTo>
                    <a:pt x="4" y="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6" name="Freeform 475"/>
            <p:cNvSpPr>
              <a:spLocks/>
            </p:cNvSpPr>
            <p:nvPr/>
          </p:nvSpPr>
          <p:spPr bwMode="auto">
            <a:xfrm>
              <a:off x="470" y="525"/>
              <a:ext cx="24" cy="22"/>
            </a:xfrm>
            <a:custGeom>
              <a:avLst/>
              <a:gdLst>
                <a:gd name="T0" fmla="*/ 2 w 24"/>
                <a:gd name="T1" fmla="*/ 3 h 22"/>
                <a:gd name="T2" fmla="*/ 8 w 24"/>
                <a:gd name="T3" fmla="*/ 0 h 22"/>
                <a:gd name="T4" fmla="*/ 12 w 24"/>
                <a:gd name="T5" fmla="*/ 0 h 22"/>
                <a:gd name="T6" fmla="*/ 18 w 24"/>
                <a:gd name="T7" fmla="*/ 3 h 22"/>
                <a:gd name="T8" fmla="*/ 22 w 24"/>
                <a:gd name="T9" fmla="*/ 5 h 22"/>
                <a:gd name="T10" fmla="*/ 24 w 24"/>
                <a:gd name="T11" fmla="*/ 9 h 22"/>
                <a:gd name="T12" fmla="*/ 24 w 24"/>
                <a:gd name="T13" fmla="*/ 11 h 22"/>
                <a:gd name="T14" fmla="*/ 22 w 24"/>
                <a:gd name="T15" fmla="*/ 16 h 22"/>
                <a:gd name="T16" fmla="*/ 20 w 24"/>
                <a:gd name="T17" fmla="*/ 20 h 22"/>
                <a:gd name="T18" fmla="*/ 16 w 24"/>
                <a:gd name="T19" fmla="*/ 22 h 22"/>
                <a:gd name="T20" fmla="*/ 10 w 24"/>
                <a:gd name="T21" fmla="*/ 22 h 22"/>
                <a:gd name="T22" fmla="*/ 4 w 24"/>
                <a:gd name="T23" fmla="*/ 20 h 22"/>
                <a:gd name="T24" fmla="*/ 2 w 24"/>
                <a:gd name="T25" fmla="*/ 18 h 22"/>
                <a:gd name="T26" fmla="*/ 2 w 24"/>
                <a:gd name="T27" fmla="*/ 16 h 22"/>
                <a:gd name="T28" fmla="*/ 0 w 24"/>
                <a:gd name="T29" fmla="*/ 14 h 22"/>
                <a:gd name="T30" fmla="*/ 0 w 24"/>
                <a:gd name="T31" fmla="*/ 7 h 22"/>
                <a:gd name="T32" fmla="*/ 2 w 24"/>
                <a:gd name="T33" fmla="*/ 3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2" y="3"/>
                  </a:moveTo>
                  <a:lnTo>
                    <a:pt x="8" y="0"/>
                  </a:lnTo>
                  <a:lnTo>
                    <a:pt x="12" y="0"/>
                  </a:lnTo>
                  <a:lnTo>
                    <a:pt x="18" y="3"/>
                  </a:lnTo>
                  <a:lnTo>
                    <a:pt x="22" y="5"/>
                  </a:lnTo>
                  <a:lnTo>
                    <a:pt x="24" y="9"/>
                  </a:lnTo>
                  <a:lnTo>
                    <a:pt x="24" y="11"/>
                  </a:lnTo>
                  <a:lnTo>
                    <a:pt x="22" y="16"/>
                  </a:lnTo>
                  <a:lnTo>
                    <a:pt x="20" y="20"/>
                  </a:lnTo>
                  <a:lnTo>
                    <a:pt x="16" y="22"/>
                  </a:lnTo>
                  <a:lnTo>
                    <a:pt x="10" y="22"/>
                  </a:lnTo>
                  <a:lnTo>
                    <a:pt x="4" y="20"/>
                  </a:lnTo>
                  <a:lnTo>
                    <a:pt x="2" y="18"/>
                  </a:lnTo>
                  <a:lnTo>
                    <a:pt x="2" y="16"/>
                  </a:lnTo>
                  <a:lnTo>
                    <a:pt x="0" y="14"/>
                  </a:lnTo>
                  <a:lnTo>
                    <a:pt x="0" y="7"/>
                  </a:lnTo>
                  <a:lnTo>
                    <a:pt x="2"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 name="Freeform 476"/>
            <p:cNvSpPr>
              <a:spLocks/>
            </p:cNvSpPr>
            <p:nvPr/>
          </p:nvSpPr>
          <p:spPr bwMode="auto">
            <a:xfrm>
              <a:off x="521" y="578"/>
              <a:ext cx="31" cy="33"/>
            </a:xfrm>
            <a:custGeom>
              <a:avLst/>
              <a:gdLst>
                <a:gd name="T0" fmla="*/ 4 w 31"/>
                <a:gd name="T1" fmla="*/ 9 h 33"/>
                <a:gd name="T2" fmla="*/ 10 w 31"/>
                <a:gd name="T3" fmla="*/ 3 h 33"/>
                <a:gd name="T4" fmla="*/ 15 w 31"/>
                <a:gd name="T5" fmla="*/ 0 h 33"/>
                <a:gd name="T6" fmla="*/ 19 w 31"/>
                <a:gd name="T7" fmla="*/ 0 h 33"/>
                <a:gd name="T8" fmla="*/ 25 w 31"/>
                <a:gd name="T9" fmla="*/ 5 h 33"/>
                <a:gd name="T10" fmla="*/ 29 w 31"/>
                <a:gd name="T11" fmla="*/ 9 h 33"/>
                <a:gd name="T12" fmla="*/ 31 w 31"/>
                <a:gd name="T13" fmla="*/ 16 h 33"/>
                <a:gd name="T14" fmla="*/ 31 w 31"/>
                <a:gd name="T15" fmla="*/ 22 h 33"/>
                <a:gd name="T16" fmla="*/ 27 w 31"/>
                <a:gd name="T17" fmla="*/ 27 h 33"/>
                <a:gd name="T18" fmla="*/ 23 w 31"/>
                <a:gd name="T19" fmla="*/ 31 h 33"/>
                <a:gd name="T20" fmla="*/ 17 w 31"/>
                <a:gd name="T21" fmla="*/ 33 h 33"/>
                <a:gd name="T22" fmla="*/ 10 w 31"/>
                <a:gd name="T23" fmla="*/ 33 h 33"/>
                <a:gd name="T24" fmla="*/ 6 w 31"/>
                <a:gd name="T25" fmla="*/ 31 h 33"/>
                <a:gd name="T26" fmla="*/ 2 w 31"/>
                <a:gd name="T27" fmla="*/ 25 h 33"/>
                <a:gd name="T28" fmla="*/ 0 w 31"/>
                <a:gd name="T29" fmla="*/ 20 h 33"/>
                <a:gd name="T30" fmla="*/ 0 w 31"/>
                <a:gd name="T31" fmla="*/ 14 h 33"/>
                <a:gd name="T32" fmla="*/ 4 w 31"/>
                <a:gd name="T33" fmla="*/ 9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4" y="9"/>
                  </a:moveTo>
                  <a:lnTo>
                    <a:pt x="10" y="3"/>
                  </a:lnTo>
                  <a:lnTo>
                    <a:pt x="15" y="0"/>
                  </a:lnTo>
                  <a:lnTo>
                    <a:pt x="19" y="0"/>
                  </a:lnTo>
                  <a:lnTo>
                    <a:pt x="25" y="5"/>
                  </a:lnTo>
                  <a:lnTo>
                    <a:pt x="29" y="9"/>
                  </a:lnTo>
                  <a:lnTo>
                    <a:pt x="31" y="16"/>
                  </a:lnTo>
                  <a:lnTo>
                    <a:pt x="31" y="22"/>
                  </a:lnTo>
                  <a:lnTo>
                    <a:pt x="27" y="27"/>
                  </a:lnTo>
                  <a:lnTo>
                    <a:pt x="23" y="31"/>
                  </a:lnTo>
                  <a:lnTo>
                    <a:pt x="17" y="33"/>
                  </a:lnTo>
                  <a:lnTo>
                    <a:pt x="10" y="33"/>
                  </a:lnTo>
                  <a:lnTo>
                    <a:pt x="6" y="31"/>
                  </a:lnTo>
                  <a:lnTo>
                    <a:pt x="2" y="25"/>
                  </a:lnTo>
                  <a:lnTo>
                    <a:pt x="0" y="20"/>
                  </a:lnTo>
                  <a:lnTo>
                    <a:pt x="0" y="14"/>
                  </a:lnTo>
                  <a:lnTo>
                    <a:pt x="4" y="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8" name="Freeform 477"/>
            <p:cNvSpPr>
              <a:spLocks/>
            </p:cNvSpPr>
            <p:nvPr/>
          </p:nvSpPr>
          <p:spPr bwMode="auto">
            <a:xfrm>
              <a:off x="406" y="565"/>
              <a:ext cx="35" cy="38"/>
            </a:xfrm>
            <a:custGeom>
              <a:avLst/>
              <a:gdLst>
                <a:gd name="T0" fmla="*/ 18 w 35"/>
                <a:gd name="T1" fmla="*/ 0 h 38"/>
                <a:gd name="T2" fmla="*/ 25 w 35"/>
                <a:gd name="T3" fmla="*/ 2 h 38"/>
                <a:gd name="T4" fmla="*/ 31 w 35"/>
                <a:gd name="T5" fmla="*/ 5 h 38"/>
                <a:gd name="T6" fmla="*/ 35 w 35"/>
                <a:gd name="T7" fmla="*/ 11 h 38"/>
                <a:gd name="T8" fmla="*/ 35 w 35"/>
                <a:gd name="T9" fmla="*/ 18 h 38"/>
                <a:gd name="T10" fmla="*/ 33 w 35"/>
                <a:gd name="T11" fmla="*/ 27 h 38"/>
                <a:gd name="T12" fmla="*/ 31 w 35"/>
                <a:gd name="T13" fmla="*/ 33 h 38"/>
                <a:gd name="T14" fmla="*/ 25 w 35"/>
                <a:gd name="T15" fmla="*/ 38 h 38"/>
                <a:gd name="T16" fmla="*/ 20 w 35"/>
                <a:gd name="T17" fmla="*/ 38 h 38"/>
                <a:gd name="T18" fmla="*/ 12 w 35"/>
                <a:gd name="T19" fmla="*/ 35 h 38"/>
                <a:gd name="T20" fmla="*/ 6 w 35"/>
                <a:gd name="T21" fmla="*/ 33 h 38"/>
                <a:gd name="T22" fmla="*/ 2 w 35"/>
                <a:gd name="T23" fmla="*/ 29 h 38"/>
                <a:gd name="T24" fmla="*/ 0 w 35"/>
                <a:gd name="T25" fmla="*/ 22 h 38"/>
                <a:gd name="T26" fmla="*/ 2 w 35"/>
                <a:gd name="T27" fmla="*/ 16 h 38"/>
                <a:gd name="T28" fmla="*/ 4 w 35"/>
                <a:gd name="T29" fmla="*/ 7 h 38"/>
                <a:gd name="T30" fmla="*/ 10 w 35"/>
                <a:gd name="T31" fmla="*/ 2 h 38"/>
                <a:gd name="T32" fmla="*/ 18 w 35"/>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8"/>
                <a:gd name="T53" fmla="*/ 35 w 35"/>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8">
                  <a:moveTo>
                    <a:pt x="18" y="0"/>
                  </a:moveTo>
                  <a:lnTo>
                    <a:pt x="25" y="2"/>
                  </a:lnTo>
                  <a:lnTo>
                    <a:pt x="31" y="5"/>
                  </a:lnTo>
                  <a:lnTo>
                    <a:pt x="35" y="11"/>
                  </a:lnTo>
                  <a:lnTo>
                    <a:pt x="35" y="18"/>
                  </a:lnTo>
                  <a:lnTo>
                    <a:pt x="33" y="27"/>
                  </a:lnTo>
                  <a:lnTo>
                    <a:pt x="31" y="33"/>
                  </a:lnTo>
                  <a:lnTo>
                    <a:pt x="25" y="38"/>
                  </a:lnTo>
                  <a:lnTo>
                    <a:pt x="20" y="38"/>
                  </a:lnTo>
                  <a:lnTo>
                    <a:pt x="12" y="35"/>
                  </a:lnTo>
                  <a:lnTo>
                    <a:pt x="6" y="33"/>
                  </a:lnTo>
                  <a:lnTo>
                    <a:pt x="2" y="29"/>
                  </a:lnTo>
                  <a:lnTo>
                    <a:pt x="0" y="22"/>
                  </a:lnTo>
                  <a:lnTo>
                    <a:pt x="2" y="16"/>
                  </a:lnTo>
                  <a:lnTo>
                    <a:pt x="4" y="7"/>
                  </a:lnTo>
                  <a:lnTo>
                    <a:pt x="10" y="2"/>
                  </a:lnTo>
                  <a:lnTo>
                    <a:pt x="18"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 name="Freeform 478"/>
            <p:cNvSpPr>
              <a:spLocks/>
            </p:cNvSpPr>
            <p:nvPr/>
          </p:nvSpPr>
          <p:spPr bwMode="auto">
            <a:xfrm>
              <a:off x="389" y="483"/>
              <a:ext cx="35" cy="36"/>
            </a:xfrm>
            <a:custGeom>
              <a:avLst/>
              <a:gdLst>
                <a:gd name="T0" fmla="*/ 0 w 35"/>
                <a:gd name="T1" fmla="*/ 20 h 36"/>
                <a:gd name="T2" fmla="*/ 0 w 35"/>
                <a:gd name="T3" fmla="*/ 11 h 36"/>
                <a:gd name="T4" fmla="*/ 4 w 35"/>
                <a:gd name="T5" fmla="*/ 5 h 36"/>
                <a:gd name="T6" fmla="*/ 9 w 35"/>
                <a:gd name="T7" fmla="*/ 3 h 36"/>
                <a:gd name="T8" fmla="*/ 17 w 35"/>
                <a:gd name="T9" fmla="*/ 0 h 36"/>
                <a:gd name="T10" fmla="*/ 23 w 35"/>
                <a:gd name="T11" fmla="*/ 0 h 36"/>
                <a:gd name="T12" fmla="*/ 29 w 35"/>
                <a:gd name="T13" fmla="*/ 3 h 36"/>
                <a:gd name="T14" fmla="*/ 33 w 35"/>
                <a:gd name="T15" fmla="*/ 7 h 36"/>
                <a:gd name="T16" fmla="*/ 35 w 35"/>
                <a:gd name="T17" fmla="*/ 11 h 36"/>
                <a:gd name="T18" fmla="*/ 35 w 35"/>
                <a:gd name="T19" fmla="*/ 18 h 36"/>
                <a:gd name="T20" fmla="*/ 33 w 35"/>
                <a:gd name="T21" fmla="*/ 25 h 36"/>
                <a:gd name="T22" fmla="*/ 29 w 35"/>
                <a:gd name="T23" fmla="*/ 31 h 36"/>
                <a:gd name="T24" fmla="*/ 23 w 35"/>
                <a:gd name="T25" fmla="*/ 36 h 36"/>
                <a:gd name="T26" fmla="*/ 17 w 35"/>
                <a:gd name="T27" fmla="*/ 36 h 36"/>
                <a:gd name="T28" fmla="*/ 9 w 35"/>
                <a:gd name="T29" fmla="*/ 34 h 36"/>
                <a:gd name="T30" fmla="*/ 4 w 35"/>
                <a:gd name="T31" fmla="*/ 27 h 36"/>
                <a:gd name="T32" fmla="*/ 0 w 35"/>
                <a:gd name="T33" fmla="*/ 2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6"/>
                <a:gd name="T53" fmla="*/ 35 w 35"/>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6">
                  <a:moveTo>
                    <a:pt x="0" y="20"/>
                  </a:moveTo>
                  <a:lnTo>
                    <a:pt x="0" y="11"/>
                  </a:lnTo>
                  <a:lnTo>
                    <a:pt x="4" y="5"/>
                  </a:lnTo>
                  <a:lnTo>
                    <a:pt x="9" y="3"/>
                  </a:lnTo>
                  <a:lnTo>
                    <a:pt x="17" y="0"/>
                  </a:lnTo>
                  <a:lnTo>
                    <a:pt x="23" y="0"/>
                  </a:lnTo>
                  <a:lnTo>
                    <a:pt x="29" y="3"/>
                  </a:lnTo>
                  <a:lnTo>
                    <a:pt x="33" y="7"/>
                  </a:lnTo>
                  <a:lnTo>
                    <a:pt x="35" y="11"/>
                  </a:lnTo>
                  <a:lnTo>
                    <a:pt x="35" y="18"/>
                  </a:lnTo>
                  <a:lnTo>
                    <a:pt x="33" y="25"/>
                  </a:lnTo>
                  <a:lnTo>
                    <a:pt x="29" y="31"/>
                  </a:lnTo>
                  <a:lnTo>
                    <a:pt x="23" y="36"/>
                  </a:lnTo>
                  <a:lnTo>
                    <a:pt x="17" y="36"/>
                  </a:lnTo>
                  <a:lnTo>
                    <a:pt x="9" y="34"/>
                  </a:lnTo>
                  <a:lnTo>
                    <a:pt x="4" y="27"/>
                  </a:lnTo>
                  <a:lnTo>
                    <a:pt x="0" y="2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 name="Freeform 479"/>
            <p:cNvSpPr>
              <a:spLocks/>
            </p:cNvSpPr>
            <p:nvPr/>
          </p:nvSpPr>
          <p:spPr bwMode="auto">
            <a:xfrm>
              <a:off x="336" y="481"/>
              <a:ext cx="29" cy="31"/>
            </a:xfrm>
            <a:custGeom>
              <a:avLst/>
              <a:gdLst>
                <a:gd name="T0" fmla="*/ 0 w 29"/>
                <a:gd name="T1" fmla="*/ 20 h 31"/>
                <a:gd name="T2" fmla="*/ 0 w 29"/>
                <a:gd name="T3" fmla="*/ 13 h 31"/>
                <a:gd name="T4" fmla="*/ 4 w 29"/>
                <a:gd name="T5" fmla="*/ 7 h 31"/>
                <a:gd name="T6" fmla="*/ 8 w 29"/>
                <a:gd name="T7" fmla="*/ 2 h 31"/>
                <a:gd name="T8" fmla="*/ 14 w 29"/>
                <a:gd name="T9" fmla="*/ 0 h 31"/>
                <a:gd name="T10" fmla="*/ 20 w 29"/>
                <a:gd name="T11" fmla="*/ 0 h 31"/>
                <a:gd name="T12" fmla="*/ 25 w 29"/>
                <a:gd name="T13" fmla="*/ 2 h 31"/>
                <a:gd name="T14" fmla="*/ 27 w 29"/>
                <a:gd name="T15" fmla="*/ 9 h 31"/>
                <a:gd name="T16" fmla="*/ 29 w 29"/>
                <a:gd name="T17" fmla="*/ 13 h 31"/>
                <a:gd name="T18" fmla="*/ 27 w 29"/>
                <a:gd name="T19" fmla="*/ 20 h 31"/>
                <a:gd name="T20" fmla="*/ 25 w 29"/>
                <a:gd name="T21" fmla="*/ 25 h 31"/>
                <a:gd name="T22" fmla="*/ 22 w 29"/>
                <a:gd name="T23" fmla="*/ 29 h 31"/>
                <a:gd name="T24" fmla="*/ 18 w 29"/>
                <a:gd name="T25" fmla="*/ 31 h 31"/>
                <a:gd name="T26" fmla="*/ 12 w 29"/>
                <a:gd name="T27" fmla="*/ 31 h 31"/>
                <a:gd name="T28" fmla="*/ 6 w 29"/>
                <a:gd name="T29" fmla="*/ 29 h 31"/>
                <a:gd name="T30" fmla="*/ 0 w 29"/>
                <a:gd name="T31" fmla="*/ 27 h 31"/>
                <a:gd name="T32" fmla="*/ 0 w 29"/>
                <a:gd name="T33" fmla="*/ 2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31"/>
                <a:gd name="T53" fmla="*/ 29 w 29"/>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31">
                  <a:moveTo>
                    <a:pt x="0" y="20"/>
                  </a:moveTo>
                  <a:lnTo>
                    <a:pt x="0" y="13"/>
                  </a:lnTo>
                  <a:lnTo>
                    <a:pt x="4" y="7"/>
                  </a:lnTo>
                  <a:lnTo>
                    <a:pt x="8" y="2"/>
                  </a:lnTo>
                  <a:lnTo>
                    <a:pt x="14" y="0"/>
                  </a:lnTo>
                  <a:lnTo>
                    <a:pt x="20" y="0"/>
                  </a:lnTo>
                  <a:lnTo>
                    <a:pt x="25" y="2"/>
                  </a:lnTo>
                  <a:lnTo>
                    <a:pt x="27" y="9"/>
                  </a:lnTo>
                  <a:lnTo>
                    <a:pt x="29" y="13"/>
                  </a:lnTo>
                  <a:lnTo>
                    <a:pt x="27" y="20"/>
                  </a:lnTo>
                  <a:lnTo>
                    <a:pt x="25" y="25"/>
                  </a:lnTo>
                  <a:lnTo>
                    <a:pt x="22" y="29"/>
                  </a:lnTo>
                  <a:lnTo>
                    <a:pt x="18" y="31"/>
                  </a:lnTo>
                  <a:lnTo>
                    <a:pt x="12" y="31"/>
                  </a:lnTo>
                  <a:lnTo>
                    <a:pt x="6" y="29"/>
                  </a:lnTo>
                  <a:lnTo>
                    <a:pt x="0" y="27"/>
                  </a:lnTo>
                  <a:lnTo>
                    <a:pt x="0" y="2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 name="Freeform 480"/>
            <p:cNvSpPr>
              <a:spLocks/>
            </p:cNvSpPr>
            <p:nvPr/>
          </p:nvSpPr>
          <p:spPr bwMode="auto">
            <a:xfrm>
              <a:off x="379" y="426"/>
              <a:ext cx="31" cy="33"/>
            </a:xfrm>
            <a:custGeom>
              <a:avLst/>
              <a:gdLst>
                <a:gd name="T0" fmla="*/ 0 w 31"/>
                <a:gd name="T1" fmla="*/ 18 h 33"/>
                <a:gd name="T2" fmla="*/ 2 w 31"/>
                <a:gd name="T3" fmla="*/ 13 h 33"/>
                <a:gd name="T4" fmla="*/ 4 w 31"/>
                <a:gd name="T5" fmla="*/ 7 h 33"/>
                <a:gd name="T6" fmla="*/ 8 w 31"/>
                <a:gd name="T7" fmla="*/ 2 h 33"/>
                <a:gd name="T8" fmla="*/ 14 w 31"/>
                <a:gd name="T9" fmla="*/ 0 h 33"/>
                <a:gd name="T10" fmla="*/ 19 w 31"/>
                <a:gd name="T11" fmla="*/ 0 h 33"/>
                <a:gd name="T12" fmla="*/ 25 w 31"/>
                <a:gd name="T13" fmla="*/ 2 h 33"/>
                <a:gd name="T14" fmla="*/ 29 w 31"/>
                <a:gd name="T15" fmla="*/ 7 h 33"/>
                <a:gd name="T16" fmla="*/ 31 w 31"/>
                <a:gd name="T17" fmla="*/ 11 h 33"/>
                <a:gd name="T18" fmla="*/ 31 w 31"/>
                <a:gd name="T19" fmla="*/ 18 h 33"/>
                <a:gd name="T20" fmla="*/ 29 w 31"/>
                <a:gd name="T21" fmla="*/ 24 h 33"/>
                <a:gd name="T22" fmla="*/ 25 w 31"/>
                <a:gd name="T23" fmla="*/ 31 h 33"/>
                <a:gd name="T24" fmla="*/ 19 w 31"/>
                <a:gd name="T25" fmla="*/ 33 h 33"/>
                <a:gd name="T26" fmla="*/ 14 w 31"/>
                <a:gd name="T27" fmla="*/ 33 h 33"/>
                <a:gd name="T28" fmla="*/ 8 w 31"/>
                <a:gd name="T29" fmla="*/ 31 h 33"/>
                <a:gd name="T30" fmla="*/ 2 w 31"/>
                <a:gd name="T31" fmla="*/ 24 h 33"/>
                <a:gd name="T32" fmla="*/ 0 w 31"/>
                <a:gd name="T33" fmla="*/ 1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0" y="18"/>
                  </a:moveTo>
                  <a:lnTo>
                    <a:pt x="2" y="13"/>
                  </a:lnTo>
                  <a:lnTo>
                    <a:pt x="4" y="7"/>
                  </a:lnTo>
                  <a:lnTo>
                    <a:pt x="8" y="2"/>
                  </a:lnTo>
                  <a:lnTo>
                    <a:pt x="14" y="0"/>
                  </a:lnTo>
                  <a:lnTo>
                    <a:pt x="19" y="0"/>
                  </a:lnTo>
                  <a:lnTo>
                    <a:pt x="25" y="2"/>
                  </a:lnTo>
                  <a:lnTo>
                    <a:pt x="29" y="7"/>
                  </a:lnTo>
                  <a:lnTo>
                    <a:pt x="31" y="11"/>
                  </a:lnTo>
                  <a:lnTo>
                    <a:pt x="31" y="18"/>
                  </a:lnTo>
                  <a:lnTo>
                    <a:pt x="29" y="24"/>
                  </a:lnTo>
                  <a:lnTo>
                    <a:pt x="25" y="31"/>
                  </a:lnTo>
                  <a:lnTo>
                    <a:pt x="19" y="33"/>
                  </a:lnTo>
                  <a:lnTo>
                    <a:pt x="14" y="33"/>
                  </a:lnTo>
                  <a:lnTo>
                    <a:pt x="8" y="31"/>
                  </a:lnTo>
                  <a:lnTo>
                    <a:pt x="2" y="24"/>
                  </a:lnTo>
                  <a:lnTo>
                    <a:pt x="0"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 name="Freeform 481"/>
            <p:cNvSpPr>
              <a:spLocks/>
            </p:cNvSpPr>
            <p:nvPr/>
          </p:nvSpPr>
          <p:spPr bwMode="auto">
            <a:xfrm>
              <a:off x="980" y="417"/>
              <a:ext cx="221" cy="256"/>
            </a:xfrm>
            <a:custGeom>
              <a:avLst/>
              <a:gdLst>
                <a:gd name="T0" fmla="*/ 23 w 221"/>
                <a:gd name="T1" fmla="*/ 73 h 256"/>
                <a:gd name="T2" fmla="*/ 35 w 221"/>
                <a:gd name="T3" fmla="*/ 124 h 256"/>
                <a:gd name="T4" fmla="*/ 54 w 221"/>
                <a:gd name="T5" fmla="*/ 119 h 256"/>
                <a:gd name="T6" fmla="*/ 71 w 221"/>
                <a:gd name="T7" fmla="*/ 137 h 256"/>
                <a:gd name="T8" fmla="*/ 77 w 221"/>
                <a:gd name="T9" fmla="*/ 150 h 256"/>
                <a:gd name="T10" fmla="*/ 58 w 221"/>
                <a:gd name="T11" fmla="*/ 146 h 256"/>
                <a:gd name="T12" fmla="*/ 46 w 221"/>
                <a:gd name="T13" fmla="*/ 141 h 256"/>
                <a:gd name="T14" fmla="*/ 31 w 221"/>
                <a:gd name="T15" fmla="*/ 130 h 256"/>
                <a:gd name="T16" fmla="*/ 3 w 221"/>
                <a:gd name="T17" fmla="*/ 144 h 256"/>
                <a:gd name="T18" fmla="*/ 1 w 221"/>
                <a:gd name="T19" fmla="*/ 177 h 256"/>
                <a:gd name="T20" fmla="*/ 7 w 221"/>
                <a:gd name="T21" fmla="*/ 192 h 256"/>
                <a:gd name="T22" fmla="*/ 44 w 221"/>
                <a:gd name="T23" fmla="*/ 197 h 256"/>
                <a:gd name="T24" fmla="*/ 64 w 221"/>
                <a:gd name="T25" fmla="*/ 186 h 256"/>
                <a:gd name="T26" fmla="*/ 64 w 221"/>
                <a:gd name="T27" fmla="*/ 199 h 256"/>
                <a:gd name="T28" fmla="*/ 52 w 221"/>
                <a:gd name="T29" fmla="*/ 247 h 256"/>
                <a:gd name="T30" fmla="*/ 89 w 221"/>
                <a:gd name="T31" fmla="*/ 252 h 256"/>
                <a:gd name="T32" fmla="*/ 104 w 221"/>
                <a:gd name="T33" fmla="*/ 217 h 256"/>
                <a:gd name="T34" fmla="*/ 93 w 221"/>
                <a:gd name="T35" fmla="*/ 188 h 256"/>
                <a:gd name="T36" fmla="*/ 101 w 221"/>
                <a:gd name="T37" fmla="*/ 179 h 256"/>
                <a:gd name="T38" fmla="*/ 106 w 221"/>
                <a:gd name="T39" fmla="*/ 192 h 256"/>
                <a:gd name="T40" fmla="*/ 118 w 221"/>
                <a:gd name="T41" fmla="*/ 219 h 256"/>
                <a:gd name="T42" fmla="*/ 149 w 221"/>
                <a:gd name="T43" fmla="*/ 217 h 256"/>
                <a:gd name="T44" fmla="*/ 176 w 221"/>
                <a:gd name="T45" fmla="*/ 225 h 256"/>
                <a:gd name="T46" fmla="*/ 202 w 221"/>
                <a:gd name="T47" fmla="*/ 208 h 256"/>
                <a:gd name="T48" fmla="*/ 207 w 221"/>
                <a:gd name="T49" fmla="*/ 190 h 256"/>
                <a:gd name="T50" fmla="*/ 202 w 221"/>
                <a:gd name="T51" fmla="*/ 179 h 256"/>
                <a:gd name="T52" fmla="*/ 172 w 221"/>
                <a:gd name="T53" fmla="*/ 164 h 256"/>
                <a:gd name="T54" fmla="*/ 153 w 221"/>
                <a:gd name="T55" fmla="*/ 157 h 256"/>
                <a:gd name="T56" fmla="*/ 163 w 221"/>
                <a:gd name="T57" fmla="*/ 133 h 256"/>
                <a:gd name="T58" fmla="*/ 190 w 221"/>
                <a:gd name="T59" fmla="*/ 122 h 256"/>
                <a:gd name="T60" fmla="*/ 217 w 221"/>
                <a:gd name="T61" fmla="*/ 104 h 256"/>
                <a:gd name="T62" fmla="*/ 217 w 221"/>
                <a:gd name="T63" fmla="*/ 73 h 256"/>
                <a:gd name="T64" fmla="*/ 192 w 221"/>
                <a:gd name="T65" fmla="*/ 55 h 256"/>
                <a:gd name="T66" fmla="*/ 165 w 221"/>
                <a:gd name="T67" fmla="*/ 71 h 256"/>
                <a:gd name="T68" fmla="*/ 165 w 221"/>
                <a:gd name="T69" fmla="*/ 91 h 256"/>
                <a:gd name="T70" fmla="*/ 139 w 221"/>
                <a:gd name="T71" fmla="*/ 115 h 256"/>
                <a:gd name="T72" fmla="*/ 130 w 221"/>
                <a:gd name="T73" fmla="*/ 113 h 256"/>
                <a:gd name="T74" fmla="*/ 126 w 221"/>
                <a:gd name="T75" fmla="*/ 97 h 256"/>
                <a:gd name="T76" fmla="*/ 134 w 221"/>
                <a:gd name="T77" fmla="*/ 69 h 256"/>
                <a:gd name="T78" fmla="*/ 155 w 221"/>
                <a:gd name="T79" fmla="*/ 38 h 256"/>
                <a:gd name="T80" fmla="*/ 141 w 221"/>
                <a:gd name="T81" fmla="*/ 5 h 256"/>
                <a:gd name="T82" fmla="*/ 112 w 221"/>
                <a:gd name="T83" fmla="*/ 2 h 256"/>
                <a:gd name="T84" fmla="*/ 95 w 221"/>
                <a:gd name="T85" fmla="*/ 16 h 256"/>
                <a:gd name="T86" fmla="*/ 87 w 221"/>
                <a:gd name="T87" fmla="*/ 31 h 256"/>
                <a:gd name="T88" fmla="*/ 95 w 221"/>
                <a:gd name="T89" fmla="*/ 55 h 256"/>
                <a:gd name="T90" fmla="*/ 106 w 221"/>
                <a:gd name="T91" fmla="*/ 77 h 256"/>
                <a:gd name="T92" fmla="*/ 104 w 221"/>
                <a:gd name="T93" fmla="*/ 102 h 256"/>
                <a:gd name="T94" fmla="*/ 93 w 221"/>
                <a:gd name="T95" fmla="*/ 106 h 256"/>
                <a:gd name="T96" fmla="*/ 79 w 221"/>
                <a:gd name="T97" fmla="*/ 77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1"/>
                <a:gd name="T148" fmla="*/ 0 h 256"/>
                <a:gd name="T149" fmla="*/ 221 w 221"/>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1" h="256">
                  <a:moveTo>
                    <a:pt x="54" y="58"/>
                  </a:moveTo>
                  <a:lnTo>
                    <a:pt x="38" y="62"/>
                  </a:lnTo>
                  <a:lnTo>
                    <a:pt x="23" y="73"/>
                  </a:lnTo>
                  <a:lnTo>
                    <a:pt x="17" y="93"/>
                  </a:lnTo>
                  <a:lnTo>
                    <a:pt x="27" y="119"/>
                  </a:lnTo>
                  <a:lnTo>
                    <a:pt x="35" y="124"/>
                  </a:lnTo>
                  <a:lnTo>
                    <a:pt x="42" y="126"/>
                  </a:lnTo>
                  <a:lnTo>
                    <a:pt x="50" y="124"/>
                  </a:lnTo>
                  <a:lnTo>
                    <a:pt x="54" y="119"/>
                  </a:lnTo>
                  <a:lnTo>
                    <a:pt x="60" y="126"/>
                  </a:lnTo>
                  <a:lnTo>
                    <a:pt x="66" y="130"/>
                  </a:lnTo>
                  <a:lnTo>
                    <a:pt x="71" y="137"/>
                  </a:lnTo>
                  <a:lnTo>
                    <a:pt x="75" y="144"/>
                  </a:lnTo>
                  <a:lnTo>
                    <a:pt x="77" y="148"/>
                  </a:lnTo>
                  <a:lnTo>
                    <a:pt x="77" y="150"/>
                  </a:lnTo>
                  <a:lnTo>
                    <a:pt x="73" y="150"/>
                  </a:lnTo>
                  <a:lnTo>
                    <a:pt x="66" y="148"/>
                  </a:lnTo>
                  <a:lnTo>
                    <a:pt x="58" y="146"/>
                  </a:lnTo>
                  <a:lnTo>
                    <a:pt x="52" y="146"/>
                  </a:lnTo>
                  <a:lnTo>
                    <a:pt x="48" y="144"/>
                  </a:lnTo>
                  <a:lnTo>
                    <a:pt x="46" y="141"/>
                  </a:lnTo>
                  <a:lnTo>
                    <a:pt x="44" y="137"/>
                  </a:lnTo>
                  <a:lnTo>
                    <a:pt x="38" y="133"/>
                  </a:lnTo>
                  <a:lnTo>
                    <a:pt x="31" y="130"/>
                  </a:lnTo>
                  <a:lnTo>
                    <a:pt x="21" y="130"/>
                  </a:lnTo>
                  <a:lnTo>
                    <a:pt x="11" y="135"/>
                  </a:lnTo>
                  <a:lnTo>
                    <a:pt x="3" y="144"/>
                  </a:lnTo>
                  <a:lnTo>
                    <a:pt x="0" y="157"/>
                  </a:lnTo>
                  <a:lnTo>
                    <a:pt x="0" y="170"/>
                  </a:lnTo>
                  <a:lnTo>
                    <a:pt x="1" y="177"/>
                  </a:lnTo>
                  <a:lnTo>
                    <a:pt x="3" y="183"/>
                  </a:lnTo>
                  <a:lnTo>
                    <a:pt x="5" y="188"/>
                  </a:lnTo>
                  <a:lnTo>
                    <a:pt x="7" y="192"/>
                  </a:lnTo>
                  <a:lnTo>
                    <a:pt x="19" y="199"/>
                  </a:lnTo>
                  <a:lnTo>
                    <a:pt x="33" y="199"/>
                  </a:lnTo>
                  <a:lnTo>
                    <a:pt x="44" y="197"/>
                  </a:lnTo>
                  <a:lnTo>
                    <a:pt x="52" y="190"/>
                  </a:lnTo>
                  <a:lnTo>
                    <a:pt x="58" y="186"/>
                  </a:lnTo>
                  <a:lnTo>
                    <a:pt x="64" y="186"/>
                  </a:lnTo>
                  <a:lnTo>
                    <a:pt x="69" y="186"/>
                  </a:lnTo>
                  <a:lnTo>
                    <a:pt x="75" y="188"/>
                  </a:lnTo>
                  <a:lnTo>
                    <a:pt x="64" y="199"/>
                  </a:lnTo>
                  <a:lnTo>
                    <a:pt x="54" y="217"/>
                  </a:lnTo>
                  <a:lnTo>
                    <a:pt x="48" y="234"/>
                  </a:lnTo>
                  <a:lnTo>
                    <a:pt x="52" y="247"/>
                  </a:lnTo>
                  <a:lnTo>
                    <a:pt x="64" y="254"/>
                  </a:lnTo>
                  <a:lnTo>
                    <a:pt x="77" y="256"/>
                  </a:lnTo>
                  <a:lnTo>
                    <a:pt x="89" y="252"/>
                  </a:lnTo>
                  <a:lnTo>
                    <a:pt x="99" y="243"/>
                  </a:lnTo>
                  <a:lnTo>
                    <a:pt x="103" y="230"/>
                  </a:lnTo>
                  <a:lnTo>
                    <a:pt x="104" y="217"/>
                  </a:lnTo>
                  <a:lnTo>
                    <a:pt x="101" y="206"/>
                  </a:lnTo>
                  <a:lnTo>
                    <a:pt x="97" y="194"/>
                  </a:lnTo>
                  <a:lnTo>
                    <a:pt x="93" y="188"/>
                  </a:lnTo>
                  <a:lnTo>
                    <a:pt x="93" y="183"/>
                  </a:lnTo>
                  <a:lnTo>
                    <a:pt x="97" y="181"/>
                  </a:lnTo>
                  <a:lnTo>
                    <a:pt x="101" y="179"/>
                  </a:lnTo>
                  <a:lnTo>
                    <a:pt x="103" y="181"/>
                  </a:lnTo>
                  <a:lnTo>
                    <a:pt x="104" y="186"/>
                  </a:lnTo>
                  <a:lnTo>
                    <a:pt x="106" y="192"/>
                  </a:lnTo>
                  <a:lnTo>
                    <a:pt x="108" y="201"/>
                  </a:lnTo>
                  <a:lnTo>
                    <a:pt x="110" y="210"/>
                  </a:lnTo>
                  <a:lnTo>
                    <a:pt x="118" y="219"/>
                  </a:lnTo>
                  <a:lnTo>
                    <a:pt x="128" y="219"/>
                  </a:lnTo>
                  <a:lnTo>
                    <a:pt x="143" y="210"/>
                  </a:lnTo>
                  <a:lnTo>
                    <a:pt x="149" y="217"/>
                  </a:lnTo>
                  <a:lnTo>
                    <a:pt x="157" y="221"/>
                  </a:lnTo>
                  <a:lnTo>
                    <a:pt x="167" y="225"/>
                  </a:lnTo>
                  <a:lnTo>
                    <a:pt x="176" y="225"/>
                  </a:lnTo>
                  <a:lnTo>
                    <a:pt x="184" y="223"/>
                  </a:lnTo>
                  <a:lnTo>
                    <a:pt x="194" y="219"/>
                  </a:lnTo>
                  <a:lnTo>
                    <a:pt x="202" y="208"/>
                  </a:lnTo>
                  <a:lnTo>
                    <a:pt x="207" y="194"/>
                  </a:lnTo>
                  <a:lnTo>
                    <a:pt x="207" y="192"/>
                  </a:lnTo>
                  <a:lnTo>
                    <a:pt x="207" y="190"/>
                  </a:lnTo>
                  <a:lnTo>
                    <a:pt x="206" y="188"/>
                  </a:lnTo>
                  <a:lnTo>
                    <a:pt x="206" y="186"/>
                  </a:lnTo>
                  <a:lnTo>
                    <a:pt x="202" y="179"/>
                  </a:lnTo>
                  <a:lnTo>
                    <a:pt x="196" y="170"/>
                  </a:lnTo>
                  <a:lnTo>
                    <a:pt x="186" y="164"/>
                  </a:lnTo>
                  <a:lnTo>
                    <a:pt x="172" y="164"/>
                  </a:lnTo>
                  <a:lnTo>
                    <a:pt x="165" y="164"/>
                  </a:lnTo>
                  <a:lnTo>
                    <a:pt x="159" y="161"/>
                  </a:lnTo>
                  <a:lnTo>
                    <a:pt x="153" y="157"/>
                  </a:lnTo>
                  <a:lnTo>
                    <a:pt x="149" y="153"/>
                  </a:lnTo>
                  <a:lnTo>
                    <a:pt x="155" y="144"/>
                  </a:lnTo>
                  <a:lnTo>
                    <a:pt x="163" y="133"/>
                  </a:lnTo>
                  <a:lnTo>
                    <a:pt x="169" y="126"/>
                  </a:lnTo>
                  <a:lnTo>
                    <a:pt x="174" y="122"/>
                  </a:lnTo>
                  <a:lnTo>
                    <a:pt x="190" y="122"/>
                  </a:lnTo>
                  <a:lnTo>
                    <a:pt x="202" y="119"/>
                  </a:lnTo>
                  <a:lnTo>
                    <a:pt x="209" y="113"/>
                  </a:lnTo>
                  <a:lnTo>
                    <a:pt x="217" y="104"/>
                  </a:lnTo>
                  <a:lnTo>
                    <a:pt x="221" y="93"/>
                  </a:lnTo>
                  <a:lnTo>
                    <a:pt x="221" y="84"/>
                  </a:lnTo>
                  <a:lnTo>
                    <a:pt x="217" y="73"/>
                  </a:lnTo>
                  <a:lnTo>
                    <a:pt x="213" y="64"/>
                  </a:lnTo>
                  <a:lnTo>
                    <a:pt x="204" y="58"/>
                  </a:lnTo>
                  <a:lnTo>
                    <a:pt x="192" y="55"/>
                  </a:lnTo>
                  <a:lnTo>
                    <a:pt x="180" y="58"/>
                  </a:lnTo>
                  <a:lnTo>
                    <a:pt x="171" y="62"/>
                  </a:lnTo>
                  <a:lnTo>
                    <a:pt x="165" y="71"/>
                  </a:lnTo>
                  <a:lnTo>
                    <a:pt x="163" y="77"/>
                  </a:lnTo>
                  <a:lnTo>
                    <a:pt x="163" y="84"/>
                  </a:lnTo>
                  <a:lnTo>
                    <a:pt x="165" y="91"/>
                  </a:lnTo>
                  <a:lnTo>
                    <a:pt x="157" y="100"/>
                  </a:lnTo>
                  <a:lnTo>
                    <a:pt x="147" y="108"/>
                  </a:lnTo>
                  <a:lnTo>
                    <a:pt x="139" y="115"/>
                  </a:lnTo>
                  <a:lnTo>
                    <a:pt x="136" y="119"/>
                  </a:lnTo>
                  <a:lnTo>
                    <a:pt x="134" y="115"/>
                  </a:lnTo>
                  <a:lnTo>
                    <a:pt x="130" y="113"/>
                  </a:lnTo>
                  <a:lnTo>
                    <a:pt x="126" y="108"/>
                  </a:lnTo>
                  <a:lnTo>
                    <a:pt x="122" y="106"/>
                  </a:lnTo>
                  <a:lnTo>
                    <a:pt x="126" y="97"/>
                  </a:lnTo>
                  <a:lnTo>
                    <a:pt x="130" y="86"/>
                  </a:lnTo>
                  <a:lnTo>
                    <a:pt x="132" y="77"/>
                  </a:lnTo>
                  <a:lnTo>
                    <a:pt x="134" y="69"/>
                  </a:lnTo>
                  <a:lnTo>
                    <a:pt x="143" y="60"/>
                  </a:lnTo>
                  <a:lnTo>
                    <a:pt x="151" y="49"/>
                  </a:lnTo>
                  <a:lnTo>
                    <a:pt x="155" y="38"/>
                  </a:lnTo>
                  <a:lnTo>
                    <a:pt x="155" y="24"/>
                  </a:lnTo>
                  <a:lnTo>
                    <a:pt x="149" y="13"/>
                  </a:lnTo>
                  <a:lnTo>
                    <a:pt x="141" y="5"/>
                  </a:lnTo>
                  <a:lnTo>
                    <a:pt x="130" y="0"/>
                  </a:lnTo>
                  <a:lnTo>
                    <a:pt x="120" y="0"/>
                  </a:lnTo>
                  <a:lnTo>
                    <a:pt x="112" y="2"/>
                  </a:lnTo>
                  <a:lnTo>
                    <a:pt x="106" y="5"/>
                  </a:lnTo>
                  <a:lnTo>
                    <a:pt x="101" y="11"/>
                  </a:lnTo>
                  <a:lnTo>
                    <a:pt x="95" y="16"/>
                  </a:lnTo>
                  <a:lnTo>
                    <a:pt x="91" y="20"/>
                  </a:lnTo>
                  <a:lnTo>
                    <a:pt x="89" y="27"/>
                  </a:lnTo>
                  <a:lnTo>
                    <a:pt x="87" y="31"/>
                  </a:lnTo>
                  <a:lnTo>
                    <a:pt x="87" y="38"/>
                  </a:lnTo>
                  <a:lnTo>
                    <a:pt x="89" y="49"/>
                  </a:lnTo>
                  <a:lnTo>
                    <a:pt x="95" y="55"/>
                  </a:lnTo>
                  <a:lnTo>
                    <a:pt x="101" y="62"/>
                  </a:lnTo>
                  <a:lnTo>
                    <a:pt x="106" y="66"/>
                  </a:lnTo>
                  <a:lnTo>
                    <a:pt x="106" y="77"/>
                  </a:lnTo>
                  <a:lnTo>
                    <a:pt x="106" y="86"/>
                  </a:lnTo>
                  <a:lnTo>
                    <a:pt x="104" y="95"/>
                  </a:lnTo>
                  <a:lnTo>
                    <a:pt x="104" y="102"/>
                  </a:lnTo>
                  <a:lnTo>
                    <a:pt x="101" y="102"/>
                  </a:lnTo>
                  <a:lnTo>
                    <a:pt x="95" y="104"/>
                  </a:lnTo>
                  <a:lnTo>
                    <a:pt x="93" y="106"/>
                  </a:lnTo>
                  <a:lnTo>
                    <a:pt x="91" y="106"/>
                  </a:lnTo>
                  <a:lnTo>
                    <a:pt x="83" y="95"/>
                  </a:lnTo>
                  <a:lnTo>
                    <a:pt x="79" y="77"/>
                  </a:lnTo>
                  <a:lnTo>
                    <a:pt x="69" y="64"/>
                  </a:lnTo>
                  <a:lnTo>
                    <a:pt x="54" y="58"/>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 name="Freeform 482"/>
            <p:cNvSpPr>
              <a:spLocks/>
            </p:cNvSpPr>
            <p:nvPr/>
          </p:nvSpPr>
          <p:spPr bwMode="auto">
            <a:xfrm>
              <a:off x="824" y="755"/>
              <a:ext cx="227" cy="450"/>
            </a:xfrm>
            <a:custGeom>
              <a:avLst/>
              <a:gdLst>
                <a:gd name="T0" fmla="*/ 225 w 227"/>
                <a:gd name="T1" fmla="*/ 0 h 450"/>
                <a:gd name="T2" fmla="*/ 208 w 227"/>
                <a:gd name="T3" fmla="*/ 29 h 450"/>
                <a:gd name="T4" fmla="*/ 187 w 227"/>
                <a:gd name="T5" fmla="*/ 53 h 450"/>
                <a:gd name="T6" fmla="*/ 163 w 227"/>
                <a:gd name="T7" fmla="*/ 75 h 450"/>
                <a:gd name="T8" fmla="*/ 140 w 227"/>
                <a:gd name="T9" fmla="*/ 90 h 450"/>
                <a:gd name="T10" fmla="*/ 115 w 227"/>
                <a:gd name="T11" fmla="*/ 101 h 450"/>
                <a:gd name="T12" fmla="*/ 89 w 227"/>
                <a:gd name="T13" fmla="*/ 110 h 450"/>
                <a:gd name="T14" fmla="*/ 66 w 227"/>
                <a:gd name="T15" fmla="*/ 115 h 450"/>
                <a:gd name="T16" fmla="*/ 43 w 227"/>
                <a:gd name="T17" fmla="*/ 115 h 450"/>
                <a:gd name="T18" fmla="*/ 43 w 227"/>
                <a:gd name="T19" fmla="*/ 137 h 450"/>
                <a:gd name="T20" fmla="*/ 39 w 227"/>
                <a:gd name="T21" fmla="*/ 161 h 450"/>
                <a:gd name="T22" fmla="*/ 25 w 227"/>
                <a:gd name="T23" fmla="*/ 188 h 450"/>
                <a:gd name="T24" fmla="*/ 0 w 227"/>
                <a:gd name="T25" fmla="*/ 207 h 450"/>
                <a:gd name="T26" fmla="*/ 16 w 227"/>
                <a:gd name="T27" fmla="*/ 236 h 450"/>
                <a:gd name="T28" fmla="*/ 25 w 227"/>
                <a:gd name="T29" fmla="*/ 271 h 450"/>
                <a:gd name="T30" fmla="*/ 27 w 227"/>
                <a:gd name="T31" fmla="*/ 309 h 450"/>
                <a:gd name="T32" fmla="*/ 16 w 227"/>
                <a:gd name="T33" fmla="*/ 340 h 450"/>
                <a:gd name="T34" fmla="*/ 25 w 227"/>
                <a:gd name="T35" fmla="*/ 344 h 450"/>
                <a:gd name="T36" fmla="*/ 37 w 227"/>
                <a:gd name="T37" fmla="*/ 351 h 450"/>
                <a:gd name="T38" fmla="*/ 51 w 227"/>
                <a:gd name="T39" fmla="*/ 358 h 450"/>
                <a:gd name="T40" fmla="*/ 66 w 227"/>
                <a:gd name="T41" fmla="*/ 369 h 450"/>
                <a:gd name="T42" fmla="*/ 80 w 227"/>
                <a:gd name="T43" fmla="*/ 384 h 450"/>
                <a:gd name="T44" fmla="*/ 93 w 227"/>
                <a:gd name="T45" fmla="*/ 402 h 450"/>
                <a:gd name="T46" fmla="*/ 103 w 227"/>
                <a:gd name="T47" fmla="*/ 424 h 450"/>
                <a:gd name="T48" fmla="*/ 111 w 227"/>
                <a:gd name="T49" fmla="*/ 450 h 450"/>
                <a:gd name="T50" fmla="*/ 117 w 227"/>
                <a:gd name="T51" fmla="*/ 435 h 450"/>
                <a:gd name="T52" fmla="*/ 124 w 227"/>
                <a:gd name="T53" fmla="*/ 417 h 450"/>
                <a:gd name="T54" fmla="*/ 134 w 227"/>
                <a:gd name="T55" fmla="*/ 402 h 450"/>
                <a:gd name="T56" fmla="*/ 144 w 227"/>
                <a:gd name="T57" fmla="*/ 386 h 450"/>
                <a:gd name="T58" fmla="*/ 157 w 227"/>
                <a:gd name="T59" fmla="*/ 371 h 450"/>
                <a:gd name="T60" fmla="*/ 173 w 227"/>
                <a:gd name="T61" fmla="*/ 360 h 450"/>
                <a:gd name="T62" fmla="*/ 189 w 227"/>
                <a:gd name="T63" fmla="*/ 353 h 450"/>
                <a:gd name="T64" fmla="*/ 206 w 227"/>
                <a:gd name="T65" fmla="*/ 349 h 450"/>
                <a:gd name="T66" fmla="*/ 198 w 227"/>
                <a:gd name="T67" fmla="*/ 329 h 450"/>
                <a:gd name="T68" fmla="*/ 192 w 227"/>
                <a:gd name="T69" fmla="*/ 302 h 450"/>
                <a:gd name="T70" fmla="*/ 196 w 227"/>
                <a:gd name="T71" fmla="*/ 276 h 450"/>
                <a:gd name="T72" fmla="*/ 212 w 227"/>
                <a:gd name="T73" fmla="*/ 245 h 450"/>
                <a:gd name="T74" fmla="*/ 196 w 227"/>
                <a:gd name="T75" fmla="*/ 196 h 450"/>
                <a:gd name="T76" fmla="*/ 192 w 227"/>
                <a:gd name="T77" fmla="*/ 150 h 450"/>
                <a:gd name="T78" fmla="*/ 194 w 227"/>
                <a:gd name="T79" fmla="*/ 108 h 450"/>
                <a:gd name="T80" fmla="*/ 198 w 227"/>
                <a:gd name="T81" fmla="*/ 77 h 450"/>
                <a:gd name="T82" fmla="*/ 204 w 227"/>
                <a:gd name="T83" fmla="*/ 60 h 450"/>
                <a:gd name="T84" fmla="*/ 212 w 227"/>
                <a:gd name="T85" fmla="*/ 40 h 450"/>
                <a:gd name="T86" fmla="*/ 220 w 227"/>
                <a:gd name="T87" fmla="*/ 22 h 450"/>
                <a:gd name="T88" fmla="*/ 225 w 227"/>
                <a:gd name="T89" fmla="*/ 13 h 450"/>
                <a:gd name="T90" fmla="*/ 227 w 227"/>
                <a:gd name="T91" fmla="*/ 11 h 450"/>
                <a:gd name="T92" fmla="*/ 227 w 227"/>
                <a:gd name="T93" fmla="*/ 7 h 450"/>
                <a:gd name="T94" fmla="*/ 225 w 227"/>
                <a:gd name="T95" fmla="*/ 4 h 450"/>
                <a:gd name="T96" fmla="*/ 225 w 227"/>
                <a:gd name="T97" fmla="*/ 4 h 450"/>
                <a:gd name="T98" fmla="*/ 225 w 227"/>
                <a:gd name="T99" fmla="*/ 0 h 4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7"/>
                <a:gd name="T151" fmla="*/ 0 h 450"/>
                <a:gd name="T152" fmla="*/ 227 w 227"/>
                <a:gd name="T153" fmla="*/ 450 h 4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7" h="450">
                  <a:moveTo>
                    <a:pt x="225" y="0"/>
                  </a:moveTo>
                  <a:lnTo>
                    <a:pt x="208" y="29"/>
                  </a:lnTo>
                  <a:lnTo>
                    <a:pt x="187" y="53"/>
                  </a:lnTo>
                  <a:lnTo>
                    <a:pt x="163" y="75"/>
                  </a:lnTo>
                  <a:lnTo>
                    <a:pt x="140" y="90"/>
                  </a:lnTo>
                  <a:lnTo>
                    <a:pt x="115" y="101"/>
                  </a:lnTo>
                  <a:lnTo>
                    <a:pt x="89" y="110"/>
                  </a:lnTo>
                  <a:lnTo>
                    <a:pt x="66" y="115"/>
                  </a:lnTo>
                  <a:lnTo>
                    <a:pt x="43" y="115"/>
                  </a:lnTo>
                  <a:lnTo>
                    <a:pt x="43" y="137"/>
                  </a:lnTo>
                  <a:lnTo>
                    <a:pt x="39" y="161"/>
                  </a:lnTo>
                  <a:lnTo>
                    <a:pt x="25" y="188"/>
                  </a:lnTo>
                  <a:lnTo>
                    <a:pt x="0" y="207"/>
                  </a:lnTo>
                  <a:lnTo>
                    <a:pt x="16" y="236"/>
                  </a:lnTo>
                  <a:lnTo>
                    <a:pt x="25" y="271"/>
                  </a:lnTo>
                  <a:lnTo>
                    <a:pt x="27" y="309"/>
                  </a:lnTo>
                  <a:lnTo>
                    <a:pt x="16" y="340"/>
                  </a:lnTo>
                  <a:lnTo>
                    <a:pt x="25" y="344"/>
                  </a:lnTo>
                  <a:lnTo>
                    <a:pt x="37" y="351"/>
                  </a:lnTo>
                  <a:lnTo>
                    <a:pt x="51" y="358"/>
                  </a:lnTo>
                  <a:lnTo>
                    <a:pt x="66" y="369"/>
                  </a:lnTo>
                  <a:lnTo>
                    <a:pt x="80" y="384"/>
                  </a:lnTo>
                  <a:lnTo>
                    <a:pt x="93" y="402"/>
                  </a:lnTo>
                  <a:lnTo>
                    <a:pt x="103" y="424"/>
                  </a:lnTo>
                  <a:lnTo>
                    <a:pt x="111" y="450"/>
                  </a:lnTo>
                  <a:lnTo>
                    <a:pt x="117" y="435"/>
                  </a:lnTo>
                  <a:lnTo>
                    <a:pt x="124" y="417"/>
                  </a:lnTo>
                  <a:lnTo>
                    <a:pt x="134" y="402"/>
                  </a:lnTo>
                  <a:lnTo>
                    <a:pt x="144" y="386"/>
                  </a:lnTo>
                  <a:lnTo>
                    <a:pt x="157" y="371"/>
                  </a:lnTo>
                  <a:lnTo>
                    <a:pt x="173" y="360"/>
                  </a:lnTo>
                  <a:lnTo>
                    <a:pt x="189" y="353"/>
                  </a:lnTo>
                  <a:lnTo>
                    <a:pt x="206" y="349"/>
                  </a:lnTo>
                  <a:lnTo>
                    <a:pt x="198" y="329"/>
                  </a:lnTo>
                  <a:lnTo>
                    <a:pt x="192" y="302"/>
                  </a:lnTo>
                  <a:lnTo>
                    <a:pt x="196" y="276"/>
                  </a:lnTo>
                  <a:lnTo>
                    <a:pt x="212" y="245"/>
                  </a:lnTo>
                  <a:lnTo>
                    <a:pt x="196" y="196"/>
                  </a:lnTo>
                  <a:lnTo>
                    <a:pt x="192" y="150"/>
                  </a:lnTo>
                  <a:lnTo>
                    <a:pt x="194" y="108"/>
                  </a:lnTo>
                  <a:lnTo>
                    <a:pt x="198" y="77"/>
                  </a:lnTo>
                  <a:lnTo>
                    <a:pt x="204" y="60"/>
                  </a:lnTo>
                  <a:lnTo>
                    <a:pt x="212" y="40"/>
                  </a:lnTo>
                  <a:lnTo>
                    <a:pt x="220" y="22"/>
                  </a:lnTo>
                  <a:lnTo>
                    <a:pt x="225" y="13"/>
                  </a:lnTo>
                  <a:lnTo>
                    <a:pt x="227" y="11"/>
                  </a:lnTo>
                  <a:lnTo>
                    <a:pt x="227" y="7"/>
                  </a:lnTo>
                  <a:lnTo>
                    <a:pt x="225" y="4"/>
                  </a:lnTo>
                  <a:lnTo>
                    <a:pt x="225"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 name="Freeform 483"/>
            <p:cNvSpPr>
              <a:spLocks/>
            </p:cNvSpPr>
            <p:nvPr/>
          </p:nvSpPr>
          <p:spPr bwMode="auto">
            <a:xfrm>
              <a:off x="1405" y="642"/>
              <a:ext cx="428" cy="371"/>
            </a:xfrm>
            <a:custGeom>
              <a:avLst/>
              <a:gdLst>
                <a:gd name="T0" fmla="*/ 194 w 428"/>
                <a:gd name="T1" fmla="*/ 0 h 371"/>
                <a:gd name="T2" fmla="*/ 179 w 428"/>
                <a:gd name="T3" fmla="*/ 5 h 371"/>
                <a:gd name="T4" fmla="*/ 161 w 428"/>
                <a:gd name="T5" fmla="*/ 14 h 371"/>
                <a:gd name="T6" fmla="*/ 140 w 428"/>
                <a:gd name="T7" fmla="*/ 20 h 371"/>
                <a:gd name="T8" fmla="*/ 117 w 428"/>
                <a:gd name="T9" fmla="*/ 29 h 371"/>
                <a:gd name="T10" fmla="*/ 91 w 428"/>
                <a:gd name="T11" fmla="*/ 38 h 371"/>
                <a:gd name="T12" fmla="*/ 68 w 428"/>
                <a:gd name="T13" fmla="*/ 45 h 371"/>
                <a:gd name="T14" fmla="*/ 47 w 428"/>
                <a:gd name="T15" fmla="*/ 49 h 371"/>
                <a:gd name="T16" fmla="*/ 27 w 428"/>
                <a:gd name="T17" fmla="*/ 51 h 371"/>
                <a:gd name="T18" fmla="*/ 20 w 428"/>
                <a:gd name="T19" fmla="*/ 49 h 371"/>
                <a:gd name="T20" fmla="*/ 12 w 428"/>
                <a:gd name="T21" fmla="*/ 49 h 371"/>
                <a:gd name="T22" fmla="*/ 4 w 428"/>
                <a:gd name="T23" fmla="*/ 47 h 371"/>
                <a:gd name="T24" fmla="*/ 0 w 428"/>
                <a:gd name="T25" fmla="*/ 47 h 371"/>
                <a:gd name="T26" fmla="*/ 23 w 428"/>
                <a:gd name="T27" fmla="*/ 62 h 371"/>
                <a:gd name="T28" fmla="*/ 45 w 428"/>
                <a:gd name="T29" fmla="*/ 84 h 371"/>
                <a:gd name="T30" fmla="*/ 62 w 428"/>
                <a:gd name="T31" fmla="*/ 111 h 371"/>
                <a:gd name="T32" fmla="*/ 80 w 428"/>
                <a:gd name="T33" fmla="*/ 139 h 371"/>
                <a:gd name="T34" fmla="*/ 93 w 428"/>
                <a:gd name="T35" fmla="*/ 173 h 371"/>
                <a:gd name="T36" fmla="*/ 105 w 428"/>
                <a:gd name="T37" fmla="*/ 208 h 371"/>
                <a:gd name="T38" fmla="*/ 113 w 428"/>
                <a:gd name="T39" fmla="*/ 243 h 371"/>
                <a:gd name="T40" fmla="*/ 119 w 428"/>
                <a:gd name="T41" fmla="*/ 279 h 371"/>
                <a:gd name="T42" fmla="*/ 130 w 428"/>
                <a:gd name="T43" fmla="*/ 279 h 371"/>
                <a:gd name="T44" fmla="*/ 144 w 428"/>
                <a:gd name="T45" fmla="*/ 283 h 371"/>
                <a:gd name="T46" fmla="*/ 160 w 428"/>
                <a:gd name="T47" fmla="*/ 292 h 371"/>
                <a:gd name="T48" fmla="*/ 177 w 428"/>
                <a:gd name="T49" fmla="*/ 301 h 371"/>
                <a:gd name="T50" fmla="*/ 193 w 428"/>
                <a:gd name="T51" fmla="*/ 316 h 371"/>
                <a:gd name="T52" fmla="*/ 208 w 428"/>
                <a:gd name="T53" fmla="*/ 331 h 371"/>
                <a:gd name="T54" fmla="*/ 222 w 428"/>
                <a:gd name="T55" fmla="*/ 351 h 371"/>
                <a:gd name="T56" fmla="*/ 231 w 428"/>
                <a:gd name="T57" fmla="*/ 371 h 371"/>
                <a:gd name="T58" fmla="*/ 243 w 428"/>
                <a:gd name="T59" fmla="*/ 360 h 371"/>
                <a:gd name="T60" fmla="*/ 261 w 428"/>
                <a:gd name="T61" fmla="*/ 349 h 371"/>
                <a:gd name="T62" fmla="*/ 280 w 428"/>
                <a:gd name="T63" fmla="*/ 340 h 371"/>
                <a:gd name="T64" fmla="*/ 303 w 428"/>
                <a:gd name="T65" fmla="*/ 334 h 371"/>
                <a:gd name="T66" fmla="*/ 331 w 428"/>
                <a:gd name="T67" fmla="*/ 331 h 371"/>
                <a:gd name="T68" fmla="*/ 362 w 428"/>
                <a:gd name="T69" fmla="*/ 334 h 371"/>
                <a:gd name="T70" fmla="*/ 393 w 428"/>
                <a:gd name="T71" fmla="*/ 345 h 371"/>
                <a:gd name="T72" fmla="*/ 428 w 428"/>
                <a:gd name="T73" fmla="*/ 360 h 371"/>
                <a:gd name="T74" fmla="*/ 418 w 428"/>
                <a:gd name="T75" fmla="*/ 345 h 371"/>
                <a:gd name="T76" fmla="*/ 406 w 428"/>
                <a:gd name="T77" fmla="*/ 329 h 371"/>
                <a:gd name="T78" fmla="*/ 399 w 428"/>
                <a:gd name="T79" fmla="*/ 309 h 371"/>
                <a:gd name="T80" fmla="*/ 391 w 428"/>
                <a:gd name="T81" fmla="*/ 285 h 371"/>
                <a:gd name="T82" fmla="*/ 389 w 428"/>
                <a:gd name="T83" fmla="*/ 259 h 371"/>
                <a:gd name="T84" fmla="*/ 389 w 428"/>
                <a:gd name="T85" fmla="*/ 230 h 371"/>
                <a:gd name="T86" fmla="*/ 397 w 428"/>
                <a:gd name="T87" fmla="*/ 197 h 371"/>
                <a:gd name="T88" fmla="*/ 410 w 428"/>
                <a:gd name="T89" fmla="*/ 159 h 371"/>
                <a:gd name="T90" fmla="*/ 391 w 428"/>
                <a:gd name="T91" fmla="*/ 155 h 371"/>
                <a:gd name="T92" fmla="*/ 369 w 428"/>
                <a:gd name="T93" fmla="*/ 148 h 371"/>
                <a:gd name="T94" fmla="*/ 350 w 428"/>
                <a:gd name="T95" fmla="*/ 137 h 371"/>
                <a:gd name="T96" fmla="*/ 332 w 428"/>
                <a:gd name="T97" fmla="*/ 124 h 371"/>
                <a:gd name="T98" fmla="*/ 317 w 428"/>
                <a:gd name="T99" fmla="*/ 109 h 371"/>
                <a:gd name="T100" fmla="*/ 305 w 428"/>
                <a:gd name="T101" fmla="*/ 84 h 371"/>
                <a:gd name="T102" fmla="*/ 299 w 428"/>
                <a:gd name="T103" fmla="*/ 58 h 371"/>
                <a:gd name="T104" fmla="*/ 297 w 428"/>
                <a:gd name="T105" fmla="*/ 22 h 371"/>
                <a:gd name="T106" fmla="*/ 286 w 428"/>
                <a:gd name="T107" fmla="*/ 25 h 371"/>
                <a:gd name="T108" fmla="*/ 274 w 428"/>
                <a:gd name="T109" fmla="*/ 29 h 371"/>
                <a:gd name="T110" fmla="*/ 263 w 428"/>
                <a:gd name="T111" fmla="*/ 29 h 371"/>
                <a:gd name="T112" fmla="*/ 251 w 428"/>
                <a:gd name="T113" fmla="*/ 29 h 371"/>
                <a:gd name="T114" fmla="*/ 237 w 428"/>
                <a:gd name="T115" fmla="*/ 27 h 371"/>
                <a:gd name="T116" fmla="*/ 224 w 428"/>
                <a:gd name="T117" fmla="*/ 20 h 371"/>
                <a:gd name="T118" fmla="*/ 210 w 428"/>
                <a:gd name="T119" fmla="*/ 11 h 371"/>
                <a:gd name="T120" fmla="*/ 194 w 428"/>
                <a:gd name="T121" fmla="*/ 0 h 3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8"/>
                <a:gd name="T184" fmla="*/ 0 h 371"/>
                <a:gd name="T185" fmla="*/ 428 w 428"/>
                <a:gd name="T186" fmla="*/ 371 h 3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8" h="371">
                  <a:moveTo>
                    <a:pt x="194" y="0"/>
                  </a:moveTo>
                  <a:lnTo>
                    <a:pt x="179" y="5"/>
                  </a:lnTo>
                  <a:lnTo>
                    <a:pt x="161" y="14"/>
                  </a:lnTo>
                  <a:lnTo>
                    <a:pt x="140" y="20"/>
                  </a:lnTo>
                  <a:lnTo>
                    <a:pt x="117" y="29"/>
                  </a:lnTo>
                  <a:lnTo>
                    <a:pt x="91" y="38"/>
                  </a:lnTo>
                  <a:lnTo>
                    <a:pt x="68" y="45"/>
                  </a:lnTo>
                  <a:lnTo>
                    <a:pt x="47" y="49"/>
                  </a:lnTo>
                  <a:lnTo>
                    <a:pt x="27" y="51"/>
                  </a:lnTo>
                  <a:lnTo>
                    <a:pt x="20" y="49"/>
                  </a:lnTo>
                  <a:lnTo>
                    <a:pt x="12" y="49"/>
                  </a:lnTo>
                  <a:lnTo>
                    <a:pt x="4" y="47"/>
                  </a:lnTo>
                  <a:lnTo>
                    <a:pt x="0" y="47"/>
                  </a:lnTo>
                  <a:lnTo>
                    <a:pt x="23" y="62"/>
                  </a:lnTo>
                  <a:lnTo>
                    <a:pt x="45" y="84"/>
                  </a:lnTo>
                  <a:lnTo>
                    <a:pt x="62" y="111"/>
                  </a:lnTo>
                  <a:lnTo>
                    <a:pt x="80" y="139"/>
                  </a:lnTo>
                  <a:lnTo>
                    <a:pt x="93" y="173"/>
                  </a:lnTo>
                  <a:lnTo>
                    <a:pt x="105" y="208"/>
                  </a:lnTo>
                  <a:lnTo>
                    <a:pt x="113" y="243"/>
                  </a:lnTo>
                  <a:lnTo>
                    <a:pt x="119" y="279"/>
                  </a:lnTo>
                  <a:lnTo>
                    <a:pt x="130" y="279"/>
                  </a:lnTo>
                  <a:lnTo>
                    <a:pt x="144" y="283"/>
                  </a:lnTo>
                  <a:lnTo>
                    <a:pt x="160" y="292"/>
                  </a:lnTo>
                  <a:lnTo>
                    <a:pt x="177" y="301"/>
                  </a:lnTo>
                  <a:lnTo>
                    <a:pt x="193" y="316"/>
                  </a:lnTo>
                  <a:lnTo>
                    <a:pt x="208" y="331"/>
                  </a:lnTo>
                  <a:lnTo>
                    <a:pt x="222" y="351"/>
                  </a:lnTo>
                  <a:lnTo>
                    <a:pt x="231" y="371"/>
                  </a:lnTo>
                  <a:lnTo>
                    <a:pt x="243" y="360"/>
                  </a:lnTo>
                  <a:lnTo>
                    <a:pt x="261" y="349"/>
                  </a:lnTo>
                  <a:lnTo>
                    <a:pt x="280" y="340"/>
                  </a:lnTo>
                  <a:lnTo>
                    <a:pt x="303" y="334"/>
                  </a:lnTo>
                  <a:lnTo>
                    <a:pt x="331" y="331"/>
                  </a:lnTo>
                  <a:lnTo>
                    <a:pt x="362" y="334"/>
                  </a:lnTo>
                  <a:lnTo>
                    <a:pt x="393" y="345"/>
                  </a:lnTo>
                  <a:lnTo>
                    <a:pt x="428" y="360"/>
                  </a:lnTo>
                  <a:lnTo>
                    <a:pt x="418" y="345"/>
                  </a:lnTo>
                  <a:lnTo>
                    <a:pt x="406" y="329"/>
                  </a:lnTo>
                  <a:lnTo>
                    <a:pt x="399" y="309"/>
                  </a:lnTo>
                  <a:lnTo>
                    <a:pt x="391" y="285"/>
                  </a:lnTo>
                  <a:lnTo>
                    <a:pt x="389" y="259"/>
                  </a:lnTo>
                  <a:lnTo>
                    <a:pt x="389" y="230"/>
                  </a:lnTo>
                  <a:lnTo>
                    <a:pt x="397" y="197"/>
                  </a:lnTo>
                  <a:lnTo>
                    <a:pt x="410" y="159"/>
                  </a:lnTo>
                  <a:lnTo>
                    <a:pt x="391" y="155"/>
                  </a:lnTo>
                  <a:lnTo>
                    <a:pt x="369" y="148"/>
                  </a:lnTo>
                  <a:lnTo>
                    <a:pt x="350" y="137"/>
                  </a:lnTo>
                  <a:lnTo>
                    <a:pt x="332" y="124"/>
                  </a:lnTo>
                  <a:lnTo>
                    <a:pt x="317" y="109"/>
                  </a:lnTo>
                  <a:lnTo>
                    <a:pt x="305" y="84"/>
                  </a:lnTo>
                  <a:lnTo>
                    <a:pt x="299" y="58"/>
                  </a:lnTo>
                  <a:lnTo>
                    <a:pt x="297" y="22"/>
                  </a:lnTo>
                  <a:lnTo>
                    <a:pt x="286" y="25"/>
                  </a:lnTo>
                  <a:lnTo>
                    <a:pt x="274" y="29"/>
                  </a:lnTo>
                  <a:lnTo>
                    <a:pt x="263" y="29"/>
                  </a:lnTo>
                  <a:lnTo>
                    <a:pt x="251" y="29"/>
                  </a:lnTo>
                  <a:lnTo>
                    <a:pt x="237" y="27"/>
                  </a:lnTo>
                  <a:lnTo>
                    <a:pt x="224" y="20"/>
                  </a:lnTo>
                  <a:lnTo>
                    <a:pt x="210" y="11"/>
                  </a:lnTo>
                  <a:lnTo>
                    <a:pt x="194"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 name="Freeform 484"/>
            <p:cNvSpPr>
              <a:spLocks/>
            </p:cNvSpPr>
            <p:nvPr/>
          </p:nvSpPr>
          <p:spPr bwMode="auto">
            <a:xfrm>
              <a:off x="1186" y="86"/>
              <a:ext cx="375" cy="525"/>
            </a:xfrm>
            <a:custGeom>
              <a:avLst/>
              <a:gdLst>
                <a:gd name="T0" fmla="*/ 316 w 375"/>
                <a:gd name="T1" fmla="*/ 254 h 525"/>
                <a:gd name="T2" fmla="*/ 268 w 375"/>
                <a:gd name="T3" fmla="*/ 258 h 525"/>
                <a:gd name="T4" fmla="*/ 204 w 375"/>
                <a:gd name="T5" fmla="*/ 283 h 525"/>
                <a:gd name="T6" fmla="*/ 143 w 375"/>
                <a:gd name="T7" fmla="*/ 342 h 525"/>
                <a:gd name="T8" fmla="*/ 108 w 375"/>
                <a:gd name="T9" fmla="*/ 437 h 525"/>
                <a:gd name="T10" fmla="*/ 83 w 375"/>
                <a:gd name="T11" fmla="*/ 495 h 525"/>
                <a:gd name="T12" fmla="*/ 58 w 375"/>
                <a:gd name="T13" fmla="*/ 508 h 525"/>
                <a:gd name="T14" fmla="*/ 40 w 375"/>
                <a:gd name="T15" fmla="*/ 512 h 525"/>
                <a:gd name="T16" fmla="*/ 23 w 375"/>
                <a:gd name="T17" fmla="*/ 517 h 525"/>
                <a:gd name="T18" fmla="*/ 7 w 375"/>
                <a:gd name="T19" fmla="*/ 523 h 525"/>
                <a:gd name="T20" fmla="*/ 1 w 375"/>
                <a:gd name="T21" fmla="*/ 523 h 525"/>
                <a:gd name="T22" fmla="*/ 0 w 375"/>
                <a:gd name="T23" fmla="*/ 519 h 525"/>
                <a:gd name="T24" fmla="*/ 31 w 375"/>
                <a:gd name="T25" fmla="*/ 501 h 525"/>
                <a:gd name="T26" fmla="*/ 71 w 375"/>
                <a:gd name="T27" fmla="*/ 448 h 525"/>
                <a:gd name="T28" fmla="*/ 89 w 375"/>
                <a:gd name="T29" fmla="*/ 384 h 525"/>
                <a:gd name="T30" fmla="*/ 93 w 375"/>
                <a:gd name="T31" fmla="*/ 329 h 525"/>
                <a:gd name="T32" fmla="*/ 91 w 375"/>
                <a:gd name="T33" fmla="*/ 291 h 525"/>
                <a:gd name="T34" fmla="*/ 83 w 375"/>
                <a:gd name="T35" fmla="*/ 250 h 525"/>
                <a:gd name="T36" fmla="*/ 89 w 375"/>
                <a:gd name="T37" fmla="*/ 223 h 525"/>
                <a:gd name="T38" fmla="*/ 118 w 375"/>
                <a:gd name="T39" fmla="*/ 199 h 525"/>
                <a:gd name="T40" fmla="*/ 145 w 375"/>
                <a:gd name="T41" fmla="*/ 161 h 525"/>
                <a:gd name="T42" fmla="*/ 155 w 375"/>
                <a:gd name="T43" fmla="*/ 117 h 525"/>
                <a:gd name="T44" fmla="*/ 165 w 375"/>
                <a:gd name="T45" fmla="*/ 91 h 525"/>
                <a:gd name="T46" fmla="*/ 207 w 375"/>
                <a:gd name="T47" fmla="*/ 75 h 525"/>
                <a:gd name="T48" fmla="*/ 254 w 375"/>
                <a:gd name="T49" fmla="*/ 49 h 525"/>
                <a:gd name="T50" fmla="*/ 293 w 375"/>
                <a:gd name="T51" fmla="*/ 16 h 525"/>
                <a:gd name="T52" fmla="*/ 305 w 375"/>
                <a:gd name="T53" fmla="*/ 20 h 525"/>
                <a:gd name="T54" fmla="*/ 310 w 375"/>
                <a:gd name="T55" fmla="*/ 71 h 525"/>
                <a:gd name="T56" fmla="*/ 328 w 375"/>
                <a:gd name="T57" fmla="*/ 119 h 525"/>
                <a:gd name="T58" fmla="*/ 357 w 375"/>
                <a:gd name="T59" fmla="*/ 159 h 525"/>
                <a:gd name="T60" fmla="*/ 363 w 375"/>
                <a:gd name="T61" fmla="*/ 174 h 525"/>
                <a:gd name="T62" fmla="*/ 340 w 375"/>
                <a:gd name="T63" fmla="*/ 186 h 525"/>
                <a:gd name="T64" fmla="*/ 322 w 375"/>
                <a:gd name="T65" fmla="*/ 205 h 525"/>
                <a:gd name="T66" fmla="*/ 320 w 375"/>
                <a:gd name="T67" fmla="*/ 236 h 5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5"/>
                <a:gd name="T103" fmla="*/ 0 h 525"/>
                <a:gd name="T104" fmla="*/ 375 w 375"/>
                <a:gd name="T105" fmla="*/ 525 h 5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5" h="525">
                  <a:moveTo>
                    <a:pt x="328" y="254"/>
                  </a:moveTo>
                  <a:lnTo>
                    <a:pt x="316" y="254"/>
                  </a:lnTo>
                  <a:lnTo>
                    <a:pt x="295" y="254"/>
                  </a:lnTo>
                  <a:lnTo>
                    <a:pt x="268" y="258"/>
                  </a:lnTo>
                  <a:lnTo>
                    <a:pt x="237" y="267"/>
                  </a:lnTo>
                  <a:lnTo>
                    <a:pt x="204" y="283"/>
                  </a:lnTo>
                  <a:lnTo>
                    <a:pt x="173" y="307"/>
                  </a:lnTo>
                  <a:lnTo>
                    <a:pt x="143" y="342"/>
                  </a:lnTo>
                  <a:lnTo>
                    <a:pt x="122" y="393"/>
                  </a:lnTo>
                  <a:lnTo>
                    <a:pt x="108" y="437"/>
                  </a:lnTo>
                  <a:lnTo>
                    <a:pt x="97" y="472"/>
                  </a:lnTo>
                  <a:lnTo>
                    <a:pt x="83" y="495"/>
                  </a:lnTo>
                  <a:lnTo>
                    <a:pt x="68" y="506"/>
                  </a:lnTo>
                  <a:lnTo>
                    <a:pt x="58" y="508"/>
                  </a:lnTo>
                  <a:lnTo>
                    <a:pt x="50" y="510"/>
                  </a:lnTo>
                  <a:lnTo>
                    <a:pt x="40" y="512"/>
                  </a:lnTo>
                  <a:lnTo>
                    <a:pt x="31" y="514"/>
                  </a:lnTo>
                  <a:lnTo>
                    <a:pt x="23" y="517"/>
                  </a:lnTo>
                  <a:lnTo>
                    <a:pt x="15" y="519"/>
                  </a:lnTo>
                  <a:lnTo>
                    <a:pt x="7" y="523"/>
                  </a:lnTo>
                  <a:lnTo>
                    <a:pt x="1" y="525"/>
                  </a:lnTo>
                  <a:lnTo>
                    <a:pt x="1" y="523"/>
                  </a:lnTo>
                  <a:lnTo>
                    <a:pt x="1" y="521"/>
                  </a:lnTo>
                  <a:lnTo>
                    <a:pt x="0" y="519"/>
                  </a:lnTo>
                  <a:lnTo>
                    <a:pt x="0" y="517"/>
                  </a:lnTo>
                  <a:lnTo>
                    <a:pt x="31" y="501"/>
                  </a:lnTo>
                  <a:lnTo>
                    <a:pt x="56" y="477"/>
                  </a:lnTo>
                  <a:lnTo>
                    <a:pt x="71" y="448"/>
                  </a:lnTo>
                  <a:lnTo>
                    <a:pt x="83" y="417"/>
                  </a:lnTo>
                  <a:lnTo>
                    <a:pt x="89" y="384"/>
                  </a:lnTo>
                  <a:lnTo>
                    <a:pt x="93" y="355"/>
                  </a:lnTo>
                  <a:lnTo>
                    <a:pt x="93" y="329"/>
                  </a:lnTo>
                  <a:lnTo>
                    <a:pt x="93" y="309"/>
                  </a:lnTo>
                  <a:lnTo>
                    <a:pt x="91" y="291"/>
                  </a:lnTo>
                  <a:lnTo>
                    <a:pt x="89" y="272"/>
                  </a:lnTo>
                  <a:lnTo>
                    <a:pt x="83" y="250"/>
                  </a:lnTo>
                  <a:lnTo>
                    <a:pt x="77" y="225"/>
                  </a:lnTo>
                  <a:lnTo>
                    <a:pt x="89" y="223"/>
                  </a:lnTo>
                  <a:lnTo>
                    <a:pt x="104" y="214"/>
                  </a:lnTo>
                  <a:lnTo>
                    <a:pt x="118" y="199"/>
                  </a:lnTo>
                  <a:lnTo>
                    <a:pt x="134" y="181"/>
                  </a:lnTo>
                  <a:lnTo>
                    <a:pt x="145" y="161"/>
                  </a:lnTo>
                  <a:lnTo>
                    <a:pt x="153" y="139"/>
                  </a:lnTo>
                  <a:lnTo>
                    <a:pt x="155" y="117"/>
                  </a:lnTo>
                  <a:lnTo>
                    <a:pt x="149" y="93"/>
                  </a:lnTo>
                  <a:lnTo>
                    <a:pt x="165" y="91"/>
                  </a:lnTo>
                  <a:lnTo>
                    <a:pt x="186" y="84"/>
                  </a:lnTo>
                  <a:lnTo>
                    <a:pt x="207" y="75"/>
                  </a:lnTo>
                  <a:lnTo>
                    <a:pt x="233" y="62"/>
                  </a:lnTo>
                  <a:lnTo>
                    <a:pt x="254" y="49"/>
                  </a:lnTo>
                  <a:lnTo>
                    <a:pt x="276" y="33"/>
                  </a:lnTo>
                  <a:lnTo>
                    <a:pt x="293" y="16"/>
                  </a:lnTo>
                  <a:lnTo>
                    <a:pt x="305" y="0"/>
                  </a:lnTo>
                  <a:lnTo>
                    <a:pt x="305" y="20"/>
                  </a:lnTo>
                  <a:lnTo>
                    <a:pt x="307" y="44"/>
                  </a:lnTo>
                  <a:lnTo>
                    <a:pt x="310" y="71"/>
                  </a:lnTo>
                  <a:lnTo>
                    <a:pt x="318" y="95"/>
                  </a:lnTo>
                  <a:lnTo>
                    <a:pt x="328" y="119"/>
                  </a:lnTo>
                  <a:lnTo>
                    <a:pt x="342" y="141"/>
                  </a:lnTo>
                  <a:lnTo>
                    <a:pt x="357" y="159"/>
                  </a:lnTo>
                  <a:lnTo>
                    <a:pt x="375" y="172"/>
                  </a:lnTo>
                  <a:lnTo>
                    <a:pt x="363" y="174"/>
                  </a:lnTo>
                  <a:lnTo>
                    <a:pt x="351" y="179"/>
                  </a:lnTo>
                  <a:lnTo>
                    <a:pt x="340" y="186"/>
                  </a:lnTo>
                  <a:lnTo>
                    <a:pt x="330" y="194"/>
                  </a:lnTo>
                  <a:lnTo>
                    <a:pt x="322" y="205"/>
                  </a:lnTo>
                  <a:lnTo>
                    <a:pt x="320" y="221"/>
                  </a:lnTo>
                  <a:lnTo>
                    <a:pt x="320" y="236"/>
                  </a:lnTo>
                  <a:lnTo>
                    <a:pt x="328" y="254"/>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6" name="Freeform 485"/>
            <p:cNvSpPr>
              <a:spLocks/>
            </p:cNvSpPr>
            <p:nvPr/>
          </p:nvSpPr>
          <p:spPr bwMode="auto">
            <a:xfrm>
              <a:off x="1063" y="95"/>
              <a:ext cx="222" cy="508"/>
            </a:xfrm>
            <a:custGeom>
              <a:avLst/>
              <a:gdLst>
                <a:gd name="T0" fmla="*/ 119 w 222"/>
                <a:gd name="T1" fmla="*/ 501 h 508"/>
                <a:gd name="T2" fmla="*/ 103 w 222"/>
                <a:gd name="T3" fmla="*/ 486 h 508"/>
                <a:gd name="T4" fmla="*/ 82 w 222"/>
                <a:gd name="T5" fmla="*/ 486 h 508"/>
                <a:gd name="T6" fmla="*/ 70 w 222"/>
                <a:gd name="T7" fmla="*/ 479 h 508"/>
                <a:gd name="T8" fmla="*/ 72 w 222"/>
                <a:gd name="T9" fmla="*/ 466 h 508"/>
                <a:gd name="T10" fmla="*/ 86 w 222"/>
                <a:gd name="T11" fmla="*/ 448 h 508"/>
                <a:gd name="T12" fmla="*/ 107 w 222"/>
                <a:gd name="T13" fmla="*/ 444 h 508"/>
                <a:gd name="T14" fmla="*/ 126 w 222"/>
                <a:gd name="T15" fmla="*/ 435 h 508"/>
                <a:gd name="T16" fmla="*/ 136 w 222"/>
                <a:gd name="T17" fmla="*/ 422 h 508"/>
                <a:gd name="T18" fmla="*/ 138 w 222"/>
                <a:gd name="T19" fmla="*/ 411 h 508"/>
                <a:gd name="T20" fmla="*/ 136 w 222"/>
                <a:gd name="T21" fmla="*/ 402 h 508"/>
                <a:gd name="T22" fmla="*/ 132 w 222"/>
                <a:gd name="T23" fmla="*/ 391 h 508"/>
                <a:gd name="T24" fmla="*/ 121 w 222"/>
                <a:gd name="T25" fmla="*/ 380 h 508"/>
                <a:gd name="T26" fmla="*/ 97 w 222"/>
                <a:gd name="T27" fmla="*/ 380 h 508"/>
                <a:gd name="T28" fmla="*/ 82 w 222"/>
                <a:gd name="T29" fmla="*/ 393 h 508"/>
                <a:gd name="T30" fmla="*/ 80 w 222"/>
                <a:gd name="T31" fmla="*/ 406 h 508"/>
                <a:gd name="T32" fmla="*/ 74 w 222"/>
                <a:gd name="T33" fmla="*/ 422 h 508"/>
                <a:gd name="T34" fmla="*/ 56 w 222"/>
                <a:gd name="T35" fmla="*/ 437 h 508"/>
                <a:gd name="T36" fmla="*/ 51 w 222"/>
                <a:gd name="T37" fmla="*/ 437 h 508"/>
                <a:gd name="T38" fmla="*/ 43 w 222"/>
                <a:gd name="T39" fmla="*/ 430 h 508"/>
                <a:gd name="T40" fmla="*/ 43 w 222"/>
                <a:gd name="T41" fmla="*/ 419 h 508"/>
                <a:gd name="T42" fmla="*/ 49 w 222"/>
                <a:gd name="T43" fmla="*/ 399 h 508"/>
                <a:gd name="T44" fmla="*/ 58 w 222"/>
                <a:gd name="T45" fmla="*/ 384 h 508"/>
                <a:gd name="T46" fmla="*/ 70 w 222"/>
                <a:gd name="T47" fmla="*/ 369 h 508"/>
                <a:gd name="T48" fmla="*/ 72 w 222"/>
                <a:gd name="T49" fmla="*/ 355 h 508"/>
                <a:gd name="T50" fmla="*/ 72 w 222"/>
                <a:gd name="T51" fmla="*/ 349 h 508"/>
                <a:gd name="T52" fmla="*/ 68 w 222"/>
                <a:gd name="T53" fmla="*/ 338 h 508"/>
                <a:gd name="T54" fmla="*/ 56 w 222"/>
                <a:gd name="T55" fmla="*/ 327 h 508"/>
                <a:gd name="T56" fmla="*/ 41 w 222"/>
                <a:gd name="T57" fmla="*/ 322 h 508"/>
                <a:gd name="T58" fmla="*/ 29 w 222"/>
                <a:gd name="T59" fmla="*/ 324 h 508"/>
                <a:gd name="T60" fmla="*/ 21 w 222"/>
                <a:gd name="T61" fmla="*/ 329 h 508"/>
                <a:gd name="T62" fmla="*/ 14 w 222"/>
                <a:gd name="T63" fmla="*/ 335 h 508"/>
                <a:gd name="T64" fmla="*/ 0 w 222"/>
                <a:gd name="T65" fmla="*/ 291 h 508"/>
                <a:gd name="T66" fmla="*/ 20 w 222"/>
                <a:gd name="T67" fmla="*/ 192 h 508"/>
                <a:gd name="T68" fmla="*/ 80 w 222"/>
                <a:gd name="T69" fmla="*/ 101 h 508"/>
                <a:gd name="T70" fmla="*/ 156 w 222"/>
                <a:gd name="T71" fmla="*/ 35 h 508"/>
                <a:gd name="T72" fmla="*/ 198 w 222"/>
                <a:gd name="T73" fmla="*/ 9 h 508"/>
                <a:gd name="T74" fmla="*/ 222 w 222"/>
                <a:gd name="T75" fmla="*/ 0 h 508"/>
                <a:gd name="T76" fmla="*/ 202 w 222"/>
                <a:gd name="T77" fmla="*/ 31 h 508"/>
                <a:gd name="T78" fmla="*/ 181 w 222"/>
                <a:gd name="T79" fmla="*/ 88 h 508"/>
                <a:gd name="T80" fmla="*/ 181 w 222"/>
                <a:gd name="T81" fmla="*/ 139 h 508"/>
                <a:gd name="T82" fmla="*/ 192 w 222"/>
                <a:gd name="T83" fmla="*/ 188 h 508"/>
                <a:gd name="T84" fmla="*/ 206 w 222"/>
                <a:gd name="T85" fmla="*/ 241 h 508"/>
                <a:gd name="T86" fmla="*/ 214 w 222"/>
                <a:gd name="T87" fmla="*/ 282 h 508"/>
                <a:gd name="T88" fmla="*/ 216 w 222"/>
                <a:gd name="T89" fmla="*/ 320 h 508"/>
                <a:gd name="T90" fmla="*/ 212 w 222"/>
                <a:gd name="T91" fmla="*/ 375 h 508"/>
                <a:gd name="T92" fmla="*/ 194 w 222"/>
                <a:gd name="T93" fmla="*/ 439 h 508"/>
                <a:gd name="T94" fmla="*/ 154 w 222"/>
                <a:gd name="T95" fmla="*/ 492 h 5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2"/>
                <a:gd name="T145" fmla="*/ 0 h 508"/>
                <a:gd name="T146" fmla="*/ 222 w 222"/>
                <a:gd name="T147" fmla="*/ 508 h 5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2" h="508">
                  <a:moveTo>
                    <a:pt x="123" y="508"/>
                  </a:moveTo>
                  <a:lnTo>
                    <a:pt x="119" y="501"/>
                  </a:lnTo>
                  <a:lnTo>
                    <a:pt x="113" y="492"/>
                  </a:lnTo>
                  <a:lnTo>
                    <a:pt x="103" y="486"/>
                  </a:lnTo>
                  <a:lnTo>
                    <a:pt x="89" y="486"/>
                  </a:lnTo>
                  <a:lnTo>
                    <a:pt x="82" y="486"/>
                  </a:lnTo>
                  <a:lnTo>
                    <a:pt x="76" y="483"/>
                  </a:lnTo>
                  <a:lnTo>
                    <a:pt x="70" y="479"/>
                  </a:lnTo>
                  <a:lnTo>
                    <a:pt x="66" y="475"/>
                  </a:lnTo>
                  <a:lnTo>
                    <a:pt x="72" y="466"/>
                  </a:lnTo>
                  <a:lnTo>
                    <a:pt x="80" y="455"/>
                  </a:lnTo>
                  <a:lnTo>
                    <a:pt x="86" y="448"/>
                  </a:lnTo>
                  <a:lnTo>
                    <a:pt x="91" y="444"/>
                  </a:lnTo>
                  <a:lnTo>
                    <a:pt x="107" y="444"/>
                  </a:lnTo>
                  <a:lnTo>
                    <a:pt x="119" y="441"/>
                  </a:lnTo>
                  <a:lnTo>
                    <a:pt x="126" y="435"/>
                  </a:lnTo>
                  <a:lnTo>
                    <a:pt x="134" y="426"/>
                  </a:lnTo>
                  <a:lnTo>
                    <a:pt x="136" y="422"/>
                  </a:lnTo>
                  <a:lnTo>
                    <a:pt x="136" y="415"/>
                  </a:lnTo>
                  <a:lnTo>
                    <a:pt x="138" y="411"/>
                  </a:lnTo>
                  <a:lnTo>
                    <a:pt x="138" y="406"/>
                  </a:lnTo>
                  <a:lnTo>
                    <a:pt x="136" y="402"/>
                  </a:lnTo>
                  <a:lnTo>
                    <a:pt x="134" y="395"/>
                  </a:lnTo>
                  <a:lnTo>
                    <a:pt x="132" y="391"/>
                  </a:lnTo>
                  <a:lnTo>
                    <a:pt x="130" y="386"/>
                  </a:lnTo>
                  <a:lnTo>
                    <a:pt x="121" y="380"/>
                  </a:lnTo>
                  <a:lnTo>
                    <a:pt x="109" y="377"/>
                  </a:lnTo>
                  <a:lnTo>
                    <a:pt x="97" y="380"/>
                  </a:lnTo>
                  <a:lnTo>
                    <a:pt x="88" y="384"/>
                  </a:lnTo>
                  <a:lnTo>
                    <a:pt x="82" y="393"/>
                  </a:lnTo>
                  <a:lnTo>
                    <a:pt x="80" y="399"/>
                  </a:lnTo>
                  <a:lnTo>
                    <a:pt x="80" y="406"/>
                  </a:lnTo>
                  <a:lnTo>
                    <a:pt x="82" y="413"/>
                  </a:lnTo>
                  <a:lnTo>
                    <a:pt x="74" y="422"/>
                  </a:lnTo>
                  <a:lnTo>
                    <a:pt x="64" y="430"/>
                  </a:lnTo>
                  <a:lnTo>
                    <a:pt x="56" y="437"/>
                  </a:lnTo>
                  <a:lnTo>
                    <a:pt x="53" y="441"/>
                  </a:lnTo>
                  <a:lnTo>
                    <a:pt x="51" y="437"/>
                  </a:lnTo>
                  <a:lnTo>
                    <a:pt x="47" y="435"/>
                  </a:lnTo>
                  <a:lnTo>
                    <a:pt x="43" y="430"/>
                  </a:lnTo>
                  <a:lnTo>
                    <a:pt x="39" y="428"/>
                  </a:lnTo>
                  <a:lnTo>
                    <a:pt x="43" y="419"/>
                  </a:lnTo>
                  <a:lnTo>
                    <a:pt x="47" y="408"/>
                  </a:lnTo>
                  <a:lnTo>
                    <a:pt x="49" y="399"/>
                  </a:lnTo>
                  <a:lnTo>
                    <a:pt x="51" y="391"/>
                  </a:lnTo>
                  <a:lnTo>
                    <a:pt x="58" y="384"/>
                  </a:lnTo>
                  <a:lnTo>
                    <a:pt x="64" y="377"/>
                  </a:lnTo>
                  <a:lnTo>
                    <a:pt x="70" y="369"/>
                  </a:lnTo>
                  <a:lnTo>
                    <a:pt x="72" y="360"/>
                  </a:lnTo>
                  <a:lnTo>
                    <a:pt x="72" y="355"/>
                  </a:lnTo>
                  <a:lnTo>
                    <a:pt x="72" y="353"/>
                  </a:lnTo>
                  <a:lnTo>
                    <a:pt x="72" y="349"/>
                  </a:lnTo>
                  <a:lnTo>
                    <a:pt x="72" y="346"/>
                  </a:lnTo>
                  <a:lnTo>
                    <a:pt x="68" y="338"/>
                  </a:lnTo>
                  <a:lnTo>
                    <a:pt x="64" y="331"/>
                  </a:lnTo>
                  <a:lnTo>
                    <a:pt x="56" y="327"/>
                  </a:lnTo>
                  <a:lnTo>
                    <a:pt x="45" y="322"/>
                  </a:lnTo>
                  <a:lnTo>
                    <a:pt x="41" y="322"/>
                  </a:lnTo>
                  <a:lnTo>
                    <a:pt x="35" y="322"/>
                  </a:lnTo>
                  <a:lnTo>
                    <a:pt x="29" y="324"/>
                  </a:lnTo>
                  <a:lnTo>
                    <a:pt x="25" y="327"/>
                  </a:lnTo>
                  <a:lnTo>
                    <a:pt x="21" y="329"/>
                  </a:lnTo>
                  <a:lnTo>
                    <a:pt x="18" y="331"/>
                  </a:lnTo>
                  <a:lnTo>
                    <a:pt x="14" y="335"/>
                  </a:lnTo>
                  <a:lnTo>
                    <a:pt x="12" y="338"/>
                  </a:lnTo>
                  <a:lnTo>
                    <a:pt x="0" y="291"/>
                  </a:lnTo>
                  <a:lnTo>
                    <a:pt x="4" y="241"/>
                  </a:lnTo>
                  <a:lnTo>
                    <a:pt x="20" y="192"/>
                  </a:lnTo>
                  <a:lnTo>
                    <a:pt x="47" y="143"/>
                  </a:lnTo>
                  <a:lnTo>
                    <a:pt x="80" y="101"/>
                  </a:lnTo>
                  <a:lnTo>
                    <a:pt x="117" y="64"/>
                  </a:lnTo>
                  <a:lnTo>
                    <a:pt x="156" y="35"/>
                  </a:lnTo>
                  <a:lnTo>
                    <a:pt x="189" y="15"/>
                  </a:lnTo>
                  <a:lnTo>
                    <a:pt x="198" y="9"/>
                  </a:lnTo>
                  <a:lnTo>
                    <a:pt x="212" y="2"/>
                  </a:lnTo>
                  <a:lnTo>
                    <a:pt x="222" y="0"/>
                  </a:lnTo>
                  <a:lnTo>
                    <a:pt x="216" y="9"/>
                  </a:lnTo>
                  <a:lnTo>
                    <a:pt x="202" y="31"/>
                  </a:lnTo>
                  <a:lnTo>
                    <a:pt x="191" y="60"/>
                  </a:lnTo>
                  <a:lnTo>
                    <a:pt x="181" y="88"/>
                  </a:lnTo>
                  <a:lnTo>
                    <a:pt x="179" y="119"/>
                  </a:lnTo>
                  <a:lnTo>
                    <a:pt x="181" y="139"/>
                  </a:lnTo>
                  <a:lnTo>
                    <a:pt x="187" y="161"/>
                  </a:lnTo>
                  <a:lnTo>
                    <a:pt x="192" y="188"/>
                  </a:lnTo>
                  <a:lnTo>
                    <a:pt x="200" y="216"/>
                  </a:lnTo>
                  <a:lnTo>
                    <a:pt x="206" y="241"/>
                  </a:lnTo>
                  <a:lnTo>
                    <a:pt x="212" y="263"/>
                  </a:lnTo>
                  <a:lnTo>
                    <a:pt x="214" y="282"/>
                  </a:lnTo>
                  <a:lnTo>
                    <a:pt x="216" y="300"/>
                  </a:lnTo>
                  <a:lnTo>
                    <a:pt x="216" y="320"/>
                  </a:lnTo>
                  <a:lnTo>
                    <a:pt x="216" y="346"/>
                  </a:lnTo>
                  <a:lnTo>
                    <a:pt x="212" y="375"/>
                  </a:lnTo>
                  <a:lnTo>
                    <a:pt x="206" y="408"/>
                  </a:lnTo>
                  <a:lnTo>
                    <a:pt x="194" y="439"/>
                  </a:lnTo>
                  <a:lnTo>
                    <a:pt x="179" y="468"/>
                  </a:lnTo>
                  <a:lnTo>
                    <a:pt x="154" y="492"/>
                  </a:lnTo>
                  <a:lnTo>
                    <a:pt x="123" y="508"/>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7" name="Freeform 486"/>
            <p:cNvSpPr>
              <a:spLocks/>
            </p:cNvSpPr>
            <p:nvPr/>
          </p:nvSpPr>
          <p:spPr bwMode="auto">
            <a:xfrm>
              <a:off x="715" y="340"/>
              <a:ext cx="1081" cy="863"/>
            </a:xfrm>
            <a:custGeom>
              <a:avLst/>
              <a:gdLst>
                <a:gd name="T0" fmla="*/ 500 w 1081"/>
                <a:gd name="T1" fmla="*/ 735 h 863"/>
                <a:gd name="T2" fmla="*/ 441 w 1081"/>
                <a:gd name="T3" fmla="*/ 852 h 863"/>
                <a:gd name="T4" fmla="*/ 393 w 1081"/>
                <a:gd name="T5" fmla="*/ 753 h 863"/>
                <a:gd name="T6" fmla="*/ 329 w 1081"/>
                <a:gd name="T7" fmla="*/ 675 h 863"/>
                <a:gd name="T8" fmla="*/ 307 w 1081"/>
                <a:gd name="T9" fmla="*/ 492 h 863"/>
                <a:gd name="T10" fmla="*/ 352 w 1081"/>
                <a:gd name="T11" fmla="*/ 408 h 863"/>
                <a:gd name="T12" fmla="*/ 389 w 1081"/>
                <a:gd name="T13" fmla="*/ 320 h 863"/>
                <a:gd name="T14" fmla="*/ 364 w 1081"/>
                <a:gd name="T15" fmla="*/ 338 h 863"/>
                <a:gd name="T16" fmla="*/ 334 w 1081"/>
                <a:gd name="T17" fmla="*/ 415 h 863"/>
                <a:gd name="T18" fmla="*/ 224 w 1081"/>
                <a:gd name="T19" fmla="*/ 516 h 863"/>
                <a:gd name="T20" fmla="*/ 136 w 1081"/>
                <a:gd name="T21" fmla="*/ 525 h 863"/>
                <a:gd name="T22" fmla="*/ 82 w 1081"/>
                <a:gd name="T23" fmla="*/ 503 h 863"/>
                <a:gd name="T24" fmla="*/ 0 w 1081"/>
                <a:gd name="T25" fmla="*/ 461 h 863"/>
                <a:gd name="T26" fmla="*/ 68 w 1081"/>
                <a:gd name="T27" fmla="*/ 433 h 863"/>
                <a:gd name="T28" fmla="*/ 127 w 1081"/>
                <a:gd name="T29" fmla="*/ 351 h 863"/>
                <a:gd name="T30" fmla="*/ 245 w 1081"/>
                <a:gd name="T31" fmla="*/ 265 h 863"/>
                <a:gd name="T32" fmla="*/ 317 w 1081"/>
                <a:gd name="T33" fmla="*/ 267 h 863"/>
                <a:gd name="T34" fmla="*/ 331 w 1081"/>
                <a:gd name="T35" fmla="*/ 274 h 863"/>
                <a:gd name="T36" fmla="*/ 315 w 1081"/>
                <a:gd name="T37" fmla="*/ 320 h 863"/>
                <a:gd name="T38" fmla="*/ 325 w 1081"/>
                <a:gd name="T39" fmla="*/ 329 h 863"/>
                <a:gd name="T40" fmla="*/ 364 w 1081"/>
                <a:gd name="T41" fmla="*/ 320 h 863"/>
                <a:gd name="T42" fmla="*/ 358 w 1081"/>
                <a:gd name="T43" fmla="*/ 265 h 863"/>
                <a:gd name="T44" fmla="*/ 369 w 1081"/>
                <a:gd name="T45" fmla="*/ 263 h 863"/>
                <a:gd name="T46" fmla="*/ 393 w 1081"/>
                <a:gd name="T47" fmla="*/ 296 h 863"/>
                <a:gd name="T48" fmla="*/ 441 w 1081"/>
                <a:gd name="T49" fmla="*/ 302 h 863"/>
                <a:gd name="T50" fmla="*/ 478 w 1081"/>
                <a:gd name="T51" fmla="*/ 269 h 863"/>
                <a:gd name="T52" fmla="*/ 521 w 1081"/>
                <a:gd name="T53" fmla="*/ 256 h 863"/>
                <a:gd name="T54" fmla="*/ 579 w 1081"/>
                <a:gd name="T55" fmla="*/ 183 h 863"/>
                <a:gd name="T56" fmla="*/ 708 w 1081"/>
                <a:gd name="T57" fmla="*/ 13 h 863"/>
                <a:gd name="T58" fmla="*/ 809 w 1081"/>
                <a:gd name="T59" fmla="*/ 0 h 863"/>
                <a:gd name="T60" fmla="*/ 890 w 1081"/>
                <a:gd name="T61" fmla="*/ 18 h 863"/>
                <a:gd name="T62" fmla="*/ 978 w 1081"/>
                <a:gd name="T63" fmla="*/ 55 h 863"/>
                <a:gd name="T64" fmla="*/ 1063 w 1081"/>
                <a:gd name="T65" fmla="*/ 60 h 863"/>
                <a:gd name="T66" fmla="*/ 1050 w 1081"/>
                <a:gd name="T67" fmla="*/ 108 h 863"/>
                <a:gd name="T68" fmla="*/ 933 w 1081"/>
                <a:gd name="T69" fmla="*/ 269 h 863"/>
                <a:gd name="T70" fmla="*/ 830 w 1081"/>
                <a:gd name="T71" fmla="*/ 322 h 863"/>
                <a:gd name="T72" fmla="*/ 717 w 1081"/>
                <a:gd name="T73" fmla="*/ 353 h 863"/>
                <a:gd name="T74" fmla="*/ 614 w 1081"/>
                <a:gd name="T75" fmla="*/ 324 h 863"/>
                <a:gd name="T76" fmla="*/ 560 w 1081"/>
                <a:gd name="T77" fmla="*/ 291 h 863"/>
                <a:gd name="T78" fmla="*/ 521 w 1081"/>
                <a:gd name="T79" fmla="*/ 278 h 863"/>
                <a:gd name="T80" fmla="*/ 478 w 1081"/>
                <a:gd name="T81" fmla="*/ 291 h 863"/>
                <a:gd name="T82" fmla="*/ 482 w 1081"/>
                <a:gd name="T83" fmla="*/ 313 h 863"/>
                <a:gd name="T84" fmla="*/ 529 w 1081"/>
                <a:gd name="T85" fmla="*/ 311 h 863"/>
                <a:gd name="T86" fmla="*/ 585 w 1081"/>
                <a:gd name="T87" fmla="*/ 307 h 863"/>
                <a:gd name="T88" fmla="*/ 690 w 1081"/>
                <a:gd name="T89" fmla="*/ 349 h 863"/>
                <a:gd name="T90" fmla="*/ 783 w 1081"/>
                <a:gd name="T91" fmla="*/ 475 h 863"/>
                <a:gd name="T92" fmla="*/ 813 w 1081"/>
                <a:gd name="T93" fmla="*/ 629 h 863"/>
                <a:gd name="T94" fmla="*/ 756 w 1081"/>
                <a:gd name="T95" fmla="*/ 627 h 863"/>
                <a:gd name="T96" fmla="*/ 630 w 1081"/>
                <a:gd name="T97" fmla="*/ 587 h 863"/>
                <a:gd name="T98" fmla="*/ 550 w 1081"/>
                <a:gd name="T99" fmla="*/ 558 h 863"/>
                <a:gd name="T100" fmla="*/ 488 w 1081"/>
                <a:gd name="T101" fmla="*/ 448 h 863"/>
                <a:gd name="T102" fmla="*/ 469 w 1081"/>
                <a:gd name="T103" fmla="*/ 347 h 863"/>
                <a:gd name="T104" fmla="*/ 424 w 1081"/>
                <a:gd name="T105" fmla="*/ 311 h 863"/>
                <a:gd name="T106" fmla="*/ 401 w 1081"/>
                <a:gd name="T107" fmla="*/ 320 h 863"/>
                <a:gd name="T108" fmla="*/ 424 w 1081"/>
                <a:gd name="T109" fmla="*/ 366 h 863"/>
                <a:gd name="T110" fmla="*/ 504 w 1081"/>
                <a:gd name="T111" fmla="*/ 477 h 8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81"/>
                <a:gd name="T169" fmla="*/ 0 h 863"/>
                <a:gd name="T170" fmla="*/ 1081 w 1081"/>
                <a:gd name="T171" fmla="*/ 863 h 8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81" h="863">
                  <a:moveTo>
                    <a:pt x="515" y="510"/>
                  </a:moveTo>
                  <a:lnTo>
                    <a:pt x="527" y="572"/>
                  </a:lnTo>
                  <a:lnTo>
                    <a:pt x="527" y="633"/>
                  </a:lnTo>
                  <a:lnTo>
                    <a:pt x="517" y="691"/>
                  </a:lnTo>
                  <a:lnTo>
                    <a:pt x="500" y="735"/>
                  </a:lnTo>
                  <a:lnTo>
                    <a:pt x="480" y="768"/>
                  </a:lnTo>
                  <a:lnTo>
                    <a:pt x="465" y="799"/>
                  </a:lnTo>
                  <a:lnTo>
                    <a:pt x="453" y="828"/>
                  </a:lnTo>
                  <a:lnTo>
                    <a:pt x="443" y="863"/>
                  </a:lnTo>
                  <a:lnTo>
                    <a:pt x="441" y="852"/>
                  </a:lnTo>
                  <a:lnTo>
                    <a:pt x="436" y="834"/>
                  </a:lnTo>
                  <a:lnTo>
                    <a:pt x="428" y="815"/>
                  </a:lnTo>
                  <a:lnTo>
                    <a:pt x="418" y="795"/>
                  </a:lnTo>
                  <a:lnTo>
                    <a:pt x="406" y="773"/>
                  </a:lnTo>
                  <a:lnTo>
                    <a:pt x="393" y="753"/>
                  </a:lnTo>
                  <a:lnTo>
                    <a:pt x="379" y="733"/>
                  </a:lnTo>
                  <a:lnTo>
                    <a:pt x="366" y="720"/>
                  </a:lnTo>
                  <a:lnTo>
                    <a:pt x="350" y="706"/>
                  </a:lnTo>
                  <a:lnTo>
                    <a:pt x="338" y="691"/>
                  </a:lnTo>
                  <a:lnTo>
                    <a:pt x="329" y="675"/>
                  </a:lnTo>
                  <a:lnTo>
                    <a:pt x="321" y="660"/>
                  </a:lnTo>
                  <a:lnTo>
                    <a:pt x="305" y="611"/>
                  </a:lnTo>
                  <a:lnTo>
                    <a:pt x="301" y="565"/>
                  </a:lnTo>
                  <a:lnTo>
                    <a:pt x="303" y="523"/>
                  </a:lnTo>
                  <a:lnTo>
                    <a:pt x="307" y="492"/>
                  </a:lnTo>
                  <a:lnTo>
                    <a:pt x="313" y="477"/>
                  </a:lnTo>
                  <a:lnTo>
                    <a:pt x="321" y="459"/>
                  </a:lnTo>
                  <a:lnTo>
                    <a:pt x="329" y="441"/>
                  </a:lnTo>
                  <a:lnTo>
                    <a:pt x="340" y="426"/>
                  </a:lnTo>
                  <a:lnTo>
                    <a:pt x="352" y="408"/>
                  </a:lnTo>
                  <a:lnTo>
                    <a:pt x="364" y="388"/>
                  </a:lnTo>
                  <a:lnTo>
                    <a:pt x="373" y="369"/>
                  </a:lnTo>
                  <a:lnTo>
                    <a:pt x="383" y="349"/>
                  </a:lnTo>
                  <a:lnTo>
                    <a:pt x="387" y="335"/>
                  </a:lnTo>
                  <a:lnTo>
                    <a:pt x="389" y="320"/>
                  </a:lnTo>
                  <a:lnTo>
                    <a:pt x="387" y="309"/>
                  </a:lnTo>
                  <a:lnTo>
                    <a:pt x="383" y="307"/>
                  </a:lnTo>
                  <a:lnTo>
                    <a:pt x="373" y="313"/>
                  </a:lnTo>
                  <a:lnTo>
                    <a:pt x="368" y="324"/>
                  </a:lnTo>
                  <a:lnTo>
                    <a:pt x="364" y="338"/>
                  </a:lnTo>
                  <a:lnTo>
                    <a:pt x="360" y="349"/>
                  </a:lnTo>
                  <a:lnTo>
                    <a:pt x="356" y="366"/>
                  </a:lnTo>
                  <a:lnTo>
                    <a:pt x="350" y="384"/>
                  </a:lnTo>
                  <a:lnTo>
                    <a:pt x="342" y="400"/>
                  </a:lnTo>
                  <a:lnTo>
                    <a:pt x="334" y="415"/>
                  </a:lnTo>
                  <a:lnTo>
                    <a:pt x="317" y="444"/>
                  </a:lnTo>
                  <a:lnTo>
                    <a:pt x="296" y="468"/>
                  </a:lnTo>
                  <a:lnTo>
                    <a:pt x="272" y="490"/>
                  </a:lnTo>
                  <a:lnTo>
                    <a:pt x="249" y="505"/>
                  </a:lnTo>
                  <a:lnTo>
                    <a:pt x="224" y="516"/>
                  </a:lnTo>
                  <a:lnTo>
                    <a:pt x="198" y="525"/>
                  </a:lnTo>
                  <a:lnTo>
                    <a:pt x="175" y="530"/>
                  </a:lnTo>
                  <a:lnTo>
                    <a:pt x="152" y="530"/>
                  </a:lnTo>
                  <a:lnTo>
                    <a:pt x="144" y="528"/>
                  </a:lnTo>
                  <a:lnTo>
                    <a:pt x="136" y="525"/>
                  </a:lnTo>
                  <a:lnTo>
                    <a:pt x="128" y="525"/>
                  </a:lnTo>
                  <a:lnTo>
                    <a:pt x="123" y="523"/>
                  </a:lnTo>
                  <a:lnTo>
                    <a:pt x="109" y="516"/>
                  </a:lnTo>
                  <a:lnTo>
                    <a:pt x="95" y="510"/>
                  </a:lnTo>
                  <a:lnTo>
                    <a:pt x="82" y="503"/>
                  </a:lnTo>
                  <a:lnTo>
                    <a:pt x="68" y="494"/>
                  </a:lnTo>
                  <a:lnTo>
                    <a:pt x="55" y="488"/>
                  </a:lnTo>
                  <a:lnTo>
                    <a:pt x="37" y="479"/>
                  </a:lnTo>
                  <a:lnTo>
                    <a:pt x="20" y="470"/>
                  </a:lnTo>
                  <a:lnTo>
                    <a:pt x="0" y="461"/>
                  </a:lnTo>
                  <a:lnTo>
                    <a:pt x="12" y="457"/>
                  </a:lnTo>
                  <a:lnTo>
                    <a:pt x="24" y="452"/>
                  </a:lnTo>
                  <a:lnTo>
                    <a:pt x="39" y="448"/>
                  </a:lnTo>
                  <a:lnTo>
                    <a:pt x="55" y="441"/>
                  </a:lnTo>
                  <a:lnTo>
                    <a:pt x="68" y="433"/>
                  </a:lnTo>
                  <a:lnTo>
                    <a:pt x="82" y="424"/>
                  </a:lnTo>
                  <a:lnTo>
                    <a:pt x="93" y="411"/>
                  </a:lnTo>
                  <a:lnTo>
                    <a:pt x="101" y="397"/>
                  </a:lnTo>
                  <a:lnTo>
                    <a:pt x="113" y="375"/>
                  </a:lnTo>
                  <a:lnTo>
                    <a:pt x="127" y="351"/>
                  </a:lnTo>
                  <a:lnTo>
                    <a:pt x="146" y="327"/>
                  </a:lnTo>
                  <a:lnTo>
                    <a:pt x="167" y="302"/>
                  </a:lnTo>
                  <a:lnTo>
                    <a:pt x="191" y="285"/>
                  </a:lnTo>
                  <a:lnTo>
                    <a:pt x="216" y="271"/>
                  </a:lnTo>
                  <a:lnTo>
                    <a:pt x="245" y="265"/>
                  </a:lnTo>
                  <a:lnTo>
                    <a:pt x="272" y="269"/>
                  </a:lnTo>
                  <a:lnTo>
                    <a:pt x="284" y="276"/>
                  </a:lnTo>
                  <a:lnTo>
                    <a:pt x="298" y="276"/>
                  </a:lnTo>
                  <a:lnTo>
                    <a:pt x="309" y="274"/>
                  </a:lnTo>
                  <a:lnTo>
                    <a:pt x="317" y="267"/>
                  </a:lnTo>
                  <a:lnTo>
                    <a:pt x="323" y="263"/>
                  </a:lnTo>
                  <a:lnTo>
                    <a:pt x="329" y="263"/>
                  </a:lnTo>
                  <a:lnTo>
                    <a:pt x="334" y="263"/>
                  </a:lnTo>
                  <a:lnTo>
                    <a:pt x="340" y="265"/>
                  </a:lnTo>
                  <a:lnTo>
                    <a:pt x="331" y="274"/>
                  </a:lnTo>
                  <a:lnTo>
                    <a:pt x="323" y="287"/>
                  </a:lnTo>
                  <a:lnTo>
                    <a:pt x="315" y="300"/>
                  </a:lnTo>
                  <a:lnTo>
                    <a:pt x="313" y="313"/>
                  </a:lnTo>
                  <a:lnTo>
                    <a:pt x="313" y="316"/>
                  </a:lnTo>
                  <a:lnTo>
                    <a:pt x="315" y="320"/>
                  </a:lnTo>
                  <a:lnTo>
                    <a:pt x="315" y="322"/>
                  </a:lnTo>
                  <a:lnTo>
                    <a:pt x="317" y="324"/>
                  </a:lnTo>
                  <a:lnTo>
                    <a:pt x="319" y="327"/>
                  </a:lnTo>
                  <a:lnTo>
                    <a:pt x="323" y="329"/>
                  </a:lnTo>
                  <a:lnTo>
                    <a:pt x="325" y="329"/>
                  </a:lnTo>
                  <a:lnTo>
                    <a:pt x="327" y="331"/>
                  </a:lnTo>
                  <a:lnTo>
                    <a:pt x="336" y="333"/>
                  </a:lnTo>
                  <a:lnTo>
                    <a:pt x="348" y="331"/>
                  </a:lnTo>
                  <a:lnTo>
                    <a:pt x="356" y="327"/>
                  </a:lnTo>
                  <a:lnTo>
                    <a:pt x="364" y="320"/>
                  </a:lnTo>
                  <a:lnTo>
                    <a:pt x="368" y="307"/>
                  </a:lnTo>
                  <a:lnTo>
                    <a:pt x="369" y="294"/>
                  </a:lnTo>
                  <a:lnTo>
                    <a:pt x="366" y="283"/>
                  </a:lnTo>
                  <a:lnTo>
                    <a:pt x="362" y="271"/>
                  </a:lnTo>
                  <a:lnTo>
                    <a:pt x="358" y="265"/>
                  </a:lnTo>
                  <a:lnTo>
                    <a:pt x="358" y="260"/>
                  </a:lnTo>
                  <a:lnTo>
                    <a:pt x="362" y="258"/>
                  </a:lnTo>
                  <a:lnTo>
                    <a:pt x="366" y="256"/>
                  </a:lnTo>
                  <a:lnTo>
                    <a:pt x="368" y="258"/>
                  </a:lnTo>
                  <a:lnTo>
                    <a:pt x="369" y="263"/>
                  </a:lnTo>
                  <a:lnTo>
                    <a:pt x="371" y="269"/>
                  </a:lnTo>
                  <a:lnTo>
                    <a:pt x="373" y="278"/>
                  </a:lnTo>
                  <a:lnTo>
                    <a:pt x="375" y="287"/>
                  </a:lnTo>
                  <a:lnTo>
                    <a:pt x="383" y="296"/>
                  </a:lnTo>
                  <a:lnTo>
                    <a:pt x="393" y="296"/>
                  </a:lnTo>
                  <a:lnTo>
                    <a:pt x="408" y="287"/>
                  </a:lnTo>
                  <a:lnTo>
                    <a:pt x="414" y="294"/>
                  </a:lnTo>
                  <a:lnTo>
                    <a:pt x="422" y="298"/>
                  </a:lnTo>
                  <a:lnTo>
                    <a:pt x="432" y="302"/>
                  </a:lnTo>
                  <a:lnTo>
                    <a:pt x="441" y="302"/>
                  </a:lnTo>
                  <a:lnTo>
                    <a:pt x="449" y="300"/>
                  </a:lnTo>
                  <a:lnTo>
                    <a:pt x="459" y="296"/>
                  </a:lnTo>
                  <a:lnTo>
                    <a:pt x="467" y="285"/>
                  </a:lnTo>
                  <a:lnTo>
                    <a:pt x="472" y="271"/>
                  </a:lnTo>
                  <a:lnTo>
                    <a:pt x="478" y="269"/>
                  </a:lnTo>
                  <a:lnTo>
                    <a:pt x="486" y="265"/>
                  </a:lnTo>
                  <a:lnTo>
                    <a:pt x="494" y="263"/>
                  </a:lnTo>
                  <a:lnTo>
                    <a:pt x="502" y="260"/>
                  </a:lnTo>
                  <a:lnTo>
                    <a:pt x="511" y="258"/>
                  </a:lnTo>
                  <a:lnTo>
                    <a:pt x="521" y="256"/>
                  </a:lnTo>
                  <a:lnTo>
                    <a:pt x="529" y="254"/>
                  </a:lnTo>
                  <a:lnTo>
                    <a:pt x="539" y="252"/>
                  </a:lnTo>
                  <a:lnTo>
                    <a:pt x="554" y="241"/>
                  </a:lnTo>
                  <a:lnTo>
                    <a:pt x="568" y="218"/>
                  </a:lnTo>
                  <a:lnTo>
                    <a:pt x="579" y="183"/>
                  </a:lnTo>
                  <a:lnTo>
                    <a:pt x="593" y="139"/>
                  </a:lnTo>
                  <a:lnTo>
                    <a:pt x="614" y="88"/>
                  </a:lnTo>
                  <a:lnTo>
                    <a:pt x="644" y="53"/>
                  </a:lnTo>
                  <a:lnTo>
                    <a:pt x="675" y="29"/>
                  </a:lnTo>
                  <a:lnTo>
                    <a:pt x="708" y="13"/>
                  </a:lnTo>
                  <a:lnTo>
                    <a:pt x="739" y="4"/>
                  </a:lnTo>
                  <a:lnTo>
                    <a:pt x="766" y="0"/>
                  </a:lnTo>
                  <a:lnTo>
                    <a:pt x="787" y="0"/>
                  </a:lnTo>
                  <a:lnTo>
                    <a:pt x="799" y="0"/>
                  </a:lnTo>
                  <a:lnTo>
                    <a:pt x="809" y="0"/>
                  </a:lnTo>
                  <a:lnTo>
                    <a:pt x="820" y="2"/>
                  </a:lnTo>
                  <a:lnTo>
                    <a:pt x="836" y="4"/>
                  </a:lnTo>
                  <a:lnTo>
                    <a:pt x="853" y="7"/>
                  </a:lnTo>
                  <a:lnTo>
                    <a:pt x="873" y="13"/>
                  </a:lnTo>
                  <a:lnTo>
                    <a:pt x="890" y="18"/>
                  </a:lnTo>
                  <a:lnTo>
                    <a:pt x="910" y="26"/>
                  </a:lnTo>
                  <a:lnTo>
                    <a:pt x="925" y="35"/>
                  </a:lnTo>
                  <a:lnTo>
                    <a:pt x="941" y="44"/>
                  </a:lnTo>
                  <a:lnTo>
                    <a:pt x="958" y="51"/>
                  </a:lnTo>
                  <a:lnTo>
                    <a:pt x="978" y="55"/>
                  </a:lnTo>
                  <a:lnTo>
                    <a:pt x="995" y="60"/>
                  </a:lnTo>
                  <a:lnTo>
                    <a:pt x="1015" y="62"/>
                  </a:lnTo>
                  <a:lnTo>
                    <a:pt x="1032" y="62"/>
                  </a:lnTo>
                  <a:lnTo>
                    <a:pt x="1048" y="62"/>
                  </a:lnTo>
                  <a:lnTo>
                    <a:pt x="1063" y="60"/>
                  </a:lnTo>
                  <a:lnTo>
                    <a:pt x="1081" y="60"/>
                  </a:lnTo>
                  <a:lnTo>
                    <a:pt x="1081" y="66"/>
                  </a:lnTo>
                  <a:lnTo>
                    <a:pt x="1073" y="75"/>
                  </a:lnTo>
                  <a:lnTo>
                    <a:pt x="1065" y="84"/>
                  </a:lnTo>
                  <a:lnTo>
                    <a:pt x="1050" y="108"/>
                  </a:lnTo>
                  <a:lnTo>
                    <a:pt x="1030" y="139"/>
                  </a:lnTo>
                  <a:lnTo>
                    <a:pt x="1007" y="174"/>
                  </a:lnTo>
                  <a:lnTo>
                    <a:pt x="984" y="207"/>
                  </a:lnTo>
                  <a:lnTo>
                    <a:pt x="958" y="241"/>
                  </a:lnTo>
                  <a:lnTo>
                    <a:pt x="933" y="269"/>
                  </a:lnTo>
                  <a:lnTo>
                    <a:pt x="908" y="291"/>
                  </a:lnTo>
                  <a:lnTo>
                    <a:pt x="884" y="302"/>
                  </a:lnTo>
                  <a:lnTo>
                    <a:pt x="869" y="307"/>
                  </a:lnTo>
                  <a:lnTo>
                    <a:pt x="851" y="316"/>
                  </a:lnTo>
                  <a:lnTo>
                    <a:pt x="830" y="322"/>
                  </a:lnTo>
                  <a:lnTo>
                    <a:pt x="807" y="331"/>
                  </a:lnTo>
                  <a:lnTo>
                    <a:pt x="781" y="340"/>
                  </a:lnTo>
                  <a:lnTo>
                    <a:pt x="758" y="347"/>
                  </a:lnTo>
                  <a:lnTo>
                    <a:pt x="737" y="351"/>
                  </a:lnTo>
                  <a:lnTo>
                    <a:pt x="717" y="353"/>
                  </a:lnTo>
                  <a:lnTo>
                    <a:pt x="700" y="351"/>
                  </a:lnTo>
                  <a:lnTo>
                    <a:pt x="678" y="347"/>
                  </a:lnTo>
                  <a:lnTo>
                    <a:pt x="655" y="340"/>
                  </a:lnTo>
                  <a:lnTo>
                    <a:pt x="634" y="331"/>
                  </a:lnTo>
                  <a:lnTo>
                    <a:pt x="614" y="324"/>
                  </a:lnTo>
                  <a:lnTo>
                    <a:pt x="597" y="316"/>
                  </a:lnTo>
                  <a:lnTo>
                    <a:pt x="583" y="309"/>
                  </a:lnTo>
                  <a:lnTo>
                    <a:pt x="575" y="305"/>
                  </a:lnTo>
                  <a:lnTo>
                    <a:pt x="568" y="298"/>
                  </a:lnTo>
                  <a:lnTo>
                    <a:pt x="560" y="291"/>
                  </a:lnTo>
                  <a:lnTo>
                    <a:pt x="550" y="285"/>
                  </a:lnTo>
                  <a:lnTo>
                    <a:pt x="542" y="278"/>
                  </a:lnTo>
                  <a:lnTo>
                    <a:pt x="537" y="276"/>
                  </a:lnTo>
                  <a:lnTo>
                    <a:pt x="529" y="276"/>
                  </a:lnTo>
                  <a:lnTo>
                    <a:pt x="521" y="278"/>
                  </a:lnTo>
                  <a:lnTo>
                    <a:pt x="511" y="278"/>
                  </a:lnTo>
                  <a:lnTo>
                    <a:pt x="500" y="283"/>
                  </a:lnTo>
                  <a:lnTo>
                    <a:pt x="492" y="285"/>
                  </a:lnTo>
                  <a:lnTo>
                    <a:pt x="484" y="287"/>
                  </a:lnTo>
                  <a:lnTo>
                    <a:pt x="478" y="291"/>
                  </a:lnTo>
                  <a:lnTo>
                    <a:pt x="472" y="298"/>
                  </a:lnTo>
                  <a:lnTo>
                    <a:pt x="471" y="302"/>
                  </a:lnTo>
                  <a:lnTo>
                    <a:pt x="472" y="307"/>
                  </a:lnTo>
                  <a:lnTo>
                    <a:pt x="478" y="311"/>
                  </a:lnTo>
                  <a:lnTo>
                    <a:pt x="482" y="313"/>
                  </a:lnTo>
                  <a:lnTo>
                    <a:pt x="490" y="313"/>
                  </a:lnTo>
                  <a:lnTo>
                    <a:pt x="498" y="313"/>
                  </a:lnTo>
                  <a:lnTo>
                    <a:pt x="507" y="313"/>
                  </a:lnTo>
                  <a:lnTo>
                    <a:pt x="519" y="311"/>
                  </a:lnTo>
                  <a:lnTo>
                    <a:pt x="529" y="311"/>
                  </a:lnTo>
                  <a:lnTo>
                    <a:pt x="540" y="309"/>
                  </a:lnTo>
                  <a:lnTo>
                    <a:pt x="552" y="307"/>
                  </a:lnTo>
                  <a:lnTo>
                    <a:pt x="562" y="305"/>
                  </a:lnTo>
                  <a:lnTo>
                    <a:pt x="574" y="305"/>
                  </a:lnTo>
                  <a:lnTo>
                    <a:pt x="585" y="307"/>
                  </a:lnTo>
                  <a:lnTo>
                    <a:pt x="599" y="309"/>
                  </a:lnTo>
                  <a:lnTo>
                    <a:pt x="616" y="313"/>
                  </a:lnTo>
                  <a:lnTo>
                    <a:pt x="636" y="322"/>
                  </a:lnTo>
                  <a:lnTo>
                    <a:pt x="661" y="333"/>
                  </a:lnTo>
                  <a:lnTo>
                    <a:pt x="690" y="349"/>
                  </a:lnTo>
                  <a:lnTo>
                    <a:pt x="713" y="364"/>
                  </a:lnTo>
                  <a:lnTo>
                    <a:pt x="735" y="386"/>
                  </a:lnTo>
                  <a:lnTo>
                    <a:pt x="752" y="413"/>
                  </a:lnTo>
                  <a:lnTo>
                    <a:pt x="770" y="441"/>
                  </a:lnTo>
                  <a:lnTo>
                    <a:pt x="783" y="475"/>
                  </a:lnTo>
                  <a:lnTo>
                    <a:pt x="795" y="510"/>
                  </a:lnTo>
                  <a:lnTo>
                    <a:pt x="803" y="545"/>
                  </a:lnTo>
                  <a:lnTo>
                    <a:pt x="809" y="581"/>
                  </a:lnTo>
                  <a:lnTo>
                    <a:pt x="811" y="605"/>
                  </a:lnTo>
                  <a:lnTo>
                    <a:pt x="813" y="629"/>
                  </a:lnTo>
                  <a:lnTo>
                    <a:pt x="813" y="651"/>
                  </a:lnTo>
                  <a:lnTo>
                    <a:pt x="811" y="673"/>
                  </a:lnTo>
                  <a:lnTo>
                    <a:pt x="797" y="656"/>
                  </a:lnTo>
                  <a:lnTo>
                    <a:pt x="780" y="642"/>
                  </a:lnTo>
                  <a:lnTo>
                    <a:pt x="756" y="627"/>
                  </a:lnTo>
                  <a:lnTo>
                    <a:pt x="731" y="616"/>
                  </a:lnTo>
                  <a:lnTo>
                    <a:pt x="704" y="607"/>
                  </a:lnTo>
                  <a:lnTo>
                    <a:pt x="677" y="598"/>
                  </a:lnTo>
                  <a:lnTo>
                    <a:pt x="651" y="592"/>
                  </a:lnTo>
                  <a:lnTo>
                    <a:pt x="630" y="587"/>
                  </a:lnTo>
                  <a:lnTo>
                    <a:pt x="616" y="585"/>
                  </a:lnTo>
                  <a:lnTo>
                    <a:pt x="599" y="581"/>
                  </a:lnTo>
                  <a:lnTo>
                    <a:pt x="583" y="576"/>
                  </a:lnTo>
                  <a:lnTo>
                    <a:pt x="566" y="569"/>
                  </a:lnTo>
                  <a:lnTo>
                    <a:pt x="550" y="558"/>
                  </a:lnTo>
                  <a:lnTo>
                    <a:pt x="535" y="545"/>
                  </a:lnTo>
                  <a:lnTo>
                    <a:pt x="523" y="528"/>
                  </a:lnTo>
                  <a:lnTo>
                    <a:pt x="513" y="505"/>
                  </a:lnTo>
                  <a:lnTo>
                    <a:pt x="502" y="472"/>
                  </a:lnTo>
                  <a:lnTo>
                    <a:pt x="488" y="448"/>
                  </a:lnTo>
                  <a:lnTo>
                    <a:pt x="480" y="419"/>
                  </a:lnTo>
                  <a:lnTo>
                    <a:pt x="480" y="380"/>
                  </a:lnTo>
                  <a:lnTo>
                    <a:pt x="480" y="369"/>
                  </a:lnTo>
                  <a:lnTo>
                    <a:pt x="474" y="358"/>
                  </a:lnTo>
                  <a:lnTo>
                    <a:pt x="469" y="347"/>
                  </a:lnTo>
                  <a:lnTo>
                    <a:pt x="459" y="338"/>
                  </a:lnTo>
                  <a:lnTo>
                    <a:pt x="449" y="329"/>
                  </a:lnTo>
                  <a:lnTo>
                    <a:pt x="439" y="322"/>
                  </a:lnTo>
                  <a:lnTo>
                    <a:pt x="432" y="316"/>
                  </a:lnTo>
                  <a:lnTo>
                    <a:pt x="424" y="311"/>
                  </a:lnTo>
                  <a:lnTo>
                    <a:pt x="414" y="307"/>
                  </a:lnTo>
                  <a:lnTo>
                    <a:pt x="406" y="305"/>
                  </a:lnTo>
                  <a:lnTo>
                    <a:pt x="401" y="305"/>
                  </a:lnTo>
                  <a:lnTo>
                    <a:pt x="399" y="311"/>
                  </a:lnTo>
                  <a:lnTo>
                    <a:pt x="401" y="320"/>
                  </a:lnTo>
                  <a:lnTo>
                    <a:pt x="401" y="329"/>
                  </a:lnTo>
                  <a:lnTo>
                    <a:pt x="403" y="340"/>
                  </a:lnTo>
                  <a:lnTo>
                    <a:pt x="406" y="349"/>
                  </a:lnTo>
                  <a:lnTo>
                    <a:pt x="412" y="355"/>
                  </a:lnTo>
                  <a:lnTo>
                    <a:pt x="424" y="366"/>
                  </a:lnTo>
                  <a:lnTo>
                    <a:pt x="437" y="382"/>
                  </a:lnTo>
                  <a:lnTo>
                    <a:pt x="455" y="400"/>
                  </a:lnTo>
                  <a:lnTo>
                    <a:pt x="472" y="422"/>
                  </a:lnTo>
                  <a:lnTo>
                    <a:pt x="490" y="448"/>
                  </a:lnTo>
                  <a:lnTo>
                    <a:pt x="504" y="477"/>
                  </a:lnTo>
                  <a:lnTo>
                    <a:pt x="515" y="510"/>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8" name="Freeform 487"/>
            <p:cNvSpPr>
              <a:spLocks/>
            </p:cNvSpPr>
            <p:nvPr/>
          </p:nvSpPr>
          <p:spPr bwMode="auto">
            <a:xfrm>
              <a:off x="733" y="212"/>
              <a:ext cx="324" cy="375"/>
            </a:xfrm>
            <a:custGeom>
              <a:avLst/>
              <a:gdLst>
                <a:gd name="T0" fmla="*/ 247 w 324"/>
                <a:gd name="T1" fmla="*/ 362 h 375"/>
                <a:gd name="T2" fmla="*/ 258 w 324"/>
                <a:gd name="T3" fmla="*/ 340 h 375"/>
                <a:gd name="T4" fmla="*/ 278 w 324"/>
                <a:gd name="T5" fmla="*/ 335 h 375"/>
                <a:gd name="T6" fmla="*/ 291 w 324"/>
                <a:gd name="T7" fmla="*/ 342 h 375"/>
                <a:gd name="T8" fmla="*/ 295 w 324"/>
                <a:gd name="T9" fmla="*/ 349 h 375"/>
                <a:gd name="T10" fmla="*/ 305 w 324"/>
                <a:gd name="T11" fmla="*/ 351 h 375"/>
                <a:gd name="T12" fmla="*/ 320 w 324"/>
                <a:gd name="T13" fmla="*/ 355 h 375"/>
                <a:gd name="T14" fmla="*/ 324 w 324"/>
                <a:gd name="T15" fmla="*/ 353 h 375"/>
                <a:gd name="T16" fmla="*/ 318 w 324"/>
                <a:gd name="T17" fmla="*/ 342 h 375"/>
                <a:gd name="T18" fmla="*/ 307 w 324"/>
                <a:gd name="T19" fmla="*/ 331 h 375"/>
                <a:gd name="T20" fmla="*/ 297 w 324"/>
                <a:gd name="T21" fmla="*/ 329 h 375"/>
                <a:gd name="T22" fmla="*/ 282 w 324"/>
                <a:gd name="T23" fmla="*/ 329 h 375"/>
                <a:gd name="T24" fmla="*/ 270 w 324"/>
                <a:gd name="T25" fmla="*/ 316 h 375"/>
                <a:gd name="T26" fmla="*/ 266 w 324"/>
                <a:gd name="T27" fmla="*/ 298 h 375"/>
                <a:gd name="T28" fmla="*/ 266 w 324"/>
                <a:gd name="T29" fmla="*/ 287 h 375"/>
                <a:gd name="T30" fmla="*/ 272 w 324"/>
                <a:gd name="T31" fmla="*/ 280 h 375"/>
                <a:gd name="T32" fmla="*/ 280 w 324"/>
                <a:gd name="T33" fmla="*/ 269 h 375"/>
                <a:gd name="T34" fmla="*/ 295 w 324"/>
                <a:gd name="T35" fmla="*/ 263 h 375"/>
                <a:gd name="T36" fmla="*/ 309 w 324"/>
                <a:gd name="T37" fmla="*/ 225 h 375"/>
                <a:gd name="T38" fmla="*/ 297 w 324"/>
                <a:gd name="T39" fmla="*/ 154 h 375"/>
                <a:gd name="T40" fmla="*/ 256 w 324"/>
                <a:gd name="T41" fmla="*/ 95 h 375"/>
                <a:gd name="T42" fmla="*/ 180 w 324"/>
                <a:gd name="T43" fmla="*/ 53 h 375"/>
                <a:gd name="T44" fmla="*/ 112 w 324"/>
                <a:gd name="T45" fmla="*/ 37 h 375"/>
                <a:gd name="T46" fmla="*/ 74 w 324"/>
                <a:gd name="T47" fmla="*/ 26 h 375"/>
                <a:gd name="T48" fmla="*/ 37 w 324"/>
                <a:gd name="T49" fmla="*/ 15 h 375"/>
                <a:gd name="T50" fmla="*/ 9 w 324"/>
                <a:gd name="T51" fmla="*/ 4 h 375"/>
                <a:gd name="T52" fmla="*/ 11 w 324"/>
                <a:gd name="T53" fmla="*/ 18 h 375"/>
                <a:gd name="T54" fmla="*/ 31 w 324"/>
                <a:gd name="T55" fmla="*/ 64 h 375"/>
                <a:gd name="T56" fmla="*/ 46 w 324"/>
                <a:gd name="T57" fmla="*/ 115 h 375"/>
                <a:gd name="T58" fmla="*/ 58 w 324"/>
                <a:gd name="T59" fmla="*/ 163 h 375"/>
                <a:gd name="T60" fmla="*/ 68 w 324"/>
                <a:gd name="T61" fmla="*/ 210 h 375"/>
                <a:gd name="T62" fmla="*/ 89 w 324"/>
                <a:gd name="T63" fmla="*/ 267 h 375"/>
                <a:gd name="T64" fmla="*/ 132 w 324"/>
                <a:gd name="T65" fmla="*/ 329 h 375"/>
                <a:gd name="T66" fmla="*/ 200 w 324"/>
                <a:gd name="T67" fmla="*/ 369 h 3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375"/>
                <a:gd name="T104" fmla="*/ 324 w 324"/>
                <a:gd name="T105" fmla="*/ 375 h 3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375">
                  <a:moveTo>
                    <a:pt x="247" y="375"/>
                  </a:moveTo>
                  <a:lnTo>
                    <a:pt x="247" y="362"/>
                  </a:lnTo>
                  <a:lnTo>
                    <a:pt x="250" y="349"/>
                  </a:lnTo>
                  <a:lnTo>
                    <a:pt x="258" y="340"/>
                  </a:lnTo>
                  <a:lnTo>
                    <a:pt x="268" y="335"/>
                  </a:lnTo>
                  <a:lnTo>
                    <a:pt x="278" y="335"/>
                  </a:lnTo>
                  <a:lnTo>
                    <a:pt x="285" y="338"/>
                  </a:lnTo>
                  <a:lnTo>
                    <a:pt x="291" y="342"/>
                  </a:lnTo>
                  <a:lnTo>
                    <a:pt x="293" y="346"/>
                  </a:lnTo>
                  <a:lnTo>
                    <a:pt x="295" y="349"/>
                  </a:lnTo>
                  <a:lnTo>
                    <a:pt x="299" y="351"/>
                  </a:lnTo>
                  <a:lnTo>
                    <a:pt x="305" y="351"/>
                  </a:lnTo>
                  <a:lnTo>
                    <a:pt x="313" y="353"/>
                  </a:lnTo>
                  <a:lnTo>
                    <a:pt x="320" y="355"/>
                  </a:lnTo>
                  <a:lnTo>
                    <a:pt x="324" y="355"/>
                  </a:lnTo>
                  <a:lnTo>
                    <a:pt x="324" y="353"/>
                  </a:lnTo>
                  <a:lnTo>
                    <a:pt x="322" y="349"/>
                  </a:lnTo>
                  <a:lnTo>
                    <a:pt x="318" y="342"/>
                  </a:lnTo>
                  <a:lnTo>
                    <a:pt x="313" y="335"/>
                  </a:lnTo>
                  <a:lnTo>
                    <a:pt x="307" y="331"/>
                  </a:lnTo>
                  <a:lnTo>
                    <a:pt x="301" y="324"/>
                  </a:lnTo>
                  <a:lnTo>
                    <a:pt x="297" y="329"/>
                  </a:lnTo>
                  <a:lnTo>
                    <a:pt x="289" y="331"/>
                  </a:lnTo>
                  <a:lnTo>
                    <a:pt x="282" y="329"/>
                  </a:lnTo>
                  <a:lnTo>
                    <a:pt x="274" y="324"/>
                  </a:lnTo>
                  <a:lnTo>
                    <a:pt x="270" y="316"/>
                  </a:lnTo>
                  <a:lnTo>
                    <a:pt x="266" y="307"/>
                  </a:lnTo>
                  <a:lnTo>
                    <a:pt x="266" y="298"/>
                  </a:lnTo>
                  <a:lnTo>
                    <a:pt x="266" y="291"/>
                  </a:lnTo>
                  <a:lnTo>
                    <a:pt x="266" y="287"/>
                  </a:lnTo>
                  <a:lnTo>
                    <a:pt x="268" y="282"/>
                  </a:lnTo>
                  <a:lnTo>
                    <a:pt x="272" y="280"/>
                  </a:lnTo>
                  <a:lnTo>
                    <a:pt x="274" y="276"/>
                  </a:lnTo>
                  <a:lnTo>
                    <a:pt x="280" y="269"/>
                  </a:lnTo>
                  <a:lnTo>
                    <a:pt x="287" y="265"/>
                  </a:lnTo>
                  <a:lnTo>
                    <a:pt x="295" y="263"/>
                  </a:lnTo>
                  <a:lnTo>
                    <a:pt x="301" y="263"/>
                  </a:lnTo>
                  <a:lnTo>
                    <a:pt x="309" y="225"/>
                  </a:lnTo>
                  <a:lnTo>
                    <a:pt x="307" y="188"/>
                  </a:lnTo>
                  <a:lnTo>
                    <a:pt x="297" y="154"/>
                  </a:lnTo>
                  <a:lnTo>
                    <a:pt x="282" y="121"/>
                  </a:lnTo>
                  <a:lnTo>
                    <a:pt x="256" y="95"/>
                  </a:lnTo>
                  <a:lnTo>
                    <a:pt x="223" y="71"/>
                  </a:lnTo>
                  <a:lnTo>
                    <a:pt x="180" y="53"/>
                  </a:lnTo>
                  <a:lnTo>
                    <a:pt x="132" y="40"/>
                  </a:lnTo>
                  <a:lnTo>
                    <a:pt x="112" y="37"/>
                  </a:lnTo>
                  <a:lnTo>
                    <a:pt x="93" y="31"/>
                  </a:lnTo>
                  <a:lnTo>
                    <a:pt x="74" y="26"/>
                  </a:lnTo>
                  <a:lnTo>
                    <a:pt x="54" y="20"/>
                  </a:lnTo>
                  <a:lnTo>
                    <a:pt x="37" y="15"/>
                  </a:lnTo>
                  <a:lnTo>
                    <a:pt x="21" y="9"/>
                  </a:lnTo>
                  <a:lnTo>
                    <a:pt x="9" y="4"/>
                  </a:lnTo>
                  <a:lnTo>
                    <a:pt x="0" y="0"/>
                  </a:lnTo>
                  <a:lnTo>
                    <a:pt x="11" y="18"/>
                  </a:lnTo>
                  <a:lnTo>
                    <a:pt x="21" y="40"/>
                  </a:lnTo>
                  <a:lnTo>
                    <a:pt x="31" y="64"/>
                  </a:lnTo>
                  <a:lnTo>
                    <a:pt x="41" y="88"/>
                  </a:lnTo>
                  <a:lnTo>
                    <a:pt x="46" y="115"/>
                  </a:lnTo>
                  <a:lnTo>
                    <a:pt x="52" y="139"/>
                  </a:lnTo>
                  <a:lnTo>
                    <a:pt x="58" y="163"/>
                  </a:lnTo>
                  <a:lnTo>
                    <a:pt x="62" y="185"/>
                  </a:lnTo>
                  <a:lnTo>
                    <a:pt x="68" y="210"/>
                  </a:lnTo>
                  <a:lnTo>
                    <a:pt x="75" y="236"/>
                  </a:lnTo>
                  <a:lnTo>
                    <a:pt x="89" y="267"/>
                  </a:lnTo>
                  <a:lnTo>
                    <a:pt x="109" y="300"/>
                  </a:lnTo>
                  <a:lnTo>
                    <a:pt x="132" y="329"/>
                  </a:lnTo>
                  <a:lnTo>
                    <a:pt x="163" y="353"/>
                  </a:lnTo>
                  <a:lnTo>
                    <a:pt x="200" y="369"/>
                  </a:lnTo>
                  <a:lnTo>
                    <a:pt x="247" y="375"/>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 name="Freeform 488"/>
            <p:cNvSpPr>
              <a:spLocks/>
            </p:cNvSpPr>
            <p:nvPr/>
          </p:nvSpPr>
          <p:spPr bwMode="auto">
            <a:xfrm>
              <a:off x="1083" y="435"/>
              <a:ext cx="35" cy="40"/>
            </a:xfrm>
            <a:custGeom>
              <a:avLst/>
              <a:gdLst>
                <a:gd name="T0" fmla="*/ 0 w 35"/>
                <a:gd name="T1" fmla="*/ 18 h 40"/>
                <a:gd name="T2" fmla="*/ 1 w 35"/>
                <a:gd name="T3" fmla="*/ 9 h 40"/>
                <a:gd name="T4" fmla="*/ 5 w 35"/>
                <a:gd name="T5" fmla="*/ 2 h 40"/>
                <a:gd name="T6" fmla="*/ 11 w 35"/>
                <a:gd name="T7" fmla="*/ 0 h 40"/>
                <a:gd name="T8" fmla="*/ 17 w 35"/>
                <a:gd name="T9" fmla="*/ 0 h 40"/>
                <a:gd name="T10" fmla="*/ 25 w 35"/>
                <a:gd name="T11" fmla="*/ 2 h 40"/>
                <a:gd name="T12" fmla="*/ 29 w 35"/>
                <a:gd name="T13" fmla="*/ 6 h 40"/>
                <a:gd name="T14" fmla="*/ 33 w 35"/>
                <a:gd name="T15" fmla="*/ 13 h 40"/>
                <a:gd name="T16" fmla="*/ 35 w 35"/>
                <a:gd name="T17" fmla="*/ 20 h 40"/>
                <a:gd name="T18" fmla="*/ 33 w 35"/>
                <a:gd name="T19" fmla="*/ 29 h 40"/>
                <a:gd name="T20" fmla="*/ 29 w 35"/>
                <a:gd name="T21" fmla="*/ 33 h 40"/>
                <a:gd name="T22" fmla="*/ 25 w 35"/>
                <a:gd name="T23" fmla="*/ 37 h 40"/>
                <a:gd name="T24" fmla="*/ 19 w 35"/>
                <a:gd name="T25" fmla="*/ 40 h 40"/>
                <a:gd name="T26" fmla="*/ 13 w 35"/>
                <a:gd name="T27" fmla="*/ 37 h 40"/>
                <a:gd name="T28" fmla="*/ 7 w 35"/>
                <a:gd name="T29" fmla="*/ 31 h 40"/>
                <a:gd name="T30" fmla="*/ 1 w 35"/>
                <a:gd name="T31" fmla="*/ 24 h 40"/>
                <a:gd name="T32" fmla="*/ 0 w 35"/>
                <a:gd name="T33" fmla="*/ 18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40"/>
                <a:gd name="T53" fmla="*/ 35 w 35"/>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40">
                  <a:moveTo>
                    <a:pt x="0" y="18"/>
                  </a:moveTo>
                  <a:lnTo>
                    <a:pt x="1" y="9"/>
                  </a:lnTo>
                  <a:lnTo>
                    <a:pt x="5" y="2"/>
                  </a:lnTo>
                  <a:lnTo>
                    <a:pt x="11" y="0"/>
                  </a:lnTo>
                  <a:lnTo>
                    <a:pt x="17" y="0"/>
                  </a:lnTo>
                  <a:lnTo>
                    <a:pt x="25" y="2"/>
                  </a:lnTo>
                  <a:lnTo>
                    <a:pt x="29" y="6"/>
                  </a:lnTo>
                  <a:lnTo>
                    <a:pt x="33" y="13"/>
                  </a:lnTo>
                  <a:lnTo>
                    <a:pt x="35" y="20"/>
                  </a:lnTo>
                  <a:lnTo>
                    <a:pt x="33" y="29"/>
                  </a:lnTo>
                  <a:lnTo>
                    <a:pt x="29" y="33"/>
                  </a:lnTo>
                  <a:lnTo>
                    <a:pt x="25" y="37"/>
                  </a:lnTo>
                  <a:lnTo>
                    <a:pt x="19" y="40"/>
                  </a:lnTo>
                  <a:lnTo>
                    <a:pt x="13" y="37"/>
                  </a:lnTo>
                  <a:lnTo>
                    <a:pt x="7" y="31"/>
                  </a:lnTo>
                  <a:lnTo>
                    <a:pt x="1" y="24"/>
                  </a:lnTo>
                  <a:lnTo>
                    <a:pt x="0"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 name="Freeform 489"/>
            <p:cNvSpPr>
              <a:spLocks/>
            </p:cNvSpPr>
            <p:nvPr/>
          </p:nvSpPr>
          <p:spPr bwMode="auto">
            <a:xfrm>
              <a:off x="1152" y="488"/>
              <a:ext cx="35" cy="42"/>
            </a:xfrm>
            <a:custGeom>
              <a:avLst/>
              <a:gdLst>
                <a:gd name="T0" fmla="*/ 2 w 35"/>
                <a:gd name="T1" fmla="*/ 6 h 42"/>
                <a:gd name="T2" fmla="*/ 10 w 35"/>
                <a:gd name="T3" fmla="*/ 2 h 42"/>
                <a:gd name="T4" fmla="*/ 18 w 35"/>
                <a:gd name="T5" fmla="*/ 0 h 42"/>
                <a:gd name="T6" fmla="*/ 26 w 35"/>
                <a:gd name="T7" fmla="*/ 2 h 42"/>
                <a:gd name="T8" fmla="*/ 32 w 35"/>
                <a:gd name="T9" fmla="*/ 6 h 42"/>
                <a:gd name="T10" fmla="*/ 35 w 35"/>
                <a:gd name="T11" fmla="*/ 13 h 42"/>
                <a:gd name="T12" fmla="*/ 35 w 35"/>
                <a:gd name="T13" fmla="*/ 22 h 42"/>
                <a:gd name="T14" fmla="*/ 35 w 35"/>
                <a:gd name="T15" fmla="*/ 31 h 42"/>
                <a:gd name="T16" fmla="*/ 34 w 35"/>
                <a:gd name="T17" fmla="*/ 40 h 42"/>
                <a:gd name="T18" fmla="*/ 28 w 35"/>
                <a:gd name="T19" fmla="*/ 42 h 42"/>
                <a:gd name="T20" fmla="*/ 20 w 35"/>
                <a:gd name="T21" fmla="*/ 42 h 42"/>
                <a:gd name="T22" fmla="*/ 10 w 35"/>
                <a:gd name="T23" fmla="*/ 40 h 42"/>
                <a:gd name="T24" fmla="*/ 4 w 35"/>
                <a:gd name="T25" fmla="*/ 33 h 42"/>
                <a:gd name="T26" fmla="*/ 2 w 35"/>
                <a:gd name="T27" fmla="*/ 26 h 42"/>
                <a:gd name="T28" fmla="*/ 0 w 35"/>
                <a:gd name="T29" fmla="*/ 20 h 42"/>
                <a:gd name="T30" fmla="*/ 0 w 35"/>
                <a:gd name="T31" fmla="*/ 13 h 42"/>
                <a:gd name="T32" fmla="*/ 2 w 35"/>
                <a:gd name="T33" fmla="*/ 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42"/>
                <a:gd name="T53" fmla="*/ 35 w 35"/>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42">
                  <a:moveTo>
                    <a:pt x="2" y="6"/>
                  </a:moveTo>
                  <a:lnTo>
                    <a:pt x="10" y="2"/>
                  </a:lnTo>
                  <a:lnTo>
                    <a:pt x="18" y="0"/>
                  </a:lnTo>
                  <a:lnTo>
                    <a:pt x="26" y="2"/>
                  </a:lnTo>
                  <a:lnTo>
                    <a:pt x="32" y="6"/>
                  </a:lnTo>
                  <a:lnTo>
                    <a:pt x="35" y="13"/>
                  </a:lnTo>
                  <a:lnTo>
                    <a:pt x="35" y="22"/>
                  </a:lnTo>
                  <a:lnTo>
                    <a:pt x="35" y="31"/>
                  </a:lnTo>
                  <a:lnTo>
                    <a:pt x="34" y="40"/>
                  </a:lnTo>
                  <a:lnTo>
                    <a:pt x="28" y="42"/>
                  </a:lnTo>
                  <a:lnTo>
                    <a:pt x="20" y="42"/>
                  </a:lnTo>
                  <a:lnTo>
                    <a:pt x="10" y="40"/>
                  </a:lnTo>
                  <a:lnTo>
                    <a:pt x="4" y="33"/>
                  </a:lnTo>
                  <a:lnTo>
                    <a:pt x="2" y="26"/>
                  </a:lnTo>
                  <a:lnTo>
                    <a:pt x="0" y="20"/>
                  </a:lnTo>
                  <a:lnTo>
                    <a:pt x="0" y="13"/>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 name="Freeform 490"/>
            <p:cNvSpPr>
              <a:spLocks/>
            </p:cNvSpPr>
            <p:nvPr/>
          </p:nvSpPr>
          <p:spPr bwMode="auto">
            <a:xfrm>
              <a:off x="1069" y="539"/>
              <a:ext cx="35" cy="42"/>
            </a:xfrm>
            <a:custGeom>
              <a:avLst/>
              <a:gdLst>
                <a:gd name="T0" fmla="*/ 4 w 35"/>
                <a:gd name="T1" fmla="*/ 8 h 42"/>
                <a:gd name="T2" fmla="*/ 8 w 35"/>
                <a:gd name="T3" fmla="*/ 4 h 42"/>
                <a:gd name="T4" fmla="*/ 15 w 35"/>
                <a:gd name="T5" fmla="*/ 0 h 42"/>
                <a:gd name="T6" fmla="*/ 23 w 35"/>
                <a:gd name="T7" fmla="*/ 0 h 42"/>
                <a:gd name="T8" fmla="*/ 31 w 35"/>
                <a:gd name="T9" fmla="*/ 4 h 42"/>
                <a:gd name="T10" fmla="*/ 35 w 35"/>
                <a:gd name="T11" fmla="*/ 13 h 42"/>
                <a:gd name="T12" fmla="*/ 35 w 35"/>
                <a:gd name="T13" fmla="*/ 22 h 42"/>
                <a:gd name="T14" fmla="*/ 33 w 35"/>
                <a:gd name="T15" fmla="*/ 31 h 42"/>
                <a:gd name="T16" fmla="*/ 29 w 35"/>
                <a:gd name="T17" fmla="*/ 35 h 42"/>
                <a:gd name="T18" fmla="*/ 25 w 35"/>
                <a:gd name="T19" fmla="*/ 39 h 42"/>
                <a:gd name="T20" fmla="*/ 17 w 35"/>
                <a:gd name="T21" fmla="*/ 42 h 42"/>
                <a:gd name="T22" fmla="*/ 10 w 35"/>
                <a:gd name="T23" fmla="*/ 42 h 42"/>
                <a:gd name="T24" fmla="*/ 4 w 35"/>
                <a:gd name="T25" fmla="*/ 37 h 42"/>
                <a:gd name="T26" fmla="*/ 0 w 35"/>
                <a:gd name="T27" fmla="*/ 31 h 42"/>
                <a:gd name="T28" fmla="*/ 0 w 35"/>
                <a:gd name="T29" fmla="*/ 22 h 42"/>
                <a:gd name="T30" fmla="*/ 2 w 35"/>
                <a:gd name="T31" fmla="*/ 13 h 42"/>
                <a:gd name="T32" fmla="*/ 4 w 35"/>
                <a:gd name="T33" fmla="*/ 8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42"/>
                <a:gd name="T53" fmla="*/ 35 w 35"/>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42">
                  <a:moveTo>
                    <a:pt x="4" y="8"/>
                  </a:moveTo>
                  <a:lnTo>
                    <a:pt x="8" y="4"/>
                  </a:lnTo>
                  <a:lnTo>
                    <a:pt x="15" y="0"/>
                  </a:lnTo>
                  <a:lnTo>
                    <a:pt x="23" y="0"/>
                  </a:lnTo>
                  <a:lnTo>
                    <a:pt x="31" y="4"/>
                  </a:lnTo>
                  <a:lnTo>
                    <a:pt x="35" y="13"/>
                  </a:lnTo>
                  <a:lnTo>
                    <a:pt x="35" y="22"/>
                  </a:lnTo>
                  <a:lnTo>
                    <a:pt x="33" y="31"/>
                  </a:lnTo>
                  <a:lnTo>
                    <a:pt x="29" y="35"/>
                  </a:lnTo>
                  <a:lnTo>
                    <a:pt x="25" y="39"/>
                  </a:lnTo>
                  <a:lnTo>
                    <a:pt x="17" y="42"/>
                  </a:lnTo>
                  <a:lnTo>
                    <a:pt x="10" y="42"/>
                  </a:lnTo>
                  <a:lnTo>
                    <a:pt x="4" y="37"/>
                  </a:lnTo>
                  <a:lnTo>
                    <a:pt x="0" y="31"/>
                  </a:lnTo>
                  <a:lnTo>
                    <a:pt x="0" y="22"/>
                  </a:lnTo>
                  <a:lnTo>
                    <a:pt x="2" y="13"/>
                  </a:lnTo>
                  <a:lnTo>
                    <a:pt x="4" y="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 name="Freeform 491"/>
            <p:cNvSpPr>
              <a:spLocks/>
            </p:cNvSpPr>
            <p:nvPr/>
          </p:nvSpPr>
          <p:spPr bwMode="auto">
            <a:xfrm>
              <a:off x="1011" y="488"/>
              <a:ext cx="37" cy="40"/>
            </a:xfrm>
            <a:custGeom>
              <a:avLst/>
              <a:gdLst>
                <a:gd name="T0" fmla="*/ 5 w 37"/>
                <a:gd name="T1" fmla="*/ 2 h 40"/>
                <a:gd name="T2" fmla="*/ 2 w 37"/>
                <a:gd name="T3" fmla="*/ 6 h 40"/>
                <a:gd name="T4" fmla="*/ 0 w 37"/>
                <a:gd name="T5" fmla="*/ 15 h 40"/>
                <a:gd name="T6" fmla="*/ 0 w 37"/>
                <a:gd name="T7" fmla="*/ 24 h 40"/>
                <a:gd name="T8" fmla="*/ 4 w 37"/>
                <a:gd name="T9" fmla="*/ 33 h 40"/>
                <a:gd name="T10" fmla="*/ 9 w 37"/>
                <a:gd name="T11" fmla="*/ 37 h 40"/>
                <a:gd name="T12" fmla="*/ 17 w 37"/>
                <a:gd name="T13" fmla="*/ 40 h 40"/>
                <a:gd name="T14" fmla="*/ 25 w 37"/>
                <a:gd name="T15" fmla="*/ 40 h 40"/>
                <a:gd name="T16" fmla="*/ 31 w 37"/>
                <a:gd name="T17" fmla="*/ 35 h 40"/>
                <a:gd name="T18" fmla="*/ 35 w 37"/>
                <a:gd name="T19" fmla="*/ 31 h 40"/>
                <a:gd name="T20" fmla="*/ 37 w 37"/>
                <a:gd name="T21" fmla="*/ 24 h 40"/>
                <a:gd name="T22" fmla="*/ 37 w 37"/>
                <a:gd name="T23" fmla="*/ 18 h 40"/>
                <a:gd name="T24" fmla="*/ 35 w 37"/>
                <a:gd name="T25" fmla="*/ 11 h 40"/>
                <a:gd name="T26" fmla="*/ 29 w 37"/>
                <a:gd name="T27" fmla="*/ 4 h 40"/>
                <a:gd name="T28" fmla="*/ 21 w 37"/>
                <a:gd name="T29" fmla="*/ 0 h 40"/>
                <a:gd name="T30" fmla="*/ 11 w 37"/>
                <a:gd name="T31" fmla="*/ 0 h 40"/>
                <a:gd name="T32" fmla="*/ 5 w 37"/>
                <a:gd name="T33" fmla="*/ 2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40"/>
                <a:gd name="T53" fmla="*/ 37 w 37"/>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40">
                  <a:moveTo>
                    <a:pt x="5" y="2"/>
                  </a:moveTo>
                  <a:lnTo>
                    <a:pt x="2" y="6"/>
                  </a:lnTo>
                  <a:lnTo>
                    <a:pt x="0" y="15"/>
                  </a:lnTo>
                  <a:lnTo>
                    <a:pt x="0" y="24"/>
                  </a:lnTo>
                  <a:lnTo>
                    <a:pt x="4" y="33"/>
                  </a:lnTo>
                  <a:lnTo>
                    <a:pt x="9" y="37"/>
                  </a:lnTo>
                  <a:lnTo>
                    <a:pt x="17" y="40"/>
                  </a:lnTo>
                  <a:lnTo>
                    <a:pt x="25" y="40"/>
                  </a:lnTo>
                  <a:lnTo>
                    <a:pt x="31" y="35"/>
                  </a:lnTo>
                  <a:lnTo>
                    <a:pt x="35" y="31"/>
                  </a:lnTo>
                  <a:lnTo>
                    <a:pt x="37" y="24"/>
                  </a:lnTo>
                  <a:lnTo>
                    <a:pt x="37" y="18"/>
                  </a:lnTo>
                  <a:lnTo>
                    <a:pt x="35" y="11"/>
                  </a:lnTo>
                  <a:lnTo>
                    <a:pt x="29" y="4"/>
                  </a:lnTo>
                  <a:lnTo>
                    <a:pt x="21" y="0"/>
                  </a:lnTo>
                  <a:lnTo>
                    <a:pt x="11" y="0"/>
                  </a:lnTo>
                  <a:lnTo>
                    <a:pt x="5" y="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 name="Freeform 492"/>
            <p:cNvSpPr>
              <a:spLocks/>
            </p:cNvSpPr>
            <p:nvPr/>
          </p:nvSpPr>
          <p:spPr bwMode="auto">
            <a:xfrm>
              <a:off x="989" y="565"/>
              <a:ext cx="31" cy="35"/>
            </a:xfrm>
            <a:custGeom>
              <a:avLst/>
              <a:gdLst>
                <a:gd name="T0" fmla="*/ 0 w 31"/>
                <a:gd name="T1" fmla="*/ 24 h 35"/>
                <a:gd name="T2" fmla="*/ 0 w 31"/>
                <a:gd name="T3" fmla="*/ 16 h 35"/>
                <a:gd name="T4" fmla="*/ 0 w 31"/>
                <a:gd name="T5" fmla="*/ 9 h 35"/>
                <a:gd name="T6" fmla="*/ 4 w 31"/>
                <a:gd name="T7" fmla="*/ 5 h 35"/>
                <a:gd name="T8" fmla="*/ 12 w 31"/>
                <a:gd name="T9" fmla="*/ 2 h 35"/>
                <a:gd name="T10" fmla="*/ 20 w 31"/>
                <a:gd name="T11" fmla="*/ 0 h 35"/>
                <a:gd name="T12" fmla="*/ 26 w 31"/>
                <a:gd name="T13" fmla="*/ 2 h 35"/>
                <a:gd name="T14" fmla="*/ 29 w 31"/>
                <a:gd name="T15" fmla="*/ 7 h 35"/>
                <a:gd name="T16" fmla="*/ 31 w 31"/>
                <a:gd name="T17" fmla="*/ 11 h 35"/>
                <a:gd name="T18" fmla="*/ 31 w 31"/>
                <a:gd name="T19" fmla="*/ 18 h 35"/>
                <a:gd name="T20" fmla="*/ 29 w 31"/>
                <a:gd name="T21" fmla="*/ 27 h 35"/>
                <a:gd name="T22" fmla="*/ 24 w 31"/>
                <a:gd name="T23" fmla="*/ 31 h 35"/>
                <a:gd name="T24" fmla="*/ 20 w 31"/>
                <a:gd name="T25" fmla="*/ 35 h 35"/>
                <a:gd name="T26" fmla="*/ 14 w 31"/>
                <a:gd name="T27" fmla="*/ 35 h 35"/>
                <a:gd name="T28" fmla="*/ 8 w 31"/>
                <a:gd name="T29" fmla="*/ 33 h 35"/>
                <a:gd name="T30" fmla="*/ 2 w 31"/>
                <a:gd name="T31" fmla="*/ 29 h 35"/>
                <a:gd name="T32" fmla="*/ 0 w 31"/>
                <a:gd name="T33" fmla="*/ 24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5"/>
                <a:gd name="T53" fmla="*/ 31 w 31"/>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5">
                  <a:moveTo>
                    <a:pt x="0" y="24"/>
                  </a:moveTo>
                  <a:lnTo>
                    <a:pt x="0" y="16"/>
                  </a:lnTo>
                  <a:lnTo>
                    <a:pt x="0" y="9"/>
                  </a:lnTo>
                  <a:lnTo>
                    <a:pt x="4" y="5"/>
                  </a:lnTo>
                  <a:lnTo>
                    <a:pt x="12" y="2"/>
                  </a:lnTo>
                  <a:lnTo>
                    <a:pt x="20" y="0"/>
                  </a:lnTo>
                  <a:lnTo>
                    <a:pt x="26" y="2"/>
                  </a:lnTo>
                  <a:lnTo>
                    <a:pt x="29" y="7"/>
                  </a:lnTo>
                  <a:lnTo>
                    <a:pt x="31" y="11"/>
                  </a:lnTo>
                  <a:lnTo>
                    <a:pt x="31" y="18"/>
                  </a:lnTo>
                  <a:lnTo>
                    <a:pt x="29" y="27"/>
                  </a:lnTo>
                  <a:lnTo>
                    <a:pt x="24" y="31"/>
                  </a:lnTo>
                  <a:lnTo>
                    <a:pt x="20" y="35"/>
                  </a:lnTo>
                  <a:lnTo>
                    <a:pt x="14" y="35"/>
                  </a:lnTo>
                  <a:lnTo>
                    <a:pt x="8" y="33"/>
                  </a:lnTo>
                  <a:lnTo>
                    <a:pt x="2" y="29"/>
                  </a:lnTo>
                  <a:lnTo>
                    <a:pt x="0" y="2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4" name="Freeform 493"/>
            <p:cNvSpPr>
              <a:spLocks/>
            </p:cNvSpPr>
            <p:nvPr/>
          </p:nvSpPr>
          <p:spPr bwMode="auto">
            <a:xfrm>
              <a:off x="1046" y="623"/>
              <a:ext cx="27" cy="41"/>
            </a:xfrm>
            <a:custGeom>
              <a:avLst/>
              <a:gdLst>
                <a:gd name="T0" fmla="*/ 9 w 27"/>
                <a:gd name="T1" fmla="*/ 41 h 41"/>
                <a:gd name="T2" fmla="*/ 3 w 27"/>
                <a:gd name="T3" fmla="*/ 39 h 41"/>
                <a:gd name="T4" fmla="*/ 2 w 27"/>
                <a:gd name="T5" fmla="*/ 35 h 41"/>
                <a:gd name="T6" fmla="*/ 0 w 27"/>
                <a:gd name="T7" fmla="*/ 28 h 41"/>
                <a:gd name="T8" fmla="*/ 0 w 27"/>
                <a:gd name="T9" fmla="*/ 19 h 41"/>
                <a:gd name="T10" fmla="*/ 2 w 27"/>
                <a:gd name="T11" fmla="*/ 11 h 41"/>
                <a:gd name="T12" fmla="*/ 7 w 27"/>
                <a:gd name="T13" fmla="*/ 4 h 41"/>
                <a:gd name="T14" fmla="*/ 11 w 27"/>
                <a:gd name="T15" fmla="*/ 2 h 41"/>
                <a:gd name="T16" fmla="*/ 17 w 27"/>
                <a:gd name="T17" fmla="*/ 0 h 41"/>
                <a:gd name="T18" fmla="*/ 21 w 27"/>
                <a:gd name="T19" fmla="*/ 2 h 41"/>
                <a:gd name="T20" fmla="*/ 25 w 27"/>
                <a:gd name="T21" fmla="*/ 6 h 41"/>
                <a:gd name="T22" fmla="*/ 27 w 27"/>
                <a:gd name="T23" fmla="*/ 15 h 41"/>
                <a:gd name="T24" fmla="*/ 27 w 27"/>
                <a:gd name="T25" fmla="*/ 22 h 41"/>
                <a:gd name="T26" fmla="*/ 25 w 27"/>
                <a:gd name="T27" fmla="*/ 28 h 41"/>
                <a:gd name="T28" fmla="*/ 21 w 27"/>
                <a:gd name="T29" fmla="*/ 35 h 41"/>
                <a:gd name="T30" fmla="*/ 17 w 27"/>
                <a:gd name="T31" fmla="*/ 39 h 41"/>
                <a:gd name="T32" fmla="*/ 9 w 27"/>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41"/>
                <a:gd name="T53" fmla="*/ 27 w 27"/>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41">
                  <a:moveTo>
                    <a:pt x="9" y="41"/>
                  </a:moveTo>
                  <a:lnTo>
                    <a:pt x="3" y="39"/>
                  </a:lnTo>
                  <a:lnTo>
                    <a:pt x="2" y="35"/>
                  </a:lnTo>
                  <a:lnTo>
                    <a:pt x="0" y="28"/>
                  </a:lnTo>
                  <a:lnTo>
                    <a:pt x="0" y="19"/>
                  </a:lnTo>
                  <a:lnTo>
                    <a:pt x="2" y="11"/>
                  </a:lnTo>
                  <a:lnTo>
                    <a:pt x="7" y="4"/>
                  </a:lnTo>
                  <a:lnTo>
                    <a:pt x="11" y="2"/>
                  </a:lnTo>
                  <a:lnTo>
                    <a:pt x="17" y="0"/>
                  </a:lnTo>
                  <a:lnTo>
                    <a:pt x="21" y="2"/>
                  </a:lnTo>
                  <a:lnTo>
                    <a:pt x="25" y="6"/>
                  </a:lnTo>
                  <a:lnTo>
                    <a:pt x="27" y="15"/>
                  </a:lnTo>
                  <a:lnTo>
                    <a:pt x="27" y="22"/>
                  </a:lnTo>
                  <a:lnTo>
                    <a:pt x="25" y="28"/>
                  </a:lnTo>
                  <a:lnTo>
                    <a:pt x="21" y="35"/>
                  </a:lnTo>
                  <a:lnTo>
                    <a:pt x="17" y="39"/>
                  </a:lnTo>
                  <a:lnTo>
                    <a:pt x="9" y="4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5" name="Freeform 494"/>
            <p:cNvSpPr>
              <a:spLocks/>
            </p:cNvSpPr>
            <p:nvPr/>
          </p:nvSpPr>
          <p:spPr bwMode="auto">
            <a:xfrm>
              <a:off x="1096" y="583"/>
              <a:ext cx="33" cy="46"/>
            </a:xfrm>
            <a:custGeom>
              <a:avLst/>
              <a:gdLst>
                <a:gd name="T0" fmla="*/ 2 w 33"/>
                <a:gd name="T1" fmla="*/ 24 h 46"/>
                <a:gd name="T2" fmla="*/ 4 w 33"/>
                <a:gd name="T3" fmla="*/ 15 h 46"/>
                <a:gd name="T4" fmla="*/ 8 w 33"/>
                <a:gd name="T5" fmla="*/ 9 h 46"/>
                <a:gd name="T6" fmla="*/ 12 w 33"/>
                <a:gd name="T7" fmla="*/ 2 h 46"/>
                <a:gd name="T8" fmla="*/ 20 w 33"/>
                <a:gd name="T9" fmla="*/ 0 h 46"/>
                <a:gd name="T10" fmla="*/ 27 w 33"/>
                <a:gd name="T11" fmla="*/ 2 h 46"/>
                <a:gd name="T12" fmla="*/ 33 w 33"/>
                <a:gd name="T13" fmla="*/ 9 h 46"/>
                <a:gd name="T14" fmla="*/ 33 w 33"/>
                <a:gd name="T15" fmla="*/ 15 h 46"/>
                <a:gd name="T16" fmla="*/ 33 w 33"/>
                <a:gd name="T17" fmla="*/ 24 h 46"/>
                <a:gd name="T18" fmla="*/ 29 w 33"/>
                <a:gd name="T19" fmla="*/ 33 h 46"/>
                <a:gd name="T20" fmla="*/ 23 w 33"/>
                <a:gd name="T21" fmla="*/ 40 h 46"/>
                <a:gd name="T22" fmla="*/ 16 w 33"/>
                <a:gd name="T23" fmla="*/ 44 h 46"/>
                <a:gd name="T24" fmla="*/ 10 w 33"/>
                <a:gd name="T25" fmla="*/ 46 h 46"/>
                <a:gd name="T26" fmla="*/ 6 w 33"/>
                <a:gd name="T27" fmla="*/ 44 h 46"/>
                <a:gd name="T28" fmla="*/ 2 w 33"/>
                <a:gd name="T29" fmla="*/ 37 h 46"/>
                <a:gd name="T30" fmla="*/ 0 w 33"/>
                <a:gd name="T31" fmla="*/ 31 h 46"/>
                <a:gd name="T32" fmla="*/ 2 w 33"/>
                <a:gd name="T33" fmla="*/ 24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46"/>
                <a:gd name="T53" fmla="*/ 33 w 33"/>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46">
                  <a:moveTo>
                    <a:pt x="2" y="24"/>
                  </a:moveTo>
                  <a:lnTo>
                    <a:pt x="4" y="15"/>
                  </a:lnTo>
                  <a:lnTo>
                    <a:pt x="8" y="9"/>
                  </a:lnTo>
                  <a:lnTo>
                    <a:pt x="12" y="2"/>
                  </a:lnTo>
                  <a:lnTo>
                    <a:pt x="20" y="0"/>
                  </a:lnTo>
                  <a:lnTo>
                    <a:pt x="27" y="2"/>
                  </a:lnTo>
                  <a:lnTo>
                    <a:pt x="33" y="9"/>
                  </a:lnTo>
                  <a:lnTo>
                    <a:pt x="33" y="15"/>
                  </a:lnTo>
                  <a:lnTo>
                    <a:pt x="33" y="24"/>
                  </a:lnTo>
                  <a:lnTo>
                    <a:pt x="29" y="33"/>
                  </a:lnTo>
                  <a:lnTo>
                    <a:pt x="23" y="40"/>
                  </a:lnTo>
                  <a:lnTo>
                    <a:pt x="16" y="44"/>
                  </a:lnTo>
                  <a:lnTo>
                    <a:pt x="10" y="46"/>
                  </a:lnTo>
                  <a:lnTo>
                    <a:pt x="6" y="44"/>
                  </a:lnTo>
                  <a:lnTo>
                    <a:pt x="2" y="37"/>
                  </a:lnTo>
                  <a:lnTo>
                    <a:pt x="0" y="31"/>
                  </a:lnTo>
                  <a:lnTo>
                    <a:pt x="2" y="2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6" name="Freeform 495"/>
            <p:cNvSpPr>
              <a:spLocks/>
            </p:cNvSpPr>
            <p:nvPr/>
          </p:nvSpPr>
          <p:spPr bwMode="auto">
            <a:xfrm>
              <a:off x="1139" y="594"/>
              <a:ext cx="33" cy="35"/>
            </a:xfrm>
            <a:custGeom>
              <a:avLst/>
              <a:gdLst>
                <a:gd name="T0" fmla="*/ 25 w 33"/>
                <a:gd name="T1" fmla="*/ 2 h 35"/>
                <a:gd name="T2" fmla="*/ 29 w 33"/>
                <a:gd name="T3" fmla="*/ 6 h 35"/>
                <a:gd name="T4" fmla="*/ 31 w 33"/>
                <a:gd name="T5" fmla="*/ 11 h 35"/>
                <a:gd name="T6" fmla="*/ 33 w 33"/>
                <a:gd name="T7" fmla="*/ 17 h 35"/>
                <a:gd name="T8" fmla="*/ 31 w 33"/>
                <a:gd name="T9" fmla="*/ 24 h 35"/>
                <a:gd name="T10" fmla="*/ 27 w 33"/>
                <a:gd name="T11" fmla="*/ 31 h 35"/>
                <a:gd name="T12" fmla="*/ 21 w 33"/>
                <a:gd name="T13" fmla="*/ 33 h 35"/>
                <a:gd name="T14" fmla="*/ 15 w 33"/>
                <a:gd name="T15" fmla="*/ 35 h 35"/>
                <a:gd name="T16" fmla="*/ 10 w 33"/>
                <a:gd name="T17" fmla="*/ 35 h 35"/>
                <a:gd name="T18" fmla="*/ 6 w 33"/>
                <a:gd name="T19" fmla="*/ 33 h 35"/>
                <a:gd name="T20" fmla="*/ 2 w 33"/>
                <a:gd name="T21" fmla="*/ 26 h 35"/>
                <a:gd name="T22" fmla="*/ 0 w 33"/>
                <a:gd name="T23" fmla="*/ 20 h 35"/>
                <a:gd name="T24" fmla="*/ 0 w 33"/>
                <a:gd name="T25" fmla="*/ 13 h 35"/>
                <a:gd name="T26" fmla="*/ 4 w 33"/>
                <a:gd name="T27" fmla="*/ 6 h 35"/>
                <a:gd name="T28" fmla="*/ 10 w 33"/>
                <a:gd name="T29" fmla="*/ 0 h 35"/>
                <a:gd name="T30" fmla="*/ 15 w 33"/>
                <a:gd name="T31" fmla="*/ 0 h 35"/>
                <a:gd name="T32" fmla="*/ 25 w 33"/>
                <a:gd name="T33" fmla="*/ 2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5"/>
                <a:gd name="T53" fmla="*/ 33 w 33"/>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5">
                  <a:moveTo>
                    <a:pt x="25" y="2"/>
                  </a:moveTo>
                  <a:lnTo>
                    <a:pt x="29" y="6"/>
                  </a:lnTo>
                  <a:lnTo>
                    <a:pt x="31" y="11"/>
                  </a:lnTo>
                  <a:lnTo>
                    <a:pt x="33" y="17"/>
                  </a:lnTo>
                  <a:lnTo>
                    <a:pt x="31" y="24"/>
                  </a:lnTo>
                  <a:lnTo>
                    <a:pt x="27" y="31"/>
                  </a:lnTo>
                  <a:lnTo>
                    <a:pt x="21" y="33"/>
                  </a:lnTo>
                  <a:lnTo>
                    <a:pt x="15" y="35"/>
                  </a:lnTo>
                  <a:lnTo>
                    <a:pt x="10" y="35"/>
                  </a:lnTo>
                  <a:lnTo>
                    <a:pt x="6" y="33"/>
                  </a:lnTo>
                  <a:lnTo>
                    <a:pt x="2" y="26"/>
                  </a:lnTo>
                  <a:lnTo>
                    <a:pt x="0" y="20"/>
                  </a:lnTo>
                  <a:lnTo>
                    <a:pt x="0" y="13"/>
                  </a:lnTo>
                  <a:lnTo>
                    <a:pt x="4" y="6"/>
                  </a:lnTo>
                  <a:lnTo>
                    <a:pt x="10" y="0"/>
                  </a:lnTo>
                  <a:lnTo>
                    <a:pt x="15" y="0"/>
                  </a:lnTo>
                  <a:lnTo>
                    <a:pt x="25" y="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7" name="Freeform 496"/>
            <p:cNvSpPr>
              <a:spLocks/>
            </p:cNvSpPr>
            <p:nvPr/>
          </p:nvSpPr>
          <p:spPr bwMode="auto">
            <a:xfrm>
              <a:off x="766" y="647"/>
              <a:ext cx="276" cy="216"/>
            </a:xfrm>
            <a:custGeom>
              <a:avLst/>
              <a:gdLst>
                <a:gd name="T0" fmla="*/ 272 w 276"/>
                <a:gd name="T1" fmla="*/ 22 h 216"/>
                <a:gd name="T2" fmla="*/ 264 w 276"/>
                <a:gd name="T3" fmla="*/ 15 h 216"/>
                <a:gd name="T4" fmla="*/ 262 w 276"/>
                <a:gd name="T5" fmla="*/ 6 h 216"/>
                <a:gd name="T6" fmla="*/ 249 w 276"/>
                <a:gd name="T7" fmla="*/ 22 h 216"/>
                <a:gd name="T8" fmla="*/ 221 w 276"/>
                <a:gd name="T9" fmla="*/ 15 h 216"/>
                <a:gd name="T10" fmla="*/ 163 w 276"/>
                <a:gd name="T11" fmla="*/ 2 h 216"/>
                <a:gd name="T12" fmla="*/ 118 w 276"/>
                <a:gd name="T13" fmla="*/ 2 h 216"/>
                <a:gd name="T14" fmla="*/ 111 w 276"/>
                <a:gd name="T15" fmla="*/ 9 h 216"/>
                <a:gd name="T16" fmla="*/ 149 w 276"/>
                <a:gd name="T17" fmla="*/ 6 h 216"/>
                <a:gd name="T18" fmla="*/ 198 w 276"/>
                <a:gd name="T19" fmla="*/ 20 h 216"/>
                <a:gd name="T20" fmla="*/ 233 w 276"/>
                <a:gd name="T21" fmla="*/ 37 h 216"/>
                <a:gd name="T22" fmla="*/ 229 w 276"/>
                <a:gd name="T23" fmla="*/ 46 h 216"/>
                <a:gd name="T24" fmla="*/ 206 w 276"/>
                <a:gd name="T25" fmla="*/ 62 h 216"/>
                <a:gd name="T26" fmla="*/ 182 w 276"/>
                <a:gd name="T27" fmla="*/ 66 h 216"/>
                <a:gd name="T28" fmla="*/ 140 w 276"/>
                <a:gd name="T29" fmla="*/ 51 h 216"/>
                <a:gd name="T30" fmla="*/ 93 w 276"/>
                <a:gd name="T31" fmla="*/ 46 h 216"/>
                <a:gd name="T32" fmla="*/ 70 w 276"/>
                <a:gd name="T33" fmla="*/ 57 h 216"/>
                <a:gd name="T34" fmla="*/ 87 w 276"/>
                <a:gd name="T35" fmla="*/ 57 h 216"/>
                <a:gd name="T36" fmla="*/ 111 w 276"/>
                <a:gd name="T37" fmla="*/ 57 h 216"/>
                <a:gd name="T38" fmla="*/ 136 w 276"/>
                <a:gd name="T39" fmla="*/ 64 h 216"/>
                <a:gd name="T40" fmla="*/ 169 w 276"/>
                <a:gd name="T41" fmla="*/ 75 h 216"/>
                <a:gd name="T42" fmla="*/ 173 w 276"/>
                <a:gd name="T43" fmla="*/ 88 h 216"/>
                <a:gd name="T44" fmla="*/ 132 w 276"/>
                <a:gd name="T45" fmla="*/ 104 h 216"/>
                <a:gd name="T46" fmla="*/ 95 w 276"/>
                <a:gd name="T47" fmla="*/ 95 h 216"/>
                <a:gd name="T48" fmla="*/ 60 w 276"/>
                <a:gd name="T49" fmla="*/ 88 h 216"/>
                <a:gd name="T50" fmla="*/ 72 w 276"/>
                <a:gd name="T51" fmla="*/ 99 h 216"/>
                <a:gd name="T52" fmla="*/ 103 w 276"/>
                <a:gd name="T53" fmla="*/ 115 h 216"/>
                <a:gd name="T54" fmla="*/ 68 w 276"/>
                <a:gd name="T55" fmla="*/ 128 h 216"/>
                <a:gd name="T56" fmla="*/ 23 w 276"/>
                <a:gd name="T57" fmla="*/ 141 h 216"/>
                <a:gd name="T58" fmla="*/ 0 w 276"/>
                <a:gd name="T59" fmla="*/ 150 h 216"/>
                <a:gd name="T60" fmla="*/ 13 w 276"/>
                <a:gd name="T61" fmla="*/ 154 h 216"/>
                <a:gd name="T62" fmla="*/ 52 w 276"/>
                <a:gd name="T63" fmla="*/ 148 h 216"/>
                <a:gd name="T64" fmla="*/ 97 w 276"/>
                <a:gd name="T65" fmla="*/ 134 h 216"/>
                <a:gd name="T66" fmla="*/ 114 w 276"/>
                <a:gd name="T67" fmla="*/ 143 h 216"/>
                <a:gd name="T68" fmla="*/ 95 w 276"/>
                <a:gd name="T69" fmla="*/ 207 h 216"/>
                <a:gd name="T70" fmla="*/ 97 w 276"/>
                <a:gd name="T71" fmla="*/ 216 h 216"/>
                <a:gd name="T72" fmla="*/ 122 w 276"/>
                <a:gd name="T73" fmla="*/ 168 h 216"/>
                <a:gd name="T74" fmla="*/ 142 w 276"/>
                <a:gd name="T75" fmla="*/ 123 h 216"/>
                <a:gd name="T76" fmla="*/ 167 w 276"/>
                <a:gd name="T77" fmla="*/ 110 h 216"/>
                <a:gd name="T78" fmla="*/ 192 w 276"/>
                <a:gd name="T79" fmla="*/ 99 h 216"/>
                <a:gd name="T80" fmla="*/ 196 w 276"/>
                <a:gd name="T81" fmla="*/ 141 h 216"/>
                <a:gd name="T82" fmla="*/ 184 w 276"/>
                <a:gd name="T83" fmla="*/ 196 h 216"/>
                <a:gd name="T84" fmla="*/ 192 w 276"/>
                <a:gd name="T85" fmla="*/ 187 h 216"/>
                <a:gd name="T86" fmla="*/ 214 w 276"/>
                <a:gd name="T87" fmla="*/ 115 h 216"/>
                <a:gd name="T88" fmla="*/ 233 w 276"/>
                <a:gd name="T89" fmla="*/ 68 h 216"/>
                <a:gd name="T90" fmla="*/ 250 w 276"/>
                <a:gd name="T91" fmla="*/ 48 h 216"/>
                <a:gd name="T92" fmla="*/ 256 w 276"/>
                <a:gd name="T93" fmla="*/ 59 h 216"/>
                <a:gd name="T94" fmla="*/ 250 w 276"/>
                <a:gd name="T95" fmla="*/ 132 h 216"/>
                <a:gd name="T96" fmla="*/ 268 w 276"/>
                <a:gd name="T97" fmla="*/ 93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216"/>
                <a:gd name="T149" fmla="*/ 276 w 276"/>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216">
                  <a:moveTo>
                    <a:pt x="276" y="24"/>
                  </a:moveTo>
                  <a:lnTo>
                    <a:pt x="274" y="22"/>
                  </a:lnTo>
                  <a:lnTo>
                    <a:pt x="272" y="22"/>
                  </a:lnTo>
                  <a:lnTo>
                    <a:pt x="268" y="20"/>
                  </a:lnTo>
                  <a:lnTo>
                    <a:pt x="266" y="17"/>
                  </a:lnTo>
                  <a:lnTo>
                    <a:pt x="264" y="15"/>
                  </a:lnTo>
                  <a:lnTo>
                    <a:pt x="264" y="13"/>
                  </a:lnTo>
                  <a:lnTo>
                    <a:pt x="262" y="9"/>
                  </a:lnTo>
                  <a:lnTo>
                    <a:pt x="262" y="6"/>
                  </a:lnTo>
                  <a:lnTo>
                    <a:pt x="258" y="13"/>
                  </a:lnTo>
                  <a:lnTo>
                    <a:pt x="254" y="20"/>
                  </a:lnTo>
                  <a:lnTo>
                    <a:pt x="249" y="22"/>
                  </a:lnTo>
                  <a:lnTo>
                    <a:pt x="247" y="26"/>
                  </a:lnTo>
                  <a:lnTo>
                    <a:pt x="235" y="22"/>
                  </a:lnTo>
                  <a:lnTo>
                    <a:pt x="221" y="15"/>
                  </a:lnTo>
                  <a:lnTo>
                    <a:pt x="202" y="11"/>
                  </a:lnTo>
                  <a:lnTo>
                    <a:pt x="182" y="6"/>
                  </a:lnTo>
                  <a:lnTo>
                    <a:pt x="163" y="2"/>
                  </a:lnTo>
                  <a:lnTo>
                    <a:pt x="144" y="0"/>
                  </a:lnTo>
                  <a:lnTo>
                    <a:pt x="130" y="0"/>
                  </a:lnTo>
                  <a:lnTo>
                    <a:pt x="118" y="2"/>
                  </a:lnTo>
                  <a:lnTo>
                    <a:pt x="107" y="6"/>
                  </a:lnTo>
                  <a:lnTo>
                    <a:pt x="105" y="6"/>
                  </a:lnTo>
                  <a:lnTo>
                    <a:pt x="111" y="9"/>
                  </a:lnTo>
                  <a:lnTo>
                    <a:pt x="118" y="6"/>
                  </a:lnTo>
                  <a:lnTo>
                    <a:pt x="134" y="6"/>
                  </a:lnTo>
                  <a:lnTo>
                    <a:pt x="149" y="6"/>
                  </a:lnTo>
                  <a:lnTo>
                    <a:pt x="167" y="11"/>
                  </a:lnTo>
                  <a:lnTo>
                    <a:pt x="182" y="15"/>
                  </a:lnTo>
                  <a:lnTo>
                    <a:pt x="198" y="20"/>
                  </a:lnTo>
                  <a:lnTo>
                    <a:pt x="214" y="26"/>
                  </a:lnTo>
                  <a:lnTo>
                    <a:pt x="225" y="31"/>
                  </a:lnTo>
                  <a:lnTo>
                    <a:pt x="233" y="37"/>
                  </a:lnTo>
                  <a:lnTo>
                    <a:pt x="235" y="42"/>
                  </a:lnTo>
                  <a:lnTo>
                    <a:pt x="233" y="44"/>
                  </a:lnTo>
                  <a:lnTo>
                    <a:pt x="229" y="46"/>
                  </a:lnTo>
                  <a:lnTo>
                    <a:pt x="221" y="51"/>
                  </a:lnTo>
                  <a:lnTo>
                    <a:pt x="214" y="55"/>
                  </a:lnTo>
                  <a:lnTo>
                    <a:pt x="206" y="62"/>
                  </a:lnTo>
                  <a:lnTo>
                    <a:pt x="198" y="66"/>
                  </a:lnTo>
                  <a:lnTo>
                    <a:pt x="192" y="70"/>
                  </a:lnTo>
                  <a:lnTo>
                    <a:pt x="182" y="66"/>
                  </a:lnTo>
                  <a:lnTo>
                    <a:pt x="171" y="62"/>
                  </a:lnTo>
                  <a:lnTo>
                    <a:pt x="155" y="55"/>
                  </a:lnTo>
                  <a:lnTo>
                    <a:pt x="140" y="51"/>
                  </a:lnTo>
                  <a:lnTo>
                    <a:pt x="122" y="48"/>
                  </a:lnTo>
                  <a:lnTo>
                    <a:pt x="107" y="46"/>
                  </a:lnTo>
                  <a:lnTo>
                    <a:pt x="93" y="46"/>
                  </a:lnTo>
                  <a:lnTo>
                    <a:pt x="81" y="51"/>
                  </a:lnTo>
                  <a:lnTo>
                    <a:pt x="74" y="55"/>
                  </a:lnTo>
                  <a:lnTo>
                    <a:pt x="70" y="57"/>
                  </a:lnTo>
                  <a:lnTo>
                    <a:pt x="72" y="59"/>
                  </a:lnTo>
                  <a:lnTo>
                    <a:pt x="79" y="59"/>
                  </a:lnTo>
                  <a:lnTo>
                    <a:pt x="87" y="57"/>
                  </a:lnTo>
                  <a:lnTo>
                    <a:pt x="93" y="57"/>
                  </a:lnTo>
                  <a:lnTo>
                    <a:pt x="101" y="57"/>
                  </a:lnTo>
                  <a:lnTo>
                    <a:pt x="111" y="57"/>
                  </a:lnTo>
                  <a:lnTo>
                    <a:pt x="118" y="59"/>
                  </a:lnTo>
                  <a:lnTo>
                    <a:pt x="126" y="62"/>
                  </a:lnTo>
                  <a:lnTo>
                    <a:pt x="136" y="64"/>
                  </a:lnTo>
                  <a:lnTo>
                    <a:pt x="144" y="66"/>
                  </a:lnTo>
                  <a:lnTo>
                    <a:pt x="157" y="70"/>
                  </a:lnTo>
                  <a:lnTo>
                    <a:pt x="169" y="75"/>
                  </a:lnTo>
                  <a:lnTo>
                    <a:pt x="179" y="77"/>
                  </a:lnTo>
                  <a:lnTo>
                    <a:pt x="182" y="79"/>
                  </a:lnTo>
                  <a:lnTo>
                    <a:pt x="173" y="88"/>
                  </a:lnTo>
                  <a:lnTo>
                    <a:pt x="157" y="95"/>
                  </a:lnTo>
                  <a:lnTo>
                    <a:pt x="142" y="99"/>
                  </a:lnTo>
                  <a:lnTo>
                    <a:pt x="132" y="104"/>
                  </a:lnTo>
                  <a:lnTo>
                    <a:pt x="122" y="104"/>
                  </a:lnTo>
                  <a:lnTo>
                    <a:pt x="109" y="101"/>
                  </a:lnTo>
                  <a:lnTo>
                    <a:pt x="95" y="95"/>
                  </a:lnTo>
                  <a:lnTo>
                    <a:pt x="81" y="90"/>
                  </a:lnTo>
                  <a:lnTo>
                    <a:pt x="70" y="88"/>
                  </a:lnTo>
                  <a:lnTo>
                    <a:pt x="60" y="88"/>
                  </a:lnTo>
                  <a:lnTo>
                    <a:pt x="56" y="90"/>
                  </a:lnTo>
                  <a:lnTo>
                    <a:pt x="60" y="93"/>
                  </a:lnTo>
                  <a:lnTo>
                    <a:pt x="72" y="99"/>
                  </a:lnTo>
                  <a:lnTo>
                    <a:pt x="85" y="104"/>
                  </a:lnTo>
                  <a:lnTo>
                    <a:pt x="95" y="110"/>
                  </a:lnTo>
                  <a:lnTo>
                    <a:pt x="103" y="115"/>
                  </a:lnTo>
                  <a:lnTo>
                    <a:pt x="95" y="117"/>
                  </a:lnTo>
                  <a:lnTo>
                    <a:pt x="83" y="121"/>
                  </a:lnTo>
                  <a:lnTo>
                    <a:pt x="68" y="128"/>
                  </a:lnTo>
                  <a:lnTo>
                    <a:pt x="52" y="132"/>
                  </a:lnTo>
                  <a:lnTo>
                    <a:pt x="37" y="137"/>
                  </a:lnTo>
                  <a:lnTo>
                    <a:pt x="23" y="141"/>
                  </a:lnTo>
                  <a:lnTo>
                    <a:pt x="13" y="145"/>
                  </a:lnTo>
                  <a:lnTo>
                    <a:pt x="6" y="148"/>
                  </a:lnTo>
                  <a:lnTo>
                    <a:pt x="0" y="150"/>
                  </a:lnTo>
                  <a:lnTo>
                    <a:pt x="0" y="152"/>
                  </a:lnTo>
                  <a:lnTo>
                    <a:pt x="4" y="154"/>
                  </a:lnTo>
                  <a:lnTo>
                    <a:pt x="13" y="154"/>
                  </a:lnTo>
                  <a:lnTo>
                    <a:pt x="23" y="154"/>
                  </a:lnTo>
                  <a:lnTo>
                    <a:pt x="37" y="152"/>
                  </a:lnTo>
                  <a:lnTo>
                    <a:pt x="52" y="148"/>
                  </a:lnTo>
                  <a:lnTo>
                    <a:pt x="68" y="143"/>
                  </a:lnTo>
                  <a:lnTo>
                    <a:pt x="83" y="139"/>
                  </a:lnTo>
                  <a:lnTo>
                    <a:pt x="97" y="134"/>
                  </a:lnTo>
                  <a:lnTo>
                    <a:pt x="109" y="130"/>
                  </a:lnTo>
                  <a:lnTo>
                    <a:pt x="116" y="126"/>
                  </a:lnTo>
                  <a:lnTo>
                    <a:pt x="114" y="143"/>
                  </a:lnTo>
                  <a:lnTo>
                    <a:pt x="109" y="170"/>
                  </a:lnTo>
                  <a:lnTo>
                    <a:pt x="103" y="192"/>
                  </a:lnTo>
                  <a:lnTo>
                    <a:pt x="95" y="207"/>
                  </a:lnTo>
                  <a:lnTo>
                    <a:pt x="91" y="214"/>
                  </a:lnTo>
                  <a:lnTo>
                    <a:pt x="93" y="216"/>
                  </a:lnTo>
                  <a:lnTo>
                    <a:pt x="97" y="216"/>
                  </a:lnTo>
                  <a:lnTo>
                    <a:pt x="103" y="209"/>
                  </a:lnTo>
                  <a:lnTo>
                    <a:pt x="111" y="194"/>
                  </a:lnTo>
                  <a:lnTo>
                    <a:pt x="122" y="168"/>
                  </a:lnTo>
                  <a:lnTo>
                    <a:pt x="132" y="143"/>
                  </a:lnTo>
                  <a:lnTo>
                    <a:pt x="136" y="126"/>
                  </a:lnTo>
                  <a:lnTo>
                    <a:pt x="142" y="123"/>
                  </a:lnTo>
                  <a:lnTo>
                    <a:pt x="149" y="119"/>
                  </a:lnTo>
                  <a:lnTo>
                    <a:pt x="159" y="115"/>
                  </a:lnTo>
                  <a:lnTo>
                    <a:pt x="167" y="110"/>
                  </a:lnTo>
                  <a:lnTo>
                    <a:pt x="177" y="106"/>
                  </a:lnTo>
                  <a:lnTo>
                    <a:pt x="184" y="101"/>
                  </a:lnTo>
                  <a:lnTo>
                    <a:pt x="192" y="99"/>
                  </a:lnTo>
                  <a:lnTo>
                    <a:pt x="198" y="97"/>
                  </a:lnTo>
                  <a:lnTo>
                    <a:pt x="198" y="115"/>
                  </a:lnTo>
                  <a:lnTo>
                    <a:pt x="196" y="141"/>
                  </a:lnTo>
                  <a:lnTo>
                    <a:pt x="190" y="168"/>
                  </a:lnTo>
                  <a:lnTo>
                    <a:pt x="186" y="187"/>
                  </a:lnTo>
                  <a:lnTo>
                    <a:pt x="184" y="196"/>
                  </a:lnTo>
                  <a:lnTo>
                    <a:pt x="184" y="201"/>
                  </a:lnTo>
                  <a:lnTo>
                    <a:pt x="186" y="196"/>
                  </a:lnTo>
                  <a:lnTo>
                    <a:pt x="192" y="187"/>
                  </a:lnTo>
                  <a:lnTo>
                    <a:pt x="200" y="168"/>
                  </a:lnTo>
                  <a:lnTo>
                    <a:pt x="208" y="141"/>
                  </a:lnTo>
                  <a:lnTo>
                    <a:pt x="214" y="115"/>
                  </a:lnTo>
                  <a:lnTo>
                    <a:pt x="214" y="90"/>
                  </a:lnTo>
                  <a:lnTo>
                    <a:pt x="225" y="79"/>
                  </a:lnTo>
                  <a:lnTo>
                    <a:pt x="233" y="68"/>
                  </a:lnTo>
                  <a:lnTo>
                    <a:pt x="241" y="59"/>
                  </a:lnTo>
                  <a:lnTo>
                    <a:pt x="247" y="53"/>
                  </a:lnTo>
                  <a:lnTo>
                    <a:pt x="250" y="48"/>
                  </a:lnTo>
                  <a:lnTo>
                    <a:pt x="254" y="46"/>
                  </a:lnTo>
                  <a:lnTo>
                    <a:pt x="256" y="51"/>
                  </a:lnTo>
                  <a:lnTo>
                    <a:pt x="256" y="59"/>
                  </a:lnTo>
                  <a:lnTo>
                    <a:pt x="254" y="77"/>
                  </a:lnTo>
                  <a:lnTo>
                    <a:pt x="252" y="104"/>
                  </a:lnTo>
                  <a:lnTo>
                    <a:pt x="250" y="132"/>
                  </a:lnTo>
                  <a:lnTo>
                    <a:pt x="249" y="150"/>
                  </a:lnTo>
                  <a:lnTo>
                    <a:pt x="258" y="128"/>
                  </a:lnTo>
                  <a:lnTo>
                    <a:pt x="268" y="93"/>
                  </a:lnTo>
                  <a:lnTo>
                    <a:pt x="274" y="55"/>
                  </a:lnTo>
                  <a:lnTo>
                    <a:pt x="276" y="24"/>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8" name="Freeform 497"/>
            <p:cNvSpPr>
              <a:spLocks/>
            </p:cNvSpPr>
            <p:nvPr/>
          </p:nvSpPr>
          <p:spPr bwMode="auto">
            <a:xfrm>
              <a:off x="785" y="265"/>
              <a:ext cx="222" cy="238"/>
            </a:xfrm>
            <a:custGeom>
              <a:avLst/>
              <a:gdLst>
                <a:gd name="T0" fmla="*/ 214 w 222"/>
                <a:gd name="T1" fmla="*/ 234 h 238"/>
                <a:gd name="T2" fmla="*/ 220 w 222"/>
                <a:gd name="T3" fmla="*/ 227 h 238"/>
                <a:gd name="T4" fmla="*/ 212 w 222"/>
                <a:gd name="T5" fmla="*/ 214 h 238"/>
                <a:gd name="T6" fmla="*/ 198 w 222"/>
                <a:gd name="T7" fmla="*/ 194 h 238"/>
                <a:gd name="T8" fmla="*/ 196 w 222"/>
                <a:gd name="T9" fmla="*/ 168 h 238"/>
                <a:gd name="T10" fmla="*/ 189 w 222"/>
                <a:gd name="T11" fmla="*/ 110 h 238"/>
                <a:gd name="T12" fmla="*/ 181 w 222"/>
                <a:gd name="T13" fmla="*/ 82 h 238"/>
                <a:gd name="T14" fmla="*/ 175 w 222"/>
                <a:gd name="T15" fmla="*/ 79 h 238"/>
                <a:gd name="T16" fmla="*/ 177 w 222"/>
                <a:gd name="T17" fmla="*/ 106 h 238"/>
                <a:gd name="T18" fmla="*/ 179 w 222"/>
                <a:gd name="T19" fmla="*/ 154 h 238"/>
                <a:gd name="T20" fmla="*/ 167 w 222"/>
                <a:gd name="T21" fmla="*/ 163 h 238"/>
                <a:gd name="T22" fmla="*/ 142 w 222"/>
                <a:gd name="T23" fmla="*/ 143 h 238"/>
                <a:gd name="T24" fmla="*/ 128 w 222"/>
                <a:gd name="T25" fmla="*/ 119 h 238"/>
                <a:gd name="T26" fmla="*/ 119 w 222"/>
                <a:gd name="T27" fmla="*/ 75 h 238"/>
                <a:gd name="T28" fmla="*/ 117 w 222"/>
                <a:gd name="T29" fmla="*/ 44 h 238"/>
                <a:gd name="T30" fmla="*/ 115 w 222"/>
                <a:gd name="T31" fmla="*/ 18 h 238"/>
                <a:gd name="T32" fmla="*/ 107 w 222"/>
                <a:gd name="T33" fmla="*/ 4 h 238"/>
                <a:gd name="T34" fmla="*/ 107 w 222"/>
                <a:gd name="T35" fmla="*/ 13 h 238"/>
                <a:gd name="T36" fmla="*/ 111 w 222"/>
                <a:gd name="T37" fmla="*/ 33 h 238"/>
                <a:gd name="T38" fmla="*/ 107 w 222"/>
                <a:gd name="T39" fmla="*/ 53 h 238"/>
                <a:gd name="T40" fmla="*/ 105 w 222"/>
                <a:gd name="T41" fmla="*/ 73 h 238"/>
                <a:gd name="T42" fmla="*/ 111 w 222"/>
                <a:gd name="T43" fmla="*/ 106 h 238"/>
                <a:gd name="T44" fmla="*/ 97 w 222"/>
                <a:gd name="T45" fmla="*/ 104 h 238"/>
                <a:gd name="T46" fmla="*/ 64 w 222"/>
                <a:gd name="T47" fmla="*/ 66 h 238"/>
                <a:gd name="T48" fmla="*/ 33 w 222"/>
                <a:gd name="T49" fmla="*/ 29 h 238"/>
                <a:gd name="T50" fmla="*/ 8 w 222"/>
                <a:gd name="T51" fmla="*/ 4 h 238"/>
                <a:gd name="T52" fmla="*/ 14 w 222"/>
                <a:gd name="T53" fmla="*/ 22 h 238"/>
                <a:gd name="T54" fmla="*/ 45 w 222"/>
                <a:gd name="T55" fmla="*/ 66 h 238"/>
                <a:gd name="T56" fmla="*/ 60 w 222"/>
                <a:gd name="T57" fmla="*/ 95 h 238"/>
                <a:gd name="T58" fmla="*/ 90 w 222"/>
                <a:gd name="T59" fmla="*/ 124 h 238"/>
                <a:gd name="T60" fmla="*/ 90 w 222"/>
                <a:gd name="T61" fmla="*/ 132 h 238"/>
                <a:gd name="T62" fmla="*/ 60 w 222"/>
                <a:gd name="T63" fmla="*/ 126 h 238"/>
                <a:gd name="T64" fmla="*/ 45 w 222"/>
                <a:gd name="T65" fmla="*/ 117 h 238"/>
                <a:gd name="T66" fmla="*/ 37 w 222"/>
                <a:gd name="T67" fmla="*/ 119 h 238"/>
                <a:gd name="T68" fmla="*/ 47 w 222"/>
                <a:gd name="T69" fmla="*/ 130 h 238"/>
                <a:gd name="T70" fmla="*/ 66 w 222"/>
                <a:gd name="T71" fmla="*/ 141 h 238"/>
                <a:gd name="T72" fmla="*/ 92 w 222"/>
                <a:gd name="T73" fmla="*/ 152 h 238"/>
                <a:gd name="T74" fmla="*/ 117 w 222"/>
                <a:gd name="T75" fmla="*/ 159 h 238"/>
                <a:gd name="T76" fmla="*/ 138 w 222"/>
                <a:gd name="T77" fmla="*/ 163 h 238"/>
                <a:gd name="T78" fmla="*/ 163 w 222"/>
                <a:gd name="T79" fmla="*/ 183 h 238"/>
                <a:gd name="T80" fmla="*/ 165 w 222"/>
                <a:gd name="T81" fmla="*/ 196 h 238"/>
                <a:gd name="T82" fmla="*/ 148 w 222"/>
                <a:gd name="T83" fmla="*/ 203 h 238"/>
                <a:gd name="T84" fmla="*/ 128 w 222"/>
                <a:gd name="T85" fmla="*/ 205 h 238"/>
                <a:gd name="T86" fmla="*/ 111 w 222"/>
                <a:gd name="T87" fmla="*/ 207 h 238"/>
                <a:gd name="T88" fmla="*/ 93 w 222"/>
                <a:gd name="T89" fmla="*/ 203 h 238"/>
                <a:gd name="T90" fmla="*/ 92 w 222"/>
                <a:gd name="T91" fmla="*/ 210 h 238"/>
                <a:gd name="T92" fmla="*/ 115 w 222"/>
                <a:gd name="T93" fmla="*/ 216 h 238"/>
                <a:gd name="T94" fmla="*/ 140 w 222"/>
                <a:gd name="T95" fmla="*/ 216 h 238"/>
                <a:gd name="T96" fmla="*/ 163 w 222"/>
                <a:gd name="T97" fmla="*/ 216 h 238"/>
                <a:gd name="T98" fmla="*/ 183 w 222"/>
                <a:gd name="T99" fmla="*/ 214 h 238"/>
                <a:gd name="T100" fmla="*/ 198 w 222"/>
                <a:gd name="T101" fmla="*/ 216 h 238"/>
                <a:gd name="T102" fmla="*/ 210 w 222"/>
                <a:gd name="T103" fmla="*/ 229 h 2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2"/>
                <a:gd name="T157" fmla="*/ 0 h 238"/>
                <a:gd name="T158" fmla="*/ 222 w 222"/>
                <a:gd name="T159" fmla="*/ 238 h 2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2" h="238">
                  <a:moveTo>
                    <a:pt x="214" y="238"/>
                  </a:moveTo>
                  <a:lnTo>
                    <a:pt x="214" y="234"/>
                  </a:lnTo>
                  <a:lnTo>
                    <a:pt x="216" y="229"/>
                  </a:lnTo>
                  <a:lnTo>
                    <a:pt x="220" y="227"/>
                  </a:lnTo>
                  <a:lnTo>
                    <a:pt x="222" y="223"/>
                  </a:lnTo>
                  <a:lnTo>
                    <a:pt x="212" y="214"/>
                  </a:lnTo>
                  <a:lnTo>
                    <a:pt x="204" y="203"/>
                  </a:lnTo>
                  <a:lnTo>
                    <a:pt x="198" y="194"/>
                  </a:lnTo>
                  <a:lnTo>
                    <a:pt x="196" y="185"/>
                  </a:lnTo>
                  <a:lnTo>
                    <a:pt x="196" y="168"/>
                  </a:lnTo>
                  <a:lnTo>
                    <a:pt x="195" y="139"/>
                  </a:lnTo>
                  <a:lnTo>
                    <a:pt x="189" y="110"/>
                  </a:lnTo>
                  <a:lnTo>
                    <a:pt x="185" y="90"/>
                  </a:lnTo>
                  <a:lnTo>
                    <a:pt x="181" y="82"/>
                  </a:lnTo>
                  <a:lnTo>
                    <a:pt x="177" y="79"/>
                  </a:lnTo>
                  <a:lnTo>
                    <a:pt x="175" y="79"/>
                  </a:lnTo>
                  <a:lnTo>
                    <a:pt x="175" y="88"/>
                  </a:lnTo>
                  <a:lnTo>
                    <a:pt x="177" y="106"/>
                  </a:lnTo>
                  <a:lnTo>
                    <a:pt x="179" y="130"/>
                  </a:lnTo>
                  <a:lnTo>
                    <a:pt x="179" y="154"/>
                  </a:lnTo>
                  <a:lnTo>
                    <a:pt x="179" y="172"/>
                  </a:lnTo>
                  <a:lnTo>
                    <a:pt x="167" y="163"/>
                  </a:lnTo>
                  <a:lnTo>
                    <a:pt x="154" y="154"/>
                  </a:lnTo>
                  <a:lnTo>
                    <a:pt x="142" y="143"/>
                  </a:lnTo>
                  <a:lnTo>
                    <a:pt x="134" y="135"/>
                  </a:lnTo>
                  <a:lnTo>
                    <a:pt x="128" y="119"/>
                  </a:lnTo>
                  <a:lnTo>
                    <a:pt x="123" y="97"/>
                  </a:lnTo>
                  <a:lnTo>
                    <a:pt x="119" y="75"/>
                  </a:lnTo>
                  <a:lnTo>
                    <a:pt x="117" y="57"/>
                  </a:lnTo>
                  <a:lnTo>
                    <a:pt x="117" y="44"/>
                  </a:lnTo>
                  <a:lnTo>
                    <a:pt x="117" y="29"/>
                  </a:lnTo>
                  <a:lnTo>
                    <a:pt x="115" y="18"/>
                  </a:lnTo>
                  <a:lnTo>
                    <a:pt x="111" y="9"/>
                  </a:lnTo>
                  <a:lnTo>
                    <a:pt x="107" y="4"/>
                  </a:lnTo>
                  <a:lnTo>
                    <a:pt x="107" y="7"/>
                  </a:lnTo>
                  <a:lnTo>
                    <a:pt x="107" y="13"/>
                  </a:lnTo>
                  <a:lnTo>
                    <a:pt x="109" y="22"/>
                  </a:lnTo>
                  <a:lnTo>
                    <a:pt x="111" y="33"/>
                  </a:lnTo>
                  <a:lnTo>
                    <a:pt x="109" y="44"/>
                  </a:lnTo>
                  <a:lnTo>
                    <a:pt x="107" y="53"/>
                  </a:lnTo>
                  <a:lnTo>
                    <a:pt x="105" y="62"/>
                  </a:lnTo>
                  <a:lnTo>
                    <a:pt x="105" y="73"/>
                  </a:lnTo>
                  <a:lnTo>
                    <a:pt x="107" y="90"/>
                  </a:lnTo>
                  <a:lnTo>
                    <a:pt x="111" y="106"/>
                  </a:lnTo>
                  <a:lnTo>
                    <a:pt x="113" y="119"/>
                  </a:lnTo>
                  <a:lnTo>
                    <a:pt x="97" y="104"/>
                  </a:lnTo>
                  <a:lnTo>
                    <a:pt x="82" y="86"/>
                  </a:lnTo>
                  <a:lnTo>
                    <a:pt x="64" y="66"/>
                  </a:lnTo>
                  <a:lnTo>
                    <a:pt x="49" y="46"/>
                  </a:lnTo>
                  <a:lnTo>
                    <a:pt x="33" y="29"/>
                  </a:lnTo>
                  <a:lnTo>
                    <a:pt x="20" y="15"/>
                  </a:lnTo>
                  <a:lnTo>
                    <a:pt x="8" y="4"/>
                  </a:lnTo>
                  <a:lnTo>
                    <a:pt x="0" y="0"/>
                  </a:lnTo>
                  <a:lnTo>
                    <a:pt x="14" y="22"/>
                  </a:lnTo>
                  <a:lnTo>
                    <a:pt x="29" y="44"/>
                  </a:lnTo>
                  <a:lnTo>
                    <a:pt x="45" y="66"/>
                  </a:lnTo>
                  <a:lnTo>
                    <a:pt x="53" y="82"/>
                  </a:lnTo>
                  <a:lnTo>
                    <a:pt x="60" y="95"/>
                  </a:lnTo>
                  <a:lnTo>
                    <a:pt x="76" y="110"/>
                  </a:lnTo>
                  <a:lnTo>
                    <a:pt x="90" y="124"/>
                  </a:lnTo>
                  <a:lnTo>
                    <a:pt x="101" y="132"/>
                  </a:lnTo>
                  <a:lnTo>
                    <a:pt x="90" y="132"/>
                  </a:lnTo>
                  <a:lnTo>
                    <a:pt x="74" y="130"/>
                  </a:lnTo>
                  <a:lnTo>
                    <a:pt x="60" y="126"/>
                  </a:lnTo>
                  <a:lnTo>
                    <a:pt x="51" y="121"/>
                  </a:lnTo>
                  <a:lnTo>
                    <a:pt x="45" y="117"/>
                  </a:lnTo>
                  <a:lnTo>
                    <a:pt x="41" y="117"/>
                  </a:lnTo>
                  <a:lnTo>
                    <a:pt x="37" y="119"/>
                  </a:lnTo>
                  <a:lnTo>
                    <a:pt x="41" y="126"/>
                  </a:lnTo>
                  <a:lnTo>
                    <a:pt x="47" y="130"/>
                  </a:lnTo>
                  <a:lnTo>
                    <a:pt x="57" y="137"/>
                  </a:lnTo>
                  <a:lnTo>
                    <a:pt x="66" y="141"/>
                  </a:lnTo>
                  <a:lnTo>
                    <a:pt x="78" y="148"/>
                  </a:lnTo>
                  <a:lnTo>
                    <a:pt x="92" y="152"/>
                  </a:lnTo>
                  <a:lnTo>
                    <a:pt x="103" y="157"/>
                  </a:lnTo>
                  <a:lnTo>
                    <a:pt x="117" y="159"/>
                  </a:lnTo>
                  <a:lnTo>
                    <a:pt x="126" y="159"/>
                  </a:lnTo>
                  <a:lnTo>
                    <a:pt x="138" y="163"/>
                  </a:lnTo>
                  <a:lnTo>
                    <a:pt x="152" y="172"/>
                  </a:lnTo>
                  <a:lnTo>
                    <a:pt x="163" y="183"/>
                  </a:lnTo>
                  <a:lnTo>
                    <a:pt x="171" y="194"/>
                  </a:lnTo>
                  <a:lnTo>
                    <a:pt x="165" y="196"/>
                  </a:lnTo>
                  <a:lnTo>
                    <a:pt x="158" y="201"/>
                  </a:lnTo>
                  <a:lnTo>
                    <a:pt x="148" y="203"/>
                  </a:lnTo>
                  <a:lnTo>
                    <a:pt x="138" y="205"/>
                  </a:lnTo>
                  <a:lnTo>
                    <a:pt x="128" y="205"/>
                  </a:lnTo>
                  <a:lnTo>
                    <a:pt x="119" y="207"/>
                  </a:lnTo>
                  <a:lnTo>
                    <a:pt x="111" y="207"/>
                  </a:lnTo>
                  <a:lnTo>
                    <a:pt x="103" y="205"/>
                  </a:lnTo>
                  <a:lnTo>
                    <a:pt x="93" y="203"/>
                  </a:lnTo>
                  <a:lnTo>
                    <a:pt x="90" y="205"/>
                  </a:lnTo>
                  <a:lnTo>
                    <a:pt x="92" y="210"/>
                  </a:lnTo>
                  <a:lnTo>
                    <a:pt x="105" y="214"/>
                  </a:lnTo>
                  <a:lnTo>
                    <a:pt x="115" y="216"/>
                  </a:lnTo>
                  <a:lnTo>
                    <a:pt x="126" y="216"/>
                  </a:lnTo>
                  <a:lnTo>
                    <a:pt x="140" y="216"/>
                  </a:lnTo>
                  <a:lnTo>
                    <a:pt x="152" y="216"/>
                  </a:lnTo>
                  <a:lnTo>
                    <a:pt x="163" y="216"/>
                  </a:lnTo>
                  <a:lnTo>
                    <a:pt x="175" y="214"/>
                  </a:lnTo>
                  <a:lnTo>
                    <a:pt x="183" y="214"/>
                  </a:lnTo>
                  <a:lnTo>
                    <a:pt x="189" y="214"/>
                  </a:lnTo>
                  <a:lnTo>
                    <a:pt x="198" y="216"/>
                  </a:lnTo>
                  <a:lnTo>
                    <a:pt x="204" y="223"/>
                  </a:lnTo>
                  <a:lnTo>
                    <a:pt x="210" y="229"/>
                  </a:lnTo>
                  <a:lnTo>
                    <a:pt x="214" y="238"/>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9" name="Freeform 498"/>
            <p:cNvSpPr>
              <a:spLocks/>
            </p:cNvSpPr>
            <p:nvPr/>
          </p:nvSpPr>
          <p:spPr bwMode="auto">
            <a:xfrm>
              <a:off x="1114" y="172"/>
              <a:ext cx="136" cy="364"/>
            </a:xfrm>
            <a:custGeom>
              <a:avLst/>
              <a:gdLst>
                <a:gd name="T0" fmla="*/ 13 w 136"/>
                <a:gd name="T1" fmla="*/ 300 h 364"/>
                <a:gd name="T2" fmla="*/ 23 w 136"/>
                <a:gd name="T3" fmla="*/ 287 h 364"/>
                <a:gd name="T4" fmla="*/ 31 w 136"/>
                <a:gd name="T5" fmla="*/ 292 h 364"/>
                <a:gd name="T6" fmla="*/ 37 w 136"/>
                <a:gd name="T7" fmla="*/ 258 h 364"/>
                <a:gd name="T8" fmla="*/ 13 w 136"/>
                <a:gd name="T9" fmla="*/ 205 h 364"/>
                <a:gd name="T10" fmla="*/ 0 w 136"/>
                <a:gd name="T11" fmla="*/ 150 h 364"/>
                <a:gd name="T12" fmla="*/ 5 w 136"/>
                <a:gd name="T13" fmla="*/ 152 h 364"/>
                <a:gd name="T14" fmla="*/ 31 w 136"/>
                <a:gd name="T15" fmla="*/ 210 h 364"/>
                <a:gd name="T16" fmla="*/ 52 w 136"/>
                <a:gd name="T17" fmla="*/ 170 h 364"/>
                <a:gd name="T18" fmla="*/ 50 w 136"/>
                <a:gd name="T19" fmla="*/ 102 h 364"/>
                <a:gd name="T20" fmla="*/ 50 w 136"/>
                <a:gd name="T21" fmla="*/ 42 h 364"/>
                <a:gd name="T22" fmla="*/ 56 w 136"/>
                <a:gd name="T23" fmla="*/ 44 h 364"/>
                <a:gd name="T24" fmla="*/ 56 w 136"/>
                <a:gd name="T25" fmla="*/ 80 h 364"/>
                <a:gd name="T26" fmla="*/ 70 w 136"/>
                <a:gd name="T27" fmla="*/ 80 h 364"/>
                <a:gd name="T28" fmla="*/ 103 w 136"/>
                <a:gd name="T29" fmla="*/ 5 h 364"/>
                <a:gd name="T30" fmla="*/ 108 w 136"/>
                <a:gd name="T31" fmla="*/ 5 h 364"/>
                <a:gd name="T32" fmla="*/ 89 w 136"/>
                <a:gd name="T33" fmla="*/ 55 h 364"/>
                <a:gd name="T34" fmla="*/ 87 w 136"/>
                <a:gd name="T35" fmla="*/ 100 h 364"/>
                <a:gd name="T36" fmla="*/ 114 w 136"/>
                <a:gd name="T37" fmla="*/ 86 h 364"/>
                <a:gd name="T38" fmla="*/ 120 w 136"/>
                <a:gd name="T39" fmla="*/ 86 h 364"/>
                <a:gd name="T40" fmla="*/ 95 w 136"/>
                <a:gd name="T41" fmla="*/ 111 h 364"/>
                <a:gd name="T42" fmla="*/ 70 w 136"/>
                <a:gd name="T43" fmla="*/ 150 h 364"/>
                <a:gd name="T44" fmla="*/ 56 w 136"/>
                <a:gd name="T45" fmla="*/ 223 h 364"/>
                <a:gd name="T46" fmla="*/ 85 w 136"/>
                <a:gd name="T47" fmla="*/ 221 h 364"/>
                <a:gd name="T48" fmla="*/ 114 w 136"/>
                <a:gd name="T49" fmla="*/ 214 h 364"/>
                <a:gd name="T50" fmla="*/ 128 w 136"/>
                <a:gd name="T51" fmla="*/ 203 h 364"/>
                <a:gd name="T52" fmla="*/ 126 w 136"/>
                <a:gd name="T53" fmla="*/ 212 h 364"/>
                <a:gd name="T54" fmla="*/ 105 w 136"/>
                <a:gd name="T55" fmla="*/ 228 h 364"/>
                <a:gd name="T56" fmla="*/ 72 w 136"/>
                <a:gd name="T57" fmla="*/ 243 h 364"/>
                <a:gd name="T58" fmla="*/ 52 w 136"/>
                <a:gd name="T59" fmla="*/ 256 h 364"/>
                <a:gd name="T60" fmla="*/ 46 w 136"/>
                <a:gd name="T61" fmla="*/ 294 h 364"/>
                <a:gd name="T62" fmla="*/ 66 w 136"/>
                <a:gd name="T63" fmla="*/ 298 h 364"/>
                <a:gd name="T64" fmla="*/ 105 w 136"/>
                <a:gd name="T65" fmla="*/ 281 h 364"/>
                <a:gd name="T66" fmla="*/ 132 w 136"/>
                <a:gd name="T67" fmla="*/ 258 h 364"/>
                <a:gd name="T68" fmla="*/ 132 w 136"/>
                <a:gd name="T69" fmla="*/ 267 h 364"/>
                <a:gd name="T70" fmla="*/ 97 w 136"/>
                <a:gd name="T71" fmla="*/ 318 h 364"/>
                <a:gd name="T72" fmla="*/ 83 w 136"/>
                <a:gd name="T73" fmla="*/ 318 h 364"/>
                <a:gd name="T74" fmla="*/ 70 w 136"/>
                <a:gd name="T75" fmla="*/ 303 h 364"/>
                <a:gd name="T76" fmla="*/ 37 w 136"/>
                <a:gd name="T77" fmla="*/ 307 h 364"/>
                <a:gd name="T78" fmla="*/ 29 w 136"/>
                <a:gd name="T79" fmla="*/ 329 h 364"/>
                <a:gd name="T80" fmla="*/ 13 w 136"/>
                <a:gd name="T81" fmla="*/ 353 h 364"/>
                <a:gd name="T82" fmla="*/ 9 w 136"/>
                <a:gd name="T83" fmla="*/ 353 h 364"/>
                <a:gd name="T84" fmla="*/ 21 w 136"/>
                <a:gd name="T85" fmla="*/ 322 h 364"/>
                <a:gd name="T86" fmla="*/ 5 w 136"/>
                <a:gd name="T87" fmla="*/ 311 h 3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6"/>
                <a:gd name="T133" fmla="*/ 0 h 364"/>
                <a:gd name="T134" fmla="*/ 136 w 136"/>
                <a:gd name="T135" fmla="*/ 364 h 3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6" h="364">
                  <a:moveTo>
                    <a:pt x="0" y="314"/>
                  </a:moveTo>
                  <a:lnTo>
                    <a:pt x="7" y="307"/>
                  </a:lnTo>
                  <a:lnTo>
                    <a:pt x="13" y="300"/>
                  </a:lnTo>
                  <a:lnTo>
                    <a:pt x="19" y="292"/>
                  </a:lnTo>
                  <a:lnTo>
                    <a:pt x="21" y="283"/>
                  </a:lnTo>
                  <a:lnTo>
                    <a:pt x="23" y="287"/>
                  </a:lnTo>
                  <a:lnTo>
                    <a:pt x="27" y="289"/>
                  </a:lnTo>
                  <a:lnTo>
                    <a:pt x="29" y="289"/>
                  </a:lnTo>
                  <a:lnTo>
                    <a:pt x="31" y="292"/>
                  </a:lnTo>
                  <a:lnTo>
                    <a:pt x="33" y="285"/>
                  </a:lnTo>
                  <a:lnTo>
                    <a:pt x="37" y="274"/>
                  </a:lnTo>
                  <a:lnTo>
                    <a:pt x="37" y="258"/>
                  </a:lnTo>
                  <a:lnTo>
                    <a:pt x="35" y="250"/>
                  </a:lnTo>
                  <a:lnTo>
                    <a:pt x="25" y="232"/>
                  </a:lnTo>
                  <a:lnTo>
                    <a:pt x="13" y="205"/>
                  </a:lnTo>
                  <a:lnTo>
                    <a:pt x="4" y="177"/>
                  </a:lnTo>
                  <a:lnTo>
                    <a:pt x="0" y="159"/>
                  </a:lnTo>
                  <a:lnTo>
                    <a:pt x="0" y="150"/>
                  </a:lnTo>
                  <a:lnTo>
                    <a:pt x="4" y="144"/>
                  </a:lnTo>
                  <a:lnTo>
                    <a:pt x="5" y="146"/>
                  </a:lnTo>
                  <a:lnTo>
                    <a:pt x="5" y="152"/>
                  </a:lnTo>
                  <a:lnTo>
                    <a:pt x="9" y="168"/>
                  </a:lnTo>
                  <a:lnTo>
                    <a:pt x="19" y="190"/>
                  </a:lnTo>
                  <a:lnTo>
                    <a:pt x="31" y="210"/>
                  </a:lnTo>
                  <a:lnTo>
                    <a:pt x="40" y="221"/>
                  </a:lnTo>
                  <a:lnTo>
                    <a:pt x="46" y="201"/>
                  </a:lnTo>
                  <a:lnTo>
                    <a:pt x="52" y="170"/>
                  </a:lnTo>
                  <a:lnTo>
                    <a:pt x="54" y="141"/>
                  </a:lnTo>
                  <a:lnTo>
                    <a:pt x="54" y="122"/>
                  </a:lnTo>
                  <a:lnTo>
                    <a:pt x="50" y="102"/>
                  </a:lnTo>
                  <a:lnTo>
                    <a:pt x="48" y="80"/>
                  </a:lnTo>
                  <a:lnTo>
                    <a:pt x="48" y="58"/>
                  </a:lnTo>
                  <a:lnTo>
                    <a:pt x="50" y="42"/>
                  </a:lnTo>
                  <a:lnTo>
                    <a:pt x="54" y="38"/>
                  </a:lnTo>
                  <a:lnTo>
                    <a:pt x="56" y="38"/>
                  </a:lnTo>
                  <a:lnTo>
                    <a:pt x="56" y="44"/>
                  </a:lnTo>
                  <a:lnTo>
                    <a:pt x="54" y="53"/>
                  </a:lnTo>
                  <a:lnTo>
                    <a:pt x="54" y="66"/>
                  </a:lnTo>
                  <a:lnTo>
                    <a:pt x="56" y="80"/>
                  </a:lnTo>
                  <a:lnTo>
                    <a:pt x="60" y="95"/>
                  </a:lnTo>
                  <a:lnTo>
                    <a:pt x="64" y="104"/>
                  </a:lnTo>
                  <a:lnTo>
                    <a:pt x="70" y="80"/>
                  </a:lnTo>
                  <a:lnTo>
                    <a:pt x="79" y="51"/>
                  </a:lnTo>
                  <a:lnTo>
                    <a:pt x="89" y="22"/>
                  </a:lnTo>
                  <a:lnTo>
                    <a:pt x="103" y="5"/>
                  </a:lnTo>
                  <a:lnTo>
                    <a:pt x="108" y="0"/>
                  </a:lnTo>
                  <a:lnTo>
                    <a:pt x="110" y="0"/>
                  </a:lnTo>
                  <a:lnTo>
                    <a:pt x="108" y="5"/>
                  </a:lnTo>
                  <a:lnTo>
                    <a:pt x="105" y="11"/>
                  </a:lnTo>
                  <a:lnTo>
                    <a:pt x="97" y="27"/>
                  </a:lnTo>
                  <a:lnTo>
                    <a:pt x="89" y="55"/>
                  </a:lnTo>
                  <a:lnTo>
                    <a:pt x="81" y="84"/>
                  </a:lnTo>
                  <a:lnTo>
                    <a:pt x="77" y="102"/>
                  </a:lnTo>
                  <a:lnTo>
                    <a:pt x="87" y="100"/>
                  </a:lnTo>
                  <a:lnTo>
                    <a:pt x="97" y="97"/>
                  </a:lnTo>
                  <a:lnTo>
                    <a:pt x="107" y="91"/>
                  </a:lnTo>
                  <a:lnTo>
                    <a:pt x="114" y="86"/>
                  </a:lnTo>
                  <a:lnTo>
                    <a:pt x="118" y="82"/>
                  </a:lnTo>
                  <a:lnTo>
                    <a:pt x="122" y="82"/>
                  </a:lnTo>
                  <a:lnTo>
                    <a:pt x="120" y="86"/>
                  </a:lnTo>
                  <a:lnTo>
                    <a:pt x="116" y="91"/>
                  </a:lnTo>
                  <a:lnTo>
                    <a:pt x="108" y="100"/>
                  </a:lnTo>
                  <a:lnTo>
                    <a:pt x="95" y="111"/>
                  </a:lnTo>
                  <a:lnTo>
                    <a:pt x="81" y="119"/>
                  </a:lnTo>
                  <a:lnTo>
                    <a:pt x="73" y="126"/>
                  </a:lnTo>
                  <a:lnTo>
                    <a:pt x="70" y="150"/>
                  </a:lnTo>
                  <a:lnTo>
                    <a:pt x="66" y="181"/>
                  </a:lnTo>
                  <a:lnTo>
                    <a:pt x="60" y="208"/>
                  </a:lnTo>
                  <a:lnTo>
                    <a:pt x="56" y="223"/>
                  </a:lnTo>
                  <a:lnTo>
                    <a:pt x="66" y="223"/>
                  </a:lnTo>
                  <a:lnTo>
                    <a:pt x="75" y="221"/>
                  </a:lnTo>
                  <a:lnTo>
                    <a:pt x="85" y="221"/>
                  </a:lnTo>
                  <a:lnTo>
                    <a:pt x="97" y="219"/>
                  </a:lnTo>
                  <a:lnTo>
                    <a:pt x="105" y="217"/>
                  </a:lnTo>
                  <a:lnTo>
                    <a:pt x="114" y="214"/>
                  </a:lnTo>
                  <a:lnTo>
                    <a:pt x="120" y="210"/>
                  </a:lnTo>
                  <a:lnTo>
                    <a:pt x="124" y="208"/>
                  </a:lnTo>
                  <a:lnTo>
                    <a:pt x="128" y="203"/>
                  </a:lnTo>
                  <a:lnTo>
                    <a:pt x="132" y="203"/>
                  </a:lnTo>
                  <a:lnTo>
                    <a:pt x="130" y="208"/>
                  </a:lnTo>
                  <a:lnTo>
                    <a:pt x="126" y="212"/>
                  </a:lnTo>
                  <a:lnTo>
                    <a:pt x="122" y="217"/>
                  </a:lnTo>
                  <a:lnTo>
                    <a:pt x="114" y="221"/>
                  </a:lnTo>
                  <a:lnTo>
                    <a:pt x="105" y="228"/>
                  </a:lnTo>
                  <a:lnTo>
                    <a:pt x="93" y="232"/>
                  </a:lnTo>
                  <a:lnTo>
                    <a:pt x="81" y="239"/>
                  </a:lnTo>
                  <a:lnTo>
                    <a:pt x="72" y="243"/>
                  </a:lnTo>
                  <a:lnTo>
                    <a:pt x="64" y="245"/>
                  </a:lnTo>
                  <a:lnTo>
                    <a:pt x="58" y="247"/>
                  </a:lnTo>
                  <a:lnTo>
                    <a:pt x="52" y="256"/>
                  </a:lnTo>
                  <a:lnTo>
                    <a:pt x="48" y="269"/>
                  </a:lnTo>
                  <a:lnTo>
                    <a:pt x="46" y="283"/>
                  </a:lnTo>
                  <a:lnTo>
                    <a:pt x="46" y="294"/>
                  </a:lnTo>
                  <a:lnTo>
                    <a:pt x="50" y="298"/>
                  </a:lnTo>
                  <a:lnTo>
                    <a:pt x="58" y="298"/>
                  </a:lnTo>
                  <a:lnTo>
                    <a:pt x="66" y="298"/>
                  </a:lnTo>
                  <a:lnTo>
                    <a:pt x="73" y="296"/>
                  </a:lnTo>
                  <a:lnTo>
                    <a:pt x="89" y="289"/>
                  </a:lnTo>
                  <a:lnTo>
                    <a:pt x="105" y="281"/>
                  </a:lnTo>
                  <a:lnTo>
                    <a:pt x="118" y="272"/>
                  </a:lnTo>
                  <a:lnTo>
                    <a:pt x="128" y="265"/>
                  </a:lnTo>
                  <a:lnTo>
                    <a:pt x="132" y="258"/>
                  </a:lnTo>
                  <a:lnTo>
                    <a:pt x="136" y="256"/>
                  </a:lnTo>
                  <a:lnTo>
                    <a:pt x="136" y="258"/>
                  </a:lnTo>
                  <a:lnTo>
                    <a:pt x="132" y="267"/>
                  </a:lnTo>
                  <a:lnTo>
                    <a:pt x="122" y="283"/>
                  </a:lnTo>
                  <a:lnTo>
                    <a:pt x="110" y="303"/>
                  </a:lnTo>
                  <a:lnTo>
                    <a:pt x="97" y="318"/>
                  </a:lnTo>
                  <a:lnTo>
                    <a:pt x="87" y="329"/>
                  </a:lnTo>
                  <a:lnTo>
                    <a:pt x="85" y="325"/>
                  </a:lnTo>
                  <a:lnTo>
                    <a:pt x="83" y="318"/>
                  </a:lnTo>
                  <a:lnTo>
                    <a:pt x="81" y="314"/>
                  </a:lnTo>
                  <a:lnTo>
                    <a:pt x="79" y="309"/>
                  </a:lnTo>
                  <a:lnTo>
                    <a:pt x="70" y="303"/>
                  </a:lnTo>
                  <a:lnTo>
                    <a:pt x="58" y="300"/>
                  </a:lnTo>
                  <a:lnTo>
                    <a:pt x="46" y="303"/>
                  </a:lnTo>
                  <a:lnTo>
                    <a:pt x="37" y="307"/>
                  </a:lnTo>
                  <a:lnTo>
                    <a:pt x="31" y="316"/>
                  </a:lnTo>
                  <a:lnTo>
                    <a:pt x="29" y="322"/>
                  </a:lnTo>
                  <a:lnTo>
                    <a:pt x="29" y="329"/>
                  </a:lnTo>
                  <a:lnTo>
                    <a:pt x="31" y="336"/>
                  </a:lnTo>
                  <a:lnTo>
                    <a:pt x="23" y="345"/>
                  </a:lnTo>
                  <a:lnTo>
                    <a:pt x="13" y="353"/>
                  </a:lnTo>
                  <a:lnTo>
                    <a:pt x="5" y="360"/>
                  </a:lnTo>
                  <a:lnTo>
                    <a:pt x="2" y="364"/>
                  </a:lnTo>
                  <a:lnTo>
                    <a:pt x="9" y="353"/>
                  </a:lnTo>
                  <a:lnTo>
                    <a:pt x="17" y="340"/>
                  </a:lnTo>
                  <a:lnTo>
                    <a:pt x="21" y="331"/>
                  </a:lnTo>
                  <a:lnTo>
                    <a:pt x="21" y="322"/>
                  </a:lnTo>
                  <a:lnTo>
                    <a:pt x="17" y="318"/>
                  </a:lnTo>
                  <a:lnTo>
                    <a:pt x="11" y="314"/>
                  </a:lnTo>
                  <a:lnTo>
                    <a:pt x="5" y="311"/>
                  </a:lnTo>
                  <a:lnTo>
                    <a:pt x="0" y="314"/>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 name="Freeform 499"/>
            <p:cNvSpPr>
              <a:spLocks/>
            </p:cNvSpPr>
            <p:nvPr/>
          </p:nvSpPr>
          <p:spPr bwMode="auto">
            <a:xfrm>
              <a:off x="1084" y="375"/>
              <a:ext cx="24" cy="47"/>
            </a:xfrm>
            <a:custGeom>
              <a:avLst/>
              <a:gdLst>
                <a:gd name="T0" fmla="*/ 24 w 24"/>
                <a:gd name="T1" fmla="*/ 42 h 47"/>
                <a:gd name="T2" fmla="*/ 20 w 24"/>
                <a:gd name="T3" fmla="*/ 42 h 47"/>
                <a:gd name="T4" fmla="*/ 14 w 24"/>
                <a:gd name="T5" fmla="*/ 42 h 47"/>
                <a:gd name="T6" fmla="*/ 8 w 24"/>
                <a:gd name="T7" fmla="*/ 44 h 47"/>
                <a:gd name="T8" fmla="*/ 4 w 24"/>
                <a:gd name="T9" fmla="*/ 47 h 47"/>
                <a:gd name="T10" fmla="*/ 2 w 24"/>
                <a:gd name="T11" fmla="*/ 33 h 47"/>
                <a:gd name="T12" fmla="*/ 0 w 24"/>
                <a:gd name="T13" fmla="*/ 25 h 47"/>
                <a:gd name="T14" fmla="*/ 0 w 24"/>
                <a:gd name="T15" fmla="*/ 14 h 47"/>
                <a:gd name="T16" fmla="*/ 0 w 24"/>
                <a:gd name="T17" fmla="*/ 5 h 47"/>
                <a:gd name="T18" fmla="*/ 0 w 24"/>
                <a:gd name="T19" fmla="*/ 0 h 47"/>
                <a:gd name="T20" fmla="*/ 2 w 24"/>
                <a:gd name="T21" fmla="*/ 0 h 47"/>
                <a:gd name="T22" fmla="*/ 4 w 24"/>
                <a:gd name="T23" fmla="*/ 2 h 47"/>
                <a:gd name="T24" fmla="*/ 4 w 24"/>
                <a:gd name="T25" fmla="*/ 7 h 47"/>
                <a:gd name="T26" fmla="*/ 6 w 24"/>
                <a:gd name="T27" fmla="*/ 14 h 47"/>
                <a:gd name="T28" fmla="*/ 12 w 24"/>
                <a:gd name="T29" fmla="*/ 25 h 47"/>
                <a:gd name="T30" fmla="*/ 18 w 24"/>
                <a:gd name="T31" fmla="*/ 36 h 47"/>
                <a:gd name="T32" fmla="*/ 24 w 24"/>
                <a:gd name="T33" fmla="*/ 42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7"/>
                <a:gd name="T53" fmla="*/ 24 w 24"/>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7">
                  <a:moveTo>
                    <a:pt x="24" y="42"/>
                  </a:moveTo>
                  <a:lnTo>
                    <a:pt x="20" y="42"/>
                  </a:lnTo>
                  <a:lnTo>
                    <a:pt x="14" y="42"/>
                  </a:lnTo>
                  <a:lnTo>
                    <a:pt x="8" y="44"/>
                  </a:lnTo>
                  <a:lnTo>
                    <a:pt x="4" y="47"/>
                  </a:lnTo>
                  <a:lnTo>
                    <a:pt x="2" y="33"/>
                  </a:lnTo>
                  <a:lnTo>
                    <a:pt x="0" y="25"/>
                  </a:lnTo>
                  <a:lnTo>
                    <a:pt x="0" y="14"/>
                  </a:lnTo>
                  <a:lnTo>
                    <a:pt x="0" y="5"/>
                  </a:lnTo>
                  <a:lnTo>
                    <a:pt x="0" y="0"/>
                  </a:lnTo>
                  <a:lnTo>
                    <a:pt x="2" y="0"/>
                  </a:lnTo>
                  <a:lnTo>
                    <a:pt x="4" y="2"/>
                  </a:lnTo>
                  <a:lnTo>
                    <a:pt x="4" y="7"/>
                  </a:lnTo>
                  <a:lnTo>
                    <a:pt x="6" y="14"/>
                  </a:lnTo>
                  <a:lnTo>
                    <a:pt x="12" y="25"/>
                  </a:lnTo>
                  <a:lnTo>
                    <a:pt x="18" y="36"/>
                  </a:lnTo>
                  <a:lnTo>
                    <a:pt x="24" y="4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 name="Freeform 500"/>
            <p:cNvSpPr>
              <a:spLocks/>
            </p:cNvSpPr>
            <p:nvPr/>
          </p:nvSpPr>
          <p:spPr bwMode="auto">
            <a:xfrm>
              <a:off x="1269" y="362"/>
              <a:ext cx="435" cy="302"/>
            </a:xfrm>
            <a:custGeom>
              <a:avLst/>
              <a:gdLst>
                <a:gd name="T0" fmla="*/ 43 w 435"/>
                <a:gd name="T1" fmla="*/ 212 h 302"/>
                <a:gd name="T2" fmla="*/ 84 w 435"/>
                <a:gd name="T3" fmla="*/ 183 h 302"/>
                <a:gd name="T4" fmla="*/ 111 w 435"/>
                <a:gd name="T5" fmla="*/ 113 h 302"/>
                <a:gd name="T6" fmla="*/ 142 w 435"/>
                <a:gd name="T7" fmla="*/ 57 h 302"/>
                <a:gd name="T8" fmla="*/ 185 w 435"/>
                <a:gd name="T9" fmla="*/ 7 h 302"/>
                <a:gd name="T10" fmla="*/ 196 w 435"/>
                <a:gd name="T11" fmla="*/ 4 h 302"/>
                <a:gd name="T12" fmla="*/ 171 w 435"/>
                <a:gd name="T13" fmla="*/ 38 h 302"/>
                <a:gd name="T14" fmla="*/ 130 w 435"/>
                <a:gd name="T15" fmla="*/ 93 h 302"/>
                <a:gd name="T16" fmla="*/ 113 w 435"/>
                <a:gd name="T17" fmla="*/ 148 h 302"/>
                <a:gd name="T18" fmla="*/ 117 w 435"/>
                <a:gd name="T19" fmla="*/ 163 h 302"/>
                <a:gd name="T20" fmla="*/ 146 w 435"/>
                <a:gd name="T21" fmla="*/ 141 h 302"/>
                <a:gd name="T22" fmla="*/ 177 w 435"/>
                <a:gd name="T23" fmla="*/ 119 h 302"/>
                <a:gd name="T24" fmla="*/ 220 w 435"/>
                <a:gd name="T25" fmla="*/ 62 h 302"/>
                <a:gd name="T26" fmla="*/ 282 w 435"/>
                <a:gd name="T27" fmla="*/ 11 h 302"/>
                <a:gd name="T28" fmla="*/ 307 w 435"/>
                <a:gd name="T29" fmla="*/ 7 h 302"/>
                <a:gd name="T30" fmla="*/ 255 w 435"/>
                <a:gd name="T31" fmla="*/ 49 h 302"/>
                <a:gd name="T32" fmla="*/ 204 w 435"/>
                <a:gd name="T33" fmla="*/ 110 h 302"/>
                <a:gd name="T34" fmla="*/ 210 w 435"/>
                <a:gd name="T35" fmla="*/ 121 h 302"/>
                <a:gd name="T36" fmla="*/ 261 w 435"/>
                <a:gd name="T37" fmla="*/ 110 h 302"/>
                <a:gd name="T38" fmla="*/ 315 w 435"/>
                <a:gd name="T39" fmla="*/ 75 h 302"/>
                <a:gd name="T40" fmla="*/ 377 w 435"/>
                <a:gd name="T41" fmla="*/ 42 h 302"/>
                <a:gd name="T42" fmla="*/ 395 w 435"/>
                <a:gd name="T43" fmla="*/ 42 h 302"/>
                <a:gd name="T44" fmla="*/ 346 w 435"/>
                <a:gd name="T45" fmla="*/ 68 h 302"/>
                <a:gd name="T46" fmla="*/ 303 w 435"/>
                <a:gd name="T47" fmla="*/ 106 h 302"/>
                <a:gd name="T48" fmla="*/ 348 w 435"/>
                <a:gd name="T49" fmla="*/ 110 h 302"/>
                <a:gd name="T50" fmla="*/ 410 w 435"/>
                <a:gd name="T51" fmla="*/ 95 h 302"/>
                <a:gd name="T52" fmla="*/ 435 w 435"/>
                <a:gd name="T53" fmla="*/ 86 h 302"/>
                <a:gd name="T54" fmla="*/ 399 w 435"/>
                <a:gd name="T55" fmla="*/ 113 h 302"/>
                <a:gd name="T56" fmla="*/ 325 w 435"/>
                <a:gd name="T57" fmla="*/ 135 h 302"/>
                <a:gd name="T58" fmla="*/ 332 w 435"/>
                <a:gd name="T59" fmla="*/ 159 h 302"/>
                <a:gd name="T60" fmla="*/ 379 w 435"/>
                <a:gd name="T61" fmla="*/ 185 h 302"/>
                <a:gd name="T62" fmla="*/ 399 w 435"/>
                <a:gd name="T63" fmla="*/ 203 h 302"/>
                <a:gd name="T64" fmla="*/ 348 w 435"/>
                <a:gd name="T65" fmla="*/ 185 h 302"/>
                <a:gd name="T66" fmla="*/ 286 w 435"/>
                <a:gd name="T67" fmla="*/ 150 h 302"/>
                <a:gd name="T68" fmla="*/ 253 w 435"/>
                <a:gd name="T69" fmla="*/ 146 h 302"/>
                <a:gd name="T70" fmla="*/ 220 w 435"/>
                <a:gd name="T71" fmla="*/ 150 h 302"/>
                <a:gd name="T72" fmla="*/ 231 w 435"/>
                <a:gd name="T73" fmla="*/ 179 h 302"/>
                <a:gd name="T74" fmla="*/ 268 w 435"/>
                <a:gd name="T75" fmla="*/ 212 h 302"/>
                <a:gd name="T76" fmla="*/ 309 w 435"/>
                <a:gd name="T77" fmla="*/ 238 h 302"/>
                <a:gd name="T78" fmla="*/ 323 w 435"/>
                <a:gd name="T79" fmla="*/ 258 h 302"/>
                <a:gd name="T80" fmla="*/ 264 w 435"/>
                <a:gd name="T81" fmla="*/ 221 h 302"/>
                <a:gd name="T82" fmla="*/ 208 w 435"/>
                <a:gd name="T83" fmla="*/ 179 h 302"/>
                <a:gd name="T84" fmla="*/ 179 w 435"/>
                <a:gd name="T85" fmla="*/ 166 h 302"/>
                <a:gd name="T86" fmla="*/ 126 w 435"/>
                <a:gd name="T87" fmla="*/ 185 h 302"/>
                <a:gd name="T88" fmla="*/ 119 w 435"/>
                <a:gd name="T89" fmla="*/ 205 h 302"/>
                <a:gd name="T90" fmla="*/ 158 w 435"/>
                <a:gd name="T91" fmla="*/ 241 h 302"/>
                <a:gd name="T92" fmla="*/ 216 w 435"/>
                <a:gd name="T93" fmla="*/ 287 h 302"/>
                <a:gd name="T94" fmla="*/ 224 w 435"/>
                <a:gd name="T95" fmla="*/ 302 h 302"/>
                <a:gd name="T96" fmla="*/ 167 w 435"/>
                <a:gd name="T97" fmla="*/ 263 h 302"/>
                <a:gd name="T98" fmla="*/ 105 w 435"/>
                <a:gd name="T99" fmla="*/ 221 h 302"/>
                <a:gd name="T100" fmla="*/ 70 w 435"/>
                <a:gd name="T101" fmla="*/ 227 h 302"/>
                <a:gd name="T102" fmla="*/ 12 w 435"/>
                <a:gd name="T103" fmla="*/ 247 h 302"/>
                <a:gd name="T104" fmla="*/ 10 w 435"/>
                <a:gd name="T105" fmla="*/ 241 h 3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5"/>
                <a:gd name="T160" fmla="*/ 0 h 302"/>
                <a:gd name="T161" fmla="*/ 435 w 435"/>
                <a:gd name="T162" fmla="*/ 302 h 3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5" h="302">
                  <a:moveTo>
                    <a:pt x="18" y="232"/>
                  </a:moveTo>
                  <a:lnTo>
                    <a:pt x="23" y="225"/>
                  </a:lnTo>
                  <a:lnTo>
                    <a:pt x="33" y="219"/>
                  </a:lnTo>
                  <a:lnTo>
                    <a:pt x="43" y="212"/>
                  </a:lnTo>
                  <a:lnTo>
                    <a:pt x="56" y="205"/>
                  </a:lnTo>
                  <a:lnTo>
                    <a:pt x="66" y="196"/>
                  </a:lnTo>
                  <a:lnTo>
                    <a:pt x="78" y="190"/>
                  </a:lnTo>
                  <a:lnTo>
                    <a:pt x="84" y="183"/>
                  </a:lnTo>
                  <a:lnTo>
                    <a:pt x="88" y="179"/>
                  </a:lnTo>
                  <a:lnTo>
                    <a:pt x="91" y="163"/>
                  </a:lnTo>
                  <a:lnTo>
                    <a:pt x="101" y="139"/>
                  </a:lnTo>
                  <a:lnTo>
                    <a:pt x="111" y="113"/>
                  </a:lnTo>
                  <a:lnTo>
                    <a:pt x="119" y="93"/>
                  </a:lnTo>
                  <a:lnTo>
                    <a:pt x="124" y="84"/>
                  </a:lnTo>
                  <a:lnTo>
                    <a:pt x="132" y="71"/>
                  </a:lnTo>
                  <a:lnTo>
                    <a:pt x="142" y="57"/>
                  </a:lnTo>
                  <a:lnTo>
                    <a:pt x="154" y="42"/>
                  </a:lnTo>
                  <a:lnTo>
                    <a:pt x="165" y="29"/>
                  </a:lnTo>
                  <a:lnTo>
                    <a:pt x="175" y="15"/>
                  </a:lnTo>
                  <a:lnTo>
                    <a:pt x="185" y="7"/>
                  </a:lnTo>
                  <a:lnTo>
                    <a:pt x="191" y="2"/>
                  </a:lnTo>
                  <a:lnTo>
                    <a:pt x="196" y="0"/>
                  </a:lnTo>
                  <a:lnTo>
                    <a:pt x="198" y="2"/>
                  </a:lnTo>
                  <a:lnTo>
                    <a:pt x="196" y="4"/>
                  </a:lnTo>
                  <a:lnTo>
                    <a:pt x="193" y="9"/>
                  </a:lnTo>
                  <a:lnTo>
                    <a:pt x="189" y="15"/>
                  </a:lnTo>
                  <a:lnTo>
                    <a:pt x="181" y="24"/>
                  </a:lnTo>
                  <a:lnTo>
                    <a:pt x="171" y="38"/>
                  </a:lnTo>
                  <a:lnTo>
                    <a:pt x="159" y="51"/>
                  </a:lnTo>
                  <a:lnTo>
                    <a:pt x="148" y="66"/>
                  </a:lnTo>
                  <a:lnTo>
                    <a:pt x="138" y="82"/>
                  </a:lnTo>
                  <a:lnTo>
                    <a:pt x="130" y="93"/>
                  </a:lnTo>
                  <a:lnTo>
                    <a:pt x="126" y="102"/>
                  </a:lnTo>
                  <a:lnTo>
                    <a:pt x="121" y="117"/>
                  </a:lnTo>
                  <a:lnTo>
                    <a:pt x="117" y="132"/>
                  </a:lnTo>
                  <a:lnTo>
                    <a:pt x="113" y="148"/>
                  </a:lnTo>
                  <a:lnTo>
                    <a:pt x="113" y="159"/>
                  </a:lnTo>
                  <a:lnTo>
                    <a:pt x="113" y="163"/>
                  </a:lnTo>
                  <a:lnTo>
                    <a:pt x="113" y="166"/>
                  </a:lnTo>
                  <a:lnTo>
                    <a:pt x="117" y="163"/>
                  </a:lnTo>
                  <a:lnTo>
                    <a:pt x="124" y="159"/>
                  </a:lnTo>
                  <a:lnTo>
                    <a:pt x="130" y="155"/>
                  </a:lnTo>
                  <a:lnTo>
                    <a:pt x="136" y="148"/>
                  </a:lnTo>
                  <a:lnTo>
                    <a:pt x="146" y="141"/>
                  </a:lnTo>
                  <a:lnTo>
                    <a:pt x="154" y="135"/>
                  </a:lnTo>
                  <a:lnTo>
                    <a:pt x="161" y="128"/>
                  </a:lnTo>
                  <a:lnTo>
                    <a:pt x="171" y="124"/>
                  </a:lnTo>
                  <a:lnTo>
                    <a:pt x="177" y="119"/>
                  </a:lnTo>
                  <a:lnTo>
                    <a:pt x="183" y="117"/>
                  </a:lnTo>
                  <a:lnTo>
                    <a:pt x="193" y="97"/>
                  </a:lnTo>
                  <a:lnTo>
                    <a:pt x="204" y="79"/>
                  </a:lnTo>
                  <a:lnTo>
                    <a:pt x="220" y="62"/>
                  </a:lnTo>
                  <a:lnTo>
                    <a:pt x="237" y="44"/>
                  </a:lnTo>
                  <a:lnTo>
                    <a:pt x="255" y="31"/>
                  </a:lnTo>
                  <a:lnTo>
                    <a:pt x="270" y="18"/>
                  </a:lnTo>
                  <a:lnTo>
                    <a:pt x="282" y="11"/>
                  </a:lnTo>
                  <a:lnTo>
                    <a:pt x="292" y="7"/>
                  </a:lnTo>
                  <a:lnTo>
                    <a:pt x="301" y="4"/>
                  </a:lnTo>
                  <a:lnTo>
                    <a:pt x="307" y="4"/>
                  </a:lnTo>
                  <a:lnTo>
                    <a:pt x="307" y="7"/>
                  </a:lnTo>
                  <a:lnTo>
                    <a:pt x="299" y="11"/>
                  </a:lnTo>
                  <a:lnTo>
                    <a:pt x="286" y="20"/>
                  </a:lnTo>
                  <a:lnTo>
                    <a:pt x="270" y="33"/>
                  </a:lnTo>
                  <a:lnTo>
                    <a:pt x="255" y="49"/>
                  </a:lnTo>
                  <a:lnTo>
                    <a:pt x="239" y="64"/>
                  </a:lnTo>
                  <a:lnTo>
                    <a:pt x="226" y="82"/>
                  </a:lnTo>
                  <a:lnTo>
                    <a:pt x="214" y="97"/>
                  </a:lnTo>
                  <a:lnTo>
                    <a:pt x="204" y="110"/>
                  </a:lnTo>
                  <a:lnTo>
                    <a:pt x="202" y="119"/>
                  </a:lnTo>
                  <a:lnTo>
                    <a:pt x="202" y="124"/>
                  </a:lnTo>
                  <a:lnTo>
                    <a:pt x="206" y="124"/>
                  </a:lnTo>
                  <a:lnTo>
                    <a:pt x="210" y="121"/>
                  </a:lnTo>
                  <a:lnTo>
                    <a:pt x="220" y="121"/>
                  </a:lnTo>
                  <a:lnTo>
                    <a:pt x="233" y="119"/>
                  </a:lnTo>
                  <a:lnTo>
                    <a:pt x="249" y="115"/>
                  </a:lnTo>
                  <a:lnTo>
                    <a:pt x="261" y="110"/>
                  </a:lnTo>
                  <a:lnTo>
                    <a:pt x="270" y="110"/>
                  </a:lnTo>
                  <a:lnTo>
                    <a:pt x="282" y="99"/>
                  </a:lnTo>
                  <a:lnTo>
                    <a:pt x="297" y="86"/>
                  </a:lnTo>
                  <a:lnTo>
                    <a:pt x="315" y="75"/>
                  </a:lnTo>
                  <a:lnTo>
                    <a:pt x="332" y="66"/>
                  </a:lnTo>
                  <a:lnTo>
                    <a:pt x="350" y="57"/>
                  </a:lnTo>
                  <a:lnTo>
                    <a:pt x="365" y="49"/>
                  </a:lnTo>
                  <a:lnTo>
                    <a:pt x="377" y="42"/>
                  </a:lnTo>
                  <a:lnTo>
                    <a:pt x="385" y="38"/>
                  </a:lnTo>
                  <a:lnTo>
                    <a:pt x="393" y="35"/>
                  </a:lnTo>
                  <a:lnTo>
                    <a:pt x="397" y="38"/>
                  </a:lnTo>
                  <a:lnTo>
                    <a:pt x="395" y="42"/>
                  </a:lnTo>
                  <a:lnTo>
                    <a:pt x="385" y="49"/>
                  </a:lnTo>
                  <a:lnTo>
                    <a:pt x="373" y="53"/>
                  </a:lnTo>
                  <a:lnTo>
                    <a:pt x="360" y="60"/>
                  </a:lnTo>
                  <a:lnTo>
                    <a:pt x="346" y="68"/>
                  </a:lnTo>
                  <a:lnTo>
                    <a:pt x="332" y="77"/>
                  </a:lnTo>
                  <a:lnTo>
                    <a:pt x="321" y="86"/>
                  </a:lnTo>
                  <a:lnTo>
                    <a:pt x="311" y="97"/>
                  </a:lnTo>
                  <a:lnTo>
                    <a:pt x="303" y="106"/>
                  </a:lnTo>
                  <a:lnTo>
                    <a:pt x="299" y="113"/>
                  </a:lnTo>
                  <a:lnTo>
                    <a:pt x="313" y="115"/>
                  </a:lnTo>
                  <a:lnTo>
                    <a:pt x="330" y="113"/>
                  </a:lnTo>
                  <a:lnTo>
                    <a:pt x="348" y="110"/>
                  </a:lnTo>
                  <a:lnTo>
                    <a:pt x="365" y="108"/>
                  </a:lnTo>
                  <a:lnTo>
                    <a:pt x="383" y="104"/>
                  </a:lnTo>
                  <a:lnTo>
                    <a:pt x="399" y="99"/>
                  </a:lnTo>
                  <a:lnTo>
                    <a:pt x="410" y="95"/>
                  </a:lnTo>
                  <a:lnTo>
                    <a:pt x="418" y="91"/>
                  </a:lnTo>
                  <a:lnTo>
                    <a:pt x="428" y="86"/>
                  </a:lnTo>
                  <a:lnTo>
                    <a:pt x="435" y="84"/>
                  </a:lnTo>
                  <a:lnTo>
                    <a:pt x="435" y="86"/>
                  </a:lnTo>
                  <a:lnTo>
                    <a:pt x="430" y="93"/>
                  </a:lnTo>
                  <a:lnTo>
                    <a:pt x="422" y="97"/>
                  </a:lnTo>
                  <a:lnTo>
                    <a:pt x="412" y="104"/>
                  </a:lnTo>
                  <a:lnTo>
                    <a:pt x="399" y="113"/>
                  </a:lnTo>
                  <a:lnTo>
                    <a:pt x="381" y="119"/>
                  </a:lnTo>
                  <a:lnTo>
                    <a:pt x="364" y="126"/>
                  </a:lnTo>
                  <a:lnTo>
                    <a:pt x="344" y="132"/>
                  </a:lnTo>
                  <a:lnTo>
                    <a:pt x="325" y="135"/>
                  </a:lnTo>
                  <a:lnTo>
                    <a:pt x="305" y="135"/>
                  </a:lnTo>
                  <a:lnTo>
                    <a:pt x="311" y="141"/>
                  </a:lnTo>
                  <a:lnTo>
                    <a:pt x="321" y="150"/>
                  </a:lnTo>
                  <a:lnTo>
                    <a:pt x="332" y="159"/>
                  </a:lnTo>
                  <a:lnTo>
                    <a:pt x="346" y="166"/>
                  </a:lnTo>
                  <a:lnTo>
                    <a:pt x="358" y="174"/>
                  </a:lnTo>
                  <a:lnTo>
                    <a:pt x="369" y="181"/>
                  </a:lnTo>
                  <a:lnTo>
                    <a:pt x="379" y="185"/>
                  </a:lnTo>
                  <a:lnTo>
                    <a:pt x="387" y="190"/>
                  </a:lnTo>
                  <a:lnTo>
                    <a:pt x="397" y="194"/>
                  </a:lnTo>
                  <a:lnTo>
                    <a:pt x="400" y="201"/>
                  </a:lnTo>
                  <a:lnTo>
                    <a:pt x="399" y="203"/>
                  </a:lnTo>
                  <a:lnTo>
                    <a:pt x="389" y="201"/>
                  </a:lnTo>
                  <a:lnTo>
                    <a:pt x="379" y="196"/>
                  </a:lnTo>
                  <a:lnTo>
                    <a:pt x="365" y="192"/>
                  </a:lnTo>
                  <a:lnTo>
                    <a:pt x="348" y="185"/>
                  </a:lnTo>
                  <a:lnTo>
                    <a:pt x="330" y="177"/>
                  </a:lnTo>
                  <a:lnTo>
                    <a:pt x="313" y="168"/>
                  </a:lnTo>
                  <a:lnTo>
                    <a:pt x="297" y="159"/>
                  </a:lnTo>
                  <a:lnTo>
                    <a:pt x="286" y="150"/>
                  </a:lnTo>
                  <a:lnTo>
                    <a:pt x="278" y="144"/>
                  </a:lnTo>
                  <a:lnTo>
                    <a:pt x="270" y="144"/>
                  </a:lnTo>
                  <a:lnTo>
                    <a:pt x="262" y="146"/>
                  </a:lnTo>
                  <a:lnTo>
                    <a:pt x="253" y="146"/>
                  </a:lnTo>
                  <a:lnTo>
                    <a:pt x="243" y="148"/>
                  </a:lnTo>
                  <a:lnTo>
                    <a:pt x="235" y="148"/>
                  </a:lnTo>
                  <a:lnTo>
                    <a:pt x="226" y="150"/>
                  </a:lnTo>
                  <a:lnTo>
                    <a:pt x="220" y="150"/>
                  </a:lnTo>
                  <a:lnTo>
                    <a:pt x="214" y="152"/>
                  </a:lnTo>
                  <a:lnTo>
                    <a:pt x="218" y="161"/>
                  </a:lnTo>
                  <a:lnTo>
                    <a:pt x="224" y="170"/>
                  </a:lnTo>
                  <a:lnTo>
                    <a:pt x="231" y="179"/>
                  </a:lnTo>
                  <a:lnTo>
                    <a:pt x="241" y="188"/>
                  </a:lnTo>
                  <a:lnTo>
                    <a:pt x="251" y="196"/>
                  </a:lnTo>
                  <a:lnTo>
                    <a:pt x="259" y="205"/>
                  </a:lnTo>
                  <a:lnTo>
                    <a:pt x="268" y="212"/>
                  </a:lnTo>
                  <a:lnTo>
                    <a:pt x="274" y="216"/>
                  </a:lnTo>
                  <a:lnTo>
                    <a:pt x="286" y="225"/>
                  </a:lnTo>
                  <a:lnTo>
                    <a:pt x="297" y="232"/>
                  </a:lnTo>
                  <a:lnTo>
                    <a:pt x="309" y="238"/>
                  </a:lnTo>
                  <a:lnTo>
                    <a:pt x="317" y="243"/>
                  </a:lnTo>
                  <a:lnTo>
                    <a:pt x="323" y="249"/>
                  </a:lnTo>
                  <a:lnTo>
                    <a:pt x="327" y="256"/>
                  </a:lnTo>
                  <a:lnTo>
                    <a:pt x="323" y="258"/>
                  </a:lnTo>
                  <a:lnTo>
                    <a:pt x="309" y="249"/>
                  </a:lnTo>
                  <a:lnTo>
                    <a:pt x="297" y="241"/>
                  </a:lnTo>
                  <a:lnTo>
                    <a:pt x="282" y="232"/>
                  </a:lnTo>
                  <a:lnTo>
                    <a:pt x="264" y="221"/>
                  </a:lnTo>
                  <a:lnTo>
                    <a:pt x="249" y="208"/>
                  </a:lnTo>
                  <a:lnTo>
                    <a:pt x="231" y="196"/>
                  </a:lnTo>
                  <a:lnTo>
                    <a:pt x="218" y="188"/>
                  </a:lnTo>
                  <a:lnTo>
                    <a:pt x="208" y="179"/>
                  </a:lnTo>
                  <a:lnTo>
                    <a:pt x="200" y="172"/>
                  </a:lnTo>
                  <a:lnTo>
                    <a:pt x="193" y="166"/>
                  </a:lnTo>
                  <a:lnTo>
                    <a:pt x="185" y="163"/>
                  </a:lnTo>
                  <a:lnTo>
                    <a:pt x="179" y="166"/>
                  </a:lnTo>
                  <a:lnTo>
                    <a:pt x="171" y="170"/>
                  </a:lnTo>
                  <a:lnTo>
                    <a:pt x="159" y="174"/>
                  </a:lnTo>
                  <a:lnTo>
                    <a:pt x="142" y="181"/>
                  </a:lnTo>
                  <a:lnTo>
                    <a:pt x="126" y="185"/>
                  </a:lnTo>
                  <a:lnTo>
                    <a:pt x="117" y="192"/>
                  </a:lnTo>
                  <a:lnTo>
                    <a:pt x="115" y="196"/>
                  </a:lnTo>
                  <a:lnTo>
                    <a:pt x="115" y="199"/>
                  </a:lnTo>
                  <a:lnTo>
                    <a:pt x="119" y="205"/>
                  </a:lnTo>
                  <a:lnTo>
                    <a:pt x="126" y="212"/>
                  </a:lnTo>
                  <a:lnTo>
                    <a:pt x="134" y="219"/>
                  </a:lnTo>
                  <a:lnTo>
                    <a:pt x="144" y="230"/>
                  </a:lnTo>
                  <a:lnTo>
                    <a:pt x="158" y="241"/>
                  </a:lnTo>
                  <a:lnTo>
                    <a:pt x="173" y="254"/>
                  </a:lnTo>
                  <a:lnTo>
                    <a:pt x="189" y="267"/>
                  </a:lnTo>
                  <a:lnTo>
                    <a:pt x="204" y="278"/>
                  </a:lnTo>
                  <a:lnTo>
                    <a:pt x="216" y="287"/>
                  </a:lnTo>
                  <a:lnTo>
                    <a:pt x="226" y="291"/>
                  </a:lnTo>
                  <a:lnTo>
                    <a:pt x="235" y="298"/>
                  </a:lnTo>
                  <a:lnTo>
                    <a:pt x="233" y="302"/>
                  </a:lnTo>
                  <a:lnTo>
                    <a:pt x="224" y="302"/>
                  </a:lnTo>
                  <a:lnTo>
                    <a:pt x="210" y="294"/>
                  </a:lnTo>
                  <a:lnTo>
                    <a:pt x="198" y="285"/>
                  </a:lnTo>
                  <a:lnTo>
                    <a:pt x="185" y="274"/>
                  </a:lnTo>
                  <a:lnTo>
                    <a:pt x="167" y="263"/>
                  </a:lnTo>
                  <a:lnTo>
                    <a:pt x="150" y="249"/>
                  </a:lnTo>
                  <a:lnTo>
                    <a:pt x="132" y="238"/>
                  </a:lnTo>
                  <a:lnTo>
                    <a:pt x="117" y="230"/>
                  </a:lnTo>
                  <a:lnTo>
                    <a:pt x="105" y="221"/>
                  </a:lnTo>
                  <a:lnTo>
                    <a:pt x="99" y="219"/>
                  </a:lnTo>
                  <a:lnTo>
                    <a:pt x="93" y="219"/>
                  </a:lnTo>
                  <a:lnTo>
                    <a:pt x="84" y="223"/>
                  </a:lnTo>
                  <a:lnTo>
                    <a:pt x="70" y="227"/>
                  </a:lnTo>
                  <a:lnTo>
                    <a:pt x="55" y="234"/>
                  </a:lnTo>
                  <a:lnTo>
                    <a:pt x="39" y="238"/>
                  </a:lnTo>
                  <a:lnTo>
                    <a:pt x="23" y="245"/>
                  </a:lnTo>
                  <a:lnTo>
                    <a:pt x="12" y="247"/>
                  </a:lnTo>
                  <a:lnTo>
                    <a:pt x="4" y="249"/>
                  </a:lnTo>
                  <a:lnTo>
                    <a:pt x="0" y="249"/>
                  </a:lnTo>
                  <a:lnTo>
                    <a:pt x="2" y="245"/>
                  </a:lnTo>
                  <a:lnTo>
                    <a:pt x="10" y="241"/>
                  </a:lnTo>
                  <a:lnTo>
                    <a:pt x="18" y="23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 name="Freeform 501"/>
            <p:cNvSpPr>
              <a:spLocks/>
            </p:cNvSpPr>
            <p:nvPr/>
          </p:nvSpPr>
          <p:spPr bwMode="auto">
            <a:xfrm>
              <a:off x="1182" y="667"/>
              <a:ext cx="314" cy="298"/>
            </a:xfrm>
            <a:custGeom>
              <a:avLst/>
              <a:gdLst>
                <a:gd name="T0" fmla="*/ 37 w 314"/>
                <a:gd name="T1" fmla="*/ 24 h 298"/>
                <a:gd name="T2" fmla="*/ 77 w 314"/>
                <a:gd name="T3" fmla="*/ 28 h 298"/>
                <a:gd name="T4" fmla="*/ 142 w 314"/>
                <a:gd name="T5" fmla="*/ 17 h 298"/>
                <a:gd name="T6" fmla="*/ 200 w 314"/>
                <a:gd name="T7" fmla="*/ 17 h 298"/>
                <a:gd name="T8" fmla="*/ 219 w 314"/>
                <a:gd name="T9" fmla="*/ 31 h 298"/>
                <a:gd name="T10" fmla="*/ 186 w 314"/>
                <a:gd name="T11" fmla="*/ 31 h 298"/>
                <a:gd name="T12" fmla="*/ 134 w 314"/>
                <a:gd name="T13" fmla="*/ 33 h 298"/>
                <a:gd name="T14" fmla="*/ 85 w 314"/>
                <a:gd name="T15" fmla="*/ 44 h 298"/>
                <a:gd name="T16" fmla="*/ 93 w 314"/>
                <a:gd name="T17" fmla="*/ 57 h 298"/>
                <a:gd name="T18" fmla="*/ 120 w 314"/>
                <a:gd name="T19" fmla="*/ 70 h 298"/>
                <a:gd name="T20" fmla="*/ 138 w 314"/>
                <a:gd name="T21" fmla="*/ 81 h 298"/>
                <a:gd name="T22" fmla="*/ 196 w 314"/>
                <a:gd name="T23" fmla="*/ 79 h 298"/>
                <a:gd name="T24" fmla="*/ 260 w 314"/>
                <a:gd name="T25" fmla="*/ 90 h 298"/>
                <a:gd name="T26" fmla="*/ 295 w 314"/>
                <a:gd name="T27" fmla="*/ 112 h 298"/>
                <a:gd name="T28" fmla="*/ 278 w 314"/>
                <a:gd name="T29" fmla="*/ 110 h 298"/>
                <a:gd name="T30" fmla="*/ 237 w 314"/>
                <a:gd name="T31" fmla="*/ 99 h 298"/>
                <a:gd name="T32" fmla="*/ 184 w 314"/>
                <a:gd name="T33" fmla="*/ 95 h 298"/>
                <a:gd name="T34" fmla="*/ 175 w 314"/>
                <a:gd name="T35" fmla="*/ 110 h 298"/>
                <a:gd name="T36" fmla="*/ 200 w 314"/>
                <a:gd name="T37" fmla="*/ 132 h 298"/>
                <a:gd name="T38" fmla="*/ 243 w 314"/>
                <a:gd name="T39" fmla="*/ 139 h 298"/>
                <a:gd name="T40" fmla="*/ 293 w 314"/>
                <a:gd name="T41" fmla="*/ 161 h 298"/>
                <a:gd name="T42" fmla="*/ 305 w 314"/>
                <a:gd name="T43" fmla="*/ 187 h 298"/>
                <a:gd name="T44" fmla="*/ 270 w 314"/>
                <a:gd name="T45" fmla="*/ 165 h 298"/>
                <a:gd name="T46" fmla="*/ 233 w 314"/>
                <a:gd name="T47" fmla="*/ 154 h 298"/>
                <a:gd name="T48" fmla="*/ 248 w 314"/>
                <a:gd name="T49" fmla="*/ 187 h 298"/>
                <a:gd name="T50" fmla="*/ 285 w 314"/>
                <a:gd name="T51" fmla="*/ 229 h 298"/>
                <a:gd name="T52" fmla="*/ 303 w 314"/>
                <a:gd name="T53" fmla="*/ 254 h 298"/>
                <a:gd name="T54" fmla="*/ 311 w 314"/>
                <a:gd name="T55" fmla="*/ 287 h 298"/>
                <a:gd name="T56" fmla="*/ 293 w 314"/>
                <a:gd name="T57" fmla="*/ 265 h 298"/>
                <a:gd name="T58" fmla="*/ 245 w 314"/>
                <a:gd name="T59" fmla="*/ 201 h 298"/>
                <a:gd name="T60" fmla="*/ 211 w 314"/>
                <a:gd name="T61" fmla="*/ 163 h 298"/>
                <a:gd name="T62" fmla="*/ 202 w 314"/>
                <a:gd name="T63" fmla="*/ 172 h 298"/>
                <a:gd name="T64" fmla="*/ 217 w 314"/>
                <a:gd name="T65" fmla="*/ 223 h 298"/>
                <a:gd name="T66" fmla="*/ 233 w 314"/>
                <a:gd name="T67" fmla="*/ 271 h 298"/>
                <a:gd name="T68" fmla="*/ 221 w 314"/>
                <a:gd name="T69" fmla="*/ 260 h 298"/>
                <a:gd name="T70" fmla="*/ 188 w 314"/>
                <a:gd name="T71" fmla="*/ 174 h 298"/>
                <a:gd name="T72" fmla="*/ 155 w 314"/>
                <a:gd name="T73" fmla="*/ 121 h 298"/>
                <a:gd name="T74" fmla="*/ 132 w 314"/>
                <a:gd name="T75" fmla="*/ 103 h 298"/>
                <a:gd name="T76" fmla="*/ 124 w 314"/>
                <a:gd name="T77" fmla="*/ 114 h 298"/>
                <a:gd name="T78" fmla="*/ 142 w 314"/>
                <a:gd name="T79" fmla="*/ 201 h 298"/>
                <a:gd name="T80" fmla="*/ 165 w 314"/>
                <a:gd name="T81" fmla="*/ 245 h 298"/>
                <a:gd name="T82" fmla="*/ 140 w 314"/>
                <a:gd name="T83" fmla="*/ 216 h 298"/>
                <a:gd name="T84" fmla="*/ 112 w 314"/>
                <a:gd name="T85" fmla="*/ 92 h 298"/>
                <a:gd name="T86" fmla="*/ 73 w 314"/>
                <a:gd name="T87" fmla="*/ 66 h 298"/>
                <a:gd name="T88" fmla="*/ 62 w 314"/>
                <a:gd name="T89" fmla="*/ 95 h 298"/>
                <a:gd name="T90" fmla="*/ 72 w 314"/>
                <a:gd name="T91" fmla="*/ 152 h 298"/>
                <a:gd name="T92" fmla="*/ 85 w 314"/>
                <a:gd name="T93" fmla="*/ 216 h 298"/>
                <a:gd name="T94" fmla="*/ 73 w 314"/>
                <a:gd name="T95" fmla="*/ 209 h 298"/>
                <a:gd name="T96" fmla="*/ 58 w 314"/>
                <a:gd name="T97" fmla="*/ 123 h 298"/>
                <a:gd name="T98" fmla="*/ 29 w 314"/>
                <a:gd name="T99" fmla="*/ 37 h 298"/>
                <a:gd name="T100" fmla="*/ 0 w 314"/>
                <a:gd name="T101" fmla="*/ 4 h 298"/>
                <a:gd name="T102" fmla="*/ 5 w 314"/>
                <a:gd name="T103" fmla="*/ 0 h 2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4"/>
                <a:gd name="T157" fmla="*/ 0 h 298"/>
                <a:gd name="T158" fmla="*/ 314 w 314"/>
                <a:gd name="T159" fmla="*/ 298 h 2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4" h="298">
                  <a:moveTo>
                    <a:pt x="11" y="2"/>
                  </a:moveTo>
                  <a:lnTo>
                    <a:pt x="23" y="13"/>
                  </a:lnTo>
                  <a:lnTo>
                    <a:pt x="37" y="24"/>
                  </a:lnTo>
                  <a:lnTo>
                    <a:pt x="50" y="31"/>
                  </a:lnTo>
                  <a:lnTo>
                    <a:pt x="62" y="33"/>
                  </a:lnTo>
                  <a:lnTo>
                    <a:pt x="77" y="28"/>
                  </a:lnTo>
                  <a:lnTo>
                    <a:pt x="97" y="24"/>
                  </a:lnTo>
                  <a:lnTo>
                    <a:pt x="118" y="22"/>
                  </a:lnTo>
                  <a:lnTo>
                    <a:pt x="142" y="17"/>
                  </a:lnTo>
                  <a:lnTo>
                    <a:pt x="163" y="17"/>
                  </a:lnTo>
                  <a:lnTo>
                    <a:pt x="182" y="17"/>
                  </a:lnTo>
                  <a:lnTo>
                    <a:pt x="200" y="17"/>
                  </a:lnTo>
                  <a:lnTo>
                    <a:pt x="210" y="22"/>
                  </a:lnTo>
                  <a:lnTo>
                    <a:pt x="219" y="28"/>
                  </a:lnTo>
                  <a:lnTo>
                    <a:pt x="219" y="31"/>
                  </a:lnTo>
                  <a:lnTo>
                    <a:pt x="211" y="31"/>
                  </a:lnTo>
                  <a:lnTo>
                    <a:pt x="198" y="31"/>
                  </a:lnTo>
                  <a:lnTo>
                    <a:pt x="186" y="31"/>
                  </a:lnTo>
                  <a:lnTo>
                    <a:pt x="171" y="31"/>
                  </a:lnTo>
                  <a:lnTo>
                    <a:pt x="153" y="31"/>
                  </a:lnTo>
                  <a:lnTo>
                    <a:pt x="134" y="33"/>
                  </a:lnTo>
                  <a:lnTo>
                    <a:pt x="114" y="37"/>
                  </a:lnTo>
                  <a:lnTo>
                    <a:pt x="99" y="39"/>
                  </a:lnTo>
                  <a:lnTo>
                    <a:pt x="85" y="44"/>
                  </a:lnTo>
                  <a:lnTo>
                    <a:pt x="77" y="48"/>
                  </a:lnTo>
                  <a:lnTo>
                    <a:pt x="83" y="53"/>
                  </a:lnTo>
                  <a:lnTo>
                    <a:pt x="93" y="57"/>
                  </a:lnTo>
                  <a:lnTo>
                    <a:pt x="101" y="61"/>
                  </a:lnTo>
                  <a:lnTo>
                    <a:pt x="110" y="66"/>
                  </a:lnTo>
                  <a:lnTo>
                    <a:pt x="120" y="70"/>
                  </a:lnTo>
                  <a:lnTo>
                    <a:pt x="128" y="75"/>
                  </a:lnTo>
                  <a:lnTo>
                    <a:pt x="134" y="77"/>
                  </a:lnTo>
                  <a:lnTo>
                    <a:pt x="138" y="81"/>
                  </a:lnTo>
                  <a:lnTo>
                    <a:pt x="153" y="79"/>
                  </a:lnTo>
                  <a:lnTo>
                    <a:pt x="175" y="77"/>
                  </a:lnTo>
                  <a:lnTo>
                    <a:pt x="196" y="79"/>
                  </a:lnTo>
                  <a:lnTo>
                    <a:pt x="219" y="81"/>
                  </a:lnTo>
                  <a:lnTo>
                    <a:pt x="241" y="86"/>
                  </a:lnTo>
                  <a:lnTo>
                    <a:pt x="260" y="90"/>
                  </a:lnTo>
                  <a:lnTo>
                    <a:pt x="276" y="97"/>
                  </a:lnTo>
                  <a:lnTo>
                    <a:pt x="285" y="103"/>
                  </a:lnTo>
                  <a:lnTo>
                    <a:pt x="295" y="112"/>
                  </a:lnTo>
                  <a:lnTo>
                    <a:pt x="295" y="117"/>
                  </a:lnTo>
                  <a:lnTo>
                    <a:pt x="289" y="114"/>
                  </a:lnTo>
                  <a:lnTo>
                    <a:pt x="278" y="110"/>
                  </a:lnTo>
                  <a:lnTo>
                    <a:pt x="268" y="106"/>
                  </a:lnTo>
                  <a:lnTo>
                    <a:pt x="254" y="103"/>
                  </a:lnTo>
                  <a:lnTo>
                    <a:pt x="237" y="99"/>
                  </a:lnTo>
                  <a:lnTo>
                    <a:pt x="219" y="97"/>
                  </a:lnTo>
                  <a:lnTo>
                    <a:pt x="200" y="95"/>
                  </a:lnTo>
                  <a:lnTo>
                    <a:pt x="184" y="95"/>
                  </a:lnTo>
                  <a:lnTo>
                    <a:pt x="169" y="95"/>
                  </a:lnTo>
                  <a:lnTo>
                    <a:pt x="159" y="97"/>
                  </a:lnTo>
                  <a:lnTo>
                    <a:pt x="175" y="110"/>
                  </a:lnTo>
                  <a:lnTo>
                    <a:pt x="186" y="119"/>
                  </a:lnTo>
                  <a:lnTo>
                    <a:pt x="196" y="125"/>
                  </a:lnTo>
                  <a:lnTo>
                    <a:pt x="200" y="132"/>
                  </a:lnTo>
                  <a:lnTo>
                    <a:pt x="211" y="134"/>
                  </a:lnTo>
                  <a:lnTo>
                    <a:pt x="225" y="137"/>
                  </a:lnTo>
                  <a:lnTo>
                    <a:pt x="243" y="139"/>
                  </a:lnTo>
                  <a:lnTo>
                    <a:pt x="260" y="143"/>
                  </a:lnTo>
                  <a:lnTo>
                    <a:pt x="278" y="150"/>
                  </a:lnTo>
                  <a:lnTo>
                    <a:pt x="293" y="161"/>
                  </a:lnTo>
                  <a:lnTo>
                    <a:pt x="307" y="176"/>
                  </a:lnTo>
                  <a:lnTo>
                    <a:pt x="314" y="196"/>
                  </a:lnTo>
                  <a:lnTo>
                    <a:pt x="305" y="187"/>
                  </a:lnTo>
                  <a:lnTo>
                    <a:pt x="295" y="181"/>
                  </a:lnTo>
                  <a:lnTo>
                    <a:pt x="281" y="172"/>
                  </a:lnTo>
                  <a:lnTo>
                    <a:pt x="270" y="165"/>
                  </a:lnTo>
                  <a:lnTo>
                    <a:pt x="258" y="159"/>
                  </a:lnTo>
                  <a:lnTo>
                    <a:pt x="245" y="156"/>
                  </a:lnTo>
                  <a:lnTo>
                    <a:pt x="233" y="154"/>
                  </a:lnTo>
                  <a:lnTo>
                    <a:pt x="221" y="154"/>
                  </a:lnTo>
                  <a:lnTo>
                    <a:pt x="235" y="170"/>
                  </a:lnTo>
                  <a:lnTo>
                    <a:pt x="248" y="187"/>
                  </a:lnTo>
                  <a:lnTo>
                    <a:pt x="262" y="203"/>
                  </a:lnTo>
                  <a:lnTo>
                    <a:pt x="274" y="216"/>
                  </a:lnTo>
                  <a:lnTo>
                    <a:pt x="285" y="229"/>
                  </a:lnTo>
                  <a:lnTo>
                    <a:pt x="295" y="240"/>
                  </a:lnTo>
                  <a:lnTo>
                    <a:pt x="301" y="249"/>
                  </a:lnTo>
                  <a:lnTo>
                    <a:pt x="303" y="254"/>
                  </a:lnTo>
                  <a:lnTo>
                    <a:pt x="305" y="262"/>
                  </a:lnTo>
                  <a:lnTo>
                    <a:pt x="309" y="273"/>
                  </a:lnTo>
                  <a:lnTo>
                    <a:pt x="311" y="287"/>
                  </a:lnTo>
                  <a:lnTo>
                    <a:pt x="314" y="298"/>
                  </a:lnTo>
                  <a:lnTo>
                    <a:pt x="307" y="284"/>
                  </a:lnTo>
                  <a:lnTo>
                    <a:pt x="293" y="265"/>
                  </a:lnTo>
                  <a:lnTo>
                    <a:pt x="278" y="245"/>
                  </a:lnTo>
                  <a:lnTo>
                    <a:pt x="262" y="220"/>
                  </a:lnTo>
                  <a:lnTo>
                    <a:pt x="245" y="201"/>
                  </a:lnTo>
                  <a:lnTo>
                    <a:pt x="231" y="183"/>
                  </a:lnTo>
                  <a:lnTo>
                    <a:pt x="219" y="170"/>
                  </a:lnTo>
                  <a:lnTo>
                    <a:pt x="211" y="163"/>
                  </a:lnTo>
                  <a:lnTo>
                    <a:pt x="206" y="161"/>
                  </a:lnTo>
                  <a:lnTo>
                    <a:pt x="202" y="165"/>
                  </a:lnTo>
                  <a:lnTo>
                    <a:pt x="202" y="172"/>
                  </a:lnTo>
                  <a:lnTo>
                    <a:pt x="204" y="181"/>
                  </a:lnTo>
                  <a:lnTo>
                    <a:pt x="208" y="196"/>
                  </a:lnTo>
                  <a:lnTo>
                    <a:pt x="217" y="223"/>
                  </a:lnTo>
                  <a:lnTo>
                    <a:pt x="227" y="247"/>
                  </a:lnTo>
                  <a:lnTo>
                    <a:pt x="233" y="265"/>
                  </a:lnTo>
                  <a:lnTo>
                    <a:pt x="233" y="271"/>
                  </a:lnTo>
                  <a:lnTo>
                    <a:pt x="231" y="271"/>
                  </a:lnTo>
                  <a:lnTo>
                    <a:pt x="227" y="269"/>
                  </a:lnTo>
                  <a:lnTo>
                    <a:pt x="221" y="260"/>
                  </a:lnTo>
                  <a:lnTo>
                    <a:pt x="211" y="240"/>
                  </a:lnTo>
                  <a:lnTo>
                    <a:pt x="200" y="207"/>
                  </a:lnTo>
                  <a:lnTo>
                    <a:pt x="188" y="174"/>
                  </a:lnTo>
                  <a:lnTo>
                    <a:pt x="188" y="148"/>
                  </a:lnTo>
                  <a:lnTo>
                    <a:pt x="171" y="132"/>
                  </a:lnTo>
                  <a:lnTo>
                    <a:pt x="155" y="121"/>
                  </a:lnTo>
                  <a:lnTo>
                    <a:pt x="142" y="112"/>
                  </a:lnTo>
                  <a:lnTo>
                    <a:pt x="136" y="108"/>
                  </a:lnTo>
                  <a:lnTo>
                    <a:pt x="132" y="103"/>
                  </a:lnTo>
                  <a:lnTo>
                    <a:pt x="128" y="103"/>
                  </a:lnTo>
                  <a:lnTo>
                    <a:pt x="126" y="106"/>
                  </a:lnTo>
                  <a:lnTo>
                    <a:pt x="124" y="114"/>
                  </a:lnTo>
                  <a:lnTo>
                    <a:pt x="126" y="134"/>
                  </a:lnTo>
                  <a:lnTo>
                    <a:pt x="132" y="167"/>
                  </a:lnTo>
                  <a:lnTo>
                    <a:pt x="142" y="201"/>
                  </a:lnTo>
                  <a:lnTo>
                    <a:pt x="157" y="227"/>
                  </a:lnTo>
                  <a:lnTo>
                    <a:pt x="165" y="238"/>
                  </a:lnTo>
                  <a:lnTo>
                    <a:pt x="165" y="245"/>
                  </a:lnTo>
                  <a:lnTo>
                    <a:pt x="159" y="242"/>
                  </a:lnTo>
                  <a:lnTo>
                    <a:pt x="151" y="236"/>
                  </a:lnTo>
                  <a:lnTo>
                    <a:pt x="140" y="216"/>
                  </a:lnTo>
                  <a:lnTo>
                    <a:pt x="124" y="183"/>
                  </a:lnTo>
                  <a:lnTo>
                    <a:pt x="112" y="141"/>
                  </a:lnTo>
                  <a:lnTo>
                    <a:pt x="112" y="92"/>
                  </a:lnTo>
                  <a:lnTo>
                    <a:pt x="101" y="81"/>
                  </a:lnTo>
                  <a:lnTo>
                    <a:pt x="87" y="73"/>
                  </a:lnTo>
                  <a:lnTo>
                    <a:pt x="73" y="66"/>
                  </a:lnTo>
                  <a:lnTo>
                    <a:pt x="66" y="61"/>
                  </a:lnTo>
                  <a:lnTo>
                    <a:pt x="62" y="75"/>
                  </a:lnTo>
                  <a:lnTo>
                    <a:pt x="62" y="95"/>
                  </a:lnTo>
                  <a:lnTo>
                    <a:pt x="66" y="117"/>
                  </a:lnTo>
                  <a:lnTo>
                    <a:pt x="70" y="134"/>
                  </a:lnTo>
                  <a:lnTo>
                    <a:pt x="72" y="152"/>
                  </a:lnTo>
                  <a:lnTo>
                    <a:pt x="75" y="178"/>
                  </a:lnTo>
                  <a:lnTo>
                    <a:pt x="81" y="201"/>
                  </a:lnTo>
                  <a:lnTo>
                    <a:pt x="85" y="216"/>
                  </a:lnTo>
                  <a:lnTo>
                    <a:pt x="85" y="220"/>
                  </a:lnTo>
                  <a:lnTo>
                    <a:pt x="79" y="218"/>
                  </a:lnTo>
                  <a:lnTo>
                    <a:pt x="73" y="209"/>
                  </a:lnTo>
                  <a:lnTo>
                    <a:pt x="68" y="194"/>
                  </a:lnTo>
                  <a:lnTo>
                    <a:pt x="64" y="165"/>
                  </a:lnTo>
                  <a:lnTo>
                    <a:pt x="58" y="123"/>
                  </a:lnTo>
                  <a:lnTo>
                    <a:pt x="50" y="84"/>
                  </a:lnTo>
                  <a:lnTo>
                    <a:pt x="46" y="57"/>
                  </a:lnTo>
                  <a:lnTo>
                    <a:pt x="29" y="37"/>
                  </a:lnTo>
                  <a:lnTo>
                    <a:pt x="15" y="22"/>
                  </a:lnTo>
                  <a:lnTo>
                    <a:pt x="5" y="11"/>
                  </a:lnTo>
                  <a:lnTo>
                    <a:pt x="0" y="4"/>
                  </a:lnTo>
                  <a:lnTo>
                    <a:pt x="0" y="0"/>
                  </a:lnTo>
                  <a:lnTo>
                    <a:pt x="2" y="0"/>
                  </a:lnTo>
                  <a:lnTo>
                    <a:pt x="5" y="0"/>
                  </a:lnTo>
                  <a:lnTo>
                    <a:pt x="11"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3" name="Freeform 502"/>
            <p:cNvSpPr>
              <a:spLocks/>
            </p:cNvSpPr>
            <p:nvPr/>
          </p:nvSpPr>
          <p:spPr bwMode="auto">
            <a:xfrm>
              <a:off x="1018" y="702"/>
              <a:ext cx="218" cy="411"/>
            </a:xfrm>
            <a:custGeom>
              <a:avLst/>
              <a:gdLst>
                <a:gd name="T0" fmla="*/ 98 w 218"/>
                <a:gd name="T1" fmla="*/ 2 h 411"/>
                <a:gd name="T2" fmla="*/ 103 w 218"/>
                <a:gd name="T3" fmla="*/ 46 h 411"/>
                <a:gd name="T4" fmla="*/ 109 w 218"/>
                <a:gd name="T5" fmla="*/ 64 h 411"/>
                <a:gd name="T6" fmla="*/ 125 w 218"/>
                <a:gd name="T7" fmla="*/ 77 h 411"/>
                <a:gd name="T8" fmla="*/ 146 w 218"/>
                <a:gd name="T9" fmla="*/ 99 h 411"/>
                <a:gd name="T10" fmla="*/ 169 w 218"/>
                <a:gd name="T11" fmla="*/ 130 h 411"/>
                <a:gd name="T12" fmla="*/ 195 w 218"/>
                <a:gd name="T13" fmla="*/ 181 h 411"/>
                <a:gd name="T14" fmla="*/ 214 w 218"/>
                <a:gd name="T15" fmla="*/ 219 h 411"/>
                <a:gd name="T16" fmla="*/ 218 w 218"/>
                <a:gd name="T17" fmla="*/ 236 h 411"/>
                <a:gd name="T18" fmla="*/ 212 w 218"/>
                <a:gd name="T19" fmla="*/ 236 h 411"/>
                <a:gd name="T20" fmla="*/ 203 w 218"/>
                <a:gd name="T21" fmla="*/ 216 h 411"/>
                <a:gd name="T22" fmla="*/ 189 w 218"/>
                <a:gd name="T23" fmla="*/ 188 h 411"/>
                <a:gd name="T24" fmla="*/ 169 w 218"/>
                <a:gd name="T25" fmla="*/ 154 h 411"/>
                <a:gd name="T26" fmla="*/ 152 w 218"/>
                <a:gd name="T27" fmla="*/ 126 h 411"/>
                <a:gd name="T28" fmla="*/ 136 w 218"/>
                <a:gd name="T29" fmla="*/ 110 h 411"/>
                <a:gd name="T30" fmla="*/ 123 w 218"/>
                <a:gd name="T31" fmla="*/ 99 h 411"/>
                <a:gd name="T32" fmla="*/ 115 w 218"/>
                <a:gd name="T33" fmla="*/ 119 h 411"/>
                <a:gd name="T34" fmla="*/ 117 w 218"/>
                <a:gd name="T35" fmla="*/ 166 h 411"/>
                <a:gd name="T36" fmla="*/ 129 w 218"/>
                <a:gd name="T37" fmla="*/ 190 h 411"/>
                <a:gd name="T38" fmla="*/ 154 w 218"/>
                <a:gd name="T39" fmla="*/ 216 h 411"/>
                <a:gd name="T40" fmla="*/ 181 w 218"/>
                <a:gd name="T41" fmla="*/ 254 h 411"/>
                <a:gd name="T42" fmla="*/ 201 w 218"/>
                <a:gd name="T43" fmla="*/ 300 h 411"/>
                <a:gd name="T44" fmla="*/ 204 w 218"/>
                <a:gd name="T45" fmla="*/ 338 h 411"/>
                <a:gd name="T46" fmla="*/ 195 w 218"/>
                <a:gd name="T47" fmla="*/ 318 h 411"/>
                <a:gd name="T48" fmla="*/ 179 w 218"/>
                <a:gd name="T49" fmla="*/ 280 h 411"/>
                <a:gd name="T50" fmla="*/ 164 w 218"/>
                <a:gd name="T51" fmla="*/ 254 h 411"/>
                <a:gd name="T52" fmla="*/ 146 w 218"/>
                <a:gd name="T53" fmla="*/ 232 h 411"/>
                <a:gd name="T54" fmla="*/ 129 w 218"/>
                <a:gd name="T55" fmla="*/ 216 h 411"/>
                <a:gd name="T56" fmla="*/ 133 w 218"/>
                <a:gd name="T57" fmla="*/ 249 h 411"/>
                <a:gd name="T58" fmla="*/ 146 w 218"/>
                <a:gd name="T59" fmla="*/ 353 h 411"/>
                <a:gd name="T60" fmla="*/ 140 w 218"/>
                <a:gd name="T61" fmla="*/ 408 h 411"/>
                <a:gd name="T62" fmla="*/ 136 w 218"/>
                <a:gd name="T63" fmla="*/ 404 h 411"/>
                <a:gd name="T64" fmla="*/ 133 w 218"/>
                <a:gd name="T65" fmla="*/ 360 h 411"/>
                <a:gd name="T66" fmla="*/ 113 w 218"/>
                <a:gd name="T67" fmla="*/ 260 h 411"/>
                <a:gd name="T68" fmla="*/ 90 w 218"/>
                <a:gd name="T69" fmla="*/ 245 h 411"/>
                <a:gd name="T70" fmla="*/ 59 w 218"/>
                <a:gd name="T71" fmla="*/ 296 h 411"/>
                <a:gd name="T72" fmla="*/ 47 w 218"/>
                <a:gd name="T73" fmla="*/ 333 h 411"/>
                <a:gd name="T74" fmla="*/ 41 w 218"/>
                <a:gd name="T75" fmla="*/ 324 h 411"/>
                <a:gd name="T76" fmla="*/ 55 w 218"/>
                <a:gd name="T77" fmla="*/ 283 h 411"/>
                <a:gd name="T78" fmla="*/ 86 w 218"/>
                <a:gd name="T79" fmla="*/ 219 h 411"/>
                <a:gd name="T80" fmla="*/ 100 w 218"/>
                <a:gd name="T81" fmla="*/ 174 h 411"/>
                <a:gd name="T82" fmla="*/ 100 w 218"/>
                <a:gd name="T83" fmla="*/ 119 h 411"/>
                <a:gd name="T84" fmla="*/ 88 w 218"/>
                <a:gd name="T85" fmla="*/ 110 h 411"/>
                <a:gd name="T86" fmla="*/ 61 w 218"/>
                <a:gd name="T87" fmla="*/ 139 h 411"/>
                <a:gd name="T88" fmla="*/ 33 w 218"/>
                <a:gd name="T89" fmla="*/ 177 h 411"/>
                <a:gd name="T90" fmla="*/ 14 w 218"/>
                <a:gd name="T91" fmla="*/ 214 h 411"/>
                <a:gd name="T92" fmla="*/ 4 w 218"/>
                <a:gd name="T93" fmla="*/ 238 h 411"/>
                <a:gd name="T94" fmla="*/ 0 w 218"/>
                <a:gd name="T95" fmla="*/ 234 h 411"/>
                <a:gd name="T96" fmla="*/ 6 w 218"/>
                <a:gd name="T97" fmla="*/ 210 h 411"/>
                <a:gd name="T98" fmla="*/ 26 w 218"/>
                <a:gd name="T99" fmla="*/ 172 h 411"/>
                <a:gd name="T100" fmla="*/ 51 w 218"/>
                <a:gd name="T101" fmla="*/ 126 h 411"/>
                <a:gd name="T102" fmla="*/ 78 w 218"/>
                <a:gd name="T103" fmla="*/ 88 h 411"/>
                <a:gd name="T104" fmla="*/ 96 w 218"/>
                <a:gd name="T105" fmla="*/ 62 h 411"/>
                <a:gd name="T106" fmla="*/ 92 w 218"/>
                <a:gd name="T107" fmla="*/ 26 h 411"/>
                <a:gd name="T108" fmla="*/ 90 w 218"/>
                <a:gd name="T109" fmla="*/ 11 h 411"/>
                <a:gd name="T110" fmla="*/ 92 w 218"/>
                <a:gd name="T111" fmla="*/ 4 h 4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
                <a:gd name="T169" fmla="*/ 0 h 411"/>
                <a:gd name="T170" fmla="*/ 218 w 218"/>
                <a:gd name="T171" fmla="*/ 411 h 4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 h="411">
                  <a:moveTo>
                    <a:pt x="94" y="0"/>
                  </a:moveTo>
                  <a:lnTo>
                    <a:pt x="98" y="2"/>
                  </a:lnTo>
                  <a:lnTo>
                    <a:pt x="101" y="22"/>
                  </a:lnTo>
                  <a:lnTo>
                    <a:pt x="103" y="46"/>
                  </a:lnTo>
                  <a:lnTo>
                    <a:pt x="105" y="60"/>
                  </a:lnTo>
                  <a:lnTo>
                    <a:pt x="109" y="64"/>
                  </a:lnTo>
                  <a:lnTo>
                    <a:pt x="115" y="68"/>
                  </a:lnTo>
                  <a:lnTo>
                    <a:pt x="125" y="77"/>
                  </a:lnTo>
                  <a:lnTo>
                    <a:pt x="134" y="88"/>
                  </a:lnTo>
                  <a:lnTo>
                    <a:pt x="146" y="99"/>
                  </a:lnTo>
                  <a:lnTo>
                    <a:pt x="158" y="115"/>
                  </a:lnTo>
                  <a:lnTo>
                    <a:pt x="169" y="130"/>
                  </a:lnTo>
                  <a:lnTo>
                    <a:pt x="179" y="150"/>
                  </a:lnTo>
                  <a:lnTo>
                    <a:pt x="195" y="181"/>
                  </a:lnTo>
                  <a:lnTo>
                    <a:pt x="206" y="203"/>
                  </a:lnTo>
                  <a:lnTo>
                    <a:pt x="214" y="219"/>
                  </a:lnTo>
                  <a:lnTo>
                    <a:pt x="218" y="230"/>
                  </a:lnTo>
                  <a:lnTo>
                    <a:pt x="218" y="236"/>
                  </a:lnTo>
                  <a:lnTo>
                    <a:pt x="216" y="238"/>
                  </a:lnTo>
                  <a:lnTo>
                    <a:pt x="212" y="236"/>
                  </a:lnTo>
                  <a:lnTo>
                    <a:pt x="206" y="225"/>
                  </a:lnTo>
                  <a:lnTo>
                    <a:pt x="203" y="216"/>
                  </a:lnTo>
                  <a:lnTo>
                    <a:pt x="197" y="203"/>
                  </a:lnTo>
                  <a:lnTo>
                    <a:pt x="189" y="188"/>
                  </a:lnTo>
                  <a:lnTo>
                    <a:pt x="179" y="170"/>
                  </a:lnTo>
                  <a:lnTo>
                    <a:pt x="169" y="154"/>
                  </a:lnTo>
                  <a:lnTo>
                    <a:pt x="160" y="139"/>
                  </a:lnTo>
                  <a:lnTo>
                    <a:pt x="152" y="126"/>
                  </a:lnTo>
                  <a:lnTo>
                    <a:pt x="146" y="119"/>
                  </a:lnTo>
                  <a:lnTo>
                    <a:pt x="136" y="110"/>
                  </a:lnTo>
                  <a:lnTo>
                    <a:pt x="129" y="104"/>
                  </a:lnTo>
                  <a:lnTo>
                    <a:pt x="123" y="99"/>
                  </a:lnTo>
                  <a:lnTo>
                    <a:pt x="117" y="97"/>
                  </a:lnTo>
                  <a:lnTo>
                    <a:pt x="115" y="119"/>
                  </a:lnTo>
                  <a:lnTo>
                    <a:pt x="115" y="143"/>
                  </a:lnTo>
                  <a:lnTo>
                    <a:pt x="117" y="166"/>
                  </a:lnTo>
                  <a:lnTo>
                    <a:pt x="119" y="181"/>
                  </a:lnTo>
                  <a:lnTo>
                    <a:pt x="129" y="190"/>
                  </a:lnTo>
                  <a:lnTo>
                    <a:pt x="140" y="203"/>
                  </a:lnTo>
                  <a:lnTo>
                    <a:pt x="154" y="216"/>
                  </a:lnTo>
                  <a:lnTo>
                    <a:pt x="168" y="234"/>
                  </a:lnTo>
                  <a:lnTo>
                    <a:pt x="181" y="254"/>
                  </a:lnTo>
                  <a:lnTo>
                    <a:pt x="193" y="276"/>
                  </a:lnTo>
                  <a:lnTo>
                    <a:pt x="201" y="300"/>
                  </a:lnTo>
                  <a:lnTo>
                    <a:pt x="204" y="329"/>
                  </a:lnTo>
                  <a:lnTo>
                    <a:pt x="204" y="338"/>
                  </a:lnTo>
                  <a:lnTo>
                    <a:pt x="201" y="333"/>
                  </a:lnTo>
                  <a:lnTo>
                    <a:pt x="195" y="318"/>
                  </a:lnTo>
                  <a:lnTo>
                    <a:pt x="185" y="294"/>
                  </a:lnTo>
                  <a:lnTo>
                    <a:pt x="179" y="280"/>
                  </a:lnTo>
                  <a:lnTo>
                    <a:pt x="173" y="265"/>
                  </a:lnTo>
                  <a:lnTo>
                    <a:pt x="164" y="254"/>
                  </a:lnTo>
                  <a:lnTo>
                    <a:pt x="156" y="241"/>
                  </a:lnTo>
                  <a:lnTo>
                    <a:pt x="146" y="232"/>
                  </a:lnTo>
                  <a:lnTo>
                    <a:pt x="136" y="223"/>
                  </a:lnTo>
                  <a:lnTo>
                    <a:pt x="129" y="216"/>
                  </a:lnTo>
                  <a:lnTo>
                    <a:pt x="121" y="214"/>
                  </a:lnTo>
                  <a:lnTo>
                    <a:pt x="133" y="249"/>
                  </a:lnTo>
                  <a:lnTo>
                    <a:pt x="140" y="300"/>
                  </a:lnTo>
                  <a:lnTo>
                    <a:pt x="146" y="353"/>
                  </a:lnTo>
                  <a:lnTo>
                    <a:pt x="144" y="397"/>
                  </a:lnTo>
                  <a:lnTo>
                    <a:pt x="140" y="408"/>
                  </a:lnTo>
                  <a:lnTo>
                    <a:pt x="138" y="411"/>
                  </a:lnTo>
                  <a:lnTo>
                    <a:pt x="136" y="404"/>
                  </a:lnTo>
                  <a:lnTo>
                    <a:pt x="136" y="391"/>
                  </a:lnTo>
                  <a:lnTo>
                    <a:pt x="133" y="360"/>
                  </a:lnTo>
                  <a:lnTo>
                    <a:pt x="125" y="311"/>
                  </a:lnTo>
                  <a:lnTo>
                    <a:pt x="113" y="260"/>
                  </a:lnTo>
                  <a:lnTo>
                    <a:pt x="105" y="232"/>
                  </a:lnTo>
                  <a:lnTo>
                    <a:pt x="90" y="245"/>
                  </a:lnTo>
                  <a:lnTo>
                    <a:pt x="72" y="267"/>
                  </a:lnTo>
                  <a:lnTo>
                    <a:pt x="59" y="296"/>
                  </a:lnTo>
                  <a:lnTo>
                    <a:pt x="51" y="322"/>
                  </a:lnTo>
                  <a:lnTo>
                    <a:pt x="47" y="333"/>
                  </a:lnTo>
                  <a:lnTo>
                    <a:pt x="43" y="333"/>
                  </a:lnTo>
                  <a:lnTo>
                    <a:pt x="41" y="324"/>
                  </a:lnTo>
                  <a:lnTo>
                    <a:pt x="45" y="309"/>
                  </a:lnTo>
                  <a:lnTo>
                    <a:pt x="55" y="283"/>
                  </a:lnTo>
                  <a:lnTo>
                    <a:pt x="70" y="249"/>
                  </a:lnTo>
                  <a:lnTo>
                    <a:pt x="86" y="219"/>
                  </a:lnTo>
                  <a:lnTo>
                    <a:pt x="98" y="201"/>
                  </a:lnTo>
                  <a:lnTo>
                    <a:pt x="100" y="174"/>
                  </a:lnTo>
                  <a:lnTo>
                    <a:pt x="100" y="143"/>
                  </a:lnTo>
                  <a:lnTo>
                    <a:pt x="100" y="119"/>
                  </a:lnTo>
                  <a:lnTo>
                    <a:pt x="100" y="102"/>
                  </a:lnTo>
                  <a:lnTo>
                    <a:pt x="88" y="110"/>
                  </a:lnTo>
                  <a:lnTo>
                    <a:pt x="74" y="124"/>
                  </a:lnTo>
                  <a:lnTo>
                    <a:pt x="61" y="139"/>
                  </a:lnTo>
                  <a:lnTo>
                    <a:pt x="45" y="157"/>
                  </a:lnTo>
                  <a:lnTo>
                    <a:pt x="33" y="177"/>
                  </a:lnTo>
                  <a:lnTo>
                    <a:pt x="22" y="196"/>
                  </a:lnTo>
                  <a:lnTo>
                    <a:pt x="14" y="214"/>
                  </a:lnTo>
                  <a:lnTo>
                    <a:pt x="8" y="232"/>
                  </a:lnTo>
                  <a:lnTo>
                    <a:pt x="4" y="238"/>
                  </a:lnTo>
                  <a:lnTo>
                    <a:pt x="2" y="238"/>
                  </a:lnTo>
                  <a:lnTo>
                    <a:pt x="0" y="234"/>
                  </a:lnTo>
                  <a:lnTo>
                    <a:pt x="2" y="221"/>
                  </a:lnTo>
                  <a:lnTo>
                    <a:pt x="6" y="210"/>
                  </a:lnTo>
                  <a:lnTo>
                    <a:pt x="14" y="192"/>
                  </a:lnTo>
                  <a:lnTo>
                    <a:pt x="26" y="172"/>
                  </a:lnTo>
                  <a:lnTo>
                    <a:pt x="37" y="150"/>
                  </a:lnTo>
                  <a:lnTo>
                    <a:pt x="51" y="126"/>
                  </a:lnTo>
                  <a:lnTo>
                    <a:pt x="65" y="106"/>
                  </a:lnTo>
                  <a:lnTo>
                    <a:pt x="78" y="88"/>
                  </a:lnTo>
                  <a:lnTo>
                    <a:pt x="90" y="75"/>
                  </a:lnTo>
                  <a:lnTo>
                    <a:pt x="96" y="62"/>
                  </a:lnTo>
                  <a:lnTo>
                    <a:pt x="96" y="44"/>
                  </a:lnTo>
                  <a:lnTo>
                    <a:pt x="92" y="26"/>
                  </a:lnTo>
                  <a:lnTo>
                    <a:pt x="90" y="15"/>
                  </a:lnTo>
                  <a:lnTo>
                    <a:pt x="90" y="11"/>
                  </a:lnTo>
                  <a:lnTo>
                    <a:pt x="90" y="7"/>
                  </a:lnTo>
                  <a:lnTo>
                    <a:pt x="92" y="4"/>
                  </a:lnTo>
                  <a:lnTo>
                    <a:pt x="94"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 name="Freeform 503"/>
            <p:cNvSpPr>
              <a:spLocks/>
            </p:cNvSpPr>
            <p:nvPr/>
          </p:nvSpPr>
          <p:spPr bwMode="auto">
            <a:xfrm>
              <a:off x="1238" y="168"/>
              <a:ext cx="262" cy="426"/>
            </a:xfrm>
            <a:custGeom>
              <a:avLst/>
              <a:gdLst>
                <a:gd name="T0" fmla="*/ 8 w 262"/>
                <a:gd name="T1" fmla="*/ 406 h 426"/>
                <a:gd name="T2" fmla="*/ 31 w 262"/>
                <a:gd name="T3" fmla="*/ 351 h 426"/>
                <a:gd name="T4" fmla="*/ 47 w 262"/>
                <a:gd name="T5" fmla="*/ 311 h 426"/>
                <a:gd name="T6" fmla="*/ 66 w 262"/>
                <a:gd name="T7" fmla="*/ 256 h 426"/>
                <a:gd name="T8" fmla="*/ 64 w 262"/>
                <a:gd name="T9" fmla="*/ 227 h 426"/>
                <a:gd name="T10" fmla="*/ 49 w 262"/>
                <a:gd name="T11" fmla="*/ 205 h 426"/>
                <a:gd name="T12" fmla="*/ 47 w 262"/>
                <a:gd name="T13" fmla="*/ 181 h 426"/>
                <a:gd name="T14" fmla="*/ 51 w 262"/>
                <a:gd name="T15" fmla="*/ 187 h 426"/>
                <a:gd name="T16" fmla="*/ 60 w 262"/>
                <a:gd name="T17" fmla="*/ 203 h 426"/>
                <a:gd name="T18" fmla="*/ 76 w 262"/>
                <a:gd name="T19" fmla="*/ 212 h 426"/>
                <a:gd name="T20" fmla="*/ 91 w 262"/>
                <a:gd name="T21" fmla="*/ 203 h 426"/>
                <a:gd name="T22" fmla="*/ 111 w 262"/>
                <a:gd name="T23" fmla="*/ 176 h 426"/>
                <a:gd name="T24" fmla="*/ 130 w 262"/>
                <a:gd name="T25" fmla="*/ 150 h 426"/>
                <a:gd name="T26" fmla="*/ 144 w 262"/>
                <a:gd name="T27" fmla="*/ 128 h 426"/>
                <a:gd name="T28" fmla="*/ 146 w 262"/>
                <a:gd name="T29" fmla="*/ 106 h 426"/>
                <a:gd name="T30" fmla="*/ 136 w 262"/>
                <a:gd name="T31" fmla="*/ 57 h 426"/>
                <a:gd name="T32" fmla="*/ 121 w 262"/>
                <a:gd name="T33" fmla="*/ 28 h 426"/>
                <a:gd name="T34" fmla="*/ 119 w 262"/>
                <a:gd name="T35" fmla="*/ 20 h 426"/>
                <a:gd name="T36" fmla="*/ 134 w 262"/>
                <a:gd name="T37" fmla="*/ 37 h 426"/>
                <a:gd name="T38" fmla="*/ 155 w 262"/>
                <a:gd name="T39" fmla="*/ 88 h 426"/>
                <a:gd name="T40" fmla="*/ 169 w 262"/>
                <a:gd name="T41" fmla="*/ 79 h 426"/>
                <a:gd name="T42" fmla="*/ 198 w 262"/>
                <a:gd name="T43" fmla="*/ 22 h 426"/>
                <a:gd name="T44" fmla="*/ 220 w 262"/>
                <a:gd name="T45" fmla="*/ 0 h 426"/>
                <a:gd name="T46" fmla="*/ 220 w 262"/>
                <a:gd name="T47" fmla="*/ 6 h 426"/>
                <a:gd name="T48" fmla="*/ 206 w 262"/>
                <a:gd name="T49" fmla="*/ 35 h 426"/>
                <a:gd name="T50" fmla="*/ 177 w 262"/>
                <a:gd name="T51" fmla="*/ 104 h 426"/>
                <a:gd name="T52" fmla="*/ 177 w 262"/>
                <a:gd name="T53" fmla="*/ 117 h 426"/>
                <a:gd name="T54" fmla="*/ 202 w 262"/>
                <a:gd name="T55" fmla="*/ 110 h 426"/>
                <a:gd name="T56" fmla="*/ 222 w 262"/>
                <a:gd name="T57" fmla="*/ 101 h 426"/>
                <a:gd name="T58" fmla="*/ 239 w 262"/>
                <a:gd name="T59" fmla="*/ 92 h 426"/>
                <a:gd name="T60" fmla="*/ 255 w 262"/>
                <a:gd name="T61" fmla="*/ 81 h 426"/>
                <a:gd name="T62" fmla="*/ 262 w 262"/>
                <a:gd name="T63" fmla="*/ 84 h 426"/>
                <a:gd name="T64" fmla="*/ 251 w 262"/>
                <a:gd name="T65" fmla="*/ 97 h 426"/>
                <a:gd name="T66" fmla="*/ 225 w 262"/>
                <a:gd name="T67" fmla="*/ 112 h 426"/>
                <a:gd name="T68" fmla="*/ 194 w 262"/>
                <a:gd name="T69" fmla="*/ 130 h 426"/>
                <a:gd name="T70" fmla="*/ 169 w 262"/>
                <a:gd name="T71" fmla="*/ 143 h 426"/>
                <a:gd name="T72" fmla="*/ 148 w 262"/>
                <a:gd name="T73" fmla="*/ 152 h 426"/>
                <a:gd name="T74" fmla="*/ 124 w 262"/>
                <a:gd name="T75" fmla="*/ 187 h 426"/>
                <a:gd name="T76" fmla="*/ 124 w 262"/>
                <a:gd name="T77" fmla="*/ 203 h 426"/>
                <a:gd name="T78" fmla="*/ 134 w 262"/>
                <a:gd name="T79" fmla="*/ 209 h 426"/>
                <a:gd name="T80" fmla="*/ 130 w 262"/>
                <a:gd name="T81" fmla="*/ 214 h 426"/>
                <a:gd name="T82" fmla="*/ 119 w 262"/>
                <a:gd name="T83" fmla="*/ 225 h 426"/>
                <a:gd name="T84" fmla="*/ 111 w 262"/>
                <a:gd name="T85" fmla="*/ 227 h 426"/>
                <a:gd name="T86" fmla="*/ 105 w 262"/>
                <a:gd name="T87" fmla="*/ 227 h 426"/>
                <a:gd name="T88" fmla="*/ 99 w 262"/>
                <a:gd name="T89" fmla="*/ 238 h 426"/>
                <a:gd name="T90" fmla="*/ 82 w 262"/>
                <a:gd name="T91" fmla="*/ 276 h 426"/>
                <a:gd name="T92" fmla="*/ 60 w 262"/>
                <a:gd name="T93" fmla="*/ 322 h 426"/>
                <a:gd name="T94" fmla="*/ 49 w 262"/>
                <a:gd name="T95" fmla="*/ 366 h 426"/>
                <a:gd name="T96" fmla="*/ 43 w 262"/>
                <a:gd name="T97" fmla="*/ 390 h 426"/>
                <a:gd name="T98" fmla="*/ 37 w 262"/>
                <a:gd name="T99" fmla="*/ 408 h 426"/>
                <a:gd name="T100" fmla="*/ 25 w 262"/>
                <a:gd name="T101" fmla="*/ 419 h 426"/>
                <a:gd name="T102" fmla="*/ 6 w 262"/>
                <a:gd name="T103" fmla="*/ 426 h 4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2"/>
                <a:gd name="T157" fmla="*/ 0 h 426"/>
                <a:gd name="T158" fmla="*/ 262 w 262"/>
                <a:gd name="T159" fmla="*/ 426 h 4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2" h="426">
                  <a:moveTo>
                    <a:pt x="0" y="426"/>
                  </a:moveTo>
                  <a:lnTo>
                    <a:pt x="8" y="406"/>
                  </a:lnTo>
                  <a:lnTo>
                    <a:pt x="19" y="377"/>
                  </a:lnTo>
                  <a:lnTo>
                    <a:pt x="31" y="351"/>
                  </a:lnTo>
                  <a:lnTo>
                    <a:pt x="39" y="331"/>
                  </a:lnTo>
                  <a:lnTo>
                    <a:pt x="47" y="311"/>
                  </a:lnTo>
                  <a:lnTo>
                    <a:pt x="56" y="282"/>
                  </a:lnTo>
                  <a:lnTo>
                    <a:pt x="66" y="256"/>
                  </a:lnTo>
                  <a:lnTo>
                    <a:pt x="74" y="238"/>
                  </a:lnTo>
                  <a:lnTo>
                    <a:pt x="64" y="227"/>
                  </a:lnTo>
                  <a:lnTo>
                    <a:pt x="54" y="216"/>
                  </a:lnTo>
                  <a:lnTo>
                    <a:pt x="49" y="205"/>
                  </a:lnTo>
                  <a:lnTo>
                    <a:pt x="47" y="190"/>
                  </a:lnTo>
                  <a:lnTo>
                    <a:pt x="47" y="181"/>
                  </a:lnTo>
                  <a:lnTo>
                    <a:pt x="49" y="181"/>
                  </a:lnTo>
                  <a:lnTo>
                    <a:pt x="51" y="187"/>
                  </a:lnTo>
                  <a:lnTo>
                    <a:pt x="54" y="196"/>
                  </a:lnTo>
                  <a:lnTo>
                    <a:pt x="60" y="203"/>
                  </a:lnTo>
                  <a:lnTo>
                    <a:pt x="68" y="207"/>
                  </a:lnTo>
                  <a:lnTo>
                    <a:pt x="76" y="212"/>
                  </a:lnTo>
                  <a:lnTo>
                    <a:pt x="82" y="214"/>
                  </a:lnTo>
                  <a:lnTo>
                    <a:pt x="91" y="203"/>
                  </a:lnTo>
                  <a:lnTo>
                    <a:pt x="101" y="192"/>
                  </a:lnTo>
                  <a:lnTo>
                    <a:pt x="111" y="176"/>
                  </a:lnTo>
                  <a:lnTo>
                    <a:pt x="121" y="163"/>
                  </a:lnTo>
                  <a:lnTo>
                    <a:pt x="130" y="150"/>
                  </a:lnTo>
                  <a:lnTo>
                    <a:pt x="138" y="139"/>
                  </a:lnTo>
                  <a:lnTo>
                    <a:pt x="144" y="128"/>
                  </a:lnTo>
                  <a:lnTo>
                    <a:pt x="146" y="121"/>
                  </a:lnTo>
                  <a:lnTo>
                    <a:pt x="146" y="106"/>
                  </a:lnTo>
                  <a:lnTo>
                    <a:pt x="144" y="81"/>
                  </a:lnTo>
                  <a:lnTo>
                    <a:pt x="136" y="57"/>
                  </a:lnTo>
                  <a:lnTo>
                    <a:pt x="128" y="40"/>
                  </a:lnTo>
                  <a:lnTo>
                    <a:pt x="121" y="28"/>
                  </a:lnTo>
                  <a:lnTo>
                    <a:pt x="119" y="22"/>
                  </a:lnTo>
                  <a:lnTo>
                    <a:pt x="119" y="20"/>
                  </a:lnTo>
                  <a:lnTo>
                    <a:pt x="124" y="24"/>
                  </a:lnTo>
                  <a:lnTo>
                    <a:pt x="134" y="37"/>
                  </a:lnTo>
                  <a:lnTo>
                    <a:pt x="146" y="62"/>
                  </a:lnTo>
                  <a:lnTo>
                    <a:pt x="155" y="88"/>
                  </a:lnTo>
                  <a:lnTo>
                    <a:pt x="157" y="106"/>
                  </a:lnTo>
                  <a:lnTo>
                    <a:pt x="169" y="79"/>
                  </a:lnTo>
                  <a:lnTo>
                    <a:pt x="185" y="48"/>
                  </a:lnTo>
                  <a:lnTo>
                    <a:pt x="198" y="22"/>
                  </a:lnTo>
                  <a:lnTo>
                    <a:pt x="212" y="4"/>
                  </a:lnTo>
                  <a:lnTo>
                    <a:pt x="220" y="0"/>
                  </a:lnTo>
                  <a:lnTo>
                    <a:pt x="222" y="2"/>
                  </a:lnTo>
                  <a:lnTo>
                    <a:pt x="220" y="6"/>
                  </a:lnTo>
                  <a:lnTo>
                    <a:pt x="214" y="15"/>
                  </a:lnTo>
                  <a:lnTo>
                    <a:pt x="206" y="35"/>
                  </a:lnTo>
                  <a:lnTo>
                    <a:pt x="190" y="70"/>
                  </a:lnTo>
                  <a:lnTo>
                    <a:pt x="177" y="104"/>
                  </a:lnTo>
                  <a:lnTo>
                    <a:pt x="165" y="121"/>
                  </a:lnTo>
                  <a:lnTo>
                    <a:pt x="177" y="117"/>
                  </a:lnTo>
                  <a:lnTo>
                    <a:pt x="190" y="112"/>
                  </a:lnTo>
                  <a:lnTo>
                    <a:pt x="202" y="110"/>
                  </a:lnTo>
                  <a:lnTo>
                    <a:pt x="212" y="106"/>
                  </a:lnTo>
                  <a:lnTo>
                    <a:pt x="222" y="101"/>
                  </a:lnTo>
                  <a:lnTo>
                    <a:pt x="231" y="97"/>
                  </a:lnTo>
                  <a:lnTo>
                    <a:pt x="239" y="92"/>
                  </a:lnTo>
                  <a:lnTo>
                    <a:pt x="245" y="88"/>
                  </a:lnTo>
                  <a:lnTo>
                    <a:pt x="255" y="81"/>
                  </a:lnTo>
                  <a:lnTo>
                    <a:pt x="260" y="79"/>
                  </a:lnTo>
                  <a:lnTo>
                    <a:pt x="262" y="84"/>
                  </a:lnTo>
                  <a:lnTo>
                    <a:pt x="258" y="90"/>
                  </a:lnTo>
                  <a:lnTo>
                    <a:pt x="251" y="97"/>
                  </a:lnTo>
                  <a:lnTo>
                    <a:pt x="239" y="104"/>
                  </a:lnTo>
                  <a:lnTo>
                    <a:pt x="225" y="112"/>
                  </a:lnTo>
                  <a:lnTo>
                    <a:pt x="210" y="121"/>
                  </a:lnTo>
                  <a:lnTo>
                    <a:pt x="194" y="130"/>
                  </a:lnTo>
                  <a:lnTo>
                    <a:pt x="181" y="139"/>
                  </a:lnTo>
                  <a:lnTo>
                    <a:pt x="169" y="143"/>
                  </a:lnTo>
                  <a:lnTo>
                    <a:pt x="161" y="145"/>
                  </a:lnTo>
                  <a:lnTo>
                    <a:pt x="148" y="152"/>
                  </a:lnTo>
                  <a:lnTo>
                    <a:pt x="134" y="170"/>
                  </a:lnTo>
                  <a:lnTo>
                    <a:pt x="124" y="187"/>
                  </a:lnTo>
                  <a:lnTo>
                    <a:pt x="122" y="198"/>
                  </a:lnTo>
                  <a:lnTo>
                    <a:pt x="124" y="203"/>
                  </a:lnTo>
                  <a:lnTo>
                    <a:pt x="130" y="207"/>
                  </a:lnTo>
                  <a:lnTo>
                    <a:pt x="134" y="209"/>
                  </a:lnTo>
                  <a:lnTo>
                    <a:pt x="138" y="209"/>
                  </a:lnTo>
                  <a:lnTo>
                    <a:pt x="130" y="214"/>
                  </a:lnTo>
                  <a:lnTo>
                    <a:pt x="124" y="218"/>
                  </a:lnTo>
                  <a:lnTo>
                    <a:pt x="119" y="225"/>
                  </a:lnTo>
                  <a:lnTo>
                    <a:pt x="115" y="229"/>
                  </a:lnTo>
                  <a:lnTo>
                    <a:pt x="111" y="227"/>
                  </a:lnTo>
                  <a:lnTo>
                    <a:pt x="107" y="227"/>
                  </a:lnTo>
                  <a:lnTo>
                    <a:pt x="105" y="227"/>
                  </a:lnTo>
                  <a:lnTo>
                    <a:pt x="99" y="238"/>
                  </a:lnTo>
                  <a:lnTo>
                    <a:pt x="91" y="254"/>
                  </a:lnTo>
                  <a:lnTo>
                    <a:pt x="82" y="276"/>
                  </a:lnTo>
                  <a:lnTo>
                    <a:pt x="70" y="298"/>
                  </a:lnTo>
                  <a:lnTo>
                    <a:pt x="60" y="322"/>
                  </a:lnTo>
                  <a:lnTo>
                    <a:pt x="52" y="346"/>
                  </a:lnTo>
                  <a:lnTo>
                    <a:pt x="49" y="366"/>
                  </a:lnTo>
                  <a:lnTo>
                    <a:pt x="47" y="382"/>
                  </a:lnTo>
                  <a:lnTo>
                    <a:pt x="43" y="390"/>
                  </a:lnTo>
                  <a:lnTo>
                    <a:pt x="41" y="399"/>
                  </a:lnTo>
                  <a:lnTo>
                    <a:pt x="37" y="408"/>
                  </a:lnTo>
                  <a:lnTo>
                    <a:pt x="31" y="415"/>
                  </a:lnTo>
                  <a:lnTo>
                    <a:pt x="25" y="419"/>
                  </a:lnTo>
                  <a:lnTo>
                    <a:pt x="16" y="424"/>
                  </a:lnTo>
                  <a:lnTo>
                    <a:pt x="6" y="426"/>
                  </a:lnTo>
                  <a:lnTo>
                    <a:pt x="0" y="42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5" name="Freeform 504"/>
            <p:cNvSpPr>
              <a:spLocks/>
            </p:cNvSpPr>
            <p:nvPr/>
          </p:nvSpPr>
          <p:spPr bwMode="auto">
            <a:xfrm>
              <a:off x="855" y="845"/>
              <a:ext cx="169" cy="332"/>
            </a:xfrm>
            <a:custGeom>
              <a:avLst/>
              <a:gdLst>
                <a:gd name="T0" fmla="*/ 111 w 169"/>
                <a:gd name="T1" fmla="*/ 20 h 332"/>
                <a:gd name="T2" fmla="*/ 95 w 169"/>
                <a:gd name="T3" fmla="*/ 60 h 332"/>
                <a:gd name="T4" fmla="*/ 82 w 169"/>
                <a:gd name="T5" fmla="*/ 71 h 332"/>
                <a:gd name="T6" fmla="*/ 55 w 169"/>
                <a:gd name="T7" fmla="*/ 82 h 332"/>
                <a:gd name="T8" fmla="*/ 27 w 169"/>
                <a:gd name="T9" fmla="*/ 100 h 332"/>
                <a:gd name="T10" fmla="*/ 6 w 169"/>
                <a:gd name="T11" fmla="*/ 115 h 332"/>
                <a:gd name="T12" fmla="*/ 0 w 169"/>
                <a:gd name="T13" fmla="*/ 126 h 332"/>
                <a:gd name="T14" fmla="*/ 2 w 169"/>
                <a:gd name="T15" fmla="*/ 128 h 332"/>
                <a:gd name="T16" fmla="*/ 14 w 169"/>
                <a:gd name="T17" fmla="*/ 122 h 332"/>
                <a:gd name="T18" fmla="*/ 31 w 169"/>
                <a:gd name="T19" fmla="*/ 111 h 332"/>
                <a:gd name="T20" fmla="*/ 55 w 169"/>
                <a:gd name="T21" fmla="*/ 95 h 332"/>
                <a:gd name="T22" fmla="*/ 76 w 169"/>
                <a:gd name="T23" fmla="*/ 87 h 332"/>
                <a:gd name="T24" fmla="*/ 80 w 169"/>
                <a:gd name="T25" fmla="*/ 100 h 332"/>
                <a:gd name="T26" fmla="*/ 72 w 169"/>
                <a:gd name="T27" fmla="*/ 142 h 332"/>
                <a:gd name="T28" fmla="*/ 64 w 169"/>
                <a:gd name="T29" fmla="*/ 164 h 332"/>
                <a:gd name="T30" fmla="*/ 45 w 169"/>
                <a:gd name="T31" fmla="*/ 186 h 332"/>
                <a:gd name="T32" fmla="*/ 25 w 169"/>
                <a:gd name="T33" fmla="*/ 210 h 332"/>
                <a:gd name="T34" fmla="*/ 10 w 169"/>
                <a:gd name="T35" fmla="*/ 228 h 332"/>
                <a:gd name="T36" fmla="*/ 6 w 169"/>
                <a:gd name="T37" fmla="*/ 241 h 332"/>
                <a:gd name="T38" fmla="*/ 10 w 169"/>
                <a:gd name="T39" fmla="*/ 245 h 332"/>
                <a:gd name="T40" fmla="*/ 25 w 169"/>
                <a:gd name="T41" fmla="*/ 226 h 332"/>
                <a:gd name="T42" fmla="*/ 58 w 169"/>
                <a:gd name="T43" fmla="*/ 190 h 332"/>
                <a:gd name="T44" fmla="*/ 72 w 169"/>
                <a:gd name="T45" fmla="*/ 206 h 332"/>
                <a:gd name="T46" fmla="*/ 78 w 169"/>
                <a:gd name="T47" fmla="*/ 294 h 332"/>
                <a:gd name="T48" fmla="*/ 84 w 169"/>
                <a:gd name="T49" fmla="*/ 329 h 332"/>
                <a:gd name="T50" fmla="*/ 86 w 169"/>
                <a:gd name="T51" fmla="*/ 327 h 332"/>
                <a:gd name="T52" fmla="*/ 88 w 169"/>
                <a:gd name="T53" fmla="*/ 287 h 332"/>
                <a:gd name="T54" fmla="*/ 84 w 169"/>
                <a:gd name="T55" fmla="*/ 193 h 332"/>
                <a:gd name="T56" fmla="*/ 90 w 169"/>
                <a:gd name="T57" fmla="*/ 162 h 332"/>
                <a:gd name="T58" fmla="*/ 93 w 169"/>
                <a:gd name="T59" fmla="*/ 166 h 332"/>
                <a:gd name="T60" fmla="*/ 103 w 169"/>
                <a:gd name="T61" fmla="*/ 190 h 332"/>
                <a:gd name="T62" fmla="*/ 140 w 169"/>
                <a:gd name="T63" fmla="*/ 239 h 332"/>
                <a:gd name="T64" fmla="*/ 158 w 169"/>
                <a:gd name="T65" fmla="*/ 250 h 332"/>
                <a:gd name="T66" fmla="*/ 152 w 169"/>
                <a:gd name="T67" fmla="*/ 237 h 332"/>
                <a:gd name="T68" fmla="*/ 132 w 169"/>
                <a:gd name="T69" fmla="*/ 210 h 332"/>
                <a:gd name="T70" fmla="*/ 107 w 169"/>
                <a:gd name="T71" fmla="*/ 170 h 332"/>
                <a:gd name="T72" fmla="*/ 99 w 169"/>
                <a:gd name="T73" fmla="*/ 140 h 332"/>
                <a:gd name="T74" fmla="*/ 101 w 169"/>
                <a:gd name="T75" fmla="*/ 100 h 332"/>
                <a:gd name="T76" fmla="*/ 105 w 169"/>
                <a:gd name="T77" fmla="*/ 84 h 332"/>
                <a:gd name="T78" fmla="*/ 113 w 169"/>
                <a:gd name="T79" fmla="*/ 89 h 332"/>
                <a:gd name="T80" fmla="*/ 128 w 169"/>
                <a:gd name="T81" fmla="*/ 106 h 332"/>
                <a:gd name="T82" fmla="*/ 158 w 169"/>
                <a:gd name="T83" fmla="*/ 137 h 332"/>
                <a:gd name="T84" fmla="*/ 169 w 169"/>
                <a:gd name="T85" fmla="*/ 146 h 332"/>
                <a:gd name="T86" fmla="*/ 160 w 169"/>
                <a:gd name="T87" fmla="*/ 128 h 332"/>
                <a:gd name="T88" fmla="*/ 142 w 169"/>
                <a:gd name="T89" fmla="*/ 106 h 332"/>
                <a:gd name="T90" fmla="*/ 126 w 169"/>
                <a:gd name="T91" fmla="*/ 84 h 332"/>
                <a:gd name="T92" fmla="*/ 119 w 169"/>
                <a:gd name="T93" fmla="*/ 67 h 332"/>
                <a:gd name="T94" fmla="*/ 119 w 169"/>
                <a:gd name="T95" fmla="*/ 34 h 332"/>
                <a:gd name="T96" fmla="*/ 128 w 169"/>
                <a:gd name="T97" fmla="*/ 7 h 332"/>
                <a:gd name="T98" fmla="*/ 125 w 169"/>
                <a:gd name="T99" fmla="*/ 0 h 3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9"/>
                <a:gd name="T151" fmla="*/ 0 h 332"/>
                <a:gd name="T152" fmla="*/ 169 w 169"/>
                <a:gd name="T153" fmla="*/ 332 h 3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9" h="332">
                  <a:moveTo>
                    <a:pt x="119" y="7"/>
                  </a:moveTo>
                  <a:lnTo>
                    <a:pt x="111" y="20"/>
                  </a:lnTo>
                  <a:lnTo>
                    <a:pt x="103" y="40"/>
                  </a:lnTo>
                  <a:lnTo>
                    <a:pt x="95" y="60"/>
                  </a:lnTo>
                  <a:lnTo>
                    <a:pt x="91" y="71"/>
                  </a:lnTo>
                  <a:lnTo>
                    <a:pt x="82" y="71"/>
                  </a:lnTo>
                  <a:lnTo>
                    <a:pt x="68" y="76"/>
                  </a:lnTo>
                  <a:lnTo>
                    <a:pt x="55" y="82"/>
                  </a:lnTo>
                  <a:lnTo>
                    <a:pt x="41" y="91"/>
                  </a:lnTo>
                  <a:lnTo>
                    <a:pt x="27" y="100"/>
                  </a:lnTo>
                  <a:lnTo>
                    <a:pt x="16" y="106"/>
                  </a:lnTo>
                  <a:lnTo>
                    <a:pt x="6" y="115"/>
                  </a:lnTo>
                  <a:lnTo>
                    <a:pt x="2" y="120"/>
                  </a:lnTo>
                  <a:lnTo>
                    <a:pt x="0" y="126"/>
                  </a:lnTo>
                  <a:lnTo>
                    <a:pt x="0" y="128"/>
                  </a:lnTo>
                  <a:lnTo>
                    <a:pt x="2" y="128"/>
                  </a:lnTo>
                  <a:lnTo>
                    <a:pt x="8" y="126"/>
                  </a:lnTo>
                  <a:lnTo>
                    <a:pt x="14" y="122"/>
                  </a:lnTo>
                  <a:lnTo>
                    <a:pt x="22" y="117"/>
                  </a:lnTo>
                  <a:lnTo>
                    <a:pt x="31" y="111"/>
                  </a:lnTo>
                  <a:lnTo>
                    <a:pt x="43" y="102"/>
                  </a:lnTo>
                  <a:lnTo>
                    <a:pt x="55" y="95"/>
                  </a:lnTo>
                  <a:lnTo>
                    <a:pt x="66" y="91"/>
                  </a:lnTo>
                  <a:lnTo>
                    <a:pt x="76" y="87"/>
                  </a:lnTo>
                  <a:lnTo>
                    <a:pt x="84" y="84"/>
                  </a:lnTo>
                  <a:lnTo>
                    <a:pt x="80" y="100"/>
                  </a:lnTo>
                  <a:lnTo>
                    <a:pt x="76" y="122"/>
                  </a:lnTo>
                  <a:lnTo>
                    <a:pt x="72" y="142"/>
                  </a:lnTo>
                  <a:lnTo>
                    <a:pt x="70" y="155"/>
                  </a:lnTo>
                  <a:lnTo>
                    <a:pt x="64" y="164"/>
                  </a:lnTo>
                  <a:lnTo>
                    <a:pt x="55" y="173"/>
                  </a:lnTo>
                  <a:lnTo>
                    <a:pt x="45" y="186"/>
                  </a:lnTo>
                  <a:lnTo>
                    <a:pt x="35" y="197"/>
                  </a:lnTo>
                  <a:lnTo>
                    <a:pt x="25" y="210"/>
                  </a:lnTo>
                  <a:lnTo>
                    <a:pt x="16" y="219"/>
                  </a:lnTo>
                  <a:lnTo>
                    <a:pt x="10" y="228"/>
                  </a:lnTo>
                  <a:lnTo>
                    <a:pt x="8" y="234"/>
                  </a:lnTo>
                  <a:lnTo>
                    <a:pt x="6" y="241"/>
                  </a:lnTo>
                  <a:lnTo>
                    <a:pt x="6" y="245"/>
                  </a:lnTo>
                  <a:lnTo>
                    <a:pt x="10" y="245"/>
                  </a:lnTo>
                  <a:lnTo>
                    <a:pt x="14" y="239"/>
                  </a:lnTo>
                  <a:lnTo>
                    <a:pt x="25" y="226"/>
                  </a:lnTo>
                  <a:lnTo>
                    <a:pt x="43" y="206"/>
                  </a:lnTo>
                  <a:lnTo>
                    <a:pt x="58" y="190"/>
                  </a:lnTo>
                  <a:lnTo>
                    <a:pt x="70" y="179"/>
                  </a:lnTo>
                  <a:lnTo>
                    <a:pt x="72" y="206"/>
                  </a:lnTo>
                  <a:lnTo>
                    <a:pt x="74" y="250"/>
                  </a:lnTo>
                  <a:lnTo>
                    <a:pt x="78" y="294"/>
                  </a:lnTo>
                  <a:lnTo>
                    <a:pt x="82" y="321"/>
                  </a:lnTo>
                  <a:lnTo>
                    <a:pt x="84" y="329"/>
                  </a:lnTo>
                  <a:lnTo>
                    <a:pt x="86" y="332"/>
                  </a:lnTo>
                  <a:lnTo>
                    <a:pt x="86" y="327"/>
                  </a:lnTo>
                  <a:lnTo>
                    <a:pt x="88" y="316"/>
                  </a:lnTo>
                  <a:lnTo>
                    <a:pt x="88" y="287"/>
                  </a:lnTo>
                  <a:lnTo>
                    <a:pt x="86" y="239"/>
                  </a:lnTo>
                  <a:lnTo>
                    <a:pt x="84" y="193"/>
                  </a:lnTo>
                  <a:lnTo>
                    <a:pt x="88" y="164"/>
                  </a:lnTo>
                  <a:lnTo>
                    <a:pt x="90" y="162"/>
                  </a:lnTo>
                  <a:lnTo>
                    <a:pt x="91" y="162"/>
                  </a:lnTo>
                  <a:lnTo>
                    <a:pt x="93" y="166"/>
                  </a:lnTo>
                  <a:lnTo>
                    <a:pt x="95" y="175"/>
                  </a:lnTo>
                  <a:lnTo>
                    <a:pt x="103" y="190"/>
                  </a:lnTo>
                  <a:lnTo>
                    <a:pt x="121" y="215"/>
                  </a:lnTo>
                  <a:lnTo>
                    <a:pt x="140" y="239"/>
                  </a:lnTo>
                  <a:lnTo>
                    <a:pt x="152" y="250"/>
                  </a:lnTo>
                  <a:lnTo>
                    <a:pt x="158" y="250"/>
                  </a:lnTo>
                  <a:lnTo>
                    <a:pt x="158" y="243"/>
                  </a:lnTo>
                  <a:lnTo>
                    <a:pt x="152" y="237"/>
                  </a:lnTo>
                  <a:lnTo>
                    <a:pt x="144" y="226"/>
                  </a:lnTo>
                  <a:lnTo>
                    <a:pt x="132" y="210"/>
                  </a:lnTo>
                  <a:lnTo>
                    <a:pt x="119" y="190"/>
                  </a:lnTo>
                  <a:lnTo>
                    <a:pt x="107" y="170"/>
                  </a:lnTo>
                  <a:lnTo>
                    <a:pt x="99" y="155"/>
                  </a:lnTo>
                  <a:lnTo>
                    <a:pt x="99" y="140"/>
                  </a:lnTo>
                  <a:lnTo>
                    <a:pt x="99" y="117"/>
                  </a:lnTo>
                  <a:lnTo>
                    <a:pt x="101" y="100"/>
                  </a:lnTo>
                  <a:lnTo>
                    <a:pt x="103" y="89"/>
                  </a:lnTo>
                  <a:lnTo>
                    <a:pt x="105" y="84"/>
                  </a:lnTo>
                  <a:lnTo>
                    <a:pt x="109" y="84"/>
                  </a:lnTo>
                  <a:lnTo>
                    <a:pt x="113" y="89"/>
                  </a:lnTo>
                  <a:lnTo>
                    <a:pt x="117" y="95"/>
                  </a:lnTo>
                  <a:lnTo>
                    <a:pt x="128" y="106"/>
                  </a:lnTo>
                  <a:lnTo>
                    <a:pt x="144" y="122"/>
                  </a:lnTo>
                  <a:lnTo>
                    <a:pt x="158" y="137"/>
                  </a:lnTo>
                  <a:lnTo>
                    <a:pt x="167" y="146"/>
                  </a:lnTo>
                  <a:lnTo>
                    <a:pt x="169" y="146"/>
                  </a:lnTo>
                  <a:lnTo>
                    <a:pt x="165" y="140"/>
                  </a:lnTo>
                  <a:lnTo>
                    <a:pt x="160" y="128"/>
                  </a:lnTo>
                  <a:lnTo>
                    <a:pt x="150" y="117"/>
                  </a:lnTo>
                  <a:lnTo>
                    <a:pt x="142" y="106"/>
                  </a:lnTo>
                  <a:lnTo>
                    <a:pt x="134" y="95"/>
                  </a:lnTo>
                  <a:lnTo>
                    <a:pt x="126" y="84"/>
                  </a:lnTo>
                  <a:lnTo>
                    <a:pt x="123" y="76"/>
                  </a:lnTo>
                  <a:lnTo>
                    <a:pt x="119" y="67"/>
                  </a:lnTo>
                  <a:lnTo>
                    <a:pt x="119" y="51"/>
                  </a:lnTo>
                  <a:lnTo>
                    <a:pt x="119" y="34"/>
                  </a:lnTo>
                  <a:lnTo>
                    <a:pt x="125" y="18"/>
                  </a:lnTo>
                  <a:lnTo>
                    <a:pt x="128" y="7"/>
                  </a:lnTo>
                  <a:lnTo>
                    <a:pt x="128" y="0"/>
                  </a:lnTo>
                  <a:lnTo>
                    <a:pt x="125" y="0"/>
                  </a:lnTo>
                  <a:lnTo>
                    <a:pt x="119" y="7"/>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6" name="Freeform 505"/>
            <p:cNvSpPr>
              <a:spLocks/>
            </p:cNvSpPr>
            <p:nvPr/>
          </p:nvSpPr>
          <p:spPr bwMode="auto">
            <a:xfrm>
              <a:off x="1452" y="698"/>
              <a:ext cx="336" cy="302"/>
            </a:xfrm>
            <a:custGeom>
              <a:avLst/>
              <a:gdLst>
                <a:gd name="T0" fmla="*/ 8 w 336"/>
                <a:gd name="T1" fmla="*/ 30 h 302"/>
                <a:gd name="T2" fmla="*/ 27 w 336"/>
                <a:gd name="T3" fmla="*/ 50 h 302"/>
                <a:gd name="T4" fmla="*/ 39 w 336"/>
                <a:gd name="T5" fmla="*/ 61 h 302"/>
                <a:gd name="T6" fmla="*/ 66 w 336"/>
                <a:gd name="T7" fmla="*/ 75 h 302"/>
                <a:gd name="T8" fmla="*/ 76 w 336"/>
                <a:gd name="T9" fmla="*/ 110 h 302"/>
                <a:gd name="T10" fmla="*/ 76 w 336"/>
                <a:gd name="T11" fmla="*/ 170 h 302"/>
                <a:gd name="T12" fmla="*/ 83 w 336"/>
                <a:gd name="T13" fmla="*/ 200 h 302"/>
                <a:gd name="T14" fmla="*/ 85 w 336"/>
                <a:gd name="T15" fmla="*/ 192 h 302"/>
                <a:gd name="T16" fmla="*/ 83 w 336"/>
                <a:gd name="T17" fmla="*/ 163 h 302"/>
                <a:gd name="T18" fmla="*/ 89 w 336"/>
                <a:gd name="T19" fmla="*/ 101 h 302"/>
                <a:gd name="T20" fmla="*/ 99 w 336"/>
                <a:gd name="T21" fmla="*/ 88 h 302"/>
                <a:gd name="T22" fmla="*/ 114 w 336"/>
                <a:gd name="T23" fmla="*/ 103 h 302"/>
                <a:gd name="T24" fmla="*/ 132 w 336"/>
                <a:gd name="T25" fmla="*/ 123 h 302"/>
                <a:gd name="T26" fmla="*/ 147 w 336"/>
                <a:gd name="T27" fmla="*/ 139 h 302"/>
                <a:gd name="T28" fmla="*/ 157 w 336"/>
                <a:gd name="T29" fmla="*/ 178 h 302"/>
                <a:gd name="T30" fmla="*/ 173 w 336"/>
                <a:gd name="T31" fmla="*/ 269 h 302"/>
                <a:gd name="T32" fmla="*/ 188 w 336"/>
                <a:gd name="T33" fmla="*/ 302 h 302"/>
                <a:gd name="T34" fmla="*/ 188 w 336"/>
                <a:gd name="T35" fmla="*/ 287 h 302"/>
                <a:gd name="T36" fmla="*/ 181 w 336"/>
                <a:gd name="T37" fmla="*/ 249 h 302"/>
                <a:gd name="T38" fmla="*/ 169 w 336"/>
                <a:gd name="T39" fmla="*/ 178 h 302"/>
                <a:gd name="T40" fmla="*/ 184 w 336"/>
                <a:gd name="T41" fmla="*/ 163 h 302"/>
                <a:gd name="T42" fmla="*/ 231 w 336"/>
                <a:gd name="T43" fmla="*/ 194 h 302"/>
                <a:gd name="T44" fmla="*/ 284 w 336"/>
                <a:gd name="T45" fmla="*/ 227 h 302"/>
                <a:gd name="T46" fmla="*/ 322 w 336"/>
                <a:gd name="T47" fmla="*/ 251 h 302"/>
                <a:gd name="T48" fmla="*/ 334 w 336"/>
                <a:gd name="T49" fmla="*/ 262 h 302"/>
                <a:gd name="T50" fmla="*/ 332 w 336"/>
                <a:gd name="T51" fmla="*/ 253 h 302"/>
                <a:gd name="T52" fmla="*/ 313 w 336"/>
                <a:gd name="T53" fmla="*/ 236 h 302"/>
                <a:gd name="T54" fmla="*/ 274 w 336"/>
                <a:gd name="T55" fmla="*/ 207 h 302"/>
                <a:gd name="T56" fmla="*/ 227 w 336"/>
                <a:gd name="T57" fmla="*/ 174 h 302"/>
                <a:gd name="T58" fmla="*/ 188 w 336"/>
                <a:gd name="T59" fmla="*/ 147 h 302"/>
                <a:gd name="T60" fmla="*/ 171 w 336"/>
                <a:gd name="T61" fmla="*/ 139 h 302"/>
                <a:gd name="T62" fmla="*/ 181 w 336"/>
                <a:gd name="T63" fmla="*/ 136 h 302"/>
                <a:gd name="T64" fmla="*/ 206 w 336"/>
                <a:gd name="T65" fmla="*/ 128 h 302"/>
                <a:gd name="T66" fmla="*/ 241 w 336"/>
                <a:gd name="T67" fmla="*/ 121 h 302"/>
                <a:gd name="T68" fmla="*/ 280 w 336"/>
                <a:gd name="T69" fmla="*/ 117 h 302"/>
                <a:gd name="T70" fmla="*/ 315 w 336"/>
                <a:gd name="T71" fmla="*/ 121 h 302"/>
                <a:gd name="T72" fmla="*/ 336 w 336"/>
                <a:gd name="T73" fmla="*/ 132 h 302"/>
                <a:gd name="T74" fmla="*/ 330 w 336"/>
                <a:gd name="T75" fmla="*/ 121 h 302"/>
                <a:gd name="T76" fmla="*/ 311 w 336"/>
                <a:gd name="T77" fmla="*/ 112 h 302"/>
                <a:gd name="T78" fmla="*/ 272 w 336"/>
                <a:gd name="T79" fmla="*/ 110 h 302"/>
                <a:gd name="T80" fmla="*/ 223 w 336"/>
                <a:gd name="T81" fmla="*/ 110 h 302"/>
                <a:gd name="T82" fmla="*/ 184 w 336"/>
                <a:gd name="T83" fmla="*/ 112 h 302"/>
                <a:gd name="T84" fmla="*/ 169 w 336"/>
                <a:gd name="T85" fmla="*/ 112 h 302"/>
                <a:gd name="T86" fmla="*/ 151 w 336"/>
                <a:gd name="T87" fmla="*/ 101 h 302"/>
                <a:gd name="T88" fmla="*/ 132 w 336"/>
                <a:gd name="T89" fmla="*/ 83 h 302"/>
                <a:gd name="T90" fmla="*/ 116 w 336"/>
                <a:gd name="T91" fmla="*/ 70 h 302"/>
                <a:gd name="T92" fmla="*/ 122 w 336"/>
                <a:gd name="T93" fmla="*/ 59 h 302"/>
                <a:gd name="T94" fmla="*/ 147 w 336"/>
                <a:gd name="T95" fmla="*/ 42 h 302"/>
                <a:gd name="T96" fmla="*/ 177 w 336"/>
                <a:gd name="T97" fmla="*/ 24 h 302"/>
                <a:gd name="T98" fmla="*/ 200 w 336"/>
                <a:gd name="T99" fmla="*/ 11 h 302"/>
                <a:gd name="T100" fmla="*/ 216 w 336"/>
                <a:gd name="T101" fmla="*/ 6 h 302"/>
                <a:gd name="T102" fmla="*/ 206 w 336"/>
                <a:gd name="T103" fmla="*/ 0 h 302"/>
                <a:gd name="T104" fmla="*/ 182 w 336"/>
                <a:gd name="T105" fmla="*/ 8 h 302"/>
                <a:gd name="T106" fmla="*/ 155 w 336"/>
                <a:gd name="T107" fmla="*/ 22 h 302"/>
                <a:gd name="T108" fmla="*/ 126 w 336"/>
                <a:gd name="T109" fmla="*/ 37 h 302"/>
                <a:gd name="T110" fmla="*/ 103 w 336"/>
                <a:gd name="T111" fmla="*/ 48 h 302"/>
                <a:gd name="T112" fmla="*/ 89 w 336"/>
                <a:gd name="T113" fmla="*/ 57 h 302"/>
                <a:gd name="T114" fmla="*/ 72 w 336"/>
                <a:gd name="T115" fmla="*/ 55 h 302"/>
                <a:gd name="T116" fmla="*/ 54 w 336"/>
                <a:gd name="T117" fmla="*/ 44 h 302"/>
                <a:gd name="T118" fmla="*/ 37 w 336"/>
                <a:gd name="T119" fmla="*/ 35 h 302"/>
                <a:gd name="T120" fmla="*/ 19 w 336"/>
                <a:gd name="T121" fmla="*/ 28 h 302"/>
                <a:gd name="T122" fmla="*/ 4 w 336"/>
                <a:gd name="T123" fmla="*/ 24 h 3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6"/>
                <a:gd name="T187" fmla="*/ 0 h 302"/>
                <a:gd name="T188" fmla="*/ 336 w 336"/>
                <a:gd name="T189" fmla="*/ 302 h 3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6" h="302">
                  <a:moveTo>
                    <a:pt x="0" y="24"/>
                  </a:moveTo>
                  <a:lnTo>
                    <a:pt x="8" y="30"/>
                  </a:lnTo>
                  <a:lnTo>
                    <a:pt x="17" y="42"/>
                  </a:lnTo>
                  <a:lnTo>
                    <a:pt x="27" y="50"/>
                  </a:lnTo>
                  <a:lnTo>
                    <a:pt x="31" y="57"/>
                  </a:lnTo>
                  <a:lnTo>
                    <a:pt x="39" y="61"/>
                  </a:lnTo>
                  <a:lnTo>
                    <a:pt x="52" y="66"/>
                  </a:lnTo>
                  <a:lnTo>
                    <a:pt x="66" y="75"/>
                  </a:lnTo>
                  <a:lnTo>
                    <a:pt x="76" y="81"/>
                  </a:lnTo>
                  <a:lnTo>
                    <a:pt x="76" y="110"/>
                  </a:lnTo>
                  <a:lnTo>
                    <a:pt x="76" y="141"/>
                  </a:lnTo>
                  <a:lnTo>
                    <a:pt x="76" y="170"/>
                  </a:lnTo>
                  <a:lnTo>
                    <a:pt x="79" y="192"/>
                  </a:lnTo>
                  <a:lnTo>
                    <a:pt x="83" y="200"/>
                  </a:lnTo>
                  <a:lnTo>
                    <a:pt x="85" y="200"/>
                  </a:lnTo>
                  <a:lnTo>
                    <a:pt x="85" y="192"/>
                  </a:lnTo>
                  <a:lnTo>
                    <a:pt x="83" y="183"/>
                  </a:lnTo>
                  <a:lnTo>
                    <a:pt x="83" y="163"/>
                  </a:lnTo>
                  <a:lnTo>
                    <a:pt x="85" y="132"/>
                  </a:lnTo>
                  <a:lnTo>
                    <a:pt x="89" y="101"/>
                  </a:lnTo>
                  <a:lnTo>
                    <a:pt x="93" y="83"/>
                  </a:lnTo>
                  <a:lnTo>
                    <a:pt x="99" y="88"/>
                  </a:lnTo>
                  <a:lnTo>
                    <a:pt x="105" y="94"/>
                  </a:lnTo>
                  <a:lnTo>
                    <a:pt x="114" y="103"/>
                  </a:lnTo>
                  <a:lnTo>
                    <a:pt x="124" y="114"/>
                  </a:lnTo>
                  <a:lnTo>
                    <a:pt x="132" y="123"/>
                  </a:lnTo>
                  <a:lnTo>
                    <a:pt x="142" y="132"/>
                  </a:lnTo>
                  <a:lnTo>
                    <a:pt x="147" y="139"/>
                  </a:lnTo>
                  <a:lnTo>
                    <a:pt x="153" y="143"/>
                  </a:lnTo>
                  <a:lnTo>
                    <a:pt x="157" y="178"/>
                  </a:lnTo>
                  <a:lnTo>
                    <a:pt x="163" y="225"/>
                  </a:lnTo>
                  <a:lnTo>
                    <a:pt x="173" y="269"/>
                  </a:lnTo>
                  <a:lnTo>
                    <a:pt x="182" y="295"/>
                  </a:lnTo>
                  <a:lnTo>
                    <a:pt x="188" y="302"/>
                  </a:lnTo>
                  <a:lnTo>
                    <a:pt x="190" y="298"/>
                  </a:lnTo>
                  <a:lnTo>
                    <a:pt x="188" y="287"/>
                  </a:lnTo>
                  <a:lnTo>
                    <a:pt x="184" y="273"/>
                  </a:lnTo>
                  <a:lnTo>
                    <a:pt x="181" y="249"/>
                  </a:lnTo>
                  <a:lnTo>
                    <a:pt x="175" y="214"/>
                  </a:lnTo>
                  <a:lnTo>
                    <a:pt x="169" y="178"/>
                  </a:lnTo>
                  <a:lnTo>
                    <a:pt x="169" y="154"/>
                  </a:lnTo>
                  <a:lnTo>
                    <a:pt x="184" y="163"/>
                  </a:lnTo>
                  <a:lnTo>
                    <a:pt x="206" y="178"/>
                  </a:lnTo>
                  <a:lnTo>
                    <a:pt x="231" y="194"/>
                  </a:lnTo>
                  <a:lnTo>
                    <a:pt x="258" y="209"/>
                  </a:lnTo>
                  <a:lnTo>
                    <a:pt x="284" y="227"/>
                  </a:lnTo>
                  <a:lnTo>
                    <a:pt x="305" y="240"/>
                  </a:lnTo>
                  <a:lnTo>
                    <a:pt x="322" y="251"/>
                  </a:lnTo>
                  <a:lnTo>
                    <a:pt x="330" y="258"/>
                  </a:lnTo>
                  <a:lnTo>
                    <a:pt x="334" y="262"/>
                  </a:lnTo>
                  <a:lnTo>
                    <a:pt x="336" y="260"/>
                  </a:lnTo>
                  <a:lnTo>
                    <a:pt x="332" y="253"/>
                  </a:lnTo>
                  <a:lnTo>
                    <a:pt x="322" y="245"/>
                  </a:lnTo>
                  <a:lnTo>
                    <a:pt x="313" y="236"/>
                  </a:lnTo>
                  <a:lnTo>
                    <a:pt x="295" y="223"/>
                  </a:lnTo>
                  <a:lnTo>
                    <a:pt x="274" y="207"/>
                  </a:lnTo>
                  <a:lnTo>
                    <a:pt x="250" y="189"/>
                  </a:lnTo>
                  <a:lnTo>
                    <a:pt x="227" y="174"/>
                  </a:lnTo>
                  <a:lnTo>
                    <a:pt x="206" y="158"/>
                  </a:lnTo>
                  <a:lnTo>
                    <a:pt x="188" y="147"/>
                  </a:lnTo>
                  <a:lnTo>
                    <a:pt x="179" y="141"/>
                  </a:lnTo>
                  <a:lnTo>
                    <a:pt x="171" y="139"/>
                  </a:lnTo>
                  <a:lnTo>
                    <a:pt x="173" y="136"/>
                  </a:lnTo>
                  <a:lnTo>
                    <a:pt x="181" y="136"/>
                  </a:lnTo>
                  <a:lnTo>
                    <a:pt x="194" y="132"/>
                  </a:lnTo>
                  <a:lnTo>
                    <a:pt x="206" y="128"/>
                  </a:lnTo>
                  <a:lnTo>
                    <a:pt x="221" y="123"/>
                  </a:lnTo>
                  <a:lnTo>
                    <a:pt x="241" y="121"/>
                  </a:lnTo>
                  <a:lnTo>
                    <a:pt x="260" y="119"/>
                  </a:lnTo>
                  <a:lnTo>
                    <a:pt x="280" y="117"/>
                  </a:lnTo>
                  <a:lnTo>
                    <a:pt x="299" y="119"/>
                  </a:lnTo>
                  <a:lnTo>
                    <a:pt x="315" y="121"/>
                  </a:lnTo>
                  <a:lnTo>
                    <a:pt x="326" y="125"/>
                  </a:lnTo>
                  <a:lnTo>
                    <a:pt x="336" y="132"/>
                  </a:lnTo>
                  <a:lnTo>
                    <a:pt x="336" y="128"/>
                  </a:lnTo>
                  <a:lnTo>
                    <a:pt x="330" y="121"/>
                  </a:lnTo>
                  <a:lnTo>
                    <a:pt x="320" y="114"/>
                  </a:lnTo>
                  <a:lnTo>
                    <a:pt x="311" y="112"/>
                  </a:lnTo>
                  <a:lnTo>
                    <a:pt x="293" y="110"/>
                  </a:lnTo>
                  <a:lnTo>
                    <a:pt x="272" y="110"/>
                  </a:lnTo>
                  <a:lnTo>
                    <a:pt x="249" y="110"/>
                  </a:lnTo>
                  <a:lnTo>
                    <a:pt x="223" y="110"/>
                  </a:lnTo>
                  <a:lnTo>
                    <a:pt x="202" y="112"/>
                  </a:lnTo>
                  <a:lnTo>
                    <a:pt x="184" y="112"/>
                  </a:lnTo>
                  <a:lnTo>
                    <a:pt x="175" y="114"/>
                  </a:lnTo>
                  <a:lnTo>
                    <a:pt x="169" y="112"/>
                  </a:lnTo>
                  <a:lnTo>
                    <a:pt x="159" y="108"/>
                  </a:lnTo>
                  <a:lnTo>
                    <a:pt x="151" y="101"/>
                  </a:lnTo>
                  <a:lnTo>
                    <a:pt x="142" y="92"/>
                  </a:lnTo>
                  <a:lnTo>
                    <a:pt x="132" y="83"/>
                  </a:lnTo>
                  <a:lnTo>
                    <a:pt x="122" y="75"/>
                  </a:lnTo>
                  <a:lnTo>
                    <a:pt x="116" y="70"/>
                  </a:lnTo>
                  <a:lnTo>
                    <a:pt x="113" y="66"/>
                  </a:lnTo>
                  <a:lnTo>
                    <a:pt x="122" y="59"/>
                  </a:lnTo>
                  <a:lnTo>
                    <a:pt x="134" y="50"/>
                  </a:lnTo>
                  <a:lnTo>
                    <a:pt x="147" y="42"/>
                  </a:lnTo>
                  <a:lnTo>
                    <a:pt x="163" y="33"/>
                  </a:lnTo>
                  <a:lnTo>
                    <a:pt x="177" y="24"/>
                  </a:lnTo>
                  <a:lnTo>
                    <a:pt x="188" y="15"/>
                  </a:lnTo>
                  <a:lnTo>
                    <a:pt x="200" y="11"/>
                  </a:lnTo>
                  <a:lnTo>
                    <a:pt x="208" y="8"/>
                  </a:lnTo>
                  <a:lnTo>
                    <a:pt x="216" y="6"/>
                  </a:lnTo>
                  <a:lnTo>
                    <a:pt x="216" y="2"/>
                  </a:lnTo>
                  <a:lnTo>
                    <a:pt x="206" y="0"/>
                  </a:lnTo>
                  <a:lnTo>
                    <a:pt x="192" y="4"/>
                  </a:lnTo>
                  <a:lnTo>
                    <a:pt x="182" y="8"/>
                  </a:lnTo>
                  <a:lnTo>
                    <a:pt x="171" y="15"/>
                  </a:lnTo>
                  <a:lnTo>
                    <a:pt x="155" y="22"/>
                  </a:lnTo>
                  <a:lnTo>
                    <a:pt x="142" y="28"/>
                  </a:lnTo>
                  <a:lnTo>
                    <a:pt x="126" y="37"/>
                  </a:lnTo>
                  <a:lnTo>
                    <a:pt x="114" y="44"/>
                  </a:lnTo>
                  <a:lnTo>
                    <a:pt x="103" y="48"/>
                  </a:lnTo>
                  <a:lnTo>
                    <a:pt x="97" y="53"/>
                  </a:lnTo>
                  <a:lnTo>
                    <a:pt x="89" y="57"/>
                  </a:lnTo>
                  <a:lnTo>
                    <a:pt x="81" y="57"/>
                  </a:lnTo>
                  <a:lnTo>
                    <a:pt x="72" y="55"/>
                  </a:lnTo>
                  <a:lnTo>
                    <a:pt x="62" y="48"/>
                  </a:lnTo>
                  <a:lnTo>
                    <a:pt x="54" y="44"/>
                  </a:lnTo>
                  <a:lnTo>
                    <a:pt x="46" y="39"/>
                  </a:lnTo>
                  <a:lnTo>
                    <a:pt x="37" y="35"/>
                  </a:lnTo>
                  <a:lnTo>
                    <a:pt x="27" y="33"/>
                  </a:lnTo>
                  <a:lnTo>
                    <a:pt x="19" y="28"/>
                  </a:lnTo>
                  <a:lnTo>
                    <a:pt x="10" y="26"/>
                  </a:lnTo>
                  <a:lnTo>
                    <a:pt x="4" y="24"/>
                  </a:lnTo>
                  <a:lnTo>
                    <a:pt x="0" y="24"/>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7" name="Freeform 506"/>
            <p:cNvSpPr>
              <a:spLocks/>
            </p:cNvSpPr>
            <p:nvPr/>
          </p:nvSpPr>
          <p:spPr bwMode="auto">
            <a:xfrm>
              <a:off x="288" y="1161"/>
              <a:ext cx="219" cy="256"/>
            </a:xfrm>
            <a:custGeom>
              <a:avLst/>
              <a:gdLst>
                <a:gd name="T0" fmla="*/ 23 w 219"/>
                <a:gd name="T1" fmla="*/ 75 h 256"/>
                <a:gd name="T2" fmla="*/ 33 w 219"/>
                <a:gd name="T3" fmla="*/ 126 h 256"/>
                <a:gd name="T4" fmla="*/ 52 w 219"/>
                <a:gd name="T5" fmla="*/ 122 h 256"/>
                <a:gd name="T6" fmla="*/ 72 w 219"/>
                <a:gd name="T7" fmla="*/ 137 h 256"/>
                <a:gd name="T8" fmla="*/ 77 w 219"/>
                <a:gd name="T9" fmla="*/ 152 h 256"/>
                <a:gd name="T10" fmla="*/ 58 w 219"/>
                <a:gd name="T11" fmla="*/ 148 h 256"/>
                <a:gd name="T12" fmla="*/ 46 w 219"/>
                <a:gd name="T13" fmla="*/ 141 h 256"/>
                <a:gd name="T14" fmla="*/ 29 w 219"/>
                <a:gd name="T15" fmla="*/ 130 h 256"/>
                <a:gd name="T16" fmla="*/ 4 w 219"/>
                <a:gd name="T17" fmla="*/ 146 h 256"/>
                <a:gd name="T18" fmla="*/ 0 w 219"/>
                <a:gd name="T19" fmla="*/ 177 h 256"/>
                <a:gd name="T20" fmla="*/ 7 w 219"/>
                <a:gd name="T21" fmla="*/ 192 h 256"/>
                <a:gd name="T22" fmla="*/ 44 w 219"/>
                <a:gd name="T23" fmla="*/ 199 h 256"/>
                <a:gd name="T24" fmla="*/ 64 w 219"/>
                <a:gd name="T25" fmla="*/ 186 h 256"/>
                <a:gd name="T26" fmla="*/ 64 w 219"/>
                <a:gd name="T27" fmla="*/ 201 h 256"/>
                <a:gd name="T28" fmla="*/ 52 w 219"/>
                <a:gd name="T29" fmla="*/ 250 h 256"/>
                <a:gd name="T30" fmla="*/ 89 w 219"/>
                <a:gd name="T31" fmla="*/ 252 h 256"/>
                <a:gd name="T32" fmla="*/ 103 w 219"/>
                <a:gd name="T33" fmla="*/ 219 h 256"/>
                <a:gd name="T34" fmla="*/ 93 w 219"/>
                <a:gd name="T35" fmla="*/ 190 h 256"/>
                <a:gd name="T36" fmla="*/ 99 w 219"/>
                <a:gd name="T37" fmla="*/ 181 h 256"/>
                <a:gd name="T38" fmla="*/ 107 w 219"/>
                <a:gd name="T39" fmla="*/ 194 h 256"/>
                <a:gd name="T40" fmla="*/ 118 w 219"/>
                <a:gd name="T41" fmla="*/ 219 h 256"/>
                <a:gd name="T42" fmla="*/ 149 w 219"/>
                <a:gd name="T43" fmla="*/ 219 h 256"/>
                <a:gd name="T44" fmla="*/ 176 w 219"/>
                <a:gd name="T45" fmla="*/ 227 h 256"/>
                <a:gd name="T46" fmla="*/ 202 w 219"/>
                <a:gd name="T47" fmla="*/ 210 h 256"/>
                <a:gd name="T48" fmla="*/ 208 w 219"/>
                <a:gd name="T49" fmla="*/ 190 h 256"/>
                <a:gd name="T50" fmla="*/ 202 w 219"/>
                <a:gd name="T51" fmla="*/ 181 h 256"/>
                <a:gd name="T52" fmla="*/ 173 w 219"/>
                <a:gd name="T53" fmla="*/ 163 h 256"/>
                <a:gd name="T54" fmla="*/ 151 w 219"/>
                <a:gd name="T55" fmla="*/ 157 h 256"/>
                <a:gd name="T56" fmla="*/ 161 w 219"/>
                <a:gd name="T57" fmla="*/ 135 h 256"/>
                <a:gd name="T58" fmla="*/ 190 w 219"/>
                <a:gd name="T59" fmla="*/ 124 h 256"/>
                <a:gd name="T60" fmla="*/ 215 w 219"/>
                <a:gd name="T61" fmla="*/ 106 h 256"/>
                <a:gd name="T62" fmla="*/ 217 w 219"/>
                <a:gd name="T63" fmla="*/ 75 h 256"/>
                <a:gd name="T64" fmla="*/ 192 w 219"/>
                <a:gd name="T65" fmla="*/ 58 h 256"/>
                <a:gd name="T66" fmla="*/ 163 w 219"/>
                <a:gd name="T67" fmla="*/ 71 h 256"/>
                <a:gd name="T68" fmla="*/ 163 w 219"/>
                <a:gd name="T69" fmla="*/ 93 h 256"/>
                <a:gd name="T70" fmla="*/ 140 w 219"/>
                <a:gd name="T71" fmla="*/ 115 h 256"/>
                <a:gd name="T72" fmla="*/ 130 w 219"/>
                <a:gd name="T73" fmla="*/ 113 h 256"/>
                <a:gd name="T74" fmla="*/ 126 w 219"/>
                <a:gd name="T75" fmla="*/ 99 h 256"/>
                <a:gd name="T76" fmla="*/ 134 w 219"/>
                <a:gd name="T77" fmla="*/ 71 h 256"/>
                <a:gd name="T78" fmla="*/ 155 w 219"/>
                <a:gd name="T79" fmla="*/ 40 h 256"/>
                <a:gd name="T80" fmla="*/ 140 w 219"/>
                <a:gd name="T81" fmla="*/ 7 h 256"/>
                <a:gd name="T82" fmla="*/ 112 w 219"/>
                <a:gd name="T83" fmla="*/ 2 h 256"/>
                <a:gd name="T84" fmla="*/ 93 w 219"/>
                <a:gd name="T85" fmla="*/ 18 h 256"/>
                <a:gd name="T86" fmla="*/ 85 w 219"/>
                <a:gd name="T87" fmla="*/ 33 h 256"/>
                <a:gd name="T88" fmla="*/ 95 w 219"/>
                <a:gd name="T89" fmla="*/ 58 h 256"/>
                <a:gd name="T90" fmla="*/ 107 w 219"/>
                <a:gd name="T91" fmla="*/ 77 h 256"/>
                <a:gd name="T92" fmla="*/ 105 w 219"/>
                <a:gd name="T93" fmla="*/ 102 h 256"/>
                <a:gd name="T94" fmla="*/ 93 w 219"/>
                <a:gd name="T95" fmla="*/ 106 h 256"/>
                <a:gd name="T96" fmla="*/ 77 w 219"/>
                <a:gd name="T97" fmla="*/ 80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9"/>
                <a:gd name="T148" fmla="*/ 0 h 256"/>
                <a:gd name="T149" fmla="*/ 219 w 219"/>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9" h="256">
                  <a:moveTo>
                    <a:pt x="52" y="58"/>
                  </a:moveTo>
                  <a:lnTo>
                    <a:pt x="37" y="62"/>
                  </a:lnTo>
                  <a:lnTo>
                    <a:pt x="23" y="75"/>
                  </a:lnTo>
                  <a:lnTo>
                    <a:pt x="17" y="95"/>
                  </a:lnTo>
                  <a:lnTo>
                    <a:pt x="27" y="122"/>
                  </a:lnTo>
                  <a:lnTo>
                    <a:pt x="33" y="126"/>
                  </a:lnTo>
                  <a:lnTo>
                    <a:pt x="40" y="126"/>
                  </a:lnTo>
                  <a:lnTo>
                    <a:pt x="48" y="124"/>
                  </a:lnTo>
                  <a:lnTo>
                    <a:pt x="52" y="122"/>
                  </a:lnTo>
                  <a:lnTo>
                    <a:pt x="60" y="126"/>
                  </a:lnTo>
                  <a:lnTo>
                    <a:pt x="66" y="133"/>
                  </a:lnTo>
                  <a:lnTo>
                    <a:pt x="72" y="137"/>
                  </a:lnTo>
                  <a:lnTo>
                    <a:pt x="75" y="144"/>
                  </a:lnTo>
                  <a:lnTo>
                    <a:pt x="77" y="150"/>
                  </a:lnTo>
                  <a:lnTo>
                    <a:pt x="77" y="152"/>
                  </a:lnTo>
                  <a:lnTo>
                    <a:pt x="73" y="152"/>
                  </a:lnTo>
                  <a:lnTo>
                    <a:pt x="66" y="150"/>
                  </a:lnTo>
                  <a:lnTo>
                    <a:pt x="58" y="148"/>
                  </a:lnTo>
                  <a:lnTo>
                    <a:pt x="52" y="146"/>
                  </a:lnTo>
                  <a:lnTo>
                    <a:pt x="48" y="146"/>
                  </a:lnTo>
                  <a:lnTo>
                    <a:pt x="46" y="141"/>
                  </a:lnTo>
                  <a:lnTo>
                    <a:pt x="44" y="137"/>
                  </a:lnTo>
                  <a:lnTo>
                    <a:pt x="39" y="133"/>
                  </a:lnTo>
                  <a:lnTo>
                    <a:pt x="29" y="130"/>
                  </a:lnTo>
                  <a:lnTo>
                    <a:pt x="19" y="133"/>
                  </a:lnTo>
                  <a:lnTo>
                    <a:pt x="9" y="137"/>
                  </a:lnTo>
                  <a:lnTo>
                    <a:pt x="4" y="146"/>
                  </a:lnTo>
                  <a:lnTo>
                    <a:pt x="0" y="157"/>
                  </a:lnTo>
                  <a:lnTo>
                    <a:pt x="0" y="170"/>
                  </a:lnTo>
                  <a:lnTo>
                    <a:pt x="0" y="177"/>
                  </a:lnTo>
                  <a:lnTo>
                    <a:pt x="2" y="183"/>
                  </a:lnTo>
                  <a:lnTo>
                    <a:pt x="5" y="188"/>
                  </a:lnTo>
                  <a:lnTo>
                    <a:pt x="7" y="192"/>
                  </a:lnTo>
                  <a:lnTo>
                    <a:pt x="19" y="199"/>
                  </a:lnTo>
                  <a:lnTo>
                    <a:pt x="33" y="201"/>
                  </a:lnTo>
                  <a:lnTo>
                    <a:pt x="44" y="199"/>
                  </a:lnTo>
                  <a:lnTo>
                    <a:pt x="52" y="192"/>
                  </a:lnTo>
                  <a:lnTo>
                    <a:pt x="58" y="186"/>
                  </a:lnTo>
                  <a:lnTo>
                    <a:pt x="64" y="186"/>
                  </a:lnTo>
                  <a:lnTo>
                    <a:pt x="70" y="188"/>
                  </a:lnTo>
                  <a:lnTo>
                    <a:pt x="75" y="190"/>
                  </a:lnTo>
                  <a:lnTo>
                    <a:pt x="64" y="201"/>
                  </a:lnTo>
                  <a:lnTo>
                    <a:pt x="54" y="219"/>
                  </a:lnTo>
                  <a:lnTo>
                    <a:pt x="48" y="236"/>
                  </a:lnTo>
                  <a:lnTo>
                    <a:pt x="52" y="250"/>
                  </a:lnTo>
                  <a:lnTo>
                    <a:pt x="64" y="256"/>
                  </a:lnTo>
                  <a:lnTo>
                    <a:pt x="75" y="256"/>
                  </a:lnTo>
                  <a:lnTo>
                    <a:pt x="89" y="252"/>
                  </a:lnTo>
                  <a:lnTo>
                    <a:pt x="97" y="243"/>
                  </a:lnTo>
                  <a:lnTo>
                    <a:pt x="103" y="232"/>
                  </a:lnTo>
                  <a:lnTo>
                    <a:pt x="103" y="219"/>
                  </a:lnTo>
                  <a:lnTo>
                    <a:pt x="101" y="205"/>
                  </a:lnTo>
                  <a:lnTo>
                    <a:pt x="97" y="197"/>
                  </a:lnTo>
                  <a:lnTo>
                    <a:pt x="93" y="190"/>
                  </a:lnTo>
                  <a:lnTo>
                    <a:pt x="93" y="186"/>
                  </a:lnTo>
                  <a:lnTo>
                    <a:pt x="95" y="183"/>
                  </a:lnTo>
                  <a:lnTo>
                    <a:pt x="99" y="181"/>
                  </a:lnTo>
                  <a:lnTo>
                    <a:pt x="103" y="181"/>
                  </a:lnTo>
                  <a:lnTo>
                    <a:pt x="105" y="188"/>
                  </a:lnTo>
                  <a:lnTo>
                    <a:pt x="107" y="194"/>
                  </a:lnTo>
                  <a:lnTo>
                    <a:pt x="108" y="201"/>
                  </a:lnTo>
                  <a:lnTo>
                    <a:pt x="110" y="210"/>
                  </a:lnTo>
                  <a:lnTo>
                    <a:pt x="118" y="219"/>
                  </a:lnTo>
                  <a:lnTo>
                    <a:pt x="128" y="221"/>
                  </a:lnTo>
                  <a:lnTo>
                    <a:pt x="143" y="212"/>
                  </a:lnTo>
                  <a:lnTo>
                    <a:pt x="149" y="219"/>
                  </a:lnTo>
                  <a:lnTo>
                    <a:pt x="157" y="223"/>
                  </a:lnTo>
                  <a:lnTo>
                    <a:pt x="167" y="227"/>
                  </a:lnTo>
                  <a:lnTo>
                    <a:pt x="176" y="227"/>
                  </a:lnTo>
                  <a:lnTo>
                    <a:pt x="184" y="225"/>
                  </a:lnTo>
                  <a:lnTo>
                    <a:pt x="194" y="219"/>
                  </a:lnTo>
                  <a:lnTo>
                    <a:pt x="202" y="210"/>
                  </a:lnTo>
                  <a:lnTo>
                    <a:pt x="208" y="194"/>
                  </a:lnTo>
                  <a:lnTo>
                    <a:pt x="208" y="192"/>
                  </a:lnTo>
                  <a:lnTo>
                    <a:pt x="208" y="190"/>
                  </a:lnTo>
                  <a:lnTo>
                    <a:pt x="206" y="190"/>
                  </a:lnTo>
                  <a:lnTo>
                    <a:pt x="206" y="188"/>
                  </a:lnTo>
                  <a:lnTo>
                    <a:pt x="202" y="181"/>
                  </a:lnTo>
                  <a:lnTo>
                    <a:pt x="196" y="170"/>
                  </a:lnTo>
                  <a:lnTo>
                    <a:pt x="186" y="163"/>
                  </a:lnTo>
                  <a:lnTo>
                    <a:pt x="173" y="163"/>
                  </a:lnTo>
                  <a:lnTo>
                    <a:pt x="165" y="166"/>
                  </a:lnTo>
                  <a:lnTo>
                    <a:pt x="157" y="163"/>
                  </a:lnTo>
                  <a:lnTo>
                    <a:pt x="151" y="157"/>
                  </a:lnTo>
                  <a:lnTo>
                    <a:pt x="147" y="152"/>
                  </a:lnTo>
                  <a:lnTo>
                    <a:pt x="155" y="144"/>
                  </a:lnTo>
                  <a:lnTo>
                    <a:pt x="161" y="135"/>
                  </a:lnTo>
                  <a:lnTo>
                    <a:pt x="169" y="128"/>
                  </a:lnTo>
                  <a:lnTo>
                    <a:pt x="175" y="122"/>
                  </a:lnTo>
                  <a:lnTo>
                    <a:pt x="190" y="124"/>
                  </a:lnTo>
                  <a:lnTo>
                    <a:pt x="202" y="119"/>
                  </a:lnTo>
                  <a:lnTo>
                    <a:pt x="210" y="115"/>
                  </a:lnTo>
                  <a:lnTo>
                    <a:pt x="215" y="106"/>
                  </a:lnTo>
                  <a:lnTo>
                    <a:pt x="219" y="95"/>
                  </a:lnTo>
                  <a:lnTo>
                    <a:pt x="219" y="86"/>
                  </a:lnTo>
                  <a:lnTo>
                    <a:pt x="217" y="75"/>
                  </a:lnTo>
                  <a:lnTo>
                    <a:pt x="211" y="66"/>
                  </a:lnTo>
                  <a:lnTo>
                    <a:pt x="204" y="60"/>
                  </a:lnTo>
                  <a:lnTo>
                    <a:pt x="192" y="58"/>
                  </a:lnTo>
                  <a:lnTo>
                    <a:pt x="178" y="60"/>
                  </a:lnTo>
                  <a:lnTo>
                    <a:pt x="169" y="64"/>
                  </a:lnTo>
                  <a:lnTo>
                    <a:pt x="163" y="71"/>
                  </a:lnTo>
                  <a:lnTo>
                    <a:pt x="163" y="77"/>
                  </a:lnTo>
                  <a:lnTo>
                    <a:pt x="163" y="86"/>
                  </a:lnTo>
                  <a:lnTo>
                    <a:pt x="163" y="93"/>
                  </a:lnTo>
                  <a:lnTo>
                    <a:pt x="155" y="102"/>
                  </a:lnTo>
                  <a:lnTo>
                    <a:pt x="147" y="108"/>
                  </a:lnTo>
                  <a:lnTo>
                    <a:pt x="140" y="115"/>
                  </a:lnTo>
                  <a:lnTo>
                    <a:pt x="136" y="119"/>
                  </a:lnTo>
                  <a:lnTo>
                    <a:pt x="132" y="117"/>
                  </a:lnTo>
                  <a:lnTo>
                    <a:pt x="130" y="113"/>
                  </a:lnTo>
                  <a:lnTo>
                    <a:pt x="126" y="111"/>
                  </a:lnTo>
                  <a:lnTo>
                    <a:pt x="122" y="108"/>
                  </a:lnTo>
                  <a:lnTo>
                    <a:pt x="126" y="99"/>
                  </a:lnTo>
                  <a:lnTo>
                    <a:pt x="130" y="88"/>
                  </a:lnTo>
                  <a:lnTo>
                    <a:pt x="132" y="77"/>
                  </a:lnTo>
                  <a:lnTo>
                    <a:pt x="134" y="71"/>
                  </a:lnTo>
                  <a:lnTo>
                    <a:pt x="143" y="62"/>
                  </a:lnTo>
                  <a:lnTo>
                    <a:pt x="151" y="51"/>
                  </a:lnTo>
                  <a:lnTo>
                    <a:pt x="155" y="40"/>
                  </a:lnTo>
                  <a:lnTo>
                    <a:pt x="155" y="27"/>
                  </a:lnTo>
                  <a:lnTo>
                    <a:pt x="149" y="16"/>
                  </a:lnTo>
                  <a:lnTo>
                    <a:pt x="140" y="7"/>
                  </a:lnTo>
                  <a:lnTo>
                    <a:pt x="130" y="0"/>
                  </a:lnTo>
                  <a:lnTo>
                    <a:pt x="118" y="0"/>
                  </a:lnTo>
                  <a:lnTo>
                    <a:pt x="112" y="2"/>
                  </a:lnTo>
                  <a:lnTo>
                    <a:pt x="107" y="7"/>
                  </a:lnTo>
                  <a:lnTo>
                    <a:pt x="99" y="11"/>
                  </a:lnTo>
                  <a:lnTo>
                    <a:pt x="93" y="18"/>
                  </a:lnTo>
                  <a:lnTo>
                    <a:pt x="89" y="22"/>
                  </a:lnTo>
                  <a:lnTo>
                    <a:pt x="87" y="27"/>
                  </a:lnTo>
                  <a:lnTo>
                    <a:pt x="85" y="33"/>
                  </a:lnTo>
                  <a:lnTo>
                    <a:pt x="85" y="38"/>
                  </a:lnTo>
                  <a:lnTo>
                    <a:pt x="89" y="49"/>
                  </a:lnTo>
                  <a:lnTo>
                    <a:pt x="95" y="58"/>
                  </a:lnTo>
                  <a:lnTo>
                    <a:pt x="101" y="64"/>
                  </a:lnTo>
                  <a:lnTo>
                    <a:pt x="107" y="66"/>
                  </a:lnTo>
                  <a:lnTo>
                    <a:pt x="107" y="77"/>
                  </a:lnTo>
                  <a:lnTo>
                    <a:pt x="107" y="88"/>
                  </a:lnTo>
                  <a:lnTo>
                    <a:pt x="105" y="97"/>
                  </a:lnTo>
                  <a:lnTo>
                    <a:pt x="105" y="102"/>
                  </a:lnTo>
                  <a:lnTo>
                    <a:pt x="101" y="102"/>
                  </a:lnTo>
                  <a:lnTo>
                    <a:pt x="95" y="104"/>
                  </a:lnTo>
                  <a:lnTo>
                    <a:pt x="93" y="106"/>
                  </a:lnTo>
                  <a:lnTo>
                    <a:pt x="91" y="106"/>
                  </a:lnTo>
                  <a:lnTo>
                    <a:pt x="83" y="95"/>
                  </a:lnTo>
                  <a:lnTo>
                    <a:pt x="77" y="80"/>
                  </a:lnTo>
                  <a:lnTo>
                    <a:pt x="70" y="64"/>
                  </a:lnTo>
                  <a:lnTo>
                    <a:pt x="52" y="58"/>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8" name="Freeform 507"/>
            <p:cNvSpPr>
              <a:spLocks/>
            </p:cNvSpPr>
            <p:nvPr/>
          </p:nvSpPr>
          <p:spPr bwMode="auto">
            <a:xfrm>
              <a:off x="132" y="1501"/>
              <a:ext cx="228" cy="448"/>
            </a:xfrm>
            <a:custGeom>
              <a:avLst/>
              <a:gdLst>
                <a:gd name="T0" fmla="*/ 226 w 228"/>
                <a:gd name="T1" fmla="*/ 0 h 448"/>
                <a:gd name="T2" fmla="*/ 208 w 228"/>
                <a:gd name="T3" fmla="*/ 29 h 448"/>
                <a:gd name="T4" fmla="*/ 187 w 228"/>
                <a:gd name="T5" fmla="*/ 53 h 448"/>
                <a:gd name="T6" fmla="*/ 163 w 228"/>
                <a:gd name="T7" fmla="*/ 75 h 448"/>
                <a:gd name="T8" fmla="*/ 138 w 228"/>
                <a:gd name="T9" fmla="*/ 91 h 448"/>
                <a:gd name="T10" fmla="*/ 113 w 228"/>
                <a:gd name="T11" fmla="*/ 102 h 448"/>
                <a:gd name="T12" fmla="*/ 88 w 228"/>
                <a:gd name="T13" fmla="*/ 110 h 448"/>
                <a:gd name="T14" fmla="*/ 64 w 228"/>
                <a:gd name="T15" fmla="*/ 113 h 448"/>
                <a:gd name="T16" fmla="*/ 41 w 228"/>
                <a:gd name="T17" fmla="*/ 113 h 448"/>
                <a:gd name="T18" fmla="*/ 43 w 228"/>
                <a:gd name="T19" fmla="*/ 135 h 448"/>
                <a:gd name="T20" fmla="*/ 39 w 228"/>
                <a:gd name="T21" fmla="*/ 161 h 448"/>
                <a:gd name="T22" fmla="*/ 25 w 228"/>
                <a:gd name="T23" fmla="*/ 188 h 448"/>
                <a:gd name="T24" fmla="*/ 0 w 228"/>
                <a:gd name="T25" fmla="*/ 208 h 448"/>
                <a:gd name="T26" fmla="*/ 16 w 228"/>
                <a:gd name="T27" fmla="*/ 236 h 448"/>
                <a:gd name="T28" fmla="*/ 25 w 228"/>
                <a:gd name="T29" fmla="*/ 272 h 448"/>
                <a:gd name="T30" fmla="*/ 25 w 228"/>
                <a:gd name="T31" fmla="*/ 307 h 448"/>
                <a:gd name="T32" fmla="*/ 16 w 228"/>
                <a:gd name="T33" fmla="*/ 338 h 448"/>
                <a:gd name="T34" fmla="*/ 25 w 228"/>
                <a:gd name="T35" fmla="*/ 342 h 448"/>
                <a:gd name="T36" fmla="*/ 37 w 228"/>
                <a:gd name="T37" fmla="*/ 349 h 448"/>
                <a:gd name="T38" fmla="*/ 51 w 228"/>
                <a:gd name="T39" fmla="*/ 355 h 448"/>
                <a:gd name="T40" fmla="*/ 66 w 228"/>
                <a:gd name="T41" fmla="*/ 367 h 448"/>
                <a:gd name="T42" fmla="*/ 80 w 228"/>
                <a:gd name="T43" fmla="*/ 382 h 448"/>
                <a:gd name="T44" fmla="*/ 92 w 228"/>
                <a:gd name="T45" fmla="*/ 400 h 448"/>
                <a:gd name="T46" fmla="*/ 101 w 228"/>
                <a:gd name="T47" fmla="*/ 422 h 448"/>
                <a:gd name="T48" fmla="*/ 109 w 228"/>
                <a:gd name="T49" fmla="*/ 448 h 448"/>
                <a:gd name="T50" fmla="*/ 115 w 228"/>
                <a:gd name="T51" fmla="*/ 433 h 448"/>
                <a:gd name="T52" fmla="*/ 123 w 228"/>
                <a:gd name="T53" fmla="*/ 415 h 448"/>
                <a:gd name="T54" fmla="*/ 132 w 228"/>
                <a:gd name="T55" fmla="*/ 400 h 448"/>
                <a:gd name="T56" fmla="*/ 144 w 228"/>
                <a:gd name="T57" fmla="*/ 384 h 448"/>
                <a:gd name="T58" fmla="*/ 156 w 228"/>
                <a:gd name="T59" fmla="*/ 369 h 448"/>
                <a:gd name="T60" fmla="*/ 171 w 228"/>
                <a:gd name="T61" fmla="*/ 358 h 448"/>
                <a:gd name="T62" fmla="*/ 187 w 228"/>
                <a:gd name="T63" fmla="*/ 351 h 448"/>
                <a:gd name="T64" fmla="*/ 204 w 228"/>
                <a:gd name="T65" fmla="*/ 347 h 448"/>
                <a:gd name="T66" fmla="*/ 196 w 228"/>
                <a:gd name="T67" fmla="*/ 329 h 448"/>
                <a:gd name="T68" fmla="*/ 193 w 228"/>
                <a:gd name="T69" fmla="*/ 302 h 448"/>
                <a:gd name="T70" fmla="*/ 196 w 228"/>
                <a:gd name="T71" fmla="*/ 276 h 448"/>
                <a:gd name="T72" fmla="*/ 212 w 228"/>
                <a:gd name="T73" fmla="*/ 245 h 448"/>
                <a:gd name="T74" fmla="*/ 196 w 228"/>
                <a:gd name="T75" fmla="*/ 197 h 448"/>
                <a:gd name="T76" fmla="*/ 193 w 228"/>
                <a:gd name="T77" fmla="*/ 150 h 448"/>
                <a:gd name="T78" fmla="*/ 195 w 228"/>
                <a:gd name="T79" fmla="*/ 108 h 448"/>
                <a:gd name="T80" fmla="*/ 198 w 228"/>
                <a:gd name="T81" fmla="*/ 77 h 448"/>
                <a:gd name="T82" fmla="*/ 204 w 228"/>
                <a:gd name="T83" fmla="*/ 60 h 448"/>
                <a:gd name="T84" fmla="*/ 212 w 228"/>
                <a:gd name="T85" fmla="*/ 38 h 448"/>
                <a:gd name="T86" fmla="*/ 220 w 228"/>
                <a:gd name="T87" fmla="*/ 22 h 448"/>
                <a:gd name="T88" fmla="*/ 226 w 228"/>
                <a:gd name="T89" fmla="*/ 13 h 448"/>
                <a:gd name="T90" fmla="*/ 228 w 228"/>
                <a:gd name="T91" fmla="*/ 9 h 448"/>
                <a:gd name="T92" fmla="*/ 228 w 228"/>
                <a:gd name="T93" fmla="*/ 7 h 448"/>
                <a:gd name="T94" fmla="*/ 226 w 228"/>
                <a:gd name="T95" fmla="*/ 2 h 448"/>
                <a:gd name="T96" fmla="*/ 226 w 228"/>
                <a:gd name="T97" fmla="*/ 2 h 448"/>
                <a:gd name="T98" fmla="*/ 226 w 228"/>
                <a:gd name="T99" fmla="*/ 0 h 4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8"/>
                <a:gd name="T151" fmla="*/ 0 h 448"/>
                <a:gd name="T152" fmla="*/ 228 w 228"/>
                <a:gd name="T153" fmla="*/ 448 h 4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8" h="448">
                  <a:moveTo>
                    <a:pt x="226" y="0"/>
                  </a:moveTo>
                  <a:lnTo>
                    <a:pt x="208" y="29"/>
                  </a:lnTo>
                  <a:lnTo>
                    <a:pt x="187" y="53"/>
                  </a:lnTo>
                  <a:lnTo>
                    <a:pt x="163" y="75"/>
                  </a:lnTo>
                  <a:lnTo>
                    <a:pt x="138" y="91"/>
                  </a:lnTo>
                  <a:lnTo>
                    <a:pt x="113" y="102"/>
                  </a:lnTo>
                  <a:lnTo>
                    <a:pt x="88" y="110"/>
                  </a:lnTo>
                  <a:lnTo>
                    <a:pt x="64" y="113"/>
                  </a:lnTo>
                  <a:lnTo>
                    <a:pt x="41" y="113"/>
                  </a:lnTo>
                  <a:lnTo>
                    <a:pt x="43" y="135"/>
                  </a:lnTo>
                  <a:lnTo>
                    <a:pt x="39" y="161"/>
                  </a:lnTo>
                  <a:lnTo>
                    <a:pt x="25" y="188"/>
                  </a:lnTo>
                  <a:lnTo>
                    <a:pt x="0" y="208"/>
                  </a:lnTo>
                  <a:lnTo>
                    <a:pt x="16" y="236"/>
                  </a:lnTo>
                  <a:lnTo>
                    <a:pt x="25" y="272"/>
                  </a:lnTo>
                  <a:lnTo>
                    <a:pt x="25" y="307"/>
                  </a:lnTo>
                  <a:lnTo>
                    <a:pt x="16" y="338"/>
                  </a:lnTo>
                  <a:lnTo>
                    <a:pt x="25" y="342"/>
                  </a:lnTo>
                  <a:lnTo>
                    <a:pt x="37" y="349"/>
                  </a:lnTo>
                  <a:lnTo>
                    <a:pt x="51" y="355"/>
                  </a:lnTo>
                  <a:lnTo>
                    <a:pt x="66" y="367"/>
                  </a:lnTo>
                  <a:lnTo>
                    <a:pt x="80" y="382"/>
                  </a:lnTo>
                  <a:lnTo>
                    <a:pt x="92" y="400"/>
                  </a:lnTo>
                  <a:lnTo>
                    <a:pt x="101" y="422"/>
                  </a:lnTo>
                  <a:lnTo>
                    <a:pt x="109" y="448"/>
                  </a:lnTo>
                  <a:lnTo>
                    <a:pt x="115" y="433"/>
                  </a:lnTo>
                  <a:lnTo>
                    <a:pt x="123" y="415"/>
                  </a:lnTo>
                  <a:lnTo>
                    <a:pt x="132" y="400"/>
                  </a:lnTo>
                  <a:lnTo>
                    <a:pt x="144" y="384"/>
                  </a:lnTo>
                  <a:lnTo>
                    <a:pt x="156" y="369"/>
                  </a:lnTo>
                  <a:lnTo>
                    <a:pt x="171" y="358"/>
                  </a:lnTo>
                  <a:lnTo>
                    <a:pt x="187" y="351"/>
                  </a:lnTo>
                  <a:lnTo>
                    <a:pt x="204" y="347"/>
                  </a:lnTo>
                  <a:lnTo>
                    <a:pt x="196" y="329"/>
                  </a:lnTo>
                  <a:lnTo>
                    <a:pt x="193" y="302"/>
                  </a:lnTo>
                  <a:lnTo>
                    <a:pt x="196" y="276"/>
                  </a:lnTo>
                  <a:lnTo>
                    <a:pt x="212" y="245"/>
                  </a:lnTo>
                  <a:lnTo>
                    <a:pt x="196" y="197"/>
                  </a:lnTo>
                  <a:lnTo>
                    <a:pt x="193" y="150"/>
                  </a:lnTo>
                  <a:lnTo>
                    <a:pt x="195" y="108"/>
                  </a:lnTo>
                  <a:lnTo>
                    <a:pt x="198" y="77"/>
                  </a:lnTo>
                  <a:lnTo>
                    <a:pt x="204" y="60"/>
                  </a:lnTo>
                  <a:lnTo>
                    <a:pt x="212" y="38"/>
                  </a:lnTo>
                  <a:lnTo>
                    <a:pt x="220" y="22"/>
                  </a:lnTo>
                  <a:lnTo>
                    <a:pt x="226" y="13"/>
                  </a:lnTo>
                  <a:lnTo>
                    <a:pt x="228" y="9"/>
                  </a:lnTo>
                  <a:lnTo>
                    <a:pt x="228" y="7"/>
                  </a:lnTo>
                  <a:lnTo>
                    <a:pt x="226" y="2"/>
                  </a:lnTo>
                  <a:lnTo>
                    <a:pt x="226"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9" name="Freeform 508"/>
            <p:cNvSpPr>
              <a:spLocks/>
            </p:cNvSpPr>
            <p:nvPr/>
          </p:nvSpPr>
          <p:spPr bwMode="auto">
            <a:xfrm>
              <a:off x="713" y="1388"/>
              <a:ext cx="428" cy="371"/>
            </a:xfrm>
            <a:custGeom>
              <a:avLst/>
              <a:gdLst>
                <a:gd name="T0" fmla="*/ 195 w 428"/>
                <a:gd name="T1" fmla="*/ 0 h 371"/>
                <a:gd name="T2" fmla="*/ 179 w 428"/>
                <a:gd name="T3" fmla="*/ 5 h 371"/>
                <a:gd name="T4" fmla="*/ 162 w 428"/>
                <a:gd name="T5" fmla="*/ 12 h 371"/>
                <a:gd name="T6" fmla="*/ 138 w 428"/>
                <a:gd name="T7" fmla="*/ 20 h 371"/>
                <a:gd name="T8" fmla="*/ 115 w 428"/>
                <a:gd name="T9" fmla="*/ 27 h 371"/>
                <a:gd name="T10" fmla="*/ 92 w 428"/>
                <a:gd name="T11" fmla="*/ 36 h 371"/>
                <a:gd name="T12" fmla="*/ 68 w 428"/>
                <a:gd name="T13" fmla="*/ 42 h 371"/>
                <a:gd name="T14" fmla="*/ 47 w 428"/>
                <a:gd name="T15" fmla="*/ 47 h 371"/>
                <a:gd name="T16" fmla="*/ 27 w 428"/>
                <a:gd name="T17" fmla="*/ 49 h 371"/>
                <a:gd name="T18" fmla="*/ 20 w 428"/>
                <a:gd name="T19" fmla="*/ 49 h 371"/>
                <a:gd name="T20" fmla="*/ 12 w 428"/>
                <a:gd name="T21" fmla="*/ 47 h 371"/>
                <a:gd name="T22" fmla="*/ 4 w 428"/>
                <a:gd name="T23" fmla="*/ 47 h 371"/>
                <a:gd name="T24" fmla="*/ 0 w 428"/>
                <a:gd name="T25" fmla="*/ 47 h 371"/>
                <a:gd name="T26" fmla="*/ 24 w 428"/>
                <a:gd name="T27" fmla="*/ 62 h 371"/>
                <a:gd name="T28" fmla="*/ 43 w 428"/>
                <a:gd name="T29" fmla="*/ 84 h 371"/>
                <a:gd name="T30" fmla="*/ 62 w 428"/>
                <a:gd name="T31" fmla="*/ 111 h 371"/>
                <a:gd name="T32" fmla="*/ 78 w 428"/>
                <a:gd name="T33" fmla="*/ 140 h 371"/>
                <a:gd name="T34" fmla="*/ 94 w 428"/>
                <a:gd name="T35" fmla="*/ 173 h 371"/>
                <a:gd name="T36" fmla="*/ 103 w 428"/>
                <a:gd name="T37" fmla="*/ 206 h 371"/>
                <a:gd name="T38" fmla="*/ 113 w 428"/>
                <a:gd name="T39" fmla="*/ 243 h 371"/>
                <a:gd name="T40" fmla="*/ 119 w 428"/>
                <a:gd name="T41" fmla="*/ 279 h 371"/>
                <a:gd name="T42" fmla="*/ 129 w 428"/>
                <a:gd name="T43" fmla="*/ 279 h 371"/>
                <a:gd name="T44" fmla="*/ 144 w 428"/>
                <a:gd name="T45" fmla="*/ 281 h 371"/>
                <a:gd name="T46" fmla="*/ 160 w 428"/>
                <a:gd name="T47" fmla="*/ 290 h 371"/>
                <a:gd name="T48" fmla="*/ 175 w 428"/>
                <a:gd name="T49" fmla="*/ 301 h 371"/>
                <a:gd name="T50" fmla="*/ 193 w 428"/>
                <a:gd name="T51" fmla="*/ 314 h 371"/>
                <a:gd name="T52" fmla="*/ 208 w 428"/>
                <a:gd name="T53" fmla="*/ 332 h 371"/>
                <a:gd name="T54" fmla="*/ 222 w 428"/>
                <a:gd name="T55" fmla="*/ 349 h 371"/>
                <a:gd name="T56" fmla="*/ 232 w 428"/>
                <a:gd name="T57" fmla="*/ 371 h 371"/>
                <a:gd name="T58" fmla="*/ 243 w 428"/>
                <a:gd name="T59" fmla="*/ 360 h 371"/>
                <a:gd name="T60" fmla="*/ 261 w 428"/>
                <a:gd name="T61" fmla="*/ 349 h 371"/>
                <a:gd name="T62" fmla="*/ 280 w 428"/>
                <a:gd name="T63" fmla="*/ 340 h 371"/>
                <a:gd name="T64" fmla="*/ 303 w 428"/>
                <a:gd name="T65" fmla="*/ 334 h 371"/>
                <a:gd name="T66" fmla="*/ 331 w 428"/>
                <a:gd name="T67" fmla="*/ 332 h 371"/>
                <a:gd name="T68" fmla="*/ 362 w 428"/>
                <a:gd name="T69" fmla="*/ 334 h 371"/>
                <a:gd name="T70" fmla="*/ 393 w 428"/>
                <a:gd name="T71" fmla="*/ 343 h 371"/>
                <a:gd name="T72" fmla="*/ 428 w 428"/>
                <a:gd name="T73" fmla="*/ 358 h 371"/>
                <a:gd name="T74" fmla="*/ 418 w 428"/>
                <a:gd name="T75" fmla="*/ 345 h 371"/>
                <a:gd name="T76" fmla="*/ 406 w 428"/>
                <a:gd name="T77" fmla="*/ 327 h 371"/>
                <a:gd name="T78" fmla="*/ 399 w 428"/>
                <a:gd name="T79" fmla="*/ 307 h 371"/>
                <a:gd name="T80" fmla="*/ 391 w 428"/>
                <a:gd name="T81" fmla="*/ 285 h 371"/>
                <a:gd name="T82" fmla="*/ 389 w 428"/>
                <a:gd name="T83" fmla="*/ 259 h 371"/>
                <a:gd name="T84" fmla="*/ 389 w 428"/>
                <a:gd name="T85" fmla="*/ 228 h 371"/>
                <a:gd name="T86" fmla="*/ 397 w 428"/>
                <a:gd name="T87" fmla="*/ 195 h 371"/>
                <a:gd name="T88" fmla="*/ 410 w 428"/>
                <a:gd name="T89" fmla="*/ 159 h 371"/>
                <a:gd name="T90" fmla="*/ 391 w 428"/>
                <a:gd name="T91" fmla="*/ 153 h 371"/>
                <a:gd name="T92" fmla="*/ 370 w 428"/>
                <a:gd name="T93" fmla="*/ 146 h 371"/>
                <a:gd name="T94" fmla="*/ 350 w 428"/>
                <a:gd name="T95" fmla="*/ 137 h 371"/>
                <a:gd name="T96" fmla="*/ 333 w 428"/>
                <a:gd name="T97" fmla="*/ 124 h 371"/>
                <a:gd name="T98" fmla="*/ 317 w 428"/>
                <a:gd name="T99" fmla="*/ 106 h 371"/>
                <a:gd name="T100" fmla="*/ 305 w 428"/>
                <a:gd name="T101" fmla="*/ 84 h 371"/>
                <a:gd name="T102" fmla="*/ 300 w 428"/>
                <a:gd name="T103" fmla="*/ 56 h 371"/>
                <a:gd name="T104" fmla="*/ 298 w 428"/>
                <a:gd name="T105" fmla="*/ 23 h 371"/>
                <a:gd name="T106" fmla="*/ 286 w 428"/>
                <a:gd name="T107" fmla="*/ 25 h 371"/>
                <a:gd name="T108" fmla="*/ 274 w 428"/>
                <a:gd name="T109" fmla="*/ 27 h 371"/>
                <a:gd name="T110" fmla="*/ 263 w 428"/>
                <a:gd name="T111" fmla="*/ 29 h 371"/>
                <a:gd name="T112" fmla="*/ 251 w 428"/>
                <a:gd name="T113" fmla="*/ 27 h 371"/>
                <a:gd name="T114" fmla="*/ 237 w 428"/>
                <a:gd name="T115" fmla="*/ 25 h 371"/>
                <a:gd name="T116" fmla="*/ 224 w 428"/>
                <a:gd name="T117" fmla="*/ 20 h 371"/>
                <a:gd name="T118" fmla="*/ 210 w 428"/>
                <a:gd name="T119" fmla="*/ 12 h 371"/>
                <a:gd name="T120" fmla="*/ 195 w 428"/>
                <a:gd name="T121" fmla="*/ 0 h 3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8"/>
                <a:gd name="T184" fmla="*/ 0 h 371"/>
                <a:gd name="T185" fmla="*/ 428 w 428"/>
                <a:gd name="T186" fmla="*/ 371 h 3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8" h="371">
                  <a:moveTo>
                    <a:pt x="195" y="0"/>
                  </a:moveTo>
                  <a:lnTo>
                    <a:pt x="179" y="5"/>
                  </a:lnTo>
                  <a:lnTo>
                    <a:pt x="162" y="12"/>
                  </a:lnTo>
                  <a:lnTo>
                    <a:pt x="138" y="20"/>
                  </a:lnTo>
                  <a:lnTo>
                    <a:pt x="115" y="27"/>
                  </a:lnTo>
                  <a:lnTo>
                    <a:pt x="92" y="36"/>
                  </a:lnTo>
                  <a:lnTo>
                    <a:pt x="68" y="42"/>
                  </a:lnTo>
                  <a:lnTo>
                    <a:pt x="47" y="47"/>
                  </a:lnTo>
                  <a:lnTo>
                    <a:pt x="27" y="49"/>
                  </a:lnTo>
                  <a:lnTo>
                    <a:pt x="20" y="49"/>
                  </a:lnTo>
                  <a:lnTo>
                    <a:pt x="12" y="47"/>
                  </a:lnTo>
                  <a:lnTo>
                    <a:pt x="4" y="47"/>
                  </a:lnTo>
                  <a:lnTo>
                    <a:pt x="0" y="47"/>
                  </a:lnTo>
                  <a:lnTo>
                    <a:pt x="24" y="62"/>
                  </a:lnTo>
                  <a:lnTo>
                    <a:pt x="43" y="84"/>
                  </a:lnTo>
                  <a:lnTo>
                    <a:pt x="62" y="111"/>
                  </a:lnTo>
                  <a:lnTo>
                    <a:pt x="78" y="140"/>
                  </a:lnTo>
                  <a:lnTo>
                    <a:pt x="94" y="173"/>
                  </a:lnTo>
                  <a:lnTo>
                    <a:pt x="103" y="206"/>
                  </a:lnTo>
                  <a:lnTo>
                    <a:pt x="113" y="243"/>
                  </a:lnTo>
                  <a:lnTo>
                    <a:pt x="119" y="279"/>
                  </a:lnTo>
                  <a:lnTo>
                    <a:pt x="129" y="279"/>
                  </a:lnTo>
                  <a:lnTo>
                    <a:pt x="144" y="281"/>
                  </a:lnTo>
                  <a:lnTo>
                    <a:pt x="160" y="290"/>
                  </a:lnTo>
                  <a:lnTo>
                    <a:pt x="175" y="301"/>
                  </a:lnTo>
                  <a:lnTo>
                    <a:pt x="193" y="314"/>
                  </a:lnTo>
                  <a:lnTo>
                    <a:pt x="208" y="332"/>
                  </a:lnTo>
                  <a:lnTo>
                    <a:pt x="222" y="349"/>
                  </a:lnTo>
                  <a:lnTo>
                    <a:pt x="232" y="371"/>
                  </a:lnTo>
                  <a:lnTo>
                    <a:pt x="243" y="360"/>
                  </a:lnTo>
                  <a:lnTo>
                    <a:pt x="261" y="349"/>
                  </a:lnTo>
                  <a:lnTo>
                    <a:pt x="280" y="340"/>
                  </a:lnTo>
                  <a:lnTo>
                    <a:pt x="303" y="334"/>
                  </a:lnTo>
                  <a:lnTo>
                    <a:pt x="331" y="332"/>
                  </a:lnTo>
                  <a:lnTo>
                    <a:pt x="362" y="334"/>
                  </a:lnTo>
                  <a:lnTo>
                    <a:pt x="393" y="343"/>
                  </a:lnTo>
                  <a:lnTo>
                    <a:pt x="428" y="358"/>
                  </a:lnTo>
                  <a:lnTo>
                    <a:pt x="418" y="345"/>
                  </a:lnTo>
                  <a:lnTo>
                    <a:pt x="406" y="327"/>
                  </a:lnTo>
                  <a:lnTo>
                    <a:pt x="399" y="307"/>
                  </a:lnTo>
                  <a:lnTo>
                    <a:pt x="391" y="285"/>
                  </a:lnTo>
                  <a:lnTo>
                    <a:pt x="389" y="259"/>
                  </a:lnTo>
                  <a:lnTo>
                    <a:pt x="389" y="228"/>
                  </a:lnTo>
                  <a:lnTo>
                    <a:pt x="397" y="195"/>
                  </a:lnTo>
                  <a:lnTo>
                    <a:pt x="410" y="159"/>
                  </a:lnTo>
                  <a:lnTo>
                    <a:pt x="391" y="153"/>
                  </a:lnTo>
                  <a:lnTo>
                    <a:pt x="370" y="146"/>
                  </a:lnTo>
                  <a:lnTo>
                    <a:pt x="350" y="137"/>
                  </a:lnTo>
                  <a:lnTo>
                    <a:pt x="333" y="124"/>
                  </a:lnTo>
                  <a:lnTo>
                    <a:pt x="317" y="106"/>
                  </a:lnTo>
                  <a:lnTo>
                    <a:pt x="305" y="84"/>
                  </a:lnTo>
                  <a:lnTo>
                    <a:pt x="300" y="56"/>
                  </a:lnTo>
                  <a:lnTo>
                    <a:pt x="298" y="23"/>
                  </a:lnTo>
                  <a:lnTo>
                    <a:pt x="286" y="25"/>
                  </a:lnTo>
                  <a:lnTo>
                    <a:pt x="274" y="27"/>
                  </a:lnTo>
                  <a:lnTo>
                    <a:pt x="263" y="29"/>
                  </a:lnTo>
                  <a:lnTo>
                    <a:pt x="251" y="27"/>
                  </a:lnTo>
                  <a:lnTo>
                    <a:pt x="237" y="25"/>
                  </a:lnTo>
                  <a:lnTo>
                    <a:pt x="224" y="20"/>
                  </a:lnTo>
                  <a:lnTo>
                    <a:pt x="210" y="12"/>
                  </a:lnTo>
                  <a:lnTo>
                    <a:pt x="195"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 name="Freeform 509"/>
            <p:cNvSpPr>
              <a:spLocks/>
            </p:cNvSpPr>
            <p:nvPr/>
          </p:nvSpPr>
          <p:spPr bwMode="auto">
            <a:xfrm>
              <a:off x="494" y="830"/>
              <a:ext cx="375" cy="525"/>
            </a:xfrm>
            <a:custGeom>
              <a:avLst/>
              <a:gdLst>
                <a:gd name="T0" fmla="*/ 316 w 375"/>
                <a:gd name="T1" fmla="*/ 256 h 525"/>
                <a:gd name="T2" fmla="*/ 268 w 375"/>
                <a:gd name="T3" fmla="*/ 258 h 525"/>
                <a:gd name="T4" fmla="*/ 204 w 375"/>
                <a:gd name="T5" fmla="*/ 283 h 525"/>
                <a:gd name="T6" fmla="*/ 143 w 375"/>
                <a:gd name="T7" fmla="*/ 344 h 525"/>
                <a:gd name="T8" fmla="*/ 108 w 375"/>
                <a:gd name="T9" fmla="*/ 437 h 525"/>
                <a:gd name="T10" fmla="*/ 83 w 375"/>
                <a:gd name="T11" fmla="*/ 494 h 525"/>
                <a:gd name="T12" fmla="*/ 58 w 375"/>
                <a:gd name="T13" fmla="*/ 508 h 525"/>
                <a:gd name="T14" fmla="*/ 39 w 375"/>
                <a:gd name="T15" fmla="*/ 512 h 525"/>
                <a:gd name="T16" fmla="*/ 21 w 375"/>
                <a:gd name="T17" fmla="*/ 517 h 525"/>
                <a:gd name="T18" fmla="*/ 7 w 375"/>
                <a:gd name="T19" fmla="*/ 523 h 525"/>
                <a:gd name="T20" fmla="*/ 2 w 375"/>
                <a:gd name="T21" fmla="*/ 523 h 525"/>
                <a:gd name="T22" fmla="*/ 0 w 375"/>
                <a:gd name="T23" fmla="*/ 521 h 525"/>
                <a:gd name="T24" fmla="*/ 31 w 375"/>
                <a:gd name="T25" fmla="*/ 501 h 525"/>
                <a:gd name="T26" fmla="*/ 70 w 375"/>
                <a:gd name="T27" fmla="*/ 448 h 525"/>
                <a:gd name="T28" fmla="*/ 87 w 375"/>
                <a:gd name="T29" fmla="*/ 386 h 525"/>
                <a:gd name="T30" fmla="*/ 93 w 375"/>
                <a:gd name="T31" fmla="*/ 331 h 525"/>
                <a:gd name="T32" fmla="*/ 91 w 375"/>
                <a:gd name="T33" fmla="*/ 294 h 525"/>
                <a:gd name="T34" fmla="*/ 83 w 375"/>
                <a:gd name="T35" fmla="*/ 249 h 525"/>
                <a:gd name="T36" fmla="*/ 89 w 375"/>
                <a:gd name="T37" fmla="*/ 223 h 525"/>
                <a:gd name="T38" fmla="*/ 118 w 375"/>
                <a:gd name="T39" fmla="*/ 201 h 525"/>
                <a:gd name="T40" fmla="*/ 143 w 375"/>
                <a:gd name="T41" fmla="*/ 163 h 525"/>
                <a:gd name="T42" fmla="*/ 153 w 375"/>
                <a:gd name="T43" fmla="*/ 117 h 525"/>
                <a:gd name="T44" fmla="*/ 165 w 375"/>
                <a:gd name="T45" fmla="*/ 91 h 525"/>
                <a:gd name="T46" fmla="*/ 208 w 375"/>
                <a:gd name="T47" fmla="*/ 75 h 525"/>
                <a:gd name="T48" fmla="*/ 254 w 375"/>
                <a:gd name="T49" fmla="*/ 49 h 525"/>
                <a:gd name="T50" fmla="*/ 293 w 375"/>
                <a:gd name="T51" fmla="*/ 18 h 525"/>
                <a:gd name="T52" fmla="*/ 305 w 375"/>
                <a:gd name="T53" fmla="*/ 20 h 525"/>
                <a:gd name="T54" fmla="*/ 311 w 375"/>
                <a:gd name="T55" fmla="*/ 71 h 525"/>
                <a:gd name="T56" fmla="*/ 328 w 375"/>
                <a:gd name="T57" fmla="*/ 119 h 525"/>
                <a:gd name="T58" fmla="*/ 357 w 375"/>
                <a:gd name="T59" fmla="*/ 161 h 525"/>
                <a:gd name="T60" fmla="*/ 363 w 375"/>
                <a:gd name="T61" fmla="*/ 177 h 525"/>
                <a:gd name="T62" fmla="*/ 340 w 375"/>
                <a:gd name="T63" fmla="*/ 188 h 525"/>
                <a:gd name="T64" fmla="*/ 322 w 375"/>
                <a:gd name="T65" fmla="*/ 208 h 525"/>
                <a:gd name="T66" fmla="*/ 320 w 375"/>
                <a:gd name="T67" fmla="*/ 238 h 5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5"/>
                <a:gd name="T103" fmla="*/ 0 h 525"/>
                <a:gd name="T104" fmla="*/ 375 w 375"/>
                <a:gd name="T105" fmla="*/ 525 h 5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5" h="525">
                  <a:moveTo>
                    <a:pt x="328" y="256"/>
                  </a:moveTo>
                  <a:lnTo>
                    <a:pt x="316" y="256"/>
                  </a:lnTo>
                  <a:lnTo>
                    <a:pt x="295" y="256"/>
                  </a:lnTo>
                  <a:lnTo>
                    <a:pt x="268" y="258"/>
                  </a:lnTo>
                  <a:lnTo>
                    <a:pt x="237" y="267"/>
                  </a:lnTo>
                  <a:lnTo>
                    <a:pt x="204" y="283"/>
                  </a:lnTo>
                  <a:lnTo>
                    <a:pt x="173" y="307"/>
                  </a:lnTo>
                  <a:lnTo>
                    <a:pt x="143" y="344"/>
                  </a:lnTo>
                  <a:lnTo>
                    <a:pt x="122" y="393"/>
                  </a:lnTo>
                  <a:lnTo>
                    <a:pt x="108" y="437"/>
                  </a:lnTo>
                  <a:lnTo>
                    <a:pt x="97" y="472"/>
                  </a:lnTo>
                  <a:lnTo>
                    <a:pt x="83" y="494"/>
                  </a:lnTo>
                  <a:lnTo>
                    <a:pt x="68" y="506"/>
                  </a:lnTo>
                  <a:lnTo>
                    <a:pt x="58" y="508"/>
                  </a:lnTo>
                  <a:lnTo>
                    <a:pt x="48" y="510"/>
                  </a:lnTo>
                  <a:lnTo>
                    <a:pt x="39" y="512"/>
                  </a:lnTo>
                  <a:lnTo>
                    <a:pt x="31" y="514"/>
                  </a:lnTo>
                  <a:lnTo>
                    <a:pt x="21" y="517"/>
                  </a:lnTo>
                  <a:lnTo>
                    <a:pt x="13" y="521"/>
                  </a:lnTo>
                  <a:lnTo>
                    <a:pt x="7" y="523"/>
                  </a:lnTo>
                  <a:lnTo>
                    <a:pt x="2" y="525"/>
                  </a:lnTo>
                  <a:lnTo>
                    <a:pt x="2" y="523"/>
                  </a:lnTo>
                  <a:lnTo>
                    <a:pt x="2" y="521"/>
                  </a:lnTo>
                  <a:lnTo>
                    <a:pt x="0" y="521"/>
                  </a:lnTo>
                  <a:lnTo>
                    <a:pt x="0" y="519"/>
                  </a:lnTo>
                  <a:lnTo>
                    <a:pt x="31" y="501"/>
                  </a:lnTo>
                  <a:lnTo>
                    <a:pt x="54" y="479"/>
                  </a:lnTo>
                  <a:lnTo>
                    <a:pt x="70" y="448"/>
                  </a:lnTo>
                  <a:lnTo>
                    <a:pt x="81" y="417"/>
                  </a:lnTo>
                  <a:lnTo>
                    <a:pt x="87" y="386"/>
                  </a:lnTo>
                  <a:lnTo>
                    <a:pt x="91" y="355"/>
                  </a:lnTo>
                  <a:lnTo>
                    <a:pt x="93" y="331"/>
                  </a:lnTo>
                  <a:lnTo>
                    <a:pt x="93" y="311"/>
                  </a:lnTo>
                  <a:lnTo>
                    <a:pt x="91" y="294"/>
                  </a:lnTo>
                  <a:lnTo>
                    <a:pt x="89" y="274"/>
                  </a:lnTo>
                  <a:lnTo>
                    <a:pt x="83" y="249"/>
                  </a:lnTo>
                  <a:lnTo>
                    <a:pt x="77" y="225"/>
                  </a:lnTo>
                  <a:lnTo>
                    <a:pt x="89" y="223"/>
                  </a:lnTo>
                  <a:lnTo>
                    <a:pt x="103" y="214"/>
                  </a:lnTo>
                  <a:lnTo>
                    <a:pt x="118" y="201"/>
                  </a:lnTo>
                  <a:lnTo>
                    <a:pt x="132" y="183"/>
                  </a:lnTo>
                  <a:lnTo>
                    <a:pt x="143" y="163"/>
                  </a:lnTo>
                  <a:lnTo>
                    <a:pt x="151" y="141"/>
                  </a:lnTo>
                  <a:lnTo>
                    <a:pt x="153" y="117"/>
                  </a:lnTo>
                  <a:lnTo>
                    <a:pt x="149" y="93"/>
                  </a:lnTo>
                  <a:lnTo>
                    <a:pt x="165" y="91"/>
                  </a:lnTo>
                  <a:lnTo>
                    <a:pt x="186" y="86"/>
                  </a:lnTo>
                  <a:lnTo>
                    <a:pt x="208" y="75"/>
                  </a:lnTo>
                  <a:lnTo>
                    <a:pt x="233" y="64"/>
                  </a:lnTo>
                  <a:lnTo>
                    <a:pt x="254" y="49"/>
                  </a:lnTo>
                  <a:lnTo>
                    <a:pt x="276" y="33"/>
                  </a:lnTo>
                  <a:lnTo>
                    <a:pt x="293" y="18"/>
                  </a:lnTo>
                  <a:lnTo>
                    <a:pt x="305" y="0"/>
                  </a:lnTo>
                  <a:lnTo>
                    <a:pt x="305" y="20"/>
                  </a:lnTo>
                  <a:lnTo>
                    <a:pt x="307" y="44"/>
                  </a:lnTo>
                  <a:lnTo>
                    <a:pt x="311" y="71"/>
                  </a:lnTo>
                  <a:lnTo>
                    <a:pt x="318" y="95"/>
                  </a:lnTo>
                  <a:lnTo>
                    <a:pt x="328" y="119"/>
                  </a:lnTo>
                  <a:lnTo>
                    <a:pt x="342" y="141"/>
                  </a:lnTo>
                  <a:lnTo>
                    <a:pt x="357" y="161"/>
                  </a:lnTo>
                  <a:lnTo>
                    <a:pt x="375" y="174"/>
                  </a:lnTo>
                  <a:lnTo>
                    <a:pt x="363" y="177"/>
                  </a:lnTo>
                  <a:lnTo>
                    <a:pt x="351" y="181"/>
                  </a:lnTo>
                  <a:lnTo>
                    <a:pt x="340" y="188"/>
                  </a:lnTo>
                  <a:lnTo>
                    <a:pt x="330" y="196"/>
                  </a:lnTo>
                  <a:lnTo>
                    <a:pt x="322" y="208"/>
                  </a:lnTo>
                  <a:lnTo>
                    <a:pt x="320" y="221"/>
                  </a:lnTo>
                  <a:lnTo>
                    <a:pt x="320" y="238"/>
                  </a:lnTo>
                  <a:lnTo>
                    <a:pt x="328" y="256"/>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 name="Freeform 510"/>
            <p:cNvSpPr>
              <a:spLocks/>
            </p:cNvSpPr>
            <p:nvPr/>
          </p:nvSpPr>
          <p:spPr bwMode="auto">
            <a:xfrm>
              <a:off x="369" y="839"/>
              <a:ext cx="222" cy="510"/>
            </a:xfrm>
            <a:custGeom>
              <a:avLst/>
              <a:gdLst>
                <a:gd name="T0" fmla="*/ 121 w 222"/>
                <a:gd name="T1" fmla="*/ 503 h 510"/>
                <a:gd name="T2" fmla="*/ 105 w 222"/>
                <a:gd name="T3" fmla="*/ 485 h 510"/>
                <a:gd name="T4" fmla="*/ 84 w 222"/>
                <a:gd name="T5" fmla="*/ 488 h 510"/>
                <a:gd name="T6" fmla="*/ 70 w 222"/>
                <a:gd name="T7" fmla="*/ 479 h 510"/>
                <a:gd name="T8" fmla="*/ 74 w 222"/>
                <a:gd name="T9" fmla="*/ 466 h 510"/>
                <a:gd name="T10" fmla="*/ 88 w 222"/>
                <a:gd name="T11" fmla="*/ 450 h 510"/>
                <a:gd name="T12" fmla="*/ 109 w 222"/>
                <a:gd name="T13" fmla="*/ 446 h 510"/>
                <a:gd name="T14" fmla="*/ 129 w 222"/>
                <a:gd name="T15" fmla="*/ 437 h 510"/>
                <a:gd name="T16" fmla="*/ 136 w 222"/>
                <a:gd name="T17" fmla="*/ 424 h 510"/>
                <a:gd name="T18" fmla="*/ 138 w 222"/>
                <a:gd name="T19" fmla="*/ 413 h 510"/>
                <a:gd name="T20" fmla="*/ 138 w 222"/>
                <a:gd name="T21" fmla="*/ 402 h 510"/>
                <a:gd name="T22" fmla="*/ 132 w 222"/>
                <a:gd name="T23" fmla="*/ 393 h 510"/>
                <a:gd name="T24" fmla="*/ 123 w 222"/>
                <a:gd name="T25" fmla="*/ 382 h 510"/>
                <a:gd name="T26" fmla="*/ 97 w 222"/>
                <a:gd name="T27" fmla="*/ 382 h 510"/>
                <a:gd name="T28" fmla="*/ 82 w 222"/>
                <a:gd name="T29" fmla="*/ 393 h 510"/>
                <a:gd name="T30" fmla="*/ 82 w 222"/>
                <a:gd name="T31" fmla="*/ 408 h 510"/>
                <a:gd name="T32" fmla="*/ 74 w 222"/>
                <a:gd name="T33" fmla="*/ 424 h 510"/>
                <a:gd name="T34" fmla="*/ 59 w 222"/>
                <a:gd name="T35" fmla="*/ 437 h 510"/>
                <a:gd name="T36" fmla="*/ 51 w 222"/>
                <a:gd name="T37" fmla="*/ 439 h 510"/>
                <a:gd name="T38" fmla="*/ 45 w 222"/>
                <a:gd name="T39" fmla="*/ 433 h 510"/>
                <a:gd name="T40" fmla="*/ 45 w 222"/>
                <a:gd name="T41" fmla="*/ 421 h 510"/>
                <a:gd name="T42" fmla="*/ 51 w 222"/>
                <a:gd name="T43" fmla="*/ 399 h 510"/>
                <a:gd name="T44" fmla="*/ 61 w 222"/>
                <a:gd name="T45" fmla="*/ 386 h 510"/>
                <a:gd name="T46" fmla="*/ 72 w 222"/>
                <a:gd name="T47" fmla="*/ 368 h 510"/>
                <a:gd name="T48" fmla="*/ 74 w 222"/>
                <a:gd name="T49" fmla="*/ 357 h 510"/>
                <a:gd name="T50" fmla="*/ 74 w 222"/>
                <a:gd name="T51" fmla="*/ 351 h 510"/>
                <a:gd name="T52" fmla="*/ 70 w 222"/>
                <a:gd name="T53" fmla="*/ 340 h 510"/>
                <a:gd name="T54" fmla="*/ 59 w 222"/>
                <a:gd name="T55" fmla="*/ 329 h 510"/>
                <a:gd name="T56" fmla="*/ 41 w 222"/>
                <a:gd name="T57" fmla="*/ 322 h 510"/>
                <a:gd name="T58" fmla="*/ 31 w 222"/>
                <a:gd name="T59" fmla="*/ 324 h 510"/>
                <a:gd name="T60" fmla="*/ 24 w 222"/>
                <a:gd name="T61" fmla="*/ 329 h 510"/>
                <a:gd name="T62" fmla="*/ 16 w 222"/>
                <a:gd name="T63" fmla="*/ 335 h 510"/>
                <a:gd name="T64" fmla="*/ 0 w 222"/>
                <a:gd name="T65" fmla="*/ 291 h 510"/>
                <a:gd name="T66" fmla="*/ 22 w 222"/>
                <a:gd name="T67" fmla="*/ 192 h 510"/>
                <a:gd name="T68" fmla="*/ 82 w 222"/>
                <a:gd name="T69" fmla="*/ 101 h 510"/>
                <a:gd name="T70" fmla="*/ 156 w 222"/>
                <a:gd name="T71" fmla="*/ 35 h 510"/>
                <a:gd name="T72" fmla="*/ 200 w 222"/>
                <a:gd name="T73" fmla="*/ 11 h 510"/>
                <a:gd name="T74" fmla="*/ 222 w 222"/>
                <a:gd name="T75" fmla="*/ 0 h 510"/>
                <a:gd name="T76" fmla="*/ 204 w 222"/>
                <a:gd name="T77" fmla="*/ 33 h 510"/>
                <a:gd name="T78" fmla="*/ 183 w 222"/>
                <a:gd name="T79" fmla="*/ 90 h 510"/>
                <a:gd name="T80" fmla="*/ 183 w 222"/>
                <a:gd name="T81" fmla="*/ 139 h 510"/>
                <a:gd name="T82" fmla="*/ 195 w 222"/>
                <a:gd name="T83" fmla="*/ 187 h 510"/>
                <a:gd name="T84" fmla="*/ 208 w 222"/>
                <a:gd name="T85" fmla="*/ 240 h 510"/>
                <a:gd name="T86" fmla="*/ 216 w 222"/>
                <a:gd name="T87" fmla="*/ 285 h 510"/>
                <a:gd name="T88" fmla="*/ 218 w 222"/>
                <a:gd name="T89" fmla="*/ 322 h 510"/>
                <a:gd name="T90" fmla="*/ 212 w 222"/>
                <a:gd name="T91" fmla="*/ 377 h 510"/>
                <a:gd name="T92" fmla="*/ 195 w 222"/>
                <a:gd name="T93" fmla="*/ 439 h 510"/>
                <a:gd name="T94" fmla="*/ 156 w 222"/>
                <a:gd name="T95" fmla="*/ 492 h 5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2"/>
                <a:gd name="T145" fmla="*/ 0 h 510"/>
                <a:gd name="T146" fmla="*/ 222 w 222"/>
                <a:gd name="T147" fmla="*/ 510 h 5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2" h="510">
                  <a:moveTo>
                    <a:pt x="125" y="510"/>
                  </a:moveTo>
                  <a:lnTo>
                    <a:pt x="121" y="503"/>
                  </a:lnTo>
                  <a:lnTo>
                    <a:pt x="115" y="492"/>
                  </a:lnTo>
                  <a:lnTo>
                    <a:pt x="105" y="485"/>
                  </a:lnTo>
                  <a:lnTo>
                    <a:pt x="92" y="485"/>
                  </a:lnTo>
                  <a:lnTo>
                    <a:pt x="84" y="488"/>
                  </a:lnTo>
                  <a:lnTo>
                    <a:pt x="76" y="485"/>
                  </a:lnTo>
                  <a:lnTo>
                    <a:pt x="70" y="479"/>
                  </a:lnTo>
                  <a:lnTo>
                    <a:pt x="66" y="474"/>
                  </a:lnTo>
                  <a:lnTo>
                    <a:pt x="74" y="466"/>
                  </a:lnTo>
                  <a:lnTo>
                    <a:pt x="80" y="457"/>
                  </a:lnTo>
                  <a:lnTo>
                    <a:pt x="88" y="450"/>
                  </a:lnTo>
                  <a:lnTo>
                    <a:pt x="94" y="444"/>
                  </a:lnTo>
                  <a:lnTo>
                    <a:pt x="109" y="446"/>
                  </a:lnTo>
                  <a:lnTo>
                    <a:pt x="121" y="441"/>
                  </a:lnTo>
                  <a:lnTo>
                    <a:pt x="129" y="437"/>
                  </a:lnTo>
                  <a:lnTo>
                    <a:pt x="134" y="428"/>
                  </a:lnTo>
                  <a:lnTo>
                    <a:pt x="136" y="424"/>
                  </a:lnTo>
                  <a:lnTo>
                    <a:pt x="138" y="417"/>
                  </a:lnTo>
                  <a:lnTo>
                    <a:pt x="138" y="413"/>
                  </a:lnTo>
                  <a:lnTo>
                    <a:pt x="138" y="406"/>
                  </a:lnTo>
                  <a:lnTo>
                    <a:pt x="138" y="402"/>
                  </a:lnTo>
                  <a:lnTo>
                    <a:pt x="136" y="397"/>
                  </a:lnTo>
                  <a:lnTo>
                    <a:pt x="132" y="393"/>
                  </a:lnTo>
                  <a:lnTo>
                    <a:pt x="130" y="388"/>
                  </a:lnTo>
                  <a:lnTo>
                    <a:pt x="123" y="382"/>
                  </a:lnTo>
                  <a:lnTo>
                    <a:pt x="111" y="380"/>
                  </a:lnTo>
                  <a:lnTo>
                    <a:pt x="97" y="382"/>
                  </a:lnTo>
                  <a:lnTo>
                    <a:pt x="88" y="386"/>
                  </a:lnTo>
                  <a:lnTo>
                    <a:pt x="82" y="393"/>
                  </a:lnTo>
                  <a:lnTo>
                    <a:pt x="82" y="399"/>
                  </a:lnTo>
                  <a:lnTo>
                    <a:pt x="82" y="408"/>
                  </a:lnTo>
                  <a:lnTo>
                    <a:pt x="82" y="415"/>
                  </a:lnTo>
                  <a:lnTo>
                    <a:pt x="74" y="424"/>
                  </a:lnTo>
                  <a:lnTo>
                    <a:pt x="66" y="430"/>
                  </a:lnTo>
                  <a:lnTo>
                    <a:pt x="59" y="437"/>
                  </a:lnTo>
                  <a:lnTo>
                    <a:pt x="55" y="441"/>
                  </a:lnTo>
                  <a:lnTo>
                    <a:pt x="51" y="439"/>
                  </a:lnTo>
                  <a:lnTo>
                    <a:pt x="49" y="435"/>
                  </a:lnTo>
                  <a:lnTo>
                    <a:pt x="45" y="433"/>
                  </a:lnTo>
                  <a:lnTo>
                    <a:pt x="41" y="430"/>
                  </a:lnTo>
                  <a:lnTo>
                    <a:pt x="45" y="421"/>
                  </a:lnTo>
                  <a:lnTo>
                    <a:pt x="49" y="410"/>
                  </a:lnTo>
                  <a:lnTo>
                    <a:pt x="51" y="399"/>
                  </a:lnTo>
                  <a:lnTo>
                    <a:pt x="53" y="393"/>
                  </a:lnTo>
                  <a:lnTo>
                    <a:pt x="61" y="386"/>
                  </a:lnTo>
                  <a:lnTo>
                    <a:pt x="66" y="380"/>
                  </a:lnTo>
                  <a:lnTo>
                    <a:pt x="72" y="368"/>
                  </a:lnTo>
                  <a:lnTo>
                    <a:pt x="74" y="360"/>
                  </a:lnTo>
                  <a:lnTo>
                    <a:pt x="74" y="357"/>
                  </a:lnTo>
                  <a:lnTo>
                    <a:pt x="74" y="353"/>
                  </a:lnTo>
                  <a:lnTo>
                    <a:pt x="74" y="351"/>
                  </a:lnTo>
                  <a:lnTo>
                    <a:pt x="74" y="349"/>
                  </a:lnTo>
                  <a:lnTo>
                    <a:pt x="70" y="340"/>
                  </a:lnTo>
                  <a:lnTo>
                    <a:pt x="64" y="333"/>
                  </a:lnTo>
                  <a:lnTo>
                    <a:pt x="59" y="329"/>
                  </a:lnTo>
                  <a:lnTo>
                    <a:pt x="47" y="324"/>
                  </a:lnTo>
                  <a:lnTo>
                    <a:pt x="41" y="322"/>
                  </a:lnTo>
                  <a:lnTo>
                    <a:pt x="37" y="322"/>
                  </a:lnTo>
                  <a:lnTo>
                    <a:pt x="31" y="324"/>
                  </a:lnTo>
                  <a:lnTo>
                    <a:pt x="27" y="327"/>
                  </a:lnTo>
                  <a:lnTo>
                    <a:pt x="24" y="329"/>
                  </a:lnTo>
                  <a:lnTo>
                    <a:pt x="20" y="333"/>
                  </a:lnTo>
                  <a:lnTo>
                    <a:pt x="16" y="335"/>
                  </a:lnTo>
                  <a:lnTo>
                    <a:pt x="12" y="340"/>
                  </a:lnTo>
                  <a:lnTo>
                    <a:pt x="0" y="291"/>
                  </a:lnTo>
                  <a:lnTo>
                    <a:pt x="4" y="243"/>
                  </a:lnTo>
                  <a:lnTo>
                    <a:pt x="22" y="192"/>
                  </a:lnTo>
                  <a:lnTo>
                    <a:pt x="49" y="146"/>
                  </a:lnTo>
                  <a:lnTo>
                    <a:pt x="82" y="101"/>
                  </a:lnTo>
                  <a:lnTo>
                    <a:pt x="119" y="64"/>
                  </a:lnTo>
                  <a:lnTo>
                    <a:pt x="156" y="35"/>
                  </a:lnTo>
                  <a:lnTo>
                    <a:pt x="191" y="15"/>
                  </a:lnTo>
                  <a:lnTo>
                    <a:pt x="200" y="11"/>
                  </a:lnTo>
                  <a:lnTo>
                    <a:pt x="214" y="2"/>
                  </a:lnTo>
                  <a:lnTo>
                    <a:pt x="222" y="0"/>
                  </a:lnTo>
                  <a:lnTo>
                    <a:pt x="218" y="11"/>
                  </a:lnTo>
                  <a:lnTo>
                    <a:pt x="204" y="33"/>
                  </a:lnTo>
                  <a:lnTo>
                    <a:pt x="191" y="59"/>
                  </a:lnTo>
                  <a:lnTo>
                    <a:pt x="183" y="90"/>
                  </a:lnTo>
                  <a:lnTo>
                    <a:pt x="181" y="121"/>
                  </a:lnTo>
                  <a:lnTo>
                    <a:pt x="183" y="139"/>
                  </a:lnTo>
                  <a:lnTo>
                    <a:pt x="189" y="161"/>
                  </a:lnTo>
                  <a:lnTo>
                    <a:pt x="195" y="187"/>
                  </a:lnTo>
                  <a:lnTo>
                    <a:pt x="202" y="216"/>
                  </a:lnTo>
                  <a:lnTo>
                    <a:pt x="208" y="240"/>
                  </a:lnTo>
                  <a:lnTo>
                    <a:pt x="214" y="265"/>
                  </a:lnTo>
                  <a:lnTo>
                    <a:pt x="216" y="285"/>
                  </a:lnTo>
                  <a:lnTo>
                    <a:pt x="218" y="302"/>
                  </a:lnTo>
                  <a:lnTo>
                    <a:pt x="218" y="322"/>
                  </a:lnTo>
                  <a:lnTo>
                    <a:pt x="216" y="346"/>
                  </a:lnTo>
                  <a:lnTo>
                    <a:pt x="212" y="377"/>
                  </a:lnTo>
                  <a:lnTo>
                    <a:pt x="206" y="408"/>
                  </a:lnTo>
                  <a:lnTo>
                    <a:pt x="195" y="439"/>
                  </a:lnTo>
                  <a:lnTo>
                    <a:pt x="179" y="470"/>
                  </a:lnTo>
                  <a:lnTo>
                    <a:pt x="156" y="492"/>
                  </a:lnTo>
                  <a:lnTo>
                    <a:pt x="125" y="510"/>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 name="Freeform 511"/>
            <p:cNvSpPr>
              <a:spLocks/>
            </p:cNvSpPr>
            <p:nvPr/>
          </p:nvSpPr>
          <p:spPr bwMode="auto">
            <a:xfrm>
              <a:off x="23" y="1086"/>
              <a:ext cx="1081" cy="861"/>
            </a:xfrm>
            <a:custGeom>
              <a:avLst/>
              <a:gdLst>
                <a:gd name="T0" fmla="*/ 500 w 1081"/>
                <a:gd name="T1" fmla="*/ 735 h 861"/>
                <a:gd name="T2" fmla="*/ 441 w 1081"/>
                <a:gd name="T3" fmla="*/ 850 h 861"/>
                <a:gd name="T4" fmla="*/ 391 w 1081"/>
                <a:gd name="T5" fmla="*/ 751 h 861"/>
                <a:gd name="T6" fmla="*/ 329 w 1081"/>
                <a:gd name="T7" fmla="*/ 676 h 861"/>
                <a:gd name="T8" fmla="*/ 307 w 1081"/>
                <a:gd name="T9" fmla="*/ 492 h 861"/>
                <a:gd name="T10" fmla="*/ 350 w 1081"/>
                <a:gd name="T11" fmla="*/ 406 h 861"/>
                <a:gd name="T12" fmla="*/ 387 w 1081"/>
                <a:gd name="T13" fmla="*/ 320 h 861"/>
                <a:gd name="T14" fmla="*/ 364 w 1081"/>
                <a:gd name="T15" fmla="*/ 336 h 861"/>
                <a:gd name="T16" fmla="*/ 335 w 1081"/>
                <a:gd name="T17" fmla="*/ 415 h 861"/>
                <a:gd name="T18" fmla="*/ 222 w 1081"/>
                <a:gd name="T19" fmla="*/ 517 h 861"/>
                <a:gd name="T20" fmla="*/ 136 w 1081"/>
                <a:gd name="T21" fmla="*/ 525 h 861"/>
                <a:gd name="T22" fmla="*/ 82 w 1081"/>
                <a:gd name="T23" fmla="*/ 501 h 861"/>
                <a:gd name="T24" fmla="*/ 0 w 1081"/>
                <a:gd name="T25" fmla="*/ 459 h 861"/>
                <a:gd name="T26" fmla="*/ 68 w 1081"/>
                <a:gd name="T27" fmla="*/ 433 h 861"/>
                <a:gd name="T28" fmla="*/ 127 w 1081"/>
                <a:gd name="T29" fmla="*/ 349 h 861"/>
                <a:gd name="T30" fmla="*/ 243 w 1081"/>
                <a:gd name="T31" fmla="*/ 263 h 861"/>
                <a:gd name="T32" fmla="*/ 317 w 1081"/>
                <a:gd name="T33" fmla="*/ 267 h 861"/>
                <a:gd name="T34" fmla="*/ 331 w 1081"/>
                <a:gd name="T35" fmla="*/ 274 h 861"/>
                <a:gd name="T36" fmla="*/ 315 w 1081"/>
                <a:gd name="T37" fmla="*/ 318 h 861"/>
                <a:gd name="T38" fmla="*/ 325 w 1081"/>
                <a:gd name="T39" fmla="*/ 329 h 861"/>
                <a:gd name="T40" fmla="*/ 362 w 1081"/>
                <a:gd name="T41" fmla="*/ 318 h 861"/>
                <a:gd name="T42" fmla="*/ 358 w 1081"/>
                <a:gd name="T43" fmla="*/ 265 h 861"/>
                <a:gd name="T44" fmla="*/ 370 w 1081"/>
                <a:gd name="T45" fmla="*/ 263 h 861"/>
                <a:gd name="T46" fmla="*/ 393 w 1081"/>
                <a:gd name="T47" fmla="*/ 296 h 861"/>
                <a:gd name="T48" fmla="*/ 441 w 1081"/>
                <a:gd name="T49" fmla="*/ 302 h 861"/>
                <a:gd name="T50" fmla="*/ 478 w 1081"/>
                <a:gd name="T51" fmla="*/ 267 h 861"/>
                <a:gd name="T52" fmla="*/ 519 w 1081"/>
                <a:gd name="T53" fmla="*/ 254 h 861"/>
                <a:gd name="T54" fmla="*/ 579 w 1081"/>
                <a:gd name="T55" fmla="*/ 181 h 861"/>
                <a:gd name="T56" fmla="*/ 708 w 1081"/>
                <a:gd name="T57" fmla="*/ 11 h 861"/>
                <a:gd name="T58" fmla="*/ 809 w 1081"/>
                <a:gd name="T59" fmla="*/ 0 h 861"/>
                <a:gd name="T60" fmla="*/ 890 w 1081"/>
                <a:gd name="T61" fmla="*/ 18 h 861"/>
                <a:gd name="T62" fmla="*/ 978 w 1081"/>
                <a:gd name="T63" fmla="*/ 53 h 861"/>
                <a:gd name="T64" fmla="*/ 1063 w 1081"/>
                <a:gd name="T65" fmla="*/ 57 h 861"/>
                <a:gd name="T66" fmla="*/ 1050 w 1081"/>
                <a:gd name="T67" fmla="*/ 108 h 861"/>
                <a:gd name="T68" fmla="*/ 933 w 1081"/>
                <a:gd name="T69" fmla="*/ 267 h 861"/>
                <a:gd name="T70" fmla="*/ 828 w 1081"/>
                <a:gd name="T71" fmla="*/ 322 h 861"/>
                <a:gd name="T72" fmla="*/ 717 w 1081"/>
                <a:gd name="T73" fmla="*/ 351 h 861"/>
                <a:gd name="T74" fmla="*/ 614 w 1081"/>
                <a:gd name="T75" fmla="*/ 322 h 861"/>
                <a:gd name="T76" fmla="*/ 560 w 1081"/>
                <a:gd name="T77" fmla="*/ 289 h 861"/>
                <a:gd name="T78" fmla="*/ 519 w 1081"/>
                <a:gd name="T79" fmla="*/ 276 h 861"/>
                <a:gd name="T80" fmla="*/ 478 w 1081"/>
                <a:gd name="T81" fmla="*/ 289 h 861"/>
                <a:gd name="T82" fmla="*/ 482 w 1081"/>
                <a:gd name="T83" fmla="*/ 314 h 861"/>
                <a:gd name="T84" fmla="*/ 529 w 1081"/>
                <a:gd name="T85" fmla="*/ 309 h 861"/>
                <a:gd name="T86" fmla="*/ 585 w 1081"/>
                <a:gd name="T87" fmla="*/ 305 h 861"/>
                <a:gd name="T88" fmla="*/ 690 w 1081"/>
                <a:gd name="T89" fmla="*/ 349 h 861"/>
                <a:gd name="T90" fmla="*/ 784 w 1081"/>
                <a:gd name="T91" fmla="*/ 475 h 861"/>
                <a:gd name="T92" fmla="*/ 813 w 1081"/>
                <a:gd name="T93" fmla="*/ 627 h 861"/>
                <a:gd name="T94" fmla="*/ 756 w 1081"/>
                <a:gd name="T95" fmla="*/ 627 h 861"/>
                <a:gd name="T96" fmla="*/ 628 w 1081"/>
                <a:gd name="T97" fmla="*/ 585 h 861"/>
                <a:gd name="T98" fmla="*/ 550 w 1081"/>
                <a:gd name="T99" fmla="*/ 559 h 861"/>
                <a:gd name="T100" fmla="*/ 488 w 1081"/>
                <a:gd name="T101" fmla="*/ 448 h 861"/>
                <a:gd name="T102" fmla="*/ 469 w 1081"/>
                <a:gd name="T103" fmla="*/ 347 h 861"/>
                <a:gd name="T104" fmla="*/ 424 w 1081"/>
                <a:gd name="T105" fmla="*/ 311 h 861"/>
                <a:gd name="T106" fmla="*/ 399 w 1081"/>
                <a:gd name="T107" fmla="*/ 318 h 861"/>
                <a:gd name="T108" fmla="*/ 424 w 1081"/>
                <a:gd name="T109" fmla="*/ 367 h 861"/>
                <a:gd name="T110" fmla="*/ 504 w 1081"/>
                <a:gd name="T111" fmla="*/ 475 h 8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81"/>
                <a:gd name="T169" fmla="*/ 0 h 861"/>
                <a:gd name="T170" fmla="*/ 1081 w 1081"/>
                <a:gd name="T171" fmla="*/ 861 h 86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81" h="861">
                  <a:moveTo>
                    <a:pt x="515" y="508"/>
                  </a:moveTo>
                  <a:lnTo>
                    <a:pt x="525" y="570"/>
                  </a:lnTo>
                  <a:lnTo>
                    <a:pt x="525" y="631"/>
                  </a:lnTo>
                  <a:lnTo>
                    <a:pt x="517" y="691"/>
                  </a:lnTo>
                  <a:lnTo>
                    <a:pt x="500" y="735"/>
                  </a:lnTo>
                  <a:lnTo>
                    <a:pt x="480" y="768"/>
                  </a:lnTo>
                  <a:lnTo>
                    <a:pt x="465" y="797"/>
                  </a:lnTo>
                  <a:lnTo>
                    <a:pt x="453" y="828"/>
                  </a:lnTo>
                  <a:lnTo>
                    <a:pt x="443" y="861"/>
                  </a:lnTo>
                  <a:lnTo>
                    <a:pt x="441" y="850"/>
                  </a:lnTo>
                  <a:lnTo>
                    <a:pt x="436" y="832"/>
                  </a:lnTo>
                  <a:lnTo>
                    <a:pt x="428" y="812"/>
                  </a:lnTo>
                  <a:lnTo>
                    <a:pt x="416" y="793"/>
                  </a:lnTo>
                  <a:lnTo>
                    <a:pt x="405" y="770"/>
                  </a:lnTo>
                  <a:lnTo>
                    <a:pt x="391" y="751"/>
                  </a:lnTo>
                  <a:lnTo>
                    <a:pt x="377" y="731"/>
                  </a:lnTo>
                  <a:lnTo>
                    <a:pt x="364" y="717"/>
                  </a:lnTo>
                  <a:lnTo>
                    <a:pt x="350" y="704"/>
                  </a:lnTo>
                  <a:lnTo>
                    <a:pt x="338" y="689"/>
                  </a:lnTo>
                  <a:lnTo>
                    <a:pt x="329" y="676"/>
                  </a:lnTo>
                  <a:lnTo>
                    <a:pt x="321" y="660"/>
                  </a:lnTo>
                  <a:lnTo>
                    <a:pt x="305" y="612"/>
                  </a:lnTo>
                  <a:lnTo>
                    <a:pt x="302" y="565"/>
                  </a:lnTo>
                  <a:lnTo>
                    <a:pt x="304" y="523"/>
                  </a:lnTo>
                  <a:lnTo>
                    <a:pt x="307" y="492"/>
                  </a:lnTo>
                  <a:lnTo>
                    <a:pt x="311" y="475"/>
                  </a:lnTo>
                  <a:lnTo>
                    <a:pt x="319" y="457"/>
                  </a:lnTo>
                  <a:lnTo>
                    <a:pt x="329" y="442"/>
                  </a:lnTo>
                  <a:lnTo>
                    <a:pt x="340" y="424"/>
                  </a:lnTo>
                  <a:lnTo>
                    <a:pt x="350" y="406"/>
                  </a:lnTo>
                  <a:lnTo>
                    <a:pt x="362" y="386"/>
                  </a:lnTo>
                  <a:lnTo>
                    <a:pt x="373" y="367"/>
                  </a:lnTo>
                  <a:lnTo>
                    <a:pt x="383" y="347"/>
                  </a:lnTo>
                  <a:lnTo>
                    <a:pt x="387" y="333"/>
                  </a:lnTo>
                  <a:lnTo>
                    <a:pt x="387" y="320"/>
                  </a:lnTo>
                  <a:lnTo>
                    <a:pt x="385" y="309"/>
                  </a:lnTo>
                  <a:lnTo>
                    <a:pt x="381" y="307"/>
                  </a:lnTo>
                  <a:lnTo>
                    <a:pt x="373" y="314"/>
                  </a:lnTo>
                  <a:lnTo>
                    <a:pt x="368" y="322"/>
                  </a:lnTo>
                  <a:lnTo>
                    <a:pt x="364" y="336"/>
                  </a:lnTo>
                  <a:lnTo>
                    <a:pt x="360" y="347"/>
                  </a:lnTo>
                  <a:lnTo>
                    <a:pt x="356" y="367"/>
                  </a:lnTo>
                  <a:lnTo>
                    <a:pt x="350" y="384"/>
                  </a:lnTo>
                  <a:lnTo>
                    <a:pt x="342" y="400"/>
                  </a:lnTo>
                  <a:lnTo>
                    <a:pt x="335" y="415"/>
                  </a:lnTo>
                  <a:lnTo>
                    <a:pt x="317" y="444"/>
                  </a:lnTo>
                  <a:lnTo>
                    <a:pt x="296" y="468"/>
                  </a:lnTo>
                  <a:lnTo>
                    <a:pt x="272" y="490"/>
                  </a:lnTo>
                  <a:lnTo>
                    <a:pt x="247" y="506"/>
                  </a:lnTo>
                  <a:lnTo>
                    <a:pt x="222" y="517"/>
                  </a:lnTo>
                  <a:lnTo>
                    <a:pt x="197" y="525"/>
                  </a:lnTo>
                  <a:lnTo>
                    <a:pt x="173" y="528"/>
                  </a:lnTo>
                  <a:lnTo>
                    <a:pt x="150" y="528"/>
                  </a:lnTo>
                  <a:lnTo>
                    <a:pt x="142" y="528"/>
                  </a:lnTo>
                  <a:lnTo>
                    <a:pt x="136" y="525"/>
                  </a:lnTo>
                  <a:lnTo>
                    <a:pt x="129" y="523"/>
                  </a:lnTo>
                  <a:lnTo>
                    <a:pt x="123" y="521"/>
                  </a:lnTo>
                  <a:lnTo>
                    <a:pt x="109" y="517"/>
                  </a:lnTo>
                  <a:lnTo>
                    <a:pt x="96" y="510"/>
                  </a:lnTo>
                  <a:lnTo>
                    <a:pt x="82" y="501"/>
                  </a:lnTo>
                  <a:lnTo>
                    <a:pt x="68" y="495"/>
                  </a:lnTo>
                  <a:lnTo>
                    <a:pt x="53" y="486"/>
                  </a:lnTo>
                  <a:lnTo>
                    <a:pt x="37" y="477"/>
                  </a:lnTo>
                  <a:lnTo>
                    <a:pt x="20" y="468"/>
                  </a:lnTo>
                  <a:lnTo>
                    <a:pt x="0" y="459"/>
                  </a:lnTo>
                  <a:lnTo>
                    <a:pt x="12" y="455"/>
                  </a:lnTo>
                  <a:lnTo>
                    <a:pt x="24" y="450"/>
                  </a:lnTo>
                  <a:lnTo>
                    <a:pt x="39" y="446"/>
                  </a:lnTo>
                  <a:lnTo>
                    <a:pt x="55" y="439"/>
                  </a:lnTo>
                  <a:lnTo>
                    <a:pt x="68" y="433"/>
                  </a:lnTo>
                  <a:lnTo>
                    <a:pt x="82" y="422"/>
                  </a:lnTo>
                  <a:lnTo>
                    <a:pt x="94" y="411"/>
                  </a:lnTo>
                  <a:lnTo>
                    <a:pt x="101" y="395"/>
                  </a:lnTo>
                  <a:lnTo>
                    <a:pt x="111" y="373"/>
                  </a:lnTo>
                  <a:lnTo>
                    <a:pt x="127" y="349"/>
                  </a:lnTo>
                  <a:lnTo>
                    <a:pt x="144" y="325"/>
                  </a:lnTo>
                  <a:lnTo>
                    <a:pt x="167" y="300"/>
                  </a:lnTo>
                  <a:lnTo>
                    <a:pt x="191" y="283"/>
                  </a:lnTo>
                  <a:lnTo>
                    <a:pt x="216" y="269"/>
                  </a:lnTo>
                  <a:lnTo>
                    <a:pt x="243" y="263"/>
                  </a:lnTo>
                  <a:lnTo>
                    <a:pt x="272" y="267"/>
                  </a:lnTo>
                  <a:lnTo>
                    <a:pt x="284" y="274"/>
                  </a:lnTo>
                  <a:lnTo>
                    <a:pt x="298" y="276"/>
                  </a:lnTo>
                  <a:lnTo>
                    <a:pt x="309" y="274"/>
                  </a:lnTo>
                  <a:lnTo>
                    <a:pt x="317" y="267"/>
                  </a:lnTo>
                  <a:lnTo>
                    <a:pt x="323" y="261"/>
                  </a:lnTo>
                  <a:lnTo>
                    <a:pt x="329" y="261"/>
                  </a:lnTo>
                  <a:lnTo>
                    <a:pt x="335" y="263"/>
                  </a:lnTo>
                  <a:lnTo>
                    <a:pt x="340" y="265"/>
                  </a:lnTo>
                  <a:lnTo>
                    <a:pt x="331" y="274"/>
                  </a:lnTo>
                  <a:lnTo>
                    <a:pt x="321" y="287"/>
                  </a:lnTo>
                  <a:lnTo>
                    <a:pt x="315" y="300"/>
                  </a:lnTo>
                  <a:lnTo>
                    <a:pt x="313" y="314"/>
                  </a:lnTo>
                  <a:lnTo>
                    <a:pt x="313" y="316"/>
                  </a:lnTo>
                  <a:lnTo>
                    <a:pt x="315" y="318"/>
                  </a:lnTo>
                  <a:lnTo>
                    <a:pt x="315" y="322"/>
                  </a:lnTo>
                  <a:lnTo>
                    <a:pt x="317" y="325"/>
                  </a:lnTo>
                  <a:lnTo>
                    <a:pt x="319" y="327"/>
                  </a:lnTo>
                  <a:lnTo>
                    <a:pt x="321" y="327"/>
                  </a:lnTo>
                  <a:lnTo>
                    <a:pt x="325" y="329"/>
                  </a:lnTo>
                  <a:lnTo>
                    <a:pt x="327" y="331"/>
                  </a:lnTo>
                  <a:lnTo>
                    <a:pt x="337" y="333"/>
                  </a:lnTo>
                  <a:lnTo>
                    <a:pt x="346" y="331"/>
                  </a:lnTo>
                  <a:lnTo>
                    <a:pt x="356" y="325"/>
                  </a:lnTo>
                  <a:lnTo>
                    <a:pt x="362" y="318"/>
                  </a:lnTo>
                  <a:lnTo>
                    <a:pt x="368" y="307"/>
                  </a:lnTo>
                  <a:lnTo>
                    <a:pt x="368" y="294"/>
                  </a:lnTo>
                  <a:lnTo>
                    <a:pt x="366" y="280"/>
                  </a:lnTo>
                  <a:lnTo>
                    <a:pt x="362" y="272"/>
                  </a:lnTo>
                  <a:lnTo>
                    <a:pt x="358" y="265"/>
                  </a:lnTo>
                  <a:lnTo>
                    <a:pt x="358" y="261"/>
                  </a:lnTo>
                  <a:lnTo>
                    <a:pt x="360" y="258"/>
                  </a:lnTo>
                  <a:lnTo>
                    <a:pt x="364" y="256"/>
                  </a:lnTo>
                  <a:lnTo>
                    <a:pt x="368" y="256"/>
                  </a:lnTo>
                  <a:lnTo>
                    <a:pt x="370" y="263"/>
                  </a:lnTo>
                  <a:lnTo>
                    <a:pt x="372" y="269"/>
                  </a:lnTo>
                  <a:lnTo>
                    <a:pt x="373" y="276"/>
                  </a:lnTo>
                  <a:lnTo>
                    <a:pt x="375" y="285"/>
                  </a:lnTo>
                  <a:lnTo>
                    <a:pt x="383" y="294"/>
                  </a:lnTo>
                  <a:lnTo>
                    <a:pt x="393" y="296"/>
                  </a:lnTo>
                  <a:lnTo>
                    <a:pt x="408" y="287"/>
                  </a:lnTo>
                  <a:lnTo>
                    <a:pt x="414" y="294"/>
                  </a:lnTo>
                  <a:lnTo>
                    <a:pt x="422" y="298"/>
                  </a:lnTo>
                  <a:lnTo>
                    <a:pt x="432" y="302"/>
                  </a:lnTo>
                  <a:lnTo>
                    <a:pt x="441" y="302"/>
                  </a:lnTo>
                  <a:lnTo>
                    <a:pt x="449" y="300"/>
                  </a:lnTo>
                  <a:lnTo>
                    <a:pt x="459" y="294"/>
                  </a:lnTo>
                  <a:lnTo>
                    <a:pt x="467" y="285"/>
                  </a:lnTo>
                  <a:lnTo>
                    <a:pt x="473" y="269"/>
                  </a:lnTo>
                  <a:lnTo>
                    <a:pt x="478" y="267"/>
                  </a:lnTo>
                  <a:lnTo>
                    <a:pt x="484" y="265"/>
                  </a:lnTo>
                  <a:lnTo>
                    <a:pt x="492" y="261"/>
                  </a:lnTo>
                  <a:lnTo>
                    <a:pt x="502" y="258"/>
                  </a:lnTo>
                  <a:lnTo>
                    <a:pt x="510" y="256"/>
                  </a:lnTo>
                  <a:lnTo>
                    <a:pt x="519" y="254"/>
                  </a:lnTo>
                  <a:lnTo>
                    <a:pt x="529" y="252"/>
                  </a:lnTo>
                  <a:lnTo>
                    <a:pt x="539" y="250"/>
                  </a:lnTo>
                  <a:lnTo>
                    <a:pt x="554" y="238"/>
                  </a:lnTo>
                  <a:lnTo>
                    <a:pt x="568" y="216"/>
                  </a:lnTo>
                  <a:lnTo>
                    <a:pt x="579" y="181"/>
                  </a:lnTo>
                  <a:lnTo>
                    <a:pt x="593" y="137"/>
                  </a:lnTo>
                  <a:lnTo>
                    <a:pt x="614" y="88"/>
                  </a:lnTo>
                  <a:lnTo>
                    <a:pt x="644" y="51"/>
                  </a:lnTo>
                  <a:lnTo>
                    <a:pt x="675" y="27"/>
                  </a:lnTo>
                  <a:lnTo>
                    <a:pt x="708" y="11"/>
                  </a:lnTo>
                  <a:lnTo>
                    <a:pt x="739" y="2"/>
                  </a:lnTo>
                  <a:lnTo>
                    <a:pt x="766" y="0"/>
                  </a:lnTo>
                  <a:lnTo>
                    <a:pt x="787" y="0"/>
                  </a:lnTo>
                  <a:lnTo>
                    <a:pt x="799" y="0"/>
                  </a:lnTo>
                  <a:lnTo>
                    <a:pt x="809" y="0"/>
                  </a:lnTo>
                  <a:lnTo>
                    <a:pt x="820" y="2"/>
                  </a:lnTo>
                  <a:lnTo>
                    <a:pt x="836" y="4"/>
                  </a:lnTo>
                  <a:lnTo>
                    <a:pt x="854" y="7"/>
                  </a:lnTo>
                  <a:lnTo>
                    <a:pt x="873" y="11"/>
                  </a:lnTo>
                  <a:lnTo>
                    <a:pt x="890" y="18"/>
                  </a:lnTo>
                  <a:lnTo>
                    <a:pt x="910" y="24"/>
                  </a:lnTo>
                  <a:lnTo>
                    <a:pt x="925" y="33"/>
                  </a:lnTo>
                  <a:lnTo>
                    <a:pt x="941" y="42"/>
                  </a:lnTo>
                  <a:lnTo>
                    <a:pt x="958" y="49"/>
                  </a:lnTo>
                  <a:lnTo>
                    <a:pt x="978" y="53"/>
                  </a:lnTo>
                  <a:lnTo>
                    <a:pt x="995" y="57"/>
                  </a:lnTo>
                  <a:lnTo>
                    <a:pt x="1015" y="60"/>
                  </a:lnTo>
                  <a:lnTo>
                    <a:pt x="1032" y="60"/>
                  </a:lnTo>
                  <a:lnTo>
                    <a:pt x="1048" y="60"/>
                  </a:lnTo>
                  <a:lnTo>
                    <a:pt x="1063" y="57"/>
                  </a:lnTo>
                  <a:lnTo>
                    <a:pt x="1081" y="57"/>
                  </a:lnTo>
                  <a:lnTo>
                    <a:pt x="1081" y="66"/>
                  </a:lnTo>
                  <a:lnTo>
                    <a:pt x="1073" y="75"/>
                  </a:lnTo>
                  <a:lnTo>
                    <a:pt x="1065" y="84"/>
                  </a:lnTo>
                  <a:lnTo>
                    <a:pt x="1050" y="108"/>
                  </a:lnTo>
                  <a:lnTo>
                    <a:pt x="1030" y="139"/>
                  </a:lnTo>
                  <a:lnTo>
                    <a:pt x="1007" y="172"/>
                  </a:lnTo>
                  <a:lnTo>
                    <a:pt x="984" y="205"/>
                  </a:lnTo>
                  <a:lnTo>
                    <a:pt x="958" y="238"/>
                  </a:lnTo>
                  <a:lnTo>
                    <a:pt x="933" y="267"/>
                  </a:lnTo>
                  <a:lnTo>
                    <a:pt x="908" y="289"/>
                  </a:lnTo>
                  <a:lnTo>
                    <a:pt x="885" y="302"/>
                  </a:lnTo>
                  <a:lnTo>
                    <a:pt x="869" y="307"/>
                  </a:lnTo>
                  <a:lnTo>
                    <a:pt x="852" y="314"/>
                  </a:lnTo>
                  <a:lnTo>
                    <a:pt x="828" y="322"/>
                  </a:lnTo>
                  <a:lnTo>
                    <a:pt x="805" y="329"/>
                  </a:lnTo>
                  <a:lnTo>
                    <a:pt x="782" y="338"/>
                  </a:lnTo>
                  <a:lnTo>
                    <a:pt x="758" y="344"/>
                  </a:lnTo>
                  <a:lnTo>
                    <a:pt x="737" y="349"/>
                  </a:lnTo>
                  <a:lnTo>
                    <a:pt x="717" y="351"/>
                  </a:lnTo>
                  <a:lnTo>
                    <a:pt x="700" y="349"/>
                  </a:lnTo>
                  <a:lnTo>
                    <a:pt x="679" y="344"/>
                  </a:lnTo>
                  <a:lnTo>
                    <a:pt x="655" y="338"/>
                  </a:lnTo>
                  <a:lnTo>
                    <a:pt x="634" y="329"/>
                  </a:lnTo>
                  <a:lnTo>
                    <a:pt x="614" y="322"/>
                  </a:lnTo>
                  <a:lnTo>
                    <a:pt x="597" y="314"/>
                  </a:lnTo>
                  <a:lnTo>
                    <a:pt x="583" y="307"/>
                  </a:lnTo>
                  <a:lnTo>
                    <a:pt x="576" y="302"/>
                  </a:lnTo>
                  <a:lnTo>
                    <a:pt x="568" y="296"/>
                  </a:lnTo>
                  <a:lnTo>
                    <a:pt x="560" y="289"/>
                  </a:lnTo>
                  <a:lnTo>
                    <a:pt x="550" y="283"/>
                  </a:lnTo>
                  <a:lnTo>
                    <a:pt x="543" y="278"/>
                  </a:lnTo>
                  <a:lnTo>
                    <a:pt x="537" y="276"/>
                  </a:lnTo>
                  <a:lnTo>
                    <a:pt x="529" y="276"/>
                  </a:lnTo>
                  <a:lnTo>
                    <a:pt x="519" y="276"/>
                  </a:lnTo>
                  <a:lnTo>
                    <a:pt x="510" y="278"/>
                  </a:lnTo>
                  <a:lnTo>
                    <a:pt x="500" y="280"/>
                  </a:lnTo>
                  <a:lnTo>
                    <a:pt x="492" y="283"/>
                  </a:lnTo>
                  <a:lnTo>
                    <a:pt x="484" y="287"/>
                  </a:lnTo>
                  <a:lnTo>
                    <a:pt x="478" y="289"/>
                  </a:lnTo>
                  <a:lnTo>
                    <a:pt x="471" y="296"/>
                  </a:lnTo>
                  <a:lnTo>
                    <a:pt x="469" y="302"/>
                  </a:lnTo>
                  <a:lnTo>
                    <a:pt x="471" y="307"/>
                  </a:lnTo>
                  <a:lnTo>
                    <a:pt x="476" y="311"/>
                  </a:lnTo>
                  <a:lnTo>
                    <a:pt x="482" y="314"/>
                  </a:lnTo>
                  <a:lnTo>
                    <a:pt x="490" y="314"/>
                  </a:lnTo>
                  <a:lnTo>
                    <a:pt x="498" y="311"/>
                  </a:lnTo>
                  <a:lnTo>
                    <a:pt x="508" y="311"/>
                  </a:lnTo>
                  <a:lnTo>
                    <a:pt x="517" y="309"/>
                  </a:lnTo>
                  <a:lnTo>
                    <a:pt x="529" y="309"/>
                  </a:lnTo>
                  <a:lnTo>
                    <a:pt x="541" y="307"/>
                  </a:lnTo>
                  <a:lnTo>
                    <a:pt x="550" y="305"/>
                  </a:lnTo>
                  <a:lnTo>
                    <a:pt x="562" y="302"/>
                  </a:lnTo>
                  <a:lnTo>
                    <a:pt x="572" y="302"/>
                  </a:lnTo>
                  <a:lnTo>
                    <a:pt x="585" y="305"/>
                  </a:lnTo>
                  <a:lnTo>
                    <a:pt x="599" y="307"/>
                  </a:lnTo>
                  <a:lnTo>
                    <a:pt x="616" y="314"/>
                  </a:lnTo>
                  <a:lnTo>
                    <a:pt x="636" y="322"/>
                  </a:lnTo>
                  <a:lnTo>
                    <a:pt x="661" y="333"/>
                  </a:lnTo>
                  <a:lnTo>
                    <a:pt x="690" y="349"/>
                  </a:lnTo>
                  <a:lnTo>
                    <a:pt x="714" y="364"/>
                  </a:lnTo>
                  <a:lnTo>
                    <a:pt x="733" y="386"/>
                  </a:lnTo>
                  <a:lnTo>
                    <a:pt x="752" y="413"/>
                  </a:lnTo>
                  <a:lnTo>
                    <a:pt x="768" y="442"/>
                  </a:lnTo>
                  <a:lnTo>
                    <a:pt x="784" y="475"/>
                  </a:lnTo>
                  <a:lnTo>
                    <a:pt x="793" y="508"/>
                  </a:lnTo>
                  <a:lnTo>
                    <a:pt x="803" y="545"/>
                  </a:lnTo>
                  <a:lnTo>
                    <a:pt x="809" y="581"/>
                  </a:lnTo>
                  <a:lnTo>
                    <a:pt x="811" y="605"/>
                  </a:lnTo>
                  <a:lnTo>
                    <a:pt x="813" y="627"/>
                  </a:lnTo>
                  <a:lnTo>
                    <a:pt x="811" y="649"/>
                  </a:lnTo>
                  <a:lnTo>
                    <a:pt x="809" y="671"/>
                  </a:lnTo>
                  <a:lnTo>
                    <a:pt x="797" y="656"/>
                  </a:lnTo>
                  <a:lnTo>
                    <a:pt x="778" y="640"/>
                  </a:lnTo>
                  <a:lnTo>
                    <a:pt x="756" y="627"/>
                  </a:lnTo>
                  <a:lnTo>
                    <a:pt x="731" y="614"/>
                  </a:lnTo>
                  <a:lnTo>
                    <a:pt x="704" y="605"/>
                  </a:lnTo>
                  <a:lnTo>
                    <a:pt x="677" y="596"/>
                  </a:lnTo>
                  <a:lnTo>
                    <a:pt x="651" y="589"/>
                  </a:lnTo>
                  <a:lnTo>
                    <a:pt x="628" y="585"/>
                  </a:lnTo>
                  <a:lnTo>
                    <a:pt x="614" y="583"/>
                  </a:lnTo>
                  <a:lnTo>
                    <a:pt x="599" y="578"/>
                  </a:lnTo>
                  <a:lnTo>
                    <a:pt x="581" y="574"/>
                  </a:lnTo>
                  <a:lnTo>
                    <a:pt x="566" y="567"/>
                  </a:lnTo>
                  <a:lnTo>
                    <a:pt x="550" y="559"/>
                  </a:lnTo>
                  <a:lnTo>
                    <a:pt x="535" y="543"/>
                  </a:lnTo>
                  <a:lnTo>
                    <a:pt x="523" y="525"/>
                  </a:lnTo>
                  <a:lnTo>
                    <a:pt x="513" y="503"/>
                  </a:lnTo>
                  <a:lnTo>
                    <a:pt x="500" y="472"/>
                  </a:lnTo>
                  <a:lnTo>
                    <a:pt x="488" y="448"/>
                  </a:lnTo>
                  <a:lnTo>
                    <a:pt x="480" y="419"/>
                  </a:lnTo>
                  <a:lnTo>
                    <a:pt x="480" y="380"/>
                  </a:lnTo>
                  <a:lnTo>
                    <a:pt x="480" y="369"/>
                  </a:lnTo>
                  <a:lnTo>
                    <a:pt x="475" y="355"/>
                  </a:lnTo>
                  <a:lnTo>
                    <a:pt x="469" y="347"/>
                  </a:lnTo>
                  <a:lnTo>
                    <a:pt x="459" y="336"/>
                  </a:lnTo>
                  <a:lnTo>
                    <a:pt x="449" y="329"/>
                  </a:lnTo>
                  <a:lnTo>
                    <a:pt x="440" y="320"/>
                  </a:lnTo>
                  <a:lnTo>
                    <a:pt x="432" y="316"/>
                  </a:lnTo>
                  <a:lnTo>
                    <a:pt x="424" y="311"/>
                  </a:lnTo>
                  <a:lnTo>
                    <a:pt x="414" y="307"/>
                  </a:lnTo>
                  <a:lnTo>
                    <a:pt x="405" y="302"/>
                  </a:lnTo>
                  <a:lnTo>
                    <a:pt x="399" y="305"/>
                  </a:lnTo>
                  <a:lnTo>
                    <a:pt x="397" y="309"/>
                  </a:lnTo>
                  <a:lnTo>
                    <a:pt x="399" y="318"/>
                  </a:lnTo>
                  <a:lnTo>
                    <a:pt x="399" y="329"/>
                  </a:lnTo>
                  <a:lnTo>
                    <a:pt x="403" y="338"/>
                  </a:lnTo>
                  <a:lnTo>
                    <a:pt x="407" y="349"/>
                  </a:lnTo>
                  <a:lnTo>
                    <a:pt x="412" y="355"/>
                  </a:lnTo>
                  <a:lnTo>
                    <a:pt x="424" y="367"/>
                  </a:lnTo>
                  <a:lnTo>
                    <a:pt x="438" y="382"/>
                  </a:lnTo>
                  <a:lnTo>
                    <a:pt x="455" y="400"/>
                  </a:lnTo>
                  <a:lnTo>
                    <a:pt x="473" y="422"/>
                  </a:lnTo>
                  <a:lnTo>
                    <a:pt x="490" y="446"/>
                  </a:lnTo>
                  <a:lnTo>
                    <a:pt x="504" y="475"/>
                  </a:lnTo>
                  <a:lnTo>
                    <a:pt x="515" y="508"/>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 name="Freeform 512"/>
            <p:cNvSpPr>
              <a:spLocks/>
            </p:cNvSpPr>
            <p:nvPr/>
          </p:nvSpPr>
          <p:spPr bwMode="auto">
            <a:xfrm>
              <a:off x="41" y="956"/>
              <a:ext cx="324" cy="375"/>
            </a:xfrm>
            <a:custGeom>
              <a:avLst/>
              <a:gdLst>
                <a:gd name="T0" fmla="*/ 247 w 324"/>
                <a:gd name="T1" fmla="*/ 362 h 375"/>
                <a:gd name="T2" fmla="*/ 256 w 324"/>
                <a:gd name="T3" fmla="*/ 342 h 375"/>
                <a:gd name="T4" fmla="*/ 276 w 324"/>
                <a:gd name="T5" fmla="*/ 335 h 375"/>
                <a:gd name="T6" fmla="*/ 291 w 324"/>
                <a:gd name="T7" fmla="*/ 342 h 375"/>
                <a:gd name="T8" fmla="*/ 295 w 324"/>
                <a:gd name="T9" fmla="*/ 351 h 375"/>
                <a:gd name="T10" fmla="*/ 305 w 324"/>
                <a:gd name="T11" fmla="*/ 353 h 375"/>
                <a:gd name="T12" fmla="*/ 320 w 324"/>
                <a:gd name="T13" fmla="*/ 357 h 375"/>
                <a:gd name="T14" fmla="*/ 324 w 324"/>
                <a:gd name="T15" fmla="*/ 355 h 375"/>
                <a:gd name="T16" fmla="*/ 319 w 324"/>
                <a:gd name="T17" fmla="*/ 342 h 375"/>
                <a:gd name="T18" fmla="*/ 307 w 324"/>
                <a:gd name="T19" fmla="*/ 331 h 375"/>
                <a:gd name="T20" fmla="*/ 295 w 324"/>
                <a:gd name="T21" fmla="*/ 329 h 375"/>
                <a:gd name="T22" fmla="*/ 280 w 324"/>
                <a:gd name="T23" fmla="*/ 331 h 375"/>
                <a:gd name="T24" fmla="*/ 268 w 324"/>
                <a:gd name="T25" fmla="*/ 318 h 375"/>
                <a:gd name="T26" fmla="*/ 264 w 324"/>
                <a:gd name="T27" fmla="*/ 298 h 375"/>
                <a:gd name="T28" fmla="*/ 266 w 324"/>
                <a:gd name="T29" fmla="*/ 287 h 375"/>
                <a:gd name="T30" fmla="*/ 272 w 324"/>
                <a:gd name="T31" fmla="*/ 280 h 375"/>
                <a:gd name="T32" fmla="*/ 280 w 324"/>
                <a:gd name="T33" fmla="*/ 269 h 375"/>
                <a:gd name="T34" fmla="*/ 293 w 324"/>
                <a:gd name="T35" fmla="*/ 263 h 375"/>
                <a:gd name="T36" fmla="*/ 307 w 324"/>
                <a:gd name="T37" fmla="*/ 225 h 375"/>
                <a:gd name="T38" fmla="*/ 297 w 324"/>
                <a:gd name="T39" fmla="*/ 154 h 375"/>
                <a:gd name="T40" fmla="*/ 254 w 324"/>
                <a:gd name="T41" fmla="*/ 95 h 375"/>
                <a:gd name="T42" fmla="*/ 181 w 324"/>
                <a:gd name="T43" fmla="*/ 53 h 375"/>
                <a:gd name="T44" fmla="*/ 113 w 324"/>
                <a:gd name="T45" fmla="*/ 37 h 375"/>
                <a:gd name="T46" fmla="*/ 74 w 324"/>
                <a:gd name="T47" fmla="*/ 26 h 375"/>
                <a:gd name="T48" fmla="*/ 37 w 324"/>
                <a:gd name="T49" fmla="*/ 15 h 375"/>
                <a:gd name="T50" fmla="*/ 10 w 324"/>
                <a:gd name="T51" fmla="*/ 4 h 375"/>
                <a:gd name="T52" fmla="*/ 11 w 324"/>
                <a:gd name="T53" fmla="*/ 17 h 375"/>
                <a:gd name="T54" fmla="*/ 31 w 324"/>
                <a:gd name="T55" fmla="*/ 64 h 375"/>
                <a:gd name="T56" fmla="*/ 45 w 324"/>
                <a:gd name="T57" fmla="*/ 115 h 375"/>
                <a:gd name="T58" fmla="*/ 58 w 324"/>
                <a:gd name="T59" fmla="*/ 163 h 375"/>
                <a:gd name="T60" fmla="*/ 68 w 324"/>
                <a:gd name="T61" fmla="*/ 210 h 375"/>
                <a:gd name="T62" fmla="*/ 89 w 324"/>
                <a:gd name="T63" fmla="*/ 269 h 375"/>
                <a:gd name="T64" fmla="*/ 130 w 324"/>
                <a:gd name="T65" fmla="*/ 329 h 375"/>
                <a:gd name="T66" fmla="*/ 200 w 324"/>
                <a:gd name="T67" fmla="*/ 368 h 3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375"/>
                <a:gd name="T104" fmla="*/ 324 w 324"/>
                <a:gd name="T105" fmla="*/ 375 h 3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375">
                  <a:moveTo>
                    <a:pt x="247" y="375"/>
                  </a:moveTo>
                  <a:lnTo>
                    <a:pt x="247" y="362"/>
                  </a:lnTo>
                  <a:lnTo>
                    <a:pt x="251" y="351"/>
                  </a:lnTo>
                  <a:lnTo>
                    <a:pt x="256" y="342"/>
                  </a:lnTo>
                  <a:lnTo>
                    <a:pt x="266" y="338"/>
                  </a:lnTo>
                  <a:lnTo>
                    <a:pt x="276" y="335"/>
                  </a:lnTo>
                  <a:lnTo>
                    <a:pt x="286" y="338"/>
                  </a:lnTo>
                  <a:lnTo>
                    <a:pt x="291" y="342"/>
                  </a:lnTo>
                  <a:lnTo>
                    <a:pt x="293" y="346"/>
                  </a:lnTo>
                  <a:lnTo>
                    <a:pt x="295" y="351"/>
                  </a:lnTo>
                  <a:lnTo>
                    <a:pt x="299" y="351"/>
                  </a:lnTo>
                  <a:lnTo>
                    <a:pt x="305" y="353"/>
                  </a:lnTo>
                  <a:lnTo>
                    <a:pt x="313" y="355"/>
                  </a:lnTo>
                  <a:lnTo>
                    <a:pt x="320" y="357"/>
                  </a:lnTo>
                  <a:lnTo>
                    <a:pt x="324" y="357"/>
                  </a:lnTo>
                  <a:lnTo>
                    <a:pt x="324" y="355"/>
                  </a:lnTo>
                  <a:lnTo>
                    <a:pt x="322" y="349"/>
                  </a:lnTo>
                  <a:lnTo>
                    <a:pt x="319" y="342"/>
                  </a:lnTo>
                  <a:lnTo>
                    <a:pt x="313" y="338"/>
                  </a:lnTo>
                  <a:lnTo>
                    <a:pt x="307" y="331"/>
                  </a:lnTo>
                  <a:lnTo>
                    <a:pt x="299" y="327"/>
                  </a:lnTo>
                  <a:lnTo>
                    <a:pt x="295" y="329"/>
                  </a:lnTo>
                  <a:lnTo>
                    <a:pt x="287" y="331"/>
                  </a:lnTo>
                  <a:lnTo>
                    <a:pt x="280" y="331"/>
                  </a:lnTo>
                  <a:lnTo>
                    <a:pt x="274" y="327"/>
                  </a:lnTo>
                  <a:lnTo>
                    <a:pt x="268" y="318"/>
                  </a:lnTo>
                  <a:lnTo>
                    <a:pt x="264" y="307"/>
                  </a:lnTo>
                  <a:lnTo>
                    <a:pt x="264" y="298"/>
                  </a:lnTo>
                  <a:lnTo>
                    <a:pt x="264" y="291"/>
                  </a:lnTo>
                  <a:lnTo>
                    <a:pt x="266" y="287"/>
                  </a:lnTo>
                  <a:lnTo>
                    <a:pt x="268" y="282"/>
                  </a:lnTo>
                  <a:lnTo>
                    <a:pt x="272" y="280"/>
                  </a:lnTo>
                  <a:lnTo>
                    <a:pt x="274" y="276"/>
                  </a:lnTo>
                  <a:lnTo>
                    <a:pt x="280" y="269"/>
                  </a:lnTo>
                  <a:lnTo>
                    <a:pt x="287" y="265"/>
                  </a:lnTo>
                  <a:lnTo>
                    <a:pt x="293" y="263"/>
                  </a:lnTo>
                  <a:lnTo>
                    <a:pt x="299" y="263"/>
                  </a:lnTo>
                  <a:lnTo>
                    <a:pt x="307" y="225"/>
                  </a:lnTo>
                  <a:lnTo>
                    <a:pt x="305" y="190"/>
                  </a:lnTo>
                  <a:lnTo>
                    <a:pt x="297" y="154"/>
                  </a:lnTo>
                  <a:lnTo>
                    <a:pt x="280" y="123"/>
                  </a:lnTo>
                  <a:lnTo>
                    <a:pt x="254" y="95"/>
                  </a:lnTo>
                  <a:lnTo>
                    <a:pt x="221" y="73"/>
                  </a:lnTo>
                  <a:lnTo>
                    <a:pt x="181" y="53"/>
                  </a:lnTo>
                  <a:lnTo>
                    <a:pt x="132" y="42"/>
                  </a:lnTo>
                  <a:lnTo>
                    <a:pt x="113" y="37"/>
                  </a:lnTo>
                  <a:lnTo>
                    <a:pt x="93" y="33"/>
                  </a:lnTo>
                  <a:lnTo>
                    <a:pt x="74" y="26"/>
                  </a:lnTo>
                  <a:lnTo>
                    <a:pt x="54" y="20"/>
                  </a:lnTo>
                  <a:lnTo>
                    <a:pt x="37" y="15"/>
                  </a:lnTo>
                  <a:lnTo>
                    <a:pt x="21" y="9"/>
                  </a:lnTo>
                  <a:lnTo>
                    <a:pt x="10" y="4"/>
                  </a:lnTo>
                  <a:lnTo>
                    <a:pt x="0" y="0"/>
                  </a:lnTo>
                  <a:lnTo>
                    <a:pt x="11" y="17"/>
                  </a:lnTo>
                  <a:lnTo>
                    <a:pt x="21" y="40"/>
                  </a:lnTo>
                  <a:lnTo>
                    <a:pt x="31" y="64"/>
                  </a:lnTo>
                  <a:lnTo>
                    <a:pt x="39" y="88"/>
                  </a:lnTo>
                  <a:lnTo>
                    <a:pt x="45" y="115"/>
                  </a:lnTo>
                  <a:lnTo>
                    <a:pt x="52" y="141"/>
                  </a:lnTo>
                  <a:lnTo>
                    <a:pt x="58" y="163"/>
                  </a:lnTo>
                  <a:lnTo>
                    <a:pt x="62" y="185"/>
                  </a:lnTo>
                  <a:lnTo>
                    <a:pt x="68" y="210"/>
                  </a:lnTo>
                  <a:lnTo>
                    <a:pt x="76" y="238"/>
                  </a:lnTo>
                  <a:lnTo>
                    <a:pt x="89" y="269"/>
                  </a:lnTo>
                  <a:lnTo>
                    <a:pt x="107" y="300"/>
                  </a:lnTo>
                  <a:lnTo>
                    <a:pt x="130" y="329"/>
                  </a:lnTo>
                  <a:lnTo>
                    <a:pt x="161" y="353"/>
                  </a:lnTo>
                  <a:lnTo>
                    <a:pt x="200" y="368"/>
                  </a:lnTo>
                  <a:lnTo>
                    <a:pt x="247" y="375"/>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 name="Freeform 513"/>
            <p:cNvSpPr>
              <a:spLocks/>
            </p:cNvSpPr>
            <p:nvPr/>
          </p:nvSpPr>
          <p:spPr bwMode="auto">
            <a:xfrm>
              <a:off x="391" y="1181"/>
              <a:ext cx="33" cy="40"/>
            </a:xfrm>
            <a:custGeom>
              <a:avLst/>
              <a:gdLst>
                <a:gd name="T0" fmla="*/ 0 w 33"/>
                <a:gd name="T1" fmla="*/ 15 h 40"/>
                <a:gd name="T2" fmla="*/ 2 w 33"/>
                <a:gd name="T3" fmla="*/ 7 h 40"/>
                <a:gd name="T4" fmla="*/ 5 w 33"/>
                <a:gd name="T5" fmla="*/ 2 h 40"/>
                <a:gd name="T6" fmla="*/ 11 w 33"/>
                <a:gd name="T7" fmla="*/ 0 h 40"/>
                <a:gd name="T8" fmla="*/ 17 w 33"/>
                <a:gd name="T9" fmla="*/ 0 h 40"/>
                <a:gd name="T10" fmla="*/ 23 w 33"/>
                <a:gd name="T11" fmla="*/ 2 h 40"/>
                <a:gd name="T12" fmla="*/ 29 w 33"/>
                <a:gd name="T13" fmla="*/ 7 h 40"/>
                <a:gd name="T14" fmla="*/ 31 w 33"/>
                <a:gd name="T15" fmla="*/ 11 h 40"/>
                <a:gd name="T16" fmla="*/ 33 w 33"/>
                <a:gd name="T17" fmla="*/ 20 h 40"/>
                <a:gd name="T18" fmla="*/ 31 w 33"/>
                <a:gd name="T19" fmla="*/ 29 h 40"/>
                <a:gd name="T20" fmla="*/ 29 w 33"/>
                <a:gd name="T21" fmla="*/ 33 h 40"/>
                <a:gd name="T22" fmla="*/ 23 w 33"/>
                <a:gd name="T23" fmla="*/ 38 h 40"/>
                <a:gd name="T24" fmla="*/ 19 w 33"/>
                <a:gd name="T25" fmla="*/ 40 h 40"/>
                <a:gd name="T26" fmla="*/ 13 w 33"/>
                <a:gd name="T27" fmla="*/ 38 h 40"/>
                <a:gd name="T28" fmla="*/ 5 w 33"/>
                <a:gd name="T29" fmla="*/ 31 h 40"/>
                <a:gd name="T30" fmla="*/ 2 w 33"/>
                <a:gd name="T31" fmla="*/ 24 h 40"/>
                <a:gd name="T32" fmla="*/ 0 w 33"/>
                <a:gd name="T33" fmla="*/ 1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40"/>
                <a:gd name="T53" fmla="*/ 33 w 3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40">
                  <a:moveTo>
                    <a:pt x="0" y="15"/>
                  </a:moveTo>
                  <a:lnTo>
                    <a:pt x="2" y="7"/>
                  </a:lnTo>
                  <a:lnTo>
                    <a:pt x="5" y="2"/>
                  </a:lnTo>
                  <a:lnTo>
                    <a:pt x="11" y="0"/>
                  </a:lnTo>
                  <a:lnTo>
                    <a:pt x="17" y="0"/>
                  </a:lnTo>
                  <a:lnTo>
                    <a:pt x="23" y="2"/>
                  </a:lnTo>
                  <a:lnTo>
                    <a:pt x="29" y="7"/>
                  </a:lnTo>
                  <a:lnTo>
                    <a:pt x="31" y="11"/>
                  </a:lnTo>
                  <a:lnTo>
                    <a:pt x="33" y="20"/>
                  </a:lnTo>
                  <a:lnTo>
                    <a:pt x="31" y="29"/>
                  </a:lnTo>
                  <a:lnTo>
                    <a:pt x="29" y="33"/>
                  </a:lnTo>
                  <a:lnTo>
                    <a:pt x="23" y="38"/>
                  </a:lnTo>
                  <a:lnTo>
                    <a:pt x="19" y="40"/>
                  </a:lnTo>
                  <a:lnTo>
                    <a:pt x="13" y="38"/>
                  </a:lnTo>
                  <a:lnTo>
                    <a:pt x="5" y="31"/>
                  </a:lnTo>
                  <a:lnTo>
                    <a:pt x="2" y="24"/>
                  </a:lnTo>
                  <a:lnTo>
                    <a:pt x="0" y="15"/>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5" name="Freeform 514"/>
            <p:cNvSpPr>
              <a:spLocks/>
            </p:cNvSpPr>
            <p:nvPr/>
          </p:nvSpPr>
          <p:spPr bwMode="auto">
            <a:xfrm>
              <a:off x="459" y="1234"/>
              <a:ext cx="37" cy="42"/>
            </a:xfrm>
            <a:custGeom>
              <a:avLst/>
              <a:gdLst>
                <a:gd name="T0" fmla="*/ 4 w 37"/>
                <a:gd name="T1" fmla="*/ 4 h 42"/>
                <a:gd name="T2" fmla="*/ 9 w 37"/>
                <a:gd name="T3" fmla="*/ 0 h 42"/>
                <a:gd name="T4" fmla="*/ 19 w 37"/>
                <a:gd name="T5" fmla="*/ 0 h 42"/>
                <a:gd name="T6" fmla="*/ 27 w 37"/>
                <a:gd name="T7" fmla="*/ 2 h 42"/>
                <a:gd name="T8" fmla="*/ 33 w 37"/>
                <a:gd name="T9" fmla="*/ 7 h 42"/>
                <a:gd name="T10" fmla="*/ 37 w 37"/>
                <a:gd name="T11" fmla="*/ 13 h 42"/>
                <a:gd name="T12" fmla="*/ 37 w 37"/>
                <a:gd name="T13" fmla="*/ 22 h 42"/>
                <a:gd name="T14" fmla="*/ 37 w 37"/>
                <a:gd name="T15" fmla="*/ 31 h 42"/>
                <a:gd name="T16" fmla="*/ 35 w 37"/>
                <a:gd name="T17" fmla="*/ 38 h 42"/>
                <a:gd name="T18" fmla="*/ 29 w 37"/>
                <a:gd name="T19" fmla="*/ 42 h 42"/>
                <a:gd name="T20" fmla="*/ 19 w 37"/>
                <a:gd name="T21" fmla="*/ 42 h 42"/>
                <a:gd name="T22" fmla="*/ 11 w 37"/>
                <a:gd name="T23" fmla="*/ 38 h 42"/>
                <a:gd name="T24" fmla="*/ 5 w 37"/>
                <a:gd name="T25" fmla="*/ 33 h 42"/>
                <a:gd name="T26" fmla="*/ 2 w 37"/>
                <a:gd name="T27" fmla="*/ 26 h 42"/>
                <a:gd name="T28" fmla="*/ 0 w 37"/>
                <a:gd name="T29" fmla="*/ 18 h 42"/>
                <a:gd name="T30" fmla="*/ 0 w 37"/>
                <a:gd name="T31" fmla="*/ 11 h 42"/>
                <a:gd name="T32" fmla="*/ 4 w 37"/>
                <a:gd name="T33" fmla="*/ 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42"/>
                <a:gd name="T53" fmla="*/ 37 w 3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42">
                  <a:moveTo>
                    <a:pt x="4" y="4"/>
                  </a:moveTo>
                  <a:lnTo>
                    <a:pt x="9" y="0"/>
                  </a:lnTo>
                  <a:lnTo>
                    <a:pt x="19" y="0"/>
                  </a:lnTo>
                  <a:lnTo>
                    <a:pt x="27" y="2"/>
                  </a:lnTo>
                  <a:lnTo>
                    <a:pt x="33" y="7"/>
                  </a:lnTo>
                  <a:lnTo>
                    <a:pt x="37" y="13"/>
                  </a:lnTo>
                  <a:lnTo>
                    <a:pt x="37" y="22"/>
                  </a:lnTo>
                  <a:lnTo>
                    <a:pt x="37" y="31"/>
                  </a:lnTo>
                  <a:lnTo>
                    <a:pt x="35" y="38"/>
                  </a:lnTo>
                  <a:lnTo>
                    <a:pt x="29" y="42"/>
                  </a:lnTo>
                  <a:lnTo>
                    <a:pt x="19" y="42"/>
                  </a:lnTo>
                  <a:lnTo>
                    <a:pt x="11" y="38"/>
                  </a:lnTo>
                  <a:lnTo>
                    <a:pt x="5" y="33"/>
                  </a:lnTo>
                  <a:lnTo>
                    <a:pt x="2" y="26"/>
                  </a:lnTo>
                  <a:lnTo>
                    <a:pt x="0" y="18"/>
                  </a:lnTo>
                  <a:lnTo>
                    <a:pt x="0" y="11"/>
                  </a:lnTo>
                  <a:lnTo>
                    <a:pt x="4" y="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6" name="Freeform 515"/>
            <p:cNvSpPr>
              <a:spLocks/>
            </p:cNvSpPr>
            <p:nvPr/>
          </p:nvSpPr>
          <p:spPr bwMode="auto">
            <a:xfrm>
              <a:off x="377" y="1283"/>
              <a:ext cx="35" cy="41"/>
            </a:xfrm>
            <a:custGeom>
              <a:avLst/>
              <a:gdLst>
                <a:gd name="T0" fmla="*/ 4 w 35"/>
                <a:gd name="T1" fmla="*/ 8 h 41"/>
                <a:gd name="T2" fmla="*/ 8 w 35"/>
                <a:gd name="T3" fmla="*/ 4 h 41"/>
                <a:gd name="T4" fmla="*/ 16 w 35"/>
                <a:gd name="T5" fmla="*/ 0 h 41"/>
                <a:gd name="T6" fmla="*/ 23 w 35"/>
                <a:gd name="T7" fmla="*/ 0 h 41"/>
                <a:gd name="T8" fmla="*/ 31 w 35"/>
                <a:gd name="T9" fmla="*/ 4 h 41"/>
                <a:gd name="T10" fmla="*/ 35 w 35"/>
                <a:gd name="T11" fmla="*/ 13 h 41"/>
                <a:gd name="T12" fmla="*/ 35 w 35"/>
                <a:gd name="T13" fmla="*/ 22 h 41"/>
                <a:gd name="T14" fmla="*/ 33 w 35"/>
                <a:gd name="T15" fmla="*/ 30 h 41"/>
                <a:gd name="T16" fmla="*/ 29 w 35"/>
                <a:gd name="T17" fmla="*/ 37 h 41"/>
                <a:gd name="T18" fmla="*/ 23 w 35"/>
                <a:gd name="T19" fmla="*/ 39 h 41"/>
                <a:gd name="T20" fmla="*/ 18 w 35"/>
                <a:gd name="T21" fmla="*/ 41 h 41"/>
                <a:gd name="T22" fmla="*/ 10 w 35"/>
                <a:gd name="T23" fmla="*/ 41 h 41"/>
                <a:gd name="T24" fmla="*/ 4 w 35"/>
                <a:gd name="T25" fmla="*/ 37 h 41"/>
                <a:gd name="T26" fmla="*/ 0 w 35"/>
                <a:gd name="T27" fmla="*/ 30 h 41"/>
                <a:gd name="T28" fmla="*/ 0 w 35"/>
                <a:gd name="T29" fmla="*/ 22 h 41"/>
                <a:gd name="T30" fmla="*/ 2 w 35"/>
                <a:gd name="T31" fmla="*/ 15 h 41"/>
                <a:gd name="T32" fmla="*/ 4 w 35"/>
                <a:gd name="T33" fmla="*/ 8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41"/>
                <a:gd name="T53" fmla="*/ 35 w 35"/>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41">
                  <a:moveTo>
                    <a:pt x="4" y="8"/>
                  </a:moveTo>
                  <a:lnTo>
                    <a:pt x="8" y="4"/>
                  </a:lnTo>
                  <a:lnTo>
                    <a:pt x="16" y="0"/>
                  </a:lnTo>
                  <a:lnTo>
                    <a:pt x="23" y="0"/>
                  </a:lnTo>
                  <a:lnTo>
                    <a:pt x="31" y="4"/>
                  </a:lnTo>
                  <a:lnTo>
                    <a:pt x="35" y="13"/>
                  </a:lnTo>
                  <a:lnTo>
                    <a:pt x="35" y="22"/>
                  </a:lnTo>
                  <a:lnTo>
                    <a:pt x="33" y="30"/>
                  </a:lnTo>
                  <a:lnTo>
                    <a:pt x="29" y="37"/>
                  </a:lnTo>
                  <a:lnTo>
                    <a:pt x="23" y="39"/>
                  </a:lnTo>
                  <a:lnTo>
                    <a:pt x="18" y="41"/>
                  </a:lnTo>
                  <a:lnTo>
                    <a:pt x="10" y="41"/>
                  </a:lnTo>
                  <a:lnTo>
                    <a:pt x="4" y="37"/>
                  </a:lnTo>
                  <a:lnTo>
                    <a:pt x="0" y="30"/>
                  </a:lnTo>
                  <a:lnTo>
                    <a:pt x="0" y="22"/>
                  </a:lnTo>
                  <a:lnTo>
                    <a:pt x="2" y="15"/>
                  </a:lnTo>
                  <a:lnTo>
                    <a:pt x="4" y="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7" name="Freeform 516"/>
            <p:cNvSpPr>
              <a:spLocks/>
            </p:cNvSpPr>
            <p:nvPr/>
          </p:nvSpPr>
          <p:spPr bwMode="auto">
            <a:xfrm>
              <a:off x="319" y="1232"/>
              <a:ext cx="37" cy="42"/>
            </a:xfrm>
            <a:custGeom>
              <a:avLst/>
              <a:gdLst>
                <a:gd name="T0" fmla="*/ 6 w 37"/>
                <a:gd name="T1" fmla="*/ 2 h 42"/>
                <a:gd name="T2" fmla="*/ 2 w 37"/>
                <a:gd name="T3" fmla="*/ 9 h 42"/>
                <a:gd name="T4" fmla="*/ 0 w 37"/>
                <a:gd name="T5" fmla="*/ 17 h 42"/>
                <a:gd name="T6" fmla="*/ 0 w 37"/>
                <a:gd name="T7" fmla="*/ 26 h 42"/>
                <a:gd name="T8" fmla="*/ 2 w 37"/>
                <a:gd name="T9" fmla="*/ 33 h 42"/>
                <a:gd name="T10" fmla="*/ 8 w 37"/>
                <a:gd name="T11" fmla="*/ 37 h 42"/>
                <a:gd name="T12" fmla="*/ 17 w 37"/>
                <a:gd name="T13" fmla="*/ 42 h 42"/>
                <a:gd name="T14" fmla="*/ 25 w 37"/>
                <a:gd name="T15" fmla="*/ 42 h 42"/>
                <a:gd name="T16" fmla="*/ 31 w 37"/>
                <a:gd name="T17" fmla="*/ 37 h 42"/>
                <a:gd name="T18" fmla="*/ 35 w 37"/>
                <a:gd name="T19" fmla="*/ 31 h 42"/>
                <a:gd name="T20" fmla="*/ 37 w 37"/>
                <a:gd name="T21" fmla="*/ 24 h 42"/>
                <a:gd name="T22" fmla="*/ 37 w 37"/>
                <a:gd name="T23" fmla="*/ 17 h 42"/>
                <a:gd name="T24" fmla="*/ 35 w 37"/>
                <a:gd name="T25" fmla="*/ 11 h 42"/>
                <a:gd name="T26" fmla="*/ 29 w 37"/>
                <a:gd name="T27" fmla="*/ 6 h 42"/>
                <a:gd name="T28" fmla="*/ 21 w 37"/>
                <a:gd name="T29" fmla="*/ 2 h 42"/>
                <a:gd name="T30" fmla="*/ 11 w 37"/>
                <a:gd name="T31" fmla="*/ 0 h 42"/>
                <a:gd name="T32" fmla="*/ 6 w 37"/>
                <a:gd name="T33" fmla="*/ 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42"/>
                <a:gd name="T53" fmla="*/ 37 w 3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42">
                  <a:moveTo>
                    <a:pt x="6" y="2"/>
                  </a:moveTo>
                  <a:lnTo>
                    <a:pt x="2" y="9"/>
                  </a:lnTo>
                  <a:lnTo>
                    <a:pt x="0" y="17"/>
                  </a:lnTo>
                  <a:lnTo>
                    <a:pt x="0" y="26"/>
                  </a:lnTo>
                  <a:lnTo>
                    <a:pt x="2" y="33"/>
                  </a:lnTo>
                  <a:lnTo>
                    <a:pt x="8" y="37"/>
                  </a:lnTo>
                  <a:lnTo>
                    <a:pt x="17" y="42"/>
                  </a:lnTo>
                  <a:lnTo>
                    <a:pt x="25" y="42"/>
                  </a:lnTo>
                  <a:lnTo>
                    <a:pt x="31" y="37"/>
                  </a:lnTo>
                  <a:lnTo>
                    <a:pt x="35" y="31"/>
                  </a:lnTo>
                  <a:lnTo>
                    <a:pt x="37" y="24"/>
                  </a:lnTo>
                  <a:lnTo>
                    <a:pt x="37" y="17"/>
                  </a:lnTo>
                  <a:lnTo>
                    <a:pt x="35" y="11"/>
                  </a:lnTo>
                  <a:lnTo>
                    <a:pt x="29" y="6"/>
                  </a:lnTo>
                  <a:lnTo>
                    <a:pt x="21" y="2"/>
                  </a:lnTo>
                  <a:lnTo>
                    <a:pt x="11" y="0"/>
                  </a:lnTo>
                  <a:lnTo>
                    <a:pt x="6" y="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8" name="Freeform 517"/>
            <p:cNvSpPr>
              <a:spLocks/>
            </p:cNvSpPr>
            <p:nvPr/>
          </p:nvSpPr>
          <p:spPr bwMode="auto">
            <a:xfrm>
              <a:off x="297" y="1309"/>
              <a:ext cx="31" cy="38"/>
            </a:xfrm>
            <a:custGeom>
              <a:avLst/>
              <a:gdLst>
                <a:gd name="T0" fmla="*/ 0 w 31"/>
                <a:gd name="T1" fmla="*/ 24 h 38"/>
                <a:gd name="T2" fmla="*/ 0 w 31"/>
                <a:gd name="T3" fmla="*/ 18 h 38"/>
                <a:gd name="T4" fmla="*/ 0 w 31"/>
                <a:gd name="T5" fmla="*/ 11 h 38"/>
                <a:gd name="T6" fmla="*/ 4 w 31"/>
                <a:gd name="T7" fmla="*/ 7 h 38"/>
                <a:gd name="T8" fmla="*/ 10 w 31"/>
                <a:gd name="T9" fmla="*/ 2 h 38"/>
                <a:gd name="T10" fmla="*/ 20 w 31"/>
                <a:gd name="T11" fmla="*/ 0 h 38"/>
                <a:gd name="T12" fmla="*/ 26 w 31"/>
                <a:gd name="T13" fmla="*/ 2 h 38"/>
                <a:gd name="T14" fmla="*/ 30 w 31"/>
                <a:gd name="T15" fmla="*/ 7 h 38"/>
                <a:gd name="T16" fmla="*/ 31 w 31"/>
                <a:gd name="T17" fmla="*/ 13 h 38"/>
                <a:gd name="T18" fmla="*/ 31 w 31"/>
                <a:gd name="T19" fmla="*/ 20 h 38"/>
                <a:gd name="T20" fmla="*/ 30 w 31"/>
                <a:gd name="T21" fmla="*/ 29 h 38"/>
                <a:gd name="T22" fmla="*/ 24 w 31"/>
                <a:gd name="T23" fmla="*/ 33 h 38"/>
                <a:gd name="T24" fmla="*/ 20 w 31"/>
                <a:gd name="T25" fmla="*/ 38 h 38"/>
                <a:gd name="T26" fmla="*/ 14 w 31"/>
                <a:gd name="T27" fmla="*/ 38 h 38"/>
                <a:gd name="T28" fmla="*/ 8 w 31"/>
                <a:gd name="T29" fmla="*/ 33 h 38"/>
                <a:gd name="T30" fmla="*/ 2 w 31"/>
                <a:gd name="T31" fmla="*/ 29 h 38"/>
                <a:gd name="T32" fmla="*/ 0 w 31"/>
                <a:gd name="T33" fmla="*/ 24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8"/>
                <a:gd name="T53" fmla="*/ 31 w 31"/>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8">
                  <a:moveTo>
                    <a:pt x="0" y="24"/>
                  </a:moveTo>
                  <a:lnTo>
                    <a:pt x="0" y="18"/>
                  </a:lnTo>
                  <a:lnTo>
                    <a:pt x="0" y="11"/>
                  </a:lnTo>
                  <a:lnTo>
                    <a:pt x="4" y="7"/>
                  </a:lnTo>
                  <a:lnTo>
                    <a:pt x="10" y="2"/>
                  </a:lnTo>
                  <a:lnTo>
                    <a:pt x="20" y="0"/>
                  </a:lnTo>
                  <a:lnTo>
                    <a:pt x="26" y="2"/>
                  </a:lnTo>
                  <a:lnTo>
                    <a:pt x="30" y="7"/>
                  </a:lnTo>
                  <a:lnTo>
                    <a:pt x="31" y="13"/>
                  </a:lnTo>
                  <a:lnTo>
                    <a:pt x="31" y="20"/>
                  </a:lnTo>
                  <a:lnTo>
                    <a:pt x="30" y="29"/>
                  </a:lnTo>
                  <a:lnTo>
                    <a:pt x="24" y="33"/>
                  </a:lnTo>
                  <a:lnTo>
                    <a:pt x="20" y="38"/>
                  </a:lnTo>
                  <a:lnTo>
                    <a:pt x="14" y="38"/>
                  </a:lnTo>
                  <a:lnTo>
                    <a:pt x="8" y="33"/>
                  </a:lnTo>
                  <a:lnTo>
                    <a:pt x="2" y="29"/>
                  </a:lnTo>
                  <a:lnTo>
                    <a:pt x="0" y="2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9" name="Freeform 518"/>
            <p:cNvSpPr>
              <a:spLocks/>
            </p:cNvSpPr>
            <p:nvPr/>
          </p:nvSpPr>
          <p:spPr bwMode="auto">
            <a:xfrm>
              <a:off x="354" y="1366"/>
              <a:ext cx="27" cy="42"/>
            </a:xfrm>
            <a:custGeom>
              <a:avLst/>
              <a:gdLst>
                <a:gd name="T0" fmla="*/ 9 w 27"/>
                <a:gd name="T1" fmla="*/ 42 h 42"/>
                <a:gd name="T2" fmla="*/ 4 w 27"/>
                <a:gd name="T3" fmla="*/ 40 h 42"/>
                <a:gd name="T4" fmla="*/ 0 w 27"/>
                <a:gd name="T5" fmla="*/ 36 h 42"/>
                <a:gd name="T6" fmla="*/ 0 w 27"/>
                <a:gd name="T7" fmla="*/ 29 h 42"/>
                <a:gd name="T8" fmla="*/ 0 w 27"/>
                <a:gd name="T9" fmla="*/ 20 h 42"/>
                <a:gd name="T10" fmla="*/ 2 w 27"/>
                <a:gd name="T11" fmla="*/ 14 h 42"/>
                <a:gd name="T12" fmla="*/ 6 w 27"/>
                <a:gd name="T13" fmla="*/ 7 h 42"/>
                <a:gd name="T14" fmla="*/ 11 w 27"/>
                <a:gd name="T15" fmla="*/ 3 h 42"/>
                <a:gd name="T16" fmla="*/ 17 w 27"/>
                <a:gd name="T17" fmla="*/ 0 h 42"/>
                <a:gd name="T18" fmla="*/ 21 w 27"/>
                <a:gd name="T19" fmla="*/ 3 h 42"/>
                <a:gd name="T20" fmla="*/ 25 w 27"/>
                <a:gd name="T21" fmla="*/ 7 h 42"/>
                <a:gd name="T22" fmla="*/ 27 w 27"/>
                <a:gd name="T23" fmla="*/ 16 h 42"/>
                <a:gd name="T24" fmla="*/ 27 w 27"/>
                <a:gd name="T25" fmla="*/ 22 h 42"/>
                <a:gd name="T26" fmla="*/ 25 w 27"/>
                <a:gd name="T27" fmla="*/ 29 h 42"/>
                <a:gd name="T28" fmla="*/ 21 w 27"/>
                <a:gd name="T29" fmla="*/ 36 h 42"/>
                <a:gd name="T30" fmla="*/ 17 w 27"/>
                <a:gd name="T31" fmla="*/ 40 h 42"/>
                <a:gd name="T32" fmla="*/ 9 w 27"/>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42"/>
                <a:gd name="T53" fmla="*/ 27 w 2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42">
                  <a:moveTo>
                    <a:pt x="9" y="42"/>
                  </a:moveTo>
                  <a:lnTo>
                    <a:pt x="4" y="40"/>
                  </a:lnTo>
                  <a:lnTo>
                    <a:pt x="0" y="36"/>
                  </a:lnTo>
                  <a:lnTo>
                    <a:pt x="0" y="29"/>
                  </a:lnTo>
                  <a:lnTo>
                    <a:pt x="0" y="20"/>
                  </a:lnTo>
                  <a:lnTo>
                    <a:pt x="2" y="14"/>
                  </a:lnTo>
                  <a:lnTo>
                    <a:pt x="6" y="7"/>
                  </a:lnTo>
                  <a:lnTo>
                    <a:pt x="11" y="3"/>
                  </a:lnTo>
                  <a:lnTo>
                    <a:pt x="17" y="0"/>
                  </a:lnTo>
                  <a:lnTo>
                    <a:pt x="21" y="3"/>
                  </a:lnTo>
                  <a:lnTo>
                    <a:pt x="25" y="7"/>
                  </a:lnTo>
                  <a:lnTo>
                    <a:pt x="27" y="16"/>
                  </a:lnTo>
                  <a:lnTo>
                    <a:pt x="27" y="22"/>
                  </a:lnTo>
                  <a:lnTo>
                    <a:pt x="25" y="29"/>
                  </a:lnTo>
                  <a:lnTo>
                    <a:pt x="21" y="36"/>
                  </a:lnTo>
                  <a:lnTo>
                    <a:pt x="17" y="40"/>
                  </a:lnTo>
                  <a:lnTo>
                    <a:pt x="9" y="4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 name="Freeform 519"/>
            <p:cNvSpPr>
              <a:spLocks/>
            </p:cNvSpPr>
            <p:nvPr/>
          </p:nvSpPr>
          <p:spPr bwMode="auto">
            <a:xfrm>
              <a:off x="402" y="1327"/>
              <a:ext cx="33" cy="48"/>
            </a:xfrm>
            <a:custGeom>
              <a:avLst/>
              <a:gdLst>
                <a:gd name="T0" fmla="*/ 2 w 33"/>
                <a:gd name="T1" fmla="*/ 26 h 48"/>
                <a:gd name="T2" fmla="*/ 6 w 33"/>
                <a:gd name="T3" fmla="*/ 17 h 48"/>
                <a:gd name="T4" fmla="*/ 10 w 33"/>
                <a:gd name="T5" fmla="*/ 9 h 48"/>
                <a:gd name="T6" fmla="*/ 14 w 33"/>
                <a:gd name="T7" fmla="*/ 2 h 48"/>
                <a:gd name="T8" fmla="*/ 22 w 33"/>
                <a:gd name="T9" fmla="*/ 0 h 48"/>
                <a:gd name="T10" fmla="*/ 29 w 33"/>
                <a:gd name="T11" fmla="*/ 2 h 48"/>
                <a:gd name="T12" fmla="*/ 33 w 33"/>
                <a:gd name="T13" fmla="*/ 9 h 48"/>
                <a:gd name="T14" fmla="*/ 33 w 33"/>
                <a:gd name="T15" fmla="*/ 15 h 48"/>
                <a:gd name="T16" fmla="*/ 33 w 33"/>
                <a:gd name="T17" fmla="*/ 24 h 48"/>
                <a:gd name="T18" fmla="*/ 29 w 33"/>
                <a:gd name="T19" fmla="*/ 33 h 48"/>
                <a:gd name="T20" fmla="*/ 26 w 33"/>
                <a:gd name="T21" fmla="*/ 39 h 48"/>
                <a:gd name="T22" fmla="*/ 18 w 33"/>
                <a:gd name="T23" fmla="*/ 46 h 48"/>
                <a:gd name="T24" fmla="*/ 12 w 33"/>
                <a:gd name="T25" fmla="*/ 48 h 48"/>
                <a:gd name="T26" fmla="*/ 6 w 33"/>
                <a:gd name="T27" fmla="*/ 46 h 48"/>
                <a:gd name="T28" fmla="*/ 2 w 33"/>
                <a:gd name="T29" fmla="*/ 39 h 48"/>
                <a:gd name="T30" fmla="*/ 0 w 33"/>
                <a:gd name="T31" fmla="*/ 33 h 48"/>
                <a:gd name="T32" fmla="*/ 2 w 33"/>
                <a:gd name="T33" fmla="*/ 2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48"/>
                <a:gd name="T53" fmla="*/ 33 w 33"/>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48">
                  <a:moveTo>
                    <a:pt x="2" y="26"/>
                  </a:moveTo>
                  <a:lnTo>
                    <a:pt x="6" y="17"/>
                  </a:lnTo>
                  <a:lnTo>
                    <a:pt x="10" y="9"/>
                  </a:lnTo>
                  <a:lnTo>
                    <a:pt x="14" y="2"/>
                  </a:lnTo>
                  <a:lnTo>
                    <a:pt x="22" y="0"/>
                  </a:lnTo>
                  <a:lnTo>
                    <a:pt x="29" y="2"/>
                  </a:lnTo>
                  <a:lnTo>
                    <a:pt x="33" y="9"/>
                  </a:lnTo>
                  <a:lnTo>
                    <a:pt x="33" y="15"/>
                  </a:lnTo>
                  <a:lnTo>
                    <a:pt x="33" y="24"/>
                  </a:lnTo>
                  <a:lnTo>
                    <a:pt x="29" y="33"/>
                  </a:lnTo>
                  <a:lnTo>
                    <a:pt x="26" y="39"/>
                  </a:lnTo>
                  <a:lnTo>
                    <a:pt x="18" y="46"/>
                  </a:lnTo>
                  <a:lnTo>
                    <a:pt x="12" y="48"/>
                  </a:lnTo>
                  <a:lnTo>
                    <a:pt x="6" y="46"/>
                  </a:lnTo>
                  <a:lnTo>
                    <a:pt x="2" y="39"/>
                  </a:lnTo>
                  <a:lnTo>
                    <a:pt x="0" y="33"/>
                  </a:lnTo>
                  <a:lnTo>
                    <a:pt x="2" y="2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 name="Freeform 520"/>
            <p:cNvSpPr>
              <a:spLocks/>
            </p:cNvSpPr>
            <p:nvPr/>
          </p:nvSpPr>
          <p:spPr bwMode="auto">
            <a:xfrm>
              <a:off x="447" y="1338"/>
              <a:ext cx="33" cy="37"/>
            </a:xfrm>
            <a:custGeom>
              <a:avLst/>
              <a:gdLst>
                <a:gd name="T0" fmla="*/ 25 w 33"/>
                <a:gd name="T1" fmla="*/ 2 h 37"/>
                <a:gd name="T2" fmla="*/ 29 w 33"/>
                <a:gd name="T3" fmla="*/ 6 h 37"/>
                <a:gd name="T4" fmla="*/ 31 w 33"/>
                <a:gd name="T5" fmla="*/ 13 h 37"/>
                <a:gd name="T6" fmla="*/ 33 w 33"/>
                <a:gd name="T7" fmla="*/ 17 h 37"/>
                <a:gd name="T8" fmla="*/ 31 w 33"/>
                <a:gd name="T9" fmla="*/ 24 h 37"/>
                <a:gd name="T10" fmla="*/ 25 w 33"/>
                <a:gd name="T11" fmla="*/ 31 h 37"/>
                <a:gd name="T12" fmla="*/ 21 w 33"/>
                <a:gd name="T13" fmla="*/ 35 h 37"/>
                <a:gd name="T14" fmla="*/ 16 w 33"/>
                <a:gd name="T15" fmla="*/ 37 h 37"/>
                <a:gd name="T16" fmla="*/ 10 w 33"/>
                <a:gd name="T17" fmla="*/ 37 h 37"/>
                <a:gd name="T18" fmla="*/ 6 w 33"/>
                <a:gd name="T19" fmla="*/ 35 h 37"/>
                <a:gd name="T20" fmla="*/ 2 w 33"/>
                <a:gd name="T21" fmla="*/ 28 h 37"/>
                <a:gd name="T22" fmla="*/ 0 w 33"/>
                <a:gd name="T23" fmla="*/ 22 h 37"/>
                <a:gd name="T24" fmla="*/ 0 w 33"/>
                <a:gd name="T25" fmla="*/ 15 h 37"/>
                <a:gd name="T26" fmla="*/ 4 w 33"/>
                <a:gd name="T27" fmla="*/ 6 h 37"/>
                <a:gd name="T28" fmla="*/ 10 w 33"/>
                <a:gd name="T29" fmla="*/ 2 h 37"/>
                <a:gd name="T30" fmla="*/ 16 w 33"/>
                <a:gd name="T31" fmla="*/ 0 h 37"/>
                <a:gd name="T32" fmla="*/ 25 w 33"/>
                <a:gd name="T33" fmla="*/ 2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7"/>
                <a:gd name="T53" fmla="*/ 33 w 33"/>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7">
                  <a:moveTo>
                    <a:pt x="25" y="2"/>
                  </a:moveTo>
                  <a:lnTo>
                    <a:pt x="29" y="6"/>
                  </a:lnTo>
                  <a:lnTo>
                    <a:pt x="31" y="13"/>
                  </a:lnTo>
                  <a:lnTo>
                    <a:pt x="33" y="17"/>
                  </a:lnTo>
                  <a:lnTo>
                    <a:pt x="31" y="24"/>
                  </a:lnTo>
                  <a:lnTo>
                    <a:pt x="25" y="31"/>
                  </a:lnTo>
                  <a:lnTo>
                    <a:pt x="21" y="35"/>
                  </a:lnTo>
                  <a:lnTo>
                    <a:pt x="16" y="37"/>
                  </a:lnTo>
                  <a:lnTo>
                    <a:pt x="10" y="37"/>
                  </a:lnTo>
                  <a:lnTo>
                    <a:pt x="6" y="35"/>
                  </a:lnTo>
                  <a:lnTo>
                    <a:pt x="2" y="28"/>
                  </a:lnTo>
                  <a:lnTo>
                    <a:pt x="0" y="22"/>
                  </a:lnTo>
                  <a:lnTo>
                    <a:pt x="0" y="15"/>
                  </a:lnTo>
                  <a:lnTo>
                    <a:pt x="4" y="6"/>
                  </a:lnTo>
                  <a:lnTo>
                    <a:pt x="10" y="2"/>
                  </a:lnTo>
                  <a:lnTo>
                    <a:pt x="16" y="0"/>
                  </a:lnTo>
                  <a:lnTo>
                    <a:pt x="25" y="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 name="Freeform 521"/>
            <p:cNvSpPr>
              <a:spLocks/>
            </p:cNvSpPr>
            <p:nvPr/>
          </p:nvSpPr>
          <p:spPr bwMode="auto">
            <a:xfrm>
              <a:off x="74" y="1391"/>
              <a:ext cx="276" cy="216"/>
            </a:xfrm>
            <a:custGeom>
              <a:avLst/>
              <a:gdLst>
                <a:gd name="T0" fmla="*/ 270 w 276"/>
                <a:gd name="T1" fmla="*/ 22 h 216"/>
                <a:gd name="T2" fmla="*/ 264 w 276"/>
                <a:gd name="T3" fmla="*/ 17 h 216"/>
                <a:gd name="T4" fmla="*/ 262 w 276"/>
                <a:gd name="T5" fmla="*/ 9 h 216"/>
                <a:gd name="T6" fmla="*/ 249 w 276"/>
                <a:gd name="T7" fmla="*/ 24 h 216"/>
                <a:gd name="T8" fmla="*/ 221 w 276"/>
                <a:gd name="T9" fmla="*/ 17 h 216"/>
                <a:gd name="T10" fmla="*/ 163 w 276"/>
                <a:gd name="T11" fmla="*/ 4 h 216"/>
                <a:gd name="T12" fmla="*/ 118 w 276"/>
                <a:gd name="T13" fmla="*/ 2 h 216"/>
                <a:gd name="T14" fmla="*/ 111 w 276"/>
                <a:gd name="T15" fmla="*/ 11 h 216"/>
                <a:gd name="T16" fmla="*/ 150 w 276"/>
                <a:gd name="T17" fmla="*/ 9 h 216"/>
                <a:gd name="T18" fmla="*/ 198 w 276"/>
                <a:gd name="T19" fmla="*/ 22 h 216"/>
                <a:gd name="T20" fmla="*/ 231 w 276"/>
                <a:gd name="T21" fmla="*/ 39 h 216"/>
                <a:gd name="T22" fmla="*/ 227 w 276"/>
                <a:gd name="T23" fmla="*/ 48 h 216"/>
                <a:gd name="T24" fmla="*/ 206 w 276"/>
                <a:gd name="T25" fmla="*/ 62 h 216"/>
                <a:gd name="T26" fmla="*/ 183 w 276"/>
                <a:gd name="T27" fmla="*/ 66 h 216"/>
                <a:gd name="T28" fmla="*/ 140 w 276"/>
                <a:gd name="T29" fmla="*/ 53 h 216"/>
                <a:gd name="T30" fmla="*/ 93 w 276"/>
                <a:gd name="T31" fmla="*/ 48 h 216"/>
                <a:gd name="T32" fmla="*/ 70 w 276"/>
                <a:gd name="T33" fmla="*/ 59 h 216"/>
                <a:gd name="T34" fmla="*/ 85 w 276"/>
                <a:gd name="T35" fmla="*/ 59 h 216"/>
                <a:gd name="T36" fmla="*/ 109 w 276"/>
                <a:gd name="T37" fmla="*/ 59 h 216"/>
                <a:gd name="T38" fmla="*/ 136 w 276"/>
                <a:gd name="T39" fmla="*/ 64 h 216"/>
                <a:gd name="T40" fmla="*/ 169 w 276"/>
                <a:gd name="T41" fmla="*/ 75 h 216"/>
                <a:gd name="T42" fmla="*/ 173 w 276"/>
                <a:gd name="T43" fmla="*/ 88 h 216"/>
                <a:gd name="T44" fmla="*/ 132 w 276"/>
                <a:gd name="T45" fmla="*/ 103 h 216"/>
                <a:gd name="T46" fmla="*/ 93 w 276"/>
                <a:gd name="T47" fmla="*/ 97 h 216"/>
                <a:gd name="T48" fmla="*/ 60 w 276"/>
                <a:gd name="T49" fmla="*/ 88 h 216"/>
                <a:gd name="T50" fmla="*/ 72 w 276"/>
                <a:gd name="T51" fmla="*/ 99 h 216"/>
                <a:gd name="T52" fmla="*/ 103 w 276"/>
                <a:gd name="T53" fmla="*/ 114 h 216"/>
                <a:gd name="T54" fmla="*/ 68 w 276"/>
                <a:gd name="T55" fmla="*/ 128 h 216"/>
                <a:gd name="T56" fmla="*/ 23 w 276"/>
                <a:gd name="T57" fmla="*/ 143 h 216"/>
                <a:gd name="T58" fmla="*/ 0 w 276"/>
                <a:gd name="T59" fmla="*/ 152 h 216"/>
                <a:gd name="T60" fmla="*/ 13 w 276"/>
                <a:gd name="T61" fmla="*/ 154 h 216"/>
                <a:gd name="T62" fmla="*/ 50 w 276"/>
                <a:gd name="T63" fmla="*/ 150 h 216"/>
                <a:gd name="T64" fmla="*/ 95 w 276"/>
                <a:gd name="T65" fmla="*/ 137 h 216"/>
                <a:gd name="T66" fmla="*/ 113 w 276"/>
                <a:gd name="T67" fmla="*/ 145 h 216"/>
                <a:gd name="T68" fmla="*/ 95 w 276"/>
                <a:gd name="T69" fmla="*/ 207 h 216"/>
                <a:gd name="T70" fmla="*/ 97 w 276"/>
                <a:gd name="T71" fmla="*/ 216 h 216"/>
                <a:gd name="T72" fmla="*/ 120 w 276"/>
                <a:gd name="T73" fmla="*/ 170 h 216"/>
                <a:gd name="T74" fmla="*/ 140 w 276"/>
                <a:gd name="T75" fmla="*/ 126 h 216"/>
                <a:gd name="T76" fmla="*/ 167 w 276"/>
                <a:gd name="T77" fmla="*/ 112 h 216"/>
                <a:gd name="T78" fmla="*/ 192 w 276"/>
                <a:gd name="T79" fmla="*/ 99 h 216"/>
                <a:gd name="T80" fmla="*/ 194 w 276"/>
                <a:gd name="T81" fmla="*/ 143 h 216"/>
                <a:gd name="T82" fmla="*/ 183 w 276"/>
                <a:gd name="T83" fmla="*/ 198 h 216"/>
                <a:gd name="T84" fmla="*/ 192 w 276"/>
                <a:gd name="T85" fmla="*/ 187 h 216"/>
                <a:gd name="T86" fmla="*/ 214 w 276"/>
                <a:gd name="T87" fmla="*/ 117 h 216"/>
                <a:gd name="T88" fmla="*/ 233 w 276"/>
                <a:gd name="T89" fmla="*/ 68 h 216"/>
                <a:gd name="T90" fmla="*/ 251 w 276"/>
                <a:gd name="T91" fmla="*/ 48 h 216"/>
                <a:gd name="T92" fmla="*/ 256 w 276"/>
                <a:gd name="T93" fmla="*/ 59 h 216"/>
                <a:gd name="T94" fmla="*/ 251 w 276"/>
                <a:gd name="T95" fmla="*/ 132 h 216"/>
                <a:gd name="T96" fmla="*/ 266 w 276"/>
                <a:gd name="T97" fmla="*/ 92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216"/>
                <a:gd name="T149" fmla="*/ 276 w 276"/>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216">
                  <a:moveTo>
                    <a:pt x="276" y="26"/>
                  </a:moveTo>
                  <a:lnTo>
                    <a:pt x="274" y="24"/>
                  </a:lnTo>
                  <a:lnTo>
                    <a:pt x="270" y="22"/>
                  </a:lnTo>
                  <a:lnTo>
                    <a:pt x="268" y="22"/>
                  </a:lnTo>
                  <a:lnTo>
                    <a:pt x="266" y="20"/>
                  </a:lnTo>
                  <a:lnTo>
                    <a:pt x="264" y="17"/>
                  </a:lnTo>
                  <a:lnTo>
                    <a:pt x="264" y="13"/>
                  </a:lnTo>
                  <a:lnTo>
                    <a:pt x="262" y="11"/>
                  </a:lnTo>
                  <a:lnTo>
                    <a:pt x="262" y="9"/>
                  </a:lnTo>
                  <a:lnTo>
                    <a:pt x="258" y="15"/>
                  </a:lnTo>
                  <a:lnTo>
                    <a:pt x="254" y="20"/>
                  </a:lnTo>
                  <a:lnTo>
                    <a:pt x="249" y="24"/>
                  </a:lnTo>
                  <a:lnTo>
                    <a:pt x="247" y="26"/>
                  </a:lnTo>
                  <a:lnTo>
                    <a:pt x="235" y="22"/>
                  </a:lnTo>
                  <a:lnTo>
                    <a:pt x="221" y="17"/>
                  </a:lnTo>
                  <a:lnTo>
                    <a:pt x="202" y="13"/>
                  </a:lnTo>
                  <a:lnTo>
                    <a:pt x="183" y="6"/>
                  </a:lnTo>
                  <a:lnTo>
                    <a:pt x="163" y="4"/>
                  </a:lnTo>
                  <a:lnTo>
                    <a:pt x="144" y="2"/>
                  </a:lnTo>
                  <a:lnTo>
                    <a:pt x="130" y="0"/>
                  </a:lnTo>
                  <a:lnTo>
                    <a:pt x="118" y="2"/>
                  </a:lnTo>
                  <a:lnTo>
                    <a:pt x="107" y="6"/>
                  </a:lnTo>
                  <a:lnTo>
                    <a:pt x="105" y="9"/>
                  </a:lnTo>
                  <a:lnTo>
                    <a:pt x="111" y="11"/>
                  </a:lnTo>
                  <a:lnTo>
                    <a:pt x="118" y="9"/>
                  </a:lnTo>
                  <a:lnTo>
                    <a:pt x="134" y="6"/>
                  </a:lnTo>
                  <a:lnTo>
                    <a:pt x="150" y="9"/>
                  </a:lnTo>
                  <a:lnTo>
                    <a:pt x="165" y="11"/>
                  </a:lnTo>
                  <a:lnTo>
                    <a:pt x="183" y="15"/>
                  </a:lnTo>
                  <a:lnTo>
                    <a:pt x="198" y="22"/>
                  </a:lnTo>
                  <a:lnTo>
                    <a:pt x="212" y="26"/>
                  </a:lnTo>
                  <a:lnTo>
                    <a:pt x="223" y="33"/>
                  </a:lnTo>
                  <a:lnTo>
                    <a:pt x="231" y="39"/>
                  </a:lnTo>
                  <a:lnTo>
                    <a:pt x="235" y="44"/>
                  </a:lnTo>
                  <a:lnTo>
                    <a:pt x="233" y="46"/>
                  </a:lnTo>
                  <a:lnTo>
                    <a:pt x="227" y="48"/>
                  </a:lnTo>
                  <a:lnTo>
                    <a:pt x="221" y="53"/>
                  </a:lnTo>
                  <a:lnTo>
                    <a:pt x="214" y="57"/>
                  </a:lnTo>
                  <a:lnTo>
                    <a:pt x="206" y="62"/>
                  </a:lnTo>
                  <a:lnTo>
                    <a:pt x="198" y="66"/>
                  </a:lnTo>
                  <a:lnTo>
                    <a:pt x="192" y="70"/>
                  </a:lnTo>
                  <a:lnTo>
                    <a:pt x="183" y="66"/>
                  </a:lnTo>
                  <a:lnTo>
                    <a:pt x="171" y="62"/>
                  </a:lnTo>
                  <a:lnTo>
                    <a:pt x="155" y="57"/>
                  </a:lnTo>
                  <a:lnTo>
                    <a:pt x="140" y="53"/>
                  </a:lnTo>
                  <a:lnTo>
                    <a:pt x="122" y="50"/>
                  </a:lnTo>
                  <a:lnTo>
                    <a:pt x="107" y="48"/>
                  </a:lnTo>
                  <a:lnTo>
                    <a:pt x="93" y="48"/>
                  </a:lnTo>
                  <a:lnTo>
                    <a:pt x="81" y="53"/>
                  </a:lnTo>
                  <a:lnTo>
                    <a:pt x="74" y="57"/>
                  </a:lnTo>
                  <a:lnTo>
                    <a:pt x="70" y="59"/>
                  </a:lnTo>
                  <a:lnTo>
                    <a:pt x="70" y="62"/>
                  </a:lnTo>
                  <a:lnTo>
                    <a:pt x="80" y="59"/>
                  </a:lnTo>
                  <a:lnTo>
                    <a:pt x="85" y="59"/>
                  </a:lnTo>
                  <a:lnTo>
                    <a:pt x="93" y="59"/>
                  </a:lnTo>
                  <a:lnTo>
                    <a:pt x="101" y="59"/>
                  </a:lnTo>
                  <a:lnTo>
                    <a:pt x="109" y="59"/>
                  </a:lnTo>
                  <a:lnTo>
                    <a:pt x="118" y="59"/>
                  </a:lnTo>
                  <a:lnTo>
                    <a:pt x="126" y="62"/>
                  </a:lnTo>
                  <a:lnTo>
                    <a:pt x="136" y="64"/>
                  </a:lnTo>
                  <a:lnTo>
                    <a:pt x="144" y="66"/>
                  </a:lnTo>
                  <a:lnTo>
                    <a:pt x="157" y="70"/>
                  </a:lnTo>
                  <a:lnTo>
                    <a:pt x="169" y="75"/>
                  </a:lnTo>
                  <a:lnTo>
                    <a:pt x="177" y="77"/>
                  </a:lnTo>
                  <a:lnTo>
                    <a:pt x="183" y="81"/>
                  </a:lnTo>
                  <a:lnTo>
                    <a:pt x="173" y="88"/>
                  </a:lnTo>
                  <a:lnTo>
                    <a:pt x="157" y="95"/>
                  </a:lnTo>
                  <a:lnTo>
                    <a:pt x="142" y="99"/>
                  </a:lnTo>
                  <a:lnTo>
                    <a:pt x="132" y="103"/>
                  </a:lnTo>
                  <a:lnTo>
                    <a:pt x="122" y="106"/>
                  </a:lnTo>
                  <a:lnTo>
                    <a:pt x="109" y="101"/>
                  </a:lnTo>
                  <a:lnTo>
                    <a:pt x="93" y="97"/>
                  </a:lnTo>
                  <a:lnTo>
                    <a:pt x="81" y="92"/>
                  </a:lnTo>
                  <a:lnTo>
                    <a:pt x="70" y="88"/>
                  </a:lnTo>
                  <a:lnTo>
                    <a:pt x="60" y="88"/>
                  </a:lnTo>
                  <a:lnTo>
                    <a:pt x="54" y="90"/>
                  </a:lnTo>
                  <a:lnTo>
                    <a:pt x="60" y="95"/>
                  </a:lnTo>
                  <a:lnTo>
                    <a:pt x="72" y="99"/>
                  </a:lnTo>
                  <a:lnTo>
                    <a:pt x="85" y="103"/>
                  </a:lnTo>
                  <a:lnTo>
                    <a:pt x="95" y="110"/>
                  </a:lnTo>
                  <a:lnTo>
                    <a:pt x="103" y="114"/>
                  </a:lnTo>
                  <a:lnTo>
                    <a:pt x="95" y="117"/>
                  </a:lnTo>
                  <a:lnTo>
                    <a:pt x="83" y="121"/>
                  </a:lnTo>
                  <a:lnTo>
                    <a:pt x="68" y="128"/>
                  </a:lnTo>
                  <a:lnTo>
                    <a:pt x="52" y="132"/>
                  </a:lnTo>
                  <a:lnTo>
                    <a:pt x="37" y="137"/>
                  </a:lnTo>
                  <a:lnTo>
                    <a:pt x="23" y="143"/>
                  </a:lnTo>
                  <a:lnTo>
                    <a:pt x="12" y="148"/>
                  </a:lnTo>
                  <a:lnTo>
                    <a:pt x="6" y="150"/>
                  </a:lnTo>
                  <a:lnTo>
                    <a:pt x="0" y="152"/>
                  </a:lnTo>
                  <a:lnTo>
                    <a:pt x="0" y="154"/>
                  </a:lnTo>
                  <a:lnTo>
                    <a:pt x="4" y="154"/>
                  </a:lnTo>
                  <a:lnTo>
                    <a:pt x="13" y="154"/>
                  </a:lnTo>
                  <a:lnTo>
                    <a:pt x="23" y="154"/>
                  </a:lnTo>
                  <a:lnTo>
                    <a:pt x="37" y="152"/>
                  </a:lnTo>
                  <a:lnTo>
                    <a:pt x="50" y="150"/>
                  </a:lnTo>
                  <a:lnTo>
                    <a:pt x="68" y="145"/>
                  </a:lnTo>
                  <a:lnTo>
                    <a:pt x="81" y="141"/>
                  </a:lnTo>
                  <a:lnTo>
                    <a:pt x="95" y="137"/>
                  </a:lnTo>
                  <a:lnTo>
                    <a:pt x="107" y="132"/>
                  </a:lnTo>
                  <a:lnTo>
                    <a:pt x="115" y="128"/>
                  </a:lnTo>
                  <a:lnTo>
                    <a:pt x="113" y="145"/>
                  </a:lnTo>
                  <a:lnTo>
                    <a:pt x="109" y="170"/>
                  </a:lnTo>
                  <a:lnTo>
                    <a:pt x="103" y="192"/>
                  </a:lnTo>
                  <a:lnTo>
                    <a:pt x="95" y="207"/>
                  </a:lnTo>
                  <a:lnTo>
                    <a:pt x="91" y="214"/>
                  </a:lnTo>
                  <a:lnTo>
                    <a:pt x="93" y="216"/>
                  </a:lnTo>
                  <a:lnTo>
                    <a:pt x="97" y="216"/>
                  </a:lnTo>
                  <a:lnTo>
                    <a:pt x="101" y="209"/>
                  </a:lnTo>
                  <a:lnTo>
                    <a:pt x="109" y="194"/>
                  </a:lnTo>
                  <a:lnTo>
                    <a:pt x="120" y="170"/>
                  </a:lnTo>
                  <a:lnTo>
                    <a:pt x="130" y="145"/>
                  </a:lnTo>
                  <a:lnTo>
                    <a:pt x="134" y="128"/>
                  </a:lnTo>
                  <a:lnTo>
                    <a:pt x="140" y="126"/>
                  </a:lnTo>
                  <a:lnTo>
                    <a:pt x="150" y="121"/>
                  </a:lnTo>
                  <a:lnTo>
                    <a:pt x="157" y="117"/>
                  </a:lnTo>
                  <a:lnTo>
                    <a:pt x="167" y="112"/>
                  </a:lnTo>
                  <a:lnTo>
                    <a:pt x="177" y="108"/>
                  </a:lnTo>
                  <a:lnTo>
                    <a:pt x="184" y="103"/>
                  </a:lnTo>
                  <a:lnTo>
                    <a:pt x="192" y="99"/>
                  </a:lnTo>
                  <a:lnTo>
                    <a:pt x="196" y="97"/>
                  </a:lnTo>
                  <a:lnTo>
                    <a:pt x="196" y="117"/>
                  </a:lnTo>
                  <a:lnTo>
                    <a:pt x="194" y="143"/>
                  </a:lnTo>
                  <a:lnTo>
                    <a:pt x="190" y="170"/>
                  </a:lnTo>
                  <a:lnTo>
                    <a:pt x="186" y="187"/>
                  </a:lnTo>
                  <a:lnTo>
                    <a:pt x="183" y="198"/>
                  </a:lnTo>
                  <a:lnTo>
                    <a:pt x="183" y="201"/>
                  </a:lnTo>
                  <a:lnTo>
                    <a:pt x="186" y="198"/>
                  </a:lnTo>
                  <a:lnTo>
                    <a:pt x="192" y="187"/>
                  </a:lnTo>
                  <a:lnTo>
                    <a:pt x="200" y="170"/>
                  </a:lnTo>
                  <a:lnTo>
                    <a:pt x="208" y="143"/>
                  </a:lnTo>
                  <a:lnTo>
                    <a:pt x="214" y="117"/>
                  </a:lnTo>
                  <a:lnTo>
                    <a:pt x="214" y="90"/>
                  </a:lnTo>
                  <a:lnTo>
                    <a:pt x="225" y="79"/>
                  </a:lnTo>
                  <a:lnTo>
                    <a:pt x="233" y="68"/>
                  </a:lnTo>
                  <a:lnTo>
                    <a:pt x="241" y="59"/>
                  </a:lnTo>
                  <a:lnTo>
                    <a:pt x="247" y="53"/>
                  </a:lnTo>
                  <a:lnTo>
                    <a:pt x="251" y="48"/>
                  </a:lnTo>
                  <a:lnTo>
                    <a:pt x="254" y="48"/>
                  </a:lnTo>
                  <a:lnTo>
                    <a:pt x="256" y="53"/>
                  </a:lnTo>
                  <a:lnTo>
                    <a:pt x="256" y="59"/>
                  </a:lnTo>
                  <a:lnTo>
                    <a:pt x="254" y="79"/>
                  </a:lnTo>
                  <a:lnTo>
                    <a:pt x="253" y="106"/>
                  </a:lnTo>
                  <a:lnTo>
                    <a:pt x="251" y="132"/>
                  </a:lnTo>
                  <a:lnTo>
                    <a:pt x="249" y="152"/>
                  </a:lnTo>
                  <a:lnTo>
                    <a:pt x="258" y="130"/>
                  </a:lnTo>
                  <a:lnTo>
                    <a:pt x="266" y="92"/>
                  </a:lnTo>
                  <a:lnTo>
                    <a:pt x="272" y="55"/>
                  </a:lnTo>
                  <a:lnTo>
                    <a:pt x="276" y="26"/>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3" name="Freeform 522"/>
            <p:cNvSpPr>
              <a:spLocks/>
            </p:cNvSpPr>
            <p:nvPr/>
          </p:nvSpPr>
          <p:spPr bwMode="auto">
            <a:xfrm>
              <a:off x="91" y="1009"/>
              <a:ext cx="224" cy="238"/>
            </a:xfrm>
            <a:custGeom>
              <a:avLst/>
              <a:gdLst>
                <a:gd name="T0" fmla="*/ 216 w 224"/>
                <a:gd name="T1" fmla="*/ 234 h 238"/>
                <a:gd name="T2" fmla="*/ 222 w 224"/>
                <a:gd name="T3" fmla="*/ 227 h 238"/>
                <a:gd name="T4" fmla="*/ 214 w 224"/>
                <a:gd name="T5" fmla="*/ 214 h 238"/>
                <a:gd name="T6" fmla="*/ 201 w 224"/>
                <a:gd name="T7" fmla="*/ 194 h 238"/>
                <a:gd name="T8" fmla="*/ 197 w 224"/>
                <a:gd name="T9" fmla="*/ 168 h 238"/>
                <a:gd name="T10" fmla="*/ 191 w 224"/>
                <a:gd name="T11" fmla="*/ 110 h 238"/>
                <a:gd name="T12" fmla="*/ 181 w 224"/>
                <a:gd name="T13" fmla="*/ 81 h 238"/>
                <a:gd name="T14" fmla="*/ 175 w 224"/>
                <a:gd name="T15" fmla="*/ 81 h 238"/>
                <a:gd name="T16" fmla="*/ 179 w 224"/>
                <a:gd name="T17" fmla="*/ 108 h 238"/>
                <a:gd name="T18" fmla="*/ 181 w 224"/>
                <a:gd name="T19" fmla="*/ 157 h 238"/>
                <a:gd name="T20" fmla="*/ 167 w 224"/>
                <a:gd name="T21" fmla="*/ 163 h 238"/>
                <a:gd name="T22" fmla="*/ 144 w 224"/>
                <a:gd name="T23" fmla="*/ 143 h 238"/>
                <a:gd name="T24" fmla="*/ 131 w 224"/>
                <a:gd name="T25" fmla="*/ 121 h 238"/>
                <a:gd name="T26" fmla="*/ 121 w 224"/>
                <a:gd name="T27" fmla="*/ 75 h 238"/>
                <a:gd name="T28" fmla="*/ 119 w 224"/>
                <a:gd name="T29" fmla="*/ 44 h 238"/>
                <a:gd name="T30" fmla="*/ 117 w 224"/>
                <a:gd name="T31" fmla="*/ 17 h 238"/>
                <a:gd name="T32" fmla="*/ 109 w 224"/>
                <a:gd name="T33" fmla="*/ 4 h 238"/>
                <a:gd name="T34" fmla="*/ 109 w 224"/>
                <a:gd name="T35" fmla="*/ 13 h 238"/>
                <a:gd name="T36" fmla="*/ 111 w 224"/>
                <a:gd name="T37" fmla="*/ 35 h 238"/>
                <a:gd name="T38" fmla="*/ 107 w 224"/>
                <a:gd name="T39" fmla="*/ 55 h 238"/>
                <a:gd name="T40" fmla="*/ 107 w 224"/>
                <a:gd name="T41" fmla="*/ 75 h 238"/>
                <a:gd name="T42" fmla="*/ 111 w 224"/>
                <a:gd name="T43" fmla="*/ 108 h 238"/>
                <a:gd name="T44" fmla="*/ 98 w 224"/>
                <a:gd name="T45" fmla="*/ 106 h 238"/>
                <a:gd name="T46" fmla="*/ 66 w 224"/>
                <a:gd name="T47" fmla="*/ 68 h 238"/>
                <a:gd name="T48" fmla="*/ 35 w 224"/>
                <a:gd name="T49" fmla="*/ 31 h 238"/>
                <a:gd name="T50" fmla="*/ 10 w 224"/>
                <a:gd name="T51" fmla="*/ 4 h 238"/>
                <a:gd name="T52" fmla="*/ 14 w 224"/>
                <a:gd name="T53" fmla="*/ 22 h 238"/>
                <a:gd name="T54" fmla="*/ 45 w 224"/>
                <a:gd name="T55" fmla="*/ 68 h 238"/>
                <a:gd name="T56" fmla="*/ 63 w 224"/>
                <a:gd name="T57" fmla="*/ 97 h 238"/>
                <a:gd name="T58" fmla="*/ 92 w 224"/>
                <a:gd name="T59" fmla="*/ 126 h 238"/>
                <a:gd name="T60" fmla="*/ 92 w 224"/>
                <a:gd name="T61" fmla="*/ 134 h 238"/>
                <a:gd name="T62" fmla="*/ 63 w 224"/>
                <a:gd name="T63" fmla="*/ 128 h 238"/>
                <a:gd name="T64" fmla="*/ 47 w 224"/>
                <a:gd name="T65" fmla="*/ 117 h 238"/>
                <a:gd name="T66" fmla="*/ 39 w 224"/>
                <a:gd name="T67" fmla="*/ 119 h 238"/>
                <a:gd name="T68" fmla="*/ 49 w 224"/>
                <a:gd name="T69" fmla="*/ 130 h 238"/>
                <a:gd name="T70" fmla="*/ 68 w 224"/>
                <a:gd name="T71" fmla="*/ 143 h 238"/>
                <a:gd name="T72" fmla="*/ 94 w 224"/>
                <a:gd name="T73" fmla="*/ 154 h 238"/>
                <a:gd name="T74" fmla="*/ 119 w 224"/>
                <a:gd name="T75" fmla="*/ 161 h 238"/>
                <a:gd name="T76" fmla="*/ 140 w 224"/>
                <a:gd name="T77" fmla="*/ 165 h 238"/>
                <a:gd name="T78" fmla="*/ 166 w 224"/>
                <a:gd name="T79" fmla="*/ 185 h 238"/>
                <a:gd name="T80" fmla="*/ 167 w 224"/>
                <a:gd name="T81" fmla="*/ 198 h 238"/>
                <a:gd name="T82" fmla="*/ 150 w 224"/>
                <a:gd name="T83" fmla="*/ 205 h 238"/>
                <a:gd name="T84" fmla="*/ 131 w 224"/>
                <a:gd name="T85" fmla="*/ 207 h 238"/>
                <a:gd name="T86" fmla="*/ 113 w 224"/>
                <a:gd name="T87" fmla="*/ 207 h 238"/>
                <a:gd name="T88" fmla="*/ 96 w 224"/>
                <a:gd name="T89" fmla="*/ 205 h 238"/>
                <a:gd name="T90" fmla="*/ 94 w 224"/>
                <a:gd name="T91" fmla="*/ 212 h 238"/>
                <a:gd name="T92" fmla="*/ 117 w 224"/>
                <a:gd name="T93" fmla="*/ 218 h 238"/>
                <a:gd name="T94" fmla="*/ 142 w 224"/>
                <a:gd name="T95" fmla="*/ 218 h 238"/>
                <a:gd name="T96" fmla="*/ 166 w 224"/>
                <a:gd name="T97" fmla="*/ 218 h 238"/>
                <a:gd name="T98" fmla="*/ 185 w 224"/>
                <a:gd name="T99" fmla="*/ 216 h 238"/>
                <a:gd name="T100" fmla="*/ 201 w 224"/>
                <a:gd name="T101" fmla="*/ 218 h 238"/>
                <a:gd name="T102" fmla="*/ 210 w 224"/>
                <a:gd name="T103" fmla="*/ 232 h 2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4"/>
                <a:gd name="T157" fmla="*/ 0 h 238"/>
                <a:gd name="T158" fmla="*/ 224 w 224"/>
                <a:gd name="T159" fmla="*/ 238 h 2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4" h="238">
                  <a:moveTo>
                    <a:pt x="214" y="238"/>
                  </a:moveTo>
                  <a:lnTo>
                    <a:pt x="216" y="234"/>
                  </a:lnTo>
                  <a:lnTo>
                    <a:pt x="218" y="229"/>
                  </a:lnTo>
                  <a:lnTo>
                    <a:pt x="222" y="227"/>
                  </a:lnTo>
                  <a:lnTo>
                    <a:pt x="224" y="223"/>
                  </a:lnTo>
                  <a:lnTo>
                    <a:pt x="214" y="214"/>
                  </a:lnTo>
                  <a:lnTo>
                    <a:pt x="206" y="205"/>
                  </a:lnTo>
                  <a:lnTo>
                    <a:pt x="201" y="194"/>
                  </a:lnTo>
                  <a:lnTo>
                    <a:pt x="199" y="185"/>
                  </a:lnTo>
                  <a:lnTo>
                    <a:pt x="197" y="168"/>
                  </a:lnTo>
                  <a:lnTo>
                    <a:pt x="195" y="139"/>
                  </a:lnTo>
                  <a:lnTo>
                    <a:pt x="191" y="110"/>
                  </a:lnTo>
                  <a:lnTo>
                    <a:pt x="187" y="90"/>
                  </a:lnTo>
                  <a:lnTo>
                    <a:pt x="181" y="81"/>
                  </a:lnTo>
                  <a:lnTo>
                    <a:pt x="177" y="79"/>
                  </a:lnTo>
                  <a:lnTo>
                    <a:pt x="175" y="81"/>
                  </a:lnTo>
                  <a:lnTo>
                    <a:pt x="177" y="90"/>
                  </a:lnTo>
                  <a:lnTo>
                    <a:pt x="179" y="108"/>
                  </a:lnTo>
                  <a:lnTo>
                    <a:pt x="181" y="132"/>
                  </a:lnTo>
                  <a:lnTo>
                    <a:pt x="181" y="157"/>
                  </a:lnTo>
                  <a:lnTo>
                    <a:pt x="179" y="172"/>
                  </a:lnTo>
                  <a:lnTo>
                    <a:pt x="167" y="163"/>
                  </a:lnTo>
                  <a:lnTo>
                    <a:pt x="156" y="154"/>
                  </a:lnTo>
                  <a:lnTo>
                    <a:pt x="144" y="143"/>
                  </a:lnTo>
                  <a:lnTo>
                    <a:pt x="136" y="134"/>
                  </a:lnTo>
                  <a:lnTo>
                    <a:pt x="131" y="121"/>
                  </a:lnTo>
                  <a:lnTo>
                    <a:pt x="125" y="99"/>
                  </a:lnTo>
                  <a:lnTo>
                    <a:pt x="121" y="75"/>
                  </a:lnTo>
                  <a:lnTo>
                    <a:pt x="119" y="57"/>
                  </a:lnTo>
                  <a:lnTo>
                    <a:pt x="119" y="44"/>
                  </a:lnTo>
                  <a:lnTo>
                    <a:pt x="119" y="31"/>
                  </a:lnTo>
                  <a:lnTo>
                    <a:pt x="117" y="17"/>
                  </a:lnTo>
                  <a:lnTo>
                    <a:pt x="113" y="9"/>
                  </a:lnTo>
                  <a:lnTo>
                    <a:pt x="109" y="4"/>
                  </a:lnTo>
                  <a:lnTo>
                    <a:pt x="109" y="6"/>
                  </a:lnTo>
                  <a:lnTo>
                    <a:pt x="109" y="13"/>
                  </a:lnTo>
                  <a:lnTo>
                    <a:pt x="111" y="24"/>
                  </a:lnTo>
                  <a:lnTo>
                    <a:pt x="111" y="35"/>
                  </a:lnTo>
                  <a:lnTo>
                    <a:pt x="109" y="46"/>
                  </a:lnTo>
                  <a:lnTo>
                    <a:pt x="107" y="55"/>
                  </a:lnTo>
                  <a:lnTo>
                    <a:pt x="107" y="64"/>
                  </a:lnTo>
                  <a:lnTo>
                    <a:pt x="107" y="75"/>
                  </a:lnTo>
                  <a:lnTo>
                    <a:pt x="109" y="93"/>
                  </a:lnTo>
                  <a:lnTo>
                    <a:pt x="111" y="108"/>
                  </a:lnTo>
                  <a:lnTo>
                    <a:pt x="113" y="121"/>
                  </a:lnTo>
                  <a:lnTo>
                    <a:pt x="98" y="106"/>
                  </a:lnTo>
                  <a:lnTo>
                    <a:pt x="82" y="88"/>
                  </a:lnTo>
                  <a:lnTo>
                    <a:pt x="66" y="68"/>
                  </a:lnTo>
                  <a:lnTo>
                    <a:pt x="51" y="48"/>
                  </a:lnTo>
                  <a:lnTo>
                    <a:pt x="35" y="31"/>
                  </a:lnTo>
                  <a:lnTo>
                    <a:pt x="22" y="15"/>
                  </a:lnTo>
                  <a:lnTo>
                    <a:pt x="10" y="4"/>
                  </a:lnTo>
                  <a:lnTo>
                    <a:pt x="0" y="0"/>
                  </a:lnTo>
                  <a:lnTo>
                    <a:pt x="14" y="22"/>
                  </a:lnTo>
                  <a:lnTo>
                    <a:pt x="31" y="46"/>
                  </a:lnTo>
                  <a:lnTo>
                    <a:pt x="45" y="68"/>
                  </a:lnTo>
                  <a:lnTo>
                    <a:pt x="55" y="84"/>
                  </a:lnTo>
                  <a:lnTo>
                    <a:pt x="63" y="97"/>
                  </a:lnTo>
                  <a:lnTo>
                    <a:pt x="78" y="112"/>
                  </a:lnTo>
                  <a:lnTo>
                    <a:pt x="92" y="126"/>
                  </a:lnTo>
                  <a:lnTo>
                    <a:pt x="103" y="134"/>
                  </a:lnTo>
                  <a:lnTo>
                    <a:pt x="92" y="134"/>
                  </a:lnTo>
                  <a:lnTo>
                    <a:pt x="76" y="132"/>
                  </a:lnTo>
                  <a:lnTo>
                    <a:pt x="63" y="128"/>
                  </a:lnTo>
                  <a:lnTo>
                    <a:pt x="53" y="121"/>
                  </a:lnTo>
                  <a:lnTo>
                    <a:pt x="47" y="117"/>
                  </a:lnTo>
                  <a:lnTo>
                    <a:pt x="41" y="117"/>
                  </a:lnTo>
                  <a:lnTo>
                    <a:pt x="39" y="119"/>
                  </a:lnTo>
                  <a:lnTo>
                    <a:pt x="43" y="126"/>
                  </a:lnTo>
                  <a:lnTo>
                    <a:pt x="49" y="130"/>
                  </a:lnTo>
                  <a:lnTo>
                    <a:pt x="59" y="137"/>
                  </a:lnTo>
                  <a:lnTo>
                    <a:pt x="68" y="143"/>
                  </a:lnTo>
                  <a:lnTo>
                    <a:pt x="80" y="148"/>
                  </a:lnTo>
                  <a:lnTo>
                    <a:pt x="94" y="154"/>
                  </a:lnTo>
                  <a:lnTo>
                    <a:pt x="105" y="157"/>
                  </a:lnTo>
                  <a:lnTo>
                    <a:pt x="119" y="161"/>
                  </a:lnTo>
                  <a:lnTo>
                    <a:pt x="129" y="161"/>
                  </a:lnTo>
                  <a:lnTo>
                    <a:pt x="140" y="165"/>
                  </a:lnTo>
                  <a:lnTo>
                    <a:pt x="154" y="174"/>
                  </a:lnTo>
                  <a:lnTo>
                    <a:pt x="166" y="185"/>
                  </a:lnTo>
                  <a:lnTo>
                    <a:pt x="173" y="196"/>
                  </a:lnTo>
                  <a:lnTo>
                    <a:pt x="167" y="198"/>
                  </a:lnTo>
                  <a:lnTo>
                    <a:pt x="160" y="203"/>
                  </a:lnTo>
                  <a:lnTo>
                    <a:pt x="150" y="205"/>
                  </a:lnTo>
                  <a:lnTo>
                    <a:pt x="140" y="205"/>
                  </a:lnTo>
                  <a:lnTo>
                    <a:pt x="131" y="207"/>
                  </a:lnTo>
                  <a:lnTo>
                    <a:pt x="121" y="207"/>
                  </a:lnTo>
                  <a:lnTo>
                    <a:pt x="113" y="207"/>
                  </a:lnTo>
                  <a:lnTo>
                    <a:pt x="105" y="207"/>
                  </a:lnTo>
                  <a:lnTo>
                    <a:pt x="96" y="205"/>
                  </a:lnTo>
                  <a:lnTo>
                    <a:pt x="90" y="207"/>
                  </a:lnTo>
                  <a:lnTo>
                    <a:pt x="94" y="212"/>
                  </a:lnTo>
                  <a:lnTo>
                    <a:pt x="107" y="216"/>
                  </a:lnTo>
                  <a:lnTo>
                    <a:pt x="117" y="218"/>
                  </a:lnTo>
                  <a:lnTo>
                    <a:pt x="129" y="218"/>
                  </a:lnTo>
                  <a:lnTo>
                    <a:pt x="142" y="218"/>
                  </a:lnTo>
                  <a:lnTo>
                    <a:pt x="154" y="218"/>
                  </a:lnTo>
                  <a:lnTo>
                    <a:pt x="166" y="218"/>
                  </a:lnTo>
                  <a:lnTo>
                    <a:pt x="177" y="216"/>
                  </a:lnTo>
                  <a:lnTo>
                    <a:pt x="185" y="216"/>
                  </a:lnTo>
                  <a:lnTo>
                    <a:pt x="191" y="216"/>
                  </a:lnTo>
                  <a:lnTo>
                    <a:pt x="201" y="218"/>
                  </a:lnTo>
                  <a:lnTo>
                    <a:pt x="206" y="223"/>
                  </a:lnTo>
                  <a:lnTo>
                    <a:pt x="210" y="232"/>
                  </a:lnTo>
                  <a:lnTo>
                    <a:pt x="214" y="238"/>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4" name="Freeform 523"/>
            <p:cNvSpPr>
              <a:spLocks/>
            </p:cNvSpPr>
            <p:nvPr/>
          </p:nvSpPr>
          <p:spPr bwMode="auto">
            <a:xfrm>
              <a:off x="422" y="918"/>
              <a:ext cx="136" cy="362"/>
            </a:xfrm>
            <a:custGeom>
              <a:avLst/>
              <a:gdLst>
                <a:gd name="T0" fmla="*/ 13 w 136"/>
                <a:gd name="T1" fmla="*/ 301 h 362"/>
                <a:gd name="T2" fmla="*/ 23 w 136"/>
                <a:gd name="T3" fmla="*/ 285 h 362"/>
                <a:gd name="T4" fmla="*/ 31 w 136"/>
                <a:gd name="T5" fmla="*/ 289 h 362"/>
                <a:gd name="T6" fmla="*/ 37 w 136"/>
                <a:gd name="T7" fmla="*/ 259 h 362"/>
                <a:gd name="T8" fmla="*/ 13 w 136"/>
                <a:gd name="T9" fmla="*/ 206 h 362"/>
                <a:gd name="T10" fmla="*/ 0 w 136"/>
                <a:gd name="T11" fmla="*/ 148 h 362"/>
                <a:gd name="T12" fmla="*/ 6 w 136"/>
                <a:gd name="T13" fmla="*/ 150 h 362"/>
                <a:gd name="T14" fmla="*/ 29 w 136"/>
                <a:gd name="T15" fmla="*/ 210 h 362"/>
                <a:gd name="T16" fmla="*/ 52 w 136"/>
                <a:gd name="T17" fmla="*/ 170 h 362"/>
                <a:gd name="T18" fmla="*/ 50 w 136"/>
                <a:gd name="T19" fmla="*/ 102 h 362"/>
                <a:gd name="T20" fmla="*/ 48 w 136"/>
                <a:gd name="T21" fmla="*/ 42 h 362"/>
                <a:gd name="T22" fmla="*/ 54 w 136"/>
                <a:gd name="T23" fmla="*/ 44 h 362"/>
                <a:gd name="T24" fmla="*/ 56 w 136"/>
                <a:gd name="T25" fmla="*/ 80 h 362"/>
                <a:gd name="T26" fmla="*/ 70 w 136"/>
                <a:gd name="T27" fmla="*/ 80 h 362"/>
                <a:gd name="T28" fmla="*/ 101 w 136"/>
                <a:gd name="T29" fmla="*/ 5 h 362"/>
                <a:gd name="T30" fmla="*/ 109 w 136"/>
                <a:gd name="T31" fmla="*/ 5 h 362"/>
                <a:gd name="T32" fmla="*/ 87 w 136"/>
                <a:gd name="T33" fmla="*/ 55 h 362"/>
                <a:gd name="T34" fmla="*/ 85 w 136"/>
                <a:gd name="T35" fmla="*/ 100 h 362"/>
                <a:gd name="T36" fmla="*/ 114 w 136"/>
                <a:gd name="T37" fmla="*/ 84 h 362"/>
                <a:gd name="T38" fmla="*/ 120 w 136"/>
                <a:gd name="T39" fmla="*/ 84 h 362"/>
                <a:gd name="T40" fmla="*/ 95 w 136"/>
                <a:gd name="T41" fmla="*/ 108 h 362"/>
                <a:gd name="T42" fmla="*/ 70 w 136"/>
                <a:gd name="T43" fmla="*/ 150 h 362"/>
                <a:gd name="T44" fmla="*/ 56 w 136"/>
                <a:gd name="T45" fmla="*/ 223 h 362"/>
                <a:gd name="T46" fmla="*/ 85 w 136"/>
                <a:gd name="T47" fmla="*/ 221 h 362"/>
                <a:gd name="T48" fmla="*/ 114 w 136"/>
                <a:gd name="T49" fmla="*/ 212 h 362"/>
                <a:gd name="T50" fmla="*/ 128 w 136"/>
                <a:gd name="T51" fmla="*/ 203 h 362"/>
                <a:gd name="T52" fmla="*/ 126 w 136"/>
                <a:gd name="T53" fmla="*/ 212 h 362"/>
                <a:gd name="T54" fmla="*/ 105 w 136"/>
                <a:gd name="T55" fmla="*/ 228 h 362"/>
                <a:gd name="T56" fmla="*/ 72 w 136"/>
                <a:gd name="T57" fmla="*/ 243 h 362"/>
                <a:gd name="T58" fmla="*/ 52 w 136"/>
                <a:gd name="T59" fmla="*/ 254 h 362"/>
                <a:gd name="T60" fmla="*/ 46 w 136"/>
                <a:gd name="T61" fmla="*/ 292 h 362"/>
                <a:gd name="T62" fmla="*/ 66 w 136"/>
                <a:gd name="T63" fmla="*/ 298 h 362"/>
                <a:gd name="T64" fmla="*/ 105 w 136"/>
                <a:gd name="T65" fmla="*/ 278 h 362"/>
                <a:gd name="T66" fmla="*/ 132 w 136"/>
                <a:gd name="T67" fmla="*/ 259 h 362"/>
                <a:gd name="T68" fmla="*/ 132 w 136"/>
                <a:gd name="T69" fmla="*/ 267 h 362"/>
                <a:gd name="T70" fmla="*/ 97 w 136"/>
                <a:gd name="T71" fmla="*/ 316 h 362"/>
                <a:gd name="T72" fmla="*/ 83 w 136"/>
                <a:gd name="T73" fmla="*/ 318 h 362"/>
                <a:gd name="T74" fmla="*/ 70 w 136"/>
                <a:gd name="T75" fmla="*/ 303 h 362"/>
                <a:gd name="T76" fmla="*/ 35 w 136"/>
                <a:gd name="T77" fmla="*/ 307 h 362"/>
                <a:gd name="T78" fmla="*/ 29 w 136"/>
                <a:gd name="T79" fmla="*/ 329 h 362"/>
                <a:gd name="T80" fmla="*/ 13 w 136"/>
                <a:gd name="T81" fmla="*/ 351 h 362"/>
                <a:gd name="T82" fmla="*/ 9 w 136"/>
                <a:gd name="T83" fmla="*/ 351 h 362"/>
                <a:gd name="T84" fmla="*/ 21 w 136"/>
                <a:gd name="T85" fmla="*/ 323 h 362"/>
                <a:gd name="T86" fmla="*/ 6 w 136"/>
                <a:gd name="T87" fmla="*/ 309 h 3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6"/>
                <a:gd name="T133" fmla="*/ 0 h 362"/>
                <a:gd name="T134" fmla="*/ 136 w 136"/>
                <a:gd name="T135" fmla="*/ 362 h 3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6" h="362">
                  <a:moveTo>
                    <a:pt x="0" y="314"/>
                  </a:moveTo>
                  <a:lnTo>
                    <a:pt x="8" y="307"/>
                  </a:lnTo>
                  <a:lnTo>
                    <a:pt x="13" y="301"/>
                  </a:lnTo>
                  <a:lnTo>
                    <a:pt x="19" y="289"/>
                  </a:lnTo>
                  <a:lnTo>
                    <a:pt x="21" y="281"/>
                  </a:lnTo>
                  <a:lnTo>
                    <a:pt x="23" y="285"/>
                  </a:lnTo>
                  <a:lnTo>
                    <a:pt x="27" y="287"/>
                  </a:lnTo>
                  <a:lnTo>
                    <a:pt x="29" y="289"/>
                  </a:lnTo>
                  <a:lnTo>
                    <a:pt x="31" y="289"/>
                  </a:lnTo>
                  <a:lnTo>
                    <a:pt x="33" y="283"/>
                  </a:lnTo>
                  <a:lnTo>
                    <a:pt x="35" y="272"/>
                  </a:lnTo>
                  <a:lnTo>
                    <a:pt x="37" y="259"/>
                  </a:lnTo>
                  <a:lnTo>
                    <a:pt x="35" y="250"/>
                  </a:lnTo>
                  <a:lnTo>
                    <a:pt x="25" y="232"/>
                  </a:lnTo>
                  <a:lnTo>
                    <a:pt x="13" y="206"/>
                  </a:lnTo>
                  <a:lnTo>
                    <a:pt x="4" y="177"/>
                  </a:lnTo>
                  <a:lnTo>
                    <a:pt x="0" y="159"/>
                  </a:lnTo>
                  <a:lnTo>
                    <a:pt x="0" y="148"/>
                  </a:lnTo>
                  <a:lnTo>
                    <a:pt x="4" y="144"/>
                  </a:lnTo>
                  <a:lnTo>
                    <a:pt x="6" y="144"/>
                  </a:lnTo>
                  <a:lnTo>
                    <a:pt x="6" y="150"/>
                  </a:lnTo>
                  <a:lnTo>
                    <a:pt x="9" y="166"/>
                  </a:lnTo>
                  <a:lnTo>
                    <a:pt x="17" y="188"/>
                  </a:lnTo>
                  <a:lnTo>
                    <a:pt x="29" y="210"/>
                  </a:lnTo>
                  <a:lnTo>
                    <a:pt x="41" y="221"/>
                  </a:lnTo>
                  <a:lnTo>
                    <a:pt x="46" y="199"/>
                  </a:lnTo>
                  <a:lnTo>
                    <a:pt x="52" y="170"/>
                  </a:lnTo>
                  <a:lnTo>
                    <a:pt x="54" y="142"/>
                  </a:lnTo>
                  <a:lnTo>
                    <a:pt x="54" y="120"/>
                  </a:lnTo>
                  <a:lnTo>
                    <a:pt x="50" y="102"/>
                  </a:lnTo>
                  <a:lnTo>
                    <a:pt x="48" y="78"/>
                  </a:lnTo>
                  <a:lnTo>
                    <a:pt x="46" y="55"/>
                  </a:lnTo>
                  <a:lnTo>
                    <a:pt x="48" y="42"/>
                  </a:lnTo>
                  <a:lnTo>
                    <a:pt x="52" y="38"/>
                  </a:lnTo>
                  <a:lnTo>
                    <a:pt x="54" y="38"/>
                  </a:lnTo>
                  <a:lnTo>
                    <a:pt x="54" y="44"/>
                  </a:lnTo>
                  <a:lnTo>
                    <a:pt x="54" y="53"/>
                  </a:lnTo>
                  <a:lnTo>
                    <a:pt x="54" y="67"/>
                  </a:lnTo>
                  <a:lnTo>
                    <a:pt x="56" y="80"/>
                  </a:lnTo>
                  <a:lnTo>
                    <a:pt x="58" y="93"/>
                  </a:lnTo>
                  <a:lnTo>
                    <a:pt x="62" y="102"/>
                  </a:lnTo>
                  <a:lnTo>
                    <a:pt x="70" y="80"/>
                  </a:lnTo>
                  <a:lnTo>
                    <a:pt x="77" y="49"/>
                  </a:lnTo>
                  <a:lnTo>
                    <a:pt x="87" y="22"/>
                  </a:lnTo>
                  <a:lnTo>
                    <a:pt x="101" y="5"/>
                  </a:lnTo>
                  <a:lnTo>
                    <a:pt x="109" y="0"/>
                  </a:lnTo>
                  <a:lnTo>
                    <a:pt x="111" y="0"/>
                  </a:lnTo>
                  <a:lnTo>
                    <a:pt x="109" y="5"/>
                  </a:lnTo>
                  <a:lnTo>
                    <a:pt x="105" y="11"/>
                  </a:lnTo>
                  <a:lnTo>
                    <a:pt x="97" y="27"/>
                  </a:lnTo>
                  <a:lnTo>
                    <a:pt x="87" y="55"/>
                  </a:lnTo>
                  <a:lnTo>
                    <a:pt x="79" y="84"/>
                  </a:lnTo>
                  <a:lnTo>
                    <a:pt x="76" y="102"/>
                  </a:lnTo>
                  <a:lnTo>
                    <a:pt x="85" y="100"/>
                  </a:lnTo>
                  <a:lnTo>
                    <a:pt x="97" y="95"/>
                  </a:lnTo>
                  <a:lnTo>
                    <a:pt x="107" y="91"/>
                  </a:lnTo>
                  <a:lnTo>
                    <a:pt x="114" y="84"/>
                  </a:lnTo>
                  <a:lnTo>
                    <a:pt x="118" y="82"/>
                  </a:lnTo>
                  <a:lnTo>
                    <a:pt x="122" y="82"/>
                  </a:lnTo>
                  <a:lnTo>
                    <a:pt x="120" y="84"/>
                  </a:lnTo>
                  <a:lnTo>
                    <a:pt x="116" y="91"/>
                  </a:lnTo>
                  <a:lnTo>
                    <a:pt x="107" y="97"/>
                  </a:lnTo>
                  <a:lnTo>
                    <a:pt x="95" y="108"/>
                  </a:lnTo>
                  <a:lnTo>
                    <a:pt x="81" y="117"/>
                  </a:lnTo>
                  <a:lnTo>
                    <a:pt x="74" y="124"/>
                  </a:lnTo>
                  <a:lnTo>
                    <a:pt x="70" y="150"/>
                  </a:lnTo>
                  <a:lnTo>
                    <a:pt x="64" y="179"/>
                  </a:lnTo>
                  <a:lnTo>
                    <a:pt x="60" y="208"/>
                  </a:lnTo>
                  <a:lnTo>
                    <a:pt x="56" y="223"/>
                  </a:lnTo>
                  <a:lnTo>
                    <a:pt x="66" y="223"/>
                  </a:lnTo>
                  <a:lnTo>
                    <a:pt x="76" y="221"/>
                  </a:lnTo>
                  <a:lnTo>
                    <a:pt x="85" y="221"/>
                  </a:lnTo>
                  <a:lnTo>
                    <a:pt x="97" y="219"/>
                  </a:lnTo>
                  <a:lnTo>
                    <a:pt x="105" y="217"/>
                  </a:lnTo>
                  <a:lnTo>
                    <a:pt x="114" y="212"/>
                  </a:lnTo>
                  <a:lnTo>
                    <a:pt x="120" y="210"/>
                  </a:lnTo>
                  <a:lnTo>
                    <a:pt x="124" y="208"/>
                  </a:lnTo>
                  <a:lnTo>
                    <a:pt x="128" y="203"/>
                  </a:lnTo>
                  <a:lnTo>
                    <a:pt x="130" y="203"/>
                  </a:lnTo>
                  <a:lnTo>
                    <a:pt x="130" y="208"/>
                  </a:lnTo>
                  <a:lnTo>
                    <a:pt x="126" y="212"/>
                  </a:lnTo>
                  <a:lnTo>
                    <a:pt x="122" y="217"/>
                  </a:lnTo>
                  <a:lnTo>
                    <a:pt x="114" y="221"/>
                  </a:lnTo>
                  <a:lnTo>
                    <a:pt x="105" y="228"/>
                  </a:lnTo>
                  <a:lnTo>
                    <a:pt x="93" y="232"/>
                  </a:lnTo>
                  <a:lnTo>
                    <a:pt x="81" y="239"/>
                  </a:lnTo>
                  <a:lnTo>
                    <a:pt x="72" y="243"/>
                  </a:lnTo>
                  <a:lnTo>
                    <a:pt x="64" y="245"/>
                  </a:lnTo>
                  <a:lnTo>
                    <a:pt x="58" y="248"/>
                  </a:lnTo>
                  <a:lnTo>
                    <a:pt x="52" y="254"/>
                  </a:lnTo>
                  <a:lnTo>
                    <a:pt x="48" y="267"/>
                  </a:lnTo>
                  <a:lnTo>
                    <a:pt x="46" y="283"/>
                  </a:lnTo>
                  <a:lnTo>
                    <a:pt x="46" y="292"/>
                  </a:lnTo>
                  <a:lnTo>
                    <a:pt x="50" y="296"/>
                  </a:lnTo>
                  <a:lnTo>
                    <a:pt x="56" y="298"/>
                  </a:lnTo>
                  <a:lnTo>
                    <a:pt x="66" y="298"/>
                  </a:lnTo>
                  <a:lnTo>
                    <a:pt x="72" y="296"/>
                  </a:lnTo>
                  <a:lnTo>
                    <a:pt x="89" y="287"/>
                  </a:lnTo>
                  <a:lnTo>
                    <a:pt x="105" y="278"/>
                  </a:lnTo>
                  <a:lnTo>
                    <a:pt x="118" y="270"/>
                  </a:lnTo>
                  <a:lnTo>
                    <a:pt x="126" y="263"/>
                  </a:lnTo>
                  <a:lnTo>
                    <a:pt x="132" y="259"/>
                  </a:lnTo>
                  <a:lnTo>
                    <a:pt x="136" y="256"/>
                  </a:lnTo>
                  <a:lnTo>
                    <a:pt x="136" y="259"/>
                  </a:lnTo>
                  <a:lnTo>
                    <a:pt x="132" y="267"/>
                  </a:lnTo>
                  <a:lnTo>
                    <a:pt x="122" y="283"/>
                  </a:lnTo>
                  <a:lnTo>
                    <a:pt x="109" y="301"/>
                  </a:lnTo>
                  <a:lnTo>
                    <a:pt x="97" y="316"/>
                  </a:lnTo>
                  <a:lnTo>
                    <a:pt x="85" y="327"/>
                  </a:lnTo>
                  <a:lnTo>
                    <a:pt x="85" y="323"/>
                  </a:lnTo>
                  <a:lnTo>
                    <a:pt x="83" y="318"/>
                  </a:lnTo>
                  <a:lnTo>
                    <a:pt x="79" y="314"/>
                  </a:lnTo>
                  <a:lnTo>
                    <a:pt x="77" y="309"/>
                  </a:lnTo>
                  <a:lnTo>
                    <a:pt x="70" y="303"/>
                  </a:lnTo>
                  <a:lnTo>
                    <a:pt x="58" y="301"/>
                  </a:lnTo>
                  <a:lnTo>
                    <a:pt x="44" y="303"/>
                  </a:lnTo>
                  <a:lnTo>
                    <a:pt x="35" y="307"/>
                  </a:lnTo>
                  <a:lnTo>
                    <a:pt x="29" y="314"/>
                  </a:lnTo>
                  <a:lnTo>
                    <a:pt x="29" y="320"/>
                  </a:lnTo>
                  <a:lnTo>
                    <a:pt x="29" y="329"/>
                  </a:lnTo>
                  <a:lnTo>
                    <a:pt x="29" y="336"/>
                  </a:lnTo>
                  <a:lnTo>
                    <a:pt x="21" y="345"/>
                  </a:lnTo>
                  <a:lnTo>
                    <a:pt x="13" y="351"/>
                  </a:lnTo>
                  <a:lnTo>
                    <a:pt x="6" y="358"/>
                  </a:lnTo>
                  <a:lnTo>
                    <a:pt x="2" y="362"/>
                  </a:lnTo>
                  <a:lnTo>
                    <a:pt x="9" y="351"/>
                  </a:lnTo>
                  <a:lnTo>
                    <a:pt x="17" y="340"/>
                  </a:lnTo>
                  <a:lnTo>
                    <a:pt x="21" y="329"/>
                  </a:lnTo>
                  <a:lnTo>
                    <a:pt x="21" y="323"/>
                  </a:lnTo>
                  <a:lnTo>
                    <a:pt x="17" y="316"/>
                  </a:lnTo>
                  <a:lnTo>
                    <a:pt x="11" y="312"/>
                  </a:lnTo>
                  <a:lnTo>
                    <a:pt x="6" y="309"/>
                  </a:lnTo>
                  <a:lnTo>
                    <a:pt x="0" y="314"/>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5" name="Freeform 524"/>
            <p:cNvSpPr>
              <a:spLocks/>
            </p:cNvSpPr>
            <p:nvPr/>
          </p:nvSpPr>
          <p:spPr bwMode="auto">
            <a:xfrm>
              <a:off x="393" y="1119"/>
              <a:ext cx="23" cy="47"/>
            </a:xfrm>
            <a:custGeom>
              <a:avLst/>
              <a:gdLst>
                <a:gd name="T0" fmla="*/ 23 w 23"/>
                <a:gd name="T1" fmla="*/ 44 h 47"/>
                <a:gd name="T2" fmla="*/ 17 w 23"/>
                <a:gd name="T3" fmla="*/ 42 h 47"/>
                <a:gd name="T4" fmla="*/ 13 w 23"/>
                <a:gd name="T5" fmla="*/ 42 h 47"/>
                <a:gd name="T6" fmla="*/ 7 w 23"/>
                <a:gd name="T7" fmla="*/ 44 h 47"/>
                <a:gd name="T8" fmla="*/ 3 w 23"/>
                <a:gd name="T9" fmla="*/ 47 h 47"/>
                <a:gd name="T10" fmla="*/ 2 w 23"/>
                <a:gd name="T11" fmla="*/ 36 h 47"/>
                <a:gd name="T12" fmla="*/ 0 w 23"/>
                <a:gd name="T13" fmla="*/ 24 h 47"/>
                <a:gd name="T14" fmla="*/ 0 w 23"/>
                <a:gd name="T15" fmla="*/ 16 h 47"/>
                <a:gd name="T16" fmla="*/ 0 w 23"/>
                <a:gd name="T17" fmla="*/ 5 h 47"/>
                <a:gd name="T18" fmla="*/ 0 w 23"/>
                <a:gd name="T19" fmla="*/ 0 h 47"/>
                <a:gd name="T20" fmla="*/ 2 w 23"/>
                <a:gd name="T21" fmla="*/ 0 h 47"/>
                <a:gd name="T22" fmla="*/ 3 w 23"/>
                <a:gd name="T23" fmla="*/ 2 h 47"/>
                <a:gd name="T24" fmla="*/ 3 w 23"/>
                <a:gd name="T25" fmla="*/ 7 h 47"/>
                <a:gd name="T26" fmla="*/ 5 w 23"/>
                <a:gd name="T27" fmla="*/ 16 h 47"/>
                <a:gd name="T28" fmla="*/ 11 w 23"/>
                <a:gd name="T29" fmla="*/ 24 h 47"/>
                <a:gd name="T30" fmla="*/ 17 w 23"/>
                <a:gd name="T31" fmla="*/ 36 h 47"/>
                <a:gd name="T32" fmla="*/ 23 w 23"/>
                <a:gd name="T33" fmla="*/ 44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47"/>
                <a:gd name="T53" fmla="*/ 23 w 23"/>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47">
                  <a:moveTo>
                    <a:pt x="23" y="44"/>
                  </a:moveTo>
                  <a:lnTo>
                    <a:pt x="17" y="42"/>
                  </a:lnTo>
                  <a:lnTo>
                    <a:pt x="13" y="42"/>
                  </a:lnTo>
                  <a:lnTo>
                    <a:pt x="7" y="44"/>
                  </a:lnTo>
                  <a:lnTo>
                    <a:pt x="3" y="47"/>
                  </a:lnTo>
                  <a:lnTo>
                    <a:pt x="2" y="36"/>
                  </a:lnTo>
                  <a:lnTo>
                    <a:pt x="0" y="24"/>
                  </a:lnTo>
                  <a:lnTo>
                    <a:pt x="0" y="16"/>
                  </a:lnTo>
                  <a:lnTo>
                    <a:pt x="0" y="5"/>
                  </a:lnTo>
                  <a:lnTo>
                    <a:pt x="0" y="0"/>
                  </a:lnTo>
                  <a:lnTo>
                    <a:pt x="2" y="0"/>
                  </a:lnTo>
                  <a:lnTo>
                    <a:pt x="3" y="2"/>
                  </a:lnTo>
                  <a:lnTo>
                    <a:pt x="3" y="7"/>
                  </a:lnTo>
                  <a:lnTo>
                    <a:pt x="5" y="16"/>
                  </a:lnTo>
                  <a:lnTo>
                    <a:pt x="11" y="24"/>
                  </a:lnTo>
                  <a:lnTo>
                    <a:pt x="17" y="36"/>
                  </a:lnTo>
                  <a:lnTo>
                    <a:pt x="23" y="44"/>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6" name="Freeform 525"/>
            <p:cNvSpPr>
              <a:spLocks/>
            </p:cNvSpPr>
            <p:nvPr/>
          </p:nvSpPr>
          <p:spPr bwMode="auto">
            <a:xfrm>
              <a:off x="577" y="1108"/>
              <a:ext cx="436" cy="300"/>
            </a:xfrm>
            <a:custGeom>
              <a:avLst/>
              <a:gdLst>
                <a:gd name="T0" fmla="*/ 43 w 436"/>
                <a:gd name="T1" fmla="*/ 212 h 300"/>
                <a:gd name="T2" fmla="*/ 84 w 436"/>
                <a:gd name="T3" fmla="*/ 183 h 300"/>
                <a:gd name="T4" fmla="*/ 109 w 436"/>
                <a:gd name="T5" fmla="*/ 111 h 300"/>
                <a:gd name="T6" fmla="*/ 142 w 436"/>
                <a:gd name="T7" fmla="*/ 55 h 300"/>
                <a:gd name="T8" fmla="*/ 183 w 436"/>
                <a:gd name="T9" fmla="*/ 7 h 300"/>
                <a:gd name="T10" fmla="*/ 197 w 436"/>
                <a:gd name="T11" fmla="*/ 2 h 300"/>
                <a:gd name="T12" fmla="*/ 169 w 436"/>
                <a:gd name="T13" fmla="*/ 38 h 300"/>
                <a:gd name="T14" fmla="*/ 130 w 436"/>
                <a:gd name="T15" fmla="*/ 93 h 300"/>
                <a:gd name="T16" fmla="*/ 113 w 436"/>
                <a:gd name="T17" fmla="*/ 148 h 300"/>
                <a:gd name="T18" fmla="*/ 117 w 436"/>
                <a:gd name="T19" fmla="*/ 161 h 300"/>
                <a:gd name="T20" fmla="*/ 146 w 436"/>
                <a:gd name="T21" fmla="*/ 141 h 300"/>
                <a:gd name="T22" fmla="*/ 177 w 436"/>
                <a:gd name="T23" fmla="*/ 117 h 300"/>
                <a:gd name="T24" fmla="*/ 220 w 436"/>
                <a:gd name="T25" fmla="*/ 60 h 300"/>
                <a:gd name="T26" fmla="*/ 282 w 436"/>
                <a:gd name="T27" fmla="*/ 9 h 300"/>
                <a:gd name="T28" fmla="*/ 307 w 436"/>
                <a:gd name="T29" fmla="*/ 5 h 300"/>
                <a:gd name="T30" fmla="*/ 255 w 436"/>
                <a:gd name="T31" fmla="*/ 47 h 300"/>
                <a:gd name="T32" fmla="*/ 204 w 436"/>
                <a:gd name="T33" fmla="*/ 108 h 300"/>
                <a:gd name="T34" fmla="*/ 210 w 436"/>
                <a:gd name="T35" fmla="*/ 122 h 300"/>
                <a:gd name="T36" fmla="*/ 261 w 436"/>
                <a:gd name="T37" fmla="*/ 111 h 300"/>
                <a:gd name="T38" fmla="*/ 313 w 436"/>
                <a:gd name="T39" fmla="*/ 75 h 300"/>
                <a:gd name="T40" fmla="*/ 377 w 436"/>
                <a:gd name="T41" fmla="*/ 42 h 300"/>
                <a:gd name="T42" fmla="*/ 395 w 436"/>
                <a:gd name="T43" fmla="*/ 42 h 300"/>
                <a:gd name="T44" fmla="*/ 346 w 436"/>
                <a:gd name="T45" fmla="*/ 66 h 300"/>
                <a:gd name="T46" fmla="*/ 303 w 436"/>
                <a:gd name="T47" fmla="*/ 104 h 300"/>
                <a:gd name="T48" fmla="*/ 348 w 436"/>
                <a:gd name="T49" fmla="*/ 111 h 300"/>
                <a:gd name="T50" fmla="*/ 410 w 436"/>
                <a:gd name="T51" fmla="*/ 93 h 300"/>
                <a:gd name="T52" fmla="*/ 436 w 436"/>
                <a:gd name="T53" fmla="*/ 84 h 300"/>
                <a:gd name="T54" fmla="*/ 399 w 436"/>
                <a:gd name="T55" fmla="*/ 111 h 300"/>
                <a:gd name="T56" fmla="*/ 325 w 436"/>
                <a:gd name="T57" fmla="*/ 133 h 300"/>
                <a:gd name="T58" fmla="*/ 333 w 436"/>
                <a:gd name="T59" fmla="*/ 157 h 300"/>
                <a:gd name="T60" fmla="*/ 379 w 436"/>
                <a:gd name="T61" fmla="*/ 186 h 300"/>
                <a:gd name="T62" fmla="*/ 399 w 436"/>
                <a:gd name="T63" fmla="*/ 201 h 300"/>
                <a:gd name="T64" fmla="*/ 348 w 436"/>
                <a:gd name="T65" fmla="*/ 183 h 300"/>
                <a:gd name="T66" fmla="*/ 286 w 436"/>
                <a:gd name="T67" fmla="*/ 150 h 300"/>
                <a:gd name="T68" fmla="*/ 253 w 436"/>
                <a:gd name="T69" fmla="*/ 146 h 300"/>
                <a:gd name="T70" fmla="*/ 218 w 436"/>
                <a:gd name="T71" fmla="*/ 150 h 300"/>
                <a:gd name="T72" fmla="*/ 231 w 436"/>
                <a:gd name="T73" fmla="*/ 177 h 300"/>
                <a:gd name="T74" fmla="*/ 266 w 436"/>
                <a:gd name="T75" fmla="*/ 210 h 300"/>
                <a:gd name="T76" fmla="*/ 307 w 436"/>
                <a:gd name="T77" fmla="*/ 236 h 300"/>
                <a:gd name="T78" fmla="*/ 323 w 436"/>
                <a:gd name="T79" fmla="*/ 258 h 300"/>
                <a:gd name="T80" fmla="*/ 265 w 436"/>
                <a:gd name="T81" fmla="*/ 219 h 300"/>
                <a:gd name="T82" fmla="*/ 208 w 436"/>
                <a:gd name="T83" fmla="*/ 177 h 300"/>
                <a:gd name="T84" fmla="*/ 179 w 436"/>
                <a:gd name="T85" fmla="*/ 164 h 300"/>
                <a:gd name="T86" fmla="*/ 127 w 436"/>
                <a:gd name="T87" fmla="*/ 186 h 300"/>
                <a:gd name="T88" fmla="*/ 117 w 436"/>
                <a:gd name="T89" fmla="*/ 203 h 300"/>
                <a:gd name="T90" fmla="*/ 158 w 436"/>
                <a:gd name="T91" fmla="*/ 241 h 300"/>
                <a:gd name="T92" fmla="*/ 216 w 436"/>
                <a:gd name="T93" fmla="*/ 287 h 300"/>
                <a:gd name="T94" fmla="*/ 224 w 436"/>
                <a:gd name="T95" fmla="*/ 300 h 300"/>
                <a:gd name="T96" fmla="*/ 167 w 436"/>
                <a:gd name="T97" fmla="*/ 261 h 300"/>
                <a:gd name="T98" fmla="*/ 105 w 436"/>
                <a:gd name="T99" fmla="*/ 219 h 300"/>
                <a:gd name="T100" fmla="*/ 68 w 436"/>
                <a:gd name="T101" fmla="*/ 225 h 300"/>
                <a:gd name="T102" fmla="*/ 12 w 436"/>
                <a:gd name="T103" fmla="*/ 245 h 300"/>
                <a:gd name="T104" fmla="*/ 10 w 436"/>
                <a:gd name="T105" fmla="*/ 241 h 3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6"/>
                <a:gd name="T160" fmla="*/ 0 h 300"/>
                <a:gd name="T161" fmla="*/ 436 w 436"/>
                <a:gd name="T162" fmla="*/ 300 h 3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6" h="300">
                  <a:moveTo>
                    <a:pt x="18" y="232"/>
                  </a:moveTo>
                  <a:lnTo>
                    <a:pt x="24" y="225"/>
                  </a:lnTo>
                  <a:lnTo>
                    <a:pt x="33" y="219"/>
                  </a:lnTo>
                  <a:lnTo>
                    <a:pt x="43" y="212"/>
                  </a:lnTo>
                  <a:lnTo>
                    <a:pt x="57" y="203"/>
                  </a:lnTo>
                  <a:lnTo>
                    <a:pt x="66" y="197"/>
                  </a:lnTo>
                  <a:lnTo>
                    <a:pt x="78" y="190"/>
                  </a:lnTo>
                  <a:lnTo>
                    <a:pt x="84" y="183"/>
                  </a:lnTo>
                  <a:lnTo>
                    <a:pt x="88" y="179"/>
                  </a:lnTo>
                  <a:lnTo>
                    <a:pt x="92" y="164"/>
                  </a:lnTo>
                  <a:lnTo>
                    <a:pt x="99" y="139"/>
                  </a:lnTo>
                  <a:lnTo>
                    <a:pt x="109" y="111"/>
                  </a:lnTo>
                  <a:lnTo>
                    <a:pt x="119" y="91"/>
                  </a:lnTo>
                  <a:lnTo>
                    <a:pt x="125" y="82"/>
                  </a:lnTo>
                  <a:lnTo>
                    <a:pt x="132" y="69"/>
                  </a:lnTo>
                  <a:lnTo>
                    <a:pt x="142" y="55"/>
                  </a:lnTo>
                  <a:lnTo>
                    <a:pt x="152" y="40"/>
                  </a:lnTo>
                  <a:lnTo>
                    <a:pt x="163" y="27"/>
                  </a:lnTo>
                  <a:lnTo>
                    <a:pt x="173" y="16"/>
                  </a:lnTo>
                  <a:lnTo>
                    <a:pt x="183" y="7"/>
                  </a:lnTo>
                  <a:lnTo>
                    <a:pt x="189" y="2"/>
                  </a:lnTo>
                  <a:lnTo>
                    <a:pt x="197" y="0"/>
                  </a:lnTo>
                  <a:lnTo>
                    <a:pt x="198" y="0"/>
                  </a:lnTo>
                  <a:lnTo>
                    <a:pt x="197" y="2"/>
                  </a:lnTo>
                  <a:lnTo>
                    <a:pt x="193" y="9"/>
                  </a:lnTo>
                  <a:lnTo>
                    <a:pt x="189" y="16"/>
                  </a:lnTo>
                  <a:lnTo>
                    <a:pt x="181" y="24"/>
                  </a:lnTo>
                  <a:lnTo>
                    <a:pt x="169" y="38"/>
                  </a:lnTo>
                  <a:lnTo>
                    <a:pt x="160" y="51"/>
                  </a:lnTo>
                  <a:lnTo>
                    <a:pt x="148" y="66"/>
                  </a:lnTo>
                  <a:lnTo>
                    <a:pt x="138" y="82"/>
                  </a:lnTo>
                  <a:lnTo>
                    <a:pt x="130" y="93"/>
                  </a:lnTo>
                  <a:lnTo>
                    <a:pt x="125" y="102"/>
                  </a:lnTo>
                  <a:lnTo>
                    <a:pt x="119" y="117"/>
                  </a:lnTo>
                  <a:lnTo>
                    <a:pt x="115" y="133"/>
                  </a:lnTo>
                  <a:lnTo>
                    <a:pt x="113" y="148"/>
                  </a:lnTo>
                  <a:lnTo>
                    <a:pt x="111" y="157"/>
                  </a:lnTo>
                  <a:lnTo>
                    <a:pt x="111" y="164"/>
                  </a:lnTo>
                  <a:lnTo>
                    <a:pt x="113" y="164"/>
                  </a:lnTo>
                  <a:lnTo>
                    <a:pt x="117" y="161"/>
                  </a:lnTo>
                  <a:lnTo>
                    <a:pt x="125" y="157"/>
                  </a:lnTo>
                  <a:lnTo>
                    <a:pt x="130" y="152"/>
                  </a:lnTo>
                  <a:lnTo>
                    <a:pt x="136" y="148"/>
                  </a:lnTo>
                  <a:lnTo>
                    <a:pt x="146" y="141"/>
                  </a:lnTo>
                  <a:lnTo>
                    <a:pt x="154" y="135"/>
                  </a:lnTo>
                  <a:lnTo>
                    <a:pt x="162" y="128"/>
                  </a:lnTo>
                  <a:lnTo>
                    <a:pt x="171" y="122"/>
                  </a:lnTo>
                  <a:lnTo>
                    <a:pt x="177" y="117"/>
                  </a:lnTo>
                  <a:lnTo>
                    <a:pt x="183" y="115"/>
                  </a:lnTo>
                  <a:lnTo>
                    <a:pt x="193" y="97"/>
                  </a:lnTo>
                  <a:lnTo>
                    <a:pt x="204" y="77"/>
                  </a:lnTo>
                  <a:lnTo>
                    <a:pt x="220" y="60"/>
                  </a:lnTo>
                  <a:lnTo>
                    <a:pt x="237" y="42"/>
                  </a:lnTo>
                  <a:lnTo>
                    <a:pt x="255" y="29"/>
                  </a:lnTo>
                  <a:lnTo>
                    <a:pt x="270" y="18"/>
                  </a:lnTo>
                  <a:lnTo>
                    <a:pt x="282" y="9"/>
                  </a:lnTo>
                  <a:lnTo>
                    <a:pt x="292" y="5"/>
                  </a:lnTo>
                  <a:lnTo>
                    <a:pt x="301" y="2"/>
                  </a:lnTo>
                  <a:lnTo>
                    <a:pt x="307" y="2"/>
                  </a:lnTo>
                  <a:lnTo>
                    <a:pt x="307" y="5"/>
                  </a:lnTo>
                  <a:lnTo>
                    <a:pt x="300" y="9"/>
                  </a:lnTo>
                  <a:lnTo>
                    <a:pt x="286" y="18"/>
                  </a:lnTo>
                  <a:lnTo>
                    <a:pt x="270" y="31"/>
                  </a:lnTo>
                  <a:lnTo>
                    <a:pt x="255" y="47"/>
                  </a:lnTo>
                  <a:lnTo>
                    <a:pt x="239" y="62"/>
                  </a:lnTo>
                  <a:lnTo>
                    <a:pt x="226" y="80"/>
                  </a:lnTo>
                  <a:lnTo>
                    <a:pt x="214" y="95"/>
                  </a:lnTo>
                  <a:lnTo>
                    <a:pt x="204" y="108"/>
                  </a:lnTo>
                  <a:lnTo>
                    <a:pt x="202" y="117"/>
                  </a:lnTo>
                  <a:lnTo>
                    <a:pt x="202" y="122"/>
                  </a:lnTo>
                  <a:lnTo>
                    <a:pt x="206" y="122"/>
                  </a:lnTo>
                  <a:lnTo>
                    <a:pt x="210" y="122"/>
                  </a:lnTo>
                  <a:lnTo>
                    <a:pt x="220" y="119"/>
                  </a:lnTo>
                  <a:lnTo>
                    <a:pt x="233" y="117"/>
                  </a:lnTo>
                  <a:lnTo>
                    <a:pt x="247" y="113"/>
                  </a:lnTo>
                  <a:lnTo>
                    <a:pt x="261" y="111"/>
                  </a:lnTo>
                  <a:lnTo>
                    <a:pt x="270" y="108"/>
                  </a:lnTo>
                  <a:lnTo>
                    <a:pt x="282" y="97"/>
                  </a:lnTo>
                  <a:lnTo>
                    <a:pt x="296" y="86"/>
                  </a:lnTo>
                  <a:lnTo>
                    <a:pt x="313" y="75"/>
                  </a:lnTo>
                  <a:lnTo>
                    <a:pt x="333" y="64"/>
                  </a:lnTo>
                  <a:lnTo>
                    <a:pt x="350" y="55"/>
                  </a:lnTo>
                  <a:lnTo>
                    <a:pt x="366" y="47"/>
                  </a:lnTo>
                  <a:lnTo>
                    <a:pt x="377" y="42"/>
                  </a:lnTo>
                  <a:lnTo>
                    <a:pt x="385" y="38"/>
                  </a:lnTo>
                  <a:lnTo>
                    <a:pt x="393" y="35"/>
                  </a:lnTo>
                  <a:lnTo>
                    <a:pt x="397" y="38"/>
                  </a:lnTo>
                  <a:lnTo>
                    <a:pt x="395" y="42"/>
                  </a:lnTo>
                  <a:lnTo>
                    <a:pt x="385" y="47"/>
                  </a:lnTo>
                  <a:lnTo>
                    <a:pt x="373" y="51"/>
                  </a:lnTo>
                  <a:lnTo>
                    <a:pt x="360" y="60"/>
                  </a:lnTo>
                  <a:lnTo>
                    <a:pt x="346" y="66"/>
                  </a:lnTo>
                  <a:lnTo>
                    <a:pt x="333" y="75"/>
                  </a:lnTo>
                  <a:lnTo>
                    <a:pt x="321" y="86"/>
                  </a:lnTo>
                  <a:lnTo>
                    <a:pt x="311" y="95"/>
                  </a:lnTo>
                  <a:lnTo>
                    <a:pt x="303" y="104"/>
                  </a:lnTo>
                  <a:lnTo>
                    <a:pt x="300" y="113"/>
                  </a:lnTo>
                  <a:lnTo>
                    <a:pt x="313" y="115"/>
                  </a:lnTo>
                  <a:lnTo>
                    <a:pt x="331" y="113"/>
                  </a:lnTo>
                  <a:lnTo>
                    <a:pt x="348" y="111"/>
                  </a:lnTo>
                  <a:lnTo>
                    <a:pt x="366" y="106"/>
                  </a:lnTo>
                  <a:lnTo>
                    <a:pt x="383" y="102"/>
                  </a:lnTo>
                  <a:lnTo>
                    <a:pt x="399" y="97"/>
                  </a:lnTo>
                  <a:lnTo>
                    <a:pt x="410" y="93"/>
                  </a:lnTo>
                  <a:lnTo>
                    <a:pt x="418" y="91"/>
                  </a:lnTo>
                  <a:lnTo>
                    <a:pt x="428" y="84"/>
                  </a:lnTo>
                  <a:lnTo>
                    <a:pt x="436" y="82"/>
                  </a:lnTo>
                  <a:lnTo>
                    <a:pt x="436" y="84"/>
                  </a:lnTo>
                  <a:lnTo>
                    <a:pt x="430" y="91"/>
                  </a:lnTo>
                  <a:lnTo>
                    <a:pt x="422" y="97"/>
                  </a:lnTo>
                  <a:lnTo>
                    <a:pt x="412" y="104"/>
                  </a:lnTo>
                  <a:lnTo>
                    <a:pt x="399" y="111"/>
                  </a:lnTo>
                  <a:lnTo>
                    <a:pt x="381" y="119"/>
                  </a:lnTo>
                  <a:lnTo>
                    <a:pt x="364" y="126"/>
                  </a:lnTo>
                  <a:lnTo>
                    <a:pt x="344" y="130"/>
                  </a:lnTo>
                  <a:lnTo>
                    <a:pt x="325" y="133"/>
                  </a:lnTo>
                  <a:lnTo>
                    <a:pt x="305" y="133"/>
                  </a:lnTo>
                  <a:lnTo>
                    <a:pt x="311" y="141"/>
                  </a:lnTo>
                  <a:lnTo>
                    <a:pt x="321" y="148"/>
                  </a:lnTo>
                  <a:lnTo>
                    <a:pt x="333" y="157"/>
                  </a:lnTo>
                  <a:lnTo>
                    <a:pt x="346" y="166"/>
                  </a:lnTo>
                  <a:lnTo>
                    <a:pt x="358" y="172"/>
                  </a:lnTo>
                  <a:lnTo>
                    <a:pt x="369" y="181"/>
                  </a:lnTo>
                  <a:lnTo>
                    <a:pt x="379" y="186"/>
                  </a:lnTo>
                  <a:lnTo>
                    <a:pt x="387" y="190"/>
                  </a:lnTo>
                  <a:lnTo>
                    <a:pt x="397" y="194"/>
                  </a:lnTo>
                  <a:lnTo>
                    <a:pt x="401" y="199"/>
                  </a:lnTo>
                  <a:lnTo>
                    <a:pt x="399" y="201"/>
                  </a:lnTo>
                  <a:lnTo>
                    <a:pt x="389" y="199"/>
                  </a:lnTo>
                  <a:lnTo>
                    <a:pt x="379" y="197"/>
                  </a:lnTo>
                  <a:lnTo>
                    <a:pt x="366" y="190"/>
                  </a:lnTo>
                  <a:lnTo>
                    <a:pt x="348" y="183"/>
                  </a:lnTo>
                  <a:lnTo>
                    <a:pt x="331" y="175"/>
                  </a:lnTo>
                  <a:lnTo>
                    <a:pt x="313" y="166"/>
                  </a:lnTo>
                  <a:lnTo>
                    <a:pt x="298" y="159"/>
                  </a:lnTo>
                  <a:lnTo>
                    <a:pt x="286" y="150"/>
                  </a:lnTo>
                  <a:lnTo>
                    <a:pt x="278" y="144"/>
                  </a:lnTo>
                  <a:lnTo>
                    <a:pt x="270" y="144"/>
                  </a:lnTo>
                  <a:lnTo>
                    <a:pt x="263" y="146"/>
                  </a:lnTo>
                  <a:lnTo>
                    <a:pt x="253" y="146"/>
                  </a:lnTo>
                  <a:lnTo>
                    <a:pt x="243" y="146"/>
                  </a:lnTo>
                  <a:lnTo>
                    <a:pt x="233" y="148"/>
                  </a:lnTo>
                  <a:lnTo>
                    <a:pt x="226" y="148"/>
                  </a:lnTo>
                  <a:lnTo>
                    <a:pt x="218" y="150"/>
                  </a:lnTo>
                  <a:lnTo>
                    <a:pt x="212" y="150"/>
                  </a:lnTo>
                  <a:lnTo>
                    <a:pt x="216" y="159"/>
                  </a:lnTo>
                  <a:lnTo>
                    <a:pt x="224" y="168"/>
                  </a:lnTo>
                  <a:lnTo>
                    <a:pt x="231" y="177"/>
                  </a:lnTo>
                  <a:lnTo>
                    <a:pt x="241" y="186"/>
                  </a:lnTo>
                  <a:lnTo>
                    <a:pt x="249" y="194"/>
                  </a:lnTo>
                  <a:lnTo>
                    <a:pt x="259" y="203"/>
                  </a:lnTo>
                  <a:lnTo>
                    <a:pt x="266" y="210"/>
                  </a:lnTo>
                  <a:lnTo>
                    <a:pt x="272" y="214"/>
                  </a:lnTo>
                  <a:lnTo>
                    <a:pt x="284" y="223"/>
                  </a:lnTo>
                  <a:lnTo>
                    <a:pt x="298" y="230"/>
                  </a:lnTo>
                  <a:lnTo>
                    <a:pt x="307" y="236"/>
                  </a:lnTo>
                  <a:lnTo>
                    <a:pt x="317" y="243"/>
                  </a:lnTo>
                  <a:lnTo>
                    <a:pt x="323" y="250"/>
                  </a:lnTo>
                  <a:lnTo>
                    <a:pt x="327" y="256"/>
                  </a:lnTo>
                  <a:lnTo>
                    <a:pt x="323" y="258"/>
                  </a:lnTo>
                  <a:lnTo>
                    <a:pt x="307" y="250"/>
                  </a:lnTo>
                  <a:lnTo>
                    <a:pt x="296" y="241"/>
                  </a:lnTo>
                  <a:lnTo>
                    <a:pt x="280" y="230"/>
                  </a:lnTo>
                  <a:lnTo>
                    <a:pt x="265" y="219"/>
                  </a:lnTo>
                  <a:lnTo>
                    <a:pt x="249" y="208"/>
                  </a:lnTo>
                  <a:lnTo>
                    <a:pt x="231" y="197"/>
                  </a:lnTo>
                  <a:lnTo>
                    <a:pt x="218" y="186"/>
                  </a:lnTo>
                  <a:lnTo>
                    <a:pt x="208" y="177"/>
                  </a:lnTo>
                  <a:lnTo>
                    <a:pt x="200" y="170"/>
                  </a:lnTo>
                  <a:lnTo>
                    <a:pt x="193" y="164"/>
                  </a:lnTo>
                  <a:lnTo>
                    <a:pt x="185" y="161"/>
                  </a:lnTo>
                  <a:lnTo>
                    <a:pt x="179" y="164"/>
                  </a:lnTo>
                  <a:lnTo>
                    <a:pt x="171" y="168"/>
                  </a:lnTo>
                  <a:lnTo>
                    <a:pt x="160" y="172"/>
                  </a:lnTo>
                  <a:lnTo>
                    <a:pt x="142" y="179"/>
                  </a:lnTo>
                  <a:lnTo>
                    <a:pt x="127" y="186"/>
                  </a:lnTo>
                  <a:lnTo>
                    <a:pt x="117" y="190"/>
                  </a:lnTo>
                  <a:lnTo>
                    <a:pt x="115" y="194"/>
                  </a:lnTo>
                  <a:lnTo>
                    <a:pt x="115" y="199"/>
                  </a:lnTo>
                  <a:lnTo>
                    <a:pt x="117" y="203"/>
                  </a:lnTo>
                  <a:lnTo>
                    <a:pt x="125" y="212"/>
                  </a:lnTo>
                  <a:lnTo>
                    <a:pt x="132" y="219"/>
                  </a:lnTo>
                  <a:lnTo>
                    <a:pt x="144" y="228"/>
                  </a:lnTo>
                  <a:lnTo>
                    <a:pt x="158" y="241"/>
                  </a:lnTo>
                  <a:lnTo>
                    <a:pt x="173" y="252"/>
                  </a:lnTo>
                  <a:lnTo>
                    <a:pt x="189" y="265"/>
                  </a:lnTo>
                  <a:lnTo>
                    <a:pt x="204" y="276"/>
                  </a:lnTo>
                  <a:lnTo>
                    <a:pt x="216" y="287"/>
                  </a:lnTo>
                  <a:lnTo>
                    <a:pt x="226" y="292"/>
                  </a:lnTo>
                  <a:lnTo>
                    <a:pt x="233" y="298"/>
                  </a:lnTo>
                  <a:lnTo>
                    <a:pt x="231" y="300"/>
                  </a:lnTo>
                  <a:lnTo>
                    <a:pt x="224" y="300"/>
                  </a:lnTo>
                  <a:lnTo>
                    <a:pt x="208" y="292"/>
                  </a:lnTo>
                  <a:lnTo>
                    <a:pt x="198" y="283"/>
                  </a:lnTo>
                  <a:lnTo>
                    <a:pt x="183" y="272"/>
                  </a:lnTo>
                  <a:lnTo>
                    <a:pt x="167" y="261"/>
                  </a:lnTo>
                  <a:lnTo>
                    <a:pt x="150" y="247"/>
                  </a:lnTo>
                  <a:lnTo>
                    <a:pt x="132" y="236"/>
                  </a:lnTo>
                  <a:lnTo>
                    <a:pt x="117" y="228"/>
                  </a:lnTo>
                  <a:lnTo>
                    <a:pt x="105" y="219"/>
                  </a:lnTo>
                  <a:lnTo>
                    <a:pt x="99" y="216"/>
                  </a:lnTo>
                  <a:lnTo>
                    <a:pt x="94" y="216"/>
                  </a:lnTo>
                  <a:lnTo>
                    <a:pt x="82" y="221"/>
                  </a:lnTo>
                  <a:lnTo>
                    <a:pt x="68" y="225"/>
                  </a:lnTo>
                  <a:lnTo>
                    <a:pt x="53" y="232"/>
                  </a:lnTo>
                  <a:lnTo>
                    <a:pt x="37" y="236"/>
                  </a:lnTo>
                  <a:lnTo>
                    <a:pt x="24" y="243"/>
                  </a:lnTo>
                  <a:lnTo>
                    <a:pt x="12" y="245"/>
                  </a:lnTo>
                  <a:lnTo>
                    <a:pt x="4" y="247"/>
                  </a:lnTo>
                  <a:lnTo>
                    <a:pt x="0" y="247"/>
                  </a:lnTo>
                  <a:lnTo>
                    <a:pt x="2" y="245"/>
                  </a:lnTo>
                  <a:lnTo>
                    <a:pt x="10" y="241"/>
                  </a:lnTo>
                  <a:lnTo>
                    <a:pt x="18" y="23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7" name="Freeform 526"/>
            <p:cNvSpPr>
              <a:spLocks/>
            </p:cNvSpPr>
            <p:nvPr/>
          </p:nvSpPr>
          <p:spPr bwMode="auto">
            <a:xfrm>
              <a:off x="490" y="1411"/>
              <a:ext cx="315" cy="300"/>
            </a:xfrm>
            <a:custGeom>
              <a:avLst/>
              <a:gdLst>
                <a:gd name="T0" fmla="*/ 35 w 315"/>
                <a:gd name="T1" fmla="*/ 26 h 300"/>
                <a:gd name="T2" fmla="*/ 76 w 315"/>
                <a:gd name="T3" fmla="*/ 30 h 300"/>
                <a:gd name="T4" fmla="*/ 142 w 315"/>
                <a:gd name="T5" fmla="*/ 19 h 300"/>
                <a:gd name="T6" fmla="*/ 200 w 315"/>
                <a:gd name="T7" fmla="*/ 19 h 300"/>
                <a:gd name="T8" fmla="*/ 219 w 315"/>
                <a:gd name="T9" fmla="*/ 33 h 300"/>
                <a:gd name="T10" fmla="*/ 184 w 315"/>
                <a:gd name="T11" fmla="*/ 30 h 300"/>
                <a:gd name="T12" fmla="*/ 134 w 315"/>
                <a:gd name="T13" fmla="*/ 35 h 300"/>
                <a:gd name="T14" fmla="*/ 85 w 315"/>
                <a:gd name="T15" fmla="*/ 46 h 300"/>
                <a:gd name="T16" fmla="*/ 93 w 315"/>
                <a:gd name="T17" fmla="*/ 59 h 300"/>
                <a:gd name="T18" fmla="*/ 120 w 315"/>
                <a:gd name="T19" fmla="*/ 72 h 300"/>
                <a:gd name="T20" fmla="*/ 138 w 315"/>
                <a:gd name="T21" fmla="*/ 81 h 300"/>
                <a:gd name="T22" fmla="*/ 196 w 315"/>
                <a:gd name="T23" fmla="*/ 79 h 300"/>
                <a:gd name="T24" fmla="*/ 260 w 315"/>
                <a:gd name="T25" fmla="*/ 90 h 300"/>
                <a:gd name="T26" fmla="*/ 293 w 315"/>
                <a:gd name="T27" fmla="*/ 114 h 300"/>
                <a:gd name="T28" fmla="*/ 278 w 315"/>
                <a:gd name="T29" fmla="*/ 112 h 300"/>
                <a:gd name="T30" fmla="*/ 237 w 315"/>
                <a:gd name="T31" fmla="*/ 101 h 300"/>
                <a:gd name="T32" fmla="*/ 182 w 315"/>
                <a:gd name="T33" fmla="*/ 94 h 300"/>
                <a:gd name="T34" fmla="*/ 173 w 315"/>
                <a:gd name="T35" fmla="*/ 110 h 300"/>
                <a:gd name="T36" fmla="*/ 200 w 315"/>
                <a:gd name="T37" fmla="*/ 134 h 300"/>
                <a:gd name="T38" fmla="*/ 243 w 315"/>
                <a:gd name="T39" fmla="*/ 139 h 300"/>
                <a:gd name="T40" fmla="*/ 293 w 315"/>
                <a:gd name="T41" fmla="*/ 163 h 300"/>
                <a:gd name="T42" fmla="*/ 305 w 315"/>
                <a:gd name="T43" fmla="*/ 189 h 300"/>
                <a:gd name="T44" fmla="*/ 270 w 315"/>
                <a:gd name="T45" fmla="*/ 165 h 300"/>
                <a:gd name="T46" fmla="*/ 233 w 315"/>
                <a:gd name="T47" fmla="*/ 154 h 300"/>
                <a:gd name="T48" fmla="*/ 249 w 315"/>
                <a:gd name="T49" fmla="*/ 187 h 300"/>
                <a:gd name="T50" fmla="*/ 285 w 315"/>
                <a:gd name="T51" fmla="*/ 231 h 300"/>
                <a:gd name="T52" fmla="*/ 303 w 315"/>
                <a:gd name="T53" fmla="*/ 256 h 300"/>
                <a:gd name="T54" fmla="*/ 311 w 315"/>
                <a:gd name="T55" fmla="*/ 289 h 300"/>
                <a:gd name="T56" fmla="*/ 293 w 315"/>
                <a:gd name="T57" fmla="*/ 267 h 300"/>
                <a:gd name="T58" fmla="*/ 245 w 315"/>
                <a:gd name="T59" fmla="*/ 200 h 300"/>
                <a:gd name="T60" fmla="*/ 212 w 315"/>
                <a:gd name="T61" fmla="*/ 163 h 300"/>
                <a:gd name="T62" fmla="*/ 202 w 315"/>
                <a:gd name="T63" fmla="*/ 174 h 300"/>
                <a:gd name="T64" fmla="*/ 215 w 315"/>
                <a:gd name="T65" fmla="*/ 223 h 300"/>
                <a:gd name="T66" fmla="*/ 233 w 315"/>
                <a:gd name="T67" fmla="*/ 271 h 300"/>
                <a:gd name="T68" fmla="*/ 221 w 315"/>
                <a:gd name="T69" fmla="*/ 260 h 300"/>
                <a:gd name="T70" fmla="*/ 188 w 315"/>
                <a:gd name="T71" fmla="*/ 174 h 300"/>
                <a:gd name="T72" fmla="*/ 155 w 315"/>
                <a:gd name="T73" fmla="*/ 121 h 300"/>
                <a:gd name="T74" fmla="*/ 132 w 315"/>
                <a:gd name="T75" fmla="*/ 106 h 300"/>
                <a:gd name="T76" fmla="*/ 124 w 315"/>
                <a:gd name="T77" fmla="*/ 114 h 300"/>
                <a:gd name="T78" fmla="*/ 142 w 315"/>
                <a:gd name="T79" fmla="*/ 200 h 300"/>
                <a:gd name="T80" fmla="*/ 163 w 315"/>
                <a:gd name="T81" fmla="*/ 245 h 300"/>
                <a:gd name="T82" fmla="*/ 140 w 315"/>
                <a:gd name="T83" fmla="*/ 218 h 300"/>
                <a:gd name="T84" fmla="*/ 112 w 315"/>
                <a:gd name="T85" fmla="*/ 94 h 300"/>
                <a:gd name="T86" fmla="*/ 74 w 315"/>
                <a:gd name="T87" fmla="*/ 68 h 300"/>
                <a:gd name="T88" fmla="*/ 62 w 315"/>
                <a:gd name="T89" fmla="*/ 97 h 300"/>
                <a:gd name="T90" fmla="*/ 72 w 315"/>
                <a:gd name="T91" fmla="*/ 154 h 300"/>
                <a:gd name="T92" fmla="*/ 83 w 315"/>
                <a:gd name="T93" fmla="*/ 216 h 300"/>
                <a:gd name="T94" fmla="*/ 74 w 315"/>
                <a:gd name="T95" fmla="*/ 209 h 300"/>
                <a:gd name="T96" fmla="*/ 56 w 315"/>
                <a:gd name="T97" fmla="*/ 123 h 300"/>
                <a:gd name="T98" fmla="*/ 29 w 315"/>
                <a:gd name="T99" fmla="*/ 39 h 300"/>
                <a:gd name="T100" fmla="*/ 0 w 315"/>
                <a:gd name="T101" fmla="*/ 4 h 300"/>
                <a:gd name="T102" fmla="*/ 6 w 315"/>
                <a:gd name="T103" fmla="*/ 0 h 3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5"/>
                <a:gd name="T157" fmla="*/ 0 h 300"/>
                <a:gd name="T158" fmla="*/ 315 w 315"/>
                <a:gd name="T159" fmla="*/ 300 h 3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5" h="300">
                  <a:moveTo>
                    <a:pt x="9" y="4"/>
                  </a:moveTo>
                  <a:lnTo>
                    <a:pt x="21" y="15"/>
                  </a:lnTo>
                  <a:lnTo>
                    <a:pt x="35" y="26"/>
                  </a:lnTo>
                  <a:lnTo>
                    <a:pt x="48" y="33"/>
                  </a:lnTo>
                  <a:lnTo>
                    <a:pt x="60" y="35"/>
                  </a:lnTo>
                  <a:lnTo>
                    <a:pt x="76" y="30"/>
                  </a:lnTo>
                  <a:lnTo>
                    <a:pt x="95" y="26"/>
                  </a:lnTo>
                  <a:lnTo>
                    <a:pt x="118" y="22"/>
                  </a:lnTo>
                  <a:lnTo>
                    <a:pt x="142" y="19"/>
                  </a:lnTo>
                  <a:lnTo>
                    <a:pt x="163" y="17"/>
                  </a:lnTo>
                  <a:lnTo>
                    <a:pt x="182" y="17"/>
                  </a:lnTo>
                  <a:lnTo>
                    <a:pt x="200" y="19"/>
                  </a:lnTo>
                  <a:lnTo>
                    <a:pt x="210" y="22"/>
                  </a:lnTo>
                  <a:lnTo>
                    <a:pt x="219" y="28"/>
                  </a:lnTo>
                  <a:lnTo>
                    <a:pt x="219" y="33"/>
                  </a:lnTo>
                  <a:lnTo>
                    <a:pt x="212" y="33"/>
                  </a:lnTo>
                  <a:lnTo>
                    <a:pt x="196" y="30"/>
                  </a:lnTo>
                  <a:lnTo>
                    <a:pt x="184" y="30"/>
                  </a:lnTo>
                  <a:lnTo>
                    <a:pt x="171" y="30"/>
                  </a:lnTo>
                  <a:lnTo>
                    <a:pt x="151" y="33"/>
                  </a:lnTo>
                  <a:lnTo>
                    <a:pt x="134" y="35"/>
                  </a:lnTo>
                  <a:lnTo>
                    <a:pt x="114" y="37"/>
                  </a:lnTo>
                  <a:lnTo>
                    <a:pt x="99" y="42"/>
                  </a:lnTo>
                  <a:lnTo>
                    <a:pt x="85" y="46"/>
                  </a:lnTo>
                  <a:lnTo>
                    <a:pt x="77" y="50"/>
                  </a:lnTo>
                  <a:lnTo>
                    <a:pt x="83" y="55"/>
                  </a:lnTo>
                  <a:lnTo>
                    <a:pt x="93" y="59"/>
                  </a:lnTo>
                  <a:lnTo>
                    <a:pt x="101" y="64"/>
                  </a:lnTo>
                  <a:lnTo>
                    <a:pt x="111" y="68"/>
                  </a:lnTo>
                  <a:lnTo>
                    <a:pt x="120" y="72"/>
                  </a:lnTo>
                  <a:lnTo>
                    <a:pt x="128" y="75"/>
                  </a:lnTo>
                  <a:lnTo>
                    <a:pt x="134" y="79"/>
                  </a:lnTo>
                  <a:lnTo>
                    <a:pt x="138" y="81"/>
                  </a:lnTo>
                  <a:lnTo>
                    <a:pt x="153" y="79"/>
                  </a:lnTo>
                  <a:lnTo>
                    <a:pt x="175" y="77"/>
                  </a:lnTo>
                  <a:lnTo>
                    <a:pt x="196" y="79"/>
                  </a:lnTo>
                  <a:lnTo>
                    <a:pt x="219" y="81"/>
                  </a:lnTo>
                  <a:lnTo>
                    <a:pt x="241" y="86"/>
                  </a:lnTo>
                  <a:lnTo>
                    <a:pt x="260" y="90"/>
                  </a:lnTo>
                  <a:lnTo>
                    <a:pt x="276" y="97"/>
                  </a:lnTo>
                  <a:lnTo>
                    <a:pt x="285" y="103"/>
                  </a:lnTo>
                  <a:lnTo>
                    <a:pt x="293" y="114"/>
                  </a:lnTo>
                  <a:lnTo>
                    <a:pt x="295" y="119"/>
                  </a:lnTo>
                  <a:lnTo>
                    <a:pt x="289" y="117"/>
                  </a:lnTo>
                  <a:lnTo>
                    <a:pt x="278" y="112"/>
                  </a:lnTo>
                  <a:lnTo>
                    <a:pt x="268" y="108"/>
                  </a:lnTo>
                  <a:lnTo>
                    <a:pt x="254" y="103"/>
                  </a:lnTo>
                  <a:lnTo>
                    <a:pt x="237" y="101"/>
                  </a:lnTo>
                  <a:lnTo>
                    <a:pt x="219" y="97"/>
                  </a:lnTo>
                  <a:lnTo>
                    <a:pt x="200" y="94"/>
                  </a:lnTo>
                  <a:lnTo>
                    <a:pt x="182" y="94"/>
                  </a:lnTo>
                  <a:lnTo>
                    <a:pt x="169" y="94"/>
                  </a:lnTo>
                  <a:lnTo>
                    <a:pt x="159" y="97"/>
                  </a:lnTo>
                  <a:lnTo>
                    <a:pt x="173" y="110"/>
                  </a:lnTo>
                  <a:lnTo>
                    <a:pt x="186" y="119"/>
                  </a:lnTo>
                  <a:lnTo>
                    <a:pt x="196" y="128"/>
                  </a:lnTo>
                  <a:lnTo>
                    <a:pt x="200" y="134"/>
                  </a:lnTo>
                  <a:lnTo>
                    <a:pt x="212" y="134"/>
                  </a:lnTo>
                  <a:lnTo>
                    <a:pt x="225" y="136"/>
                  </a:lnTo>
                  <a:lnTo>
                    <a:pt x="243" y="139"/>
                  </a:lnTo>
                  <a:lnTo>
                    <a:pt x="260" y="143"/>
                  </a:lnTo>
                  <a:lnTo>
                    <a:pt x="278" y="152"/>
                  </a:lnTo>
                  <a:lnTo>
                    <a:pt x="293" y="163"/>
                  </a:lnTo>
                  <a:lnTo>
                    <a:pt x="305" y="178"/>
                  </a:lnTo>
                  <a:lnTo>
                    <a:pt x="315" y="198"/>
                  </a:lnTo>
                  <a:lnTo>
                    <a:pt x="305" y="189"/>
                  </a:lnTo>
                  <a:lnTo>
                    <a:pt x="295" y="181"/>
                  </a:lnTo>
                  <a:lnTo>
                    <a:pt x="282" y="174"/>
                  </a:lnTo>
                  <a:lnTo>
                    <a:pt x="270" y="165"/>
                  </a:lnTo>
                  <a:lnTo>
                    <a:pt x="258" y="161"/>
                  </a:lnTo>
                  <a:lnTo>
                    <a:pt x="245" y="156"/>
                  </a:lnTo>
                  <a:lnTo>
                    <a:pt x="233" y="154"/>
                  </a:lnTo>
                  <a:lnTo>
                    <a:pt x="221" y="154"/>
                  </a:lnTo>
                  <a:lnTo>
                    <a:pt x="235" y="172"/>
                  </a:lnTo>
                  <a:lnTo>
                    <a:pt x="249" y="187"/>
                  </a:lnTo>
                  <a:lnTo>
                    <a:pt x="262" y="205"/>
                  </a:lnTo>
                  <a:lnTo>
                    <a:pt x="274" y="218"/>
                  </a:lnTo>
                  <a:lnTo>
                    <a:pt x="285" y="231"/>
                  </a:lnTo>
                  <a:lnTo>
                    <a:pt x="295" y="242"/>
                  </a:lnTo>
                  <a:lnTo>
                    <a:pt x="301" y="251"/>
                  </a:lnTo>
                  <a:lnTo>
                    <a:pt x="303" y="256"/>
                  </a:lnTo>
                  <a:lnTo>
                    <a:pt x="305" y="264"/>
                  </a:lnTo>
                  <a:lnTo>
                    <a:pt x="307" y="276"/>
                  </a:lnTo>
                  <a:lnTo>
                    <a:pt x="311" y="289"/>
                  </a:lnTo>
                  <a:lnTo>
                    <a:pt x="315" y="300"/>
                  </a:lnTo>
                  <a:lnTo>
                    <a:pt x="305" y="284"/>
                  </a:lnTo>
                  <a:lnTo>
                    <a:pt x="293" y="267"/>
                  </a:lnTo>
                  <a:lnTo>
                    <a:pt x="278" y="245"/>
                  </a:lnTo>
                  <a:lnTo>
                    <a:pt x="260" y="223"/>
                  </a:lnTo>
                  <a:lnTo>
                    <a:pt x="245" y="200"/>
                  </a:lnTo>
                  <a:lnTo>
                    <a:pt x="231" y="183"/>
                  </a:lnTo>
                  <a:lnTo>
                    <a:pt x="219" y="170"/>
                  </a:lnTo>
                  <a:lnTo>
                    <a:pt x="212" y="163"/>
                  </a:lnTo>
                  <a:lnTo>
                    <a:pt x="204" y="161"/>
                  </a:lnTo>
                  <a:lnTo>
                    <a:pt x="202" y="165"/>
                  </a:lnTo>
                  <a:lnTo>
                    <a:pt x="202" y="174"/>
                  </a:lnTo>
                  <a:lnTo>
                    <a:pt x="204" y="183"/>
                  </a:lnTo>
                  <a:lnTo>
                    <a:pt x="208" y="198"/>
                  </a:lnTo>
                  <a:lnTo>
                    <a:pt x="215" y="223"/>
                  </a:lnTo>
                  <a:lnTo>
                    <a:pt x="225" y="249"/>
                  </a:lnTo>
                  <a:lnTo>
                    <a:pt x="231" y="264"/>
                  </a:lnTo>
                  <a:lnTo>
                    <a:pt x="233" y="271"/>
                  </a:lnTo>
                  <a:lnTo>
                    <a:pt x="231" y="271"/>
                  </a:lnTo>
                  <a:lnTo>
                    <a:pt x="225" y="269"/>
                  </a:lnTo>
                  <a:lnTo>
                    <a:pt x="221" y="260"/>
                  </a:lnTo>
                  <a:lnTo>
                    <a:pt x="212" y="240"/>
                  </a:lnTo>
                  <a:lnTo>
                    <a:pt x="198" y="207"/>
                  </a:lnTo>
                  <a:lnTo>
                    <a:pt x="188" y="174"/>
                  </a:lnTo>
                  <a:lnTo>
                    <a:pt x="188" y="150"/>
                  </a:lnTo>
                  <a:lnTo>
                    <a:pt x="171" y="134"/>
                  </a:lnTo>
                  <a:lnTo>
                    <a:pt x="155" y="121"/>
                  </a:lnTo>
                  <a:lnTo>
                    <a:pt x="142" y="112"/>
                  </a:lnTo>
                  <a:lnTo>
                    <a:pt x="136" y="108"/>
                  </a:lnTo>
                  <a:lnTo>
                    <a:pt x="132" y="106"/>
                  </a:lnTo>
                  <a:lnTo>
                    <a:pt x="128" y="103"/>
                  </a:lnTo>
                  <a:lnTo>
                    <a:pt x="126" y="106"/>
                  </a:lnTo>
                  <a:lnTo>
                    <a:pt x="124" y="114"/>
                  </a:lnTo>
                  <a:lnTo>
                    <a:pt x="126" y="134"/>
                  </a:lnTo>
                  <a:lnTo>
                    <a:pt x="132" y="167"/>
                  </a:lnTo>
                  <a:lnTo>
                    <a:pt x="142" y="200"/>
                  </a:lnTo>
                  <a:lnTo>
                    <a:pt x="157" y="229"/>
                  </a:lnTo>
                  <a:lnTo>
                    <a:pt x="165" y="240"/>
                  </a:lnTo>
                  <a:lnTo>
                    <a:pt x="163" y="245"/>
                  </a:lnTo>
                  <a:lnTo>
                    <a:pt x="159" y="242"/>
                  </a:lnTo>
                  <a:lnTo>
                    <a:pt x="151" y="236"/>
                  </a:lnTo>
                  <a:lnTo>
                    <a:pt x="140" y="218"/>
                  </a:lnTo>
                  <a:lnTo>
                    <a:pt x="124" y="185"/>
                  </a:lnTo>
                  <a:lnTo>
                    <a:pt x="112" y="141"/>
                  </a:lnTo>
                  <a:lnTo>
                    <a:pt x="112" y="94"/>
                  </a:lnTo>
                  <a:lnTo>
                    <a:pt x="101" y="83"/>
                  </a:lnTo>
                  <a:lnTo>
                    <a:pt x="87" y="75"/>
                  </a:lnTo>
                  <a:lnTo>
                    <a:pt x="74" y="68"/>
                  </a:lnTo>
                  <a:lnTo>
                    <a:pt x="64" y="64"/>
                  </a:lnTo>
                  <a:lnTo>
                    <a:pt x="62" y="77"/>
                  </a:lnTo>
                  <a:lnTo>
                    <a:pt x="62" y="97"/>
                  </a:lnTo>
                  <a:lnTo>
                    <a:pt x="66" y="119"/>
                  </a:lnTo>
                  <a:lnTo>
                    <a:pt x="70" y="136"/>
                  </a:lnTo>
                  <a:lnTo>
                    <a:pt x="72" y="154"/>
                  </a:lnTo>
                  <a:lnTo>
                    <a:pt x="76" y="178"/>
                  </a:lnTo>
                  <a:lnTo>
                    <a:pt x="79" y="203"/>
                  </a:lnTo>
                  <a:lnTo>
                    <a:pt x="83" y="216"/>
                  </a:lnTo>
                  <a:lnTo>
                    <a:pt x="85" y="220"/>
                  </a:lnTo>
                  <a:lnTo>
                    <a:pt x="79" y="218"/>
                  </a:lnTo>
                  <a:lnTo>
                    <a:pt x="74" y="209"/>
                  </a:lnTo>
                  <a:lnTo>
                    <a:pt x="68" y="194"/>
                  </a:lnTo>
                  <a:lnTo>
                    <a:pt x="64" y="165"/>
                  </a:lnTo>
                  <a:lnTo>
                    <a:pt x="56" y="123"/>
                  </a:lnTo>
                  <a:lnTo>
                    <a:pt x="50" y="83"/>
                  </a:lnTo>
                  <a:lnTo>
                    <a:pt x="46" y="59"/>
                  </a:lnTo>
                  <a:lnTo>
                    <a:pt x="29" y="39"/>
                  </a:lnTo>
                  <a:lnTo>
                    <a:pt x="15" y="24"/>
                  </a:lnTo>
                  <a:lnTo>
                    <a:pt x="6" y="13"/>
                  </a:lnTo>
                  <a:lnTo>
                    <a:pt x="0" y="4"/>
                  </a:lnTo>
                  <a:lnTo>
                    <a:pt x="0" y="0"/>
                  </a:lnTo>
                  <a:lnTo>
                    <a:pt x="2" y="0"/>
                  </a:lnTo>
                  <a:lnTo>
                    <a:pt x="6" y="0"/>
                  </a:lnTo>
                  <a:lnTo>
                    <a:pt x="9" y="4"/>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8" name="Freeform 527"/>
            <p:cNvSpPr>
              <a:spLocks/>
            </p:cNvSpPr>
            <p:nvPr/>
          </p:nvSpPr>
          <p:spPr bwMode="auto">
            <a:xfrm>
              <a:off x="327" y="1446"/>
              <a:ext cx="217" cy="410"/>
            </a:xfrm>
            <a:custGeom>
              <a:avLst/>
              <a:gdLst>
                <a:gd name="T0" fmla="*/ 97 w 217"/>
                <a:gd name="T1" fmla="*/ 4 h 410"/>
                <a:gd name="T2" fmla="*/ 103 w 217"/>
                <a:gd name="T3" fmla="*/ 48 h 410"/>
                <a:gd name="T4" fmla="*/ 108 w 217"/>
                <a:gd name="T5" fmla="*/ 66 h 410"/>
                <a:gd name="T6" fmla="*/ 124 w 217"/>
                <a:gd name="T7" fmla="*/ 79 h 410"/>
                <a:gd name="T8" fmla="*/ 145 w 217"/>
                <a:gd name="T9" fmla="*/ 101 h 410"/>
                <a:gd name="T10" fmla="*/ 167 w 217"/>
                <a:gd name="T11" fmla="*/ 132 h 410"/>
                <a:gd name="T12" fmla="*/ 192 w 217"/>
                <a:gd name="T13" fmla="*/ 183 h 410"/>
                <a:gd name="T14" fmla="*/ 213 w 217"/>
                <a:gd name="T15" fmla="*/ 221 h 410"/>
                <a:gd name="T16" fmla="*/ 217 w 217"/>
                <a:gd name="T17" fmla="*/ 238 h 410"/>
                <a:gd name="T18" fmla="*/ 211 w 217"/>
                <a:gd name="T19" fmla="*/ 238 h 410"/>
                <a:gd name="T20" fmla="*/ 202 w 217"/>
                <a:gd name="T21" fmla="*/ 218 h 410"/>
                <a:gd name="T22" fmla="*/ 188 w 217"/>
                <a:gd name="T23" fmla="*/ 190 h 410"/>
                <a:gd name="T24" fmla="*/ 169 w 217"/>
                <a:gd name="T25" fmla="*/ 157 h 410"/>
                <a:gd name="T26" fmla="*/ 151 w 217"/>
                <a:gd name="T27" fmla="*/ 128 h 410"/>
                <a:gd name="T28" fmla="*/ 136 w 217"/>
                <a:gd name="T29" fmla="*/ 112 h 410"/>
                <a:gd name="T30" fmla="*/ 122 w 217"/>
                <a:gd name="T31" fmla="*/ 101 h 410"/>
                <a:gd name="T32" fmla="*/ 114 w 217"/>
                <a:gd name="T33" fmla="*/ 121 h 410"/>
                <a:gd name="T34" fmla="*/ 116 w 217"/>
                <a:gd name="T35" fmla="*/ 168 h 410"/>
                <a:gd name="T36" fmla="*/ 128 w 217"/>
                <a:gd name="T37" fmla="*/ 192 h 410"/>
                <a:gd name="T38" fmla="*/ 153 w 217"/>
                <a:gd name="T39" fmla="*/ 218 h 410"/>
                <a:gd name="T40" fmla="*/ 180 w 217"/>
                <a:gd name="T41" fmla="*/ 256 h 410"/>
                <a:gd name="T42" fmla="*/ 200 w 217"/>
                <a:gd name="T43" fmla="*/ 302 h 410"/>
                <a:gd name="T44" fmla="*/ 204 w 217"/>
                <a:gd name="T45" fmla="*/ 338 h 410"/>
                <a:gd name="T46" fmla="*/ 192 w 217"/>
                <a:gd name="T47" fmla="*/ 320 h 410"/>
                <a:gd name="T48" fmla="*/ 178 w 217"/>
                <a:gd name="T49" fmla="*/ 280 h 410"/>
                <a:gd name="T50" fmla="*/ 163 w 217"/>
                <a:gd name="T51" fmla="*/ 254 h 410"/>
                <a:gd name="T52" fmla="*/ 145 w 217"/>
                <a:gd name="T53" fmla="*/ 234 h 410"/>
                <a:gd name="T54" fmla="*/ 128 w 217"/>
                <a:gd name="T55" fmla="*/ 218 h 410"/>
                <a:gd name="T56" fmla="*/ 132 w 217"/>
                <a:gd name="T57" fmla="*/ 252 h 410"/>
                <a:gd name="T58" fmla="*/ 143 w 217"/>
                <a:gd name="T59" fmla="*/ 355 h 410"/>
                <a:gd name="T60" fmla="*/ 139 w 217"/>
                <a:gd name="T61" fmla="*/ 410 h 410"/>
                <a:gd name="T62" fmla="*/ 136 w 217"/>
                <a:gd name="T63" fmla="*/ 404 h 410"/>
                <a:gd name="T64" fmla="*/ 132 w 217"/>
                <a:gd name="T65" fmla="*/ 362 h 410"/>
                <a:gd name="T66" fmla="*/ 112 w 217"/>
                <a:gd name="T67" fmla="*/ 263 h 410"/>
                <a:gd name="T68" fmla="*/ 89 w 217"/>
                <a:gd name="T69" fmla="*/ 247 h 410"/>
                <a:gd name="T70" fmla="*/ 58 w 217"/>
                <a:gd name="T71" fmla="*/ 296 h 410"/>
                <a:gd name="T72" fmla="*/ 46 w 217"/>
                <a:gd name="T73" fmla="*/ 333 h 410"/>
                <a:gd name="T74" fmla="*/ 40 w 217"/>
                <a:gd name="T75" fmla="*/ 324 h 410"/>
                <a:gd name="T76" fmla="*/ 54 w 217"/>
                <a:gd name="T77" fmla="*/ 285 h 410"/>
                <a:gd name="T78" fmla="*/ 83 w 217"/>
                <a:gd name="T79" fmla="*/ 221 h 410"/>
                <a:gd name="T80" fmla="*/ 97 w 217"/>
                <a:gd name="T81" fmla="*/ 174 h 410"/>
                <a:gd name="T82" fmla="*/ 97 w 217"/>
                <a:gd name="T83" fmla="*/ 119 h 410"/>
                <a:gd name="T84" fmla="*/ 85 w 217"/>
                <a:gd name="T85" fmla="*/ 112 h 410"/>
                <a:gd name="T86" fmla="*/ 58 w 217"/>
                <a:gd name="T87" fmla="*/ 141 h 410"/>
                <a:gd name="T88" fmla="*/ 33 w 217"/>
                <a:gd name="T89" fmla="*/ 176 h 410"/>
                <a:gd name="T90" fmla="*/ 13 w 217"/>
                <a:gd name="T91" fmla="*/ 214 h 410"/>
                <a:gd name="T92" fmla="*/ 3 w 217"/>
                <a:gd name="T93" fmla="*/ 241 h 410"/>
                <a:gd name="T94" fmla="*/ 0 w 217"/>
                <a:gd name="T95" fmla="*/ 236 h 410"/>
                <a:gd name="T96" fmla="*/ 5 w 217"/>
                <a:gd name="T97" fmla="*/ 212 h 410"/>
                <a:gd name="T98" fmla="*/ 25 w 217"/>
                <a:gd name="T99" fmla="*/ 172 h 410"/>
                <a:gd name="T100" fmla="*/ 50 w 217"/>
                <a:gd name="T101" fmla="*/ 128 h 410"/>
                <a:gd name="T102" fmla="*/ 77 w 217"/>
                <a:gd name="T103" fmla="*/ 88 h 410"/>
                <a:gd name="T104" fmla="*/ 95 w 217"/>
                <a:gd name="T105" fmla="*/ 64 h 410"/>
                <a:gd name="T106" fmla="*/ 91 w 217"/>
                <a:gd name="T107" fmla="*/ 29 h 410"/>
                <a:gd name="T108" fmla="*/ 89 w 217"/>
                <a:gd name="T109" fmla="*/ 11 h 410"/>
                <a:gd name="T110" fmla="*/ 91 w 217"/>
                <a:gd name="T111" fmla="*/ 4 h 4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7"/>
                <a:gd name="T169" fmla="*/ 0 h 410"/>
                <a:gd name="T170" fmla="*/ 217 w 217"/>
                <a:gd name="T171" fmla="*/ 410 h 4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7" h="410">
                  <a:moveTo>
                    <a:pt x="93" y="0"/>
                  </a:moveTo>
                  <a:lnTo>
                    <a:pt x="97" y="4"/>
                  </a:lnTo>
                  <a:lnTo>
                    <a:pt x="99" y="24"/>
                  </a:lnTo>
                  <a:lnTo>
                    <a:pt x="103" y="48"/>
                  </a:lnTo>
                  <a:lnTo>
                    <a:pt x="104" y="62"/>
                  </a:lnTo>
                  <a:lnTo>
                    <a:pt x="108" y="66"/>
                  </a:lnTo>
                  <a:lnTo>
                    <a:pt x="114" y="71"/>
                  </a:lnTo>
                  <a:lnTo>
                    <a:pt x="124" y="79"/>
                  </a:lnTo>
                  <a:lnTo>
                    <a:pt x="134" y="88"/>
                  </a:lnTo>
                  <a:lnTo>
                    <a:pt x="145" y="101"/>
                  </a:lnTo>
                  <a:lnTo>
                    <a:pt x="157" y="115"/>
                  </a:lnTo>
                  <a:lnTo>
                    <a:pt x="167" y="132"/>
                  </a:lnTo>
                  <a:lnTo>
                    <a:pt x="176" y="150"/>
                  </a:lnTo>
                  <a:lnTo>
                    <a:pt x="192" y="183"/>
                  </a:lnTo>
                  <a:lnTo>
                    <a:pt x="206" y="205"/>
                  </a:lnTo>
                  <a:lnTo>
                    <a:pt x="213" y="221"/>
                  </a:lnTo>
                  <a:lnTo>
                    <a:pt x="217" y="232"/>
                  </a:lnTo>
                  <a:lnTo>
                    <a:pt x="217" y="238"/>
                  </a:lnTo>
                  <a:lnTo>
                    <a:pt x="215" y="241"/>
                  </a:lnTo>
                  <a:lnTo>
                    <a:pt x="211" y="238"/>
                  </a:lnTo>
                  <a:lnTo>
                    <a:pt x="206" y="227"/>
                  </a:lnTo>
                  <a:lnTo>
                    <a:pt x="202" y="218"/>
                  </a:lnTo>
                  <a:lnTo>
                    <a:pt x="196" y="205"/>
                  </a:lnTo>
                  <a:lnTo>
                    <a:pt x="188" y="190"/>
                  </a:lnTo>
                  <a:lnTo>
                    <a:pt x="178" y="172"/>
                  </a:lnTo>
                  <a:lnTo>
                    <a:pt x="169" y="157"/>
                  </a:lnTo>
                  <a:lnTo>
                    <a:pt x="159" y="141"/>
                  </a:lnTo>
                  <a:lnTo>
                    <a:pt x="151" y="128"/>
                  </a:lnTo>
                  <a:lnTo>
                    <a:pt x="145" y="121"/>
                  </a:lnTo>
                  <a:lnTo>
                    <a:pt x="136" y="112"/>
                  </a:lnTo>
                  <a:lnTo>
                    <a:pt x="128" y="106"/>
                  </a:lnTo>
                  <a:lnTo>
                    <a:pt x="122" y="101"/>
                  </a:lnTo>
                  <a:lnTo>
                    <a:pt x="116" y="99"/>
                  </a:lnTo>
                  <a:lnTo>
                    <a:pt x="114" y="121"/>
                  </a:lnTo>
                  <a:lnTo>
                    <a:pt x="114" y="143"/>
                  </a:lnTo>
                  <a:lnTo>
                    <a:pt x="116" y="168"/>
                  </a:lnTo>
                  <a:lnTo>
                    <a:pt x="118" y="183"/>
                  </a:lnTo>
                  <a:lnTo>
                    <a:pt x="128" y="192"/>
                  </a:lnTo>
                  <a:lnTo>
                    <a:pt x="139" y="203"/>
                  </a:lnTo>
                  <a:lnTo>
                    <a:pt x="153" y="218"/>
                  </a:lnTo>
                  <a:lnTo>
                    <a:pt x="167" y="236"/>
                  </a:lnTo>
                  <a:lnTo>
                    <a:pt x="180" y="256"/>
                  </a:lnTo>
                  <a:lnTo>
                    <a:pt x="192" y="278"/>
                  </a:lnTo>
                  <a:lnTo>
                    <a:pt x="200" y="302"/>
                  </a:lnTo>
                  <a:lnTo>
                    <a:pt x="204" y="329"/>
                  </a:lnTo>
                  <a:lnTo>
                    <a:pt x="204" y="338"/>
                  </a:lnTo>
                  <a:lnTo>
                    <a:pt x="200" y="335"/>
                  </a:lnTo>
                  <a:lnTo>
                    <a:pt x="192" y="320"/>
                  </a:lnTo>
                  <a:lnTo>
                    <a:pt x="184" y="296"/>
                  </a:lnTo>
                  <a:lnTo>
                    <a:pt x="178" y="280"/>
                  </a:lnTo>
                  <a:lnTo>
                    <a:pt x="172" y="267"/>
                  </a:lnTo>
                  <a:lnTo>
                    <a:pt x="163" y="254"/>
                  </a:lnTo>
                  <a:lnTo>
                    <a:pt x="155" y="243"/>
                  </a:lnTo>
                  <a:lnTo>
                    <a:pt x="145" y="234"/>
                  </a:lnTo>
                  <a:lnTo>
                    <a:pt x="136" y="225"/>
                  </a:lnTo>
                  <a:lnTo>
                    <a:pt x="128" y="218"/>
                  </a:lnTo>
                  <a:lnTo>
                    <a:pt x="120" y="216"/>
                  </a:lnTo>
                  <a:lnTo>
                    <a:pt x="132" y="252"/>
                  </a:lnTo>
                  <a:lnTo>
                    <a:pt x="139" y="300"/>
                  </a:lnTo>
                  <a:lnTo>
                    <a:pt x="143" y="355"/>
                  </a:lnTo>
                  <a:lnTo>
                    <a:pt x="141" y="399"/>
                  </a:lnTo>
                  <a:lnTo>
                    <a:pt x="139" y="410"/>
                  </a:lnTo>
                  <a:lnTo>
                    <a:pt x="137" y="410"/>
                  </a:lnTo>
                  <a:lnTo>
                    <a:pt x="136" y="404"/>
                  </a:lnTo>
                  <a:lnTo>
                    <a:pt x="136" y="393"/>
                  </a:lnTo>
                  <a:lnTo>
                    <a:pt x="132" y="362"/>
                  </a:lnTo>
                  <a:lnTo>
                    <a:pt x="124" y="311"/>
                  </a:lnTo>
                  <a:lnTo>
                    <a:pt x="112" y="263"/>
                  </a:lnTo>
                  <a:lnTo>
                    <a:pt x="104" y="234"/>
                  </a:lnTo>
                  <a:lnTo>
                    <a:pt x="89" y="247"/>
                  </a:lnTo>
                  <a:lnTo>
                    <a:pt x="71" y="269"/>
                  </a:lnTo>
                  <a:lnTo>
                    <a:pt x="58" y="296"/>
                  </a:lnTo>
                  <a:lnTo>
                    <a:pt x="50" y="324"/>
                  </a:lnTo>
                  <a:lnTo>
                    <a:pt x="46" y="333"/>
                  </a:lnTo>
                  <a:lnTo>
                    <a:pt x="42" y="333"/>
                  </a:lnTo>
                  <a:lnTo>
                    <a:pt x="40" y="324"/>
                  </a:lnTo>
                  <a:lnTo>
                    <a:pt x="42" y="309"/>
                  </a:lnTo>
                  <a:lnTo>
                    <a:pt x="54" y="285"/>
                  </a:lnTo>
                  <a:lnTo>
                    <a:pt x="69" y="252"/>
                  </a:lnTo>
                  <a:lnTo>
                    <a:pt x="83" y="221"/>
                  </a:lnTo>
                  <a:lnTo>
                    <a:pt x="95" y="201"/>
                  </a:lnTo>
                  <a:lnTo>
                    <a:pt x="97" y="174"/>
                  </a:lnTo>
                  <a:lnTo>
                    <a:pt x="99" y="146"/>
                  </a:lnTo>
                  <a:lnTo>
                    <a:pt x="97" y="119"/>
                  </a:lnTo>
                  <a:lnTo>
                    <a:pt x="97" y="104"/>
                  </a:lnTo>
                  <a:lnTo>
                    <a:pt x="85" y="112"/>
                  </a:lnTo>
                  <a:lnTo>
                    <a:pt x="71" y="126"/>
                  </a:lnTo>
                  <a:lnTo>
                    <a:pt x="58" y="141"/>
                  </a:lnTo>
                  <a:lnTo>
                    <a:pt x="44" y="159"/>
                  </a:lnTo>
                  <a:lnTo>
                    <a:pt x="33" y="176"/>
                  </a:lnTo>
                  <a:lnTo>
                    <a:pt x="21" y="196"/>
                  </a:lnTo>
                  <a:lnTo>
                    <a:pt x="13" y="214"/>
                  </a:lnTo>
                  <a:lnTo>
                    <a:pt x="7" y="232"/>
                  </a:lnTo>
                  <a:lnTo>
                    <a:pt x="3" y="241"/>
                  </a:lnTo>
                  <a:lnTo>
                    <a:pt x="1" y="241"/>
                  </a:lnTo>
                  <a:lnTo>
                    <a:pt x="0" y="236"/>
                  </a:lnTo>
                  <a:lnTo>
                    <a:pt x="1" y="223"/>
                  </a:lnTo>
                  <a:lnTo>
                    <a:pt x="5" y="212"/>
                  </a:lnTo>
                  <a:lnTo>
                    <a:pt x="13" y="194"/>
                  </a:lnTo>
                  <a:lnTo>
                    <a:pt x="25" y="172"/>
                  </a:lnTo>
                  <a:lnTo>
                    <a:pt x="36" y="150"/>
                  </a:lnTo>
                  <a:lnTo>
                    <a:pt x="50" y="128"/>
                  </a:lnTo>
                  <a:lnTo>
                    <a:pt x="64" y="106"/>
                  </a:lnTo>
                  <a:lnTo>
                    <a:pt x="77" y="88"/>
                  </a:lnTo>
                  <a:lnTo>
                    <a:pt x="89" y="77"/>
                  </a:lnTo>
                  <a:lnTo>
                    <a:pt x="95" y="64"/>
                  </a:lnTo>
                  <a:lnTo>
                    <a:pt x="95" y="44"/>
                  </a:lnTo>
                  <a:lnTo>
                    <a:pt x="91" y="29"/>
                  </a:lnTo>
                  <a:lnTo>
                    <a:pt x="89" y="18"/>
                  </a:lnTo>
                  <a:lnTo>
                    <a:pt x="89" y="11"/>
                  </a:lnTo>
                  <a:lnTo>
                    <a:pt x="89" y="9"/>
                  </a:lnTo>
                  <a:lnTo>
                    <a:pt x="91" y="4"/>
                  </a:lnTo>
                  <a:lnTo>
                    <a:pt x="93"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9" name="Freeform 528"/>
            <p:cNvSpPr>
              <a:spLocks/>
            </p:cNvSpPr>
            <p:nvPr/>
          </p:nvSpPr>
          <p:spPr bwMode="auto">
            <a:xfrm>
              <a:off x="546" y="914"/>
              <a:ext cx="262" cy="426"/>
            </a:xfrm>
            <a:custGeom>
              <a:avLst/>
              <a:gdLst>
                <a:gd name="T0" fmla="*/ 8 w 262"/>
                <a:gd name="T1" fmla="*/ 406 h 426"/>
                <a:gd name="T2" fmla="*/ 29 w 262"/>
                <a:gd name="T3" fmla="*/ 349 h 426"/>
                <a:gd name="T4" fmla="*/ 45 w 262"/>
                <a:gd name="T5" fmla="*/ 309 h 426"/>
                <a:gd name="T6" fmla="*/ 66 w 262"/>
                <a:gd name="T7" fmla="*/ 254 h 426"/>
                <a:gd name="T8" fmla="*/ 62 w 262"/>
                <a:gd name="T9" fmla="*/ 227 h 426"/>
                <a:gd name="T10" fmla="*/ 49 w 262"/>
                <a:gd name="T11" fmla="*/ 205 h 426"/>
                <a:gd name="T12" fmla="*/ 47 w 262"/>
                <a:gd name="T13" fmla="*/ 179 h 426"/>
                <a:gd name="T14" fmla="*/ 51 w 262"/>
                <a:gd name="T15" fmla="*/ 185 h 426"/>
                <a:gd name="T16" fmla="*/ 60 w 262"/>
                <a:gd name="T17" fmla="*/ 201 h 426"/>
                <a:gd name="T18" fmla="*/ 76 w 262"/>
                <a:gd name="T19" fmla="*/ 212 h 426"/>
                <a:gd name="T20" fmla="*/ 90 w 262"/>
                <a:gd name="T21" fmla="*/ 203 h 426"/>
                <a:gd name="T22" fmla="*/ 111 w 262"/>
                <a:gd name="T23" fmla="*/ 176 h 426"/>
                <a:gd name="T24" fmla="*/ 130 w 262"/>
                <a:gd name="T25" fmla="*/ 150 h 426"/>
                <a:gd name="T26" fmla="*/ 142 w 262"/>
                <a:gd name="T27" fmla="*/ 128 h 426"/>
                <a:gd name="T28" fmla="*/ 146 w 262"/>
                <a:gd name="T29" fmla="*/ 106 h 426"/>
                <a:gd name="T30" fmla="*/ 134 w 262"/>
                <a:gd name="T31" fmla="*/ 55 h 426"/>
                <a:gd name="T32" fmla="*/ 121 w 262"/>
                <a:gd name="T33" fmla="*/ 26 h 426"/>
                <a:gd name="T34" fmla="*/ 119 w 262"/>
                <a:gd name="T35" fmla="*/ 20 h 426"/>
                <a:gd name="T36" fmla="*/ 134 w 262"/>
                <a:gd name="T37" fmla="*/ 37 h 426"/>
                <a:gd name="T38" fmla="*/ 154 w 262"/>
                <a:gd name="T39" fmla="*/ 86 h 426"/>
                <a:gd name="T40" fmla="*/ 169 w 262"/>
                <a:gd name="T41" fmla="*/ 79 h 426"/>
                <a:gd name="T42" fmla="*/ 198 w 262"/>
                <a:gd name="T43" fmla="*/ 20 h 426"/>
                <a:gd name="T44" fmla="*/ 220 w 262"/>
                <a:gd name="T45" fmla="*/ 0 h 426"/>
                <a:gd name="T46" fmla="*/ 220 w 262"/>
                <a:gd name="T47" fmla="*/ 7 h 426"/>
                <a:gd name="T48" fmla="*/ 204 w 262"/>
                <a:gd name="T49" fmla="*/ 35 h 426"/>
                <a:gd name="T50" fmla="*/ 175 w 262"/>
                <a:gd name="T51" fmla="*/ 104 h 426"/>
                <a:gd name="T52" fmla="*/ 177 w 262"/>
                <a:gd name="T53" fmla="*/ 117 h 426"/>
                <a:gd name="T54" fmla="*/ 202 w 262"/>
                <a:gd name="T55" fmla="*/ 108 h 426"/>
                <a:gd name="T56" fmla="*/ 222 w 262"/>
                <a:gd name="T57" fmla="*/ 101 h 426"/>
                <a:gd name="T58" fmla="*/ 237 w 262"/>
                <a:gd name="T59" fmla="*/ 93 h 426"/>
                <a:gd name="T60" fmla="*/ 253 w 262"/>
                <a:gd name="T61" fmla="*/ 82 h 426"/>
                <a:gd name="T62" fmla="*/ 262 w 262"/>
                <a:gd name="T63" fmla="*/ 82 h 426"/>
                <a:gd name="T64" fmla="*/ 249 w 262"/>
                <a:gd name="T65" fmla="*/ 95 h 426"/>
                <a:gd name="T66" fmla="*/ 226 w 262"/>
                <a:gd name="T67" fmla="*/ 112 h 426"/>
                <a:gd name="T68" fmla="*/ 194 w 262"/>
                <a:gd name="T69" fmla="*/ 130 h 426"/>
                <a:gd name="T70" fmla="*/ 167 w 262"/>
                <a:gd name="T71" fmla="*/ 141 h 426"/>
                <a:gd name="T72" fmla="*/ 148 w 262"/>
                <a:gd name="T73" fmla="*/ 152 h 426"/>
                <a:gd name="T74" fmla="*/ 125 w 262"/>
                <a:gd name="T75" fmla="*/ 185 h 426"/>
                <a:gd name="T76" fmla="*/ 125 w 262"/>
                <a:gd name="T77" fmla="*/ 201 h 426"/>
                <a:gd name="T78" fmla="*/ 134 w 262"/>
                <a:gd name="T79" fmla="*/ 207 h 426"/>
                <a:gd name="T80" fmla="*/ 130 w 262"/>
                <a:gd name="T81" fmla="*/ 214 h 426"/>
                <a:gd name="T82" fmla="*/ 119 w 262"/>
                <a:gd name="T83" fmla="*/ 225 h 426"/>
                <a:gd name="T84" fmla="*/ 111 w 262"/>
                <a:gd name="T85" fmla="*/ 227 h 426"/>
                <a:gd name="T86" fmla="*/ 105 w 262"/>
                <a:gd name="T87" fmla="*/ 227 h 426"/>
                <a:gd name="T88" fmla="*/ 99 w 262"/>
                <a:gd name="T89" fmla="*/ 236 h 426"/>
                <a:gd name="T90" fmla="*/ 82 w 262"/>
                <a:gd name="T91" fmla="*/ 274 h 426"/>
                <a:gd name="T92" fmla="*/ 60 w 262"/>
                <a:gd name="T93" fmla="*/ 322 h 426"/>
                <a:gd name="T94" fmla="*/ 49 w 262"/>
                <a:gd name="T95" fmla="*/ 366 h 426"/>
                <a:gd name="T96" fmla="*/ 43 w 262"/>
                <a:gd name="T97" fmla="*/ 391 h 426"/>
                <a:gd name="T98" fmla="*/ 35 w 262"/>
                <a:gd name="T99" fmla="*/ 408 h 426"/>
                <a:gd name="T100" fmla="*/ 25 w 262"/>
                <a:gd name="T101" fmla="*/ 417 h 426"/>
                <a:gd name="T102" fmla="*/ 6 w 262"/>
                <a:gd name="T103" fmla="*/ 424 h 4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2"/>
                <a:gd name="T157" fmla="*/ 0 h 426"/>
                <a:gd name="T158" fmla="*/ 262 w 262"/>
                <a:gd name="T159" fmla="*/ 426 h 4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2" h="426">
                  <a:moveTo>
                    <a:pt x="0" y="426"/>
                  </a:moveTo>
                  <a:lnTo>
                    <a:pt x="8" y="406"/>
                  </a:lnTo>
                  <a:lnTo>
                    <a:pt x="20" y="377"/>
                  </a:lnTo>
                  <a:lnTo>
                    <a:pt x="29" y="349"/>
                  </a:lnTo>
                  <a:lnTo>
                    <a:pt x="37" y="329"/>
                  </a:lnTo>
                  <a:lnTo>
                    <a:pt x="45" y="309"/>
                  </a:lnTo>
                  <a:lnTo>
                    <a:pt x="55" y="280"/>
                  </a:lnTo>
                  <a:lnTo>
                    <a:pt x="66" y="254"/>
                  </a:lnTo>
                  <a:lnTo>
                    <a:pt x="72" y="238"/>
                  </a:lnTo>
                  <a:lnTo>
                    <a:pt x="62" y="227"/>
                  </a:lnTo>
                  <a:lnTo>
                    <a:pt x="55" y="216"/>
                  </a:lnTo>
                  <a:lnTo>
                    <a:pt x="49" y="205"/>
                  </a:lnTo>
                  <a:lnTo>
                    <a:pt x="47" y="190"/>
                  </a:lnTo>
                  <a:lnTo>
                    <a:pt x="47" y="179"/>
                  </a:lnTo>
                  <a:lnTo>
                    <a:pt x="49" y="179"/>
                  </a:lnTo>
                  <a:lnTo>
                    <a:pt x="51" y="185"/>
                  </a:lnTo>
                  <a:lnTo>
                    <a:pt x="55" y="194"/>
                  </a:lnTo>
                  <a:lnTo>
                    <a:pt x="60" y="201"/>
                  </a:lnTo>
                  <a:lnTo>
                    <a:pt x="68" y="207"/>
                  </a:lnTo>
                  <a:lnTo>
                    <a:pt x="76" y="212"/>
                  </a:lnTo>
                  <a:lnTo>
                    <a:pt x="82" y="214"/>
                  </a:lnTo>
                  <a:lnTo>
                    <a:pt x="90" y="203"/>
                  </a:lnTo>
                  <a:lnTo>
                    <a:pt x="101" y="192"/>
                  </a:lnTo>
                  <a:lnTo>
                    <a:pt x="111" y="176"/>
                  </a:lnTo>
                  <a:lnTo>
                    <a:pt x="121" y="163"/>
                  </a:lnTo>
                  <a:lnTo>
                    <a:pt x="130" y="150"/>
                  </a:lnTo>
                  <a:lnTo>
                    <a:pt x="138" y="139"/>
                  </a:lnTo>
                  <a:lnTo>
                    <a:pt x="142" y="128"/>
                  </a:lnTo>
                  <a:lnTo>
                    <a:pt x="146" y="121"/>
                  </a:lnTo>
                  <a:lnTo>
                    <a:pt x="146" y="106"/>
                  </a:lnTo>
                  <a:lnTo>
                    <a:pt x="142" y="79"/>
                  </a:lnTo>
                  <a:lnTo>
                    <a:pt x="134" y="55"/>
                  </a:lnTo>
                  <a:lnTo>
                    <a:pt x="126" y="37"/>
                  </a:lnTo>
                  <a:lnTo>
                    <a:pt x="121" y="26"/>
                  </a:lnTo>
                  <a:lnTo>
                    <a:pt x="117" y="20"/>
                  </a:lnTo>
                  <a:lnTo>
                    <a:pt x="119" y="20"/>
                  </a:lnTo>
                  <a:lnTo>
                    <a:pt x="125" y="24"/>
                  </a:lnTo>
                  <a:lnTo>
                    <a:pt x="134" y="37"/>
                  </a:lnTo>
                  <a:lnTo>
                    <a:pt x="146" y="62"/>
                  </a:lnTo>
                  <a:lnTo>
                    <a:pt x="154" y="86"/>
                  </a:lnTo>
                  <a:lnTo>
                    <a:pt x="158" y="106"/>
                  </a:lnTo>
                  <a:lnTo>
                    <a:pt x="169" y="79"/>
                  </a:lnTo>
                  <a:lnTo>
                    <a:pt x="185" y="48"/>
                  </a:lnTo>
                  <a:lnTo>
                    <a:pt x="198" y="20"/>
                  </a:lnTo>
                  <a:lnTo>
                    <a:pt x="212" y="4"/>
                  </a:lnTo>
                  <a:lnTo>
                    <a:pt x="220" y="0"/>
                  </a:lnTo>
                  <a:lnTo>
                    <a:pt x="222" y="0"/>
                  </a:lnTo>
                  <a:lnTo>
                    <a:pt x="220" y="7"/>
                  </a:lnTo>
                  <a:lnTo>
                    <a:pt x="214" y="13"/>
                  </a:lnTo>
                  <a:lnTo>
                    <a:pt x="204" y="35"/>
                  </a:lnTo>
                  <a:lnTo>
                    <a:pt x="191" y="71"/>
                  </a:lnTo>
                  <a:lnTo>
                    <a:pt x="175" y="104"/>
                  </a:lnTo>
                  <a:lnTo>
                    <a:pt x="165" y="121"/>
                  </a:lnTo>
                  <a:lnTo>
                    <a:pt x="177" y="117"/>
                  </a:lnTo>
                  <a:lnTo>
                    <a:pt x="191" y="112"/>
                  </a:lnTo>
                  <a:lnTo>
                    <a:pt x="202" y="108"/>
                  </a:lnTo>
                  <a:lnTo>
                    <a:pt x="212" y="104"/>
                  </a:lnTo>
                  <a:lnTo>
                    <a:pt x="222" y="101"/>
                  </a:lnTo>
                  <a:lnTo>
                    <a:pt x="231" y="97"/>
                  </a:lnTo>
                  <a:lnTo>
                    <a:pt x="237" y="93"/>
                  </a:lnTo>
                  <a:lnTo>
                    <a:pt x="243" y="88"/>
                  </a:lnTo>
                  <a:lnTo>
                    <a:pt x="253" y="82"/>
                  </a:lnTo>
                  <a:lnTo>
                    <a:pt x="261" y="79"/>
                  </a:lnTo>
                  <a:lnTo>
                    <a:pt x="262" y="82"/>
                  </a:lnTo>
                  <a:lnTo>
                    <a:pt x="257" y="88"/>
                  </a:lnTo>
                  <a:lnTo>
                    <a:pt x="249" y="95"/>
                  </a:lnTo>
                  <a:lnTo>
                    <a:pt x="239" y="101"/>
                  </a:lnTo>
                  <a:lnTo>
                    <a:pt x="226" y="112"/>
                  </a:lnTo>
                  <a:lnTo>
                    <a:pt x="210" y="121"/>
                  </a:lnTo>
                  <a:lnTo>
                    <a:pt x="194" y="130"/>
                  </a:lnTo>
                  <a:lnTo>
                    <a:pt x="179" y="137"/>
                  </a:lnTo>
                  <a:lnTo>
                    <a:pt x="167" y="141"/>
                  </a:lnTo>
                  <a:lnTo>
                    <a:pt x="159" y="143"/>
                  </a:lnTo>
                  <a:lnTo>
                    <a:pt x="148" y="152"/>
                  </a:lnTo>
                  <a:lnTo>
                    <a:pt x="134" y="168"/>
                  </a:lnTo>
                  <a:lnTo>
                    <a:pt x="125" y="185"/>
                  </a:lnTo>
                  <a:lnTo>
                    <a:pt x="121" y="196"/>
                  </a:lnTo>
                  <a:lnTo>
                    <a:pt x="125" y="201"/>
                  </a:lnTo>
                  <a:lnTo>
                    <a:pt x="128" y="205"/>
                  </a:lnTo>
                  <a:lnTo>
                    <a:pt x="134" y="207"/>
                  </a:lnTo>
                  <a:lnTo>
                    <a:pt x="138" y="207"/>
                  </a:lnTo>
                  <a:lnTo>
                    <a:pt x="130" y="214"/>
                  </a:lnTo>
                  <a:lnTo>
                    <a:pt x="125" y="218"/>
                  </a:lnTo>
                  <a:lnTo>
                    <a:pt x="119" y="225"/>
                  </a:lnTo>
                  <a:lnTo>
                    <a:pt x="115" y="229"/>
                  </a:lnTo>
                  <a:lnTo>
                    <a:pt x="111" y="227"/>
                  </a:lnTo>
                  <a:lnTo>
                    <a:pt x="107" y="227"/>
                  </a:lnTo>
                  <a:lnTo>
                    <a:pt x="105" y="227"/>
                  </a:lnTo>
                  <a:lnTo>
                    <a:pt x="99" y="236"/>
                  </a:lnTo>
                  <a:lnTo>
                    <a:pt x="91" y="254"/>
                  </a:lnTo>
                  <a:lnTo>
                    <a:pt x="82" y="274"/>
                  </a:lnTo>
                  <a:lnTo>
                    <a:pt x="70" y="298"/>
                  </a:lnTo>
                  <a:lnTo>
                    <a:pt x="60" y="322"/>
                  </a:lnTo>
                  <a:lnTo>
                    <a:pt x="53" y="344"/>
                  </a:lnTo>
                  <a:lnTo>
                    <a:pt x="49" y="366"/>
                  </a:lnTo>
                  <a:lnTo>
                    <a:pt x="47" y="382"/>
                  </a:lnTo>
                  <a:lnTo>
                    <a:pt x="43" y="391"/>
                  </a:lnTo>
                  <a:lnTo>
                    <a:pt x="39" y="399"/>
                  </a:lnTo>
                  <a:lnTo>
                    <a:pt x="35" y="408"/>
                  </a:lnTo>
                  <a:lnTo>
                    <a:pt x="31" y="413"/>
                  </a:lnTo>
                  <a:lnTo>
                    <a:pt x="25" y="417"/>
                  </a:lnTo>
                  <a:lnTo>
                    <a:pt x="16" y="422"/>
                  </a:lnTo>
                  <a:lnTo>
                    <a:pt x="6" y="424"/>
                  </a:lnTo>
                  <a:lnTo>
                    <a:pt x="0" y="42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 name="Freeform 529"/>
            <p:cNvSpPr>
              <a:spLocks/>
            </p:cNvSpPr>
            <p:nvPr/>
          </p:nvSpPr>
          <p:spPr bwMode="auto">
            <a:xfrm>
              <a:off x="163" y="1592"/>
              <a:ext cx="169" cy="328"/>
            </a:xfrm>
            <a:custGeom>
              <a:avLst/>
              <a:gdLst>
                <a:gd name="T0" fmla="*/ 111 w 169"/>
                <a:gd name="T1" fmla="*/ 19 h 328"/>
                <a:gd name="T2" fmla="*/ 94 w 169"/>
                <a:gd name="T3" fmla="*/ 57 h 328"/>
                <a:gd name="T4" fmla="*/ 80 w 169"/>
                <a:gd name="T5" fmla="*/ 68 h 328"/>
                <a:gd name="T6" fmla="*/ 53 w 169"/>
                <a:gd name="T7" fmla="*/ 79 h 328"/>
                <a:gd name="T8" fmla="*/ 26 w 169"/>
                <a:gd name="T9" fmla="*/ 97 h 328"/>
                <a:gd name="T10" fmla="*/ 6 w 169"/>
                <a:gd name="T11" fmla="*/ 112 h 328"/>
                <a:gd name="T12" fmla="*/ 0 w 169"/>
                <a:gd name="T13" fmla="*/ 125 h 328"/>
                <a:gd name="T14" fmla="*/ 2 w 169"/>
                <a:gd name="T15" fmla="*/ 128 h 328"/>
                <a:gd name="T16" fmla="*/ 14 w 169"/>
                <a:gd name="T17" fmla="*/ 121 h 328"/>
                <a:gd name="T18" fmla="*/ 31 w 169"/>
                <a:gd name="T19" fmla="*/ 108 h 328"/>
                <a:gd name="T20" fmla="*/ 55 w 169"/>
                <a:gd name="T21" fmla="*/ 95 h 328"/>
                <a:gd name="T22" fmla="*/ 76 w 169"/>
                <a:gd name="T23" fmla="*/ 83 h 328"/>
                <a:gd name="T24" fmla="*/ 80 w 169"/>
                <a:gd name="T25" fmla="*/ 97 h 328"/>
                <a:gd name="T26" fmla="*/ 72 w 169"/>
                <a:gd name="T27" fmla="*/ 141 h 328"/>
                <a:gd name="T28" fmla="*/ 62 w 169"/>
                <a:gd name="T29" fmla="*/ 163 h 328"/>
                <a:gd name="T30" fmla="*/ 45 w 169"/>
                <a:gd name="T31" fmla="*/ 185 h 328"/>
                <a:gd name="T32" fmla="*/ 24 w 169"/>
                <a:gd name="T33" fmla="*/ 209 h 328"/>
                <a:gd name="T34" fmla="*/ 10 w 169"/>
                <a:gd name="T35" fmla="*/ 227 h 328"/>
                <a:gd name="T36" fmla="*/ 6 w 169"/>
                <a:gd name="T37" fmla="*/ 240 h 328"/>
                <a:gd name="T38" fmla="*/ 10 w 169"/>
                <a:gd name="T39" fmla="*/ 245 h 328"/>
                <a:gd name="T40" fmla="*/ 24 w 169"/>
                <a:gd name="T41" fmla="*/ 225 h 328"/>
                <a:gd name="T42" fmla="*/ 59 w 169"/>
                <a:gd name="T43" fmla="*/ 189 h 328"/>
                <a:gd name="T44" fmla="*/ 72 w 169"/>
                <a:gd name="T45" fmla="*/ 205 h 328"/>
                <a:gd name="T46" fmla="*/ 78 w 169"/>
                <a:gd name="T47" fmla="*/ 293 h 328"/>
                <a:gd name="T48" fmla="*/ 84 w 169"/>
                <a:gd name="T49" fmla="*/ 326 h 328"/>
                <a:gd name="T50" fmla="*/ 86 w 169"/>
                <a:gd name="T51" fmla="*/ 326 h 328"/>
                <a:gd name="T52" fmla="*/ 86 w 169"/>
                <a:gd name="T53" fmla="*/ 287 h 328"/>
                <a:gd name="T54" fmla="*/ 84 w 169"/>
                <a:gd name="T55" fmla="*/ 192 h 328"/>
                <a:gd name="T56" fmla="*/ 90 w 169"/>
                <a:gd name="T57" fmla="*/ 161 h 328"/>
                <a:gd name="T58" fmla="*/ 94 w 169"/>
                <a:gd name="T59" fmla="*/ 163 h 328"/>
                <a:gd name="T60" fmla="*/ 103 w 169"/>
                <a:gd name="T61" fmla="*/ 189 h 328"/>
                <a:gd name="T62" fmla="*/ 138 w 169"/>
                <a:gd name="T63" fmla="*/ 236 h 328"/>
                <a:gd name="T64" fmla="*/ 158 w 169"/>
                <a:gd name="T65" fmla="*/ 247 h 328"/>
                <a:gd name="T66" fmla="*/ 150 w 169"/>
                <a:gd name="T67" fmla="*/ 234 h 328"/>
                <a:gd name="T68" fmla="*/ 132 w 169"/>
                <a:gd name="T69" fmla="*/ 207 h 328"/>
                <a:gd name="T70" fmla="*/ 107 w 169"/>
                <a:gd name="T71" fmla="*/ 167 h 328"/>
                <a:gd name="T72" fmla="*/ 99 w 169"/>
                <a:gd name="T73" fmla="*/ 136 h 328"/>
                <a:gd name="T74" fmla="*/ 101 w 169"/>
                <a:gd name="T75" fmla="*/ 97 h 328"/>
                <a:gd name="T76" fmla="*/ 105 w 169"/>
                <a:gd name="T77" fmla="*/ 81 h 328"/>
                <a:gd name="T78" fmla="*/ 111 w 169"/>
                <a:gd name="T79" fmla="*/ 86 h 328"/>
                <a:gd name="T80" fmla="*/ 129 w 169"/>
                <a:gd name="T81" fmla="*/ 106 h 328"/>
                <a:gd name="T82" fmla="*/ 158 w 169"/>
                <a:gd name="T83" fmla="*/ 136 h 328"/>
                <a:gd name="T84" fmla="*/ 169 w 169"/>
                <a:gd name="T85" fmla="*/ 145 h 328"/>
                <a:gd name="T86" fmla="*/ 158 w 169"/>
                <a:gd name="T87" fmla="*/ 128 h 328"/>
                <a:gd name="T88" fmla="*/ 142 w 169"/>
                <a:gd name="T89" fmla="*/ 106 h 328"/>
                <a:gd name="T90" fmla="*/ 125 w 169"/>
                <a:gd name="T91" fmla="*/ 81 h 328"/>
                <a:gd name="T92" fmla="*/ 119 w 169"/>
                <a:gd name="T93" fmla="*/ 66 h 328"/>
                <a:gd name="T94" fmla="*/ 119 w 169"/>
                <a:gd name="T95" fmla="*/ 33 h 328"/>
                <a:gd name="T96" fmla="*/ 129 w 169"/>
                <a:gd name="T97" fmla="*/ 4 h 328"/>
                <a:gd name="T98" fmla="*/ 125 w 169"/>
                <a:gd name="T99" fmla="*/ 0 h 3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9"/>
                <a:gd name="T151" fmla="*/ 0 h 328"/>
                <a:gd name="T152" fmla="*/ 169 w 169"/>
                <a:gd name="T153" fmla="*/ 328 h 3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9" h="328">
                  <a:moveTo>
                    <a:pt x="119" y="6"/>
                  </a:moveTo>
                  <a:lnTo>
                    <a:pt x="111" y="19"/>
                  </a:lnTo>
                  <a:lnTo>
                    <a:pt x="101" y="39"/>
                  </a:lnTo>
                  <a:lnTo>
                    <a:pt x="94" y="57"/>
                  </a:lnTo>
                  <a:lnTo>
                    <a:pt x="90" y="68"/>
                  </a:lnTo>
                  <a:lnTo>
                    <a:pt x="80" y="68"/>
                  </a:lnTo>
                  <a:lnTo>
                    <a:pt x="68" y="72"/>
                  </a:lnTo>
                  <a:lnTo>
                    <a:pt x="53" y="79"/>
                  </a:lnTo>
                  <a:lnTo>
                    <a:pt x="39" y="88"/>
                  </a:lnTo>
                  <a:lnTo>
                    <a:pt x="26" y="97"/>
                  </a:lnTo>
                  <a:lnTo>
                    <a:pt x="14" y="106"/>
                  </a:lnTo>
                  <a:lnTo>
                    <a:pt x="6" y="112"/>
                  </a:lnTo>
                  <a:lnTo>
                    <a:pt x="2" y="119"/>
                  </a:lnTo>
                  <a:lnTo>
                    <a:pt x="0" y="125"/>
                  </a:lnTo>
                  <a:lnTo>
                    <a:pt x="0" y="128"/>
                  </a:lnTo>
                  <a:lnTo>
                    <a:pt x="2" y="128"/>
                  </a:lnTo>
                  <a:lnTo>
                    <a:pt x="8" y="123"/>
                  </a:lnTo>
                  <a:lnTo>
                    <a:pt x="14" y="121"/>
                  </a:lnTo>
                  <a:lnTo>
                    <a:pt x="22" y="114"/>
                  </a:lnTo>
                  <a:lnTo>
                    <a:pt x="31" y="108"/>
                  </a:lnTo>
                  <a:lnTo>
                    <a:pt x="43" y="101"/>
                  </a:lnTo>
                  <a:lnTo>
                    <a:pt x="55" y="95"/>
                  </a:lnTo>
                  <a:lnTo>
                    <a:pt x="66" y="88"/>
                  </a:lnTo>
                  <a:lnTo>
                    <a:pt x="76" y="83"/>
                  </a:lnTo>
                  <a:lnTo>
                    <a:pt x="84" y="81"/>
                  </a:lnTo>
                  <a:lnTo>
                    <a:pt x="80" y="97"/>
                  </a:lnTo>
                  <a:lnTo>
                    <a:pt x="76" y="119"/>
                  </a:lnTo>
                  <a:lnTo>
                    <a:pt x="72" y="141"/>
                  </a:lnTo>
                  <a:lnTo>
                    <a:pt x="70" y="154"/>
                  </a:lnTo>
                  <a:lnTo>
                    <a:pt x="62" y="163"/>
                  </a:lnTo>
                  <a:lnTo>
                    <a:pt x="55" y="172"/>
                  </a:lnTo>
                  <a:lnTo>
                    <a:pt x="45" y="185"/>
                  </a:lnTo>
                  <a:lnTo>
                    <a:pt x="33" y="196"/>
                  </a:lnTo>
                  <a:lnTo>
                    <a:pt x="24" y="209"/>
                  </a:lnTo>
                  <a:lnTo>
                    <a:pt x="16" y="218"/>
                  </a:lnTo>
                  <a:lnTo>
                    <a:pt x="10" y="227"/>
                  </a:lnTo>
                  <a:lnTo>
                    <a:pt x="6" y="234"/>
                  </a:lnTo>
                  <a:lnTo>
                    <a:pt x="6" y="240"/>
                  </a:lnTo>
                  <a:lnTo>
                    <a:pt x="6" y="245"/>
                  </a:lnTo>
                  <a:lnTo>
                    <a:pt x="10" y="245"/>
                  </a:lnTo>
                  <a:lnTo>
                    <a:pt x="14" y="238"/>
                  </a:lnTo>
                  <a:lnTo>
                    <a:pt x="24" y="225"/>
                  </a:lnTo>
                  <a:lnTo>
                    <a:pt x="41" y="205"/>
                  </a:lnTo>
                  <a:lnTo>
                    <a:pt x="59" y="189"/>
                  </a:lnTo>
                  <a:lnTo>
                    <a:pt x="70" y="178"/>
                  </a:lnTo>
                  <a:lnTo>
                    <a:pt x="72" y="205"/>
                  </a:lnTo>
                  <a:lnTo>
                    <a:pt x="74" y="249"/>
                  </a:lnTo>
                  <a:lnTo>
                    <a:pt x="78" y="293"/>
                  </a:lnTo>
                  <a:lnTo>
                    <a:pt x="82" y="317"/>
                  </a:lnTo>
                  <a:lnTo>
                    <a:pt x="84" y="326"/>
                  </a:lnTo>
                  <a:lnTo>
                    <a:pt x="86" y="328"/>
                  </a:lnTo>
                  <a:lnTo>
                    <a:pt x="86" y="326"/>
                  </a:lnTo>
                  <a:lnTo>
                    <a:pt x="88" y="315"/>
                  </a:lnTo>
                  <a:lnTo>
                    <a:pt x="86" y="287"/>
                  </a:lnTo>
                  <a:lnTo>
                    <a:pt x="86" y="238"/>
                  </a:lnTo>
                  <a:lnTo>
                    <a:pt x="84" y="192"/>
                  </a:lnTo>
                  <a:lnTo>
                    <a:pt x="88" y="163"/>
                  </a:lnTo>
                  <a:lnTo>
                    <a:pt x="90" y="161"/>
                  </a:lnTo>
                  <a:lnTo>
                    <a:pt x="92" y="161"/>
                  </a:lnTo>
                  <a:lnTo>
                    <a:pt x="94" y="163"/>
                  </a:lnTo>
                  <a:lnTo>
                    <a:pt x="95" y="172"/>
                  </a:lnTo>
                  <a:lnTo>
                    <a:pt x="103" y="189"/>
                  </a:lnTo>
                  <a:lnTo>
                    <a:pt x="121" y="211"/>
                  </a:lnTo>
                  <a:lnTo>
                    <a:pt x="138" y="236"/>
                  </a:lnTo>
                  <a:lnTo>
                    <a:pt x="152" y="247"/>
                  </a:lnTo>
                  <a:lnTo>
                    <a:pt x="158" y="247"/>
                  </a:lnTo>
                  <a:lnTo>
                    <a:pt x="156" y="242"/>
                  </a:lnTo>
                  <a:lnTo>
                    <a:pt x="150" y="234"/>
                  </a:lnTo>
                  <a:lnTo>
                    <a:pt x="142" y="223"/>
                  </a:lnTo>
                  <a:lnTo>
                    <a:pt x="132" y="207"/>
                  </a:lnTo>
                  <a:lnTo>
                    <a:pt x="119" y="187"/>
                  </a:lnTo>
                  <a:lnTo>
                    <a:pt x="107" y="167"/>
                  </a:lnTo>
                  <a:lnTo>
                    <a:pt x="99" y="152"/>
                  </a:lnTo>
                  <a:lnTo>
                    <a:pt x="99" y="136"/>
                  </a:lnTo>
                  <a:lnTo>
                    <a:pt x="99" y="117"/>
                  </a:lnTo>
                  <a:lnTo>
                    <a:pt x="101" y="97"/>
                  </a:lnTo>
                  <a:lnTo>
                    <a:pt x="103" y="86"/>
                  </a:lnTo>
                  <a:lnTo>
                    <a:pt x="105" y="81"/>
                  </a:lnTo>
                  <a:lnTo>
                    <a:pt x="107" y="81"/>
                  </a:lnTo>
                  <a:lnTo>
                    <a:pt x="111" y="86"/>
                  </a:lnTo>
                  <a:lnTo>
                    <a:pt x="117" y="92"/>
                  </a:lnTo>
                  <a:lnTo>
                    <a:pt x="129" y="106"/>
                  </a:lnTo>
                  <a:lnTo>
                    <a:pt x="142" y="121"/>
                  </a:lnTo>
                  <a:lnTo>
                    <a:pt x="158" y="136"/>
                  </a:lnTo>
                  <a:lnTo>
                    <a:pt x="167" y="145"/>
                  </a:lnTo>
                  <a:lnTo>
                    <a:pt x="169" y="145"/>
                  </a:lnTo>
                  <a:lnTo>
                    <a:pt x="165" y="136"/>
                  </a:lnTo>
                  <a:lnTo>
                    <a:pt x="158" y="128"/>
                  </a:lnTo>
                  <a:lnTo>
                    <a:pt x="150" y="117"/>
                  </a:lnTo>
                  <a:lnTo>
                    <a:pt x="142" y="106"/>
                  </a:lnTo>
                  <a:lnTo>
                    <a:pt x="132" y="92"/>
                  </a:lnTo>
                  <a:lnTo>
                    <a:pt x="125" y="81"/>
                  </a:lnTo>
                  <a:lnTo>
                    <a:pt x="121" y="75"/>
                  </a:lnTo>
                  <a:lnTo>
                    <a:pt x="119" y="66"/>
                  </a:lnTo>
                  <a:lnTo>
                    <a:pt x="117" y="50"/>
                  </a:lnTo>
                  <a:lnTo>
                    <a:pt x="119" y="33"/>
                  </a:lnTo>
                  <a:lnTo>
                    <a:pt x="125" y="15"/>
                  </a:lnTo>
                  <a:lnTo>
                    <a:pt x="129" y="4"/>
                  </a:lnTo>
                  <a:lnTo>
                    <a:pt x="129" y="0"/>
                  </a:lnTo>
                  <a:lnTo>
                    <a:pt x="125" y="0"/>
                  </a:lnTo>
                  <a:lnTo>
                    <a:pt x="119" y="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 name="Freeform 530"/>
            <p:cNvSpPr>
              <a:spLocks/>
            </p:cNvSpPr>
            <p:nvPr/>
          </p:nvSpPr>
          <p:spPr bwMode="auto">
            <a:xfrm>
              <a:off x="760" y="1444"/>
              <a:ext cx="336" cy="302"/>
            </a:xfrm>
            <a:custGeom>
              <a:avLst/>
              <a:gdLst>
                <a:gd name="T0" fmla="*/ 6 w 336"/>
                <a:gd name="T1" fmla="*/ 31 h 302"/>
                <a:gd name="T2" fmla="*/ 25 w 336"/>
                <a:gd name="T3" fmla="*/ 48 h 302"/>
                <a:gd name="T4" fmla="*/ 39 w 336"/>
                <a:gd name="T5" fmla="*/ 59 h 302"/>
                <a:gd name="T6" fmla="*/ 66 w 336"/>
                <a:gd name="T7" fmla="*/ 73 h 302"/>
                <a:gd name="T8" fmla="*/ 74 w 336"/>
                <a:gd name="T9" fmla="*/ 110 h 302"/>
                <a:gd name="T10" fmla="*/ 76 w 336"/>
                <a:gd name="T11" fmla="*/ 170 h 302"/>
                <a:gd name="T12" fmla="*/ 82 w 336"/>
                <a:gd name="T13" fmla="*/ 201 h 302"/>
                <a:gd name="T14" fmla="*/ 85 w 336"/>
                <a:gd name="T15" fmla="*/ 192 h 302"/>
                <a:gd name="T16" fmla="*/ 83 w 336"/>
                <a:gd name="T17" fmla="*/ 161 h 302"/>
                <a:gd name="T18" fmla="*/ 89 w 336"/>
                <a:gd name="T19" fmla="*/ 99 h 302"/>
                <a:gd name="T20" fmla="*/ 97 w 336"/>
                <a:gd name="T21" fmla="*/ 86 h 302"/>
                <a:gd name="T22" fmla="*/ 113 w 336"/>
                <a:gd name="T23" fmla="*/ 103 h 302"/>
                <a:gd name="T24" fmla="*/ 132 w 336"/>
                <a:gd name="T25" fmla="*/ 123 h 302"/>
                <a:gd name="T26" fmla="*/ 148 w 336"/>
                <a:gd name="T27" fmla="*/ 139 h 302"/>
                <a:gd name="T28" fmla="*/ 157 w 336"/>
                <a:gd name="T29" fmla="*/ 176 h 302"/>
                <a:gd name="T30" fmla="*/ 173 w 336"/>
                <a:gd name="T31" fmla="*/ 269 h 302"/>
                <a:gd name="T32" fmla="*/ 188 w 336"/>
                <a:gd name="T33" fmla="*/ 302 h 302"/>
                <a:gd name="T34" fmla="*/ 188 w 336"/>
                <a:gd name="T35" fmla="*/ 287 h 302"/>
                <a:gd name="T36" fmla="*/ 179 w 336"/>
                <a:gd name="T37" fmla="*/ 249 h 302"/>
                <a:gd name="T38" fmla="*/ 169 w 336"/>
                <a:gd name="T39" fmla="*/ 178 h 302"/>
                <a:gd name="T40" fmla="*/ 185 w 336"/>
                <a:gd name="T41" fmla="*/ 163 h 302"/>
                <a:gd name="T42" fmla="*/ 231 w 336"/>
                <a:gd name="T43" fmla="*/ 192 h 302"/>
                <a:gd name="T44" fmla="*/ 282 w 336"/>
                <a:gd name="T45" fmla="*/ 225 h 302"/>
                <a:gd name="T46" fmla="*/ 323 w 336"/>
                <a:gd name="T47" fmla="*/ 251 h 302"/>
                <a:gd name="T48" fmla="*/ 334 w 336"/>
                <a:gd name="T49" fmla="*/ 262 h 302"/>
                <a:gd name="T50" fmla="*/ 332 w 336"/>
                <a:gd name="T51" fmla="*/ 254 h 302"/>
                <a:gd name="T52" fmla="*/ 313 w 336"/>
                <a:gd name="T53" fmla="*/ 234 h 302"/>
                <a:gd name="T54" fmla="*/ 274 w 336"/>
                <a:gd name="T55" fmla="*/ 205 h 302"/>
                <a:gd name="T56" fmla="*/ 227 w 336"/>
                <a:gd name="T57" fmla="*/ 172 h 302"/>
                <a:gd name="T58" fmla="*/ 188 w 336"/>
                <a:gd name="T59" fmla="*/ 148 h 302"/>
                <a:gd name="T60" fmla="*/ 169 w 336"/>
                <a:gd name="T61" fmla="*/ 137 h 302"/>
                <a:gd name="T62" fmla="*/ 181 w 336"/>
                <a:gd name="T63" fmla="*/ 134 h 302"/>
                <a:gd name="T64" fmla="*/ 204 w 336"/>
                <a:gd name="T65" fmla="*/ 126 h 302"/>
                <a:gd name="T66" fmla="*/ 239 w 336"/>
                <a:gd name="T67" fmla="*/ 119 h 302"/>
                <a:gd name="T68" fmla="*/ 280 w 336"/>
                <a:gd name="T69" fmla="*/ 117 h 302"/>
                <a:gd name="T70" fmla="*/ 313 w 336"/>
                <a:gd name="T71" fmla="*/ 121 h 302"/>
                <a:gd name="T72" fmla="*/ 336 w 336"/>
                <a:gd name="T73" fmla="*/ 130 h 302"/>
                <a:gd name="T74" fmla="*/ 330 w 336"/>
                <a:gd name="T75" fmla="*/ 119 h 302"/>
                <a:gd name="T76" fmla="*/ 311 w 336"/>
                <a:gd name="T77" fmla="*/ 110 h 302"/>
                <a:gd name="T78" fmla="*/ 272 w 336"/>
                <a:gd name="T79" fmla="*/ 108 h 302"/>
                <a:gd name="T80" fmla="*/ 223 w 336"/>
                <a:gd name="T81" fmla="*/ 110 h 302"/>
                <a:gd name="T82" fmla="*/ 185 w 336"/>
                <a:gd name="T83" fmla="*/ 112 h 302"/>
                <a:gd name="T84" fmla="*/ 169 w 336"/>
                <a:gd name="T85" fmla="*/ 110 h 302"/>
                <a:gd name="T86" fmla="*/ 151 w 336"/>
                <a:gd name="T87" fmla="*/ 99 h 302"/>
                <a:gd name="T88" fmla="*/ 130 w 336"/>
                <a:gd name="T89" fmla="*/ 84 h 302"/>
                <a:gd name="T90" fmla="*/ 115 w 336"/>
                <a:gd name="T91" fmla="*/ 68 h 302"/>
                <a:gd name="T92" fmla="*/ 120 w 336"/>
                <a:gd name="T93" fmla="*/ 57 h 302"/>
                <a:gd name="T94" fmla="*/ 148 w 336"/>
                <a:gd name="T95" fmla="*/ 42 h 302"/>
                <a:gd name="T96" fmla="*/ 175 w 336"/>
                <a:gd name="T97" fmla="*/ 24 h 302"/>
                <a:gd name="T98" fmla="*/ 200 w 336"/>
                <a:gd name="T99" fmla="*/ 11 h 302"/>
                <a:gd name="T100" fmla="*/ 216 w 336"/>
                <a:gd name="T101" fmla="*/ 6 h 302"/>
                <a:gd name="T102" fmla="*/ 204 w 336"/>
                <a:gd name="T103" fmla="*/ 0 h 302"/>
                <a:gd name="T104" fmla="*/ 181 w 336"/>
                <a:gd name="T105" fmla="*/ 9 h 302"/>
                <a:gd name="T106" fmla="*/ 155 w 336"/>
                <a:gd name="T107" fmla="*/ 20 h 302"/>
                <a:gd name="T108" fmla="*/ 126 w 336"/>
                <a:gd name="T109" fmla="*/ 37 h 302"/>
                <a:gd name="T110" fmla="*/ 103 w 336"/>
                <a:gd name="T111" fmla="*/ 48 h 302"/>
                <a:gd name="T112" fmla="*/ 89 w 336"/>
                <a:gd name="T113" fmla="*/ 57 h 302"/>
                <a:gd name="T114" fmla="*/ 72 w 336"/>
                <a:gd name="T115" fmla="*/ 55 h 302"/>
                <a:gd name="T116" fmla="*/ 52 w 336"/>
                <a:gd name="T117" fmla="*/ 44 h 302"/>
                <a:gd name="T118" fmla="*/ 35 w 336"/>
                <a:gd name="T119" fmla="*/ 35 h 302"/>
                <a:gd name="T120" fmla="*/ 17 w 336"/>
                <a:gd name="T121" fmla="*/ 28 h 302"/>
                <a:gd name="T122" fmla="*/ 4 w 336"/>
                <a:gd name="T123" fmla="*/ 24 h 3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6"/>
                <a:gd name="T187" fmla="*/ 0 h 302"/>
                <a:gd name="T188" fmla="*/ 336 w 336"/>
                <a:gd name="T189" fmla="*/ 302 h 3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6" h="302">
                  <a:moveTo>
                    <a:pt x="0" y="24"/>
                  </a:moveTo>
                  <a:lnTo>
                    <a:pt x="6" y="31"/>
                  </a:lnTo>
                  <a:lnTo>
                    <a:pt x="15" y="39"/>
                  </a:lnTo>
                  <a:lnTo>
                    <a:pt x="25" y="48"/>
                  </a:lnTo>
                  <a:lnTo>
                    <a:pt x="31" y="55"/>
                  </a:lnTo>
                  <a:lnTo>
                    <a:pt x="39" y="59"/>
                  </a:lnTo>
                  <a:lnTo>
                    <a:pt x="52" y="66"/>
                  </a:lnTo>
                  <a:lnTo>
                    <a:pt x="66" y="73"/>
                  </a:lnTo>
                  <a:lnTo>
                    <a:pt x="74" y="81"/>
                  </a:lnTo>
                  <a:lnTo>
                    <a:pt x="74" y="110"/>
                  </a:lnTo>
                  <a:lnTo>
                    <a:pt x="74" y="141"/>
                  </a:lnTo>
                  <a:lnTo>
                    <a:pt x="76" y="170"/>
                  </a:lnTo>
                  <a:lnTo>
                    <a:pt x="78" y="192"/>
                  </a:lnTo>
                  <a:lnTo>
                    <a:pt x="82" y="201"/>
                  </a:lnTo>
                  <a:lnTo>
                    <a:pt x="83" y="198"/>
                  </a:lnTo>
                  <a:lnTo>
                    <a:pt x="85" y="192"/>
                  </a:lnTo>
                  <a:lnTo>
                    <a:pt x="83" y="181"/>
                  </a:lnTo>
                  <a:lnTo>
                    <a:pt x="83" y="161"/>
                  </a:lnTo>
                  <a:lnTo>
                    <a:pt x="85" y="130"/>
                  </a:lnTo>
                  <a:lnTo>
                    <a:pt x="89" y="99"/>
                  </a:lnTo>
                  <a:lnTo>
                    <a:pt x="91" y="81"/>
                  </a:lnTo>
                  <a:lnTo>
                    <a:pt x="97" y="86"/>
                  </a:lnTo>
                  <a:lnTo>
                    <a:pt x="105" y="95"/>
                  </a:lnTo>
                  <a:lnTo>
                    <a:pt x="113" y="103"/>
                  </a:lnTo>
                  <a:lnTo>
                    <a:pt x="122" y="114"/>
                  </a:lnTo>
                  <a:lnTo>
                    <a:pt x="132" y="123"/>
                  </a:lnTo>
                  <a:lnTo>
                    <a:pt x="142" y="132"/>
                  </a:lnTo>
                  <a:lnTo>
                    <a:pt x="148" y="139"/>
                  </a:lnTo>
                  <a:lnTo>
                    <a:pt x="153" y="141"/>
                  </a:lnTo>
                  <a:lnTo>
                    <a:pt x="157" y="176"/>
                  </a:lnTo>
                  <a:lnTo>
                    <a:pt x="163" y="223"/>
                  </a:lnTo>
                  <a:lnTo>
                    <a:pt x="173" y="269"/>
                  </a:lnTo>
                  <a:lnTo>
                    <a:pt x="183" y="295"/>
                  </a:lnTo>
                  <a:lnTo>
                    <a:pt x="188" y="302"/>
                  </a:lnTo>
                  <a:lnTo>
                    <a:pt x="190" y="298"/>
                  </a:lnTo>
                  <a:lnTo>
                    <a:pt x="188" y="287"/>
                  </a:lnTo>
                  <a:lnTo>
                    <a:pt x="185" y="273"/>
                  </a:lnTo>
                  <a:lnTo>
                    <a:pt x="179" y="249"/>
                  </a:lnTo>
                  <a:lnTo>
                    <a:pt x="173" y="214"/>
                  </a:lnTo>
                  <a:lnTo>
                    <a:pt x="169" y="178"/>
                  </a:lnTo>
                  <a:lnTo>
                    <a:pt x="169" y="154"/>
                  </a:lnTo>
                  <a:lnTo>
                    <a:pt x="185" y="163"/>
                  </a:lnTo>
                  <a:lnTo>
                    <a:pt x="206" y="176"/>
                  </a:lnTo>
                  <a:lnTo>
                    <a:pt x="231" y="192"/>
                  </a:lnTo>
                  <a:lnTo>
                    <a:pt x="256" y="209"/>
                  </a:lnTo>
                  <a:lnTo>
                    <a:pt x="282" y="225"/>
                  </a:lnTo>
                  <a:lnTo>
                    <a:pt x="305" y="240"/>
                  </a:lnTo>
                  <a:lnTo>
                    <a:pt x="323" y="251"/>
                  </a:lnTo>
                  <a:lnTo>
                    <a:pt x="330" y="258"/>
                  </a:lnTo>
                  <a:lnTo>
                    <a:pt x="334" y="262"/>
                  </a:lnTo>
                  <a:lnTo>
                    <a:pt x="336" y="260"/>
                  </a:lnTo>
                  <a:lnTo>
                    <a:pt x="332" y="254"/>
                  </a:lnTo>
                  <a:lnTo>
                    <a:pt x="323" y="243"/>
                  </a:lnTo>
                  <a:lnTo>
                    <a:pt x="313" y="234"/>
                  </a:lnTo>
                  <a:lnTo>
                    <a:pt x="295" y="220"/>
                  </a:lnTo>
                  <a:lnTo>
                    <a:pt x="274" y="205"/>
                  </a:lnTo>
                  <a:lnTo>
                    <a:pt x="251" y="190"/>
                  </a:lnTo>
                  <a:lnTo>
                    <a:pt x="227" y="172"/>
                  </a:lnTo>
                  <a:lnTo>
                    <a:pt x="206" y="159"/>
                  </a:lnTo>
                  <a:lnTo>
                    <a:pt x="188" y="148"/>
                  </a:lnTo>
                  <a:lnTo>
                    <a:pt x="177" y="141"/>
                  </a:lnTo>
                  <a:lnTo>
                    <a:pt x="169" y="137"/>
                  </a:lnTo>
                  <a:lnTo>
                    <a:pt x="171" y="134"/>
                  </a:lnTo>
                  <a:lnTo>
                    <a:pt x="181" y="134"/>
                  </a:lnTo>
                  <a:lnTo>
                    <a:pt x="192" y="130"/>
                  </a:lnTo>
                  <a:lnTo>
                    <a:pt x="204" y="126"/>
                  </a:lnTo>
                  <a:lnTo>
                    <a:pt x="221" y="121"/>
                  </a:lnTo>
                  <a:lnTo>
                    <a:pt x="239" y="119"/>
                  </a:lnTo>
                  <a:lnTo>
                    <a:pt x="260" y="117"/>
                  </a:lnTo>
                  <a:lnTo>
                    <a:pt x="280" y="117"/>
                  </a:lnTo>
                  <a:lnTo>
                    <a:pt x="299" y="119"/>
                  </a:lnTo>
                  <a:lnTo>
                    <a:pt x="313" y="121"/>
                  </a:lnTo>
                  <a:lnTo>
                    <a:pt x="324" y="126"/>
                  </a:lnTo>
                  <a:lnTo>
                    <a:pt x="336" y="130"/>
                  </a:lnTo>
                  <a:lnTo>
                    <a:pt x="336" y="128"/>
                  </a:lnTo>
                  <a:lnTo>
                    <a:pt x="330" y="119"/>
                  </a:lnTo>
                  <a:lnTo>
                    <a:pt x="321" y="112"/>
                  </a:lnTo>
                  <a:lnTo>
                    <a:pt x="311" y="110"/>
                  </a:lnTo>
                  <a:lnTo>
                    <a:pt x="293" y="110"/>
                  </a:lnTo>
                  <a:lnTo>
                    <a:pt x="272" y="108"/>
                  </a:lnTo>
                  <a:lnTo>
                    <a:pt x="249" y="108"/>
                  </a:lnTo>
                  <a:lnTo>
                    <a:pt x="223" y="110"/>
                  </a:lnTo>
                  <a:lnTo>
                    <a:pt x="202" y="110"/>
                  </a:lnTo>
                  <a:lnTo>
                    <a:pt x="185" y="112"/>
                  </a:lnTo>
                  <a:lnTo>
                    <a:pt x="175" y="112"/>
                  </a:lnTo>
                  <a:lnTo>
                    <a:pt x="169" y="110"/>
                  </a:lnTo>
                  <a:lnTo>
                    <a:pt x="159" y="106"/>
                  </a:lnTo>
                  <a:lnTo>
                    <a:pt x="151" y="99"/>
                  </a:lnTo>
                  <a:lnTo>
                    <a:pt x="140" y="90"/>
                  </a:lnTo>
                  <a:lnTo>
                    <a:pt x="130" y="84"/>
                  </a:lnTo>
                  <a:lnTo>
                    <a:pt x="122" y="75"/>
                  </a:lnTo>
                  <a:lnTo>
                    <a:pt x="115" y="68"/>
                  </a:lnTo>
                  <a:lnTo>
                    <a:pt x="111" y="64"/>
                  </a:lnTo>
                  <a:lnTo>
                    <a:pt x="120" y="57"/>
                  </a:lnTo>
                  <a:lnTo>
                    <a:pt x="134" y="50"/>
                  </a:lnTo>
                  <a:lnTo>
                    <a:pt x="148" y="42"/>
                  </a:lnTo>
                  <a:lnTo>
                    <a:pt x="161" y="33"/>
                  </a:lnTo>
                  <a:lnTo>
                    <a:pt x="175" y="24"/>
                  </a:lnTo>
                  <a:lnTo>
                    <a:pt x="188" y="15"/>
                  </a:lnTo>
                  <a:lnTo>
                    <a:pt x="200" y="11"/>
                  </a:lnTo>
                  <a:lnTo>
                    <a:pt x="208" y="9"/>
                  </a:lnTo>
                  <a:lnTo>
                    <a:pt x="216" y="6"/>
                  </a:lnTo>
                  <a:lnTo>
                    <a:pt x="214" y="2"/>
                  </a:lnTo>
                  <a:lnTo>
                    <a:pt x="204" y="0"/>
                  </a:lnTo>
                  <a:lnTo>
                    <a:pt x="190" y="4"/>
                  </a:lnTo>
                  <a:lnTo>
                    <a:pt x="181" y="9"/>
                  </a:lnTo>
                  <a:lnTo>
                    <a:pt x="169" y="13"/>
                  </a:lnTo>
                  <a:lnTo>
                    <a:pt x="155" y="20"/>
                  </a:lnTo>
                  <a:lnTo>
                    <a:pt x="140" y="28"/>
                  </a:lnTo>
                  <a:lnTo>
                    <a:pt x="126" y="37"/>
                  </a:lnTo>
                  <a:lnTo>
                    <a:pt x="113" y="44"/>
                  </a:lnTo>
                  <a:lnTo>
                    <a:pt x="103" y="48"/>
                  </a:lnTo>
                  <a:lnTo>
                    <a:pt x="97" y="53"/>
                  </a:lnTo>
                  <a:lnTo>
                    <a:pt x="89" y="57"/>
                  </a:lnTo>
                  <a:lnTo>
                    <a:pt x="82" y="57"/>
                  </a:lnTo>
                  <a:lnTo>
                    <a:pt x="72" y="55"/>
                  </a:lnTo>
                  <a:lnTo>
                    <a:pt x="60" y="48"/>
                  </a:lnTo>
                  <a:lnTo>
                    <a:pt x="52" y="44"/>
                  </a:lnTo>
                  <a:lnTo>
                    <a:pt x="45" y="39"/>
                  </a:lnTo>
                  <a:lnTo>
                    <a:pt x="35" y="35"/>
                  </a:lnTo>
                  <a:lnTo>
                    <a:pt x="27" y="31"/>
                  </a:lnTo>
                  <a:lnTo>
                    <a:pt x="17" y="28"/>
                  </a:lnTo>
                  <a:lnTo>
                    <a:pt x="10" y="26"/>
                  </a:lnTo>
                  <a:lnTo>
                    <a:pt x="4" y="24"/>
                  </a:lnTo>
                  <a:lnTo>
                    <a:pt x="0" y="24"/>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1001768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F47A1C33-2C0D-4DD9-B86F-B3D48D8B6FAD}"/>
              </a:ext>
            </a:extLst>
          </p:cNvPr>
          <p:cNvSpPr/>
          <p:nvPr/>
        </p:nvSpPr>
        <p:spPr>
          <a:xfrm>
            <a:off x="3771988" y="340250"/>
            <a:ext cx="2157963" cy="769441"/>
          </a:xfrm>
          <a:prstGeom prst="rect">
            <a:avLst/>
          </a:prstGeom>
        </p:spPr>
        <p:txBody>
          <a:bodyPr wrap="none">
            <a:spAutoFit/>
          </a:bodyPr>
          <a:lstStyle/>
          <a:p>
            <a:pPr algn="ctr"/>
            <a:r>
              <a:rPr lang="en-US" altLang="zh-CN" sz="4400" dirty="0">
                <a:solidFill>
                  <a:srgbClr val="7A100F"/>
                </a:solidFill>
                <a:latin typeface="UVN Banh Mi" pitchFamily="2" charset="0"/>
                <a:ea typeface="Verdana" panose="020B0604030504040204" pitchFamily="34" charset="0"/>
                <a:cs typeface="Verdana" panose="020B0604030504040204" pitchFamily="34" charset="0"/>
              </a:rPr>
              <a:t>GHI NHỚ</a:t>
            </a:r>
            <a:endParaRPr lang="zh-CN" altLang="en-US" sz="4400" dirty="0">
              <a:solidFill>
                <a:srgbClr val="7A100F"/>
              </a:solidFill>
              <a:latin typeface="UVN Banh Mi" pitchFamily="2" charset="0"/>
              <a:ea typeface="字魂27号-布丁体" panose="00000500000000000000" pitchFamily="2" charset="-122"/>
              <a:cs typeface="Verdana" panose="020B0604030504040204" pitchFamily="34" charset="0"/>
            </a:endParaRPr>
          </a:p>
        </p:txBody>
      </p:sp>
      <p:sp>
        <p:nvSpPr>
          <p:cNvPr id="4" name="矩形 5">
            <a:extLst>
              <a:ext uri="{FF2B5EF4-FFF2-40B4-BE49-F238E27FC236}">
                <a16:creationId xmlns:a16="http://schemas.microsoft.com/office/drawing/2014/main" id="{F47A1C33-2C0D-4DD9-B86F-B3D48D8B6FAD}"/>
              </a:ext>
            </a:extLst>
          </p:cNvPr>
          <p:cNvSpPr/>
          <p:nvPr/>
        </p:nvSpPr>
        <p:spPr>
          <a:xfrm>
            <a:off x="1097880" y="835143"/>
            <a:ext cx="7259582" cy="4185761"/>
          </a:xfrm>
          <a:prstGeom prst="rect">
            <a:avLst/>
          </a:prstGeom>
        </p:spPr>
        <p:txBody>
          <a:bodyPr wrap="square">
            <a:spAutoFit/>
          </a:bodyPr>
          <a:lstStyle/>
          <a:p>
            <a:pPr algn="just">
              <a:lnSpc>
                <a:spcPct val="150000"/>
              </a:lnSpc>
            </a:pPr>
            <a:r>
              <a:rPr lang="en-US" altLang="zh-CN" sz="2800" b="1" dirty="0" err="1">
                <a:solidFill>
                  <a:schemeClr val="accent6">
                    <a:lumMod val="50000"/>
                  </a:schemeClr>
                </a:solidFill>
                <a:latin typeface="Cambria Math" panose="02040503050406030204" pitchFamily="18" charset="0"/>
                <a:ea typeface="Cambria Math" panose="02040503050406030204" pitchFamily="18" charset="0"/>
              </a:rPr>
              <a:t>Có</a:t>
            </a:r>
            <a:r>
              <a:rPr lang="en-US" altLang="zh-CN" sz="2800" b="1" dirty="0">
                <a:solidFill>
                  <a:schemeClr val="accent6">
                    <a:lumMod val="50000"/>
                  </a:schemeClr>
                </a:solidFill>
                <a:latin typeface="Cambria Math" panose="02040503050406030204" pitchFamily="18" charset="0"/>
                <a:ea typeface="Cambria Math" panose="02040503050406030204" pitchFamily="18" charset="0"/>
              </a:rPr>
              <a:t> </a:t>
            </a:r>
            <a:r>
              <a:rPr lang="en-US" altLang="zh-CN" sz="2800" b="1" dirty="0" err="1">
                <a:solidFill>
                  <a:schemeClr val="accent6">
                    <a:lumMod val="50000"/>
                  </a:schemeClr>
                </a:solidFill>
                <a:latin typeface="Cambria Math" panose="02040503050406030204" pitchFamily="18" charset="0"/>
                <a:ea typeface="Cambria Math" panose="02040503050406030204" pitchFamily="18" charset="0"/>
              </a:rPr>
              <a:t>hai</a:t>
            </a:r>
            <a:r>
              <a:rPr lang="en-US" altLang="zh-CN" sz="2800" b="1" dirty="0">
                <a:solidFill>
                  <a:schemeClr val="accent6">
                    <a:lumMod val="50000"/>
                  </a:schemeClr>
                </a:solidFill>
                <a:latin typeface="Cambria Math" panose="02040503050406030204" pitchFamily="18" charset="0"/>
                <a:ea typeface="Cambria Math" panose="02040503050406030204" pitchFamily="18" charset="0"/>
              </a:rPr>
              <a:t> </a:t>
            </a:r>
            <a:r>
              <a:rPr lang="en-US" altLang="zh-CN" sz="2800" b="1" dirty="0" err="1">
                <a:solidFill>
                  <a:schemeClr val="accent6">
                    <a:lumMod val="50000"/>
                  </a:schemeClr>
                </a:solidFill>
                <a:latin typeface="Cambria Math" panose="02040503050406030204" pitchFamily="18" charset="0"/>
                <a:ea typeface="Cambria Math" panose="02040503050406030204" pitchFamily="18" charset="0"/>
              </a:rPr>
              <a:t>cách</a:t>
            </a:r>
            <a:r>
              <a:rPr lang="en-US" altLang="zh-CN" sz="2800" b="1" dirty="0">
                <a:solidFill>
                  <a:schemeClr val="accent6">
                    <a:lumMod val="50000"/>
                  </a:schemeClr>
                </a:solidFill>
                <a:latin typeface="Cambria Math" panose="02040503050406030204" pitchFamily="18" charset="0"/>
                <a:ea typeface="Cambria Math" panose="02040503050406030204" pitchFamily="18" charset="0"/>
              </a:rPr>
              <a:t> </a:t>
            </a:r>
            <a:r>
              <a:rPr lang="en-US" altLang="zh-CN" sz="2800" b="1" dirty="0" err="1">
                <a:solidFill>
                  <a:schemeClr val="accent6">
                    <a:lumMod val="50000"/>
                  </a:schemeClr>
                </a:solidFill>
                <a:latin typeface="Cambria Math" panose="02040503050406030204" pitchFamily="18" charset="0"/>
                <a:ea typeface="Cambria Math" panose="02040503050406030204" pitchFamily="18" charset="0"/>
              </a:rPr>
              <a:t>mở</a:t>
            </a:r>
            <a:r>
              <a:rPr lang="en-US" altLang="zh-CN" sz="2800" b="1" dirty="0">
                <a:solidFill>
                  <a:schemeClr val="accent6">
                    <a:lumMod val="50000"/>
                  </a:schemeClr>
                </a:solidFill>
                <a:latin typeface="Cambria Math" panose="02040503050406030204" pitchFamily="18" charset="0"/>
                <a:ea typeface="Cambria Math" panose="02040503050406030204" pitchFamily="18" charset="0"/>
              </a:rPr>
              <a:t> </a:t>
            </a:r>
            <a:r>
              <a:rPr lang="en-US" altLang="zh-CN" sz="2800" b="1" dirty="0" err="1">
                <a:solidFill>
                  <a:schemeClr val="accent6">
                    <a:lumMod val="50000"/>
                  </a:schemeClr>
                </a:solidFill>
                <a:latin typeface="Cambria Math" panose="02040503050406030204" pitchFamily="18" charset="0"/>
                <a:ea typeface="Cambria Math" panose="02040503050406030204" pitchFamily="18" charset="0"/>
              </a:rPr>
              <a:t>bài</a:t>
            </a:r>
            <a:r>
              <a:rPr lang="en-US" altLang="zh-CN" sz="2800" b="1" dirty="0">
                <a:solidFill>
                  <a:schemeClr val="accent6">
                    <a:lumMod val="50000"/>
                  </a:schemeClr>
                </a:solidFill>
                <a:latin typeface="Cambria Math" panose="02040503050406030204" pitchFamily="18" charset="0"/>
                <a:ea typeface="Cambria Math" panose="02040503050406030204" pitchFamily="18" charset="0"/>
              </a:rPr>
              <a:t>:</a:t>
            </a:r>
          </a:p>
          <a:p>
            <a:pPr algn="just"/>
            <a:r>
              <a:rPr lang="en-US" altLang="zh-CN" sz="2800" b="1" dirty="0">
                <a:solidFill>
                  <a:srgbClr val="147F59"/>
                </a:solidFill>
                <a:latin typeface="Cambria Math" panose="02040503050406030204" pitchFamily="18" charset="0"/>
                <a:ea typeface="Cambria Math" panose="02040503050406030204" pitchFamily="18" charset="0"/>
              </a:rPr>
              <a:t>1. </a:t>
            </a:r>
            <a:r>
              <a:rPr lang="en-US" altLang="zh-CN" sz="2800" b="1" dirty="0" err="1">
                <a:solidFill>
                  <a:srgbClr val="147F59"/>
                </a:solidFill>
                <a:latin typeface="Cambria Math" panose="02040503050406030204" pitchFamily="18" charset="0"/>
                <a:ea typeface="Cambria Math" panose="02040503050406030204" pitchFamily="18" charset="0"/>
              </a:rPr>
              <a:t>Mở</a:t>
            </a:r>
            <a:r>
              <a:rPr lang="en-US" altLang="zh-CN" sz="2800" b="1" dirty="0">
                <a:solidFill>
                  <a:srgbClr val="147F59"/>
                </a:solidFill>
                <a:latin typeface="Cambria Math" panose="02040503050406030204" pitchFamily="18" charset="0"/>
                <a:ea typeface="Cambria Math" panose="02040503050406030204" pitchFamily="18" charset="0"/>
              </a:rPr>
              <a:t> </a:t>
            </a:r>
            <a:r>
              <a:rPr lang="en-US" altLang="zh-CN" sz="2800" b="1" dirty="0" err="1">
                <a:solidFill>
                  <a:srgbClr val="147F59"/>
                </a:solidFill>
                <a:latin typeface="Cambria Math" panose="02040503050406030204" pitchFamily="18" charset="0"/>
                <a:ea typeface="Cambria Math" panose="02040503050406030204" pitchFamily="18" charset="0"/>
              </a:rPr>
              <a:t>bài</a:t>
            </a:r>
            <a:r>
              <a:rPr lang="en-US" altLang="zh-CN" sz="2800" b="1" dirty="0">
                <a:solidFill>
                  <a:srgbClr val="147F59"/>
                </a:solidFill>
                <a:latin typeface="Cambria Math" panose="02040503050406030204" pitchFamily="18" charset="0"/>
                <a:ea typeface="Cambria Math" panose="02040503050406030204" pitchFamily="18" charset="0"/>
              </a:rPr>
              <a:t> </a:t>
            </a:r>
            <a:r>
              <a:rPr lang="en-US" altLang="zh-CN" sz="2800" b="1" dirty="0" err="1">
                <a:solidFill>
                  <a:srgbClr val="147F59"/>
                </a:solidFill>
                <a:latin typeface="Cambria Math" panose="02040503050406030204" pitchFamily="18" charset="0"/>
                <a:ea typeface="Cambria Math" panose="02040503050406030204" pitchFamily="18" charset="0"/>
              </a:rPr>
              <a:t>trực</a:t>
            </a:r>
            <a:r>
              <a:rPr lang="en-US" altLang="zh-CN" sz="2800" b="1" dirty="0">
                <a:solidFill>
                  <a:srgbClr val="147F59"/>
                </a:solidFill>
                <a:latin typeface="Cambria Math" panose="02040503050406030204" pitchFamily="18" charset="0"/>
                <a:ea typeface="Cambria Math" panose="02040503050406030204" pitchFamily="18" charset="0"/>
              </a:rPr>
              <a:t> </a:t>
            </a:r>
            <a:r>
              <a:rPr lang="en-US" altLang="zh-CN" sz="2800" b="1" dirty="0" err="1">
                <a:solidFill>
                  <a:srgbClr val="147F59"/>
                </a:solidFill>
                <a:latin typeface="Cambria Math" panose="02040503050406030204" pitchFamily="18" charset="0"/>
                <a:ea typeface="Cambria Math" panose="02040503050406030204" pitchFamily="18" charset="0"/>
              </a:rPr>
              <a:t>tiếp</a:t>
            </a:r>
            <a:r>
              <a:rPr lang="en-US" altLang="zh-CN" sz="2800" b="1" dirty="0">
                <a:solidFill>
                  <a:srgbClr val="147F59"/>
                </a:solidFill>
                <a:latin typeface="Cambria Math" panose="02040503050406030204" pitchFamily="18" charset="0"/>
                <a:ea typeface="Cambria Math" panose="02040503050406030204" pitchFamily="18" charset="0"/>
              </a:rPr>
              <a:t>: </a:t>
            </a:r>
            <a:r>
              <a:rPr lang="en-US" altLang="zh-CN" sz="2800" b="1" dirty="0" err="1">
                <a:solidFill>
                  <a:srgbClr val="147F59"/>
                </a:solidFill>
                <a:latin typeface="Cambria Math" panose="02040503050406030204" pitchFamily="18" charset="0"/>
                <a:ea typeface="Cambria Math" panose="02040503050406030204" pitchFamily="18" charset="0"/>
              </a:rPr>
              <a:t>kể</a:t>
            </a:r>
            <a:r>
              <a:rPr lang="en-US" altLang="zh-CN" sz="2800" b="1" dirty="0">
                <a:solidFill>
                  <a:srgbClr val="147F59"/>
                </a:solidFill>
                <a:latin typeface="Cambria Math" panose="02040503050406030204" pitchFamily="18" charset="0"/>
                <a:ea typeface="Cambria Math" panose="02040503050406030204" pitchFamily="18" charset="0"/>
              </a:rPr>
              <a:t> </a:t>
            </a:r>
            <a:r>
              <a:rPr lang="en-US" altLang="zh-CN" sz="2800" b="1" dirty="0" err="1">
                <a:solidFill>
                  <a:srgbClr val="147F59"/>
                </a:solidFill>
                <a:latin typeface="Cambria Math" panose="02040503050406030204" pitchFamily="18" charset="0"/>
                <a:ea typeface="Cambria Math" panose="02040503050406030204" pitchFamily="18" charset="0"/>
              </a:rPr>
              <a:t>ngay</a:t>
            </a:r>
            <a:r>
              <a:rPr lang="en-US" altLang="zh-CN" sz="2800" b="1" dirty="0">
                <a:solidFill>
                  <a:srgbClr val="147F59"/>
                </a:solidFill>
                <a:latin typeface="Cambria Math" panose="02040503050406030204" pitchFamily="18" charset="0"/>
                <a:ea typeface="Cambria Math" panose="02040503050406030204" pitchFamily="18" charset="0"/>
              </a:rPr>
              <a:t> </a:t>
            </a:r>
            <a:r>
              <a:rPr lang="en-US" altLang="zh-CN" sz="2800" b="1" dirty="0" err="1">
                <a:solidFill>
                  <a:srgbClr val="147F59"/>
                </a:solidFill>
                <a:latin typeface="Cambria Math" panose="02040503050406030204" pitchFamily="18" charset="0"/>
                <a:ea typeface="Cambria Math" panose="02040503050406030204" pitchFamily="18" charset="0"/>
              </a:rPr>
              <a:t>vào</a:t>
            </a:r>
            <a:r>
              <a:rPr lang="en-US" altLang="zh-CN" sz="2800" b="1" dirty="0">
                <a:solidFill>
                  <a:srgbClr val="147F59"/>
                </a:solidFill>
                <a:latin typeface="Cambria Math" panose="02040503050406030204" pitchFamily="18" charset="0"/>
                <a:ea typeface="Cambria Math" panose="02040503050406030204" pitchFamily="18" charset="0"/>
              </a:rPr>
              <a:t> </a:t>
            </a:r>
            <a:r>
              <a:rPr lang="en-US" altLang="zh-CN" sz="2800" b="1" dirty="0" err="1">
                <a:solidFill>
                  <a:srgbClr val="147F59"/>
                </a:solidFill>
                <a:latin typeface="Cambria Math" panose="02040503050406030204" pitchFamily="18" charset="0"/>
                <a:ea typeface="Cambria Math" panose="02040503050406030204" pitchFamily="18" charset="0"/>
              </a:rPr>
              <a:t>sự</a:t>
            </a:r>
            <a:r>
              <a:rPr lang="en-US" altLang="zh-CN" sz="2800" b="1" dirty="0">
                <a:solidFill>
                  <a:srgbClr val="147F59"/>
                </a:solidFill>
                <a:latin typeface="Cambria Math" panose="02040503050406030204" pitchFamily="18" charset="0"/>
                <a:ea typeface="Cambria Math" panose="02040503050406030204" pitchFamily="18" charset="0"/>
              </a:rPr>
              <a:t> </a:t>
            </a:r>
            <a:r>
              <a:rPr lang="en-US" altLang="zh-CN" sz="2800" b="1" dirty="0" err="1">
                <a:solidFill>
                  <a:srgbClr val="147F59"/>
                </a:solidFill>
                <a:latin typeface="Cambria Math" panose="02040503050406030204" pitchFamily="18" charset="0"/>
                <a:ea typeface="Cambria Math" panose="02040503050406030204" pitchFamily="18" charset="0"/>
              </a:rPr>
              <a:t>việc</a:t>
            </a:r>
            <a:r>
              <a:rPr lang="en-US" altLang="zh-CN" sz="2800" b="1" dirty="0">
                <a:solidFill>
                  <a:srgbClr val="147F59"/>
                </a:solidFill>
                <a:latin typeface="Cambria Math" panose="02040503050406030204" pitchFamily="18" charset="0"/>
                <a:ea typeface="Cambria Math" panose="02040503050406030204" pitchFamily="18" charset="0"/>
              </a:rPr>
              <a:t> </a:t>
            </a:r>
            <a:r>
              <a:rPr lang="en-US" altLang="zh-CN" sz="2800" b="1" dirty="0" err="1">
                <a:solidFill>
                  <a:srgbClr val="147F59"/>
                </a:solidFill>
                <a:latin typeface="Cambria Math" panose="02040503050406030204" pitchFamily="18" charset="0"/>
                <a:ea typeface="Cambria Math" panose="02040503050406030204" pitchFamily="18" charset="0"/>
              </a:rPr>
              <a:t>mở</a:t>
            </a:r>
            <a:r>
              <a:rPr lang="en-US" altLang="zh-CN" sz="2800" b="1" dirty="0">
                <a:solidFill>
                  <a:srgbClr val="147F59"/>
                </a:solidFill>
                <a:latin typeface="Cambria Math" panose="02040503050406030204" pitchFamily="18" charset="0"/>
                <a:ea typeface="Cambria Math" panose="02040503050406030204" pitchFamily="18" charset="0"/>
              </a:rPr>
              <a:t> </a:t>
            </a:r>
            <a:r>
              <a:rPr lang="en-US" altLang="zh-CN" sz="2800" b="1" dirty="0" err="1">
                <a:solidFill>
                  <a:srgbClr val="147F59"/>
                </a:solidFill>
                <a:latin typeface="Cambria Math" panose="02040503050406030204" pitchFamily="18" charset="0"/>
                <a:ea typeface="Cambria Math" panose="02040503050406030204" pitchFamily="18" charset="0"/>
              </a:rPr>
              <a:t>đầu</a:t>
            </a:r>
            <a:r>
              <a:rPr lang="en-US" altLang="zh-CN" sz="2800" b="1" dirty="0">
                <a:solidFill>
                  <a:srgbClr val="147F59"/>
                </a:solidFill>
                <a:latin typeface="Cambria Math" panose="02040503050406030204" pitchFamily="18" charset="0"/>
                <a:ea typeface="Cambria Math" panose="02040503050406030204" pitchFamily="18" charset="0"/>
              </a:rPr>
              <a:t> </a:t>
            </a:r>
            <a:r>
              <a:rPr lang="en-US" altLang="zh-CN" sz="2800" b="1" dirty="0" err="1">
                <a:solidFill>
                  <a:srgbClr val="147F59"/>
                </a:solidFill>
                <a:latin typeface="Cambria Math" panose="02040503050406030204" pitchFamily="18" charset="0"/>
                <a:ea typeface="Cambria Math" panose="02040503050406030204" pitchFamily="18" charset="0"/>
              </a:rPr>
              <a:t>câu</a:t>
            </a:r>
            <a:r>
              <a:rPr lang="en-US" altLang="zh-CN" sz="2800" b="1" dirty="0">
                <a:solidFill>
                  <a:srgbClr val="147F59"/>
                </a:solidFill>
                <a:latin typeface="Cambria Math" panose="02040503050406030204" pitchFamily="18" charset="0"/>
                <a:ea typeface="Cambria Math" panose="02040503050406030204" pitchFamily="18" charset="0"/>
              </a:rPr>
              <a:t> </a:t>
            </a:r>
            <a:r>
              <a:rPr lang="en-US" altLang="zh-CN" sz="2800" b="1" dirty="0" err="1">
                <a:solidFill>
                  <a:srgbClr val="147F59"/>
                </a:solidFill>
                <a:latin typeface="Cambria Math" panose="02040503050406030204" pitchFamily="18" charset="0"/>
                <a:ea typeface="Cambria Math" panose="02040503050406030204" pitchFamily="18" charset="0"/>
              </a:rPr>
              <a:t>chuyện</a:t>
            </a:r>
            <a:r>
              <a:rPr lang="en-US" altLang="zh-CN" sz="2800" b="1" dirty="0">
                <a:solidFill>
                  <a:srgbClr val="147F59"/>
                </a:solidFill>
                <a:latin typeface="Cambria Math" panose="02040503050406030204" pitchFamily="18" charset="0"/>
                <a:ea typeface="Cambria Math" panose="02040503050406030204" pitchFamily="18" charset="0"/>
              </a:rPr>
              <a:t>.</a:t>
            </a:r>
          </a:p>
          <a:p>
            <a:pPr algn="just"/>
            <a:r>
              <a:rPr lang="en-US" sz="2800" b="1" dirty="0">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2. </a:t>
            </a:r>
            <a:r>
              <a:rPr lang="en-US" sz="2800" b="1" dirty="0" err="1">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Mở</a:t>
            </a:r>
            <a:r>
              <a:rPr lang="en-US" sz="2800" b="1" dirty="0">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 </a:t>
            </a:r>
            <a:r>
              <a:rPr lang="en-US" sz="2800" b="1" dirty="0" err="1">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bài</a:t>
            </a:r>
            <a:r>
              <a:rPr lang="en-US" sz="2800" b="1" dirty="0">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 </a:t>
            </a:r>
            <a:r>
              <a:rPr lang="en-US" sz="2800" b="1" dirty="0" err="1">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gián</a:t>
            </a:r>
            <a:r>
              <a:rPr lang="en-US" sz="2800" b="1" dirty="0">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 </a:t>
            </a:r>
            <a:r>
              <a:rPr lang="en-US" sz="2800" b="1" dirty="0" err="1">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tiếp</a:t>
            </a:r>
            <a:r>
              <a:rPr lang="en-US" sz="2800" b="1" dirty="0">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 </a:t>
            </a:r>
            <a:r>
              <a:rPr lang="en-US" sz="2800" b="1" dirty="0" err="1">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nói</a:t>
            </a:r>
            <a:r>
              <a:rPr lang="en-US" sz="2800" b="1" dirty="0">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 </a:t>
            </a:r>
            <a:r>
              <a:rPr lang="en-US" sz="2800" b="1" dirty="0" err="1">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chuyện</a:t>
            </a:r>
            <a:r>
              <a:rPr lang="en-US" sz="2800" b="1" dirty="0">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 </a:t>
            </a:r>
            <a:r>
              <a:rPr lang="en-US" sz="2800" b="1" dirty="0" err="1">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khác</a:t>
            </a:r>
            <a:r>
              <a:rPr lang="en-US" sz="2800" b="1" dirty="0">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 </a:t>
            </a:r>
            <a:r>
              <a:rPr lang="en-US" sz="2800" b="1" dirty="0" err="1">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để</a:t>
            </a:r>
            <a:r>
              <a:rPr lang="en-US" sz="2800" b="1" dirty="0">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 </a:t>
            </a:r>
            <a:r>
              <a:rPr lang="en-US" sz="2800" b="1" dirty="0" err="1">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dẫn</a:t>
            </a:r>
            <a:r>
              <a:rPr lang="en-US" sz="2800" b="1" dirty="0">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 </a:t>
            </a:r>
            <a:r>
              <a:rPr lang="en-US" sz="2800" b="1" dirty="0" err="1">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vào</a:t>
            </a:r>
            <a:r>
              <a:rPr lang="en-US" sz="2800" b="1" dirty="0">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 </a:t>
            </a:r>
            <a:r>
              <a:rPr lang="en-US" sz="2800" b="1" dirty="0" err="1">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câu</a:t>
            </a:r>
            <a:r>
              <a:rPr lang="en-US" sz="2800" b="1" dirty="0">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 </a:t>
            </a:r>
            <a:r>
              <a:rPr lang="en-US" sz="2800" b="1" dirty="0" err="1">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chuyện</a:t>
            </a:r>
            <a:r>
              <a:rPr lang="en-US" sz="2800" b="1" dirty="0">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 </a:t>
            </a:r>
            <a:r>
              <a:rPr lang="en-US" sz="2800" b="1" dirty="0" err="1">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định</a:t>
            </a:r>
            <a:r>
              <a:rPr lang="en-US" sz="2800" b="1" dirty="0">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 </a:t>
            </a:r>
            <a:r>
              <a:rPr lang="en-US" sz="2800" b="1" dirty="0" err="1">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kể</a:t>
            </a:r>
            <a:r>
              <a:rPr lang="en-US" sz="2800" b="1" dirty="0">
                <a:solidFill>
                  <a:srgbClr val="F5723D"/>
                </a:solidFill>
                <a:latin typeface="Cambria Math" panose="02040503050406030204" pitchFamily="18" charset="0"/>
                <a:ea typeface="Cambria Math" panose="02040503050406030204" pitchFamily="18" charset="0"/>
                <a:cs typeface="Times New Roman" panose="02020603050405020304" pitchFamily="18" charset="0"/>
              </a:rPr>
              <a:t>.</a:t>
            </a:r>
          </a:p>
          <a:p>
            <a:pPr algn="just"/>
            <a:endParaRPr lang="en-US" sz="2800" b="1"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endParaRPr>
          </a:p>
          <a:p>
            <a:pPr algn="just"/>
            <a:endParaRPr lang="en-US" altLang="zh-CN" sz="2800" b="1" dirty="0">
              <a:solidFill>
                <a:schemeClr val="accent6">
                  <a:lumMod val="50000"/>
                </a:schemeClr>
              </a:solidFill>
              <a:latin typeface="Cambria Math" panose="02040503050406030204" pitchFamily="18" charset="0"/>
              <a:ea typeface="Cambria Math" panose="02040503050406030204" pitchFamily="18" charset="0"/>
            </a:endParaRPr>
          </a:p>
          <a:p>
            <a:pPr algn="just"/>
            <a:endParaRPr lang="en-US" altLang="zh-CN" sz="2800" b="1" dirty="0">
              <a:solidFill>
                <a:schemeClr val="accent6">
                  <a:lumMod val="50000"/>
                </a:schemeClr>
              </a:solidFill>
              <a:latin typeface="Cambria Math" panose="02040503050406030204" pitchFamily="18" charset="0"/>
              <a:ea typeface="Cambria Math" panose="02040503050406030204" pitchFamily="18" charset="0"/>
            </a:endParaRPr>
          </a:p>
          <a:p>
            <a:pPr algn="just"/>
            <a:endParaRPr lang="zh-CN" altLang="en-US" sz="2800" b="1" dirty="0">
              <a:solidFill>
                <a:schemeClr val="accent6">
                  <a:lumMod val="50000"/>
                </a:schemeClr>
              </a:solidFill>
              <a:latin typeface="Cambria Math" panose="02040503050406030204" pitchFamily="18" charset="0"/>
              <a:ea typeface="字魂27号-布丁体" panose="00000500000000000000" pitchFamily="2" charset="-122"/>
            </a:endParaRPr>
          </a:p>
        </p:txBody>
      </p:sp>
    </p:spTree>
    <p:extLst>
      <p:ext uri="{BB962C8B-B14F-4D97-AF65-F5344CB8AC3E}">
        <p14:creationId xmlns:p14="http://schemas.microsoft.com/office/powerpoint/2010/main" val="2547546648"/>
      </p:ext>
    </p:extLst>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7484831"/>
              </p:ext>
            </p:extLst>
          </p:nvPr>
        </p:nvGraphicFramePr>
        <p:xfrm>
          <a:off x="323528" y="470065"/>
          <a:ext cx="8496944" cy="4602169"/>
        </p:xfrm>
        <a:graphic>
          <a:graphicData uri="http://schemas.openxmlformats.org/drawingml/2006/table">
            <a:tbl>
              <a:tblPr firstRow="1" firstCol="1" bandRow="1">
                <a:tableStyleId>{5C22544A-7EE6-4342-B048-85BDC9FD1C3A}</a:tableStyleId>
              </a:tblPr>
              <a:tblGrid>
                <a:gridCol w="6696744">
                  <a:extLst>
                    <a:ext uri="{9D8B030D-6E8A-4147-A177-3AD203B41FA5}">
                      <a16:colId xmlns:a16="http://schemas.microsoft.com/office/drawing/2014/main" val="630895430"/>
                    </a:ext>
                  </a:extLst>
                </a:gridCol>
                <a:gridCol w="1800200">
                  <a:extLst>
                    <a:ext uri="{9D8B030D-6E8A-4147-A177-3AD203B41FA5}">
                      <a16:colId xmlns:a16="http://schemas.microsoft.com/office/drawing/2014/main" val="3405556435"/>
                    </a:ext>
                  </a:extLst>
                </a:gridCol>
              </a:tblGrid>
              <a:tr h="360040">
                <a:tc>
                  <a:txBody>
                    <a:bodyPr/>
                    <a:lstStyle/>
                    <a:p>
                      <a:pPr marL="0" marR="0" algn="ctr">
                        <a:spcBef>
                          <a:spcPts val="0"/>
                        </a:spcBef>
                        <a:spcAft>
                          <a:spcPts val="0"/>
                        </a:spcAft>
                      </a:pPr>
                      <a:r>
                        <a:rPr lang="en-US" sz="2000">
                          <a:solidFill>
                            <a:schemeClr val="tx1"/>
                          </a:solidFill>
                          <a:effectLst/>
                        </a:rPr>
                        <a:t>Đoạn mở bài </a:t>
                      </a:r>
                      <a:endParaRPr lang="en-US" sz="2000">
                        <a:solidFill>
                          <a:schemeClr val="tx1"/>
                        </a:solidFill>
                        <a:effectLst/>
                        <a:latin typeface=".VnTime"/>
                        <a:ea typeface="Times New Roman" panose="02020603050405020304" pitchFamily="18" charset="0"/>
                        <a:cs typeface="Times New Roman" panose="02020603050405020304" pitchFamily="18" charset="0"/>
                      </a:endParaRPr>
                    </a:p>
                  </a:txBody>
                  <a:tcPr marL="45456" marR="45456" marT="0" marB="0">
                    <a:solidFill>
                      <a:schemeClr val="accent6">
                        <a:lumMod val="40000"/>
                        <a:lumOff val="60000"/>
                      </a:schemeClr>
                    </a:solidFill>
                  </a:tcPr>
                </a:tc>
                <a:tc>
                  <a:txBody>
                    <a:bodyPr/>
                    <a:lstStyle/>
                    <a:p>
                      <a:pPr marL="0" marR="0" algn="ctr">
                        <a:spcBef>
                          <a:spcPts val="0"/>
                        </a:spcBef>
                        <a:spcAft>
                          <a:spcPts val="0"/>
                        </a:spcAft>
                      </a:pPr>
                      <a:r>
                        <a:rPr lang="en-US" sz="2000">
                          <a:solidFill>
                            <a:schemeClr val="tx1"/>
                          </a:solidFill>
                          <a:effectLst/>
                        </a:rPr>
                        <a:t>Cách mở bài</a:t>
                      </a:r>
                      <a:endParaRPr lang="en-US" sz="2000">
                        <a:solidFill>
                          <a:schemeClr val="tx1"/>
                        </a:solidFill>
                        <a:effectLst/>
                        <a:latin typeface=".VnTime"/>
                        <a:ea typeface="Times New Roman" panose="02020603050405020304" pitchFamily="18" charset="0"/>
                        <a:cs typeface="Times New Roman" panose="02020603050405020304" pitchFamily="18" charset="0"/>
                      </a:endParaRPr>
                    </a:p>
                  </a:txBody>
                  <a:tcPr marL="45456" marR="45456" marT="0" marB="0">
                    <a:solidFill>
                      <a:schemeClr val="accent6">
                        <a:lumMod val="40000"/>
                        <a:lumOff val="60000"/>
                      </a:schemeClr>
                    </a:solidFill>
                  </a:tcPr>
                </a:tc>
                <a:extLst>
                  <a:ext uri="{0D108BD9-81ED-4DB2-BD59-A6C34878D82A}">
                    <a16:rowId xmlns:a16="http://schemas.microsoft.com/office/drawing/2014/main" val="3615448015"/>
                  </a:ext>
                </a:extLst>
              </a:tr>
              <a:tr h="559965">
                <a:tc>
                  <a:txBody>
                    <a:bodyPr/>
                    <a:lstStyle/>
                    <a:p>
                      <a:pPr marL="0" marR="0" algn="just">
                        <a:spcBef>
                          <a:spcPts val="0"/>
                        </a:spcBef>
                        <a:spcAft>
                          <a:spcPts val="0"/>
                        </a:spcAft>
                      </a:pPr>
                      <a:r>
                        <a:rPr lang="vi-VN" sz="1600">
                          <a:solidFill>
                            <a:schemeClr val="tx1"/>
                          </a:solidFill>
                          <a:effectLst/>
                        </a:rPr>
                        <a:t>a</a:t>
                      </a:r>
                      <a:r>
                        <a:rPr lang="vi-VN" sz="1600">
                          <a:solidFill>
                            <a:schemeClr val="tx1"/>
                          </a:solidFill>
                          <a:effectLst/>
                          <a:latin typeface="+mn-lt"/>
                        </a:rPr>
                        <a:t>) Có một con rùa sống bên sông. Biết mình chậm chạp nên hôm nào cũng vậy, vừa sáng sớm tinh mơ, nó đã ra bờ sông tập chạy</a:t>
                      </a:r>
                      <a:r>
                        <a:rPr lang="vi-VN" sz="1600" smtClean="0">
                          <a:solidFill>
                            <a:schemeClr val="tx1"/>
                          </a:solidFill>
                          <a:effectLst/>
                          <a:latin typeface="+mn-lt"/>
                        </a:rPr>
                        <a:t>.</a:t>
                      </a:r>
                      <a:r>
                        <a:rPr lang="en-US" sz="1600">
                          <a:solidFill>
                            <a:schemeClr val="tx1"/>
                          </a:solidFill>
                          <a:effectLst/>
                        </a:rPr>
                        <a:t> </a:t>
                      </a:r>
                      <a:endParaRPr lang="en-US" sz="1600">
                        <a:solidFill>
                          <a:schemeClr val="tx1"/>
                        </a:solidFill>
                        <a:effectLst/>
                        <a:latin typeface=".VnTime"/>
                        <a:ea typeface="Times New Roman" panose="02020603050405020304" pitchFamily="18" charset="0"/>
                        <a:cs typeface="Times New Roman" panose="02020603050405020304" pitchFamily="18" charset="0"/>
                      </a:endParaRPr>
                    </a:p>
                  </a:txBody>
                  <a:tcPr marL="45456" marR="45456" marT="0" marB="0">
                    <a:solidFill>
                      <a:schemeClr val="accent5">
                        <a:lumMod val="20000"/>
                        <a:lumOff val="80000"/>
                      </a:schemeClr>
                    </a:solidFill>
                  </a:tcPr>
                </a:tc>
                <a:tc>
                  <a:txBody>
                    <a:bodyPr/>
                    <a:lstStyle/>
                    <a:p>
                      <a:pPr marL="0" marR="0" algn="ctr">
                        <a:spcBef>
                          <a:spcPts val="0"/>
                        </a:spcBef>
                        <a:spcAft>
                          <a:spcPts val="0"/>
                        </a:spcAft>
                      </a:pPr>
                      <a:r>
                        <a:rPr lang="en-US" sz="1600">
                          <a:effectLst/>
                        </a:rPr>
                        <a:t> </a:t>
                      </a:r>
                      <a:endParaRPr lang="en-US" sz="1600">
                        <a:effectLst/>
                        <a:latin typeface=".VnTime"/>
                        <a:ea typeface="Times New Roman" panose="02020603050405020304" pitchFamily="18" charset="0"/>
                        <a:cs typeface="Times New Roman" panose="02020603050405020304" pitchFamily="18" charset="0"/>
                      </a:endParaRPr>
                    </a:p>
                  </a:txBody>
                  <a:tcPr marL="45456" marR="45456" marT="0" marB="0">
                    <a:solidFill>
                      <a:schemeClr val="accent6">
                        <a:lumMod val="20000"/>
                        <a:lumOff val="80000"/>
                      </a:schemeClr>
                    </a:solidFill>
                  </a:tcPr>
                </a:tc>
                <a:extLst>
                  <a:ext uri="{0D108BD9-81ED-4DB2-BD59-A6C34878D82A}">
                    <a16:rowId xmlns:a16="http://schemas.microsoft.com/office/drawing/2014/main" val="3808385334"/>
                  </a:ext>
                </a:extLst>
              </a:tr>
              <a:tr h="945105">
                <a:tc>
                  <a:txBody>
                    <a:bodyPr/>
                    <a:lstStyle/>
                    <a:p>
                      <a:pPr marL="0" marR="0" algn="just">
                        <a:spcBef>
                          <a:spcPts val="0"/>
                        </a:spcBef>
                        <a:spcAft>
                          <a:spcPts val="0"/>
                        </a:spcAft>
                      </a:pPr>
                      <a:r>
                        <a:rPr lang="en-US" sz="1600">
                          <a:solidFill>
                            <a:srgbClr val="FF3399"/>
                          </a:solidFill>
                          <a:effectLst/>
                          <a:latin typeface="Arial" panose="020B0604020202020204" pitchFamily="34" charset="0"/>
                          <a:cs typeface="Arial" panose="020B0604020202020204" pitchFamily="34" charset="0"/>
                        </a:rPr>
                        <a:t>b) Xưa nay, người cậy tài cậy giỏi mà chủ quan, biếng nhác thì chẳng làm nên việc gì. Ngược lại, sức có kém nhưng quyết tâm, nhẫn nại ắt thành công. Câu chuyện Rùa và thỏ chứng minh điều đó</a:t>
                      </a:r>
                      <a:r>
                        <a:rPr lang="en-US" sz="1600" smtClean="0">
                          <a:solidFill>
                            <a:srgbClr val="FF3399"/>
                          </a:solidFill>
                          <a:effectLst/>
                          <a:latin typeface="Arial" panose="020B0604020202020204" pitchFamily="34" charset="0"/>
                          <a:cs typeface="Arial" panose="020B0604020202020204" pitchFamily="34" charset="0"/>
                        </a:rPr>
                        <a:t>.</a:t>
                      </a:r>
                      <a:endParaRPr lang="en-US" sz="1600">
                        <a:solidFill>
                          <a:srgbClr val="FF3399"/>
                        </a:solidFill>
                        <a:effectLst/>
                        <a:latin typeface="Arial" panose="020B0604020202020204" pitchFamily="34" charset="0"/>
                        <a:cs typeface="Arial" panose="020B0604020202020204" pitchFamily="34" charset="0"/>
                      </a:endParaRPr>
                    </a:p>
                  </a:txBody>
                  <a:tcPr marL="45456" marR="45456" marT="0" marB="0">
                    <a:solidFill>
                      <a:schemeClr val="accent5">
                        <a:lumMod val="20000"/>
                        <a:lumOff val="80000"/>
                      </a:schemeClr>
                    </a:solidFill>
                  </a:tcPr>
                </a:tc>
                <a:tc>
                  <a:txBody>
                    <a:bodyPr/>
                    <a:lstStyle/>
                    <a:p>
                      <a:pPr marL="0" marR="0">
                        <a:spcBef>
                          <a:spcPts val="0"/>
                        </a:spcBef>
                        <a:spcAft>
                          <a:spcPts val="0"/>
                        </a:spcAft>
                      </a:pPr>
                      <a:r>
                        <a:rPr lang="en-US" sz="1600">
                          <a:effectLst/>
                        </a:rPr>
                        <a:t> </a:t>
                      </a:r>
                      <a:endParaRPr lang="en-US" sz="1600">
                        <a:effectLst/>
                        <a:latin typeface=".VnTime"/>
                        <a:ea typeface="Times New Roman" panose="02020603050405020304" pitchFamily="18" charset="0"/>
                        <a:cs typeface="Times New Roman" panose="02020603050405020304" pitchFamily="18" charset="0"/>
                      </a:endParaRPr>
                    </a:p>
                  </a:txBody>
                  <a:tcPr marL="45456" marR="45456" marT="0" marB="0">
                    <a:solidFill>
                      <a:schemeClr val="accent6">
                        <a:lumMod val="20000"/>
                        <a:lumOff val="80000"/>
                      </a:schemeClr>
                    </a:solidFill>
                  </a:tcPr>
                </a:tc>
                <a:extLst>
                  <a:ext uri="{0D108BD9-81ED-4DB2-BD59-A6C34878D82A}">
                    <a16:rowId xmlns:a16="http://schemas.microsoft.com/office/drawing/2014/main" val="2508363305"/>
                  </a:ext>
                </a:extLst>
              </a:tr>
              <a:tr h="945105">
                <a:tc>
                  <a:txBody>
                    <a:bodyPr/>
                    <a:lstStyle/>
                    <a:p>
                      <a:pPr marL="0" marR="0" algn="just">
                        <a:spcBef>
                          <a:spcPts val="0"/>
                        </a:spcBef>
                        <a:spcAft>
                          <a:spcPts val="0"/>
                        </a:spcAft>
                      </a:pPr>
                      <a:r>
                        <a:rPr lang="en-US" sz="1600">
                          <a:solidFill>
                            <a:srgbClr val="0000FF"/>
                          </a:solidFill>
                          <a:effectLst/>
                        </a:rPr>
                        <a:t>c</a:t>
                      </a:r>
                      <a:r>
                        <a:rPr lang="en-US" sz="1600">
                          <a:solidFill>
                            <a:srgbClr val="0000FF"/>
                          </a:solidFill>
                          <a:effectLst/>
                          <a:latin typeface="Arial" panose="020B0604020202020204" pitchFamily="34" charset="0"/>
                          <a:cs typeface="Arial" panose="020B0604020202020204" pitchFamily="34" charset="0"/>
                        </a:rPr>
                        <a:t>) Đầu năm học vừa qua, lớp em có mấy bạn vì chủ quan, lười biếng nên kết quả học tập sút kém hẳn so với hồi lớp ba. Cô giáo bèn kể chuyện Rùa và thỏ để khuyên các bạn phải cố gắng, chăm chỉ. Câu chuyện này như sau</a:t>
                      </a:r>
                      <a:r>
                        <a:rPr lang="en-US" sz="1600" smtClean="0">
                          <a:solidFill>
                            <a:srgbClr val="0000FF"/>
                          </a:solidFill>
                          <a:effectLst/>
                          <a:latin typeface="Arial" panose="020B0604020202020204" pitchFamily="34" charset="0"/>
                          <a:cs typeface="Arial" panose="020B0604020202020204" pitchFamily="34" charset="0"/>
                        </a:rPr>
                        <a:t>:</a:t>
                      </a:r>
                      <a:endParaRPr lang="en-US" sz="1600">
                        <a:solidFill>
                          <a:srgbClr val="0000FF"/>
                        </a:solidFill>
                        <a:effectLst/>
                        <a:latin typeface="Arial" panose="020B0604020202020204" pitchFamily="34" charset="0"/>
                        <a:cs typeface="Arial" panose="020B0604020202020204" pitchFamily="34" charset="0"/>
                      </a:endParaRPr>
                    </a:p>
                  </a:txBody>
                  <a:tcPr marL="45456" marR="45456" marT="0" marB="0">
                    <a:solidFill>
                      <a:schemeClr val="accent5">
                        <a:lumMod val="20000"/>
                        <a:lumOff val="80000"/>
                      </a:schemeClr>
                    </a:solidFill>
                  </a:tcPr>
                </a:tc>
                <a:tc>
                  <a:txBody>
                    <a:bodyPr/>
                    <a:lstStyle/>
                    <a:p>
                      <a:pPr marL="0" marR="0">
                        <a:spcBef>
                          <a:spcPts val="0"/>
                        </a:spcBef>
                        <a:spcAft>
                          <a:spcPts val="0"/>
                        </a:spcAft>
                      </a:pPr>
                      <a:r>
                        <a:rPr lang="en-US" sz="1600">
                          <a:effectLst/>
                        </a:rPr>
                        <a:t> </a:t>
                      </a:r>
                      <a:endParaRPr lang="en-US" sz="1600">
                        <a:effectLst/>
                        <a:latin typeface=".VnTime"/>
                        <a:ea typeface="Times New Roman" panose="02020603050405020304" pitchFamily="18" charset="0"/>
                        <a:cs typeface="Times New Roman" panose="02020603050405020304" pitchFamily="18" charset="0"/>
                      </a:endParaRPr>
                    </a:p>
                  </a:txBody>
                  <a:tcPr marL="45456" marR="45456" marT="0" marB="0">
                    <a:solidFill>
                      <a:schemeClr val="accent6">
                        <a:lumMod val="20000"/>
                        <a:lumOff val="80000"/>
                      </a:schemeClr>
                    </a:solidFill>
                  </a:tcPr>
                </a:tc>
                <a:extLst>
                  <a:ext uri="{0D108BD9-81ED-4DB2-BD59-A6C34878D82A}">
                    <a16:rowId xmlns:a16="http://schemas.microsoft.com/office/drawing/2014/main" val="2730738471"/>
                  </a:ext>
                </a:extLst>
              </a:tr>
              <a:tr h="945105">
                <a:tc>
                  <a:txBody>
                    <a:bodyPr/>
                    <a:lstStyle/>
                    <a:p>
                      <a:pPr marL="0" marR="0" algn="just">
                        <a:spcBef>
                          <a:spcPts val="0"/>
                        </a:spcBef>
                        <a:spcAft>
                          <a:spcPts val="0"/>
                        </a:spcAft>
                      </a:pPr>
                      <a:r>
                        <a:rPr lang="en-US" sz="1600">
                          <a:solidFill>
                            <a:srgbClr val="C00000"/>
                          </a:solidFill>
                          <a:effectLst/>
                          <a:latin typeface="Arial" panose="020B0604020202020204" pitchFamily="34" charset="0"/>
                          <a:cs typeface="Arial" panose="020B0604020202020204" pitchFamily="34" charset="0"/>
                        </a:rPr>
                        <a:t>d) Vào dịp sinh nhật lần thứ 9, tôi được chị họ tặng cho cuốn truyện ngụ ngôn thế giới. Tôi rất thích câu chuyện về chú rùa khiêm tốn, chăm chỉ đã dạy cho anh chàng thỏ kiêu ngạo một bài học nhớ đời. Chuyện là thế này</a:t>
                      </a:r>
                      <a:r>
                        <a:rPr lang="en-US" sz="1600" smtClean="0">
                          <a:solidFill>
                            <a:srgbClr val="C00000"/>
                          </a:solidFill>
                          <a:effectLst/>
                          <a:latin typeface="Arial" panose="020B0604020202020204" pitchFamily="34" charset="0"/>
                          <a:cs typeface="Arial" panose="020B0604020202020204" pitchFamily="34" charset="0"/>
                        </a:rPr>
                        <a:t>:</a:t>
                      </a:r>
                      <a:endParaRPr lang="en-US" sz="1600">
                        <a:solidFill>
                          <a:srgbClr val="C00000"/>
                        </a:solidFill>
                        <a:effectLst/>
                        <a:latin typeface="Arial" panose="020B0604020202020204" pitchFamily="34" charset="0"/>
                        <a:cs typeface="Arial" panose="020B0604020202020204" pitchFamily="34" charset="0"/>
                      </a:endParaRPr>
                    </a:p>
                  </a:txBody>
                  <a:tcPr marL="45456" marR="45456" marT="0" marB="0">
                    <a:solidFill>
                      <a:schemeClr val="accent5">
                        <a:lumMod val="20000"/>
                        <a:lumOff val="80000"/>
                      </a:schemeClr>
                    </a:solidFill>
                  </a:tcPr>
                </a:tc>
                <a:tc>
                  <a:txBody>
                    <a:bodyPr/>
                    <a:lstStyle/>
                    <a:p>
                      <a:pPr marL="0" marR="0">
                        <a:spcBef>
                          <a:spcPts val="0"/>
                        </a:spcBef>
                        <a:spcAft>
                          <a:spcPts val="0"/>
                        </a:spcAft>
                      </a:pPr>
                      <a:r>
                        <a:rPr lang="en-US" sz="1600">
                          <a:effectLst/>
                        </a:rPr>
                        <a:t> </a:t>
                      </a:r>
                      <a:endParaRPr lang="en-US" sz="1600">
                        <a:effectLst/>
                        <a:latin typeface=".VnTime"/>
                        <a:ea typeface="Times New Roman" panose="02020603050405020304" pitchFamily="18" charset="0"/>
                        <a:cs typeface="Times New Roman" panose="02020603050405020304" pitchFamily="18" charset="0"/>
                      </a:endParaRPr>
                    </a:p>
                  </a:txBody>
                  <a:tcPr marL="45456" marR="45456" marT="0" marB="0">
                    <a:solidFill>
                      <a:schemeClr val="accent6">
                        <a:lumMod val="20000"/>
                        <a:lumOff val="80000"/>
                      </a:schemeClr>
                    </a:solidFill>
                  </a:tcPr>
                </a:tc>
                <a:extLst>
                  <a:ext uri="{0D108BD9-81ED-4DB2-BD59-A6C34878D82A}">
                    <a16:rowId xmlns:a16="http://schemas.microsoft.com/office/drawing/2014/main" val="4240606047"/>
                  </a:ext>
                </a:extLst>
              </a:tr>
              <a:tr h="756084">
                <a:tc>
                  <a:txBody>
                    <a:bodyPr/>
                    <a:lstStyle/>
                    <a:p>
                      <a:pPr marL="0" marR="0" algn="just">
                        <a:spcBef>
                          <a:spcPts val="0"/>
                        </a:spcBef>
                        <a:spcAft>
                          <a:spcPts val="0"/>
                        </a:spcAft>
                      </a:pPr>
                      <a:r>
                        <a:rPr lang="en-US" sz="1600">
                          <a:solidFill>
                            <a:srgbClr val="009900"/>
                          </a:solidFill>
                          <a:effectLst/>
                          <a:latin typeface="Arial" panose="020B0604020202020204" pitchFamily="34" charset="0"/>
                          <a:cs typeface="Arial" panose="020B0604020202020204" pitchFamily="34" charset="0"/>
                        </a:rPr>
                        <a:t>e) Mỗi khi nhắc đến loài rùa ai cũng nghĩ đến câu thành ngữ “Chậm như rùa”. Ấy thế mà có một chú rùa đã thắng chú thỏ trong cuộc thi chạy đấy. Đầu đuôi câu chuyện như sau</a:t>
                      </a:r>
                      <a:r>
                        <a:rPr lang="en-US" sz="1600" smtClean="0">
                          <a:solidFill>
                            <a:srgbClr val="009900"/>
                          </a:solidFill>
                          <a:effectLst/>
                          <a:latin typeface="Arial" panose="020B0604020202020204" pitchFamily="34" charset="0"/>
                          <a:cs typeface="Arial" panose="020B0604020202020204" pitchFamily="34" charset="0"/>
                        </a:rPr>
                        <a:t>:</a:t>
                      </a:r>
                      <a:endParaRPr lang="en-US" sz="1600">
                        <a:solidFill>
                          <a:srgbClr val="009900"/>
                        </a:solidFill>
                        <a:effectLst/>
                        <a:latin typeface="Arial" panose="020B0604020202020204" pitchFamily="34" charset="0"/>
                        <a:cs typeface="Arial" panose="020B0604020202020204" pitchFamily="34" charset="0"/>
                      </a:endParaRPr>
                    </a:p>
                  </a:txBody>
                  <a:tcPr marL="45456" marR="45456" marT="0" marB="0">
                    <a:solidFill>
                      <a:schemeClr val="accent5">
                        <a:lumMod val="20000"/>
                        <a:lumOff val="80000"/>
                      </a:schemeClr>
                    </a:solidFill>
                  </a:tcPr>
                </a:tc>
                <a:tc>
                  <a:txBody>
                    <a:bodyPr/>
                    <a:lstStyle/>
                    <a:p>
                      <a:pPr marL="0" marR="0">
                        <a:spcBef>
                          <a:spcPts val="0"/>
                        </a:spcBef>
                        <a:spcAft>
                          <a:spcPts val="0"/>
                        </a:spcAft>
                      </a:pPr>
                      <a:r>
                        <a:rPr lang="en-US" sz="1600">
                          <a:effectLst/>
                        </a:rPr>
                        <a:t> </a:t>
                      </a:r>
                      <a:endParaRPr lang="en-US" sz="1600">
                        <a:effectLst/>
                        <a:latin typeface=".VnTime"/>
                        <a:ea typeface="Times New Roman" panose="02020603050405020304" pitchFamily="18" charset="0"/>
                        <a:cs typeface="Times New Roman" panose="02020603050405020304" pitchFamily="18" charset="0"/>
                      </a:endParaRPr>
                    </a:p>
                  </a:txBody>
                  <a:tcPr marL="45456" marR="45456" marT="0" marB="0">
                    <a:solidFill>
                      <a:schemeClr val="accent6">
                        <a:lumMod val="20000"/>
                        <a:lumOff val="80000"/>
                      </a:schemeClr>
                    </a:solidFill>
                  </a:tcPr>
                </a:tc>
                <a:extLst>
                  <a:ext uri="{0D108BD9-81ED-4DB2-BD59-A6C34878D82A}">
                    <a16:rowId xmlns:a16="http://schemas.microsoft.com/office/drawing/2014/main" val="11423931"/>
                  </a:ext>
                </a:extLst>
              </a:tr>
            </a:tbl>
          </a:graphicData>
        </a:graphic>
      </p:graphicFrame>
      <p:sp>
        <p:nvSpPr>
          <p:cNvPr id="5" name="Text Box 18"/>
          <p:cNvSpPr txBox="1">
            <a:spLocks noChangeArrowheads="1"/>
          </p:cNvSpPr>
          <p:nvPr/>
        </p:nvSpPr>
        <p:spPr bwMode="auto">
          <a:xfrm>
            <a:off x="401823" y="69955"/>
            <a:ext cx="8712968"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Aft>
                <a:spcPct val="0"/>
              </a:spcAft>
              <a:buClrTx/>
              <a:buSzTx/>
              <a:buFontTx/>
              <a:buNone/>
              <a:tabLst/>
              <a:defRPr/>
            </a:pPr>
            <a:r>
              <a:rPr kumimoji="0" lang="en-US" sz="2000" b="1" i="0" u="none" strike="noStrike" kern="1200" cap="none" spc="0" normalizeH="0" baseline="0" noProof="0" smtClean="0">
                <a:ln>
                  <a:noFill/>
                </a:ln>
                <a:solidFill>
                  <a:prstClr val="black"/>
                </a:solidFill>
                <a:effectLst/>
                <a:uLnTx/>
                <a:uFillTx/>
                <a:latin typeface="Times New Roman" pitchFamily="18" charset="0"/>
                <a:ea typeface="+mn-ea"/>
                <a:cs typeface="+mn-cs"/>
              </a:rPr>
              <a:t>1</a:t>
            </a:r>
            <a:r>
              <a:rPr kumimoji="0" lang="vi-VN" sz="2000" b="1" i="0" u="none" strike="noStrike" kern="1200" cap="none" spc="0" normalizeH="0" baseline="0" noProof="0">
                <a:ln>
                  <a:noFill/>
                </a:ln>
                <a:solidFill>
                  <a:prstClr val="black"/>
                </a:solidFill>
                <a:effectLst/>
                <a:uLnTx/>
                <a:uFillTx/>
                <a:latin typeface="Times New Roman" pitchFamily="18" charset="0"/>
                <a:ea typeface="+mn-ea"/>
                <a:cs typeface="+mn-cs"/>
              </a:rPr>
              <a:t>.</a:t>
            </a:r>
            <a:r>
              <a:rPr kumimoji="0" lang="en-US" sz="2000" b="0" i="0" u="none" strike="noStrike" kern="1200" cap="none" spc="0" normalizeH="0" baseline="0" noProof="0">
                <a:ln>
                  <a:noFill/>
                </a:ln>
                <a:solidFill>
                  <a:srgbClr val="0000FF"/>
                </a:solidFill>
                <a:effectLst/>
                <a:uLnTx/>
                <a:uFillTx/>
                <a:latin typeface="Times New Roman" pitchFamily="18" charset="0"/>
                <a:ea typeface="+mn-ea"/>
                <a:cs typeface="+mn-cs"/>
              </a:rPr>
              <a:t> </a:t>
            </a: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mn-cs"/>
              </a:rPr>
              <a:t>Đọc các mở bài sau và cho biết đó là những cách mở bài nào ?</a:t>
            </a:r>
            <a:r>
              <a:rPr kumimoji="0" lang="en-US" sz="2000" b="0" i="0" u="none" strike="noStrike" kern="1200" cap="none" spc="0" normalizeH="0" baseline="0" noProof="0">
                <a:ln>
                  <a:noFill/>
                </a:ln>
                <a:solidFill>
                  <a:srgbClr val="FF0066"/>
                </a:solidFill>
                <a:effectLst/>
                <a:uLnTx/>
                <a:uFillTx/>
                <a:latin typeface="Times New Roman" pitchFamily="18" charset="0"/>
                <a:ea typeface="+mn-ea"/>
                <a:cs typeface="+mn-cs"/>
              </a:rPr>
              <a:t>	</a:t>
            </a:r>
          </a:p>
        </p:txBody>
      </p:sp>
      <p:sp>
        <p:nvSpPr>
          <p:cNvPr id="6" name="Line 76"/>
          <p:cNvSpPr>
            <a:spLocks noChangeShapeType="1"/>
          </p:cNvSpPr>
          <p:nvPr/>
        </p:nvSpPr>
        <p:spPr bwMode="auto">
          <a:xfrm flipV="1">
            <a:off x="755576" y="411510"/>
            <a:ext cx="2016224"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 name="Line 77"/>
          <p:cNvSpPr>
            <a:spLocks noChangeShapeType="1"/>
          </p:cNvSpPr>
          <p:nvPr/>
        </p:nvSpPr>
        <p:spPr bwMode="auto">
          <a:xfrm>
            <a:off x="4572000" y="431649"/>
            <a:ext cx="2736305" cy="31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15446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
            <a:extLst>
              <a:ext uri="{FF2B5EF4-FFF2-40B4-BE49-F238E27FC236}">
                <a16:creationId xmlns:a16="http://schemas.microsoft.com/office/drawing/2014/main" id="{A90DD60A-0D44-4438-913D-C6AEA5BA679B}"/>
              </a:ext>
            </a:extLst>
          </p:cNvPr>
          <p:cNvSpPr/>
          <p:nvPr/>
        </p:nvSpPr>
        <p:spPr>
          <a:xfrm>
            <a:off x="539552" y="627534"/>
            <a:ext cx="8280920" cy="1815882"/>
          </a:xfrm>
          <a:prstGeom prst="rect">
            <a:avLst/>
          </a:prstGeom>
          <a:solidFill>
            <a:schemeClr val="bg1">
              <a:alpha val="83000"/>
            </a:schemeClr>
          </a:solidFill>
        </p:spPr>
        <p:txBody>
          <a:bodyPr wrap="square" anchor="ctr" anchorCtr="0">
            <a:spAutoFit/>
          </a:bodyPr>
          <a:lstStyle/>
          <a:p>
            <a:pPr algn="just"/>
            <a:r>
              <a:rPr lang="en-US" sz="2800" b="1" smtClean="0">
                <a:solidFill>
                  <a:srgbClr val="C00000"/>
                </a:solidFill>
                <a:latin typeface="Times New Roman" panose="02020603050405020304" pitchFamily="18" charset="0"/>
                <a:cs typeface="Times New Roman" panose="02020603050405020304" pitchFamily="18" charset="0"/>
              </a:rPr>
              <a:t>1. Đọc </a:t>
            </a:r>
            <a:r>
              <a:rPr lang="en-US" sz="2800" b="1" dirty="0" err="1">
                <a:solidFill>
                  <a:srgbClr val="C00000"/>
                </a:solidFill>
                <a:latin typeface="Times New Roman" panose="02020603050405020304" pitchFamily="18" charset="0"/>
                <a:cs typeface="Times New Roman" panose="02020603050405020304" pitchFamily="18" charset="0"/>
              </a:rPr>
              <a:t>mở</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bài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sau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biết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đó</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mở</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bài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nào</a:t>
            </a:r>
            <a:r>
              <a:rPr lang="en-US" sz="2800" b="1" smtClean="0">
                <a:solidFill>
                  <a:srgbClr val="C00000"/>
                </a:solidFill>
                <a:latin typeface="Times New Roman" panose="02020603050405020304" pitchFamily="18" charset="0"/>
                <a:cs typeface="Times New Roman" panose="02020603050405020304" pitchFamily="18" charset="0"/>
              </a:rPr>
              <a:t>?</a:t>
            </a:r>
            <a:r>
              <a:rPr lang="en-US" sz="2800" b="1" dirty="0">
                <a:solidFill>
                  <a:srgbClr val="C00000"/>
                </a:solidFill>
                <a:latin typeface="Times New Roman" panose="02020603050405020304" pitchFamily="18" charset="0"/>
                <a:cs typeface="Times New Roman" panose="02020603050405020304" pitchFamily="18" charset="0"/>
              </a:rPr>
              <a:t/>
            </a:r>
            <a:br>
              <a:rPr lang="en-US" sz="2800" b="1" dirty="0">
                <a:solidFill>
                  <a:srgbClr val="C00000"/>
                </a:solidFill>
                <a:latin typeface="Times New Roman" panose="02020603050405020304" pitchFamily="18" charset="0"/>
                <a:cs typeface="Times New Roman" panose="02020603050405020304" pitchFamily="18" charset="0"/>
              </a:rPr>
            </a:br>
            <a:r>
              <a:rPr lang="vi-VN" sz="2800" b="1" dirty="0">
                <a:solidFill>
                  <a:srgbClr val="0000FF"/>
                </a:solidFill>
                <a:latin typeface="Times New Roman" panose="02020603050405020304" pitchFamily="18" charset="0"/>
                <a:cs typeface="Times New Roman" panose="02020603050405020304" pitchFamily="18" charset="0"/>
              </a:rPr>
              <a:t>a. Có một con rùa sống bên sông. Biết mình chậm chạp nên hôm nào cũng vậy, vừa sáng sớm tinh mơ, nó đã ra bờ sông tập chạy.</a:t>
            </a:r>
          </a:p>
        </p:txBody>
      </p:sp>
      <p:sp>
        <p:nvSpPr>
          <p:cNvPr id="13" name="矩形 1">
            <a:extLst>
              <a:ext uri="{FF2B5EF4-FFF2-40B4-BE49-F238E27FC236}">
                <a16:creationId xmlns:a16="http://schemas.microsoft.com/office/drawing/2014/main" id="{A90DD60A-0D44-4438-913D-C6AEA5BA679B}"/>
              </a:ext>
            </a:extLst>
          </p:cNvPr>
          <p:cNvSpPr/>
          <p:nvPr/>
        </p:nvSpPr>
        <p:spPr>
          <a:xfrm>
            <a:off x="5004048" y="3435845"/>
            <a:ext cx="3244949" cy="715089"/>
          </a:xfrm>
          <a:prstGeom prst="roundRect">
            <a:avLst/>
          </a:prstGeom>
          <a:solidFill>
            <a:srgbClr val="FF0000"/>
          </a:solidFill>
        </p:spPr>
        <p:txBody>
          <a:bodyPr wrap="square" anchor="ctr" anchorCtr="0">
            <a:spAutoFit/>
          </a:bodyPr>
          <a:lstStyle/>
          <a:p>
            <a:pPr>
              <a:lnSpc>
                <a:spcPct val="150000"/>
              </a:lnSpc>
            </a:pPr>
            <a:r>
              <a:rPr lang="en-US" sz="2400" b="1" dirty="0">
                <a:solidFill>
                  <a:schemeClr val="bg1"/>
                </a:solidFill>
                <a:latin typeface="UVN Van Chuong Nang" panose="00000400000000000000" pitchFamily="2" charset="0"/>
              </a:rPr>
              <a:t>MỞ BÀI GIÁN TIẾP</a:t>
            </a:r>
            <a:endParaRPr lang="vi-VN" sz="2400" b="1" dirty="0">
              <a:solidFill>
                <a:schemeClr val="bg1"/>
              </a:solidFill>
              <a:latin typeface="UVN Van Chuong Nang" panose="00000400000000000000" pitchFamily="2" charset="0"/>
            </a:endParaRPr>
          </a:p>
        </p:txBody>
      </p:sp>
      <p:sp>
        <p:nvSpPr>
          <p:cNvPr id="14" name="矩形 1">
            <a:extLst>
              <a:ext uri="{FF2B5EF4-FFF2-40B4-BE49-F238E27FC236}">
                <a16:creationId xmlns:a16="http://schemas.microsoft.com/office/drawing/2014/main" id="{A90DD60A-0D44-4438-913D-C6AEA5BA679B}"/>
              </a:ext>
            </a:extLst>
          </p:cNvPr>
          <p:cNvSpPr/>
          <p:nvPr/>
        </p:nvSpPr>
        <p:spPr>
          <a:xfrm>
            <a:off x="1043608" y="3435846"/>
            <a:ext cx="3244949" cy="715089"/>
          </a:xfrm>
          <a:prstGeom prst="roundRect">
            <a:avLst/>
          </a:prstGeom>
          <a:solidFill>
            <a:srgbClr val="0000FF"/>
          </a:solidFill>
        </p:spPr>
        <p:txBody>
          <a:bodyPr wrap="square" anchor="ctr" anchorCtr="0">
            <a:spAutoFit/>
          </a:bodyPr>
          <a:lstStyle/>
          <a:p>
            <a:pPr>
              <a:lnSpc>
                <a:spcPct val="150000"/>
              </a:lnSpc>
            </a:pPr>
            <a:r>
              <a:rPr lang="en-US" sz="2400" b="1" dirty="0">
                <a:solidFill>
                  <a:schemeClr val="bg1"/>
                </a:solidFill>
                <a:latin typeface="UVN Van Chuong Nang" panose="00000400000000000000" pitchFamily="2" charset="0"/>
              </a:rPr>
              <a:t>MỞ BÀI TRỰC TIẾP</a:t>
            </a:r>
            <a:endParaRPr lang="vi-VN" sz="2400" b="1" dirty="0">
              <a:solidFill>
                <a:schemeClr val="bg1"/>
              </a:solidFill>
              <a:latin typeface="UVN Van Chuong Nang" panose="00000400000000000000" pitchFamily="2" charset="0"/>
            </a:endParaRPr>
          </a:p>
        </p:txBody>
      </p:sp>
      <p:sp>
        <p:nvSpPr>
          <p:cNvPr id="2" name="TextBox 1"/>
          <p:cNvSpPr txBox="1"/>
          <p:nvPr/>
        </p:nvSpPr>
        <p:spPr>
          <a:xfrm>
            <a:off x="1763688" y="2443416"/>
            <a:ext cx="4248472" cy="369332"/>
          </a:xfrm>
          <a:prstGeom prst="rect">
            <a:avLst/>
          </a:prstGeom>
          <a:noFill/>
        </p:spPr>
        <p:txBody>
          <a:bodyPr wrap="square" rtlCol="0">
            <a:spAutoFit/>
          </a:bodyPr>
          <a:lstStyle/>
          <a:p>
            <a:endParaRPr lang="en-US"/>
          </a:p>
        </p:txBody>
      </p:sp>
      <p:sp>
        <p:nvSpPr>
          <p:cNvPr id="3" name="TextBox 2"/>
          <p:cNvSpPr txBox="1"/>
          <p:nvPr/>
        </p:nvSpPr>
        <p:spPr>
          <a:xfrm>
            <a:off x="1475656" y="2534981"/>
            <a:ext cx="6336704" cy="523220"/>
          </a:xfrm>
          <a:prstGeom prst="rect">
            <a:avLst/>
          </a:prstGeom>
          <a:solidFill>
            <a:srgbClr val="92D050"/>
          </a:solid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Kể luôn sự việc đầu tiên của câu chuyện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2542197"/>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900" decel="100000" fill="hold"/>
                                        <p:tgtEl>
                                          <p:spTgt spid="1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1" nodeType="clickEffect">
                                  <p:stCondLst>
                                    <p:cond delay="0"/>
                                  </p:stCondLst>
                                  <p:childTnLst>
                                    <p:anim calcmode="lin" valueType="num">
                                      <p:cBhvr>
                                        <p:cTn id="20" dur="500"/>
                                        <p:tgtEl>
                                          <p:spTgt spid="13"/>
                                        </p:tgtEl>
                                        <p:attrNameLst>
                                          <p:attrName>ppt_w</p:attrName>
                                        </p:attrNameLst>
                                      </p:cBhvr>
                                      <p:tavLst>
                                        <p:tav tm="0">
                                          <p:val>
                                            <p:strVal val="ppt_w"/>
                                          </p:val>
                                        </p:tav>
                                        <p:tav tm="100000">
                                          <p:val>
                                            <p:fltVal val="0"/>
                                          </p:val>
                                        </p:tav>
                                      </p:tavLst>
                                    </p:anim>
                                    <p:anim calcmode="lin" valueType="num">
                                      <p:cBhvr>
                                        <p:cTn id="21" dur="500"/>
                                        <p:tgtEl>
                                          <p:spTgt spid="13"/>
                                        </p:tgtEl>
                                        <p:attrNameLst>
                                          <p:attrName>ppt_h</p:attrName>
                                        </p:attrNameLst>
                                      </p:cBhvr>
                                      <p:tavLst>
                                        <p:tav tm="0">
                                          <p:val>
                                            <p:strVal val="ppt_h"/>
                                          </p:val>
                                        </p:tav>
                                        <p:tav tm="100000">
                                          <p:val>
                                            <p:fltVal val="0"/>
                                          </p:val>
                                        </p:tav>
                                      </p:tavLst>
                                    </p:anim>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
            <a:extLst>
              <a:ext uri="{FF2B5EF4-FFF2-40B4-BE49-F238E27FC236}">
                <a16:creationId xmlns:a16="http://schemas.microsoft.com/office/drawing/2014/main" id="{A90DD60A-0D44-4438-913D-C6AEA5BA679B}"/>
              </a:ext>
            </a:extLst>
          </p:cNvPr>
          <p:cNvSpPr/>
          <p:nvPr/>
        </p:nvSpPr>
        <p:spPr>
          <a:xfrm>
            <a:off x="395537" y="555526"/>
            <a:ext cx="8352928" cy="2246769"/>
          </a:xfrm>
          <a:prstGeom prst="rect">
            <a:avLst/>
          </a:prstGeom>
          <a:solidFill>
            <a:schemeClr val="bg1">
              <a:alpha val="83000"/>
            </a:schemeClr>
          </a:solidFill>
        </p:spPr>
        <p:txBody>
          <a:bodyPr wrap="square" anchor="ctr" anchorCtr="0">
            <a:spAutoFit/>
          </a:bodyPr>
          <a:lstStyle/>
          <a:p>
            <a:pPr algn="just"/>
            <a:r>
              <a:rPr lang="en-US" sz="2800" b="1" dirty="0">
                <a:solidFill>
                  <a:srgbClr val="C00000"/>
                </a:solidFill>
                <a:latin typeface="Times New Roman" panose="02020603050405020304" pitchFamily="18" charset="0"/>
                <a:cs typeface="Times New Roman" panose="02020603050405020304" pitchFamily="18" charset="0"/>
              </a:rPr>
              <a:t>1. </a:t>
            </a:r>
            <a:r>
              <a:rPr lang="en-US" sz="2800" b="1" dirty="0" err="1">
                <a:solidFill>
                  <a:srgbClr val="C00000"/>
                </a:solidFill>
                <a:latin typeface="Times New Roman" panose="02020603050405020304" pitchFamily="18" charset="0"/>
                <a:cs typeface="Times New Roman" panose="02020603050405020304" pitchFamily="18" charset="0"/>
              </a:rPr>
              <a:t>Đọc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mở</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bài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sau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biết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đó</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mở</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bài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nào</a:t>
            </a:r>
            <a:r>
              <a:rPr lang="en-US" sz="2800" b="1" dirty="0">
                <a:solidFill>
                  <a:srgbClr val="C00000"/>
                </a:solidFill>
                <a:latin typeface="Times New Roman" panose="02020603050405020304" pitchFamily="18" charset="0"/>
                <a:cs typeface="Times New Roman" panose="02020603050405020304" pitchFamily="18" charset="0"/>
              </a:rPr>
              <a:t>?</a:t>
            </a:r>
            <a:br>
              <a:rPr lang="en-US" sz="2800" b="1" dirty="0">
                <a:solidFill>
                  <a:srgbClr val="C00000"/>
                </a:solidFill>
                <a:latin typeface="Times New Roman" panose="02020603050405020304" pitchFamily="18" charset="0"/>
                <a:cs typeface="Times New Roman" panose="02020603050405020304" pitchFamily="18" charset="0"/>
              </a:rPr>
            </a:br>
            <a:r>
              <a:rPr lang="vi-VN" sz="2800" b="1" dirty="0">
                <a:solidFill>
                  <a:srgbClr val="0000FF"/>
                </a:solidFill>
                <a:latin typeface="Times New Roman" panose="02020603050405020304" pitchFamily="18" charset="0"/>
                <a:cs typeface="Times New Roman" panose="02020603050405020304" pitchFamily="18" charset="0"/>
              </a:rPr>
              <a:t>b. Xưa nay, người cậy tài cậy giỏi mà chủ quan, biếng nhác thì chẳng làm nên việc gì.</a:t>
            </a:r>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Ngược lại, sức có kém nhưng quyết tâm, nhẫn nại ắt thành công. Câu chuyện Rùa và thỏ chứng minh điều đó.</a:t>
            </a:r>
          </a:p>
        </p:txBody>
      </p:sp>
      <p:sp>
        <p:nvSpPr>
          <p:cNvPr id="13" name="矩形 1">
            <a:extLst>
              <a:ext uri="{FF2B5EF4-FFF2-40B4-BE49-F238E27FC236}">
                <a16:creationId xmlns:a16="http://schemas.microsoft.com/office/drawing/2014/main" id="{A90DD60A-0D44-4438-913D-C6AEA5BA679B}"/>
              </a:ext>
            </a:extLst>
          </p:cNvPr>
          <p:cNvSpPr/>
          <p:nvPr/>
        </p:nvSpPr>
        <p:spPr>
          <a:xfrm>
            <a:off x="4716016" y="3795886"/>
            <a:ext cx="3348718" cy="715089"/>
          </a:xfrm>
          <a:prstGeom prst="roundRect">
            <a:avLst/>
          </a:prstGeom>
          <a:solidFill>
            <a:srgbClr val="FF0000"/>
          </a:solidFill>
        </p:spPr>
        <p:txBody>
          <a:bodyPr wrap="square" anchor="ctr" anchorCtr="0">
            <a:spAutoFit/>
          </a:bodyPr>
          <a:lstStyle/>
          <a:p>
            <a:pPr algn="ctr">
              <a:lnSpc>
                <a:spcPct val="150000"/>
              </a:lnSpc>
            </a:pPr>
            <a:r>
              <a:rPr lang="en-US" sz="2400" b="1" dirty="0">
                <a:solidFill>
                  <a:schemeClr val="bg1"/>
                </a:solidFill>
                <a:latin typeface="UVN Van Chuong Nang" panose="00000400000000000000" pitchFamily="2" charset="0"/>
              </a:rPr>
              <a:t>MỞ BÀI GIÁN TIẾP</a:t>
            </a:r>
            <a:endParaRPr lang="vi-VN" sz="2400" b="1" dirty="0">
              <a:solidFill>
                <a:schemeClr val="bg1"/>
              </a:solidFill>
              <a:latin typeface="UVN Van Chuong Nang" panose="00000400000000000000" pitchFamily="2" charset="0"/>
            </a:endParaRPr>
          </a:p>
        </p:txBody>
      </p:sp>
      <p:sp>
        <p:nvSpPr>
          <p:cNvPr id="14" name="矩形 1">
            <a:extLst>
              <a:ext uri="{FF2B5EF4-FFF2-40B4-BE49-F238E27FC236}">
                <a16:creationId xmlns:a16="http://schemas.microsoft.com/office/drawing/2014/main" id="{A90DD60A-0D44-4438-913D-C6AEA5BA679B}"/>
              </a:ext>
            </a:extLst>
          </p:cNvPr>
          <p:cNvSpPr/>
          <p:nvPr/>
        </p:nvSpPr>
        <p:spPr>
          <a:xfrm>
            <a:off x="1043608" y="3795886"/>
            <a:ext cx="3348718" cy="715089"/>
          </a:xfrm>
          <a:prstGeom prst="roundRect">
            <a:avLst/>
          </a:prstGeom>
          <a:solidFill>
            <a:srgbClr val="0000FF"/>
          </a:solidFill>
        </p:spPr>
        <p:txBody>
          <a:bodyPr wrap="square" anchor="ctr" anchorCtr="0">
            <a:spAutoFit/>
          </a:bodyPr>
          <a:lstStyle/>
          <a:p>
            <a:pPr algn="ctr">
              <a:lnSpc>
                <a:spcPct val="150000"/>
              </a:lnSpc>
            </a:pPr>
            <a:r>
              <a:rPr lang="en-US" sz="2400" b="1" dirty="0">
                <a:solidFill>
                  <a:schemeClr val="bg1"/>
                </a:solidFill>
                <a:latin typeface="UVN Van Chuong Nang" panose="00000400000000000000" pitchFamily="2" charset="0"/>
              </a:rPr>
              <a:t>MỞ BÀI TRỰC TIẾP</a:t>
            </a:r>
            <a:endParaRPr lang="vi-VN" sz="2400" b="1" dirty="0">
              <a:solidFill>
                <a:schemeClr val="bg1"/>
              </a:solidFill>
              <a:latin typeface="UVN Van Chuong Nang" panose="00000400000000000000" pitchFamily="2" charset="0"/>
            </a:endParaRPr>
          </a:p>
        </p:txBody>
      </p:sp>
      <p:sp>
        <p:nvSpPr>
          <p:cNvPr id="5" name="TextBox 4"/>
          <p:cNvSpPr txBox="1"/>
          <p:nvPr/>
        </p:nvSpPr>
        <p:spPr>
          <a:xfrm>
            <a:off x="2267745" y="2931790"/>
            <a:ext cx="4608512" cy="523220"/>
          </a:xfrm>
          <a:prstGeom prst="rect">
            <a:avLst/>
          </a:prstGeom>
          <a:solidFill>
            <a:srgbClr val="92D050"/>
          </a:solidFill>
        </p:spPr>
        <p:txBody>
          <a:bodyPr wrap="square" rtlCol="0">
            <a:spAutoFit/>
          </a:bodyPr>
          <a:lstStyle/>
          <a:p>
            <a:pPr algn="ctr"/>
            <a:r>
              <a:rPr lang="en-US" sz="2800" b="1" smtClean="0">
                <a:latin typeface="Times New Roman" panose="02020603050405020304" pitchFamily="18" charset="0"/>
                <a:cs typeface="Times New Roman" panose="02020603050405020304" pitchFamily="18" charset="0"/>
              </a:rPr>
              <a:t>Từ ý nghĩa của câu chuyện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794778"/>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900" decel="100000" fill="hold"/>
                                        <p:tgtEl>
                                          <p:spTgt spid="1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1" nodeType="clickEffect">
                                  <p:stCondLst>
                                    <p:cond delay="0"/>
                                  </p:stCondLst>
                                  <p:childTnLst>
                                    <p:anim calcmode="lin" valueType="num">
                                      <p:cBhvr>
                                        <p:cTn id="20" dur="500"/>
                                        <p:tgtEl>
                                          <p:spTgt spid="14"/>
                                        </p:tgtEl>
                                        <p:attrNameLst>
                                          <p:attrName>ppt_w</p:attrName>
                                        </p:attrNameLst>
                                      </p:cBhvr>
                                      <p:tavLst>
                                        <p:tav tm="0">
                                          <p:val>
                                            <p:strVal val="ppt_w"/>
                                          </p:val>
                                        </p:tav>
                                        <p:tav tm="100000">
                                          <p:val>
                                            <p:fltVal val="0"/>
                                          </p:val>
                                        </p:tav>
                                      </p:tavLst>
                                    </p:anim>
                                    <p:anim calcmode="lin" valueType="num">
                                      <p:cBhvr>
                                        <p:cTn id="21" dur="500"/>
                                        <p:tgtEl>
                                          <p:spTgt spid="14"/>
                                        </p:tgtEl>
                                        <p:attrNameLst>
                                          <p:attrName>ppt_h</p:attrName>
                                        </p:attrNameLst>
                                      </p:cBhvr>
                                      <p:tavLst>
                                        <p:tav tm="0">
                                          <p:val>
                                            <p:strVal val="ppt_h"/>
                                          </p:val>
                                        </p:tav>
                                        <p:tav tm="100000">
                                          <p:val>
                                            <p:fltVal val="0"/>
                                          </p:val>
                                        </p:tav>
                                      </p:tavLst>
                                    </p:anim>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4" grpId="1"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
            <a:extLst>
              <a:ext uri="{FF2B5EF4-FFF2-40B4-BE49-F238E27FC236}">
                <a16:creationId xmlns:a16="http://schemas.microsoft.com/office/drawing/2014/main" id="{A90DD60A-0D44-4438-913D-C6AEA5BA679B}"/>
              </a:ext>
            </a:extLst>
          </p:cNvPr>
          <p:cNvSpPr/>
          <p:nvPr/>
        </p:nvSpPr>
        <p:spPr>
          <a:xfrm>
            <a:off x="467544" y="267494"/>
            <a:ext cx="8279131" cy="2677656"/>
          </a:xfrm>
          <a:prstGeom prst="rect">
            <a:avLst/>
          </a:prstGeom>
          <a:solidFill>
            <a:schemeClr val="bg1">
              <a:alpha val="83000"/>
            </a:schemeClr>
          </a:solidFill>
        </p:spPr>
        <p:txBody>
          <a:bodyPr wrap="square" anchor="ctr" anchorCtr="0">
            <a:spAutoFit/>
          </a:bodyPr>
          <a:lstStyle/>
          <a:p>
            <a:pPr algn="just"/>
            <a:r>
              <a:rPr lang="en-US" sz="2800" b="1" dirty="0">
                <a:solidFill>
                  <a:srgbClr val="C00000"/>
                </a:solidFill>
                <a:latin typeface="Times New Roman" panose="02020603050405020304" pitchFamily="18" charset="0"/>
                <a:cs typeface="Times New Roman" panose="02020603050405020304" pitchFamily="18" charset="0"/>
              </a:rPr>
              <a:t>1. </a:t>
            </a:r>
            <a:r>
              <a:rPr lang="en-US" sz="2800" b="1" dirty="0" err="1">
                <a:solidFill>
                  <a:srgbClr val="C00000"/>
                </a:solidFill>
                <a:latin typeface="Times New Roman" panose="02020603050405020304" pitchFamily="18" charset="0"/>
                <a:cs typeface="Times New Roman" panose="02020603050405020304" pitchFamily="18" charset="0"/>
              </a:rPr>
              <a:t>Đọc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mở</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bài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sau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biết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đó</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mở</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bài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nào</a:t>
            </a:r>
            <a:r>
              <a:rPr lang="en-US" sz="2800" b="1" dirty="0">
                <a:solidFill>
                  <a:srgbClr val="C00000"/>
                </a:solidFill>
                <a:latin typeface="Times New Roman" panose="02020603050405020304" pitchFamily="18" charset="0"/>
                <a:cs typeface="Times New Roman" panose="02020603050405020304" pitchFamily="18" charset="0"/>
              </a:rPr>
              <a:t>?</a:t>
            </a:r>
            <a:br>
              <a:rPr lang="en-US" sz="2800" b="1" dirty="0">
                <a:solidFill>
                  <a:srgbClr val="C00000"/>
                </a:solidFill>
                <a:latin typeface="Times New Roman" panose="02020603050405020304" pitchFamily="18" charset="0"/>
                <a:cs typeface="Times New Roman" panose="02020603050405020304" pitchFamily="18" charset="0"/>
              </a:rPr>
            </a:br>
            <a:r>
              <a:rPr lang="vi-VN" sz="2800" b="1" dirty="0">
                <a:solidFill>
                  <a:srgbClr val="0000FF"/>
                </a:solidFill>
                <a:latin typeface="Times New Roman" panose="02020603050405020304" pitchFamily="18" charset="0"/>
                <a:cs typeface="Times New Roman" panose="02020603050405020304" pitchFamily="18" charset="0"/>
              </a:rPr>
              <a:t>c. Đầu năm học vừa qua, lớp em có mấy bạn vì chủ quan, lười biếng nên kết quả học tập sút kém hẳn so với hồi lớp ba. Cô giáo bèn kể chuyện Rùa và thỏ để khuyên các bạn phải cố gắng, chăm chỉ. Câu chuyện như sau:</a:t>
            </a:r>
          </a:p>
        </p:txBody>
      </p:sp>
      <p:sp>
        <p:nvSpPr>
          <p:cNvPr id="13" name="矩形 1">
            <a:extLst>
              <a:ext uri="{FF2B5EF4-FFF2-40B4-BE49-F238E27FC236}">
                <a16:creationId xmlns:a16="http://schemas.microsoft.com/office/drawing/2014/main" id="{A90DD60A-0D44-4438-913D-C6AEA5BA679B}"/>
              </a:ext>
            </a:extLst>
          </p:cNvPr>
          <p:cNvSpPr/>
          <p:nvPr/>
        </p:nvSpPr>
        <p:spPr>
          <a:xfrm>
            <a:off x="4860032" y="3884950"/>
            <a:ext cx="3348718" cy="715089"/>
          </a:xfrm>
          <a:prstGeom prst="roundRect">
            <a:avLst/>
          </a:prstGeom>
          <a:solidFill>
            <a:srgbClr val="FF0000"/>
          </a:solidFill>
        </p:spPr>
        <p:txBody>
          <a:bodyPr wrap="square" anchor="ctr" anchorCtr="0">
            <a:spAutoFit/>
          </a:bodyPr>
          <a:lstStyle/>
          <a:p>
            <a:pPr algn="ctr">
              <a:lnSpc>
                <a:spcPct val="150000"/>
              </a:lnSpc>
            </a:pPr>
            <a:r>
              <a:rPr lang="en-US" sz="2400" b="1" dirty="0">
                <a:solidFill>
                  <a:schemeClr val="bg1"/>
                </a:solidFill>
                <a:latin typeface="UVN Van Chuong Nang" panose="00000400000000000000" pitchFamily="2" charset="0"/>
              </a:rPr>
              <a:t>MỞ BÀI GIÁN TIẾP</a:t>
            </a:r>
            <a:endParaRPr lang="vi-VN" sz="2400" b="1" dirty="0">
              <a:solidFill>
                <a:schemeClr val="bg1"/>
              </a:solidFill>
              <a:latin typeface="UVN Van Chuong Nang" panose="00000400000000000000" pitchFamily="2" charset="0"/>
            </a:endParaRPr>
          </a:p>
        </p:txBody>
      </p:sp>
      <p:sp>
        <p:nvSpPr>
          <p:cNvPr id="14" name="矩形 1">
            <a:extLst>
              <a:ext uri="{FF2B5EF4-FFF2-40B4-BE49-F238E27FC236}">
                <a16:creationId xmlns:a16="http://schemas.microsoft.com/office/drawing/2014/main" id="{A90DD60A-0D44-4438-913D-C6AEA5BA679B}"/>
              </a:ext>
            </a:extLst>
          </p:cNvPr>
          <p:cNvSpPr/>
          <p:nvPr/>
        </p:nvSpPr>
        <p:spPr>
          <a:xfrm>
            <a:off x="1244749" y="3867894"/>
            <a:ext cx="3348718" cy="715089"/>
          </a:xfrm>
          <a:prstGeom prst="roundRect">
            <a:avLst/>
          </a:prstGeom>
          <a:solidFill>
            <a:srgbClr val="0000FF"/>
          </a:solidFill>
        </p:spPr>
        <p:txBody>
          <a:bodyPr wrap="square" anchor="ctr" anchorCtr="0">
            <a:spAutoFit/>
          </a:bodyPr>
          <a:lstStyle/>
          <a:p>
            <a:pPr algn="ctr">
              <a:lnSpc>
                <a:spcPct val="150000"/>
              </a:lnSpc>
            </a:pPr>
            <a:r>
              <a:rPr lang="en-US" sz="2400" b="1" dirty="0">
                <a:solidFill>
                  <a:schemeClr val="bg1"/>
                </a:solidFill>
                <a:latin typeface="UVN Van Chuong Nang" panose="00000400000000000000" pitchFamily="2" charset="0"/>
              </a:rPr>
              <a:t>MỞ BÀI TRỰC TIẾP</a:t>
            </a:r>
            <a:endParaRPr lang="vi-VN" sz="2400" b="1" dirty="0">
              <a:solidFill>
                <a:schemeClr val="bg1"/>
              </a:solidFill>
              <a:latin typeface="UVN Van Chuong Nang" panose="00000400000000000000" pitchFamily="2" charset="0"/>
            </a:endParaRPr>
          </a:p>
        </p:txBody>
      </p:sp>
      <p:sp>
        <p:nvSpPr>
          <p:cNvPr id="5" name="TextBox 4"/>
          <p:cNvSpPr txBox="1"/>
          <p:nvPr/>
        </p:nvSpPr>
        <p:spPr>
          <a:xfrm>
            <a:off x="2195736" y="3075806"/>
            <a:ext cx="4608512" cy="523220"/>
          </a:xfrm>
          <a:prstGeom prst="rect">
            <a:avLst/>
          </a:prstGeom>
          <a:solidFill>
            <a:srgbClr val="92D050"/>
          </a:solidFill>
        </p:spPr>
        <p:txBody>
          <a:bodyPr wrap="square" rtlCol="0">
            <a:spAutoFit/>
          </a:bodyPr>
          <a:lstStyle/>
          <a:p>
            <a:pPr algn="ctr"/>
            <a:r>
              <a:rPr lang="en-US" sz="2800" b="1" smtClean="0">
                <a:latin typeface="Times New Roman" panose="02020603050405020304" pitchFamily="18" charset="0"/>
                <a:cs typeface="Times New Roman" panose="02020603050405020304" pitchFamily="18" charset="0"/>
              </a:rPr>
              <a:t>Từ bài học trong câu chuyện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0934881"/>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900" decel="100000" fill="hold"/>
                                        <p:tgtEl>
                                          <p:spTgt spid="1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grpId="1" nodeType="clickEffect">
                                  <p:stCondLst>
                                    <p:cond delay="0"/>
                                  </p:stCondLst>
                                  <p:childTnLst>
                                    <p:anim calcmode="lin" valueType="num">
                                      <p:cBhvr>
                                        <p:cTn id="26" dur="500"/>
                                        <p:tgtEl>
                                          <p:spTgt spid="14"/>
                                        </p:tgtEl>
                                        <p:attrNameLst>
                                          <p:attrName>ppt_w</p:attrName>
                                        </p:attrNameLst>
                                      </p:cBhvr>
                                      <p:tavLst>
                                        <p:tav tm="0">
                                          <p:val>
                                            <p:strVal val="ppt_w"/>
                                          </p:val>
                                        </p:tav>
                                        <p:tav tm="100000">
                                          <p:val>
                                            <p:fltVal val="0"/>
                                          </p:val>
                                        </p:tav>
                                      </p:tavLst>
                                    </p:anim>
                                    <p:anim calcmode="lin" valueType="num">
                                      <p:cBhvr>
                                        <p:cTn id="27" dur="500"/>
                                        <p:tgtEl>
                                          <p:spTgt spid="14"/>
                                        </p:tgtEl>
                                        <p:attrNameLst>
                                          <p:attrName>ppt_h</p:attrName>
                                        </p:attrNameLst>
                                      </p:cBhvr>
                                      <p:tavLst>
                                        <p:tav tm="0">
                                          <p:val>
                                            <p:strVal val="ppt_h"/>
                                          </p:val>
                                        </p:tav>
                                        <p:tav tm="100000">
                                          <p:val>
                                            <p:fltVal val="0"/>
                                          </p:val>
                                        </p:tav>
                                      </p:tavLst>
                                    </p:anim>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4" grpId="1"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
            <a:extLst>
              <a:ext uri="{FF2B5EF4-FFF2-40B4-BE49-F238E27FC236}">
                <a16:creationId xmlns:a16="http://schemas.microsoft.com/office/drawing/2014/main" id="{A90DD60A-0D44-4438-913D-C6AEA5BA679B}"/>
              </a:ext>
            </a:extLst>
          </p:cNvPr>
          <p:cNvSpPr/>
          <p:nvPr/>
        </p:nvSpPr>
        <p:spPr>
          <a:xfrm>
            <a:off x="467544" y="267494"/>
            <a:ext cx="8279131" cy="2677656"/>
          </a:xfrm>
          <a:prstGeom prst="rect">
            <a:avLst/>
          </a:prstGeom>
          <a:solidFill>
            <a:schemeClr val="bg1">
              <a:alpha val="83000"/>
            </a:schemeClr>
          </a:solidFill>
        </p:spPr>
        <p:txBody>
          <a:bodyPr wrap="square" anchor="ctr" anchorCtr="0">
            <a:spAutoFit/>
          </a:bodyPr>
          <a:lstStyle/>
          <a:p>
            <a:pPr algn="just"/>
            <a:r>
              <a:rPr lang="en-US" sz="2800" b="1" dirty="0">
                <a:solidFill>
                  <a:srgbClr val="C00000"/>
                </a:solidFill>
                <a:latin typeface="Times New Roman" panose="02020603050405020304" pitchFamily="18" charset="0"/>
                <a:cs typeface="Times New Roman" panose="02020603050405020304" pitchFamily="18" charset="0"/>
              </a:rPr>
              <a:t>1. </a:t>
            </a:r>
            <a:r>
              <a:rPr lang="en-US" sz="2800" b="1" dirty="0" err="1">
                <a:solidFill>
                  <a:srgbClr val="C00000"/>
                </a:solidFill>
                <a:latin typeface="Times New Roman" panose="02020603050405020304" pitchFamily="18" charset="0"/>
                <a:cs typeface="Times New Roman" panose="02020603050405020304" pitchFamily="18" charset="0"/>
              </a:rPr>
              <a:t>Đọc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mở</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bài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sau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biết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đó</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mở</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bài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nào</a:t>
            </a:r>
            <a:r>
              <a:rPr lang="en-US" sz="2800" b="1" dirty="0">
                <a:solidFill>
                  <a:srgbClr val="C00000"/>
                </a:solidFill>
                <a:latin typeface="Times New Roman" panose="02020603050405020304" pitchFamily="18" charset="0"/>
                <a:cs typeface="Times New Roman" panose="02020603050405020304" pitchFamily="18" charset="0"/>
              </a:rPr>
              <a:t>?</a:t>
            </a:r>
            <a:r>
              <a:rPr lang="en-US" sz="2800" b="1">
                <a:solidFill>
                  <a:srgbClr val="C00000"/>
                </a:solidFill>
                <a:latin typeface="Times New Roman" panose="02020603050405020304" pitchFamily="18" charset="0"/>
                <a:cs typeface="Times New Roman" panose="02020603050405020304" pitchFamily="18" charset="0"/>
              </a:rPr>
              <a:t/>
            </a:r>
            <a:br>
              <a:rPr lang="en-US" sz="2800" b="1">
                <a:solidFill>
                  <a:srgbClr val="C00000"/>
                </a:solidFill>
                <a:latin typeface="Times New Roman" panose="02020603050405020304" pitchFamily="18" charset="0"/>
                <a:cs typeface="Times New Roman" panose="02020603050405020304" pitchFamily="18" charset="0"/>
              </a:rPr>
            </a:br>
            <a:r>
              <a:rPr lang="en-US" sz="2800" b="1" smtClean="0">
                <a:solidFill>
                  <a:srgbClr val="0000FF"/>
                </a:solidFill>
                <a:latin typeface="Times New Roman" panose="02020603050405020304" pitchFamily="18" charset="0"/>
                <a:cs typeface="Times New Roman" panose="02020603050405020304" pitchFamily="18" charset="0"/>
              </a:rPr>
              <a:t>d</a:t>
            </a:r>
            <a:r>
              <a:rPr lang="vi-VN" sz="2800" b="1" smtClean="0">
                <a:solidFill>
                  <a:srgbClr val="0000FF"/>
                </a:solidFill>
                <a:latin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cs typeface="Times New Roman" panose="02020603050405020304" pitchFamily="18" charset="0"/>
              </a:rPr>
              <a:t>Vào dịp sinh nhật lần thứ 9, tôi được chị họ tặng cho cuốn truyện ngụ ngôn thế giới. </a:t>
            </a:r>
            <a:r>
              <a:rPr lang="en-US" sz="2800" b="1" smtClean="0">
                <a:solidFill>
                  <a:srgbClr val="0000FF"/>
                </a:solidFill>
                <a:latin typeface="Times New Roman" panose="02020603050405020304" pitchFamily="18" charset="0"/>
                <a:cs typeface="Times New Roman" panose="02020603050405020304" pitchFamily="18" charset="0"/>
              </a:rPr>
              <a:t>Trong đó, tôi </a:t>
            </a:r>
            <a:r>
              <a:rPr lang="en-US" sz="2800" b="1">
                <a:solidFill>
                  <a:srgbClr val="0000FF"/>
                </a:solidFill>
                <a:latin typeface="Times New Roman" panose="02020603050405020304" pitchFamily="18" charset="0"/>
                <a:cs typeface="Times New Roman" panose="02020603050405020304" pitchFamily="18" charset="0"/>
              </a:rPr>
              <a:t>rất thích câu chuyện về chú rùa khiêm tốn, chăm chỉ đã dạy cho anh chàng thỏ kiêu ngạo một bài học nhớ đời. Chuyện là thế này:</a:t>
            </a:r>
          </a:p>
        </p:txBody>
      </p:sp>
      <p:sp>
        <p:nvSpPr>
          <p:cNvPr id="13" name="矩形 1">
            <a:extLst>
              <a:ext uri="{FF2B5EF4-FFF2-40B4-BE49-F238E27FC236}">
                <a16:creationId xmlns:a16="http://schemas.microsoft.com/office/drawing/2014/main" id="{A90DD60A-0D44-4438-913D-C6AEA5BA679B}"/>
              </a:ext>
            </a:extLst>
          </p:cNvPr>
          <p:cNvSpPr/>
          <p:nvPr/>
        </p:nvSpPr>
        <p:spPr>
          <a:xfrm>
            <a:off x="4860032" y="3937406"/>
            <a:ext cx="3348718" cy="715089"/>
          </a:xfrm>
          <a:prstGeom prst="roundRect">
            <a:avLst/>
          </a:prstGeom>
          <a:solidFill>
            <a:srgbClr val="FF0000"/>
          </a:solidFill>
        </p:spPr>
        <p:txBody>
          <a:bodyPr wrap="square" anchor="ctr" anchorCtr="0">
            <a:spAutoFit/>
          </a:bodyPr>
          <a:lstStyle/>
          <a:p>
            <a:pPr algn="ctr">
              <a:lnSpc>
                <a:spcPct val="150000"/>
              </a:lnSpc>
            </a:pPr>
            <a:r>
              <a:rPr lang="en-US" sz="2400" b="1" dirty="0">
                <a:solidFill>
                  <a:schemeClr val="bg1"/>
                </a:solidFill>
                <a:latin typeface="UVN Van Chuong Nang" panose="00000400000000000000" pitchFamily="2" charset="0"/>
              </a:rPr>
              <a:t>MỞ BÀI GIÁN TIẾP</a:t>
            </a:r>
            <a:endParaRPr lang="vi-VN" sz="2400" b="1" dirty="0">
              <a:solidFill>
                <a:schemeClr val="bg1"/>
              </a:solidFill>
              <a:latin typeface="UVN Van Chuong Nang" panose="00000400000000000000" pitchFamily="2" charset="0"/>
            </a:endParaRPr>
          </a:p>
        </p:txBody>
      </p:sp>
      <p:sp>
        <p:nvSpPr>
          <p:cNvPr id="14" name="矩形 1">
            <a:extLst>
              <a:ext uri="{FF2B5EF4-FFF2-40B4-BE49-F238E27FC236}">
                <a16:creationId xmlns:a16="http://schemas.microsoft.com/office/drawing/2014/main" id="{A90DD60A-0D44-4438-913D-C6AEA5BA679B}"/>
              </a:ext>
            </a:extLst>
          </p:cNvPr>
          <p:cNvSpPr/>
          <p:nvPr/>
        </p:nvSpPr>
        <p:spPr>
          <a:xfrm>
            <a:off x="1043608" y="3937406"/>
            <a:ext cx="3348718" cy="715089"/>
          </a:xfrm>
          <a:prstGeom prst="roundRect">
            <a:avLst/>
          </a:prstGeom>
          <a:solidFill>
            <a:srgbClr val="0000FF"/>
          </a:solidFill>
        </p:spPr>
        <p:txBody>
          <a:bodyPr wrap="square" anchor="ctr" anchorCtr="0">
            <a:spAutoFit/>
          </a:bodyPr>
          <a:lstStyle/>
          <a:p>
            <a:pPr algn="ctr">
              <a:lnSpc>
                <a:spcPct val="150000"/>
              </a:lnSpc>
            </a:pPr>
            <a:r>
              <a:rPr lang="en-US" sz="2400" b="1" dirty="0">
                <a:solidFill>
                  <a:schemeClr val="bg1"/>
                </a:solidFill>
                <a:latin typeface="UVN Van Chuong Nang" panose="00000400000000000000" pitchFamily="2" charset="0"/>
              </a:rPr>
              <a:t>MỞ BÀI TRỰC TIẾP</a:t>
            </a:r>
            <a:endParaRPr lang="vi-VN" sz="2400" b="1" dirty="0">
              <a:solidFill>
                <a:schemeClr val="bg1"/>
              </a:solidFill>
              <a:latin typeface="UVN Van Chuong Nang" panose="00000400000000000000" pitchFamily="2" charset="0"/>
            </a:endParaRPr>
          </a:p>
        </p:txBody>
      </p:sp>
      <p:sp>
        <p:nvSpPr>
          <p:cNvPr id="5" name="TextBox 4"/>
          <p:cNvSpPr txBox="1"/>
          <p:nvPr/>
        </p:nvSpPr>
        <p:spPr>
          <a:xfrm>
            <a:off x="1728030" y="3152998"/>
            <a:ext cx="5328592" cy="523220"/>
          </a:xfrm>
          <a:prstGeom prst="rect">
            <a:avLst/>
          </a:prstGeom>
          <a:solidFill>
            <a:srgbClr val="92D050"/>
          </a:solidFill>
        </p:spPr>
        <p:txBody>
          <a:bodyPr wrap="square" rtlCol="0">
            <a:spAutoFit/>
          </a:bodyPr>
          <a:lstStyle/>
          <a:p>
            <a:pPr algn="ctr"/>
            <a:r>
              <a:rPr lang="en-US" sz="2800" b="1" smtClean="0">
                <a:latin typeface="Times New Roman" panose="02020603050405020304" pitchFamily="18" charset="0"/>
                <a:cs typeface="Times New Roman" panose="02020603050405020304" pitchFamily="18" charset="0"/>
              </a:rPr>
              <a:t>Từ tình huống đọc câu chuyện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5411350"/>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900" decel="100000" fill="hold"/>
                                        <p:tgtEl>
                                          <p:spTgt spid="1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grpId="1" nodeType="clickEffect">
                                  <p:stCondLst>
                                    <p:cond delay="0"/>
                                  </p:stCondLst>
                                  <p:childTnLst>
                                    <p:anim calcmode="lin" valueType="num">
                                      <p:cBhvr>
                                        <p:cTn id="26" dur="500"/>
                                        <p:tgtEl>
                                          <p:spTgt spid="14"/>
                                        </p:tgtEl>
                                        <p:attrNameLst>
                                          <p:attrName>ppt_w</p:attrName>
                                        </p:attrNameLst>
                                      </p:cBhvr>
                                      <p:tavLst>
                                        <p:tav tm="0">
                                          <p:val>
                                            <p:strVal val="ppt_w"/>
                                          </p:val>
                                        </p:tav>
                                        <p:tav tm="100000">
                                          <p:val>
                                            <p:fltVal val="0"/>
                                          </p:val>
                                        </p:tav>
                                      </p:tavLst>
                                    </p:anim>
                                    <p:anim calcmode="lin" valueType="num">
                                      <p:cBhvr>
                                        <p:cTn id="27" dur="500"/>
                                        <p:tgtEl>
                                          <p:spTgt spid="14"/>
                                        </p:tgtEl>
                                        <p:attrNameLst>
                                          <p:attrName>ppt_h</p:attrName>
                                        </p:attrNameLst>
                                      </p:cBhvr>
                                      <p:tavLst>
                                        <p:tav tm="0">
                                          <p:val>
                                            <p:strVal val="ppt_h"/>
                                          </p:val>
                                        </p:tav>
                                        <p:tav tm="100000">
                                          <p:val>
                                            <p:fltVal val="0"/>
                                          </p:val>
                                        </p:tav>
                                      </p:tavLst>
                                    </p:anim>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4" grpId="1"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
            <a:extLst>
              <a:ext uri="{FF2B5EF4-FFF2-40B4-BE49-F238E27FC236}">
                <a16:creationId xmlns:a16="http://schemas.microsoft.com/office/drawing/2014/main" id="{A90DD60A-0D44-4438-913D-C6AEA5BA679B}"/>
              </a:ext>
            </a:extLst>
          </p:cNvPr>
          <p:cNvSpPr/>
          <p:nvPr/>
        </p:nvSpPr>
        <p:spPr>
          <a:xfrm>
            <a:off x="467544" y="411510"/>
            <a:ext cx="8279131" cy="2246769"/>
          </a:xfrm>
          <a:prstGeom prst="rect">
            <a:avLst/>
          </a:prstGeom>
          <a:solidFill>
            <a:schemeClr val="bg1">
              <a:alpha val="83000"/>
            </a:schemeClr>
          </a:solidFill>
        </p:spPr>
        <p:txBody>
          <a:bodyPr wrap="square" anchor="ctr" anchorCtr="0">
            <a:spAutoFit/>
          </a:bodyPr>
          <a:lstStyle/>
          <a:p>
            <a:pPr algn="just"/>
            <a:r>
              <a:rPr lang="en-US" sz="2800" b="1" dirty="0">
                <a:solidFill>
                  <a:srgbClr val="C00000"/>
                </a:solidFill>
                <a:latin typeface="Times New Roman" panose="02020603050405020304" pitchFamily="18" charset="0"/>
                <a:cs typeface="Times New Roman" panose="02020603050405020304" pitchFamily="18" charset="0"/>
              </a:rPr>
              <a:t>1. </a:t>
            </a:r>
            <a:r>
              <a:rPr lang="en-US" sz="2800" b="1" dirty="0" err="1">
                <a:solidFill>
                  <a:srgbClr val="C00000"/>
                </a:solidFill>
                <a:latin typeface="Times New Roman" panose="02020603050405020304" pitchFamily="18" charset="0"/>
                <a:cs typeface="Times New Roman" panose="02020603050405020304" pitchFamily="18" charset="0"/>
              </a:rPr>
              <a:t>Đọc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mở</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bài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sau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biết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đó</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mở</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bài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nào</a:t>
            </a:r>
            <a:r>
              <a:rPr lang="en-US" sz="2800" b="1" dirty="0">
                <a:solidFill>
                  <a:srgbClr val="C00000"/>
                </a:solidFill>
                <a:latin typeface="Times New Roman" panose="02020603050405020304" pitchFamily="18" charset="0"/>
                <a:cs typeface="Times New Roman" panose="02020603050405020304" pitchFamily="18" charset="0"/>
              </a:rPr>
              <a:t>?</a:t>
            </a:r>
            <a:r>
              <a:rPr lang="en-US" sz="2800" b="1">
                <a:solidFill>
                  <a:srgbClr val="C00000"/>
                </a:solidFill>
                <a:latin typeface="Times New Roman" panose="02020603050405020304" pitchFamily="18" charset="0"/>
                <a:cs typeface="Times New Roman" panose="02020603050405020304" pitchFamily="18" charset="0"/>
              </a:rPr>
              <a:t/>
            </a:r>
            <a:br>
              <a:rPr lang="en-US" sz="2800" b="1">
                <a:solidFill>
                  <a:srgbClr val="C00000"/>
                </a:solidFill>
                <a:latin typeface="Times New Roman" panose="02020603050405020304" pitchFamily="18" charset="0"/>
                <a:cs typeface="Times New Roman" panose="02020603050405020304" pitchFamily="18" charset="0"/>
              </a:rPr>
            </a:br>
            <a:r>
              <a:rPr lang="en-US" sz="2800" b="1" smtClean="0">
                <a:solidFill>
                  <a:srgbClr val="0000FF"/>
                </a:solidFill>
                <a:latin typeface="Times New Roman" panose="02020603050405020304" pitchFamily="18" charset="0"/>
                <a:cs typeface="Times New Roman" panose="02020603050405020304" pitchFamily="18" charset="0"/>
              </a:rPr>
              <a:t>e</a:t>
            </a:r>
            <a:r>
              <a:rPr lang="vi-VN" sz="2800" b="1" smtClean="0">
                <a:solidFill>
                  <a:srgbClr val="0000FF"/>
                </a:solidFill>
                <a:latin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cs typeface="Times New Roman" panose="02020603050405020304" pitchFamily="18" charset="0"/>
              </a:rPr>
              <a:t>Mỗi khi nhắc đến loài rùa ai cũng nghĩ đến câu thành ngữ “Chậm như rùa”. Ấy thế mà có một chú rùa đã thắng chú thỏ trong cuộc thi chạy đấy. Đầu đuôi câu chuyện như sau:</a:t>
            </a:r>
            <a:endPar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矩形 1">
            <a:extLst>
              <a:ext uri="{FF2B5EF4-FFF2-40B4-BE49-F238E27FC236}">
                <a16:creationId xmlns:a16="http://schemas.microsoft.com/office/drawing/2014/main" id="{A90DD60A-0D44-4438-913D-C6AEA5BA679B}"/>
              </a:ext>
            </a:extLst>
          </p:cNvPr>
          <p:cNvSpPr/>
          <p:nvPr/>
        </p:nvSpPr>
        <p:spPr>
          <a:xfrm>
            <a:off x="4788024" y="3795885"/>
            <a:ext cx="3348718" cy="715089"/>
          </a:xfrm>
          <a:prstGeom prst="roundRect">
            <a:avLst>
              <a:gd name="adj" fmla="val 17643"/>
            </a:avLst>
          </a:prstGeom>
          <a:solidFill>
            <a:srgbClr val="FF0000"/>
          </a:solidFill>
        </p:spPr>
        <p:txBody>
          <a:bodyPr wrap="square" anchor="ctr" anchorCtr="0">
            <a:spAutoFit/>
          </a:bodyPr>
          <a:lstStyle/>
          <a:p>
            <a:pPr algn="ctr">
              <a:lnSpc>
                <a:spcPct val="150000"/>
              </a:lnSpc>
            </a:pPr>
            <a:r>
              <a:rPr lang="en-US" sz="2400" b="1" dirty="0">
                <a:solidFill>
                  <a:schemeClr val="bg1"/>
                </a:solidFill>
                <a:latin typeface="UVN Van Chuong Nang" panose="00000400000000000000" pitchFamily="2" charset="0"/>
              </a:rPr>
              <a:t>MỞ BÀI GIÁN TIẾP</a:t>
            </a:r>
            <a:endParaRPr lang="vi-VN" sz="2400" b="1" dirty="0">
              <a:solidFill>
                <a:schemeClr val="bg1"/>
              </a:solidFill>
              <a:latin typeface="UVN Van Chuong Nang" panose="00000400000000000000" pitchFamily="2" charset="0"/>
            </a:endParaRPr>
          </a:p>
        </p:txBody>
      </p:sp>
      <p:sp>
        <p:nvSpPr>
          <p:cNvPr id="14" name="矩形 1">
            <a:extLst>
              <a:ext uri="{FF2B5EF4-FFF2-40B4-BE49-F238E27FC236}">
                <a16:creationId xmlns:a16="http://schemas.microsoft.com/office/drawing/2014/main" id="{A90DD60A-0D44-4438-913D-C6AEA5BA679B}"/>
              </a:ext>
            </a:extLst>
          </p:cNvPr>
          <p:cNvSpPr/>
          <p:nvPr/>
        </p:nvSpPr>
        <p:spPr>
          <a:xfrm>
            <a:off x="1043608" y="3795886"/>
            <a:ext cx="3348718" cy="715089"/>
          </a:xfrm>
          <a:prstGeom prst="roundRect">
            <a:avLst/>
          </a:prstGeom>
          <a:solidFill>
            <a:srgbClr val="0000FF"/>
          </a:solidFill>
        </p:spPr>
        <p:txBody>
          <a:bodyPr wrap="square" anchor="ctr" anchorCtr="0">
            <a:spAutoFit/>
          </a:bodyPr>
          <a:lstStyle/>
          <a:p>
            <a:pPr algn="ctr">
              <a:lnSpc>
                <a:spcPct val="150000"/>
              </a:lnSpc>
            </a:pPr>
            <a:r>
              <a:rPr lang="en-US" sz="2400" b="1" dirty="0">
                <a:solidFill>
                  <a:schemeClr val="bg1"/>
                </a:solidFill>
                <a:latin typeface="UVN Van Chuong Nang" panose="00000400000000000000" pitchFamily="2" charset="0"/>
              </a:rPr>
              <a:t>MỞ BÀI TRỰC TIẾP</a:t>
            </a:r>
            <a:endParaRPr lang="vi-VN" sz="2400" b="1" dirty="0">
              <a:solidFill>
                <a:schemeClr val="bg1"/>
              </a:solidFill>
              <a:latin typeface="UVN Van Chuong Nang" panose="00000400000000000000" pitchFamily="2" charset="0"/>
            </a:endParaRPr>
          </a:p>
        </p:txBody>
      </p:sp>
      <p:sp>
        <p:nvSpPr>
          <p:cNvPr id="5" name="TextBox 4"/>
          <p:cNvSpPr txBox="1"/>
          <p:nvPr/>
        </p:nvSpPr>
        <p:spPr>
          <a:xfrm>
            <a:off x="2349460" y="2962309"/>
            <a:ext cx="4085732" cy="523220"/>
          </a:xfrm>
          <a:prstGeom prst="rect">
            <a:avLst/>
          </a:prstGeom>
          <a:solidFill>
            <a:srgbClr val="92D050"/>
          </a:solidFill>
        </p:spPr>
        <p:txBody>
          <a:bodyPr wrap="square" rtlCol="0">
            <a:spAutoFit/>
          </a:bodyPr>
          <a:lstStyle/>
          <a:p>
            <a:pPr algn="ctr"/>
            <a:r>
              <a:rPr lang="en-US" sz="2800" b="1" smtClean="0">
                <a:latin typeface="Times New Roman" panose="02020603050405020304" pitchFamily="18" charset="0"/>
                <a:cs typeface="Times New Roman" panose="02020603050405020304" pitchFamily="18" charset="0"/>
              </a:rPr>
              <a:t>Từ một câu thành ngữ</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166924"/>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900" decel="100000" fill="hold"/>
                                        <p:tgtEl>
                                          <p:spTgt spid="1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1" nodeType="clickEffect">
                                  <p:stCondLst>
                                    <p:cond delay="0"/>
                                  </p:stCondLst>
                                  <p:childTnLst>
                                    <p:anim calcmode="lin" valueType="num">
                                      <p:cBhvr>
                                        <p:cTn id="20" dur="500"/>
                                        <p:tgtEl>
                                          <p:spTgt spid="14"/>
                                        </p:tgtEl>
                                        <p:attrNameLst>
                                          <p:attrName>ppt_w</p:attrName>
                                        </p:attrNameLst>
                                      </p:cBhvr>
                                      <p:tavLst>
                                        <p:tav tm="0">
                                          <p:val>
                                            <p:strVal val="ppt_w"/>
                                          </p:val>
                                        </p:tav>
                                        <p:tav tm="100000">
                                          <p:val>
                                            <p:fltVal val="0"/>
                                          </p:val>
                                        </p:tav>
                                      </p:tavLst>
                                    </p:anim>
                                    <p:anim calcmode="lin" valueType="num">
                                      <p:cBhvr>
                                        <p:cTn id="21" dur="500"/>
                                        <p:tgtEl>
                                          <p:spTgt spid="14"/>
                                        </p:tgtEl>
                                        <p:attrNameLst>
                                          <p:attrName>ppt_h</p:attrName>
                                        </p:attrNameLst>
                                      </p:cBhvr>
                                      <p:tavLst>
                                        <p:tav tm="0">
                                          <p:val>
                                            <p:strVal val="ppt_h"/>
                                          </p:val>
                                        </p:tav>
                                        <p:tav tm="100000">
                                          <p:val>
                                            <p:fltVal val="0"/>
                                          </p:val>
                                        </p:tav>
                                      </p:tavLst>
                                    </p:anim>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4" grpId="1"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76139611"/>
              </p:ext>
            </p:extLst>
          </p:nvPr>
        </p:nvGraphicFramePr>
        <p:xfrm>
          <a:off x="251520" y="11796"/>
          <a:ext cx="8640960" cy="5312107"/>
        </p:xfrm>
        <a:graphic>
          <a:graphicData uri="http://schemas.openxmlformats.org/drawingml/2006/table">
            <a:tbl>
              <a:tblPr firstRow="1" firstCol="1" bandRow="1">
                <a:tableStyleId>{5C22544A-7EE6-4342-B048-85BDC9FD1C3A}</a:tableStyleId>
              </a:tblPr>
              <a:tblGrid>
                <a:gridCol w="6048672">
                  <a:extLst>
                    <a:ext uri="{9D8B030D-6E8A-4147-A177-3AD203B41FA5}">
                      <a16:colId xmlns:a16="http://schemas.microsoft.com/office/drawing/2014/main" val="1283360350"/>
                    </a:ext>
                  </a:extLst>
                </a:gridCol>
                <a:gridCol w="2592288">
                  <a:extLst>
                    <a:ext uri="{9D8B030D-6E8A-4147-A177-3AD203B41FA5}">
                      <a16:colId xmlns:a16="http://schemas.microsoft.com/office/drawing/2014/main" val="402833219"/>
                    </a:ext>
                  </a:extLst>
                </a:gridCol>
              </a:tblGrid>
              <a:tr h="411510">
                <a:tc>
                  <a:txBody>
                    <a:bodyPr/>
                    <a:lstStyle/>
                    <a:p>
                      <a:pPr marL="0" marR="0" algn="ctr">
                        <a:spcBef>
                          <a:spcPts val="0"/>
                        </a:spcBef>
                        <a:spcAft>
                          <a:spcPts val="0"/>
                        </a:spcAft>
                      </a:pPr>
                      <a:r>
                        <a:rPr lang="en-US" sz="2200">
                          <a:solidFill>
                            <a:srgbClr val="FF0000"/>
                          </a:solidFill>
                          <a:effectLst/>
                          <a:latin typeface="Times New Roman" panose="02020603050405020304" pitchFamily="18" charset="0"/>
                          <a:cs typeface="Times New Roman" panose="02020603050405020304" pitchFamily="18" charset="0"/>
                        </a:rPr>
                        <a:t>Mở bài gián tiếp</a:t>
                      </a:r>
                      <a:endParaRPr lang="en-US" sz="2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9" marR="57419" marT="0" marB="0">
                    <a:noFill/>
                  </a:tcPr>
                </a:tc>
                <a:tc>
                  <a:txBody>
                    <a:bodyPr/>
                    <a:lstStyle/>
                    <a:p>
                      <a:pPr marL="0" marR="0" algn="ctr">
                        <a:spcBef>
                          <a:spcPts val="0"/>
                        </a:spcBef>
                        <a:spcAft>
                          <a:spcPts val="0"/>
                        </a:spcAft>
                      </a:pPr>
                      <a:endParaRPr lang="en-US" sz="2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9" marR="57419" marT="0" marB="0">
                    <a:noFill/>
                  </a:tcPr>
                </a:tc>
                <a:extLst>
                  <a:ext uri="{0D108BD9-81ED-4DB2-BD59-A6C34878D82A}">
                    <a16:rowId xmlns:a16="http://schemas.microsoft.com/office/drawing/2014/main" val="324180773"/>
                  </a:ext>
                </a:extLst>
              </a:tr>
              <a:tr h="1171398">
                <a:tc>
                  <a:txBody>
                    <a:bodyPr/>
                    <a:lstStyle/>
                    <a:p>
                      <a:pPr marL="0" marR="0" algn="just">
                        <a:spcBef>
                          <a:spcPts val="0"/>
                        </a:spcBef>
                        <a:spcAft>
                          <a:spcPts val="0"/>
                        </a:spcAft>
                      </a:pPr>
                      <a:r>
                        <a:rPr lang="en-US" sz="1800">
                          <a:solidFill>
                            <a:srgbClr val="0000FF"/>
                          </a:solidFill>
                          <a:effectLst/>
                          <a:latin typeface="Times New Roman" panose="02020603050405020304" pitchFamily="18" charset="0"/>
                          <a:cs typeface="Times New Roman" panose="02020603050405020304" pitchFamily="18" charset="0"/>
                        </a:rPr>
                        <a:t>b) Xưa nay, người cậy tài cậy giỏi mà chủ quan, biếng nhác thì chẳng làm nên việc gì. Ngược lại, sức có kém nhưng quyết tâm, nhẫn nại ắt thành công. Câu chuyện Rùa và thỏ chứng minh điều đó</a:t>
                      </a:r>
                      <a:r>
                        <a:rPr lang="en-US" sz="1800" smtClean="0">
                          <a:solidFill>
                            <a:srgbClr val="0000FF"/>
                          </a:solidFill>
                          <a:effectLst/>
                          <a:latin typeface="Times New Roman" panose="02020603050405020304" pitchFamily="18" charset="0"/>
                          <a:cs typeface="Times New Roman" panose="02020603050405020304" pitchFamily="18" charset="0"/>
                        </a:rPr>
                        <a:t>.</a:t>
                      </a:r>
                      <a:endParaRPr lang="en-US" sz="1800">
                        <a:solidFill>
                          <a:srgbClr val="0000FF"/>
                        </a:solidFill>
                        <a:effectLst/>
                        <a:latin typeface="Times New Roman" panose="02020603050405020304" pitchFamily="18" charset="0"/>
                        <a:cs typeface="Times New Roman" panose="02020603050405020304" pitchFamily="18" charset="0"/>
                      </a:endParaRPr>
                    </a:p>
                  </a:txBody>
                  <a:tcPr marL="57419" marR="57419" marT="0" marB="0">
                    <a:noFill/>
                  </a:tcPr>
                </a:tc>
                <a:tc>
                  <a:txBody>
                    <a:bodyPr/>
                    <a:lstStyle/>
                    <a:p>
                      <a:pPr marL="0" marR="0" algn="just">
                        <a:spcBef>
                          <a:spcPts val="0"/>
                        </a:spcBef>
                        <a:spcAft>
                          <a:spcPts val="0"/>
                        </a:spcAft>
                      </a:pPr>
                      <a:endPar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9" marR="57419" marT="0" marB="0">
                    <a:noFill/>
                  </a:tcPr>
                </a:tc>
                <a:extLst>
                  <a:ext uri="{0D108BD9-81ED-4DB2-BD59-A6C34878D82A}">
                    <a16:rowId xmlns:a16="http://schemas.microsoft.com/office/drawing/2014/main" val="3410536935"/>
                  </a:ext>
                </a:extLst>
              </a:tr>
              <a:tr h="1152128">
                <a:tc>
                  <a:txBody>
                    <a:bodyPr/>
                    <a:lstStyle/>
                    <a:p>
                      <a:pPr marL="0" marR="0" algn="just">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c) Đầu năm học vừa qua, lớp em có mấy bạn vì chủ quan, lười biếng nên kết quả học tập sút kém hẳn so với hồi lớp ba. Cô giáo bèn kể chuyện Rùa và thỏ để khuyên các bạn phải cố gắng, chăm chỉ. Câu chuyện này như sau</a:t>
                      </a:r>
                      <a:r>
                        <a:rPr lang="en-US" sz="1800" smtClean="0">
                          <a:solidFill>
                            <a:schemeClr val="tx1"/>
                          </a:solidFill>
                          <a:effectLst/>
                          <a:latin typeface="Times New Roman" panose="02020603050405020304" pitchFamily="18" charset="0"/>
                          <a:cs typeface="Times New Roman" panose="02020603050405020304" pitchFamily="18" charset="0"/>
                        </a:rPr>
                        <a:t>:</a:t>
                      </a:r>
                      <a:endParaRPr lang="en-US" sz="1800">
                        <a:solidFill>
                          <a:schemeClr val="tx1"/>
                        </a:solidFill>
                        <a:effectLst/>
                        <a:latin typeface="Times New Roman" panose="02020603050405020304" pitchFamily="18" charset="0"/>
                        <a:cs typeface="Times New Roman" panose="02020603050405020304" pitchFamily="18" charset="0"/>
                      </a:endParaRPr>
                    </a:p>
                  </a:txBody>
                  <a:tcPr marL="57419" marR="57419" marT="0" marB="0">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9" marR="57419" marT="0" marB="0">
                    <a:noFill/>
                  </a:tcPr>
                </a:tc>
                <a:extLst>
                  <a:ext uri="{0D108BD9-81ED-4DB2-BD59-A6C34878D82A}">
                    <a16:rowId xmlns:a16="http://schemas.microsoft.com/office/drawing/2014/main" val="3250986175"/>
                  </a:ext>
                </a:extLst>
              </a:tr>
              <a:tr h="1296144">
                <a:tc>
                  <a:txBody>
                    <a:bodyPr/>
                    <a:lstStyle/>
                    <a:p>
                      <a:pPr marL="0" marR="0" algn="just">
                        <a:spcBef>
                          <a:spcPts val="0"/>
                        </a:spcBef>
                        <a:spcAft>
                          <a:spcPts val="0"/>
                        </a:spcAft>
                      </a:pPr>
                      <a:r>
                        <a:rPr lang="en-US" sz="1800">
                          <a:solidFill>
                            <a:srgbClr val="CC00CC"/>
                          </a:solidFill>
                          <a:effectLst/>
                          <a:latin typeface="Times New Roman" panose="02020603050405020304" pitchFamily="18" charset="0"/>
                          <a:cs typeface="Times New Roman" panose="02020603050405020304" pitchFamily="18" charset="0"/>
                        </a:rPr>
                        <a:t>d) Vào dịp sinh nhật lần thứ 9, tôi được chị họ tặng cho cuốn truyện ngụ ngôn thế giới. </a:t>
                      </a:r>
                      <a:r>
                        <a:rPr lang="en-US" sz="1800" smtClean="0">
                          <a:solidFill>
                            <a:srgbClr val="CC00CC"/>
                          </a:solidFill>
                          <a:effectLst/>
                          <a:latin typeface="Times New Roman" panose="02020603050405020304" pitchFamily="18" charset="0"/>
                          <a:cs typeface="Times New Roman" panose="02020603050405020304" pitchFamily="18" charset="0"/>
                        </a:rPr>
                        <a:t>Trong đó,</a:t>
                      </a:r>
                      <a:r>
                        <a:rPr lang="en-US" sz="1800" baseline="0" smtClean="0">
                          <a:solidFill>
                            <a:srgbClr val="CC00CC"/>
                          </a:solidFill>
                          <a:effectLst/>
                          <a:latin typeface="Times New Roman" panose="02020603050405020304" pitchFamily="18" charset="0"/>
                          <a:cs typeface="Times New Roman" panose="02020603050405020304" pitchFamily="18" charset="0"/>
                        </a:rPr>
                        <a:t> t</a:t>
                      </a:r>
                      <a:r>
                        <a:rPr lang="en-US" sz="1800" smtClean="0">
                          <a:solidFill>
                            <a:srgbClr val="CC00CC"/>
                          </a:solidFill>
                          <a:effectLst/>
                          <a:latin typeface="Times New Roman" panose="02020603050405020304" pitchFamily="18" charset="0"/>
                          <a:cs typeface="Times New Roman" panose="02020603050405020304" pitchFamily="18" charset="0"/>
                        </a:rPr>
                        <a:t>ôi </a:t>
                      </a:r>
                      <a:r>
                        <a:rPr lang="en-US" sz="1800">
                          <a:solidFill>
                            <a:srgbClr val="CC00CC"/>
                          </a:solidFill>
                          <a:effectLst/>
                          <a:latin typeface="Times New Roman" panose="02020603050405020304" pitchFamily="18" charset="0"/>
                          <a:cs typeface="Times New Roman" panose="02020603050405020304" pitchFamily="18" charset="0"/>
                        </a:rPr>
                        <a:t>rất thích câu chuyện về chú rùa khiêm tốn, chăm chỉ đã dạy cho anh chàng thỏ kiêu ngạo một bài học nhớ đời. Chuyện là thế này</a:t>
                      </a:r>
                      <a:r>
                        <a:rPr lang="en-US" sz="1800" smtClean="0">
                          <a:solidFill>
                            <a:srgbClr val="CC00CC"/>
                          </a:solidFill>
                          <a:effectLst/>
                          <a:latin typeface="Times New Roman" panose="02020603050405020304" pitchFamily="18" charset="0"/>
                          <a:cs typeface="Times New Roman" panose="02020603050405020304" pitchFamily="18" charset="0"/>
                        </a:rPr>
                        <a:t>:</a:t>
                      </a:r>
                      <a:endParaRPr lang="en-US" sz="1800">
                        <a:solidFill>
                          <a:srgbClr val="CC00CC"/>
                        </a:solidFill>
                        <a:effectLst/>
                        <a:latin typeface="Times New Roman" panose="02020603050405020304" pitchFamily="18" charset="0"/>
                        <a:cs typeface="Times New Roman" panose="02020603050405020304" pitchFamily="18" charset="0"/>
                      </a:endParaRPr>
                    </a:p>
                  </a:txBody>
                  <a:tcPr marL="57419" marR="57419" marT="0" marB="0">
                    <a:noFill/>
                  </a:tcPr>
                </a:tc>
                <a:tc>
                  <a:txBody>
                    <a:bodyPr/>
                    <a:lstStyle/>
                    <a:p>
                      <a:pPr marL="0" marR="0" algn="just">
                        <a:spcBef>
                          <a:spcPts val="0"/>
                        </a:spcBef>
                        <a:spcAft>
                          <a:spcPts val="0"/>
                        </a:spcAft>
                      </a:pPr>
                      <a:endPar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9" marR="57419" marT="0" marB="0">
                    <a:noFill/>
                  </a:tcPr>
                </a:tc>
                <a:extLst>
                  <a:ext uri="{0D108BD9-81ED-4DB2-BD59-A6C34878D82A}">
                    <a16:rowId xmlns:a16="http://schemas.microsoft.com/office/drawing/2014/main" val="668876917"/>
                  </a:ext>
                </a:extLst>
              </a:tr>
              <a:tr h="1280927">
                <a:tc>
                  <a:txBody>
                    <a:bodyPr/>
                    <a:lstStyle/>
                    <a:p>
                      <a:pPr marL="0" marR="0" algn="just">
                        <a:spcBef>
                          <a:spcPts val="0"/>
                        </a:spcBef>
                        <a:spcAft>
                          <a:spcPts val="0"/>
                        </a:spcAft>
                      </a:pPr>
                      <a:r>
                        <a:rPr lang="en-US" sz="1800">
                          <a:solidFill>
                            <a:schemeClr val="accent3">
                              <a:lumMod val="50000"/>
                            </a:schemeClr>
                          </a:solidFill>
                          <a:effectLst/>
                          <a:latin typeface="Times New Roman" panose="02020603050405020304" pitchFamily="18" charset="0"/>
                          <a:cs typeface="Times New Roman" panose="02020603050405020304" pitchFamily="18" charset="0"/>
                        </a:rPr>
                        <a:t>e) Mỗi khi nhắc đến loài rùa ai cũng nghĩ đến câu thành ngữ “Chậm như rùa”. Ấy thế mà có một chú rùa đã thắng chú thỏ trong cuộc thi chạy đấy. Đầu đuôi câu chuyện như sau:</a:t>
                      </a:r>
                      <a:endParaRPr lang="en-US" sz="18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9" marR="57419" marT="0" marB="0">
                    <a:noFill/>
                  </a:tcPr>
                </a:tc>
                <a:tc>
                  <a:txBody>
                    <a:bodyPr/>
                    <a:lstStyle/>
                    <a:p>
                      <a:pPr marL="0" marR="0" algn="just">
                        <a:spcBef>
                          <a:spcPts val="0"/>
                        </a:spcBef>
                        <a:spcAft>
                          <a:spcPts val="0"/>
                        </a:spcAft>
                      </a:pPr>
                      <a:endPar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9" marR="57419" marT="0" marB="0">
                    <a:noFill/>
                  </a:tcPr>
                </a:tc>
                <a:extLst>
                  <a:ext uri="{0D108BD9-81ED-4DB2-BD59-A6C34878D82A}">
                    <a16:rowId xmlns:a16="http://schemas.microsoft.com/office/drawing/2014/main" val="420520776"/>
                  </a:ext>
                </a:extLst>
              </a:tr>
            </a:tbl>
          </a:graphicData>
        </a:graphic>
      </p:graphicFrame>
      <p:sp>
        <p:nvSpPr>
          <p:cNvPr id="8" name="Rectangle 7"/>
          <p:cNvSpPr/>
          <p:nvPr/>
        </p:nvSpPr>
        <p:spPr>
          <a:xfrm>
            <a:off x="6548569" y="555526"/>
            <a:ext cx="2343911" cy="400110"/>
          </a:xfrm>
          <a:prstGeom prst="rect">
            <a:avLst/>
          </a:prstGeom>
          <a:solidFill>
            <a:srgbClr val="FFFF00"/>
          </a:solidFill>
        </p:spPr>
        <p:txBody>
          <a:bodyPr wrap="none">
            <a:spAutoFit/>
          </a:bodyPr>
          <a:lstStyle/>
          <a:p>
            <a:pPr algn="just"/>
            <a:r>
              <a:rPr lang="en-US" sz="2000" b="1">
                <a:solidFill>
                  <a:srgbClr val="0000FF"/>
                </a:solidFill>
                <a:latin typeface="Times New Roman" panose="02020603050405020304" pitchFamily="18" charset="0"/>
                <a:cs typeface="Times New Roman" panose="02020603050405020304" pitchFamily="18" charset="0"/>
              </a:rPr>
              <a:t>Ý nghĩa câu chuyện</a:t>
            </a:r>
            <a:endParaRPr lang="en-US" sz="20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6548569" y="1707654"/>
            <a:ext cx="2448272" cy="707886"/>
          </a:xfrm>
          <a:prstGeom prst="rect">
            <a:avLst/>
          </a:prstGeom>
          <a:solidFill>
            <a:srgbClr val="FFFF00"/>
          </a:solidFill>
        </p:spPr>
        <p:txBody>
          <a:bodyPr wrap="square">
            <a:spAutoFit/>
          </a:bodyPr>
          <a:lstStyle/>
          <a:p>
            <a:pPr algn="just"/>
            <a:r>
              <a:rPr lang="en-US" sz="2000" b="1">
                <a:solidFill>
                  <a:srgbClr val="0000FF"/>
                </a:solidFill>
                <a:latin typeface="Times New Roman" panose="02020603050405020304" pitchFamily="18" charset="0"/>
                <a:cs typeface="Times New Roman" panose="02020603050405020304" pitchFamily="18" charset="0"/>
              </a:rPr>
              <a:t>Bài học rút ra từ câu chuyện</a:t>
            </a:r>
            <a:endParaRPr lang="en-US" sz="20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6577295" y="2859782"/>
            <a:ext cx="2419546" cy="707886"/>
          </a:xfrm>
          <a:prstGeom prst="rect">
            <a:avLst/>
          </a:prstGeom>
          <a:solidFill>
            <a:srgbClr val="FFFF00"/>
          </a:solidFill>
        </p:spPr>
        <p:txBody>
          <a:bodyPr wrap="square">
            <a:spAutoFit/>
          </a:bodyPr>
          <a:lstStyle/>
          <a:p>
            <a:r>
              <a:rPr lang="en-US" sz="2000" b="1">
                <a:solidFill>
                  <a:srgbClr val="0000FF"/>
                </a:solidFill>
                <a:latin typeface="Times New Roman" panose="02020603050405020304" pitchFamily="18" charset="0"/>
                <a:cs typeface="Times New Roman" panose="02020603050405020304" pitchFamily="18" charset="0"/>
              </a:rPr>
              <a:t>Từ tình huống đọc được câu chuyện. </a:t>
            </a:r>
            <a:endParaRPr lang="en-US" sz="2000" b="1">
              <a:solidFill>
                <a:srgbClr val="0000FF"/>
              </a:solidFill>
            </a:endParaRPr>
          </a:p>
        </p:txBody>
      </p:sp>
      <p:sp>
        <p:nvSpPr>
          <p:cNvPr id="11" name="Rectangle 10"/>
          <p:cNvSpPr/>
          <p:nvPr/>
        </p:nvSpPr>
        <p:spPr>
          <a:xfrm>
            <a:off x="6606514" y="4106331"/>
            <a:ext cx="2390327" cy="707886"/>
          </a:xfrm>
          <a:prstGeom prst="rect">
            <a:avLst/>
          </a:prstGeom>
          <a:solidFill>
            <a:srgbClr val="FFFF00"/>
          </a:solidFill>
        </p:spPr>
        <p:txBody>
          <a:bodyPr wrap="square">
            <a:spAutoFit/>
          </a:bodyPr>
          <a:lstStyle/>
          <a:p>
            <a:r>
              <a:rPr lang="en-US" sz="2000" b="1">
                <a:solidFill>
                  <a:srgbClr val="0000FF"/>
                </a:solidFill>
                <a:latin typeface="Times New Roman" panose="02020603050405020304" pitchFamily="18" charset="0"/>
                <a:cs typeface="Times New Roman" panose="02020603050405020304" pitchFamily="18" charset="0"/>
              </a:rPr>
              <a:t>Sử dụng câu thành ngữ, tục ngữ </a:t>
            </a:r>
            <a:endParaRPr lang="en-US" sz="2000" b="1">
              <a:solidFill>
                <a:srgbClr val="0000FF"/>
              </a:solidFill>
            </a:endParaRPr>
          </a:p>
        </p:txBody>
      </p:sp>
      <p:sp>
        <p:nvSpPr>
          <p:cNvPr id="12" name="Rectangle 11"/>
          <p:cNvSpPr/>
          <p:nvPr/>
        </p:nvSpPr>
        <p:spPr>
          <a:xfrm>
            <a:off x="7141079" y="52538"/>
            <a:ext cx="1321196" cy="430887"/>
          </a:xfrm>
          <a:prstGeom prst="rect">
            <a:avLst/>
          </a:prstGeom>
        </p:spPr>
        <p:txBody>
          <a:bodyPr wrap="none">
            <a:spAutoFit/>
          </a:bodyPr>
          <a:lstStyle/>
          <a:p>
            <a:pPr algn="ctr"/>
            <a:r>
              <a:rPr lang="en-US" sz="2200" b="1">
                <a:solidFill>
                  <a:srgbClr val="FF0000"/>
                </a:solidFill>
                <a:latin typeface="Times New Roman" panose="02020603050405020304" pitchFamily="18" charset="0"/>
                <a:cs typeface="Times New Roman" panose="02020603050405020304" pitchFamily="18" charset="0"/>
              </a:rPr>
              <a:t>Cách viết</a:t>
            </a:r>
            <a:endParaRPr lang="en-US" sz="2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31463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1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1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Effect transition="in" filter="fade">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390705" y="1419622"/>
            <a:ext cx="1028700" cy="1815882"/>
          </a:xfrm>
          <a:prstGeom prst="rect">
            <a:avLst/>
          </a:prstGeom>
          <a:solidFill>
            <a:schemeClr val="bg1"/>
          </a:solidFill>
          <a:ln w="9525">
            <a:solidFill>
              <a:schemeClr val="tx1"/>
            </a:solidFill>
          </a:ln>
        </p:spPr>
        <p:txBody>
          <a:bodyPr>
            <a:spAutoFit/>
          </a:bodyPr>
          <a:lstStyle/>
          <a:p>
            <a:pPr algn="ctr">
              <a:defRPr/>
            </a:pPr>
            <a:r>
              <a:rPr lang="en-US" altLang="en-US" sz="2800" b="1" dirty="0" err="1">
                <a:solidFill>
                  <a:srgbClr val="0000CC"/>
                </a:solidFill>
                <a:latin typeface="Times New Roman" panose="02020603050405020304" pitchFamily="18" charset="0"/>
                <a:cs typeface="Times New Roman" panose="02020603050405020304" pitchFamily="18" charset="0"/>
              </a:rPr>
              <a:t>Có</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2</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cách</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err="1">
                <a:solidFill>
                  <a:srgbClr val="0000CC"/>
                </a:solidFill>
                <a:latin typeface="Times New Roman" panose="02020603050405020304" pitchFamily="18" charset="0"/>
                <a:cs typeface="Times New Roman" panose="02020603050405020304" pitchFamily="18" charset="0"/>
              </a:rPr>
              <a:t>mở</a:t>
            </a:r>
            <a:r>
              <a:rPr lang="en-US" altLang="en-US" sz="2800" b="1">
                <a:solidFill>
                  <a:srgbClr val="0000CC"/>
                </a:solidFill>
                <a:latin typeface="Times New Roman" panose="02020603050405020304" pitchFamily="18" charset="0"/>
                <a:cs typeface="Times New Roman" panose="02020603050405020304" pitchFamily="18" charset="0"/>
              </a:rPr>
              <a:t> </a:t>
            </a:r>
            <a:r>
              <a:rPr lang="en-US" altLang="en-US" sz="2800" b="1" smtClean="0">
                <a:solidFill>
                  <a:srgbClr val="0000CC"/>
                </a:solidFill>
                <a:latin typeface="Times New Roman" panose="02020603050405020304" pitchFamily="18" charset="0"/>
                <a:cs typeface="Times New Roman" panose="02020603050405020304" pitchFamily="18" charset="0"/>
              </a:rPr>
              <a:t>bài</a:t>
            </a:r>
            <a:endParaRPr lang="en-US" alt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Text Box 44"/>
          <p:cNvSpPr txBox="1">
            <a:spLocks noChangeArrowheads="1"/>
          </p:cNvSpPr>
          <p:nvPr/>
        </p:nvSpPr>
        <p:spPr bwMode="auto">
          <a:xfrm>
            <a:off x="1816967" y="283742"/>
            <a:ext cx="810817" cy="1776384"/>
          </a:xfrm>
          <a:prstGeom prst="rect">
            <a:avLst/>
          </a:prstGeom>
          <a:solidFill>
            <a:schemeClr val="bg1"/>
          </a:solidFill>
          <a:ln w="9525">
            <a:solidFill>
              <a:srgbClr val="000000"/>
            </a:solidFill>
            <a:miter lim="800000"/>
            <a:headEnd/>
            <a:tailEnd/>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114000"/>
              </a:lnSpc>
            </a:pPr>
            <a:r>
              <a:rPr lang="en-US" altLang="en-US" sz="2400" b="1" smtClean="0">
                <a:solidFill>
                  <a:srgbClr val="FF0000"/>
                </a:solidFill>
                <a:cs typeface="Times New Roman" panose="02020603050405020304" pitchFamily="18" charset="0"/>
              </a:rPr>
              <a:t>Mở </a:t>
            </a:r>
            <a:r>
              <a:rPr lang="en-US" altLang="en-US" sz="2400" b="1">
                <a:solidFill>
                  <a:srgbClr val="FF0000"/>
                </a:solidFill>
                <a:cs typeface="Times New Roman" panose="02020603050405020304" pitchFamily="18" charset="0"/>
              </a:rPr>
              <a:t>bài trực tiếp </a:t>
            </a:r>
          </a:p>
        </p:txBody>
      </p:sp>
      <p:sp>
        <p:nvSpPr>
          <p:cNvPr id="22" name="Text Box 46"/>
          <p:cNvSpPr txBox="1">
            <a:spLocks noChangeArrowheads="1"/>
          </p:cNvSpPr>
          <p:nvPr/>
        </p:nvSpPr>
        <p:spPr bwMode="auto">
          <a:xfrm>
            <a:off x="3069933" y="421326"/>
            <a:ext cx="3046132" cy="830997"/>
          </a:xfrm>
          <a:prstGeom prst="rect">
            <a:avLst/>
          </a:prstGeom>
          <a:solidFill>
            <a:schemeClr val="accent6">
              <a:lumMod val="40000"/>
              <a:lumOff val="60000"/>
            </a:schemeClr>
          </a:solidFill>
          <a:ln w="9525">
            <a:solidFill>
              <a:srgbClr val="000000"/>
            </a:solidFill>
            <a:miter lim="800000"/>
            <a:headEnd/>
            <a:tailEnd/>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400" b="1">
                <a:cs typeface="Times New Roman" panose="02020603050405020304" pitchFamily="18" charset="0"/>
              </a:rPr>
              <a:t>K</a:t>
            </a:r>
            <a:r>
              <a:rPr lang="en-US" altLang="en-US" sz="2400" b="1" smtClean="0">
                <a:cs typeface="Times New Roman" panose="02020603050405020304" pitchFamily="18" charset="0"/>
              </a:rPr>
              <a:t>ể </a:t>
            </a:r>
            <a:r>
              <a:rPr lang="en-US" altLang="en-US" sz="2400" b="1">
                <a:cs typeface="Times New Roman" panose="02020603050405020304" pitchFamily="18" charset="0"/>
              </a:rPr>
              <a:t>ngay vào sự việc mở </a:t>
            </a:r>
            <a:r>
              <a:rPr lang="en-US" altLang="en-US" sz="2400" b="1" smtClean="0">
                <a:cs typeface="Times New Roman" panose="02020603050405020304" pitchFamily="18" charset="0"/>
              </a:rPr>
              <a:t>đầu câu </a:t>
            </a:r>
            <a:r>
              <a:rPr lang="en-US" altLang="en-US" sz="2400" b="1">
                <a:cs typeface="Times New Roman" panose="02020603050405020304" pitchFamily="18" charset="0"/>
              </a:rPr>
              <a:t>chuyện.</a:t>
            </a:r>
          </a:p>
        </p:txBody>
      </p:sp>
      <p:sp>
        <p:nvSpPr>
          <p:cNvPr id="24" name="Text Box 45"/>
          <p:cNvSpPr txBox="1">
            <a:spLocks noChangeArrowheads="1"/>
          </p:cNvSpPr>
          <p:nvPr/>
        </p:nvSpPr>
        <p:spPr bwMode="auto">
          <a:xfrm>
            <a:off x="1844351" y="2535712"/>
            <a:ext cx="756047" cy="1776384"/>
          </a:xfrm>
          <a:prstGeom prst="rect">
            <a:avLst/>
          </a:prstGeom>
          <a:solidFill>
            <a:schemeClr val="bg1"/>
          </a:solidFill>
          <a:ln w="9525">
            <a:solidFill>
              <a:srgbClr val="000000"/>
            </a:solidFill>
            <a:miter lim="800000"/>
            <a:headEnd/>
            <a:tailEnd/>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114000"/>
              </a:lnSpc>
            </a:pPr>
            <a:r>
              <a:rPr lang="en-US" altLang="en-US" sz="2400" b="1" smtClean="0">
                <a:solidFill>
                  <a:srgbClr val="FF0000"/>
                </a:solidFill>
                <a:cs typeface="Times New Roman" panose="02020603050405020304" pitchFamily="18" charset="0"/>
              </a:rPr>
              <a:t>Mở </a:t>
            </a:r>
            <a:r>
              <a:rPr lang="en-US" altLang="en-US" sz="2400" b="1">
                <a:solidFill>
                  <a:srgbClr val="FF0000"/>
                </a:solidFill>
                <a:cs typeface="Times New Roman" panose="02020603050405020304" pitchFamily="18" charset="0"/>
              </a:rPr>
              <a:t>bài gián tiếp</a:t>
            </a:r>
          </a:p>
        </p:txBody>
      </p:sp>
      <p:sp>
        <p:nvSpPr>
          <p:cNvPr id="25" name="Text Box 47"/>
          <p:cNvSpPr txBox="1">
            <a:spLocks noChangeArrowheads="1"/>
          </p:cNvSpPr>
          <p:nvPr/>
        </p:nvSpPr>
        <p:spPr bwMode="auto">
          <a:xfrm>
            <a:off x="3036984" y="2856805"/>
            <a:ext cx="2957082" cy="1200329"/>
          </a:xfrm>
          <a:prstGeom prst="rect">
            <a:avLst/>
          </a:prstGeom>
          <a:solidFill>
            <a:srgbClr val="92D050"/>
          </a:solidFill>
          <a:ln w="9525">
            <a:solidFill>
              <a:srgbClr val="000000"/>
            </a:solidFill>
            <a:miter lim="800000"/>
            <a:headEnd/>
            <a:tailEnd/>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en-US" sz="2400" b="1">
                <a:cs typeface="Times New Roman" panose="02020603050405020304" pitchFamily="18" charset="0"/>
              </a:rPr>
              <a:t> </a:t>
            </a:r>
            <a:r>
              <a:rPr lang="en-US" altLang="en-US" sz="2400" b="1" smtClean="0">
                <a:cs typeface="Times New Roman" panose="02020603050405020304" pitchFamily="18" charset="0"/>
              </a:rPr>
              <a:t>Nói </a:t>
            </a:r>
            <a:r>
              <a:rPr lang="en-US" altLang="en-US" sz="2400" b="1">
                <a:cs typeface="Times New Roman" panose="02020603050405020304" pitchFamily="18" charset="0"/>
              </a:rPr>
              <a:t>chuyện khác để dẫn vào câu chuyện định kể.</a:t>
            </a:r>
          </a:p>
        </p:txBody>
      </p:sp>
      <p:sp>
        <p:nvSpPr>
          <p:cNvPr id="32" name="Rectangle 31"/>
          <p:cNvSpPr/>
          <p:nvPr/>
        </p:nvSpPr>
        <p:spPr>
          <a:xfrm>
            <a:off x="6436215" y="1153645"/>
            <a:ext cx="2560316" cy="430887"/>
          </a:xfrm>
          <a:prstGeom prst="rect">
            <a:avLst/>
          </a:prstGeom>
          <a:solidFill>
            <a:schemeClr val="accent3">
              <a:lumMod val="40000"/>
              <a:lumOff val="60000"/>
            </a:schemeClr>
          </a:solidFill>
        </p:spPr>
        <p:txBody>
          <a:bodyPr wrap="square">
            <a:spAutoFit/>
          </a:bodyPr>
          <a:lstStyle/>
          <a:p>
            <a:pPr algn="just"/>
            <a:r>
              <a:rPr lang="en-US" sz="2200" b="1">
                <a:latin typeface="Times New Roman" panose="02020603050405020304" pitchFamily="18" charset="0"/>
                <a:cs typeface="Times New Roman" panose="02020603050405020304" pitchFamily="18" charset="0"/>
              </a:rPr>
              <a:t>Ý nghĩa câu chuyện</a:t>
            </a:r>
            <a:endParaRPr lang="en-US" sz="2200" b="1">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3" name="Rectangle 32"/>
          <p:cNvSpPr/>
          <p:nvPr/>
        </p:nvSpPr>
        <p:spPr>
          <a:xfrm>
            <a:off x="6441031" y="1794149"/>
            <a:ext cx="2448272" cy="769441"/>
          </a:xfrm>
          <a:prstGeom prst="rect">
            <a:avLst/>
          </a:prstGeom>
          <a:solidFill>
            <a:schemeClr val="accent3">
              <a:lumMod val="40000"/>
              <a:lumOff val="60000"/>
            </a:schemeClr>
          </a:solidFill>
        </p:spPr>
        <p:txBody>
          <a:bodyPr wrap="square">
            <a:spAutoFit/>
          </a:bodyPr>
          <a:lstStyle/>
          <a:p>
            <a:pPr algn="just"/>
            <a:r>
              <a:rPr lang="en-US" sz="2200" b="1">
                <a:latin typeface="Times New Roman" panose="02020603050405020304" pitchFamily="18" charset="0"/>
                <a:cs typeface="Times New Roman" panose="02020603050405020304" pitchFamily="18" charset="0"/>
              </a:rPr>
              <a:t>Bài học rút ra từ câu chuyện</a:t>
            </a:r>
            <a:endParaRPr lang="en-US" sz="2200" b="1">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5" name="Rectangle 34"/>
          <p:cNvSpPr/>
          <p:nvPr/>
        </p:nvSpPr>
        <p:spPr>
          <a:xfrm>
            <a:off x="6438623" y="2773207"/>
            <a:ext cx="2453088" cy="769441"/>
          </a:xfrm>
          <a:prstGeom prst="rect">
            <a:avLst/>
          </a:prstGeom>
          <a:solidFill>
            <a:schemeClr val="accent3">
              <a:lumMod val="40000"/>
              <a:lumOff val="60000"/>
            </a:schemeClr>
          </a:solidFill>
        </p:spPr>
        <p:txBody>
          <a:bodyPr wrap="square">
            <a:spAutoFit/>
          </a:bodyPr>
          <a:lstStyle/>
          <a:p>
            <a:r>
              <a:rPr lang="en-US" sz="2200" b="1">
                <a:latin typeface="Times New Roman" panose="02020603050405020304" pitchFamily="18" charset="0"/>
                <a:cs typeface="Times New Roman" panose="02020603050405020304" pitchFamily="18" charset="0"/>
              </a:rPr>
              <a:t>Từ tình huống đọc được câu chuyện. </a:t>
            </a:r>
          </a:p>
        </p:txBody>
      </p:sp>
      <p:sp>
        <p:nvSpPr>
          <p:cNvPr id="36" name="Rectangle 35"/>
          <p:cNvSpPr/>
          <p:nvPr/>
        </p:nvSpPr>
        <p:spPr>
          <a:xfrm>
            <a:off x="6471921" y="3791157"/>
            <a:ext cx="2467241" cy="769441"/>
          </a:xfrm>
          <a:prstGeom prst="rect">
            <a:avLst/>
          </a:prstGeom>
          <a:solidFill>
            <a:schemeClr val="accent3">
              <a:lumMod val="40000"/>
              <a:lumOff val="60000"/>
            </a:schemeClr>
          </a:solidFill>
        </p:spPr>
        <p:txBody>
          <a:bodyPr wrap="square">
            <a:spAutoFit/>
          </a:bodyPr>
          <a:lstStyle/>
          <a:p>
            <a:r>
              <a:rPr lang="en-US" sz="2200" b="1">
                <a:latin typeface="Times New Roman" panose="02020603050405020304" pitchFamily="18" charset="0"/>
                <a:cs typeface="Times New Roman" panose="02020603050405020304" pitchFamily="18" charset="0"/>
              </a:rPr>
              <a:t>Sử dụng câu thành ngữ, tục ngữ </a:t>
            </a:r>
          </a:p>
        </p:txBody>
      </p:sp>
      <p:cxnSp>
        <p:nvCxnSpPr>
          <p:cNvPr id="12" name="Straight Arrow Connector 11"/>
          <p:cNvCxnSpPr>
            <a:endCxn id="20" idx="1"/>
          </p:cNvCxnSpPr>
          <p:nvPr/>
        </p:nvCxnSpPr>
        <p:spPr>
          <a:xfrm flipV="1">
            <a:off x="1441059" y="1171934"/>
            <a:ext cx="375908" cy="1051446"/>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4" idx="1"/>
          </p:cNvCxnSpPr>
          <p:nvPr/>
        </p:nvCxnSpPr>
        <p:spPr>
          <a:xfrm>
            <a:off x="1428298" y="2223380"/>
            <a:ext cx="416053" cy="1200524"/>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22" idx="1"/>
          </p:cNvCxnSpPr>
          <p:nvPr/>
        </p:nvCxnSpPr>
        <p:spPr>
          <a:xfrm>
            <a:off x="2635846" y="831553"/>
            <a:ext cx="434087" cy="5272"/>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627784" y="3451697"/>
            <a:ext cx="434087" cy="5272"/>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5" idx="3"/>
            <a:endCxn id="32" idx="1"/>
          </p:cNvCxnSpPr>
          <p:nvPr/>
        </p:nvCxnSpPr>
        <p:spPr>
          <a:xfrm flipV="1">
            <a:off x="5994066" y="1369089"/>
            <a:ext cx="442149" cy="2087881"/>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5" idx="3"/>
            <a:endCxn id="33" idx="1"/>
          </p:cNvCxnSpPr>
          <p:nvPr/>
        </p:nvCxnSpPr>
        <p:spPr>
          <a:xfrm flipV="1">
            <a:off x="5994066" y="2178870"/>
            <a:ext cx="446965" cy="127810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6022305" y="3183088"/>
            <a:ext cx="416318" cy="207487"/>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994066" y="3390575"/>
            <a:ext cx="477855" cy="718908"/>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25" idx="3"/>
          </p:cNvCxnSpPr>
          <p:nvPr/>
        </p:nvCxnSpPr>
        <p:spPr>
          <a:xfrm>
            <a:off x="5994066" y="3456970"/>
            <a:ext cx="416318" cy="1434343"/>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6436215" y="4675869"/>
            <a:ext cx="2475425" cy="430887"/>
          </a:xfrm>
          <a:prstGeom prst="rect">
            <a:avLst/>
          </a:prstGeom>
          <a:solidFill>
            <a:schemeClr val="accent3">
              <a:lumMod val="40000"/>
              <a:lumOff val="60000"/>
            </a:schemeClr>
          </a:solidFill>
        </p:spPr>
        <p:txBody>
          <a:bodyPr wrap="square">
            <a:spAutoFit/>
          </a:bodyPr>
          <a:lstStyle/>
          <a:p>
            <a:pPr algn="just"/>
            <a:r>
              <a:rPr lang="en-US" sz="2200" b="1" smtClean="0">
                <a:latin typeface="Times New Roman" panose="02020603050405020304" pitchFamily="18" charset="0"/>
                <a:cs typeface="Times New Roman" panose="02020603050405020304" pitchFamily="18" charset="0"/>
              </a:rPr>
              <a:t>               …….</a:t>
            </a:r>
            <a:endParaRPr lang="en-US" sz="2200" b="1">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3373771"/>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randombar(horizont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randombar(horizontal)">
                                      <p:cBhvr>
                                        <p:cTn id="23" dur="500"/>
                                        <p:tgtEl>
                                          <p:spTgt spid="41"/>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randombar(horizontal)">
                                      <p:cBhvr>
                                        <p:cTn id="31" dur="500"/>
                                        <p:tgtEl>
                                          <p:spTgt spid="43"/>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randombar(horizontal)">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randombar(horizontal)">
                                      <p:cBhvr>
                                        <p:cTn id="39" dur="500"/>
                                        <p:tgtEl>
                                          <p:spTgt spid="44"/>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randombar(horizont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randombar(horizontal)">
                                      <p:cBhvr>
                                        <p:cTn id="47" dur="500"/>
                                        <p:tgtEl>
                                          <p:spTgt spid="49"/>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randombar(horizontal)">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randombar(horizontal)">
                                      <p:cBhvr>
                                        <p:cTn id="55" dur="500"/>
                                        <p:tgtEl>
                                          <p:spTgt spid="52"/>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randombar(horizontal)">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randombar(horizontal)">
                                      <p:cBhvr>
                                        <p:cTn id="63" dur="500"/>
                                        <p:tgtEl>
                                          <p:spTgt spid="55"/>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randombar(horizontal)">
                                      <p:cBhvr>
                                        <p:cTn id="66" dur="5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nodeType="click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randombar(horizontal)">
                                      <p:cBhvr>
                                        <p:cTn id="71" dur="500"/>
                                        <p:tgtEl>
                                          <p:spTgt spid="58"/>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randombar(horizontal)">
                                      <p:cBhvr>
                                        <p:cTn id="7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25" grpId="0" animBg="1"/>
      <p:bldP spid="32" grpId="0" animBg="1"/>
      <p:bldP spid="33" grpId="0" animBg="1"/>
      <p:bldP spid="35" grpId="0" animBg="1"/>
      <p:bldP spid="36"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621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4F2A5D-0BBE-4FFB-A88D-BB476914D846}"/>
              </a:ext>
            </a:extLst>
          </p:cNvPr>
          <p:cNvPicPr>
            <a:picLocks noChangeAspect="1"/>
          </p:cNvPicPr>
          <p:nvPr/>
        </p:nvPicPr>
        <p:blipFill rotWithShape="1">
          <a:blip r:embed="rId4"/>
          <a:srcRect l="3887" t="8549" r="-3887" b="51451"/>
          <a:stretch/>
        </p:blipFill>
        <p:spPr>
          <a:xfrm>
            <a:off x="3095240" y="2453389"/>
            <a:ext cx="3273498" cy="1309399"/>
          </a:xfrm>
          <a:prstGeom prst="rect">
            <a:avLst/>
          </a:prstGeom>
        </p:spPr>
      </p:pic>
      <p:pic>
        <p:nvPicPr>
          <p:cNvPr id="8" name="Picture 7">
            <a:extLst>
              <a:ext uri="{FF2B5EF4-FFF2-40B4-BE49-F238E27FC236}">
                <a16:creationId xmlns:a16="http://schemas.microsoft.com/office/drawing/2014/main" id="{1C576B64-B59E-4253-A600-81A5F1182018}"/>
              </a:ext>
            </a:extLst>
          </p:cNvPr>
          <p:cNvPicPr>
            <a:picLocks noChangeAspect="1"/>
          </p:cNvPicPr>
          <p:nvPr/>
        </p:nvPicPr>
        <p:blipFill>
          <a:blip r:embed="rId5"/>
          <a:stretch>
            <a:fillRect/>
          </a:stretch>
        </p:blipFill>
        <p:spPr>
          <a:xfrm>
            <a:off x="213808" y="2453389"/>
            <a:ext cx="2013141" cy="2037299"/>
          </a:xfrm>
          <a:prstGeom prst="rect">
            <a:avLst/>
          </a:prstGeom>
        </p:spPr>
      </p:pic>
      <p:pic>
        <p:nvPicPr>
          <p:cNvPr id="14" name="Picture 13">
            <a:extLst>
              <a:ext uri="{FF2B5EF4-FFF2-40B4-BE49-F238E27FC236}">
                <a16:creationId xmlns:a16="http://schemas.microsoft.com/office/drawing/2014/main" id="{BE657BCC-B015-47C5-B527-5A8B85FDAEFE}"/>
              </a:ext>
            </a:extLst>
          </p:cNvPr>
          <p:cNvPicPr>
            <a:picLocks noChangeAspect="1"/>
          </p:cNvPicPr>
          <p:nvPr/>
        </p:nvPicPr>
        <p:blipFill>
          <a:blip r:embed="rId6"/>
          <a:stretch>
            <a:fillRect/>
          </a:stretch>
        </p:blipFill>
        <p:spPr>
          <a:xfrm>
            <a:off x="6084168" y="2283718"/>
            <a:ext cx="2897447" cy="2489216"/>
          </a:xfrm>
          <a:prstGeom prst="rect">
            <a:avLst/>
          </a:prstGeom>
        </p:spPr>
      </p:pic>
      <p:grpSp>
        <p:nvGrpSpPr>
          <p:cNvPr id="21" name="Group 20">
            <a:extLst>
              <a:ext uri="{FF2B5EF4-FFF2-40B4-BE49-F238E27FC236}">
                <a16:creationId xmlns:a16="http://schemas.microsoft.com/office/drawing/2014/main" id="{B5458A0C-5AE3-4295-9DB3-A69591C41B41}"/>
              </a:ext>
            </a:extLst>
          </p:cNvPr>
          <p:cNvGrpSpPr/>
          <p:nvPr/>
        </p:nvGrpSpPr>
        <p:grpSpPr>
          <a:xfrm>
            <a:off x="1220379" y="775275"/>
            <a:ext cx="6687879" cy="1938992"/>
            <a:chOff x="2180845" y="2225937"/>
            <a:chExt cx="13375758" cy="3877984"/>
          </a:xfrm>
          <a:solidFill>
            <a:srgbClr val="000000">
              <a:alpha val="67059"/>
            </a:srgbClr>
          </a:solidFill>
        </p:grpSpPr>
        <p:sp>
          <p:nvSpPr>
            <p:cNvPr id="20" name="Rectangle: Rounded Corners 19">
              <a:extLst>
                <a:ext uri="{FF2B5EF4-FFF2-40B4-BE49-F238E27FC236}">
                  <a16:creationId xmlns:a16="http://schemas.microsoft.com/office/drawing/2014/main" id="{7D091078-D927-44F5-912F-9BECF9588B56}"/>
                </a:ext>
              </a:extLst>
            </p:cNvPr>
            <p:cNvSpPr/>
            <p:nvPr/>
          </p:nvSpPr>
          <p:spPr>
            <a:xfrm>
              <a:off x="2180845" y="2302241"/>
              <a:ext cx="13375758"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Box 18">
              <a:extLst>
                <a:ext uri="{FF2B5EF4-FFF2-40B4-BE49-F238E27FC236}">
                  <a16:creationId xmlns:a16="http://schemas.microsoft.com/office/drawing/2014/main" id="{2939C457-4373-4353-A3CD-2B7B107238B6}"/>
                </a:ext>
              </a:extLst>
            </p:cNvPr>
            <p:cNvSpPr txBox="1"/>
            <p:nvPr/>
          </p:nvSpPr>
          <p:spPr>
            <a:xfrm>
              <a:off x="2491529" y="2225937"/>
              <a:ext cx="12855934" cy="3877984"/>
            </a:xfrm>
            <a:prstGeom prst="rect">
              <a:avLst/>
            </a:prstGeom>
            <a:noFill/>
          </p:spPr>
          <p:txBody>
            <a:bodyPr wrap="square" rtlCol="0">
              <a:spAutoFit/>
            </a:bodyPr>
            <a:lstStyle/>
            <a:p>
              <a:pPr algn="ctr"/>
              <a:r>
                <a:rPr lang="en-US" sz="6000" b="1" dirty="0" err="1">
                  <a:ln>
                    <a:solidFill>
                      <a:srgbClr val="F8F8F8"/>
                    </a:solidFill>
                  </a:ln>
                  <a:solidFill>
                    <a:srgbClr val="F8F8F8"/>
                  </a:solidFill>
                  <a:latin typeface="Maiandra GD" panose="020E0502030308020204" pitchFamily="34" charset="0"/>
                </a:rPr>
                <a:t>Chơi</a:t>
              </a:r>
              <a:r>
                <a:rPr lang="en-US" sz="6000" b="1" dirty="0">
                  <a:ln>
                    <a:solidFill>
                      <a:srgbClr val="F8F8F8"/>
                    </a:solidFill>
                  </a:ln>
                  <a:solidFill>
                    <a:srgbClr val="F8F8F8"/>
                  </a:solidFill>
                  <a:latin typeface="Maiandra GD" panose="020E0502030308020204" pitchFamily="34" charset="0"/>
                </a:rPr>
                <a:t> </a:t>
              </a:r>
              <a:r>
                <a:rPr lang="en-US" sz="6000" b="1" dirty="0" err="1">
                  <a:ln>
                    <a:solidFill>
                      <a:srgbClr val="F8F8F8"/>
                    </a:solidFill>
                  </a:ln>
                  <a:solidFill>
                    <a:srgbClr val="F8F8F8"/>
                  </a:solidFill>
                  <a:latin typeface="Maiandra GD" panose="020E0502030308020204" pitchFamily="34" charset="0"/>
                </a:rPr>
                <a:t>cùng</a:t>
              </a:r>
              <a:r>
                <a:rPr lang="en-US" sz="6000" b="1" dirty="0">
                  <a:ln>
                    <a:solidFill>
                      <a:srgbClr val="F8F8F8"/>
                    </a:solidFill>
                  </a:ln>
                  <a:solidFill>
                    <a:srgbClr val="F8F8F8"/>
                  </a:solidFill>
                  <a:latin typeface="Maiandra GD" panose="020E0502030308020204" pitchFamily="34" charset="0"/>
                </a:rPr>
                <a:t> Sonic</a:t>
              </a:r>
            </a:p>
            <a:p>
              <a:pPr algn="ctr"/>
              <a:endParaRPr lang="en-US" sz="6000" b="1" dirty="0">
                <a:ln>
                  <a:solidFill>
                    <a:srgbClr val="F8F8F8"/>
                  </a:solidFill>
                </a:ln>
                <a:solidFill>
                  <a:srgbClr val="F8F8F8"/>
                </a:solidFill>
                <a:latin typeface="Maiandra GD" panose="020E0502030308020204" pitchFamily="34" charset="0"/>
              </a:endParaRPr>
            </a:p>
          </p:txBody>
        </p:sp>
      </p:grpSp>
      <p:sp>
        <p:nvSpPr>
          <p:cNvPr id="9" name="AutoShape 17">
            <a:extLst>
              <a:ext uri="{FF2B5EF4-FFF2-40B4-BE49-F238E27FC236}">
                <a16:creationId xmlns:a16="http://schemas.microsoft.com/office/drawing/2014/main" id="{1E817CAD-DE3C-47ED-A991-2FC37C03C0B3}"/>
              </a:ext>
            </a:extLst>
          </p:cNvPr>
          <p:cNvSpPr>
            <a:spLocks noChangeArrowheads="1"/>
          </p:cNvSpPr>
          <p:nvPr/>
        </p:nvSpPr>
        <p:spPr bwMode="auto">
          <a:xfrm>
            <a:off x="935038" y="19177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defRPr/>
            </a:pPr>
            <a:endParaRPr lang="en-US" sz="4000">
              <a:latin typeface="Times New Roman" pitchFamily="18" charset="0"/>
            </a:endParaRPr>
          </a:p>
        </p:txBody>
      </p:sp>
      <p:pic>
        <p:nvPicPr>
          <p:cNvPr id="10" name="Picture 3" descr="z134381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19113" y="452438"/>
            <a:ext cx="949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00"/>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991050" y="155845"/>
            <a:ext cx="1290026" cy="9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00"/>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977811" y="3967528"/>
            <a:ext cx="1290026" cy="9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00"/>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599358" y="557296"/>
            <a:ext cx="1290026" cy="9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AutoShape 17">
            <a:extLst>
              <a:ext uri="{FF2B5EF4-FFF2-40B4-BE49-F238E27FC236}">
                <a16:creationId xmlns:a16="http://schemas.microsoft.com/office/drawing/2014/main" id="{1E817CAD-DE3C-47ED-A991-2FC37C03C0B3}"/>
              </a:ext>
            </a:extLst>
          </p:cNvPr>
          <p:cNvSpPr>
            <a:spLocks noChangeArrowheads="1"/>
          </p:cNvSpPr>
          <p:nvPr/>
        </p:nvSpPr>
        <p:spPr bwMode="auto">
          <a:xfrm>
            <a:off x="6798130" y="302681"/>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defRPr/>
            </a:pPr>
            <a:endParaRPr lang="en-US" sz="4000">
              <a:latin typeface="Times New Roman" pitchFamily="18" charset="0"/>
            </a:endParaRPr>
          </a:p>
        </p:txBody>
      </p:sp>
      <p:sp>
        <p:nvSpPr>
          <p:cNvPr id="24" name="AutoShape 17">
            <a:extLst>
              <a:ext uri="{FF2B5EF4-FFF2-40B4-BE49-F238E27FC236}">
                <a16:creationId xmlns:a16="http://schemas.microsoft.com/office/drawing/2014/main" id="{1E817CAD-DE3C-47ED-A991-2FC37C03C0B3}"/>
              </a:ext>
            </a:extLst>
          </p:cNvPr>
          <p:cNvSpPr>
            <a:spLocks noChangeArrowheads="1"/>
          </p:cNvSpPr>
          <p:nvPr/>
        </p:nvSpPr>
        <p:spPr bwMode="auto">
          <a:xfrm>
            <a:off x="3159297" y="227377"/>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defRPr/>
            </a:pPr>
            <a:endParaRPr lang="en-US" sz="4000">
              <a:latin typeface="Times New Roman" pitchFamily="18" charset="0"/>
            </a:endParaRPr>
          </a:p>
        </p:txBody>
      </p:sp>
      <p:sp>
        <p:nvSpPr>
          <p:cNvPr id="25" name="AutoShape 17">
            <a:extLst>
              <a:ext uri="{FF2B5EF4-FFF2-40B4-BE49-F238E27FC236}">
                <a16:creationId xmlns:a16="http://schemas.microsoft.com/office/drawing/2014/main" id="{1E817CAD-DE3C-47ED-A991-2FC37C03C0B3}"/>
              </a:ext>
            </a:extLst>
          </p:cNvPr>
          <p:cNvSpPr>
            <a:spLocks noChangeArrowheads="1"/>
          </p:cNvSpPr>
          <p:nvPr/>
        </p:nvSpPr>
        <p:spPr bwMode="auto">
          <a:xfrm>
            <a:off x="5859505" y="2161289"/>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defRPr/>
            </a:pPr>
            <a:endParaRPr lang="en-US" sz="4000">
              <a:latin typeface="Times New Roman" pitchFamily="18" charset="0"/>
            </a:endParaRPr>
          </a:p>
        </p:txBody>
      </p:sp>
      <p:pic>
        <p:nvPicPr>
          <p:cNvPr id="26" name="Picture 3" descr="z134381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69708" y="1826984"/>
            <a:ext cx="949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descr="z134381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179895" y="2002277"/>
            <a:ext cx="949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7" descr="00"/>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04244" y="3198168"/>
            <a:ext cx="1290026" cy="9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ản ghi Mới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04244" y="3987296"/>
            <a:ext cx="406400" cy="406400"/>
          </a:xfrm>
          <a:prstGeom prst="rect">
            <a:avLst/>
          </a:prstGeom>
        </p:spPr>
      </p:pic>
    </p:spTree>
    <p:extLst>
      <p:ext uri="{BB962C8B-B14F-4D97-AF65-F5344CB8AC3E}">
        <p14:creationId xmlns:p14="http://schemas.microsoft.com/office/powerpoint/2010/main" val="334119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80556E-6 -3.7037E-6 L 0.58368 0.01065 " pathEditMode="relative" rAng="0" ptsTypes="AA">
                                      <p:cBhvr>
                                        <p:cTn id="6" dur="1000" fill="hold"/>
                                        <p:tgtEl>
                                          <p:spTgt spid="8"/>
                                        </p:tgtEl>
                                        <p:attrNameLst>
                                          <p:attrName>ppt_x</p:attrName>
                                          <p:attrName>ppt_y</p:attrName>
                                        </p:attrNameLst>
                                      </p:cBhvr>
                                      <p:rCtr x="29184" y="525"/>
                                    </p:animMotion>
                                  </p:childTnLst>
                                </p:cTn>
                              </p:par>
                            </p:childTnLst>
                          </p:cTn>
                        </p:par>
                        <p:par>
                          <p:cTn id="7" fill="hold">
                            <p:stCondLst>
                              <p:cond delay="1000"/>
                            </p:stCondLst>
                            <p:childTnLst>
                              <p:par>
                                <p:cTn id="8" presetID="10" presetClass="exit" presetSubtype="0" fill="hold" nodeType="afterEffect">
                                  <p:stCondLst>
                                    <p:cond delay="0"/>
                                  </p:stCondLst>
                                  <p:childTnLst>
                                    <p:animEffect transition="out" filter="fade">
                                      <p:cBhvr>
                                        <p:cTn id="9" dur="250"/>
                                        <p:tgtEl>
                                          <p:spTgt spid="8"/>
                                        </p:tgtEl>
                                      </p:cBhvr>
                                    </p:animEffect>
                                    <p:set>
                                      <p:cBhvr>
                                        <p:cTn id="10" dur="1" fill="hold">
                                          <p:stCondLst>
                                            <p:cond delay="249"/>
                                          </p:stCondLst>
                                        </p:cTn>
                                        <p:tgtEl>
                                          <p:spTgt spid="8"/>
                                        </p:tgtEl>
                                        <p:attrNameLst>
                                          <p:attrName>style.visibility</p:attrName>
                                        </p:attrNameLst>
                                      </p:cBhvr>
                                      <p:to>
                                        <p:strVal val="hidden"/>
                                      </p:to>
                                    </p:se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1" presetClass="mediacall" presetSubtype="0" fill="hold" nodeType="withEffect">
                                  <p:stCondLst>
                                    <p:cond delay="0"/>
                                  </p:stCondLst>
                                  <p:childTnLst>
                                    <p:cmd type="call" cmd="playFrom(0.0)">
                                      <p:cBhvr>
                                        <p:cTn id="23" dur="31463" fill="hold"/>
                                        <p:tgtEl>
                                          <p:spTgt spid="3"/>
                                        </p:tgtEl>
                                      </p:cBhvr>
                                    </p:cmd>
                                  </p:childTnLst>
                                </p:cTn>
                              </p:par>
                              <p:par>
                                <p:cTn id="24" presetID="2" presetClass="entr" presetSubtype="1" repeatCount="indefinite"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3000" fill="hold"/>
                                        <p:tgtEl>
                                          <p:spTgt spid="9"/>
                                        </p:tgtEl>
                                        <p:attrNameLst>
                                          <p:attrName>ppt_x</p:attrName>
                                        </p:attrNameLst>
                                      </p:cBhvr>
                                      <p:tavLst>
                                        <p:tav tm="0">
                                          <p:val>
                                            <p:strVal val="#ppt_x"/>
                                          </p:val>
                                        </p:tav>
                                        <p:tav tm="100000">
                                          <p:val>
                                            <p:strVal val="#ppt_x"/>
                                          </p:val>
                                        </p:tav>
                                      </p:tavLst>
                                    </p:anim>
                                    <p:anim calcmode="lin" valueType="num">
                                      <p:cBhvr additive="base">
                                        <p:cTn id="27" dur="3000" fill="hold"/>
                                        <p:tgtEl>
                                          <p:spTgt spid="9"/>
                                        </p:tgtEl>
                                        <p:attrNameLst>
                                          <p:attrName>ppt_y</p:attrName>
                                        </p:attrNameLst>
                                      </p:cBhvr>
                                      <p:tavLst>
                                        <p:tav tm="0">
                                          <p:val>
                                            <p:strVal val="0-#ppt_h/2"/>
                                          </p:val>
                                        </p:tav>
                                        <p:tav tm="100000">
                                          <p:val>
                                            <p:strVal val="#ppt_y"/>
                                          </p:val>
                                        </p:tav>
                                      </p:tavLst>
                                    </p:anim>
                                  </p:childTnLst>
                                </p:cTn>
                              </p:par>
                              <p:par>
                                <p:cTn id="28" presetID="2" presetClass="entr" presetSubtype="1" repeatCount="indefinite"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3000" fill="hold"/>
                                        <p:tgtEl>
                                          <p:spTgt spid="23"/>
                                        </p:tgtEl>
                                        <p:attrNameLst>
                                          <p:attrName>ppt_x</p:attrName>
                                        </p:attrNameLst>
                                      </p:cBhvr>
                                      <p:tavLst>
                                        <p:tav tm="0">
                                          <p:val>
                                            <p:strVal val="#ppt_x"/>
                                          </p:val>
                                        </p:tav>
                                        <p:tav tm="100000">
                                          <p:val>
                                            <p:strVal val="#ppt_x"/>
                                          </p:val>
                                        </p:tav>
                                      </p:tavLst>
                                    </p:anim>
                                    <p:anim calcmode="lin" valueType="num">
                                      <p:cBhvr additive="base">
                                        <p:cTn id="31" dur="3000" fill="hold"/>
                                        <p:tgtEl>
                                          <p:spTgt spid="23"/>
                                        </p:tgtEl>
                                        <p:attrNameLst>
                                          <p:attrName>ppt_y</p:attrName>
                                        </p:attrNameLst>
                                      </p:cBhvr>
                                      <p:tavLst>
                                        <p:tav tm="0">
                                          <p:val>
                                            <p:strVal val="0-#ppt_h/2"/>
                                          </p:val>
                                        </p:tav>
                                        <p:tav tm="100000">
                                          <p:val>
                                            <p:strVal val="#ppt_y"/>
                                          </p:val>
                                        </p:tav>
                                      </p:tavLst>
                                    </p:anim>
                                  </p:childTnLst>
                                </p:cTn>
                              </p:par>
                              <p:par>
                                <p:cTn id="32" presetID="2" presetClass="entr" presetSubtype="1" repeatCount="indefinite"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3000" fill="hold"/>
                                        <p:tgtEl>
                                          <p:spTgt spid="24"/>
                                        </p:tgtEl>
                                        <p:attrNameLst>
                                          <p:attrName>ppt_x</p:attrName>
                                        </p:attrNameLst>
                                      </p:cBhvr>
                                      <p:tavLst>
                                        <p:tav tm="0">
                                          <p:val>
                                            <p:strVal val="#ppt_x"/>
                                          </p:val>
                                        </p:tav>
                                        <p:tav tm="100000">
                                          <p:val>
                                            <p:strVal val="#ppt_x"/>
                                          </p:val>
                                        </p:tav>
                                      </p:tavLst>
                                    </p:anim>
                                    <p:anim calcmode="lin" valueType="num">
                                      <p:cBhvr additive="base">
                                        <p:cTn id="35" dur="3000" fill="hold"/>
                                        <p:tgtEl>
                                          <p:spTgt spid="24"/>
                                        </p:tgtEl>
                                        <p:attrNameLst>
                                          <p:attrName>ppt_y</p:attrName>
                                        </p:attrNameLst>
                                      </p:cBhvr>
                                      <p:tavLst>
                                        <p:tav tm="0">
                                          <p:val>
                                            <p:strVal val="0-#ppt_h/2"/>
                                          </p:val>
                                        </p:tav>
                                        <p:tav tm="100000">
                                          <p:val>
                                            <p:strVal val="#ppt_y"/>
                                          </p:val>
                                        </p:tav>
                                      </p:tavLst>
                                    </p:anim>
                                  </p:childTnLst>
                                </p:cTn>
                              </p:par>
                              <p:par>
                                <p:cTn id="36" presetID="2" presetClass="entr" presetSubtype="1" repeatCount="indefinite"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3000" fill="hold"/>
                                        <p:tgtEl>
                                          <p:spTgt spid="25"/>
                                        </p:tgtEl>
                                        <p:attrNameLst>
                                          <p:attrName>ppt_x</p:attrName>
                                        </p:attrNameLst>
                                      </p:cBhvr>
                                      <p:tavLst>
                                        <p:tav tm="0">
                                          <p:val>
                                            <p:strVal val="#ppt_x"/>
                                          </p:val>
                                        </p:tav>
                                        <p:tav tm="100000">
                                          <p:val>
                                            <p:strVal val="#ppt_x"/>
                                          </p:val>
                                        </p:tav>
                                      </p:tavLst>
                                    </p:anim>
                                    <p:anim calcmode="lin" valueType="num">
                                      <p:cBhvr additive="base">
                                        <p:cTn id="39" dur="30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355122" y="3455582"/>
            <a:ext cx="4105779" cy="1256074"/>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accent6">
              <a:lumMod val="40000"/>
              <a:lumOff val="60000"/>
            </a:schemeClr>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pPr algn="ctr"/>
            <a:r>
              <a:rPr lang="en-US" sz="2800" smtClean="0">
                <a:ln>
                  <a:solidFill>
                    <a:schemeClr val="tx1"/>
                  </a:solidFill>
                </a:ln>
                <a:latin typeface="Arial" panose="020B0604020202020204" pitchFamily="34" charset="0"/>
                <a:ea typeface="Calibri"/>
                <a:cs typeface="Arial" panose="020B0604020202020204" pitchFamily="34" charset="0"/>
                <a:sym typeface="Calibri"/>
              </a:rPr>
              <a:t>c) ba </a:t>
            </a:r>
            <a:r>
              <a:rPr lang="en-US" sz="2800">
                <a:ln>
                  <a:solidFill>
                    <a:schemeClr val="tx1"/>
                  </a:solidFill>
                </a:ln>
                <a:latin typeface="Arial" panose="020B0604020202020204" pitchFamily="34" charset="0"/>
                <a:ea typeface="Calibri"/>
                <a:cs typeface="Arial" panose="020B0604020202020204" pitchFamily="34" charset="0"/>
                <a:sym typeface="Calibri"/>
              </a:rPr>
              <a:t>phần</a:t>
            </a:r>
            <a:endParaRPr lang="en-US" sz="2800" dirty="0">
              <a:ln>
                <a:solidFill>
                  <a:schemeClr val="tx1"/>
                </a:solidFill>
              </a:ln>
              <a:latin typeface="Arial" panose="020B0604020202020204" pitchFamily="34" charset="0"/>
              <a:ea typeface="Calibri"/>
              <a:cs typeface="Arial" panose="020B0604020202020204" pitchFamily="34" charset="0"/>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4571292" y="1820140"/>
            <a:ext cx="4105779" cy="114811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accent6">
              <a:lumMod val="40000"/>
              <a:lumOff val="60000"/>
            </a:schemeClr>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pPr algn="ctr"/>
            <a:r>
              <a:rPr lang="en-US" sz="2800" smtClean="0">
                <a:ln>
                  <a:solidFill>
                    <a:schemeClr val="tx1"/>
                  </a:solidFill>
                </a:ln>
                <a:latin typeface="Arial" panose="020B0604020202020204" pitchFamily="34" charset="0"/>
                <a:ea typeface="Calibri"/>
                <a:cs typeface="Arial" panose="020B0604020202020204" pitchFamily="34" charset="0"/>
                <a:sym typeface="Calibri"/>
              </a:rPr>
              <a:t>b) hai </a:t>
            </a:r>
            <a:r>
              <a:rPr lang="en-US" sz="2800">
                <a:ln>
                  <a:solidFill>
                    <a:schemeClr val="tx1"/>
                  </a:solidFill>
                </a:ln>
                <a:latin typeface="Arial" panose="020B0604020202020204" pitchFamily="34" charset="0"/>
                <a:ea typeface="Calibri"/>
                <a:cs typeface="Arial" panose="020B0604020202020204" pitchFamily="34" charset="0"/>
                <a:sym typeface="Calibri"/>
              </a:rPr>
              <a:t>phần</a:t>
            </a:r>
            <a:endParaRPr lang="en-US" sz="2800" dirty="0">
              <a:ln>
                <a:solidFill>
                  <a:schemeClr val="tx1"/>
                </a:solidFill>
              </a:ln>
              <a:latin typeface="Arial" panose="020B0604020202020204" pitchFamily="34" charset="0"/>
              <a:ea typeface="Calibri"/>
              <a:cs typeface="Arial" panose="020B0604020202020204" pitchFamily="34" charset="0"/>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213800" y="1824004"/>
            <a:ext cx="4105779" cy="114039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accent6">
              <a:lumMod val="40000"/>
              <a:lumOff val="60000"/>
            </a:schemeClr>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pPr algn="ctr"/>
            <a:r>
              <a:rPr lang="en-US" sz="2800" smtClean="0">
                <a:ln>
                  <a:solidFill>
                    <a:schemeClr val="tx1"/>
                  </a:solidFill>
                </a:ln>
                <a:latin typeface="Arial" panose="020B0604020202020204" pitchFamily="34" charset="0"/>
                <a:ea typeface="Calibri"/>
                <a:cs typeface="Arial" panose="020B0604020202020204" pitchFamily="34" charset="0"/>
                <a:sym typeface="Calibri"/>
              </a:rPr>
              <a:t>a) một phần</a:t>
            </a:r>
            <a:endParaRPr sz="2800" dirty="0">
              <a:ln>
                <a:solidFill>
                  <a:schemeClr val="tx1"/>
                </a:solidFill>
              </a:ln>
              <a:latin typeface="Arial" panose="020B0604020202020204" pitchFamily="34" charset="0"/>
              <a:ea typeface="Calibri"/>
              <a:cs typeface="Arial" panose="020B0604020202020204" pitchFamily="34" charset="0"/>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4621634" y="3455582"/>
            <a:ext cx="4105779" cy="1300494"/>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accent6">
              <a:lumMod val="40000"/>
              <a:lumOff val="60000"/>
            </a:schemeClr>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pPr algn="ctr"/>
            <a:r>
              <a:rPr lang="en-US" sz="2800" smtClean="0">
                <a:ln>
                  <a:solidFill>
                    <a:schemeClr val="tx1"/>
                  </a:solidFill>
                </a:ln>
                <a:latin typeface="Arial" panose="020B0604020202020204" pitchFamily="34" charset="0"/>
                <a:ea typeface="Calibri"/>
                <a:cs typeface="Arial" panose="020B0604020202020204" pitchFamily="34" charset="0"/>
                <a:sym typeface="Calibri"/>
              </a:rPr>
              <a:t>d) bốn </a:t>
            </a:r>
            <a:r>
              <a:rPr lang="en-US" sz="2800">
                <a:ln>
                  <a:solidFill>
                    <a:schemeClr val="tx1"/>
                  </a:solidFill>
                </a:ln>
                <a:latin typeface="Arial" panose="020B0604020202020204" pitchFamily="34" charset="0"/>
                <a:ea typeface="Calibri"/>
                <a:cs typeface="Arial" panose="020B0604020202020204" pitchFamily="34" charset="0"/>
                <a:sym typeface="Calibri"/>
              </a:rPr>
              <a:t>phần</a:t>
            </a:r>
            <a:endParaRPr lang="en-US" sz="2800" dirty="0">
              <a:ln>
                <a:solidFill>
                  <a:schemeClr val="tx1"/>
                </a:solidFill>
              </a:ln>
              <a:latin typeface="Arial" panose="020B0604020202020204" pitchFamily="34" charset="0"/>
              <a:ea typeface="Calibri"/>
              <a:cs typeface="Arial" panose="020B0604020202020204" pitchFamily="34" charset="0"/>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115616" y="198897"/>
            <a:ext cx="6790582" cy="130529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accent3">
              <a:lumMod val="40000"/>
              <a:lumOff val="60000"/>
            </a:schemeClr>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pPr algn="ctr"/>
            <a:r>
              <a:rPr lang="en-US" sz="2700" b="1" err="1">
                <a:ln>
                  <a:solidFill>
                    <a:schemeClr val="tx1"/>
                  </a:solidFill>
                </a:ln>
                <a:latin typeface="Arial" panose="020B0604020202020204" pitchFamily="34" charset="0"/>
                <a:ea typeface="Calibri"/>
                <a:cs typeface="Arial" panose="020B0604020202020204" pitchFamily="34" charset="0"/>
                <a:sym typeface="Calibri"/>
              </a:rPr>
              <a:t>Câu</a:t>
            </a:r>
            <a:r>
              <a:rPr lang="en-US" sz="2700" b="1">
                <a:ln>
                  <a:solidFill>
                    <a:schemeClr val="tx1"/>
                  </a:solidFill>
                </a:ln>
                <a:latin typeface="Arial" panose="020B0604020202020204" pitchFamily="34" charset="0"/>
                <a:ea typeface="Calibri"/>
                <a:cs typeface="Arial" panose="020B0604020202020204" pitchFamily="34" charset="0"/>
                <a:sym typeface="Calibri"/>
              </a:rPr>
              <a:t> </a:t>
            </a:r>
            <a:r>
              <a:rPr lang="en-US" sz="2700" b="1" smtClean="0">
                <a:ln>
                  <a:solidFill>
                    <a:schemeClr val="tx1"/>
                  </a:solidFill>
                </a:ln>
                <a:latin typeface="Arial" panose="020B0604020202020204" pitchFamily="34" charset="0"/>
                <a:ea typeface="Calibri"/>
                <a:cs typeface="Arial" panose="020B0604020202020204" pitchFamily="34" charset="0"/>
                <a:sym typeface="Calibri"/>
              </a:rPr>
              <a:t>1 </a:t>
            </a:r>
            <a:r>
              <a:rPr lang="en-US" sz="2700" b="1">
                <a:ln>
                  <a:solidFill>
                    <a:schemeClr val="tx1"/>
                  </a:solidFill>
                </a:ln>
                <a:latin typeface="Arial" panose="020B0604020202020204" pitchFamily="34" charset="0"/>
                <a:ea typeface="Calibri"/>
                <a:cs typeface="Arial" panose="020B0604020202020204" pitchFamily="34" charset="0"/>
                <a:sym typeface="Calibri"/>
              </a:rPr>
              <a:t>: </a:t>
            </a:r>
            <a:r>
              <a:rPr lang="vi-VN" sz="2700" b="1">
                <a:ln>
                  <a:solidFill>
                    <a:schemeClr val="tx1"/>
                  </a:solidFill>
                </a:ln>
                <a:latin typeface="Arial" panose="020B0604020202020204" pitchFamily="34" charset="0"/>
                <a:ea typeface="Calibri"/>
                <a:cs typeface="Arial" panose="020B0604020202020204" pitchFamily="34" charset="0"/>
                <a:sym typeface="Calibri"/>
              </a:rPr>
              <a:t>Cốt truyện thường có mấy phần?</a:t>
            </a:r>
            <a:endParaRPr lang="vi-VN" sz="2700" b="1" dirty="0">
              <a:ln>
                <a:solidFill>
                  <a:schemeClr val="tx1"/>
                </a:solidFill>
              </a:ln>
              <a:latin typeface="Arial" panose="020B0604020202020204" pitchFamily="34" charset="0"/>
              <a:ea typeface="Calibri"/>
              <a:cs typeface="Arial" panose="020B0604020202020204" pitchFamily="34" charset="0"/>
              <a:sym typeface="Calibri"/>
            </a:endParaRPr>
          </a:p>
        </p:txBody>
      </p:sp>
      <p:sp>
        <p:nvSpPr>
          <p:cNvPr id="8" name="Google Shape;1193;p10">
            <a:hlinkClick r:id="" action="ppaction://noaction"/>
            <a:extLst>
              <a:ext uri="{FF2B5EF4-FFF2-40B4-BE49-F238E27FC236}">
                <a16:creationId xmlns:a16="http://schemas.microsoft.com/office/drawing/2014/main" id="{531A367D-CADB-4E37-AE22-9076E8FBC5F5}"/>
              </a:ext>
            </a:extLst>
          </p:cNvPr>
          <p:cNvSpPr/>
          <p:nvPr/>
        </p:nvSpPr>
        <p:spPr>
          <a:xfrm>
            <a:off x="3831645" y="89013"/>
            <a:ext cx="1573966" cy="302669"/>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endParaRPr sz="900"/>
          </a:p>
        </p:txBody>
      </p:sp>
      <p:sp>
        <p:nvSpPr>
          <p:cNvPr id="9" name="Google Shape;1194;p10">
            <a:extLst>
              <a:ext uri="{FF2B5EF4-FFF2-40B4-BE49-F238E27FC236}">
                <a16:creationId xmlns:a16="http://schemas.microsoft.com/office/drawing/2014/main" id="{814174BD-C80C-4D7A-A3B0-D16AD12F7575}"/>
              </a:ext>
            </a:extLst>
          </p:cNvPr>
          <p:cNvSpPr/>
          <p:nvPr/>
        </p:nvSpPr>
        <p:spPr>
          <a:xfrm>
            <a:off x="103857" y="1702714"/>
            <a:ext cx="662180" cy="638964"/>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8408669" y="1731478"/>
            <a:ext cx="631475" cy="675439"/>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13800" y="4216433"/>
            <a:ext cx="662180" cy="638964"/>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8286438" y="4237024"/>
            <a:ext cx="631475" cy="675439"/>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3433700" y="3383199"/>
            <a:ext cx="1156888" cy="1400840"/>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7337051" y="1855521"/>
            <a:ext cx="1731140" cy="1187068"/>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2966075" y="1855521"/>
            <a:ext cx="1731140" cy="1187068"/>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7204981" y="3524588"/>
            <a:ext cx="1731140" cy="1187068"/>
          </a:xfrm>
          <a:prstGeom prst="rect">
            <a:avLst/>
          </a:prstGeom>
        </p:spPr>
      </p:pic>
      <p:sp>
        <p:nvSpPr>
          <p:cNvPr id="19" name="Octagon 18"/>
          <p:cNvSpPr/>
          <p:nvPr/>
        </p:nvSpPr>
        <p:spPr>
          <a:xfrm>
            <a:off x="7977188" y="69850"/>
            <a:ext cx="1096962" cy="838200"/>
          </a:xfrm>
          <a:prstGeom prst="octagon">
            <a:avLst/>
          </a:prstGeom>
          <a:solidFill>
            <a:srgbClr val="92D050"/>
          </a:solidFill>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r>
              <a:rPr lang="en-US" sz="4000" b="1" dirty="0"/>
              <a:t>0</a:t>
            </a:r>
          </a:p>
        </p:txBody>
      </p:sp>
      <p:sp>
        <p:nvSpPr>
          <p:cNvPr id="20" name="Octagon 19"/>
          <p:cNvSpPr/>
          <p:nvPr/>
        </p:nvSpPr>
        <p:spPr>
          <a:xfrm>
            <a:off x="7974013" y="69850"/>
            <a:ext cx="1096962" cy="838200"/>
          </a:xfrm>
          <a:prstGeom prst="octagon">
            <a:avLst/>
          </a:prstGeom>
          <a:solidFill>
            <a:srgbClr val="92D050"/>
          </a:solidFill>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r>
              <a:rPr lang="en-US" sz="4000" b="1" dirty="0"/>
              <a:t>1</a:t>
            </a:r>
          </a:p>
        </p:txBody>
      </p:sp>
      <p:sp>
        <p:nvSpPr>
          <p:cNvPr id="21" name="Octagon 20"/>
          <p:cNvSpPr/>
          <p:nvPr/>
        </p:nvSpPr>
        <p:spPr>
          <a:xfrm>
            <a:off x="7974013" y="69850"/>
            <a:ext cx="1096962" cy="838200"/>
          </a:xfrm>
          <a:prstGeom prst="octagon">
            <a:avLst/>
          </a:prstGeom>
          <a:solidFill>
            <a:srgbClr val="92D050"/>
          </a:solidFill>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r>
              <a:rPr lang="en-US" sz="4000" b="1" dirty="0"/>
              <a:t>2</a:t>
            </a:r>
          </a:p>
        </p:txBody>
      </p:sp>
      <p:sp>
        <p:nvSpPr>
          <p:cNvPr id="22" name="Octagon 21"/>
          <p:cNvSpPr/>
          <p:nvPr/>
        </p:nvSpPr>
        <p:spPr>
          <a:xfrm>
            <a:off x="7980363" y="69850"/>
            <a:ext cx="1095375" cy="838200"/>
          </a:xfrm>
          <a:prstGeom prst="octagon">
            <a:avLst/>
          </a:prstGeom>
          <a:solidFill>
            <a:srgbClr val="92D050"/>
          </a:solidFill>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r>
              <a:rPr lang="en-US" sz="4000" b="1" dirty="0"/>
              <a:t>3</a:t>
            </a:r>
          </a:p>
        </p:txBody>
      </p:sp>
      <p:sp>
        <p:nvSpPr>
          <p:cNvPr id="23" name="Octagon 22"/>
          <p:cNvSpPr/>
          <p:nvPr/>
        </p:nvSpPr>
        <p:spPr>
          <a:xfrm>
            <a:off x="7977188" y="69850"/>
            <a:ext cx="1096962" cy="838200"/>
          </a:xfrm>
          <a:prstGeom prst="octagon">
            <a:avLst/>
          </a:prstGeom>
          <a:solidFill>
            <a:srgbClr val="92D050"/>
          </a:solidFill>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r>
              <a:rPr lang="en-US" sz="4000" b="1" dirty="0"/>
              <a:t>4</a:t>
            </a:r>
          </a:p>
        </p:txBody>
      </p:sp>
      <p:sp>
        <p:nvSpPr>
          <p:cNvPr id="24" name="Octagon 23"/>
          <p:cNvSpPr/>
          <p:nvPr/>
        </p:nvSpPr>
        <p:spPr>
          <a:xfrm>
            <a:off x="7980363" y="69850"/>
            <a:ext cx="1095375" cy="838200"/>
          </a:xfrm>
          <a:prstGeom prst="octagon">
            <a:avLst/>
          </a:prstGeom>
          <a:solidFill>
            <a:srgbClr val="92D050"/>
          </a:solidFill>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r>
              <a:rPr lang="en-US" sz="4000" b="1" dirty="0"/>
              <a:t>5</a:t>
            </a:r>
          </a:p>
        </p:txBody>
      </p:sp>
    </p:spTree>
    <p:extLst>
      <p:ext uri="{BB962C8B-B14F-4D97-AF65-F5344CB8AC3E}">
        <p14:creationId xmlns:p14="http://schemas.microsoft.com/office/powerpoint/2010/main" val="777873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heel(1)">
                                      <p:cBhvr>
                                        <p:cTn id="21" dur="1000"/>
                                        <p:tgtEl>
                                          <p:spTgt spid="19"/>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par>
                          <p:cTn id="22" fill="hold">
                            <p:stCondLst>
                              <p:cond delay="1000"/>
                            </p:stCondLst>
                            <p:childTnLst>
                              <p:par>
                                <p:cTn id="23" presetID="21" presetClass="entr" presetSubtype="1"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heel(1)">
                                      <p:cBhvr>
                                        <p:cTn id="25" dur="1000"/>
                                        <p:tgtEl>
                                          <p:spTgt spid="20"/>
                                        </p:tgtEl>
                                      </p:cBhvr>
                                    </p:animEffect>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par>
                          <p:cTn id="26" fill="hold">
                            <p:stCondLst>
                              <p:cond delay="2000"/>
                            </p:stCondLst>
                            <p:childTnLst>
                              <p:par>
                                <p:cTn id="27" presetID="21" presetClass="entr" presetSubtype="1"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heel(1)">
                                      <p:cBhvr>
                                        <p:cTn id="29" dur="1000"/>
                                        <p:tgtEl>
                                          <p:spTgt spid="21"/>
                                        </p:tgtEl>
                                      </p:cBhvr>
                                    </p:animEffec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par>
                          <p:cTn id="30" fill="hold">
                            <p:stCondLst>
                              <p:cond delay="3000"/>
                            </p:stCondLst>
                            <p:childTnLst>
                              <p:par>
                                <p:cTn id="31" presetID="21" presetClass="entr" presetSubtype="1"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heel(1)">
                                      <p:cBhvr>
                                        <p:cTn id="33" dur="1000"/>
                                        <p:tgtEl>
                                          <p:spTgt spid="22"/>
                                        </p:tgtEl>
                                      </p:cBhvr>
                                    </p:animEffec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childTnLst>
                          </p:cTn>
                        </p:par>
                        <p:par>
                          <p:cTn id="34" fill="hold">
                            <p:stCondLst>
                              <p:cond delay="4000"/>
                            </p:stCondLst>
                            <p:childTnLst>
                              <p:par>
                                <p:cTn id="35" presetID="21" presetClass="entr" presetSubtype="1"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heel(1)">
                                      <p:cBhvr>
                                        <p:cTn id="37" dur="1000"/>
                                        <p:tgtEl>
                                          <p:spTgt spid="23"/>
                                        </p:tgtEl>
                                      </p:cBhvr>
                                    </p:animEffec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par>
                          <p:cTn id="38" fill="hold">
                            <p:stCondLst>
                              <p:cond delay="5000"/>
                            </p:stCondLst>
                            <p:childTnLst>
                              <p:par>
                                <p:cTn id="39" presetID="21" presetClass="entr" presetSubtype="1"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heel(1)">
                                      <p:cBhvr>
                                        <p:cTn id="41" dur="1000"/>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6"/>
                    </p:tgtEl>
                  </p:cond>
                </p:stCondLst>
                <p:endSync evt="end" delay="0">
                  <p:rtn val="all"/>
                </p:endSync>
                <p:childTnLst>
                  <p:par>
                    <p:cTn id="43" fill="hold">
                      <p:stCondLst>
                        <p:cond delay="0"/>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childTnLst>
              </p:cTn>
              <p:nextCondLst>
                <p:cond evt="onClick" delay="0">
                  <p:tgtEl>
                    <p:spTgt spid="6"/>
                  </p:tgtEl>
                </p:cond>
              </p:nextCondLst>
            </p:seq>
            <p:seq concurrent="1" nextAc="seek">
              <p:cTn id="53" restart="whenNotActive" fill="hold" evtFilter="cancelBubble" nodeType="interactiveSeq">
                <p:stCondLst>
                  <p:cond evt="onClick" delay="0">
                    <p:tgtEl>
                      <p:spTgt spid="3"/>
                    </p:tgtEl>
                  </p:cond>
                </p:stCondLst>
                <p:endSync evt="end" delay="0">
                  <p:rtn val="all"/>
                </p:endSync>
                <p:childTnLst>
                  <p:par>
                    <p:cTn id="54" fill="hold">
                      <p:stCondLst>
                        <p:cond delay="0"/>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arn(inVertical)">
                                      <p:cBhvr>
                                        <p:cTn id="58" dur="500"/>
                                        <p:tgtEl>
                                          <p:spTgt spid="14"/>
                                        </p:tgtEl>
                                      </p:cBhvr>
                                    </p:animEffect>
                                  </p:childTnLst>
                                  <p:subTnLst>
                                    <p:audio>
                                      <p:cMediaNode>
                                        <p:cTn display="0" masterRel="sameClick">
                                          <p:stCondLst>
                                            <p:cond evt="begin" delay="0">
                                              <p:tn val="56"/>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
                  </p:tgtEl>
                </p:cond>
              </p:nextCondLst>
            </p:seq>
            <p:seq concurrent="1" nextAc="seek">
              <p:cTn id="59" restart="whenNotActive" fill="hold" evtFilter="cancelBubble" nodeType="interactiveSeq">
                <p:stCondLst>
                  <p:cond evt="onClick" delay="0">
                    <p:tgtEl>
                      <p:spTgt spid="5"/>
                    </p:tgtEl>
                  </p:cond>
                </p:stCondLst>
                <p:endSync evt="end" delay="0">
                  <p:rtn val="all"/>
                </p:endSync>
                <p:childTnLst>
                  <p:par>
                    <p:cTn id="60" fill="hold">
                      <p:stCondLst>
                        <p:cond delay="0"/>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down)">
                                      <p:cBhvr>
                                        <p:cTn id="64"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4713086" y="3455582"/>
            <a:ext cx="4105779" cy="1305290"/>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accent6">
              <a:lumMod val="40000"/>
              <a:lumOff val="60000"/>
            </a:schemeClr>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pPr>
              <a:spcBef>
                <a:spcPts val="600"/>
              </a:spcBef>
            </a:pPr>
            <a:r>
              <a:rPr lang="en-US" sz="2600" smtClean="0">
                <a:ln>
                  <a:solidFill>
                    <a:schemeClr val="tx1"/>
                  </a:solidFill>
                </a:ln>
                <a:latin typeface="Arial" panose="020B0604020202020204" pitchFamily="34" charset="0"/>
                <a:ea typeface="Calibri"/>
                <a:cs typeface="Arial" panose="020B0604020202020204" pitchFamily="34" charset="0"/>
                <a:sym typeface="Calibri"/>
              </a:rPr>
              <a:t>d) </a:t>
            </a:r>
            <a:r>
              <a:rPr lang="en-US" sz="2600">
                <a:ln>
                  <a:solidFill>
                    <a:schemeClr val="tx1"/>
                  </a:solidFill>
                </a:ln>
                <a:latin typeface="Arial" panose="020B0604020202020204" pitchFamily="34" charset="0"/>
                <a:ea typeface="Calibri"/>
                <a:cs typeface="Arial" panose="020B0604020202020204" pitchFamily="34" charset="0"/>
                <a:sym typeface="Calibri"/>
              </a:rPr>
              <a:t>Mở đầu </a:t>
            </a:r>
            <a:r>
              <a:rPr lang="en-US" sz="2600" smtClean="0">
                <a:ln>
                  <a:solidFill>
                    <a:schemeClr val="tx1"/>
                  </a:solidFill>
                </a:ln>
                <a:latin typeface="Arial" panose="020B0604020202020204" pitchFamily="34" charset="0"/>
                <a:ea typeface="Calibri"/>
                <a:cs typeface="Arial" panose="020B0604020202020204" pitchFamily="34" charset="0"/>
                <a:sym typeface="Calibri"/>
              </a:rPr>
              <a:t>- </a:t>
            </a:r>
            <a:r>
              <a:rPr lang="en-US" sz="2600">
                <a:ln>
                  <a:solidFill>
                    <a:schemeClr val="tx1"/>
                  </a:solidFill>
                </a:ln>
                <a:latin typeface="Arial" panose="020B0604020202020204" pitchFamily="34" charset="0"/>
                <a:ea typeface="Calibri"/>
                <a:cs typeface="Arial" panose="020B0604020202020204" pitchFamily="34" charset="0"/>
                <a:sym typeface="Calibri"/>
              </a:rPr>
              <a:t>Diễn biến </a:t>
            </a:r>
            <a:r>
              <a:rPr lang="en-US" sz="2600" smtClean="0">
                <a:ln>
                  <a:solidFill>
                    <a:schemeClr val="tx1"/>
                  </a:solidFill>
                </a:ln>
                <a:latin typeface="Arial" panose="020B0604020202020204" pitchFamily="34" charset="0"/>
                <a:ea typeface="Calibri"/>
                <a:cs typeface="Arial" panose="020B0604020202020204" pitchFamily="34" charset="0"/>
                <a:sym typeface="Calibri"/>
              </a:rPr>
              <a:t>- </a:t>
            </a:r>
            <a:r>
              <a:rPr lang="en-US" sz="2600">
                <a:ln>
                  <a:solidFill>
                    <a:schemeClr val="tx1"/>
                  </a:solidFill>
                </a:ln>
                <a:latin typeface="Arial" panose="020B0604020202020204" pitchFamily="34" charset="0"/>
                <a:ea typeface="Calibri"/>
                <a:cs typeface="Arial" panose="020B0604020202020204" pitchFamily="34" charset="0"/>
                <a:sym typeface="Calibri"/>
              </a:rPr>
              <a:t>Kết thúc</a:t>
            </a:r>
            <a:endParaRPr lang="en-US" sz="2600" dirty="0">
              <a:ln>
                <a:solidFill>
                  <a:schemeClr val="tx1"/>
                </a:solidFill>
              </a:ln>
              <a:latin typeface="Arial" panose="020B0604020202020204" pitchFamily="34" charset="0"/>
              <a:ea typeface="Calibri"/>
              <a:cs typeface="Arial" panose="020B0604020202020204" pitchFamily="34" charset="0"/>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4618628" y="1860698"/>
            <a:ext cx="4105779" cy="114811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accent6">
              <a:lumMod val="40000"/>
              <a:lumOff val="60000"/>
            </a:schemeClr>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pPr>
              <a:spcBef>
                <a:spcPts val="600"/>
              </a:spcBef>
            </a:pPr>
            <a:r>
              <a:rPr lang="en-US" sz="2600" smtClean="0">
                <a:ln>
                  <a:solidFill>
                    <a:schemeClr val="tx1"/>
                  </a:solidFill>
                </a:ln>
                <a:latin typeface="Arial" panose="020B0604020202020204" pitchFamily="34" charset="0"/>
                <a:ea typeface="Calibri"/>
                <a:cs typeface="Arial" panose="020B0604020202020204" pitchFamily="34" charset="0"/>
                <a:sym typeface="Calibri"/>
              </a:rPr>
              <a:t>b) Diễn biến - </a:t>
            </a:r>
            <a:r>
              <a:rPr lang="en-US" sz="2600">
                <a:ln>
                  <a:solidFill>
                    <a:schemeClr val="tx1"/>
                  </a:solidFill>
                </a:ln>
                <a:latin typeface="Arial" panose="020B0604020202020204" pitchFamily="34" charset="0"/>
                <a:ea typeface="Calibri"/>
                <a:cs typeface="Arial" panose="020B0604020202020204" pitchFamily="34" charset="0"/>
                <a:sym typeface="Calibri"/>
              </a:rPr>
              <a:t>Mở đầu</a:t>
            </a:r>
            <a:r>
              <a:rPr lang="en-US" sz="2600" smtClean="0">
                <a:ln>
                  <a:solidFill>
                    <a:schemeClr val="tx1"/>
                  </a:solidFill>
                </a:ln>
                <a:latin typeface="Arial" panose="020B0604020202020204" pitchFamily="34" charset="0"/>
                <a:ea typeface="Calibri"/>
                <a:cs typeface="Arial" panose="020B0604020202020204" pitchFamily="34" charset="0"/>
                <a:sym typeface="Calibri"/>
              </a:rPr>
              <a:t> </a:t>
            </a:r>
            <a:r>
              <a:rPr lang="en-US" sz="2600">
                <a:ln>
                  <a:solidFill>
                    <a:schemeClr val="tx1"/>
                  </a:solidFill>
                </a:ln>
                <a:latin typeface="Arial" panose="020B0604020202020204" pitchFamily="34" charset="0"/>
                <a:ea typeface="Calibri"/>
                <a:cs typeface="Arial" panose="020B0604020202020204" pitchFamily="34" charset="0"/>
                <a:sym typeface="Calibri"/>
              </a:rPr>
              <a:t>– Kết thúc</a:t>
            </a:r>
            <a:endParaRPr lang="en-US" sz="2600" dirty="0">
              <a:ln>
                <a:solidFill>
                  <a:schemeClr val="tx1"/>
                </a:solidFill>
              </a:ln>
              <a:latin typeface="Arial" panose="020B0604020202020204" pitchFamily="34" charset="0"/>
              <a:ea typeface="Calibri"/>
              <a:cs typeface="Arial" panose="020B0604020202020204" pitchFamily="34" charset="0"/>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416594" y="3455582"/>
            <a:ext cx="4105779" cy="130529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accent6">
              <a:lumMod val="40000"/>
              <a:lumOff val="60000"/>
            </a:schemeClr>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pPr>
              <a:spcBef>
                <a:spcPts val="600"/>
              </a:spcBef>
            </a:pPr>
            <a:r>
              <a:rPr lang="en-US" sz="2600" smtClean="0">
                <a:ln>
                  <a:solidFill>
                    <a:schemeClr val="tx1"/>
                  </a:solidFill>
                </a:ln>
                <a:latin typeface="Arial" panose="020B0604020202020204" pitchFamily="34" charset="0"/>
                <a:ea typeface="Calibri"/>
                <a:cs typeface="Arial" panose="020B0604020202020204" pitchFamily="34" charset="0"/>
                <a:sym typeface="Calibri"/>
              </a:rPr>
              <a:t>c) </a:t>
            </a:r>
            <a:r>
              <a:rPr lang="en-US" sz="2600">
                <a:ln>
                  <a:solidFill>
                    <a:schemeClr val="tx1"/>
                  </a:solidFill>
                </a:ln>
                <a:latin typeface="Arial" panose="020B0604020202020204" pitchFamily="34" charset="0"/>
                <a:ea typeface="Calibri"/>
                <a:cs typeface="Arial" panose="020B0604020202020204" pitchFamily="34" charset="0"/>
                <a:sym typeface="Calibri"/>
              </a:rPr>
              <a:t>Kết </a:t>
            </a:r>
            <a:r>
              <a:rPr lang="en-US" sz="2600" smtClean="0">
                <a:ln>
                  <a:solidFill>
                    <a:schemeClr val="tx1"/>
                  </a:solidFill>
                </a:ln>
                <a:latin typeface="Arial" panose="020B0604020202020204" pitchFamily="34" charset="0"/>
                <a:ea typeface="Calibri"/>
                <a:cs typeface="Arial" panose="020B0604020202020204" pitchFamily="34" charset="0"/>
                <a:sym typeface="Calibri"/>
              </a:rPr>
              <a:t>thúc - Mở </a:t>
            </a:r>
            <a:r>
              <a:rPr lang="en-US" sz="2600">
                <a:ln>
                  <a:solidFill>
                    <a:schemeClr val="tx1"/>
                  </a:solidFill>
                </a:ln>
                <a:latin typeface="Arial" panose="020B0604020202020204" pitchFamily="34" charset="0"/>
                <a:ea typeface="Calibri"/>
                <a:cs typeface="Arial" panose="020B0604020202020204" pitchFamily="34" charset="0"/>
                <a:sym typeface="Calibri"/>
              </a:rPr>
              <a:t>đầu </a:t>
            </a:r>
            <a:r>
              <a:rPr lang="en-US" sz="2600" smtClean="0">
                <a:ln>
                  <a:solidFill>
                    <a:schemeClr val="tx1"/>
                  </a:solidFill>
                </a:ln>
                <a:latin typeface="Arial" panose="020B0604020202020204" pitchFamily="34" charset="0"/>
                <a:ea typeface="Calibri"/>
                <a:cs typeface="Arial" panose="020B0604020202020204" pitchFamily="34" charset="0"/>
                <a:sym typeface="Calibri"/>
              </a:rPr>
              <a:t>- </a:t>
            </a:r>
            <a:r>
              <a:rPr lang="en-US" sz="2600">
                <a:ln>
                  <a:solidFill>
                    <a:schemeClr val="tx1"/>
                  </a:solidFill>
                </a:ln>
                <a:latin typeface="Arial" panose="020B0604020202020204" pitchFamily="34" charset="0"/>
                <a:ea typeface="Calibri"/>
                <a:cs typeface="Arial" panose="020B0604020202020204" pitchFamily="34" charset="0"/>
                <a:sym typeface="Calibri"/>
              </a:rPr>
              <a:t>Diễn </a:t>
            </a:r>
            <a:r>
              <a:rPr lang="en-US" sz="2600" smtClean="0">
                <a:ln>
                  <a:solidFill>
                    <a:schemeClr val="tx1"/>
                  </a:solidFill>
                </a:ln>
                <a:latin typeface="Arial" panose="020B0604020202020204" pitchFamily="34" charset="0"/>
                <a:ea typeface="Calibri"/>
                <a:cs typeface="Arial" panose="020B0604020202020204" pitchFamily="34" charset="0"/>
                <a:sym typeface="Calibri"/>
              </a:rPr>
              <a:t>biến</a:t>
            </a:r>
            <a:endParaRPr lang="en-US" sz="2600" dirty="0">
              <a:ln>
                <a:solidFill>
                  <a:schemeClr val="tx1"/>
                </a:solidFill>
              </a:ln>
              <a:latin typeface="Arial" panose="020B0604020202020204" pitchFamily="34" charset="0"/>
              <a:ea typeface="Calibri"/>
              <a:cs typeface="Arial" panose="020B0604020202020204" pitchFamily="34" charset="0"/>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416594" y="1845282"/>
            <a:ext cx="4105779" cy="1149270"/>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accent6">
              <a:lumMod val="40000"/>
              <a:lumOff val="60000"/>
            </a:schemeClr>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pPr>
              <a:spcBef>
                <a:spcPts val="600"/>
              </a:spcBef>
            </a:pPr>
            <a:r>
              <a:rPr lang="en-US" sz="2600">
                <a:ln>
                  <a:solidFill>
                    <a:schemeClr val="tx1"/>
                  </a:solidFill>
                </a:ln>
                <a:latin typeface="Arial" panose="020B0604020202020204" pitchFamily="34" charset="0"/>
                <a:ea typeface="Calibri"/>
                <a:cs typeface="Arial" panose="020B0604020202020204" pitchFamily="34" charset="0"/>
                <a:sym typeface="Calibri"/>
              </a:rPr>
              <a:t>a) Mở đầu </a:t>
            </a:r>
            <a:r>
              <a:rPr lang="en-US" sz="2600" smtClean="0">
                <a:ln>
                  <a:solidFill>
                    <a:schemeClr val="tx1"/>
                  </a:solidFill>
                </a:ln>
                <a:latin typeface="Arial" panose="020B0604020202020204" pitchFamily="34" charset="0"/>
                <a:ea typeface="Calibri"/>
                <a:cs typeface="Arial" panose="020B0604020202020204" pitchFamily="34" charset="0"/>
                <a:sym typeface="Calibri"/>
              </a:rPr>
              <a:t>- </a:t>
            </a:r>
            <a:r>
              <a:rPr lang="en-US" sz="2600">
                <a:ln>
                  <a:solidFill>
                    <a:schemeClr val="tx1"/>
                  </a:solidFill>
                </a:ln>
                <a:latin typeface="Arial" panose="020B0604020202020204" pitchFamily="34" charset="0"/>
                <a:ea typeface="Calibri"/>
                <a:cs typeface="Arial" panose="020B0604020202020204" pitchFamily="34" charset="0"/>
                <a:sym typeface="Calibri"/>
              </a:rPr>
              <a:t>Kết </a:t>
            </a:r>
            <a:r>
              <a:rPr lang="en-US" sz="2600" smtClean="0">
                <a:ln>
                  <a:solidFill>
                    <a:schemeClr val="tx1"/>
                  </a:solidFill>
                </a:ln>
                <a:latin typeface="Arial" panose="020B0604020202020204" pitchFamily="34" charset="0"/>
                <a:ea typeface="Calibri"/>
                <a:cs typeface="Arial" panose="020B0604020202020204" pitchFamily="34" charset="0"/>
                <a:sym typeface="Calibri"/>
              </a:rPr>
              <a:t>thúc -</a:t>
            </a:r>
            <a:endParaRPr lang="en-US" sz="2600">
              <a:ln>
                <a:solidFill>
                  <a:schemeClr val="tx1"/>
                </a:solidFill>
              </a:ln>
              <a:latin typeface="Arial" panose="020B0604020202020204" pitchFamily="34" charset="0"/>
              <a:ea typeface="Calibri"/>
              <a:cs typeface="Arial" panose="020B0604020202020204" pitchFamily="34" charset="0"/>
              <a:sym typeface="Calibri"/>
            </a:endParaRPr>
          </a:p>
          <a:p>
            <a:pPr>
              <a:spcBef>
                <a:spcPts val="600"/>
              </a:spcBef>
            </a:pPr>
            <a:r>
              <a:rPr lang="en-US" sz="2600" smtClean="0">
                <a:ln>
                  <a:solidFill>
                    <a:schemeClr val="tx1"/>
                  </a:solidFill>
                </a:ln>
                <a:latin typeface="Arial" panose="020B0604020202020204" pitchFamily="34" charset="0"/>
                <a:ea typeface="Calibri"/>
                <a:cs typeface="Arial" panose="020B0604020202020204" pitchFamily="34" charset="0"/>
                <a:sym typeface="Calibri"/>
              </a:rPr>
              <a:t>- Diễn biến</a:t>
            </a:r>
            <a:endParaRPr sz="2600" dirty="0">
              <a:ln>
                <a:solidFill>
                  <a:schemeClr val="tx1"/>
                </a:solidFill>
              </a:ln>
              <a:latin typeface="Arial" panose="020B0604020202020204" pitchFamily="34" charset="0"/>
              <a:ea typeface="Calibri"/>
              <a:cs typeface="Arial" panose="020B0604020202020204" pitchFamily="34" charset="0"/>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875980" y="199081"/>
            <a:ext cx="6590214" cy="130529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accent3">
              <a:lumMod val="40000"/>
              <a:lumOff val="60000"/>
            </a:schemeClr>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pPr algn="ctr"/>
            <a:r>
              <a:rPr lang="en-US" sz="2700" b="1" err="1">
                <a:ln>
                  <a:solidFill>
                    <a:schemeClr val="tx1"/>
                  </a:solidFill>
                </a:ln>
                <a:latin typeface="Arial" panose="020B0604020202020204" pitchFamily="34" charset="0"/>
                <a:ea typeface="Calibri"/>
                <a:cs typeface="Arial" panose="020B0604020202020204" pitchFamily="34" charset="0"/>
                <a:sym typeface="Calibri"/>
              </a:rPr>
              <a:t>Câu</a:t>
            </a:r>
            <a:r>
              <a:rPr lang="en-US" sz="2700" b="1">
                <a:ln>
                  <a:solidFill>
                    <a:schemeClr val="tx1"/>
                  </a:solidFill>
                </a:ln>
                <a:latin typeface="Arial" panose="020B0604020202020204" pitchFamily="34" charset="0"/>
                <a:ea typeface="Calibri"/>
                <a:cs typeface="Arial" panose="020B0604020202020204" pitchFamily="34" charset="0"/>
                <a:sym typeface="Calibri"/>
              </a:rPr>
              <a:t> </a:t>
            </a:r>
            <a:r>
              <a:rPr lang="en-US" sz="2700" b="1" smtClean="0">
                <a:ln>
                  <a:solidFill>
                    <a:schemeClr val="tx1"/>
                  </a:solidFill>
                </a:ln>
                <a:latin typeface="Arial" panose="020B0604020202020204" pitchFamily="34" charset="0"/>
                <a:ea typeface="Calibri"/>
                <a:cs typeface="Arial" panose="020B0604020202020204" pitchFamily="34" charset="0"/>
                <a:sym typeface="Calibri"/>
              </a:rPr>
              <a:t>2 </a:t>
            </a:r>
            <a:r>
              <a:rPr lang="en-US" sz="2700" b="1">
                <a:ln>
                  <a:solidFill>
                    <a:schemeClr val="tx1"/>
                  </a:solidFill>
                </a:ln>
                <a:latin typeface="Arial" panose="020B0604020202020204" pitchFamily="34" charset="0"/>
                <a:ea typeface="Calibri"/>
                <a:cs typeface="Arial" panose="020B0604020202020204" pitchFamily="34" charset="0"/>
                <a:sym typeface="Calibri"/>
              </a:rPr>
              <a:t>: </a:t>
            </a:r>
            <a:r>
              <a:rPr lang="en-US" sz="2700" b="1" smtClean="0">
                <a:ln>
                  <a:solidFill>
                    <a:schemeClr val="tx1"/>
                  </a:solidFill>
                </a:ln>
                <a:latin typeface="Arial" panose="020B0604020202020204" pitchFamily="34" charset="0"/>
                <a:ea typeface="Calibri"/>
                <a:cs typeface="Arial" panose="020B0604020202020204" pitchFamily="34" charset="0"/>
                <a:sym typeface="Calibri"/>
              </a:rPr>
              <a:t>Các phần trong cốt truyện được sắp xếp theo thứ tự nào</a:t>
            </a:r>
            <a:endParaRPr sz="2700" b="1" dirty="0">
              <a:ln>
                <a:solidFill>
                  <a:schemeClr val="tx1"/>
                </a:solidFill>
              </a:ln>
              <a:latin typeface="Arial" panose="020B0604020202020204" pitchFamily="34" charset="0"/>
              <a:ea typeface="Calibri"/>
              <a:cs typeface="Arial" panose="020B0604020202020204" pitchFamily="34" charset="0"/>
              <a:sym typeface="Calibri"/>
            </a:endParaRPr>
          </a:p>
        </p:txBody>
      </p:sp>
      <p:sp>
        <p:nvSpPr>
          <p:cNvPr id="8" name="Google Shape;1193;p10">
            <a:hlinkClick r:id="" action="ppaction://noaction"/>
            <a:extLst>
              <a:ext uri="{FF2B5EF4-FFF2-40B4-BE49-F238E27FC236}">
                <a16:creationId xmlns:a16="http://schemas.microsoft.com/office/drawing/2014/main" id="{531A367D-CADB-4E37-AE22-9076E8FBC5F5}"/>
              </a:ext>
            </a:extLst>
          </p:cNvPr>
          <p:cNvSpPr/>
          <p:nvPr/>
        </p:nvSpPr>
        <p:spPr>
          <a:xfrm>
            <a:off x="3831645" y="89013"/>
            <a:ext cx="1573966" cy="302669"/>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endParaRPr sz="900"/>
          </a:p>
        </p:txBody>
      </p:sp>
      <p:sp>
        <p:nvSpPr>
          <p:cNvPr id="9" name="Google Shape;1194;p10">
            <a:extLst>
              <a:ext uri="{FF2B5EF4-FFF2-40B4-BE49-F238E27FC236}">
                <a16:creationId xmlns:a16="http://schemas.microsoft.com/office/drawing/2014/main" id="{814174BD-C80C-4D7A-A3B0-D16AD12F7575}"/>
              </a:ext>
            </a:extLst>
          </p:cNvPr>
          <p:cNvSpPr/>
          <p:nvPr/>
        </p:nvSpPr>
        <p:spPr>
          <a:xfrm>
            <a:off x="103857" y="1702714"/>
            <a:ext cx="662180" cy="638964"/>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8408669" y="1731478"/>
            <a:ext cx="631475" cy="675439"/>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13800" y="4216433"/>
            <a:ext cx="662180" cy="638964"/>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8286438" y="4237024"/>
            <a:ext cx="631475" cy="675439"/>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7830225" y="3605653"/>
            <a:ext cx="1156888" cy="1400840"/>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7087725" y="1856996"/>
            <a:ext cx="1731140" cy="1187068"/>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3225129" y="3423928"/>
            <a:ext cx="1731140" cy="1187068"/>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3200900" y="1827491"/>
            <a:ext cx="1731140" cy="1187068"/>
          </a:xfrm>
          <a:prstGeom prst="rect">
            <a:avLst/>
          </a:prstGeom>
        </p:spPr>
      </p:pic>
      <p:sp>
        <p:nvSpPr>
          <p:cNvPr id="19" name="Octagon 18"/>
          <p:cNvSpPr/>
          <p:nvPr/>
        </p:nvSpPr>
        <p:spPr>
          <a:xfrm>
            <a:off x="7977188" y="69850"/>
            <a:ext cx="1096962" cy="838200"/>
          </a:xfrm>
          <a:prstGeom prst="octagon">
            <a:avLst/>
          </a:prstGeom>
          <a:solidFill>
            <a:srgbClr val="92D050"/>
          </a:solidFill>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r>
              <a:rPr lang="en-US" sz="4000" b="1" dirty="0"/>
              <a:t>0</a:t>
            </a:r>
          </a:p>
        </p:txBody>
      </p:sp>
      <p:sp>
        <p:nvSpPr>
          <p:cNvPr id="20" name="Octagon 19"/>
          <p:cNvSpPr/>
          <p:nvPr/>
        </p:nvSpPr>
        <p:spPr>
          <a:xfrm>
            <a:off x="7974013" y="69850"/>
            <a:ext cx="1096962" cy="838200"/>
          </a:xfrm>
          <a:prstGeom prst="octagon">
            <a:avLst/>
          </a:prstGeom>
          <a:solidFill>
            <a:srgbClr val="92D050"/>
          </a:solidFill>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r>
              <a:rPr lang="en-US" sz="4000" b="1" dirty="0"/>
              <a:t>1</a:t>
            </a:r>
          </a:p>
        </p:txBody>
      </p:sp>
      <p:sp>
        <p:nvSpPr>
          <p:cNvPr id="21" name="Octagon 20"/>
          <p:cNvSpPr/>
          <p:nvPr/>
        </p:nvSpPr>
        <p:spPr>
          <a:xfrm>
            <a:off x="7974013" y="69850"/>
            <a:ext cx="1096962" cy="838200"/>
          </a:xfrm>
          <a:prstGeom prst="octagon">
            <a:avLst/>
          </a:prstGeom>
          <a:solidFill>
            <a:srgbClr val="92D050"/>
          </a:solidFill>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r>
              <a:rPr lang="en-US" sz="4000" b="1" dirty="0"/>
              <a:t>2</a:t>
            </a:r>
          </a:p>
        </p:txBody>
      </p:sp>
      <p:sp>
        <p:nvSpPr>
          <p:cNvPr id="22" name="Octagon 21"/>
          <p:cNvSpPr/>
          <p:nvPr/>
        </p:nvSpPr>
        <p:spPr>
          <a:xfrm>
            <a:off x="7980363" y="69850"/>
            <a:ext cx="1095375" cy="838200"/>
          </a:xfrm>
          <a:prstGeom prst="octagon">
            <a:avLst/>
          </a:prstGeom>
          <a:solidFill>
            <a:srgbClr val="92D050"/>
          </a:solidFill>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r>
              <a:rPr lang="en-US" sz="4000" b="1" dirty="0"/>
              <a:t>3</a:t>
            </a:r>
          </a:p>
        </p:txBody>
      </p:sp>
      <p:sp>
        <p:nvSpPr>
          <p:cNvPr id="23" name="Octagon 22"/>
          <p:cNvSpPr/>
          <p:nvPr/>
        </p:nvSpPr>
        <p:spPr>
          <a:xfrm>
            <a:off x="7977188" y="69850"/>
            <a:ext cx="1096962" cy="838200"/>
          </a:xfrm>
          <a:prstGeom prst="octagon">
            <a:avLst/>
          </a:prstGeom>
          <a:solidFill>
            <a:srgbClr val="92D050"/>
          </a:solidFill>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r>
              <a:rPr lang="en-US" sz="4000" b="1" dirty="0"/>
              <a:t>4</a:t>
            </a:r>
          </a:p>
        </p:txBody>
      </p:sp>
      <p:sp>
        <p:nvSpPr>
          <p:cNvPr id="24" name="Octagon 23"/>
          <p:cNvSpPr/>
          <p:nvPr/>
        </p:nvSpPr>
        <p:spPr>
          <a:xfrm>
            <a:off x="7980363" y="69850"/>
            <a:ext cx="1095375" cy="838200"/>
          </a:xfrm>
          <a:prstGeom prst="octagon">
            <a:avLst/>
          </a:prstGeom>
          <a:solidFill>
            <a:srgbClr val="92D050"/>
          </a:solidFill>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r>
              <a:rPr lang="en-US" sz="4000" b="1" dirty="0"/>
              <a:t>5</a:t>
            </a:r>
          </a:p>
        </p:txBody>
      </p:sp>
    </p:spTree>
    <p:extLst>
      <p:ext uri="{BB962C8B-B14F-4D97-AF65-F5344CB8AC3E}">
        <p14:creationId xmlns:p14="http://schemas.microsoft.com/office/powerpoint/2010/main" val="228030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heel(1)">
                                      <p:cBhvr>
                                        <p:cTn id="21" dur="1000"/>
                                        <p:tgtEl>
                                          <p:spTgt spid="19"/>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par>
                          <p:cTn id="22" fill="hold">
                            <p:stCondLst>
                              <p:cond delay="1000"/>
                            </p:stCondLst>
                            <p:childTnLst>
                              <p:par>
                                <p:cTn id="23" presetID="21" presetClass="entr" presetSubtype="1"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heel(1)">
                                      <p:cBhvr>
                                        <p:cTn id="25" dur="1000"/>
                                        <p:tgtEl>
                                          <p:spTgt spid="20"/>
                                        </p:tgtEl>
                                      </p:cBhvr>
                                    </p:animEffect>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par>
                          <p:cTn id="26" fill="hold">
                            <p:stCondLst>
                              <p:cond delay="2000"/>
                            </p:stCondLst>
                            <p:childTnLst>
                              <p:par>
                                <p:cTn id="27" presetID="21" presetClass="entr" presetSubtype="1"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heel(1)">
                                      <p:cBhvr>
                                        <p:cTn id="29" dur="1000"/>
                                        <p:tgtEl>
                                          <p:spTgt spid="21"/>
                                        </p:tgtEl>
                                      </p:cBhvr>
                                    </p:animEffec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par>
                          <p:cTn id="30" fill="hold">
                            <p:stCondLst>
                              <p:cond delay="3000"/>
                            </p:stCondLst>
                            <p:childTnLst>
                              <p:par>
                                <p:cTn id="31" presetID="21" presetClass="entr" presetSubtype="1"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heel(1)">
                                      <p:cBhvr>
                                        <p:cTn id="33" dur="1000"/>
                                        <p:tgtEl>
                                          <p:spTgt spid="22"/>
                                        </p:tgtEl>
                                      </p:cBhvr>
                                    </p:animEffec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childTnLst>
                          </p:cTn>
                        </p:par>
                        <p:par>
                          <p:cTn id="34" fill="hold">
                            <p:stCondLst>
                              <p:cond delay="4000"/>
                            </p:stCondLst>
                            <p:childTnLst>
                              <p:par>
                                <p:cTn id="35" presetID="21" presetClass="entr" presetSubtype="1"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heel(1)">
                                      <p:cBhvr>
                                        <p:cTn id="37" dur="1000"/>
                                        <p:tgtEl>
                                          <p:spTgt spid="23"/>
                                        </p:tgtEl>
                                      </p:cBhvr>
                                    </p:animEffec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par>
                          <p:cTn id="38" fill="hold">
                            <p:stCondLst>
                              <p:cond delay="5000"/>
                            </p:stCondLst>
                            <p:childTnLst>
                              <p:par>
                                <p:cTn id="39" presetID="21" presetClass="entr" presetSubtype="1"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heel(1)">
                                      <p:cBhvr>
                                        <p:cTn id="41" dur="1000"/>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4"/>
                    </p:tgtEl>
                  </p:cond>
                </p:stCondLst>
                <p:endSync evt="end" delay="0">
                  <p:rtn val="all"/>
                </p:endSync>
                <p:childTnLst>
                  <p:par>
                    <p:cTn id="43" fill="hold">
                      <p:stCondLst>
                        <p:cond delay="0"/>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nextCondLst>
                <p:cond evt="onClick" delay="0">
                  <p:tgtEl>
                    <p:spTgt spid="4"/>
                  </p:tgtEl>
                </p:cond>
              </p:nextCondLst>
            </p:seq>
            <p:seq concurrent="1" nextAc="seek">
              <p:cTn id="48" restart="whenNotActive" fill="hold" evtFilter="cancelBubble" nodeType="interactiveSeq">
                <p:stCondLst>
                  <p:cond evt="onClick" delay="0">
                    <p:tgtEl>
                      <p:spTgt spid="6"/>
                    </p:tgtEl>
                  </p:cond>
                </p:stCondLst>
                <p:endSync evt="end" delay="0">
                  <p:rtn val="all"/>
                </p:endSync>
                <p:childTnLst>
                  <p:par>
                    <p:cTn id="49" fill="hold">
                      <p:stCondLst>
                        <p:cond delay="0"/>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500"/>
                                        <p:tgtEl>
                                          <p:spTgt spid="18"/>
                                        </p:tgtEl>
                                      </p:cBhvr>
                                    </p:animEffect>
                                  </p:childTnLst>
                                </p:cTn>
                              </p:par>
                            </p:childTnLst>
                          </p:cTn>
                        </p:par>
                      </p:childTnLst>
                    </p:cTn>
                  </p:par>
                </p:childTnLst>
              </p:cTn>
              <p:nextCondLst>
                <p:cond evt="onClick" delay="0">
                  <p:tgtEl>
                    <p:spTgt spid="6"/>
                  </p:tgtEl>
                </p:cond>
              </p:nextCondLst>
            </p:seq>
            <p:seq concurrent="1" nextAc="seek">
              <p:cTn id="54" restart="whenNotActive" fill="hold" evtFilter="cancelBubble" nodeType="interactiveSeq">
                <p:stCondLst>
                  <p:cond evt="onClick" delay="0">
                    <p:tgtEl>
                      <p:spTgt spid="3"/>
                    </p:tgtEl>
                  </p:cond>
                </p:stCondLst>
                <p:endSync evt="end" delay="0">
                  <p:rtn val="all"/>
                </p:endSync>
                <p:childTnLst>
                  <p:par>
                    <p:cTn id="55" fill="hold">
                      <p:stCondLst>
                        <p:cond delay="0"/>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subTnLst>
                                    <p:audio>
                                      <p:cMediaNode>
                                        <p:cTn display="0" masterRel="sameClick">
                                          <p:stCondLst>
                                            <p:cond evt="begin" delay="0">
                                              <p:tn val="5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
                  </p:tgtEl>
                </p:cond>
              </p:nextCondLst>
            </p:seq>
            <p:seq concurrent="1" nextAc="seek">
              <p:cTn id="60" restart="whenNotActive" fill="hold" evtFilter="cancelBubble" nodeType="interactiveSeq">
                <p:stCondLst>
                  <p:cond evt="onClick" delay="0">
                    <p:tgtEl>
                      <p:spTgt spid="5"/>
                    </p:tgtEl>
                  </p:cond>
                </p:stCondLst>
                <p:endSync evt="end" delay="0">
                  <p:rtn val="all"/>
                </p:endSync>
                <p:childTnLst>
                  <p:par>
                    <p:cTn id="61" fill="hold">
                      <p:stCondLst>
                        <p:cond delay="0"/>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down)">
                                      <p:cBhvr>
                                        <p:cTn id="65" dur="500"/>
                                        <p:tgtEl>
                                          <p:spTgt spid="17"/>
                                        </p:tgtEl>
                                      </p:cBhvr>
                                    </p:animEffect>
                                  </p:childTnLst>
                                  <p:subTnLst>
                                    <p:audio>
                                      <p:cMediaNode>
                                        <p:cTn display="0" masterRel="sameClick">
                                          <p:stCondLst>
                                            <p:cond evt="begin" delay="0">
                                              <p:tn val="6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4677782" y="1956195"/>
            <a:ext cx="4105779" cy="1148116"/>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accent6">
              <a:lumMod val="40000"/>
              <a:lumOff val="60000"/>
            </a:schemeClr>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pPr>
              <a:spcBef>
                <a:spcPts val="600"/>
              </a:spcBef>
            </a:pPr>
            <a:r>
              <a:rPr lang="en-US" sz="2400">
                <a:ln>
                  <a:solidFill>
                    <a:schemeClr val="tx1"/>
                  </a:solidFill>
                </a:ln>
                <a:latin typeface="Arial" panose="020B0604020202020204" pitchFamily="34" charset="0"/>
                <a:ea typeface="Calibri"/>
                <a:cs typeface="Arial" panose="020B0604020202020204" pitchFamily="34" charset="0"/>
                <a:sym typeface="Calibri"/>
              </a:rPr>
              <a:t>b</a:t>
            </a:r>
            <a:r>
              <a:rPr lang="en-US" sz="2400" smtClean="0">
                <a:ln>
                  <a:solidFill>
                    <a:schemeClr val="tx1"/>
                  </a:solidFill>
                </a:ln>
                <a:latin typeface="Arial" panose="020B0604020202020204" pitchFamily="34" charset="0"/>
                <a:ea typeface="Calibri"/>
                <a:cs typeface="Arial" panose="020B0604020202020204" pitchFamily="34" charset="0"/>
                <a:sym typeface="Calibri"/>
              </a:rPr>
              <a:t>) Là sự việc khơi nguồn cho các sự việc khác.</a:t>
            </a:r>
            <a:endParaRPr sz="2400" dirty="0">
              <a:ln>
                <a:solidFill>
                  <a:schemeClr val="tx1"/>
                </a:solidFill>
              </a:ln>
              <a:latin typeface="Arial" panose="020B0604020202020204" pitchFamily="34" charset="0"/>
              <a:ea typeface="Calibri"/>
              <a:cs typeface="Arial" panose="020B0604020202020204" pitchFamily="34" charset="0"/>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416594" y="1923536"/>
            <a:ext cx="4105779" cy="114811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accent6">
              <a:lumMod val="40000"/>
              <a:lumOff val="60000"/>
            </a:schemeClr>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pPr>
              <a:spcBef>
                <a:spcPts val="600"/>
              </a:spcBef>
            </a:pPr>
            <a:r>
              <a:rPr lang="en-US" sz="2400" smtClean="0">
                <a:ln>
                  <a:solidFill>
                    <a:schemeClr val="tx1"/>
                  </a:solidFill>
                </a:ln>
                <a:latin typeface="Arial" panose="020B0604020202020204" pitchFamily="34" charset="0"/>
                <a:ea typeface="Calibri"/>
                <a:cs typeface="Arial" panose="020B0604020202020204" pitchFamily="34" charset="0"/>
                <a:sym typeface="Calibri"/>
              </a:rPr>
              <a:t>a) Là kết quả của các sự việc trong cốt truyện</a:t>
            </a:r>
            <a:endParaRPr sz="2400" dirty="0">
              <a:ln>
                <a:solidFill>
                  <a:schemeClr val="tx1"/>
                </a:solidFill>
              </a:ln>
              <a:latin typeface="Arial" panose="020B0604020202020204" pitchFamily="34" charset="0"/>
              <a:ea typeface="Calibri"/>
              <a:cs typeface="Arial" panose="020B0604020202020204" pitchFamily="34" charset="0"/>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416594" y="3455582"/>
            <a:ext cx="4105779" cy="130529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accent6">
              <a:lumMod val="40000"/>
              <a:lumOff val="60000"/>
            </a:schemeClr>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pPr>
              <a:spcBef>
                <a:spcPts val="600"/>
              </a:spcBef>
            </a:pPr>
            <a:r>
              <a:rPr lang="en-US" sz="2400" smtClean="0">
                <a:ln>
                  <a:solidFill>
                    <a:schemeClr val="tx1"/>
                  </a:solidFill>
                </a:ln>
                <a:latin typeface="Arial" panose="020B0604020202020204" pitchFamily="34" charset="0"/>
                <a:ea typeface="Calibri"/>
                <a:cs typeface="Arial" panose="020B0604020202020204" pitchFamily="34" charset="0"/>
                <a:sym typeface="Calibri"/>
              </a:rPr>
              <a:t>c) Là sự việc chính nói lên tính cách nhân vật</a:t>
            </a:r>
            <a:endParaRPr sz="2400" dirty="0">
              <a:ln>
                <a:solidFill>
                  <a:schemeClr val="tx1"/>
                </a:solidFill>
              </a:ln>
              <a:latin typeface="Arial" panose="020B0604020202020204" pitchFamily="34" charset="0"/>
              <a:ea typeface="Calibri"/>
              <a:cs typeface="Arial" panose="020B0604020202020204" pitchFamily="34" charset="0"/>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4621634" y="3455582"/>
            <a:ext cx="4105779" cy="1300494"/>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accent6">
              <a:lumMod val="40000"/>
              <a:lumOff val="60000"/>
            </a:schemeClr>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r>
              <a:rPr lang="en-US" sz="2400" smtClean="0">
                <a:ln>
                  <a:solidFill>
                    <a:schemeClr val="tx1"/>
                  </a:solidFill>
                </a:ln>
                <a:latin typeface="Arial" panose="020B0604020202020204" pitchFamily="34" charset="0"/>
                <a:ea typeface="Calibri"/>
                <a:cs typeface="Arial" panose="020B0604020202020204" pitchFamily="34" charset="0"/>
                <a:sym typeface="Calibri"/>
              </a:rPr>
              <a:t>d) Cả a, b, c đều đúng</a:t>
            </a:r>
            <a:endParaRPr sz="2400" dirty="0">
              <a:ln>
                <a:solidFill>
                  <a:schemeClr val="tx1"/>
                </a:solidFill>
              </a:ln>
              <a:latin typeface="Arial" panose="020B0604020202020204" pitchFamily="34" charset="0"/>
              <a:ea typeface="Calibri"/>
              <a:cs typeface="Arial" panose="020B0604020202020204" pitchFamily="34" charset="0"/>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165794" y="230186"/>
            <a:ext cx="6590214" cy="130529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accent3">
              <a:lumMod val="40000"/>
              <a:lumOff val="60000"/>
            </a:schemeClr>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pPr algn="ctr"/>
            <a:r>
              <a:rPr lang="en-US" sz="2700" b="1" dirty="0" err="1">
                <a:ln>
                  <a:solidFill>
                    <a:schemeClr val="tx1"/>
                  </a:solidFill>
                </a:ln>
                <a:latin typeface="Arial" panose="020B0604020202020204" pitchFamily="34" charset="0"/>
                <a:ea typeface="Calibri"/>
                <a:cs typeface="Arial" panose="020B0604020202020204" pitchFamily="34" charset="0"/>
                <a:sym typeface="Calibri"/>
              </a:rPr>
              <a:t>Câu</a:t>
            </a:r>
            <a:r>
              <a:rPr lang="en-US" sz="2700" b="1" dirty="0">
                <a:ln>
                  <a:solidFill>
                    <a:schemeClr val="tx1"/>
                  </a:solidFill>
                </a:ln>
                <a:latin typeface="Arial" panose="020B0604020202020204" pitchFamily="34" charset="0"/>
                <a:ea typeface="Calibri"/>
                <a:cs typeface="Arial" panose="020B0604020202020204" pitchFamily="34" charset="0"/>
                <a:sym typeface="Calibri"/>
              </a:rPr>
              <a:t> 3 </a:t>
            </a:r>
            <a:r>
              <a:rPr lang="en-US" sz="2700" b="1">
                <a:ln>
                  <a:solidFill>
                    <a:schemeClr val="tx1"/>
                  </a:solidFill>
                </a:ln>
                <a:latin typeface="Arial" panose="020B0604020202020204" pitchFamily="34" charset="0"/>
                <a:ea typeface="Calibri"/>
                <a:cs typeface="Arial" panose="020B0604020202020204" pitchFamily="34" charset="0"/>
                <a:sym typeface="Calibri"/>
              </a:rPr>
              <a:t>: T</a:t>
            </a:r>
            <a:r>
              <a:rPr lang="en-US" sz="2700" b="1" smtClean="0">
                <a:ln>
                  <a:solidFill>
                    <a:schemeClr val="tx1"/>
                  </a:solidFill>
                </a:ln>
                <a:latin typeface="Arial" panose="020B0604020202020204" pitchFamily="34" charset="0"/>
                <a:ea typeface="Calibri"/>
                <a:cs typeface="Arial" panose="020B0604020202020204" pitchFamily="34" charset="0"/>
                <a:sym typeface="Calibri"/>
              </a:rPr>
              <a:t>ác dụng của phần mở đầu trong cốt truyện là:</a:t>
            </a:r>
            <a:endParaRPr sz="2700" b="1" dirty="0">
              <a:ln>
                <a:solidFill>
                  <a:schemeClr val="tx1"/>
                </a:solidFill>
              </a:ln>
              <a:latin typeface="Arial" panose="020B0604020202020204" pitchFamily="34" charset="0"/>
              <a:ea typeface="Calibri"/>
              <a:cs typeface="Arial" panose="020B0604020202020204" pitchFamily="34" charset="0"/>
              <a:sym typeface="Calibri"/>
            </a:endParaRPr>
          </a:p>
        </p:txBody>
      </p:sp>
      <p:sp>
        <p:nvSpPr>
          <p:cNvPr id="8" name="Google Shape;1193;p10">
            <a:hlinkClick r:id="" action="ppaction://noaction"/>
            <a:extLst>
              <a:ext uri="{FF2B5EF4-FFF2-40B4-BE49-F238E27FC236}">
                <a16:creationId xmlns:a16="http://schemas.microsoft.com/office/drawing/2014/main" id="{531A367D-CADB-4E37-AE22-9076E8FBC5F5}"/>
              </a:ext>
            </a:extLst>
          </p:cNvPr>
          <p:cNvSpPr/>
          <p:nvPr/>
        </p:nvSpPr>
        <p:spPr>
          <a:xfrm>
            <a:off x="3831645" y="89013"/>
            <a:ext cx="1573966" cy="302669"/>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endParaRPr sz="900"/>
          </a:p>
        </p:txBody>
      </p:sp>
      <p:sp>
        <p:nvSpPr>
          <p:cNvPr id="9" name="Google Shape;1194;p10">
            <a:extLst>
              <a:ext uri="{FF2B5EF4-FFF2-40B4-BE49-F238E27FC236}">
                <a16:creationId xmlns:a16="http://schemas.microsoft.com/office/drawing/2014/main" id="{814174BD-C80C-4D7A-A3B0-D16AD12F7575}"/>
              </a:ext>
            </a:extLst>
          </p:cNvPr>
          <p:cNvSpPr/>
          <p:nvPr/>
        </p:nvSpPr>
        <p:spPr>
          <a:xfrm>
            <a:off x="103857" y="1702714"/>
            <a:ext cx="662180" cy="638964"/>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8408669" y="1731478"/>
            <a:ext cx="631475" cy="675439"/>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13800" y="4216433"/>
            <a:ext cx="662180" cy="638964"/>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8286438" y="4237024"/>
            <a:ext cx="631475" cy="675439"/>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7626673" y="1829833"/>
            <a:ext cx="1156888" cy="1400840"/>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3208351" y="1868325"/>
            <a:ext cx="1731140" cy="1187068"/>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2887488" y="3605653"/>
            <a:ext cx="1731140" cy="1187068"/>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7204981" y="3524588"/>
            <a:ext cx="1731140" cy="1187068"/>
          </a:xfrm>
          <a:prstGeom prst="rect">
            <a:avLst/>
          </a:prstGeom>
        </p:spPr>
      </p:pic>
      <p:sp>
        <p:nvSpPr>
          <p:cNvPr id="19" name="Octagon 18"/>
          <p:cNvSpPr/>
          <p:nvPr/>
        </p:nvSpPr>
        <p:spPr>
          <a:xfrm>
            <a:off x="7977188" y="69850"/>
            <a:ext cx="1096962" cy="838200"/>
          </a:xfrm>
          <a:prstGeom prst="octagon">
            <a:avLst/>
          </a:prstGeom>
          <a:solidFill>
            <a:srgbClr val="92D050"/>
          </a:solidFill>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r>
              <a:rPr lang="en-US" sz="4000" b="1" dirty="0"/>
              <a:t>0</a:t>
            </a:r>
          </a:p>
        </p:txBody>
      </p:sp>
      <p:sp>
        <p:nvSpPr>
          <p:cNvPr id="20" name="Octagon 19"/>
          <p:cNvSpPr/>
          <p:nvPr/>
        </p:nvSpPr>
        <p:spPr>
          <a:xfrm>
            <a:off x="7974013" y="69850"/>
            <a:ext cx="1096962" cy="838200"/>
          </a:xfrm>
          <a:prstGeom prst="octagon">
            <a:avLst/>
          </a:prstGeom>
          <a:solidFill>
            <a:srgbClr val="92D050"/>
          </a:solidFill>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r>
              <a:rPr lang="en-US" sz="4000" b="1" dirty="0"/>
              <a:t>1</a:t>
            </a:r>
          </a:p>
        </p:txBody>
      </p:sp>
      <p:sp>
        <p:nvSpPr>
          <p:cNvPr id="21" name="Octagon 20"/>
          <p:cNvSpPr/>
          <p:nvPr/>
        </p:nvSpPr>
        <p:spPr>
          <a:xfrm>
            <a:off x="7974013" y="69850"/>
            <a:ext cx="1096962" cy="838200"/>
          </a:xfrm>
          <a:prstGeom prst="octagon">
            <a:avLst/>
          </a:prstGeom>
          <a:solidFill>
            <a:srgbClr val="92D050"/>
          </a:solidFill>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r>
              <a:rPr lang="en-US" sz="4000" b="1" dirty="0"/>
              <a:t>2</a:t>
            </a:r>
          </a:p>
        </p:txBody>
      </p:sp>
      <p:sp>
        <p:nvSpPr>
          <p:cNvPr id="22" name="Octagon 21"/>
          <p:cNvSpPr/>
          <p:nvPr/>
        </p:nvSpPr>
        <p:spPr>
          <a:xfrm>
            <a:off x="7980363" y="69850"/>
            <a:ext cx="1095375" cy="838200"/>
          </a:xfrm>
          <a:prstGeom prst="octagon">
            <a:avLst/>
          </a:prstGeom>
          <a:solidFill>
            <a:srgbClr val="92D050"/>
          </a:solidFill>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r>
              <a:rPr lang="en-US" sz="4000" b="1" dirty="0"/>
              <a:t>3</a:t>
            </a:r>
          </a:p>
        </p:txBody>
      </p:sp>
      <p:sp>
        <p:nvSpPr>
          <p:cNvPr id="23" name="Octagon 22"/>
          <p:cNvSpPr/>
          <p:nvPr/>
        </p:nvSpPr>
        <p:spPr>
          <a:xfrm>
            <a:off x="7977188" y="69850"/>
            <a:ext cx="1096962" cy="838200"/>
          </a:xfrm>
          <a:prstGeom prst="octagon">
            <a:avLst/>
          </a:prstGeom>
          <a:solidFill>
            <a:srgbClr val="92D050"/>
          </a:solidFill>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r>
              <a:rPr lang="en-US" sz="4000" b="1" dirty="0"/>
              <a:t>4</a:t>
            </a:r>
          </a:p>
        </p:txBody>
      </p:sp>
      <p:sp>
        <p:nvSpPr>
          <p:cNvPr id="24" name="Octagon 23"/>
          <p:cNvSpPr/>
          <p:nvPr/>
        </p:nvSpPr>
        <p:spPr>
          <a:xfrm>
            <a:off x="7980363" y="69850"/>
            <a:ext cx="1095375" cy="838200"/>
          </a:xfrm>
          <a:prstGeom prst="octagon">
            <a:avLst/>
          </a:prstGeom>
          <a:solidFill>
            <a:srgbClr val="92D050"/>
          </a:solidFill>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r>
              <a:rPr lang="en-US" sz="4000" b="1" dirty="0"/>
              <a:t>5</a:t>
            </a:r>
          </a:p>
        </p:txBody>
      </p:sp>
    </p:spTree>
    <p:extLst>
      <p:ext uri="{BB962C8B-B14F-4D97-AF65-F5344CB8AC3E}">
        <p14:creationId xmlns:p14="http://schemas.microsoft.com/office/powerpoint/2010/main" val="337431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heel(1)">
                                      <p:cBhvr>
                                        <p:cTn id="21" dur="1000"/>
                                        <p:tgtEl>
                                          <p:spTgt spid="19"/>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par>
                          <p:cTn id="22" fill="hold">
                            <p:stCondLst>
                              <p:cond delay="1000"/>
                            </p:stCondLst>
                            <p:childTnLst>
                              <p:par>
                                <p:cTn id="23" presetID="21" presetClass="entr" presetSubtype="1"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heel(1)">
                                      <p:cBhvr>
                                        <p:cTn id="25" dur="1000"/>
                                        <p:tgtEl>
                                          <p:spTgt spid="20"/>
                                        </p:tgtEl>
                                      </p:cBhvr>
                                    </p:animEffect>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par>
                          <p:cTn id="26" fill="hold">
                            <p:stCondLst>
                              <p:cond delay="2000"/>
                            </p:stCondLst>
                            <p:childTnLst>
                              <p:par>
                                <p:cTn id="27" presetID="21" presetClass="entr" presetSubtype="1"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heel(1)">
                                      <p:cBhvr>
                                        <p:cTn id="29" dur="1000"/>
                                        <p:tgtEl>
                                          <p:spTgt spid="21"/>
                                        </p:tgtEl>
                                      </p:cBhvr>
                                    </p:animEffec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par>
                          <p:cTn id="30" fill="hold">
                            <p:stCondLst>
                              <p:cond delay="3000"/>
                            </p:stCondLst>
                            <p:childTnLst>
                              <p:par>
                                <p:cTn id="31" presetID="21" presetClass="entr" presetSubtype="1"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heel(1)">
                                      <p:cBhvr>
                                        <p:cTn id="33" dur="1000"/>
                                        <p:tgtEl>
                                          <p:spTgt spid="22"/>
                                        </p:tgtEl>
                                      </p:cBhvr>
                                    </p:animEffec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childTnLst>
                          </p:cTn>
                        </p:par>
                        <p:par>
                          <p:cTn id="34" fill="hold">
                            <p:stCondLst>
                              <p:cond delay="4000"/>
                            </p:stCondLst>
                            <p:childTnLst>
                              <p:par>
                                <p:cTn id="35" presetID="21" presetClass="entr" presetSubtype="1"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heel(1)">
                                      <p:cBhvr>
                                        <p:cTn id="37" dur="1000"/>
                                        <p:tgtEl>
                                          <p:spTgt spid="23"/>
                                        </p:tgtEl>
                                      </p:cBhvr>
                                    </p:animEffec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par>
                          <p:cTn id="38" fill="hold">
                            <p:stCondLst>
                              <p:cond delay="5000"/>
                            </p:stCondLst>
                            <p:childTnLst>
                              <p:par>
                                <p:cTn id="39" presetID="21" presetClass="entr" presetSubtype="1"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heel(1)">
                                      <p:cBhvr>
                                        <p:cTn id="41" dur="1000"/>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4"/>
                    </p:tgtEl>
                  </p:cond>
                </p:stCondLst>
                <p:endSync evt="end" delay="0">
                  <p:rtn val="all"/>
                </p:endSync>
                <p:childTnLst>
                  <p:par>
                    <p:cTn id="43" fill="hold">
                      <p:stCondLst>
                        <p:cond delay="0"/>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nextCondLst>
                <p:cond evt="onClick" delay="0">
                  <p:tgtEl>
                    <p:spTgt spid="4"/>
                  </p:tgtEl>
                </p:cond>
              </p:nextCondLst>
            </p:seq>
            <p:seq concurrent="1" nextAc="seek">
              <p:cTn id="48" restart="whenNotActive" fill="hold" evtFilter="cancelBubble" nodeType="interactiveSeq">
                <p:stCondLst>
                  <p:cond evt="onClick" delay="0">
                    <p:tgtEl>
                      <p:spTgt spid="6"/>
                    </p:tgtEl>
                  </p:cond>
                </p:stCondLst>
                <p:endSync evt="end" delay="0">
                  <p:rtn val="all"/>
                </p:endSync>
                <p:childTnLst>
                  <p:par>
                    <p:cTn id="49" fill="hold">
                      <p:stCondLst>
                        <p:cond delay="0"/>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500"/>
                                        <p:tgtEl>
                                          <p:spTgt spid="18"/>
                                        </p:tgtEl>
                                      </p:cBhvr>
                                    </p:animEffect>
                                  </p:childTnLst>
                                </p:cTn>
                              </p:par>
                            </p:childTnLst>
                          </p:cTn>
                        </p:par>
                      </p:childTnLst>
                    </p:cTn>
                  </p:par>
                </p:childTnLst>
              </p:cTn>
              <p:nextCondLst>
                <p:cond evt="onClick" delay="0">
                  <p:tgtEl>
                    <p:spTgt spid="6"/>
                  </p:tgtEl>
                </p:cond>
              </p:nextCondLst>
            </p:seq>
            <p:seq concurrent="1" nextAc="seek">
              <p:cTn id="54" restart="whenNotActive" fill="hold" evtFilter="cancelBubble" nodeType="interactiveSeq">
                <p:stCondLst>
                  <p:cond evt="onClick" delay="0">
                    <p:tgtEl>
                      <p:spTgt spid="3"/>
                    </p:tgtEl>
                  </p:cond>
                </p:stCondLst>
                <p:endSync evt="end" delay="0">
                  <p:rtn val="all"/>
                </p:endSync>
                <p:childTnLst>
                  <p:par>
                    <p:cTn id="55" fill="hold">
                      <p:stCondLst>
                        <p:cond delay="0"/>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subTnLst>
                                    <p:audio>
                                      <p:cMediaNode>
                                        <p:cTn display="0" masterRel="sameClick">
                                          <p:stCondLst>
                                            <p:cond evt="begin" delay="0">
                                              <p:tn val="5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
                  </p:tgtEl>
                </p:cond>
              </p:nextCondLst>
            </p:seq>
            <p:seq concurrent="1" nextAc="seek">
              <p:cTn id="60" restart="whenNotActive" fill="hold" evtFilter="cancelBubble" nodeType="interactiveSeq">
                <p:stCondLst>
                  <p:cond evt="onClick" delay="0">
                    <p:tgtEl>
                      <p:spTgt spid="5"/>
                    </p:tgtEl>
                  </p:cond>
                </p:stCondLst>
                <p:endSync evt="end" delay="0">
                  <p:rtn val="all"/>
                </p:endSync>
                <p:childTnLst>
                  <p:par>
                    <p:cTn id="61" fill="hold">
                      <p:stCondLst>
                        <p:cond delay="0"/>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down)">
                                      <p:cBhvr>
                                        <p:cTn id="65"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p2">
            <a:extLst>
              <a:ext uri="{FF2B5EF4-FFF2-40B4-BE49-F238E27FC236}">
                <a16:creationId xmlns:a16="http://schemas.microsoft.com/office/drawing/2014/main" id="{F4D69CA8-22B1-40CE-862F-E143CA4DED4B}"/>
              </a:ext>
            </a:extLst>
          </p:cNvPr>
          <p:cNvSpPr txBox="1">
            <a:spLocks/>
          </p:cNvSpPr>
          <p:nvPr/>
        </p:nvSpPr>
        <p:spPr>
          <a:xfrm>
            <a:off x="5393123" y="4308054"/>
            <a:ext cx="365850" cy="262350"/>
          </a:xfrm>
          <a:prstGeom prst="rect">
            <a:avLst/>
          </a:prstGeom>
        </p:spPr>
        <p:txBody>
          <a:bodyPr spcFirstLastPara="1" wrap="square" lIns="60950" tIns="60950" rIns="60950" bIns="6095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fld id="{00000000-1234-1234-1234-123412341234}" type="slidenum">
              <a:rPr lang="en" sz="650"/>
              <a:pPr/>
              <a:t>6</a:t>
            </a:fld>
            <a:endParaRPr lang="en" sz="650"/>
          </a:p>
        </p:txBody>
      </p:sp>
      <p:sp>
        <p:nvSpPr>
          <p:cNvPr id="36" name="Google Shape;45;p2">
            <a:extLst>
              <a:ext uri="{FF2B5EF4-FFF2-40B4-BE49-F238E27FC236}">
                <a16:creationId xmlns:a16="http://schemas.microsoft.com/office/drawing/2014/main" id="{41EF3273-817C-40E3-99BE-5D0D2FEE9AE9}"/>
              </a:ext>
            </a:extLst>
          </p:cNvPr>
          <p:cNvSpPr/>
          <p:nvPr/>
        </p:nvSpPr>
        <p:spPr>
          <a:xfrm>
            <a:off x="4798079" y="4099268"/>
            <a:ext cx="118666" cy="118666"/>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37" name="Google Shape;46;p2">
            <a:extLst>
              <a:ext uri="{FF2B5EF4-FFF2-40B4-BE49-F238E27FC236}">
                <a16:creationId xmlns:a16="http://schemas.microsoft.com/office/drawing/2014/main" id="{5AB2CE0D-F297-4592-B4B2-C5E5217E36B7}"/>
              </a:ext>
            </a:extLst>
          </p:cNvPr>
          <p:cNvSpPr/>
          <p:nvPr/>
        </p:nvSpPr>
        <p:spPr>
          <a:xfrm>
            <a:off x="4484350" y="4290015"/>
            <a:ext cx="118666" cy="118666"/>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130" name="Google Shape;140;p2">
            <a:extLst>
              <a:ext uri="{FF2B5EF4-FFF2-40B4-BE49-F238E27FC236}">
                <a16:creationId xmlns:a16="http://schemas.microsoft.com/office/drawing/2014/main" id="{B6712469-B278-4AAD-8A6B-27FD5F5D0484}"/>
              </a:ext>
            </a:extLst>
          </p:cNvPr>
          <p:cNvSpPr/>
          <p:nvPr/>
        </p:nvSpPr>
        <p:spPr>
          <a:xfrm>
            <a:off x="3678567" y="3520045"/>
            <a:ext cx="1255331" cy="24453"/>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grpSp>
        <p:nvGrpSpPr>
          <p:cNvPr id="241" name="Google Shape;251;p2">
            <a:extLst>
              <a:ext uri="{FF2B5EF4-FFF2-40B4-BE49-F238E27FC236}">
                <a16:creationId xmlns:a16="http://schemas.microsoft.com/office/drawing/2014/main" id="{D6C3AB0F-B87D-4E2D-9941-CBD5AEEB5FF8}"/>
              </a:ext>
            </a:extLst>
          </p:cNvPr>
          <p:cNvGrpSpPr/>
          <p:nvPr/>
        </p:nvGrpSpPr>
        <p:grpSpPr>
          <a:xfrm>
            <a:off x="3528422" y="3170954"/>
            <a:ext cx="1565669" cy="641027"/>
            <a:chOff x="5534024" y="3386071"/>
            <a:chExt cx="1098231" cy="449645"/>
          </a:xfrm>
        </p:grpSpPr>
        <p:grpSp>
          <p:nvGrpSpPr>
            <p:cNvPr id="242" name="Google Shape;252;p2">
              <a:extLst>
                <a:ext uri="{FF2B5EF4-FFF2-40B4-BE49-F238E27FC236}">
                  <a16:creationId xmlns:a16="http://schemas.microsoft.com/office/drawing/2014/main" id="{77A7BBD7-52B0-434C-B46D-A81BBC8FA12E}"/>
                </a:ext>
              </a:extLst>
            </p:cNvPr>
            <p:cNvGrpSpPr/>
            <p:nvPr/>
          </p:nvGrpSpPr>
          <p:grpSpPr>
            <a:xfrm>
              <a:off x="6525575" y="3388994"/>
              <a:ext cx="106679" cy="446722"/>
              <a:chOff x="6525577" y="3388994"/>
              <a:chExt cx="106679" cy="446722"/>
            </a:xfrm>
          </p:grpSpPr>
          <p:sp>
            <p:nvSpPr>
              <p:cNvPr id="257" name="Google Shape;253;p2">
                <a:extLst>
                  <a:ext uri="{FF2B5EF4-FFF2-40B4-BE49-F238E27FC236}">
                    <a16:creationId xmlns:a16="http://schemas.microsoft.com/office/drawing/2014/main" id="{6FB1956D-A56C-47E7-A1F1-FE60E9FE9A55}"/>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258" name="Google Shape;254;p2">
                <a:extLst>
                  <a:ext uri="{FF2B5EF4-FFF2-40B4-BE49-F238E27FC236}">
                    <a16:creationId xmlns:a16="http://schemas.microsoft.com/office/drawing/2014/main" id="{6DC86678-4CD8-40E6-938D-21A753BFD804}"/>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259" name="Google Shape;255;p2">
                <a:extLst>
                  <a:ext uri="{FF2B5EF4-FFF2-40B4-BE49-F238E27FC236}">
                    <a16:creationId xmlns:a16="http://schemas.microsoft.com/office/drawing/2014/main" id="{F2E84D91-26E8-4FBB-9A24-DB8D1BAAB987}"/>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260" name="Google Shape;256;p2">
                <a:extLst>
                  <a:ext uri="{FF2B5EF4-FFF2-40B4-BE49-F238E27FC236}">
                    <a16:creationId xmlns:a16="http://schemas.microsoft.com/office/drawing/2014/main" id="{683129D3-ACB6-40EF-9761-7C1F039EF851}"/>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grpSp>
        <p:grpSp>
          <p:nvGrpSpPr>
            <p:cNvPr id="243" name="Google Shape;257;p2">
              <a:extLst>
                <a:ext uri="{FF2B5EF4-FFF2-40B4-BE49-F238E27FC236}">
                  <a16:creationId xmlns:a16="http://schemas.microsoft.com/office/drawing/2014/main" id="{0698C229-2B75-4A69-A772-4FB430093A21}"/>
                </a:ext>
              </a:extLst>
            </p:cNvPr>
            <p:cNvGrpSpPr/>
            <p:nvPr/>
          </p:nvGrpSpPr>
          <p:grpSpPr>
            <a:xfrm>
              <a:off x="5534024" y="3386071"/>
              <a:ext cx="932497" cy="449645"/>
              <a:chOff x="5534024" y="3386071"/>
              <a:chExt cx="932497" cy="449645"/>
            </a:xfrm>
          </p:grpSpPr>
          <p:sp>
            <p:nvSpPr>
              <p:cNvPr id="244" name="Google Shape;258;p2">
                <a:extLst>
                  <a:ext uri="{FF2B5EF4-FFF2-40B4-BE49-F238E27FC236}">
                    <a16:creationId xmlns:a16="http://schemas.microsoft.com/office/drawing/2014/main" id="{AE793194-9F75-4AE2-BB81-F53781F08BF9}"/>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245" name="Google Shape;259;p2">
                <a:extLst>
                  <a:ext uri="{FF2B5EF4-FFF2-40B4-BE49-F238E27FC236}">
                    <a16:creationId xmlns:a16="http://schemas.microsoft.com/office/drawing/2014/main" id="{8F21BB05-2AC3-402C-A424-2C8AE96852AA}"/>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246" name="Google Shape;260;p2">
                <a:extLst>
                  <a:ext uri="{FF2B5EF4-FFF2-40B4-BE49-F238E27FC236}">
                    <a16:creationId xmlns:a16="http://schemas.microsoft.com/office/drawing/2014/main" id="{758E3627-5E2E-40AF-94D2-F8A6236B1E4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247" name="Google Shape;261;p2">
                <a:extLst>
                  <a:ext uri="{FF2B5EF4-FFF2-40B4-BE49-F238E27FC236}">
                    <a16:creationId xmlns:a16="http://schemas.microsoft.com/office/drawing/2014/main" id="{7F4115FC-12F1-45FE-8737-2F2CCBF6417B}"/>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248" name="Google Shape;262;p2">
                <a:extLst>
                  <a:ext uri="{FF2B5EF4-FFF2-40B4-BE49-F238E27FC236}">
                    <a16:creationId xmlns:a16="http://schemas.microsoft.com/office/drawing/2014/main" id="{9166E9FB-B2E0-4E3C-BE8C-13A056CC2976}"/>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249" name="Google Shape;263;p2">
                <a:extLst>
                  <a:ext uri="{FF2B5EF4-FFF2-40B4-BE49-F238E27FC236}">
                    <a16:creationId xmlns:a16="http://schemas.microsoft.com/office/drawing/2014/main" id="{F67E4E9A-728E-4A6F-AB47-5B804190866D}"/>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250" name="Google Shape;264;p2">
                <a:extLst>
                  <a:ext uri="{FF2B5EF4-FFF2-40B4-BE49-F238E27FC236}">
                    <a16:creationId xmlns:a16="http://schemas.microsoft.com/office/drawing/2014/main" id="{DB3BB5F2-D90D-42B1-8CCF-38198A9A247A}"/>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251" name="Google Shape;265;p2">
                <a:extLst>
                  <a:ext uri="{FF2B5EF4-FFF2-40B4-BE49-F238E27FC236}">
                    <a16:creationId xmlns:a16="http://schemas.microsoft.com/office/drawing/2014/main" id="{EEA901C5-33DD-4815-AFB6-90C7EC048058}"/>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252" name="Google Shape;266;p2">
                <a:extLst>
                  <a:ext uri="{FF2B5EF4-FFF2-40B4-BE49-F238E27FC236}">
                    <a16:creationId xmlns:a16="http://schemas.microsoft.com/office/drawing/2014/main" id="{64679744-5B49-48EF-9C3A-FCC921B84D74}"/>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253" name="Google Shape;267;p2">
                <a:extLst>
                  <a:ext uri="{FF2B5EF4-FFF2-40B4-BE49-F238E27FC236}">
                    <a16:creationId xmlns:a16="http://schemas.microsoft.com/office/drawing/2014/main" id="{ADF8B091-FE61-4695-842F-3C02E05B936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254" name="Google Shape;268;p2">
                <a:extLst>
                  <a:ext uri="{FF2B5EF4-FFF2-40B4-BE49-F238E27FC236}">
                    <a16:creationId xmlns:a16="http://schemas.microsoft.com/office/drawing/2014/main" id="{C72AD493-1668-4AA1-ABAA-6C4BF6081677}"/>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255" name="Google Shape;269;p2">
                <a:extLst>
                  <a:ext uri="{FF2B5EF4-FFF2-40B4-BE49-F238E27FC236}">
                    <a16:creationId xmlns:a16="http://schemas.microsoft.com/office/drawing/2014/main" id="{12CAEBD7-B276-4124-BA6A-2DD9E387570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256" name="Google Shape;270;p2">
                <a:extLst>
                  <a:ext uri="{FF2B5EF4-FFF2-40B4-BE49-F238E27FC236}">
                    <a16:creationId xmlns:a16="http://schemas.microsoft.com/office/drawing/2014/main" id="{CE30A16B-A165-42B0-AB99-03539C595715}"/>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grpSp>
      </p:grpSp>
      <p:grpSp>
        <p:nvGrpSpPr>
          <p:cNvPr id="261" name="Google Shape;271;p2">
            <a:extLst>
              <a:ext uri="{FF2B5EF4-FFF2-40B4-BE49-F238E27FC236}">
                <a16:creationId xmlns:a16="http://schemas.microsoft.com/office/drawing/2014/main" id="{70480DB4-FC91-49DF-94C3-5D8A74490397}"/>
              </a:ext>
            </a:extLst>
          </p:cNvPr>
          <p:cNvGrpSpPr/>
          <p:nvPr/>
        </p:nvGrpSpPr>
        <p:grpSpPr>
          <a:xfrm>
            <a:off x="3552753" y="2643912"/>
            <a:ext cx="1395580" cy="358215"/>
            <a:chOff x="6161565" y="1231098"/>
            <a:chExt cx="1611983" cy="413761"/>
          </a:xfrm>
        </p:grpSpPr>
        <p:sp>
          <p:nvSpPr>
            <p:cNvPr id="262" name="Google Shape;272;p2">
              <a:extLst>
                <a:ext uri="{FF2B5EF4-FFF2-40B4-BE49-F238E27FC236}">
                  <a16:creationId xmlns:a16="http://schemas.microsoft.com/office/drawing/2014/main" id="{9FD15D30-2E03-499D-81FD-2395729636F5}"/>
                </a:ext>
              </a:extLst>
            </p:cNvPr>
            <p:cNvSpPr/>
            <p:nvPr/>
          </p:nvSpPr>
          <p:spPr>
            <a:xfrm>
              <a:off x="6646471" y="1231098"/>
              <a:ext cx="151649" cy="151650"/>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263" name="Google Shape;273;p2">
              <a:extLst>
                <a:ext uri="{FF2B5EF4-FFF2-40B4-BE49-F238E27FC236}">
                  <a16:creationId xmlns:a16="http://schemas.microsoft.com/office/drawing/2014/main" id="{7827F4BC-9FBE-4C79-B08F-A464628142C6}"/>
                </a:ext>
              </a:extLst>
            </p:cNvPr>
            <p:cNvSpPr/>
            <p:nvPr/>
          </p:nvSpPr>
          <p:spPr>
            <a:xfrm>
              <a:off x="7374765" y="1315348"/>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264" name="Google Shape;274;p2">
              <a:extLst>
                <a:ext uri="{FF2B5EF4-FFF2-40B4-BE49-F238E27FC236}">
                  <a16:creationId xmlns:a16="http://schemas.microsoft.com/office/drawing/2014/main" id="{50A92002-8A82-41A0-9E43-2EA338A6767D}"/>
                </a:ext>
              </a:extLst>
            </p:cNvPr>
            <p:cNvSpPr/>
            <p:nvPr/>
          </p:nvSpPr>
          <p:spPr>
            <a:xfrm>
              <a:off x="6161565" y="1500698"/>
              <a:ext cx="114205" cy="112333"/>
            </a:xfrm>
            <a:custGeom>
              <a:avLst/>
              <a:gdLst/>
              <a:ahLst/>
              <a:cxnLst/>
              <a:rect l="l" t="t" r="r" b="b"/>
              <a:pathLst>
                <a:path w="114205" h="112333" extrusionOk="0">
                  <a:moveTo>
                    <a:pt x="56167" y="0"/>
                  </a:moveTo>
                  <a:lnTo>
                    <a:pt x="73017" y="39317"/>
                  </a:lnTo>
                  <a:lnTo>
                    <a:pt x="114205" y="56167"/>
                  </a:lnTo>
                  <a:lnTo>
                    <a:pt x="73017" y="71144"/>
                  </a:lnTo>
                  <a:lnTo>
                    <a:pt x="56167" y="112333"/>
                  </a:lnTo>
                  <a:lnTo>
                    <a:pt x="41189" y="71144"/>
                  </a:lnTo>
                  <a:lnTo>
                    <a:pt x="0" y="56167"/>
                  </a:lnTo>
                  <a:lnTo>
                    <a:pt x="41189" y="39317"/>
                  </a:lnTo>
                  <a:close/>
                </a:path>
              </a:pathLst>
            </a:custGeom>
            <a:solidFill>
              <a:srgbClr val="FFFFFA"/>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265" name="Google Shape;275;p2">
              <a:extLst>
                <a:ext uri="{FF2B5EF4-FFF2-40B4-BE49-F238E27FC236}">
                  <a16:creationId xmlns:a16="http://schemas.microsoft.com/office/drawing/2014/main" id="{E5435D1E-2436-4F2F-B7FC-9DF725582CE1}"/>
                </a:ext>
              </a:extLst>
            </p:cNvPr>
            <p:cNvSpPr/>
            <p:nvPr/>
          </p:nvSpPr>
          <p:spPr>
            <a:xfrm>
              <a:off x="7661215" y="153252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grpSp>
      <p:sp>
        <p:nvSpPr>
          <p:cNvPr id="267" name="Google Shape;277;p2">
            <a:extLst>
              <a:ext uri="{FF2B5EF4-FFF2-40B4-BE49-F238E27FC236}">
                <a16:creationId xmlns:a16="http://schemas.microsoft.com/office/drawing/2014/main" id="{E9B7DB48-AF01-4A6D-9A2B-7A3E45C20B77}"/>
              </a:ext>
            </a:extLst>
          </p:cNvPr>
          <p:cNvSpPr/>
          <p:nvPr/>
        </p:nvSpPr>
        <p:spPr>
          <a:xfrm>
            <a:off x="3624796" y="2338171"/>
            <a:ext cx="1345041" cy="25103"/>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352" name="Google Shape;362;p2">
            <a:extLst>
              <a:ext uri="{FF2B5EF4-FFF2-40B4-BE49-F238E27FC236}">
                <a16:creationId xmlns:a16="http://schemas.microsoft.com/office/drawing/2014/main" id="{EB8035D5-D71A-4994-BA6D-EFFA8EB46605}"/>
              </a:ext>
            </a:extLst>
          </p:cNvPr>
          <p:cNvSpPr/>
          <p:nvPr/>
        </p:nvSpPr>
        <p:spPr>
          <a:xfrm>
            <a:off x="3060007" y="4014584"/>
            <a:ext cx="87901" cy="879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353" name="Google Shape;363;p2">
            <a:extLst>
              <a:ext uri="{FF2B5EF4-FFF2-40B4-BE49-F238E27FC236}">
                <a16:creationId xmlns:a16="http://schemas.microsoft.com/office/drawing/2014/main" id="{D1254033-0BFF-4ABF-84A0-488E42CF5BF7}"/>
              </a:ext>
            </a:extLst>
          </p:cNvPr>
          <p:cNvSpPr/>
          <p:nvPr/>
        </p:nvSpPr>
        <p:spPr>
          <a:xfrm>
            <a:off x="3220636" y="3682031"/>
            <a:ext cx="87901" cy="879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354" name="Google Shape;364;p2">
            <a:extLst>
              <a:ext uri="{FF2B5EF4-FFF2-40B4-BE49-F238E27FC236}">
                <a16:creationId xmlns:a16="http://schemas.microsoft.com/office/drawing/2014/main" id="{866EB45F-3DDD-41FF-BB11-2F6C90653D03}"/>
              </a:ext>
            </a:extLst>
          </p:cNvPr>
          <p:cNvSpPr/>
          <p:nvPr/>
        </p:nvSpPr>
        <p:spPr>
          <a:xfrm>
            <a:off x="2767612" y="3767365"/>
            <a:ext cx="87901" cy="879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sp>
        <p:nvSpPr>
          <p:cNvPr id="355" name="Google Shape;365;p2">
            <a:extLst>
              <a:ext uri="{FF2B5EF4-FFF2-40B4-BE49-F238E27FC236}">
                <a16:creationId xmlns:a16="http://schemas.microsoft.com/office/drawing/2014/main" id="{0FB6B96A-5AB8-4309-9174-6BAB4FAE70BD}"/>
              </a:ext>
            </a:extLst>
          </p:cNvPr>
          <p:cNvSpPr/>
          <p:nvPr/>
        </p:nvSpPr>
        <p:spPr>
          <a:xfrm>
            <a:off x="3189968" y="4248475"/>
            <a:ext cx="87901" cy="879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45713" tIns="22850" rIns="45713" bIns="22850" anchor="ctr" anchorCtr="0">
            <a:noAutofit/>
          </a:bodyPr>
          <a:lstStyle/>
          <a:p>
            <a:endParaRPr sz="900">
              <a:solidFill>
                <a:srgbClr val="000000"/>
              </a:solidFill>
              <a:latin typeface="Calibri"/>
              <a:ea typeface="Calibri"/>
              <a:cs typeface="Calibri"/>
              <a:sym typeface="Calibri"/>
            </a:endParaRPr>
          </a:p>
        </p:txBody>
      </p:sp>
      <p:pic>
        <p:nvPicPr>
          <p:cNvPr id="361" name="Picture 360">
            <a:extLst>
              <a:ext uri="{FF2B5EF4-FFF2-40B4-BE49-F238E27FC236}">
                <a16:creationId xmlns:a16="http://schemas.microsoft.com/office/drawing/2014/main" id="{CD9EE2A3-95A4-46D1-BF3C-F5AC71B985F3}"/>
              </a:ext>
            </a:extLst>
          </p:cNvPr>
          <p:cNvPicPr>
            <a:picLocks noChangeAspect="1"/>
          </p:cNvPicPr>
          <p:nvPr/>
        </p:nvPicPr>
        <p:blipFill>
          <a:blip r:embed="rId4"/>
          <a:stretch>
            <a:fillRect/>
          </a:stretch>
        </p:blipFill>
        <p:spPr>
          <a:xfrm>
            <a:off x="5675948" y="1373490"/>
            <a:ext cx="3468335" cy="2979669"/>
          </a:xfrm>
          <a:prstGeom prst="rect">
            <a:avLst/>
          </a:prstGeom>
        </p:spPr>
      </p:pic>
      <p:grpSp>
        <p:nvGrpSpPr>
          <p:cNvPr id="362" name="Group 361">
            <a:extLst>
              <a:ext uri="{FF2B5EF4-FFF2-40B4-BE49-F238E27FC236}">
                <a16:creationId xmlns:a16="http://schemas.microsoft.com/office/drawing/2014/main" id="{EDBD7C7F-1FF3-4A9F-9E04-510A8368F7CA}"/>
              </a:ext>
            </a:extLst>
          </p:cNvPr>
          <p:cNvGrpSpPr/>
          <p:nvPr/>
        </p:nvGrpSpPr>
        <p:grpSpPr>
          <a:xfrm>
            <a:off x="1132346" y="171287"/>
            <a:ext cx="6427967" cy="1778822"/>
            <a:chOff x="3209016" y="1379446"/>
            <a:chExt cx="12855934" cy="3557644"/>
          </a:xfrm>
          <a:solidFill>
            <a:srgbClr val="000000">
              <a:alpha val="67059"/>
            </a:srgbClr>
          </a:solidFill>
        </p:grpSpPr>
        <p:sp>
          <p:nvSpPr>
            <p:cNvPr id="363" name="Rectangle: Rounded Corners 362">
              <a:extLst>
                <a:ext uri="{FF2B5EF4-FFF2-40B4-BE49-F238E27FC236}">
                  <a16:creationId xmlns:a16="http://schemas.microsoft.com/office/drawing/2014/main" id="{430C94F8-356D-435A-AA90-E6525D7870FE}"/>
                </a:ext>
              </a:extLst>
            </p:cNvPr>
            <p:cNvSpPr/>
            <p:nvPr/>
          </p:nvSpPr>
          <p:spPr>
            <a:xfrm>
              <a:off x="4363318" y="1379446"/>
              <a:ext cx="10887740"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TextBox 363">
              <a:extLst>
                <a:ext uri="{FF2B5EF4-FFF2-40B4-BE49-F238E27FC236}">
                  <a16:creationId xmlns:a16="http://schemas.microsoft.com/office/drawing/2014/main" id="{97584FE7-7327-4F60-8EB1-29A6888A3D84}"/>
                </a:ext>
              </a:extLst>
            </p:cNvPr>
            <p:cNvSpPr txBox="1"/>
            <p:nvPr/>
          </p:nvSpPr>
          <p:spPr>
            <a:xfrm>
              <a:off x="3209016" y="1428438"/>
              <a:ext cx="12855934" cy="3508652"/>
            </a:xfrm>
            <a:prstGeom prst="rect">
              <a:avLst/>
            </a:prstGeom>
            <a:noFill/>
          </p:spPr>
          <p:txBody>
            <a:bodyPr wrap="square" rtlCol="0">
              <a:spAutoFit/>
            </a:bodyPr>
            <a:lstStyle/>
            <a:p>
              <a:pPr algn="ctr"/>
              <a:r>
                <a:rPr lang="en-US" sz="5400" dirty="0" err="1">
                  <a:ln>
                    <a:solidFill>
                      <a:srgbClr val="F8F8F8"/>
                    </a:solidFill>
                  </a:ln>
                  <a:solidFill>
                    <a:srgbClr val="F8F8F8"/>
                  </a:solidFill>
                  <a:latin typeface="LNTH-Dinomiko" panose="02000500000000000000" pitchFamily="2" charset="0"/>
                </a:rPr>
                <a:t>Chiến</a:t>
              </a:r>
              <a:r>
                <a:rPr lang="en-US" sz="5400" dirty="0">
                  <a:ln>
                    <a:solidFill>
                      <a:srgbClr val="F8F8F8"/>
                    </a:solidFill>
                  </a:ln>
                  <a:solidFill>
                    <a:srgbClr val="F8F8F8"/>
                  </a:solidFill>
                  <a:latin typeface="LNTH-Dinomiko" panose="02000500000000000000" pitchFamily="2" charset="0"/>
                </a:rPr>
                <a:t> </a:t>
              </a:r>
              <a:r>
                <a:rPr lang="en-US" sz="5400" dirty="0" err="1">
                  <a:ln>
                    <a:solidFill>
                      <a:srgbClr val="F8F8F8"/>
                    </a:solidFill>
                  </a:ln>
                  <a:solidFill>
                    <a:srgbClr val="F8F8F8"/>
                  </a:solidFill>
                  <a:latin typeface="LNTH-Dinomiko" panose="02000500000000000000" pitchFamily="2" charset="0"/>
                </a:rPr>
                <a:t>thắng</a:t>
              </a:r>
              <a:endParaRPr lang="en-US" sz="5400" dirty="0">
                <a:ln>
                  <a:solidFill>
                    <a:srgbClr val="F8F8F8"/>
                  </a:solidFill>
                </a:ln>
                <a:solidFill>
                  <a:srgbClr val="F8F8F8"/>
                </a:solidFill>
                <a:latin typeface="LNTH-Dinomiko" panose="02000500000000000000" pitchFamily="2" charset="0"/>
              </a:endParaRPr>
            </a:p>
            <a:p>
              <a:endParaRPr lang="en-US" sz="5400" dirty="0">
                <a:ln>
                  <a:solidFill>
                    <a:srgbClr val="F8F8F8"/>
                  </a:solidFill>
                </a:ln>
                <a:solidFill>
                  <a:srgbClr val="F8F8F8"/>
                </a:solidFill>
                <a:latin typeface="LNTH-Dinomiko" panose="02000500000000000000" pitchFamily="2" charset="0"/>
              </a:endParaRPr>
            </a:p>
          </p:txBody>
        </p:sp>
      </p:grpSp>
      <p:grpSp>
        <p:nvGrpSpPr>
          <p:cNvPr id="367" name="Group 366"/>
          <p:cNvGrpSpPr/>
          <p:nvPr/>
        </p:nvGrpSpPr>
        <p:grpSpPr>
          <a:xfrm>
            <a:off x="1012543" y="1870125"/>
            <a:ext cx="5237451" cy="2111641"/>
            <a:chOff x="1378173" y="4029032"/>
            <a:chExt cx="10474902" cy="4223281"/>
          </a:xfrm>
        </p:grpSpPr>
        <p:sp>
          <p:nvSpPr>
            <p:cNvPr id="368" name="Cloud Callout 367"/>
            <p:cNvSpPr/>
            <p:nvPr/>
          </p:nvSpPr>
          <p:spPr>
            <a:xfrm rot="15878698">
              <a:off x="4503983" y="903222"/>
              <a:ext cx="4223281" cy="10474902"/>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p>
          </p:txBody>
        </p:sp>
        <p:sp>
          <p:nvSpPr>
            <p:cNvPr id="369" name="TextBox 368"/>
            <p:cNvSpPr txBox="1"/>
            <p:nvPr/>
          </p:nvSpPr>
          <p:spPr>
            <a:xfrm>
              <a:off x="3714561" y="4571014"/>
              <a:ext cx="6145720" cy="3231653"/>
            </a:xfrm>
            <a:prstGeom prst="rect">
              <a:avLst/>
            </a:prstGeom>
            <a:noFill/>
          </p:spPr>
          <p:txBody>
            <a:bodyPr wrap="square" rtlCol="0">
              <a:spAutoFit/>
            </a:bodyPr>
            <a:lstStyle/>
            <a:p>
              <a:r>
                <a:rPr lang="en-US" sz="3300">
                  <a:latin typeface="#9Slide05 SVNClementine" panose="020F0502020204030203" pitchFamily="34" charset="0"/>
                </a:rPr>
                <a:t>Các bạn giỏi quá! Xin tặng các bạn món quà đặc biệt!</a:t>
              </a:r>
            </a:p>
          </p:txBody>
        </p:sp>
      </p:grpSp>
      <p:pic>
        <p:nvPicPr>
          <p:cNvPr id="366" name="Picture 7" descr="Untitled-1"/>
          <p:cNvPicPr>
            <a:picLocks noChangeAspect="1" noChangeArrowheads="1"/>
          </p:cNvPicPr>
          <p:nvPr/>
        </p:nvPicPr>
        <p:blipFill>
          <a:blip r:embed="rId5">
            <a:extLst>
              <a:ext uri="{28A0092B-C50C-407E-A947-70E740481C1C}">
                <a14:useLocalDpi xmlns:a14="http://schemas.microsoft.com/office/drawing/2010/main" val="0"/>
              </a:ext>
            </a:extLst>
          </a:blip>
          <a:srcRect t="18726" b="16359"/>
          <a:stretch>
            <a:fillRect/>
          </a:stretch>
        </p:blipFill>
        <p:spPr bwMode="auto">
          <a:xfrm>
            <a:off x="-13696" y="-20535"/>
            <a:ext cx="8890256" cy="515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ản ghi Mới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9788" y="3808413"/>
            <a:ext cx="406400" cy="406400"/>
          </a:xfrm>
          <a:prstGeom prst="rect">
            <a:avLst/>
          </a:prstGeom>
        </p:spPr>
      </p:pic>
    </p:spTree>
    <p:extLst>
      <p:ext uri="{BB962C8B-B14F-4D97-AF65-F5344CB8AC3E}">
        <p14:creationId xmlns:p14="http://schemas.microsoft.com/office/powerpoint/2010/main" val="379382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wipe(down)">
                                      <p:cBhvr>
                                        <p:cTn id="7" dur="500"/>
                                        <p:tgtEl>
                                          <p:spTgt spid="36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2"/>
                                        </p:tgtEl>
                                        <p:attrNameLst>
                                          <p:attrName>style.visibility</p:attrName>
                                        </p:attrNameLst>
                                      </p:cBhvr>
                                      <p:to>
                                        <p:strVal val="visible"/>
                                      </p:to>
                                    </p:set>
                                    <p:animEffect transition="in" filter="wipe(left)">
                                      <p:cBhvr>
                                        <p:cTn id="11" dur="500"/>
                                        <p:tgtEl>
                                          <p:spTgt spid="362"/>
                                        </p:tgtEl>
                                      </p:cBhvr>
                                    </p:animEffect>
                                  </p:childTnLst>
                                </p:cTn>
                              </p:par>
                              <p:par>
                                <p:cTn id="12" presetID="45" presetClass="entr" presetSubtype="0" fill="hold" nodeType="withEffect">
                                  <p:stCondLst>
                                    <p:cond delay="0"/>
                                  </p:stCondLst>
                                  <p:childTnLst>
                                    <p:set>
                                      <p:cBhvr>
                                        <p:cTn id="13" dur="1" fill="hold">
                                          <p:stCondLst>
                                            <p:cond delay="0"/>
                                          </p:stCondLst>
                                        </p:cTn>
                                        <p:tgtEl>
                                          <p:spTgt spid="367"/>
                                        </p:tgtEl>
                                        <p:attrNameLst>
                                          <p:attrName>style.visibility</p:attrName>
                                        </p:attrNameLst>
                                      </p:cBhvr>
                                      <p:to>
                                        <p:strVal val="visible"/>
                                      </p:to>
                                    </p:set>
                                    <p:animEffect transition="in" filter="fade">
                                      <p:cBhvr>
                                        <p:cTn id="14" dur="3000"/>
                                        <p:tgtEl>
                                          <p:spTgt spid="367"/>
                                        </p:tgtEl>
                                      </p:cBhvr>
                                    </p:animEffect>
                                    <p:anim calcmode="lin" valueType="num">
                                      <p:cBhvr>
                                        <p:cTn id="15" dur="3000" fill="hold"/>
                                        <p:tgtEl>
                                          <p:spTgt spid="367"/>
                                        </p:tgtEl>
                                        <p:attrNameLst>
                                          <p:attrName>ppt_w</p:attrName>
                                        </p:attrNameLst>
                                      </p:cBhvr>
                                      <p:tavLst>
                                        <p:tav tm="0" fmla="#ppt_w*sin(2.5*pi*$)">
                                          <p:val>
                                            <p:fltVal val="0"/>
                                          </p:val>
                                        </p:tav>
                                        <p:tav tm="100000">
                                          <p:val>
                                            <p:fltVal val="1"/>
                                          </p:val>
                                        </p:tav>
                                      </p:tavLst>
                                    </p:anim>
                                    <p:anim calcmode="lin" valueType="num">
                                      <p:cBhvr>
                                        <p:cTn id="16" dur="3000" fill="hold"/>
                                        <p:tgtEl>
                                          <p:spTgt spid="367"/>
                                        </p:tgtEl>
                                        <p:attrNameLst>
                                          <p:attrName>ppt_h</p:attrName>
                                        </p:attrNameLst>
                                      </p:cBhvr>
                                      <p:tavLst>
                                        <p:tav tm="0">
                                          <p:val>
                                            <p:strVal val="#ppt_h"/>
                                          </p:val>
                                        </p:tav>
                                        <p:tav tm="100000">
                                          <p:val>
                                            <p:strVal val="#ppt_h"/>
                                          </p:val>
                                        </p:tav>
                                      </p:tavLst>
                                    </p:anim>
                                  </p:childTnLst>
                                </p:cTn>
                              </p:par>
                              <p:par>
                                <p:cTn id="17" presetID="1" presetClass="mediacall" presetSubtype="0" fill="hold" nodeType="withEffect">
                                  <p:stCondLst>
                                    <p:cond delay="0"/>
                                  </p:stCondLst>
                                  <p:childTnLst>
                                    <p:cmd type="call" cmd="playFrom(0.0)">
                                      <p:cBhvr>
                                        <p:cTn id="18" dur="18613" fill="hold"/>
                                        <p:tgtEl>
                                          <p:spTgt spid="2"/>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66"/>
                                        </p:tgtEl>
                                        <p:attrNameLst>
                                          <p:attrName>style.visibility</p:attrName>
                                        </p:attrNameLst>
                                      </p:cBhvr>
                                      <p:to>
                                        <p:strVal val="visible"/>
                                      </p:to>
                                    </p:set>
                                    <p:animEffect transition="in" filter="randombar(horizontal)">
                                      <p:cBhvr>
                                        <p:cTn id="23" dur="20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7"/>
          <p:cNvSpPr txBox="1">
            <a:spLocks noChangeArrowheads="1"/>
          </p:cNvSpPr>
          <p:nvPr/>
        </p:nvSpPr>
        <p:spPr bwMode="auto">
          <a:xfrm>
            <a:off x="251520" y="627534"/>
            <a:ext cx="856895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Trời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mùa</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thu</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mát</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mẻ</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Trên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bờ</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sông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một</a:t>
            </a:r>
            <a:r>
              <a:rPr lang="en-US" sz="2000" b="1" dirty="0">
                <a:solidFill>
                  <a:srgbClr val="0000FF"/>
                </a:solidFill>
                <a:latin typeface="Times New Roman" pitchFamily="18" charset="0"/>
                <a:cs typeface="Times New Roman" pitchFamily="18" charset="0"/>
              </a:rPr>
              <a:t> con </a:t>
            </a:r>
            <a:r>
              <a:rPr lang="en-US" sz="2000" b="1" err="1">
                <a:solidFill>
                  <a:srgbClr val="0000FF"/>
                </a:solidFill>
                <a:latin typeface="Times New Roman" pitchFamily="18" charset="0"/>
                <a:cs typeface="Times New Roman" pitchFamily="18" charset="0"/>
              </a:rPr>
              <a:t>rùa</a:t>
            </a:r>
            <a:r>
              <a:rPr lang="en-US" sz="2000" b="1">
                <a:solidFill>
                  <a:srgbClr val="0000FF"/>
                </a:solidFill>
                <a:latin typeface="Times New Roman" pitchFamily="18" charset="0"/>
                <a:cs typeface="Times New Roman" pitchFamily="18" charset="0"/>
              </a:rPr>
              <a:t> </a:t>
            </a:r>
            <a:r>
              <a:rPr lang="en-US" sz="2000" b="1" smtClean="0">
                <a:solidFill>
                  <a:srgbClr val="0000FF"/>
                </a:solidFill>
                <a:latin typeface="Times New Roman" pitchFamily="18" charset="0"/>
                <a:cs typeface="Times New Roman" pitchFamily="18" charset="0"/>
              </a:rPr>
              <a:t>đang </a:t>
            </a:r>
            <a:r>
              <a:rPr lang="en-US" sz="2000" b="1" dirty="0" err="1">
                <a:solidFill>
                  <a:srgbClr val="0000FF"/>
                </a:solidFill>
                <a:latin typeface="Times New Roman" pitchFamily="18" charset="0"/>
                <a:cs typeface="Times New Roman" pitchFamily="18" charset="0"/>
              </a:rPr>
              <a:t>cố</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sức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tập</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chạy</a:t>
            </a:r>
            <a:r>
              <a:rPr lang="en-US" sz="2000" b="1" dirty="0">
                <a:solidFill>
                  <a:srgbClr val="0000FF"/>
                </a:solidFill>
                <a:latin typeface="Times New Roman" pitchFamily="18" charset="0"/>
                <a:cs typeface="Times New Roman" pitchFamily="18" charset="0"/>
              </a:rPr>
              <a:t>.</a:t>
            </a:r>
          </a:p>
          <a:p>
            <a:pPr algn="just" eaLnBrk="1" hangingPunct="1"/>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Một</a:t>
            </a:r>
            <a:r>
              <a:rPr lang="en-US" sz="2000" b="1" dirty="0">
                <a:solidFill>
                  <a:srgbClr val="0000FF"/>
                </a:solidFill>
                <a:latin typeface="Times New Roman" pitchFamily="18" charset="0"/>
                <a:cs typeface="Times New Roman" pitchFamily="18" charset="0"/>
              </a:rPr>
              <a:t> con </a:t>
            </a:r>
            <a:r>
              <a:rPr lang="en-US" sz="2000" b="1" dirty="0" err="1">
                <a:solidFill>
                  <a:srgbClr val="0000FF"/>
                </a:solidFill>
                <a:latin typeface="Times New Roman" pitchFamily="18" charset="0"/>
                <a:cs typeface="Times New Roman" pitchFamily="18" charset="0"/>
              </a:rPr>
              <a:t>thỏ</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thấy</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thế</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liền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mỉa</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mai</a:t>
            </a:r>
            <a:r>
              <a:rPr lang="en-US" sz="2000" b="1" dirty="0">
                <a:solidFill>
                  <a:srgbClr val="0000FF"/>
                </a:solidFill>
                <a:latin typeface="Times New Roman" pitchFamily="18" charset="0"/>
                <a:cs typeface="Times New Roman" pitchFamily="18" charset="0"/>
              </a:rPr>
              <a:t>:</a:t>
            </a:r>
          </a:p>
          <a:p>
            <a:pPr algn="just" eaLnBrk="1" hangingPunct="1"/>
            <a:r>
              <a:rPr lang="en-US" sz="2000" b="1" smtClean="0">
                <a:solidFill>
                  <a:srgbClr val="0000FF"/>
                </a:solidFill>
                <a:latin typeface="Times New Roman" pitchFamily="18" charset="0"/>
                <a:cs typeface="Times New Roman" pitchFamily="18" charset="0"/>
              </a:rPr>
              <a:t>     - Đã gọi là chậm như rùa mà cũng đòi tập chạy.</a:t>
            </a:r>
          </a:p>
          <a:p>
            <a:pPr algn="just" eaLnBrk="1" hangingPunct="1"/>
            <a:r>
              <a:rPr lang="en-US" sz="2000" b="1" smtClean="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Rùa</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đáp</a:t>
            </a:r>
            <a:r>
              <a:rPr lang="en-US" sz="2000" b="1" dirty="0">
                <a:solidFill>
                  <a:srgbClr val="0000FF"/>
                </a:solidFill>
                <a:latin typeface="Times New Roman" pitchFamily="18" charset="0"/>
                <a:cs typeface="Times New Roman" pitchFamily="18" charset="0"/>
              </a:rPr>
              <a:t>:</a:t>
            </a:r>
          </a:p>
          <a:p>
            <a:pPr algn="just" eaLnBrk="1" hangingPunct="1"/>
            <a:r>
              <a:rPr lang="en-US" sz="2000" b="1" dirty="0">
                <a:solidFill>
                  <a:srgbClr val="0000FF"/>
                </a:solidFill>
                <a:latin typeface="Times New Roman" pitchFamily="18" charset="0"/>
                <a:cs typeface="Times New Roman" pitchFamily="18" charset="0"/>
              </a:rPr>
              <a:t>     - </a:t>
            </a:r>
            <a:r>
              <a:rPr lang="en-US" sz="2000" b="1" dirty="0" err="1">
                <a:solidFill>
                  <a:srgbClr val="0000FF"/>
                </a:solidFill>
                <a:latin typeface="Times New Roman" pitchFamily="18" charset="0"/>
                <a:cs typeface="Times New Roman" pitchFamily="18" charset="0"/>
              </a:rPr>
              <a:t>Anh</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đừng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giễu</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tôi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Anh</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với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tôi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thử</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chạy</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coi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ai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hơn</a:t>
            </a:r>
            <a:r>
              <a:rPr lang="en-US" sz="2000" b="1" dirty="0">
                <a:solidFill>
                  <a:srgbClr val="0000FF"/>
                </a:solidFill>
                <a:latin typeface="Times New Roman" pitchFamily="18" charset="0"/>
                <a:cs typeface="Times New Roman" pitchFamily="18" charset="0"/>
              </a:rPr>
              <a:t>!</a:t>
            </a:r>
          </a:p>
          <a:p>
            <a:pPr algn="just" eaLnBrk="1" hangingPunct="1"/>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Thỏ</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ngạc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nhiên</a:t>
            </a:r>
            <a:r>
              <a:rPr lang="en-US" sz="2000" b="1" dirty="0">
                <a:solidFill>
                  <a:srgbClr val="0000FF"/>
                </a:solidFill>
                <a:latin typeface="Times New Roman" pitchFamily="18" charset="0"/>
                <a:cs typeface="Times New Roman" pitchFamily="18" charset="0"/>
              </a:rPr>
              <a:t>:</a:t>
            </a:r>
          </a:p>
          <a:p>
            <a:pPr algn="just" eaLnBrk="1" hangingPunct="1"/>
            <a:r>
              <a:rPr lang="en-US" sz="2000" b="1" dirty="0">
                <a:solidFill>
                  <a:srgbClr val="0000FF"/>
                </a:solidFill>
                <a:latin typeface="Times New Roman" pitchFamily="18" charset="0"/>
                <a:cs typeface="Times New Roman" pitchFamily="18" charset="0"/>
              </a:rPr>
              <a:t>     - </a:t>
            </a:r>
            <a:r>
              <a:rPr lang="en-US" sz="2000" b="1" dirty="0" err="1">
                <a:solidFill>
                  <a:srgbClr val="0000FF"/>
                </a:solidFill>
                <a:latin typeface="Times New Roman" pitchFamily="18" charset="0"/>
                <a:cs typeface="Times New Roman" pitchFamily="18" charset="0"/>
              </a:rPr>
              <a:t>Rùa</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mà</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dám</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chạy</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với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thỏ</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sao</a:t>
            </a:r>
            <a:r>
              <a:rPr lang="en-US" sz="2000" b="1" dirty="0">
                <a:solidFill>
                  <a:srgbClr val="0000FF"/>
                </a:solidFill>
                <a:latin typeface="Times New Roman" pitchFamily="18" charset="0"/>
                <a:cs typeface="Times New Roman" pitchFamily="18" charset="0"/>
              </a:rPr>
              <a:t>? Ta </a:t>
            </a:r>
            <a:r>
              <a:rPr lang="en-US" sz="2000" b="1" dirty="0" err="1">
                <a:solidFill>
                  <a:srgbClr val="0000FF"/>
                </a:solidFill>
                <a:latin typeface="Times New Roman" pitchFamily="18" charset="0"/>
                <a:cs typeface="Times New Roman" pitchFamily="18" charset="0"/>
              </a:rPr>
              <a:t>chấp</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chú</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em</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một</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nửa</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đường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đó</a:t>
            </a:r>
            <a:r>
              <a:rPr lang="en-US" sz="2000" b="1" dirty="0">
                <a:solidFill>
                  <a:srgbClr val="0000FF"/>
                </a:solidFill>
                <a:latin typeface="Times New Roman" pitchFamily="18" charset="0"/>
                <a:cs typeface="Times New Roman" pitchFamily="18" charset="0"/>
              </a:rPr>
              <a:t>!</a:t>
            </a:r>
          </a:p>
          <a:p>
            <a:pPr algn="just" eaLnBrk="1" hangingPunct="1"/>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Rùa</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không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nói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gì</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Biết</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mình</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chậm</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chạp</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nó</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dốc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sức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chạy</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thật</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nhanh</a:t>
            </a:r>
            <a:r>
              <a:rPr lang="en-US" sz="2000" b="1" dirty="0">
                <a:solidFill>
                  <a:srgbClr val="0000FF"/>
                </a:solidFill>
                <a:latin typeface="Times New Roman" pitchFamily="18" charset="0"/>
                <a:cs typeface="Times New Roman" pitchFamily="18" charset="0"/>
              </a:rPr>
              <a:t>.</a:t>
            </a:r>
          </a:p>
          <a:p>
            <a:pPr algn="just" eaLnBrk="1" hangingPunct="1"/>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Thỏ</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nhìn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theo</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mỉm</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cười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Nó</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nghĩ</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Chả</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việc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gì</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mà</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vội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rùa</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gần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tới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đích</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mình</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phóng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cũng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thừa</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sức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thắng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cuộc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Vì</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vậy</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nó</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cứ</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nhởn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nhơ</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nhìn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trời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mây</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cây</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cỏ</a:t>
            </a:r>
            <a:r>
              <a:rPr lang="en-US" sz="2000" b="1" dirty="0">
                <a:solidFill>
                  <a:srgbClr val="0000FF"/>
                </a:solidFill>
                <a:latin typeface="Times New Roman" pitchFamily="18" charset="0"/>
                <a:cs typeface="Times New Roman" pitchFamily="18" charset="0"/>
              </a:rPr>
              <a:t>.  </a:t>
            </a:r>
          </a:p>
          <a:p>
            <a:pPr algn="just" eaLnBrk="1" hangingPunct="1"/>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Lúc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sực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nhớ</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đến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cuộc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ngẩng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đầu</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lên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nó</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thấy</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rùa</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đã</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gần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tới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đích</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bèn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vắt</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chân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lên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cổ</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mà</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chạy</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Nhưng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muộn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mất</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rồi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Rùa</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đã</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tới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đích</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trước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nó</a:t>
            </a:r>
            <a:r>
              <a:rPr lang="en-US" sz="2000" b="1" dirty="0">
                <a:solidFill>
                  <a:srgbClr val="0000FF"/>
                </a:solidFill>
                <a:latin typeface="Times New Roman" pitchFamily="18" charset="0"/>
                <a:cs typeface="Times New Roman" pitchFamily="18" charset="0"/>
              </a:rPr>
              <a:t>.</a:t>
            </a:r>
          </a:p>
          <a:p>
            <a:pPr algn="just" eaLnBrk="1" hangingPunct="1"/>
            <a:r>
              <a:rPr lang="en-US" sz="2000" i="1">
                <a:solidFill>
                  <a:srgbClr val="0000FF"/>
                </a:solidFill>
                <a:latin typeface="Times New Roman" pitchFamily="18" charset="0"/>
                <a:cs typeface="Times New Roman" pitchFamily="18" charset="0"/>
              </a:rPr>
              <a:t>                                                                               </a:t>
            </a:r>
            <a:r>
              <a:rPr lang="en-US" sz="2000" i="1" smtClean="0">
                <a:solidFill>
                  <a:srgbClr val="0000FF"/>
                </a:solidFill>
                <a:latin typeface="Times New Roman" pitchFamily="18" charset="0"/>
                <a:cs typeface="Times New Roman" pitchFamily="18" charset="0"/>
              </a:rPr>
              <a:t>        </a:t>
            </a:r>
            <a:r>
              <a:rPr lang="en-US" i="1" dirty="0">
                <a:solidFill>
                  <a:srgbClr val="0000FF"/>
                </a:solidFill>
                <a:latin typeface="Times New Roman" pitchFamily="18" charset="0"/>
                <a:cs typeface="Times New Roman" pitchFamily="18" charset="0"/>
              </a:rPr>
              <a:t>Theo</a:t>
            </a:r>
            <a:r>
              <a:rPr lang="en-US" dirty="0">
                <a:solidFill>
                  <a:srgbClr val="0000FF"/>
                </a:solidFill>
                <a:latin typeface="Times New Roman" pitchFamily="18" charset="0"/>
                <a:cs typeface="Times New Roman" pitchFamily="18" charset="0"/>
              </a:rPr>
              <a:t> La </a:t>
            </a:r>
            <a:r>
              <a:rPr lang="en-US" dirty="0" err="1">
                <a:solidFill>
                  <a:srgbClr val="0000FF"/>
                </a:solidFill>
                <a:latin typeface="Times New Roman" pitchFamily="18" charset="0"/>
                <a:cs typeface="Times New Roman" pitchFamily="18" charset="0"/>
              </a:rPr>
              <a:t>Phông</a:t>
            </a:r>
            <a:r>
              <a:rPr lang="en-US" dirty="0">
                <a:solidFill>
                  <a:srgbClr val="0000FF"/>
                </a:solidFill>
                <a:latin typeface="Times New Roman" pitchFamily="18" charset="0"/>
                <a:cs typeface="Times New Roman" pitchFamily="18" charset="0"/>
              </a:rPr>
              <a:t> - ten</a:t>
            </a:r>
          </a:p>
        </p:txBody>
      </p:sp>
      <p:sp>
        <p:nvSpPr>
          <p:cNvPr id="5" name="Rectangle 4"/>
          <p:cNvSpPr/>
          <p:nvPr/>
        </p:nvSpPr>
        <p:spPr>
          <a:xfrm>
            <a:off x="3712213" y="120668"/>
            <a:ext cx="1719573" cy="461665"/>
          </a:xfrm>
          <a:prstGeom prst="rect">
            <a:avLst/>
          </a:prstGeom>
          <a:noFill/>
        </p:spPr>
        <p:txBody>
          <a:bodyPr wrap="none" lIns="91440" tIns="45720" rIns="91440" bIns="45720">
            <a:spAutoFit/>
          </a:bodyPr>
          <a:lstStyle/>
          <a:p>
            <a:pPr algn="ctr"/>
            <a:r>
              <a:rPr lang="en-US" sz="2400" b="1" cap="none" spc="0" dirty="0" err="1">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Rùa</a:t>
            </a:r>
            <a:r>
              <a:rPr lang="en-US" sz="2400" b="1" cap="none" spc="0" dirty="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 </a:t>
            </a:r>
            <a:r>
              <a:rPr lang="en-US" sz="2400" b="1" cap="none" spc="0" dirty="0" err="1">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và</a:t>
            </a:r>
            <a:r>
              <a:rPr lang="en-US" sz="2400" b="1" cap="none" spc="0" dirty="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 </a:t>
            </a:r>
            <a:r>
              <a:rPr lang="en-US" sz="2400" b="1" cap="none" spc="0" dirty="0" err="1">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Thỏ</a:t>
            </a:r>
            <a:endParaRPr lang="en-US" sz="2400" b="1" cap="none" spc="0" dirty="0">
              <a:ln w="10541" cmpd="sng">
                <a:solidFill>
                  <a:schemeClr val="accent1">
                    <a:shade val="88000"/>
                    <a:satMod val="110000"/>
                  </a:schemeClr>
                </a:solidFill>
                <a:prstDash val="solid"/>
              </a:ln>
              <a:solidFill>
                <a:srgbClr val="FF0000"/>
              </a:solidFill>
              <a:effectLst/>
            </a:endParaRPr>
          </a:p>
        </p:txBody>
      </p:sp>
      <p:sp>
        <p:nvSpPr>
          <p:cNvPr id="2" name="TextBox 1"/>
          <p:cNvSpPr txBox="1"/>
          <p:nvPr/>
        </p:nvSpPr>
        <p:spPr>
          <a:xfrm>
            <a:off x="251520" y="627534"/>
            <a:ext cx="8496944" cy="400110"/>
          </a:xfrm>
          <a:prstGeom prst="rect">
            <a:avLst/>
          </a:prstGeom>
          <a:noFill/>
        </p:spPr>
        <p:txBody>
          <a:bodyPr wrap="square" rtlCol="0">
            <a:spAutoFit/>
          </a:bodyPr>
          <a:lstStyle/>
          <a:p>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Trời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mùa</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thu</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mát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mẻ</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Trên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bờ</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sông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một</a:t>
            </a:r>
            <a:r>
              <a:rPr lang="en-US" sz="2000" b="1" dirty="0">
                <a:solidFill>
                  <a:srgbClr val="FF0000"/>
                </a:solidFill>
                <a:latin typeface="Times New Roman" pitchFamily="18" charset="0"/>
                <a:cs typeface="Times New Roman" pitchFamily="18" charset="0"/>
              </a:rPr>
              <a:t> con </a:t>
            </a:r>
            <a:r>
              <a:rPr lang="en-US" sz="2000" b="1" err="1">
                <a:solidFill>
                  <a:srgbClr val="FF0000"/>
                </a:solidFill>
                <a:latin typeface="Times New Roman" pitchFamily="18" charset="0"/>
                <a:cs typeface="Times New Roman" pitchFamily="18" charset="0"/>
              </a:rPr>
              <a:t>rùa</a:t>
            </a:r>
            <a:r>
              <a:rPr lang="en-US" sz="2000" b="1">
                <a:solidFill>
                  <a:srgbClr val="FF0000"/>
                </a:solidFill>
                <a:latin typeface="Times New Roman" pitchFamily="18" charset="0"/>
                <a:cs typeface="Times New Roman" pitchFamily="18" charset="0"/>
              </a:rPr>
              <a:t> </a:t>
            </a:r>
            <a:r>
              <a:rPr lang="en-US" sz="2000" b="1" smtClean="0">
                <a:solidFill>
                  <a:srgbClr val="FF0000"/>
                </a:solidFill>
                <a:latin typeface="Times New Roman" pitchFamily="18" charset="0"/>
                <a:cs typeface="Times New Roman" pitchFamily="18" charset="0"/>
              </a:rPr>
              <a:t>đang </a:t>
            </a:r>
            <a:r>
              <a:rPr lang="en-US" sz="2000" b="1" dirty="0" err="1">
                <a:solidFill>
                  <a:srgbClr val="FF0000"/>
                </a:solidFill>
                <a:latin typeface="Times New Roman" pitchFamily="18" charset="0"/>
                <a:cs typeface="Times New Roman" pitchFamily="18" charset="0"/>
              </a:rPr>
              <a:t>cố</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sức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tập</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chạy</a:t>
            </a:r>
            <a:r>
              <a:rPr lang="en-US" sz="2000" b="1">
                <a:solidFill>
                  <a:srgbClr val="FF0000"/>
                </a:solidFill>
                <a:latin typeface="Times New Roman" pitchFamily="18" charset="0"/>
                <a:cs typeface="Times New Roman" pitchFamily="18" charset="0"/>
              </a:rPr>
              <a:t>.          </a:t>
            </a:r>
            <a:r>
              <a:rPr lang="en-US" sz="2000" b="1" smtClean="0">
                <a:solidFill>
                  <a:srgbClr val="FF0000"/>
                </a:solidFill>
                <a:latin typeface="Times New Roman" pitchFamily="18" charset="0"/>
                <a:cs typeface="Times New Roman" pitchFamily="18" charset="0"/>
              </a:rPr>
              <a:t>             </a:t>
            </a:r>
            <a:endParaRPr lang="en-US" sz="2000" b="1" dirty="0">
              <a:solidFill>
                <a:srgbClr val="FF0000"/>
              </a:solidFill>
              <a:latin typeface="Times New Roman" pitchFamily="18" charset="0"/>
              <a:cs typeface="Times New Roman" pitchFamily="18" charset="0"/>
            </a:endParaRPr>
          </a:p>
        </p:txBody>
      </p:sp>
      <p:sp>
        <p:nvSpPr>
          <p:cNvPr id="3" name="TextBox 2"/>
          <p:cNvSpPr txBox="1"/>
          <p:nvPr/>
        </p:nvSpPr>
        <p:spPr>
          <a:xfrm>
            <a:off x="185855" y="191667"/>
            <a:ext cx="1512168" cy="461665"/>
          </a:xfrm>
          <a:prstGeom prst="rect">
            <a:avLst/>
          </a:prstGeom>
          <a:noFill/>
        </p:spPr>
        <p:txBody>
          <a:bodyPr wrap="square" rtlCol="0">
            <a:spAutoFit/>
          </a:bodyPr>
          <a:lstStyle/>
          <a:p>
            <a:pPr algn="ctr"/>
            <a:r>
              <a:rPr lang="en-US" sz="2400" b="1" smtClean="0">
                <a:solidFill>
                  <a:srgbClr val="FF0000"/>
                </a:solidFill>
              </a:rPr>
              <a:t>MỞ BÀI</a:t>
            </a:r>
            <a:endParaRPr lang="en-US" sz="2400" b="1">
              <a:solidFill>
                <a:srgbClr val="FF0000"/>
              </a:solidFill>
            </a:endParaRPr>
          </a:p>
        </p:txBody>
      </p:sp>
    </p:spTree>
    <p:custDataLst>
      <p:tags r:id="rId1"/>
    </p:custDataLst>
    <p:extLst>
      <p:ext uri="{BB962C8B-B14F-4D97-AF65-F5344CB8AC3E}">
        <p14:creationId xmlns:p14="http://schemas.microsoft.com/office/powerpoint/2010/main" val="171950203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771550"/>
            <a:ext cx="7992888" cy="2677656"/>
          </a:xfrm>
          <a:prstGeom prst="rect">
            <a:avLst/>
          </a:prstGeom>
        </p:spPr>
        <p:txBody>
          <a:bodyPr wrap="square">
            <a:spAutoFit/>
          </a:bodyPr>
          <a:lstStyle/>
          <a:p>
            <a:pPr lvl="0" algn="just"/>
            <a:r>
              <a:rPr lang="en-US" sz="2800" b="1">
                <a:solidFill>
                  <a:srgbClr val="C00000"/>
                </a:solidFill>
                <a:latin typeface="Times New Roman" pitchFamily="18" charset="0"/>
                <a:cs typeface="Times New Roman" pitchFamily="18" charset="0"/>
              </a:rPr>
              <a:t>B</a:t>
            </a:r>
            <a:r>
              <a:rPr lang="en-US" sz="2800" b="1" smtClean="0">
                <a:solidFill>
                  <a:srgbClr val="C00000"/>
                </a:solidFill>
                <a:latin typeface="Times New Roman" pitchFamily="18" charset="0"/>
                <a:cs typeface="Times New Roman" pitchFamily="18" charset="0"/>
              </a:rPr>
              <a:t>ài 3: </a:t>
            </a:r>
          </a:p>
          <a:p>
            <a:pPr lvl="0" algn="just"/>
            <a:r>
              <a:rPr lang="en-US" sz="2800" b="1">
                <a:solidFill>
                  <a:srgbClr val="0000FF"/>
                </a:solidFill>
                <a:latin typeface="Times New Roman" pitchFamily="18" charset="0"/>
                <a:cs typeface="Times New Roman" pitchFamily="18" charset="0"/>
              </a:rPr>
              <a:t> </a:t>
            </a:r>
            <a:r>
              <a:rPr lang="en-US" sz="2800" b="1" smtClean="0">
                <a:solidFill>
                  <a:srgbClr val="0000FF"/>
                </a:solidFill>
                <a:latin typeface="Times New Roman" pitchFamily="18" charset="0"/>
                <a:cs typeface="Times New Roman" pitchFamily="18" charset="0"/>
              </a:rPr>
              <a:t>    Trong </a:t>
            </a:r>
            <a:r>
              <a:rPr lang="en-US" sz="2800" b="1">
                <a:solidFill>
                  <a:srgbClr val="0000FF"/>
                </a:solidFill>
                <a:latin typeface="Times New Roman" pitchFamily="18" charset="0"/>
                <a:cs typeface="Times New Roman" pitchFamily="18" charset="0"/>
              </a:rPr>
              <a:t>muôn loài, rùa vốn nổi tiếng là chậm chạp, còn thỏ thì chạy nhanh như bay. Thế mà có một con rùa dám chạy thi với thỏ và thắng cả thỏ. Vì sao có chuyện ngược đời như vậy? Sau đây, em xin kể đầu đuôi câu chuyện ấy.</a:t>
            </a:r>
            <a:endParaRPr lang="en-US" sz="2800" b="1" dirty="0">
              <a:solidFill>
                <a:srgbClr val="0000FF"/>
              </a:solidFill>
              <a:latin typeface="Times New Roman" pitchFamily="18" charset="0"/>
              <a:cs typeface="Times New Roman" pitchFamily="18" charset="0"/>
            </a:endParaRPr>
          </a:p>
        </p:txBody>
      </p:sp>
      <p:sp>
        <p:nvSpPr>
          <p:cNvPr id="3" name="Rectangle 2"/>
          <p:cNvSpPr/>
          <p:nvPr/>
        </p:nvSpPr>
        <p:spPr>
          <a:xfrm>
            <a:off x="467544" y="-51137"/>
            <a:ext cx="7992888" cy="1200329"/>
          </a:xfrm>
          <a:prstGeom prst="rect">
            <a:avLst/>
          </a:prstGeom>
        </p:spPr>
        <p:txBody>
          <a:bodyPr wrap="square">
            <a:spAutoFit/>
          </a:bodyPr>
          <a:lstStyle/>
          <a:p>
            <a:pPr lvl="0" algn="just"/>
            <a:r>
              <a:rPr lang="en-US" b="1" smtClean="0">
                <a:solidFill>
                  <a:srgbClr val="C00000"/>
                </a:solidFill>
                <a:latin typeface="Times New Roman" pitchFamily="18" charset="0"/>
                <a:cs typeface="Times New Roman" pitchFamily="18" charset="0"/>
              </a:rPr>
              <a:t>Mở bài</a:t>
            </a:r>
          </a:p>
          <a:p>
            <a:pPr lvl="0" algn="just"/>
            <a:r>
              <a:rPr lang="en-US" b="1">
                <a:solidFill>
                  <a:srgbClr val="0000FF"/>
                </a:solidFill>
                <a:latin typeface="Times New Roman" pitchFamily="18" charset="0"/>
                <a:cs typeface="Times New Roman" pitchFamily="18" charset="0"/>
              </a:rPr>
              <a:t> </a:t>
            </a:r>
            <a:r>
              <a:rPr lang="en-US" b="1" smtClean="0">
                <a:solidFill>
                  <a:srgbClr val="0000FF"/>
                </a:solidFill>
                <a:latin typeface="Times New Roman" pitchFamily="18" charset="0"/>
                <a:cs typeface="Times New Roman" pitchFamily="18" charset="0"/>
              </a:rPr>
              <a:t>   Trong </a:t>
            </a:r>
            <a:r>
              <a:rPr lang="en-US" b="1">
                <a:solidFill>
                  <a:srgbClr val="0000FF"/>
                </a:solidFill>
                <a:latin typeface="Times New Roman" pitchFamily="18" charset="0"/>
                <a:cs typeface="Times New Roman" pitchFamily="18" charset="0"/>
              </a:rPr>
              <a:t>muôn loài, rùa vốn nổi tiếng là chậm chạp, còn thỏ thì chạy nhanh như bay. Thế mà có một con rùa dám chạy thi với thỏ và thắng cả thỏ. Vì sao có chuyện ngược đời như vậy? Sau đây, em xin kể đầu đuôi câu chuyện ấy.</a:t>
            </a:r>
            <a:endParaRPr lang="en-US" b="1" dirty="0">
              <a:solidFill>
                <a:srgbClr val="0000FF"/>
              </a:solidFill>
              <a:latin typeface="Times New Roman" pitchFamily="18" charset="0"/>
              <a:cs typeface="Times New Roman" pitchFamily="18" charset="0"/>
            </a:endParaRPr>
          </a:p>
        </p:txBody>
      </p:sp>
      <p:sp>
        <p:nvSpPr>
          <p:cNvPr id="2" name="Rectangle 1"/>
          <p:cNvSpPr/>
          <p:nvPr/>
        </p:nvSpPr>
        <p:spPr>
          <a:xfrm>
            <a:off x="3938590" y="843558"/>
            <a:ext cx="1338828" cy="461665"/>
          </a:xfrm>
          <a:prstGeom prst="rect">
            <a:avLst/>
          </a:prstGeom>
        </p:spPr>
        <p:txBody>
          <a:bodyPr wrap="none">
            <a:spAutoFit/>
          </a:bodyPr>
          <a:lstStyle/>
          <a:p>
            <a:pPr lvl="0" algn="just"/>
            <a:r>
              <a:rPr lang="en-US" sz="2400" b="1" smtClean="0">
                <a:solidFill>
                  <a:srgbClr val="C00000"/>
                </a:solidFill>
                <a:latin typeface="Times New Roman" pitchFamily="18" charset="0"/>
                <a:cs typeface="Times New Roman" pitchFamily="18" charset="0"/>
              </a:rPr>
              <a:t>MỞ BÀI</a:t>
            </a:r>
            <a:endParaRPr lang="en-US" sz="2400" b="1">
              <a:solidFill>
                <a:srgbClr val="C00000"/>
              </a:solidFill>
              <a:latin typeface="Times New Roman" pitchFamily="18" charset="0"/>
              <a:cs typeface="Times New Roman" pitchFamily="18" charset="0"/>
            </a:endParaRPr>
          </a:p>
        </p:txBody>
      </p:sp>
      <p:sp>
        <p:nvSpPr>
          <p:cNvPr id="5" name="Text Box 37"/>
          <p:cNvSpPr txBox="1">
            <a:spLocks noChangeArrowheads="1"/>
          </p:cNvSpPr>
          <p:nvPr/>
        </p:nvSpPr>
        <p:spPr bwMode="auto">
          <a:xfrm>
            <a:off x="251520" y="1305223"/>
            <a:ext cx="856895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b="1" dirty="0">
                <a:solidFill>
                  <a:srgbClr val="0099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mùa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mát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mẻ</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Trên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bờ</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sông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một</a:t>
            </a:r>
            <a:r>
              <a:rPr lang="en-US" b="1" dirty="0">
                <a:solidFill>
                  <a:srgbClr val="FF0000"/>
                </a:solidFill>
                <a:latin typeface="Times New Roman" pitchFamily="18" charset="0"/>
                <a:cs typeface="Times New Roman" pitchFamily="18" charset="0"/>
              </a:rPr>
              <a:t> con </a:t>
            </a:r>
            <a:r>
              <a:rPr lang="en-US" b="1" err="1">
                <a:solidFill>
                  <a:srgbClr val="FF0000"/>
                </a:solidFill>
                <a:latin typeface="Times New Roman" pitchFamily="18" charset="0"/>
                <a:cs typeface="Times New Roman" pitchFamily="18" charset="0"/>
              </a:rPr>
              <a:t>rùa</a:t>
            </a:r>
            <a:r>
              <a:rPr lang="en-US" b="1">
                <a:solidFill>
                  <a:srgbClr val="FF0000"/>
                </a:solidFill>
                <a:latin typeface="Times New Roman" pitchFamily="18" charset="0"/>
                <a:cs typeface="Times New Roman" pitchFamily="18" charset="0"/>
              </a:rPr>
              <a:t> </a:t>
            </a:r>
            <a:r>
              <a:rPr lang="en-US" b="1" smtClean="0">
                <a:solidFill>
                  <a:srgbClr val="FF0000"/>
                </a:solidFill>
                <a:latin typeface="Times New Roman" pitchFamily="18" charset="0"/>
                <a:cs typeface="Times New Roman" pitchFamily="18" charset="0"/>
              </a:rPr>
              <a:t>đang </a:t>
            </a:r>
            <a:r>
              <a:rPr lang="en-US" b="1" dirty="0" err="1">
                <a:solidFill>
                  <a:srgbClr val="FF0000"/>
                </a:solidFill>
                <a:latin typeface="Times New Roman" pitchFamily="18" charset="0"/>
                <a:cs typeface="Times New Roman" pitchFamily="18" charset="0"/>
              </a:rPr>
              <a:t>cố</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sức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tập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chạy</a:t>
            </a:r>
            <a:r>
              <a:rPr lang="en-US" b="1" dirty="0">
                <a:solidFill>
                  <a:srgbClr val="FF0000"/>
                </a:solidFill>
                <a:latin typeface="Times New Roman" pitchFamily="18" charset="0"/>
                <a:cs typeface="Times New Roman" pitchFamily="18" charset="0"/>
              </a:rPr>
              <a:t>.</a:t>
            </a:r>
          </a:p>
          <a:p>
            <a:pPr algn="just" eaLnBrk="1" hangingPunct="1"/>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Một</a:t>
            </a:r>
            <a:r>
              <a:rPr lang="en-US" b="1" dirty="0">
                <a:solidFill>
                  <a:srgbClr val="009900"/>
                </a:solidFill>
                <a:latin typeface="Times New Roman" pitchFamily="18" charset="0"/>
                <a:cs typeface="Times New Roman" pitchFamily="18" charset="0"/>
              </a:rPr>
              <a:t> con </a:t>
            </a:r>
            <a:r>
              <a:rPr lang="en-US" b="1" dirty="0" err="1">
                <a:solidFill>
                  <a:srgbClr val="009900"/>
                </a:solidFill>
                <a:latin typeface="Times New Roman" pitchFamily="18" charset="0"/>
                <a:cs typeface="Times New Roman" pitchFamily="18" charset="0"/>
              </a:rPr>
              <a:t>thỏ</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thấy</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thế</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liền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mỉa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mai</a:t>
            </a:r>
            <a:r>
              <a:rPr lang="en-US" b="1" dirty="0">
                <a:solidFill>
                  <a:srgbClr val="009900"/>
                </a:solidFill>
                <a:latin typeface="Times New Roman" pitchFamily="18" charset="0"/>
                <a:cs typeface="Times New Roman" pitchFamily="18" charset="0"/>
              </a:rPr>
              <a:t>:</a:t>
            </a:r>
          </a:p>
          <a:p>
            <a:pPr algn="just" eaLnBrk="1" hangingPunct="1"/>
            <a:r>
              <a:rPr lang="en-US" b="1" smtClean="0">
                <a:solidFill>
                  <a:srgbClr val="009900"/>
                </a:solidFill>
                <a:latin typeface="Times New Roman" pitchFamily="18" charset="0"/>
                <a:cs typeface="Times New Roman" pitchFamily="18" charset="0"/>
              </a:rPr>
              <a:t>     - Đã gọi là chậm như rùa mà cũng đòi tập chạy.</a:t>
            </a:r>
          </a:p>
          <a:p>
            <a:pPr algn="just" eaLnBrk="1" hangingPunct="1"/>
            <a:r>
              <a:rPr lang="en-US" b="1" smtClean="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Rùa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đáp</a:t>
            </a:r>
            <a:r>
              <a:rPr lang="en-US" b="1" dirty="0">
                <a:solidFill>
                  <a:srgbClr val="009900"/>
                </a:solidFill>
                <a:latin typeface="Times New Roman" pitchFamily="18" charset="0"/>
                <a:cs typeface="Times New Roman" pitchFamily="18" charset="0"/>
              </a:rPr>
              <a:t>:</a:t>
            </a:r>
          </a:p>
          <a:p>
            <a:pPr algn="just" eaLnBrk="1" hangingPunct="1"/>
            <a:r>
              <a:rPr lang="en-US" b="1" dirty="0">
                <a:solidFill>
                  <a:srgbClr val="009900"/>
                </a:solidFill>
                <a:latin typeface="Times New Roman" pitchFamily="18" charset="0"/>
                <a:cs typeface="Times New Roman" pitchFamily="18" charset="0"/>
              </a:rPr>
              <a:t>     - </a:t>
            </a:r>
            <a:r>
              <a:rPr lang="en-US" b="1" dirty="0" err="1">
                <a:solidFill>
                  <a:srgbClr val="009900"/>
                </a:solidFill>
                <a:latin typeface="Times New Roman" pitchFamily="18" charset="0"/>
                <a:cs typeface="Times New Roman" pitchFamily="18" charset="0"/>
              </a:rPr>
              <a:t>Anh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đừng</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giễu</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tôi</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Anh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với</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tôi</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thử</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chạy</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thi</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coi</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ai</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hơn</a:t>
            </a:r>
            <a:r>
              <a:rPr lang="en-US" b="1" dirty="0">
                <a:solidFill>
                  <a:srgbClr val="009900"/>
                </a:solidFill>
                <a:latin typeface="Times New Roman" pitchFamily="18" charset="0"/>
                <a:cs typeface="Times New Roman" pitchFamily="18" charset="0"/>
              </a:rPr>
              <a:t>!</a:t>
            </a:r>
          </a:p>
          <a:p>
            <a:pPr algn="just" eaLnBrk="1" hangingPunct="1"/>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Thỏ</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ngạc</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nhiên</a:t>
            </a:r>
            <a:r>
              <a:rPr lang="en-US" b="1" dirty="0">
                <a:solidFill>
                  <a:srgbClr val="009900"/>
                </a:solidFill>
                <a:latin typeface="Times New Roman" pitchFamily="18" charset="0"/>
                <a:cs typeface="Times New Roman" pitchFamily="18" charset="0"/>
              </a:rPr>
              <a:t>:</a:t>
            </a:r>
          </a:p>
          <a:p>
            <a:pPr algn="just" eaLnBrk="1" hangingPunct="1"/>
            <a:r>
              <a:rPr lang="en-US" b="1" dirty="0">
                <a:solidFill>
                  <a:srgbClr val="009900"/>
                </a:solidFill>
                <a:latin typeface="Times New Roman" pitchFamily="18" charset="0"/>
                <a:cs typeface="Times New Roman" pitchFamily="18" charset="0"/>
              </a:rPr>
              <a:t>     - </a:t>
            </a:r>
            <a:r>
              <a:rPr lang="en-US" b="1" dirty="0" err="1">
                <a:solidFill>
                  <a:srgbClr val="009900"/>
                </a:solidFill>
                <a:latin typeface="Times New Roman" pitchFamily="18" charset="0"/>
                <a:cs typeface="Times New Roman" pitchFamily="18" charset="0"/>
              </a:rPr>
              <a:t>Rùa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mà</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dám</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chạy</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thi</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với</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thỏ</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sao</a:t>
            </a:r>
            <a:r>
              <a:rPr lang="en-US" b="1" dirty="0">
                <a:solidFill>
                  <a:srgbClr val="009900"/>
                </a:solidFill>
                <a:latin typeface="Times New Roman" pitchFamily="18" charset="0"/>
                <a:cs typeface="Times New Roman" pitchFamily="18" charset="0"/>
              </a:rPr>
              <a:t>? Ta </a:t>
            </a:r>
            <a:r>
              <a:rPr lang="en-US" b="1" dirty="0" err="1">
                <a:solidFill>
                  <a:srgbClr val="009900"/>
                </a:solidFill>
                <a:latin typeface="Times New Roman" pitchFamily="18" charset="0"/>
                <a:cs typeface="Times New Roman" pitchFamily="18" charset="0"/>
              </a:rPr>
              <a:t>chấp</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chú</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em</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một</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nửa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đường</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đó</a:t>
            </a:r>
            <a:r>
              <a:rPr lang="en-US" b="1" dirty="0">
                <a:solidFill>
                  <a:srgbClr val="009900"/>
                </a:solidFill>
                <a:latin typeface="Times New Roman" pitchFamily="18" charset="0"/>
                <a:cs typeface="Times New Roman" pitchFamily="18" charset="0"/>
              </a:rPr>
              <a:t>!</a:t>
            </a:r>
          </a:p>
          <a:p>
            <a:pPr algn="just" eaLnBrk="1" hangingPunct="1"/>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Rùa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không</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nói</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gì</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Biết</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mình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chậm</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chạp</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nó</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dốc</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sức</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chạy</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thật</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nhanh</a:t>
            </a:r>
            <a:r>
              <a:rPr lang="en-US" b="1" dirty="0">
                <a:solidFill>
                  <a:srgbClr val="009900"/>
                </a:solidFill>
                <a:latin typeface="Times New Roman" pitchFamily="18" charset="0"/>
                <a:cs typeface="Times New Roman" pitchFamily="18" charset="0"/>
              </a:rPr>
              <a:t>.</a:t>
            </a:r>
          </a:p>
          <a:p>
            <a:pPr algn="just" eaLnBrk="1" hangingPunct="1"/>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Thỏ</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nhìn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theo</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mỉm</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cười</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Nó</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nghĩ</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Chả</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việc</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gì</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mà</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vội</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rùa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gần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tới</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đích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mình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phóng</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cũng</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thừa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sức</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thắng</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cuộc</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Vì</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vậy</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nó</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cứ</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nhởn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nhơ</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nhìn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trời</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mây</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cây</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cỏ</a:t>
            </a:r>
            <a:r>
              <a:rPr lang="en-US" b="1" dirty="0">
                <a:solidFill>
                  <a:srgbClr val="009900"/>
                </a:solidFill>
                <a:latin typeface="Times New Roman" pitchFamily="18" charset="0"/>
                <a:cs typeface="Times New Roman" pitchFamily="18" charset="0"/>
              </a:rPr>
              <a:t>.  </a:t>
            </a:r>
          </a:p>
          <a:p>
            <a:pPr algn="just" eaLnBrk="1" hangingPunct="1"/>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Lúc</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sực</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nhớ</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đến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cuộc</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thi</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ngẩng</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đầu</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lên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nó</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thấy</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rùa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đã</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gần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tới</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đích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bèn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vắt</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chân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lên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cổ</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mà</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chạy</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Nhưng</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muộn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mất</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rồi</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Rùa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đã</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tới</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đích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trước</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nó</a:t>
            </a:r>
            <a:r>
              <a:rPr lang="en-US" b="1" dirty="0">
                <a:solidFill>
                  <a:srgbClr val="009900"/>
                </a:solidFill>
                <a:latin typeface="Times New Roman" pitchFamily="18" charset="0"/>
                <a:cs typeface="Times New Roman" pitchFamily="18" charset="0"/>
              </a:rPr>
              <a:t>.</a:t>
            </a:r>
          </a:p>
          <a:p>
            <a:pPr algn="just" eaLnBrk="1" hangingPunct="1"/>
            <a:r>
              <a:rPr lang="en-US" i="1">
                <a:solidFill>
                  <a:srgbClr val="009900"/>
                </a:solidFill>
                <a:latin typeface="Times New Roman" pitchFamily="18" charset="0"/>
                <a:cs typeface="Times New Roman" pitchFamily="18" charset="0"/>
              </a:rPr>
              <a:t>                                                                               </a:t>
            </a:r>
            <a:r>
              <a:rPr lang="en-US" i="1" smtClean="0">
                <a:solidFill>
                  <a:srgbClr val="009900"/>
                </a:solidFill>
                <a:latin typeface="Times New Roman" pitchFamily="18" charset="0"/>
                <a:cs typeface="Times New Roman" pitchFamily="18" charset="0"/>
              </a:rPr>
              <a:t>        </a:t>
            </a:r>
            <a:r>
              <a:rPr lang="en-US" i="1" dirty="0">
                <a:solidFill>
                  <a:srgbClr val="009900"/>
                </a:solidFill>
                <a:latin typeface="Times New Roman" pitchFamily="18" charset="0"/>
                <a:cs typeface="Times New Roman" pitchFamily="18" charset="0"/>
              </a:rPr>
              <a:t>Theo</a:t>
            </a:r>
            <a:r>
              <a:rPr lang="en-US" dirty="0">
                <a:solidFill>
                  <a:srgbClr val="009900"/>
                </a:solidFill>
                <a:latin typeface="Times New Roman" pitchFamily="18" charset="0"/>
                <a:cs typeface="Times New Roman" pitchFamily="18" charset="0"/>
              </a:rPr>
              <a:t> La </a:t>
            </a:r>
            <a:r>
              <a:rPr lang="en-US" dirty="0" err="1">
                <a:solidFill>
                  <a:srgbClr val="009900"/>
                </a:solidFill>
                <a:latin typeface="Times New Roman" pitchFamily="18" charset="0"/>
                <a:cs typeface="Times New Roman" pitchFamily="18" charset="0"/>
              </a:rPr>
              <a:t>Phông</a:t>
            </a:r>
            <a:r>
              <a:rPr lang="en-US" dirty="0">
                <a:solidFill>
                  <a:srgbClr val="009900"/>
                </a:solidFill>
                <a:latin typeface="Times New Roman" pitchFamily="18" charset="0"/>
                <a:cs typeface="Times New Roman" pitchFamily="18" charset="0"/>
              </a:rPr>
              <a:t> - ten</a:t>
            </a:r>
          </a:p>
        </p:txBody>
      </p:sp>
    </p:spTree>
    <p:extLst>
      <p:ext uri="{BB962C8B-B14F-4D97-AF65-F5344CB8AC3E}">
        <p14:creationId xmlns:p14="http://schemas.microsoft.com/office/powerpoint/2010/main" val="3299788737"/>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0" nodeType="clickEffect">
                                  <p:stCondLst>
                                    <p:cond delay="0"/>
                                  </p:stCondLst>
                                  <p:childTnLst>
                                    <p:animEffect transition="out" filter="randombar(horizontal)">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par>
                                <p:cTn id="15" presetID="14" presetClass="exit" presetSubtype="10" fill="hold" grpId="1" nodeType="withEffect">
                                  <p:stCondLst>
                                    <p:cond delay="0"/>
                                  </p:stCondLst>
                                  <p:childTnLst>
                                    <p:animEffect transition="out" filter="randombar(horizontal)">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6" presetClass="entr" presetSubtype="1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2" grpId="0"/>
      <p:bldP spid="2" grpId="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Oval 9"/>
          <p:cNvSpPr>
            <a:spLocks noChangeArrowheads="1"/>
          </p:cNvSpPr>
          <p:nvPr/>
        </p:nvSpPr>
        <p:spPr bwMode="auto">
          <a:xfrm>
            <a:off x="854164" y="163548"/>
            <a:ext cx="2322984" cy="463987"/>
          </a:xfrm>
          <a:prstGeom prst="ellipse">
            <a:avLst/>
          </a:prstGeom>
          <a:solidFill>
            <a:schemeClr val="accent3">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sz="2800" b="1" dirty="0" err="1">
                <a:solidFill>
                  <a:srgbClr val="CC00CC"/>
                </a:solidFill>
                <a:latin typeface="Times New Roman" pitchFamily="18" charset="0"/>
                <a:cs typeface="Times New Roman" pitchFamily="18" charset="0"/>
              </a:rPr>
              <a:t>Mở</a:t>
            </a:r>
            <a:r>
              <a:rPr lang="en-US" sz="2800" b="1" dirty="0">
                <a:solidFill>
                  <a:srgbClr val="CC00CC"/>
                </a:solidFill>
                <a:latin typeface="Times New Roman" pitchFamily="18" charset="0"/>
                <a:cs typeface="Times New Roman" pitchFamily="18" charset="0"/>
              </a:rPr>
              <a:t> </a:t>
            </a:r>
            <a:r>
              <a:rPr lang="en-US" sz="2800" b="1" dirty="0" err="1">
                <a:solidFill>
                  <a:srgbClr val="CC00CC"/>
                </a:solidFill>
                <a:latin typeface="Times New Roman" pitchFamily="18" charset="0"/>
                <a:cs typeface="Times New Roman" pitchFamily="18" charset="0"/>
              </a:rPr>
              <a:t>bài</a:t>
            </a:r>
            <a:r>
              <a:rPr lang="en-US" sz="2800" b="1" dirty="0">
                <a:solidFill>
                  <a:srgbClr val="CC00CC"/>
                </a:solidFill>
                <a:latin typeface="Times New Roman" pitchFamily="18" charset="0"/>
                <a:cs typeface="Times New Roman" pitchFamily="18" charset="0"/>
              </a:rPr>
              <a:t> 1</a:t>
            </a:r>
          </a:p>
        </p:txBody>
      </p:sp>
      <p:sp>
        <p:nvSpPr>
          <p:cNvPr id="26634" name="Oval 10"/>
          <p:cNvSpPr>
            <a:spLocks noChangeArrowheads="1"/>
          </p:cNvSpPr>
          <p:nvPr/>
        </p:nvSpPr>
        <p:spPr bwMode="auto">
          <a:xfrm>
            <a:off x="5354724" y="163549"/>
            <a:ext cx="2441848" cy="463986"/>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sz="2800" b="1" dirty="0" err="1">
                <a:solidFill>
                  <a:srgbClr val="C00000"/>
                </a:solidFill>
                <a:latin typeface="Times New Roman" pitchFamily="18" charset="0"/>
                <a:cs typeface="Times New Roman" pitchFamily="18" charset="0"/>
              </a:rPr>
              <a:t>Mở</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bài</a:t>
            </a:r>
            <a:r>
              <a:rPr lang="en-US" sz="2800" b="1" dirty="0">
                <a:solidFill>
                  <a:srgbClr val="C00000"/>
                </a:solidFill>
                <a:latin typeface="Times New Roman" pitchFamily="18" charset="0"/>
                <a:cs typeface="Times New Roman" pitchFamily="18" charset="0"/>
              </a:rPr>
              <a:t> 2</a:t>
            </a:r>
          </a:p>
        </p:txBody>
      </p:sp>
      <p:sp>
        <p:nvSpPr>
          <p:cNvPr id="26638" name="AutoShape 14"/>
          <p:cNvSpPr>
            <a:spLocks noChangeArrowheads="1"/>
          </p:cNvSpPr>
          <p:nvPr/>
        </p:nvSpPr>
        <p:spPr bwMode="auto">
          <a:xfrm>
            <a:off x="107504" y="2976795"/>
            <a:ext cx="3384376" cy="817594"/>
          </a:xfrm>
          <a:prstGeom prst="hexagon">
            <a:avLst>
              <a:gd name="adj" fmla="val 81250"/>
              <a:gd name="vf" fmla="val 11547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2200" b="1" dirty="0" err="1">
                <a:solidFill>
                  <a:srgbClr val="FF0066"/>
                </a:solidFill>
                <a:latin typeface="Times New Roman" pitchFamily="18" charset="0"/>
                <a:cs typeface="Times New Roman" pitchFamily="18" charset="0"/>
              </a:rPr>
              <a:t>Kể</a:t>
            </a:r>
            <a:r>
              <a:rPr lang="en-US" sz="2200" b="1" dirty="0">
                <a:solidFill>
                  <a:srgbClr val="FF0066"/>
                </a:solidFill>
                <a:latin typeface="Times New Roman" pitchFamily="18" charset="0"/>
                <a:cs typeface="Times New Roman" pitchFamily="18" charset="0"/>
              </a:rPr>
              <a:t> </a:t>
            </a:r>
            <a:r>
              <a:rPr lang="en-US" sz="2200" b="1" dirty="0" err="1">
                <a:solidFill>
                  <a:srgbClr val="FF0066"/>
                </a:solidFill>
                <a:latin typeface="Times New Roman" pitchFamily="18" charset="0"/>
                <a:cs typeface="Times New Roman" pitchFamily="18" charset="0"/>
              </a:rPr>
              <a:t>ngay</a:t>
            </a:r>
            <a:r>
              <a:rPr lang="en-US" sz="2200" b="1" dirty="0">
                <a:solidFill>
                  <a:srgbClr val="FF0066"/>
                </a:solidFill>
                <a:latin typeface="Times New Roman" pitchFamily="18" charset="0"/>
                <a:cs typeface="Times New Roman" pitchFamily="18" charset="0"/>
              </a:rPr>
              <a:t> </a:t>
            </a:r>
            <a:r>
              <a:rPr lang="en-US" sz="2200" b="1" dirty="0" err="1">
                <a:solidFill>
                  <a:srgbClr val="FF0066"/>
                </a:solidFill>
                <a:latin typeface="Times New Roman" pitchFamily="18" charset="0"/>
                <a:cs typeface="Times New Roman" pitchFamily="18" charset="0"/>
              </a:rPr>
              <a:t>vào</a:t>
            </a:r>
            <a:r>
              <a:rPr lang="en-US" sz="2200" b="1" dirty="0">
                <a:solidFill>
                  <a:srgbClr val="FF0066"/>
                </a:solidFill>
                <a:latin typeface="Times New Roman" pitchFamily="18" charset="0"/>
                <a:cs typeface="Times New Roman" pitchFamily="18" charset="0"/>
              </a:rPr>
              <a:t> </a:t>
            </a:r>
            <a:r>
              <a:rPr lang="en-US" sz="2200" b="1" dirty="0" err="1">
                <a:solidFill>
                  <a:srgbClr val="FF0066"/>
                </a:solidFill>
                <a:latin typeface="Times New Roman" pitchFamily="18" charset="0"/>
                <a:cs typeface="Times New Roman" pitchFamily="18" charset="0"/>
              </a:rPr>
              <a:t>sự</a:t>
            </a:r>
            <a:r>
              <a:rPr lang="en-US" sz="2200" b="1" dirty="0">
                <a:solidFill>
                  <a:srgbClr val="FF0066"/>
                </a:solidFill>
                <a:latin typeface="Times New Roman" pitchFamily="18" charset="0"/>
                <a:cs typeface="Times New Roman" pitchFamily="18" charset="0"/>
              </a:rPr>
              <a:t> </a:t>
            </a:r>
            <a:r>
              <a:rPr lang="en-US" sz="2200" b="1" dirty="0" err="1">
                <a:solidFill>
                  <a:srgbClr val="FF0066"/>
                </a:solidFill>
                <a:latin typeface="Times New Roman" pitchFamily="18" charset="0"/>
                <a:cs typeface="Times New Roman" pitchFamily="18" charset="0"/>
              </a:rPr>
              <a:t>việc</a:t>
            </a:r>
            <a:r>
              <a:rPr lang="en-US" sz="2200" b="1" dirty="0">
                <a:solidFill>
                  <a:srgbClr val="FF0066"/>
                </a:solidFill>
                <a:latin typeface="Times New Roman" pitchFamily="18" charset="0"/>
                <a:cs typeface="Times New Roman" pitchFamily="18" charset="0"/>
              </a:rPr>
              <a:t> </a:t>
            </a:r>
          </a:p>
          <a:p>
            <a:pPr algn="ctr"/>
            <a:r>
              <a:rPr lang="en-US" sz="2200" b="1" dirty="0" err="1">
                <a:solidFill>
                  <a:srgbClr val="FF0066"/>
                </a:solidFill>
                <a:latin typeface="Times New Roman" pitchFamily="18" charset="0"/>
                <a:cs typeface="Times New Roman" pitchFamily="18" charset="0"/>
              </a:rPr>
              <a:t>mở</a:t>
            </a:r>
            <a:r>
              <a:rPr lang="en-US" sz="2200" b="1" dirty="0">
                <a:solidFill>
                  <a:srgbClr val="FF0066"/>
                </a:solidFill>
                <a:latin typeface="Times New Roman" pitchFamily="18" charset="0"/>
                <a:cs typeface="Times New Roman" pitchFamily="18" charset="0"/>
              </a:rPr>
              <a:t> </a:t>
            </a:r>
            <a:r>
              <a:rPr lang="en-US" sz="2200" b="1" dirty="0" err="1">
                <a:solidFill>
                  <a:srgbClr val="FF0066"/>
                </a:solidFill>
                <a:latin typeface="Times New Roman" pitchFamily="18" charset="0"/>
                <a:cs typeface="Times New Roman" pitchFamily="18" charset="0"/>
              </a:rPr>
              <a:t>đầu</a:t>
            </a:r>
            <a:r>
              <a:rPr lang="en-US" sz="2200" b="1" dirty="0">
                <a:solidFill>
                  <a:srgbClr val="FF0066"/>
                </a:solidFill>
                <a:latin typeface="Times New Roman" pitchFamily="18" charset="0"/>
                <a:cs typeface="Times New Roman" pitchFamily="18" charset="0"/>
              </a:rPr>
              <a:t> </a:t>
            </a:r>
            <a:r>
              <a:rPr lang="en-US" sz="2200" b="1" dirty="0" err="1">
                <a:solidFill>
                  <a:srgbClr val="FF0066"/>
                </a:solidFill>
                <a:latin typeface="Times New Roman" pitchFamily="18" charset="0"/>
                <a:cs typeface="Times New Roman" pitchFamily="18" charset="0"/>
              </a:rPr>
              <a:t>câu</a:t>
            </a:r>
            <a:r>
              <a:rPr lang="en-US" sz="2200" b="1" dirty="0">
                <a:solidFill>
                  <a:srgbClr val="FF0066"/>
                </a:solidFill>
                <a:latin typeface="Times New Roman" pitchFamily="18" charset="0"/>
                <a:cs typeface="Times New Roman" pitchFamily="18" charset="0"/>
              </a:rPr>
              <a:t> </a:t>
            </a:r>
            <a:r>
              <a:rPr lang="en-US" sz="2200" b="1" dirty="0" err="1">
                <a:solidFill>
                  <a:srgbClr val="FF0066"/>
                </a:solidFill>
                <a:latin typeface="Times New Roman" pitchFamily="18" charset="0"/>
                <a:cs typeface="Times New Roman" pitchFamily="18" charset="0"/>
              </a:rPr>
              <a:t>chuyện</a:t>
            </a:r>
            <a:endParaRPr lang="en-US" sz="2200" b="1" dirty="0">
              <a:solidFill>
                <a:srgbClr val="FF0066"/>
              </a:solidFill>
              <a:latin typeface="Times New Roman" pitchFamily="18" charset="0"/>
              <a:cs typeface="Times New Roman" pitchFamily="18" charset="0"/>
            </a:endParaRPr>
          </a:p>
        </p:txBody>
      </p:sp>
      <p:sp>
        <p:nvSpPr>
          <p:cNvPr id="26639" name="AutoShape 15"/>
          <p:cNvSpPr>
            <a:spLocks noChangeArrowheads="1"/>
          </p:cNvSpPr>
          <p:nvPr/>
        </p:nvSpPr>
        <p:spPr bwMode="auto">
          <a:xfrm>
            <a:off x="5031675" y="3108720"/>
            <a:ext cx="3456384" cy="734683"/>
          </a:xfrm>
          <a:prstGeom prst="hexagon">
            <a:avLst>
              <a:gd name="adj" fmla="val 83333"/>
              <a:gd name="vf" fmla="val 11547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200" b="1" dirty="0" err="1">
                <a:solidFill>
                  <a:srgbClr val="0000FF"/>
                </a:solidFill>
                <a:latin typeface="Times New Roman" pitchFamily="18" charset="0"/>
                <a:cs typeface="Times New Roman" pitchFamily="18" charset="0"/>
              </a:rPr>
              <a:t>Nói</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chuyện</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khác</a:t>
            </a:r>
            <a:r>
              <a:rPr lang="en-US" sz="2200" b="1" dirty="0">
                <a:solidFill>
                  <a:srgbClr val="0000FF"/>
                </a:solidFill>
                <a:latin typeface="Times New Roman" pitchFamily="18" charset="0"/>
                <a:cs typeface="Times New Roman" pitchFamily="18" charset="0"/>
              </a:rPr>
              <a:t> </a:t>
            </a:r>
          </a:p>
          <a:p>
            <a:pPr algn="ctr"/>
            <a:r>
              <a:rPr lang="en-US" sz="2200" b="1" dirty="0" err="1">
                <a:solidFill>
                  <a:srgbClr val="0000FF"/>
                </a:solidFill>
                <a:latin typeface="Times New Roman" pitchFamily="18" charset="0"/>
                <a:cs typeface="Times New Roman" pitchFamily="18" charset="0"/>
              </a:rPr>
              <a:t>để</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dẫn</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vào</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câu</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chuyện</a:t>
            </a:r>
            <a:r>
              <a:rPr lang="en-US" sz="2200" b="1" dirty="0">
                <a:solidFill>
                  <a:srgbClr val="0000FF"/>
                </a:solidFill>
                <a:latin typeface="Times New Roman" pitchFamily="18" charset="0"/>
                <a:cs typeface="Times New Roman" pitchFamily="18" charset="0"/>
              </a:rPr>
              <a:t>.</a:t>
            </a:r>
          </a:p>
        </p:txBody>
      </p:sp>
      <p:sp>
        <p:nvSpPr>
          <p:cNvPr id="26642" name="AutoShape 18"/>
          <p:cNvSpPr>
            <a:spLocks noChangeArrowheads="1"/>
          </p:cNvSpPr>
          <p:nvPr/>
        </p:nvSpPr>
        <p:spPr bwMode="auto">
          <a:xfrm>
            <a:off x="1640336" y="1967137"/>
            <a:ext cx="375320" cy="961135"/>
          </a:xfrm>
          <a:prstGeom prst="downArrow">
            <a:avLst>
              <a:gd name="adj1" fmla="val 50000"/>
              <a:gd name="adj2" fmla="val 25000"/>
            </a:avLst>
          </a:prstGeom>
          <a:solidFill>
            <a:srgbClr val="FFC000"/>
          </a:solidFill>
          <a:ln w="9525">
            <a:solidFill>
              <a:schemeClr val="tx1"/>
            </a:solidFill>
            <a:miter lim="800000"/>
            <a:headEnd/>
            <a:tailEnd/>
          </a:ln>
        </p:spPr>
        <p:txBody>
          <a:bodyPr wrap="none" anchor="ctr"/>
          <a:lstStyle/>
          <a:p>
            <a:endParaRPr lang="en-US">
              <a:latin typeface="Arial" charset="0"/>
            </a:endParaRPr>
          </a:p>
        </p:txBody>
      </p:sp>
      <p:sp>
        <p:nvSpPr>
          <p:cNvPr id="26643" name="AutoShape 19"/>
          <p:cNvSpPr>
            <a:spLocks noChangeArrowheads="1"/>
          </p:cNvSpPr>
          <p:nvPr/>
        </p:nvSpPr>
        <p:spPr bwMode="auto">
          <a:xfrm>
            <a:off x="1676400" y="3853708"/>
            <a:ext cx="339256" cy="400050"/>
          </a:xfrm>
          <a:prstGeom prst="downArrow">
            <a:avLst>
              <a:gd name="adj1" fmla="val 50000"/>
              <a:gd name="adj2" fmla="val 25000"/>
            </a:avLst>
          </a:prstGeom>
          <a:solidFill>
            <a:srgbClr val="FFC000"/>
          </a:solidFill>
          <a:ln w="9525">
            <a:solidFill>
              <a:schemeClr val="tx1"/>
            </a:solidFill>
            <a:miter lim="800000"/>
            <a:headEnd/>
            <a:tailEnd/>
          </a:ln>
        </p:spPr>
        <p:txBody>
          <a:bodyPr wrap="none" anchor="ctr"/>
          <a:lstStyle/>
          <a:p>
            <a:endParaRPr lang="en-US">
              <a:latin typeface="Arial" charset="0"/>
            </a:endParaRPr>
          </a:p>
        </p:txBody>
      </p:sp>
      <p:sp>
        <p:nvSpPr>
          <p:cNvPr id="26644" name="AutoShape 20"/>
          <p:cNvSpPr>
            <a:spLocks noChangeArrowheads="1"/>
          </p:cNvSpPr>
          <p:nvPr/>
        </p:nvSpPr>
        <p:spPr bwMode="auto">
          <a:xfrm>
            <a:off x="6455240" y="2681684"/>
            <a:ext cx="331440" cy="436045"/>
          </a:xfrm>
          <a:prstGeom prst="downArrow">
            <a:avLst>
              <a:gd name="adj1" fmla="val 50000"/>
              <a:gd name="adj2" fmla="val 25000"/>
            </a:avLst>
          </a:prstGeom>
          <a:solidFill>
            <a:srgbClr val="FFC000"/>
          </a:solidFill>
          <a:ln w="9525">
            <a:solidFill>
              <a:schemeClr val="tx1"/>
            </a:solidFill>
            <a:miter lim="800000"/>
            <a:headEnd/>
            <a:tailEnd/>
          </a:ln>
        </p:spPr>
        <p:txBody>
          <a:bodyPr wrap="none" anchor="ctr"/>
          <a:lstStyle/>
          <a:p>
            <a:endParaRPr lang="en-US">
              <a:latin typeface="Arial" charset="0"/>
            </a:endParaRPr>
          </a:p>
        </p:txBody>
      </p:sp>
      <p:sp>
        <p:nvSpPr>
          <p:cNvPr id="26645" name="AutoShape 21"/>
          <p:cNvSpPr>
            <a:spLocks noChangeArrowheads="1"/>
          </p:cNvSpPr>
          <p:nvPr/>
        </p:nvSpPr>
        <p:spPr bwMode="auto">
          <a:xfrm>
            <a:off x="6516216" y="3904904"/>
            <a:ext cx="331440" cy="400050"/>
          </a:xfrm>
          <a:prstGeom prst="downArrow">
            <a:avLst>
              <a:gd name="adj1" fmla="val 50000"/>
              <a:gd name="adj2" fmla="val 25000"/>
            </a:avLst>
          </a:prstGeom>
          <a:solidFill>
            <a:srgbClr val="FFC000"/>
          </a:solidFill>
          <a:ln w="9525">
            <a:solidFill>
              <a:schemeClr val="tx1"/>
            </a:solidFill>
            <a:miter lim="800000"/>
            <a:headEnd/>
            <a:tailEnd/>
          </a:ln>
        </p:spPr>
        <p:txBody>
          <a:bodyPr wrap="none" anchor="ctr"/>
          <a:lstStyle/>
          <a:p>
            <a:endParaRPr lang="en-US">
              <a:latin typeface="Arial" charset="0"/>
            </a:endParaRPr>
          </a:p>
        </p:txBody>
      </p:sp>
      <p:sp>
        <p:nvSpPr>
          <p:cNvPr id="26646" name="Text Box 22"/>
          <p:cNvSpPr txBox="1">
            <a:spLocks noChangeArrowheads="1"/>
          </p:cNvSpPr>
          <p:nvPr/>
        </p:nvSpPr>
        <p:spPr bwMode="auto">
          <a:xfrm>
            <a:off x="23150" y="743338"/>
            <a:ext cx="3468730" cy="1107996"/>
          </a:xfrm>
          <a:prstGeom prst="rect">
            <a:avLst/>
          </a:prstGeom>
          <a:solidFill>
            <a:srgbClr val="FFFFFF"/>
          </a:solidFill>
          <a:ln w="28575">
            <a:solidFill>
              <a:srgbClr val="FF3399"/>
            </a:solid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200" b="1" dirty="0">
                <a:latin typeface=".VnAvant" pitchFamily="34" charset="0"/>
              </a:rPr>
              <a:t>     </a:t>
            </a:r>
            <a:r>
              <a:rPr lang="en-US" sz="2200" b="1" dirty="0" err="1">
                <a:solidFill>
                  <a:srgbClr val="0000FF"/>
                </a:solidFill>
                <a:latin typeface="Times New Roman" pitchFamily="18" charset="0"/>
                <a:cs typeface="Times New Roman" pitchFamily="18" charset="0"/>
              </a:rPr>
              <a:t>Trời</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mùa</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thu</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mát</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mẻ</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Trên</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bờ</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sông</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một</a:t>
            </a:r>
            <a:r>
              <a:rPr lang="en-US" sz="2200" b="1" dirty="0">
                <a:solidFill>
                  <a:srgbClr val="0000FF"/>
                </a:solidFill>
                <a:latin typeface="Times New Roman" pitchFamily="18" charset="0"/>
                <a:cs typeface="Times New Roman" pitchFamily="18" charset="0"/>
              </a:rPr>
              <a:t> con </a:t>
            </a:r>
            <a:r>
              <a:rPr lang="en-US" sz="2200" b="1" dirty="0" err="1">
                <a:solidFill>
                  <a:srgbClr val="0000FF"/>
                </a:solidFill>
                <a:latin typeface="Times New Roman" pitchFamily="18" charset="0"/>
                <a:cs typeface="Times New Roman" pitchFamily="18" charset="0"/>
              </a:rPr>
              <a:t>rùa</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đang</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cố</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sức</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tập</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chạy</a:t>
            </a:r>
            <a:r>
              <a:rPr lang="en-US" sz="2200" b="1" dirty="0">
                <a:solidFill>
                  <a:srgbClr val="0000FF"/>
                </a:solidFill>
                <a:latin typeface="Times New Roman" pitchFamily="18" charset="0"/>
                <a:cs typeface="Times New Roman" pitchFamily="18" charset="0"/>
              </a:rPr>
              <a:t>.</a:t>
            </a:r>
          </a:p>
        </p:txBody>
      </p:sp>
      <p:sp>
        <p:nvSpPr>
          <p:cNvPr id="26647" name="Text Box 23"/>
          <p:cNvSpPr txBox="1">
            <a:spLocks noChangeArrowheads="1"/>
          </p:cNvSpPr>
          <p:nvPr/>
        </p:nvSpPr>
        <p:spPr bwMode="auto">
          <a:xfrm>
            <a:off x="3692566" y="723536"/>
            <a:ext cx="5343930" cy="2123658"/>
          </a:xfrm>
          <a:prstGeom prst="rect">
            <a:avLst/>
          </a:prstGeom>
          <a:solidFill>
            <a:srgbClr val="FFFFFF"/>
          </a:solidFill>
          <a:ln w="28575">
            <a:solidFill>
              <a:srgbClr val="009900"/>
            </a:solid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Trong</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muôn</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loài</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rùa</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vốn</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nổi</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tiếng</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là</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chậm</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chạp</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còn</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thỏ</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thì</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chạy</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nhanh</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như</a:t>
            </a:r>
            <a:r>
              <a:rPr lang="en-US" sz="2200" b="1" dirty="0">
                <a:solidFill>
                  <a:srgbClr val="0000FF"/>
                </a:solidFill>
                <a:latin typeface="Times New Roman" pitchFamily="18" charset="0"/>
                <a:cs typeface="Times New Roman" pitchFamily="18" charset="0"/>
              </a:rPr>
              <a:t> bay. </a:t>
            </a:r>
            <a:r>
              <a:rPr lang="en-US" sz="2200" b="1" dirty="0" err="1">
                <a:solidFill>
                  <a:srgbClr val="0000FF"/>
                </a:solidFill>
                <a:latin typeface="Times New Roman" pitchFamily="18" charset="0"/>
                <a:cs typeface="Times New Roman" pitchFamily="18" charset="0"/>
              </a:rPr>
              <a:t>Thế</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mà</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có</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một</a:t>
            </a:r>
            <a:r>
              <a:rPr lang="en-US" sz="2200" b="1" dirty="0">
                <a:solidFill>
                  <a:srgbClr val="0000FF"/>
                </a:solidFill>
                <a:latin typeface="Times New Roman" pitchFamily="18" charset="0"/>
                <a:cs typeface="Times New Roman" pitchFamily="18" charset="0"/>
              </a:rPr>
              <a:t> con </a:t>
            </a:r>
            <a:r>
              <a:rPr lang="en-US" sz="2200" b="1" dirty="0" err="1">
                <a:solidFill>
                  <a:srgbClr val="0000FF"/>
                </a:solidFill>
                <a:latin typeface="Times New Roman" pitchFamily="18" charset="0"/>
                <a:cs typeface="Times New Roman" pitchFamily="18" charset="0"/>
              </a:rPr>
              <a:t>rùa</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dám</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chạy</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thi</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với</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thỏ</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và</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thắng</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cả</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thỏ</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Vì</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sao</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có</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chuyện</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ngược</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đời</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như</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vậy</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Sau</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đây</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em</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xin</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kể</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đầu</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đuôi</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câu</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chuyện</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ấy</a:t>
            </a:r>
            <a:r>
              <a:rPr lang="en-US" sz="2200" b="1" dirty="0">
                <a:solidFill>
                  <a:srgbClr val="0000FF"/>
                </a:solidFill>
                <a:latin typeface="Times New Roman" pitchFamily="18" charset="0"/>
                <a:cs typeface="Times New Roman" pitchFamily="18" charset="0"/>
              </a:rPr>
              <a:t>.</a:t>
            </a:r>
          </a:p>
        </p:txBody>
      </p:sp>
      <p:sp>
        <p:nvSpPr>
          <p:cNvPr id="2" name="Rectangle 1"/>
          <p:cNvSpPr/>
          <p:nvPr/>
        </p:nvSpPr>
        <p:spPr>
          <a:xfrm>
            <a:off x="5509179" y="4358317"/>
            <a:ext cx="2345514" cy="461665"/>
          </a:xfrm>
          <a:prstGeom prst="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err="1">
                <a:ln w="11430"/>
                <a:solidFill>
                  <a:srgbClr val="0000FF"/>
                </a:solidFill>
                <a:latin typeface="Times New Roman" pitchFamily="18" charset="0"/>
                <a:cs typeface="Times New Roman" pitchFamily="18" charset="0"/>
              </a:rPr>
              <a:t>Mở</a:t>
            </a:r>
            <a:r>
              <a:rPr lang="en-US" sz="2400" b="1" cap="none" spc="0" dirty="0">
                <a:ln w="11430"/>
                <a:solidFill>
                  <a:srgbClr val="0000FF"/>
                </a:solidFill>
                <a:latin typeface="Times New Roman" pitchFamily="18" charset="0"/>
                <a:cs typeface="Times New Roman" pitchFamily="18" charset="0"/>
              </a:rPr>
              <a:t> </a:t>
            </a:r>
            <a:r>
              <a:rPr lang="en-US" sz="2400" b="1" cap="none" spc="0" dirty="0" err="1">
                <a:ln w="11430"/>
                <a:solidFill>
                  <a:srgbClr val="0000FF"/>
                </a:solidFill>
                <a:latin typeface="Times New Roman" pitchFamily="18" charset="0"/>
                <a:cs typeface="Times New Roman" pitchFamily="18" charset="0"/>
              </a:rPr>
              <a:t>bài</a:t>
            </a:r>
            <a:r>
              <a:rPr lang="en-US" sz="2400" b="1" cap="none" spc="0" dirty="0">
                <a:ln w="11430"/>
                <a:solidFill>
                  <a:srgbClr val="0000FF"/>
                </a:solidFill>
                <a:latin typeface="Times New Roman" pitchFamily="18" charset="0"/>
                <a:cs typeface="Times New Roman" pitchFamily="18" charset="0"/>
              </a:rPr>
              <a:t> </a:t>
            </a:r>
            <a:r>
              <a:rPr lang="en-US" sz="2400" b="1" cap="none" spc="0" dirty="0" err="1">
                <a:ln w="11430"/>
                <a:solidFill>
                  <a:srgbClr val="0000FF"/>
                </a:solidFill>
                <a:latin typeface="Times New Roman" pitchFamily="18" charset="0"/>
                <a:cs typeface="Times New Roman" pitchFamily="18" charset="0"/>
              </a:rPr>
              <a:t>gián</a:t>
            </a:r>
            <a:r>
              <a:rPr lang="en-US" sz="2400" b="1" cap="none" spc="0" dirty="0">
                <a:ln w="11430"/>
                <a:solidFill>
                  <a:srgbClr val="0000FF"/>
                </a:solidFill>
                <a:latin typeface="Times New Roman" pitchFamily="18" charset="0"/>
                <a:cs typeface="Times New Roman" pitchFamily="18" charset="0"/>
              </a:rPr>
              <a:t> </a:t>
            </a:r>
            <a:r>
              <a:rPr lang="en-US" sz="2400" b="1" cap="none" spc="0" dirty="0" err="1">
                <a:ln w="11430"/>
                <a:solidFill>
                  <a:srgbClr val="0000FF"/>
                </a:solidFill>
                <a:latin typeface="Times New Roman" pitchFamily="18" charset="0"/>
                <a:cs typeface="Times New Roman" pitchFamily="18" charset="0"/>
              </a:rPr>
              <a:t>tiếp</a:t>
            </a:r>
            <a:endParaRPr lang="en-US" sz="2400" b="1" cap="none" spc="0" dirty="0">
              <a:ln w="11430"/>
              <a:solidFill>
                <a:srgbClr val="0000FF"/>
              </a:solidFill>
            </a:endParaRPr>
          </a:p>
        </p:txBody>
      </p:sp>
      <p:sp>
        <p:nvSpPr>
          <p:cNvPr id="3" name="Rectangle 2"/>
          <p:cNvSpPr/>
          <p:nvPr/>
        </p:nvSpPr>
        <p:spPr>
          <a:xfrm>
            <a:off x="629339" y="4313077"/>
            <a:ext cx="2340705" cy="461665"/>
          </a:xfrm>
          <a:prstGeom prst="rect">
            <a:avLst/>
          </a:prstGeom>
          <a:solidFill>
            <a:schemeClr val="accent3">
              <a:lumMod val="40000"/>
              <a:lumOff val="60000"/>
            </a:schemeClr>
          </a:solidFill>
          <a:ln>
            <a:solidFill>
              <a:srgbClr val="FF3399"/>
            </a:solidFill>
          </a:ln>
        </p:spPr>
        <p:style>
          <a:lnRef idx="1">
            <a:schemeClr val="accent5"/>
          </a:lnRef>
          <a:fillRef idx="2">
            <a:schemeClr val="accent5"/>
          </a:fillRef>
          <a:effectRef idx="1">
            <a:schemeClr val="accent5"/>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err="1">
                <a:ln w="11430"/>
                <a:solidFill>
                  <a:schemeClr val="tx1"/>
                </a:solidFill>
                <a:latin typeface="Times New Roman" pitchFamily="18" charset="0"/>
                <a:cs typeface="Times New Roman" pitchFamily="18" charset="0"/>
              </a:rPr>
              <a:t>Mở</a:t>
            </a:r>
            <a:r>
              <a:rPr lang="en-US" sz="2400" b="1" cap="none" spc="0" dirty="0">
                <a:ln w="11430"/>
                <a:solidFill>
                  <a:schemeClr val="tx1"/>
                </a:solidFill>
                <a:latin typeface="Times New Roman" pitchFamily="18" charset="0"/>
                <a:cs typeface="Times New Roman" pitchFamily="18" charset="0"/>
              </a:rPr>
              <a:t> </a:t>
            </a:r>
            <a:r>
              <a:rPr lang="en-US" sz="2400" b="1" cap="none" spc="0" dirty="0" err="1">
                <a:ln w="11430"/>
                <a:solidFill>
                  <a:schemeClr val="tx1"/>
                </a:solidFill>
                <a:latin typeface="Times New Roman" pitchFamily="18" charset="0"/>
                <a:cs typeface="Times New Roman" pitchFamily="18" charset="0"/>
              </a:rPr>
              <a:t>bài</a:t>
            </a:r>
            <a:r>
              <a:rPr lang="en-US" sz="2400" b="1" cap="none" spc="0" dirty="0">
                <a:ln w="11430"/>
                <a:solidFill>
                  <a:schemeClr val="tx1"/>
                </a:solidFill>
                <a:latin typeface="Times New Roman" pitchFamily="18" charset="0"/>
                <a:cs typeface="Times New Roman" pitchFamily="18" charset="0"/>
              </a:rPr>
              <a:t> </a:t>
            </a:r>
            <a:r>
              <a:rPr lang="en-US" sz="2400" b="1" cap="none" spc="0" dirty="0" err="1">
                <a:ln w="11430"/>
                <a:solidFill>
                  <a:schemeClr val="tx1"/>
                </a:solidFill>
                <a:latin typeface="Times New Roman" pitchFamily="18" charset="0"/>
                <a:cs typeface="Times New Roman" pitchFamily="18" charset="0"/>
              </a:rPr>
              <a:t>trực</a:t>
            </a:r>
            <a:r>
              <a:rPr lang="en-US" sz="2400" b="1" cap="none" spc="0" dirty="0">
                <a:ln w="11430"/>
                <a:solidFill>
                  <a:schemeClr val="tx1"/>
                </a:solidFill>
                <a:latin typeface="Times New Roman" pitchFamily="18" charset="0"/>
                <a:cs typeface="Times New Roman" pitchFamily="18" charset="0"/>
              </a:rPr>
              <a:t> </a:t>
            </a:r>
            <a:r>
              <a:rPr lang="en-US" sz="2400" b="1" cap="none" spc="0" dirty="0" err="1">
                <a:ln w="11430"/>
                <a:solidFill>
                  <a:schemeClr val="tx1"/>
                </a:solidFill>
                <a:latin typeface="Times New Roman" pitchFamily="18" charset="0"/>
                <a:cs typeface="Times New Roman" pitchFamily="18" charset="0"/>
              </a:rPr>
              <a:t>tiếp</a:t>
            </a:r>
            <a:endParaRPr lang="en-US" sz="2400" b="1" cap="none" spc="0" dirty="0">
              <a:ln w="11430"/>
              <a:solidFill>
                <a:schemeClr val="tx1"/>
              </a:solidFill>
              <a:latin typeface="Times New Roman" pitchFamily="18" charset="0"/>
              <a:cs typeface="Times New Roman" pitchFamily="18" charset="0"/>
            </a:endParaRPr>
          </a:p>
        </p:txBody>
      </p:sp>
      <p:sp>
        <p:nvSpPr>
          <p:cNvPr id="16" name="Rectangle 15"/>
          <p:cNvSpPr/>
          <p:nvPr/>
        </p:nvSpPr>
        <p:spPr>
          <a:xfrm>
            <a:off x="1864696" y="3332724"/>
            <a:ext cx="5239016" cy="461665"/>
          </a:xfrm>
          <a:prstGeom prst="rect">
            <a:avLst/>
          </a:prstGeom>
          <a:solidFill>
            <a:schemeClr val="accent3">
              <a:lumMod val="60000"/>
              <a:lumOff val="40000"/>
            </a:schemeClr>
          </a:solidFill>
        </p:spPr>
        <p:txBody>
          <a:bodyPr wrap="square">
            <a:spAutoFit/>
          </a:bodyPr>
          <a:lstStyle/>
          <a:p>
            <a:pPr lvl="0" algn="just" defTabSz="1244600">
              <a:spcBef>
                <a:spcPct val="0"/>
              </a:spcBef>
            </a:pPr>
            <a:r>
              <a:rPr lang="en-US" sz="2400" b="1" smtClean="0">
                <a:solidFill>
                  <a:srgbClr val="0000FF"/>
                </a:solidFill>
                <a:latin typeface="Times New Roman" pitchFamily="18" charset="0"/>
                <a:cs typeface="Times New Roman" pitchFamily="18" charset="0"/>
              </a:rPr>
              <a:t>Hai cách mở bài trên có gì khác nhau?</a:t>
            </a:r>
            <a:endParaRPr lang="en-US" sz="2400" b="1" dirty="0">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179573266"/>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646"/>
                                        </p:tgtEl>
                                        <p:attrNameLst>
                                          <p:attrName>style.visibility</p:attrName>
                                        </p:attrNameLst>
                                      </p:cBhvr>
                                      <p:to>
                                        <p:strVal val="visible"/>
                                      </p:to>
                                    </p:set>
                                    <p:animEffect transition="in" filter="circle(in)">
                                      <p:cBhvr>
                                        <p:cTn id="7" dur="1000"/>
                                        <p:tgtEl>
                                          <p:spTgt spid="2664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6633"/>
                                        </p:tgtEl>
                                        <p:attrNameLst>
                                          <p:attrName>style.visibility</p:attrName>
                                        </p:attrNameLst>
                                      </p:cBhvr>
                                      <p:to>
                                        <p:strVal val="visible"/>
                                      </p:to>
                                    </p:set>
                                    <p:animEffect transition="in" filter="circle(in)">
                                      <p:cBhvr>
                                        <p:cTn id="10" dur="1000"/>
                                        <p:tgtEl>
                                          <p:spTgt spid="2663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6647"/>
                                        </p:tgtEl>
                                        <p:attrNameLst>
                                          <p:attrName>style.visibility</p:attrName>
                                        </p:attrNameLst>
                                      </p:cBhvr>
                                      <p:to>
                                        <p:strVal val="visible"/>
                                      </p:to>
                                    </p:set>
                                    <p:animEffect transition="in" filter="circle(in)">
                                      <p:cBhvr>
                                        <p:cTn id="15" dur="1000"/>
                                        <p:tgtEl>
                                          <p:spTgt spid="2664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6634"/>
                                        </p:tgtEl>
                                        <p:attrNameLst>
                                          <p:attrName>style.visibility</p:attrName>
                                        </p:attrNameLst>
                                      </p:cBhvr>
                                      <p:to>
                                        <p:strVal val="visible"/>
                                      </p:to>
                                    </p:set>
                                    <p:animEffect transition="in" filter="circle(in)">
                                      <p:cBhvr>
                                        <p:cTn id="18" dur="1000"/>
                                        <p:tgtEl>
                                          <p:spTgt spid="2663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6642"/>
                                        </p:tgtEl>
                                        <p:attrNameLst>
                                          <p:attrName>style.visibility</p:attrName>
                                        </p:attrNameLst>
                                      </p:cBhvr>
                                      <p:to>
                                        <p:strVal val="visible"/>
                                      </p:to>
                                    </p:set>
                                    <p:animEffect transition="in" filter="barn(inVertical)">
                                      <p:cBhvr>
                                        <p:cTn id="35" dur="500"/>
                                        <p:tgtEl>
                                          <p:spTgt spid="2664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6638"/>
                                        </p:tgtEl>
                                        <p:attrNameLst>
                                          <p:attrName>style.visibility</p:attrName>
                                        </p:attrNameLst>
                                      </p:cBhvr>
                                      <p:to>
                                        <p:strVal val="visible"/>
                                      </p:to>
                                    </p:set>
                                    <p:animEffect transition="in" filter="barn(inVertical)">
                                      <p:cBhvr>
                                        <p:cTn id="38" dur="500"/>
                                        <p:tgtEl>
                                          <p:spTgt spid="2663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6644"/>
                                        </p:tgtEl>
                                        <p:attrNameLst>
                                          <p:attrName>style.visibility</p:attrName>
                                        </p:attrNameLst>
                                      </p:cBhvr>
                                      <p:to>
                                        <p:strVal val="visible"/>
                                      </p:to>
                                    </p:set>
                                    <p:animEffect transition="in" filter="barn(inVertical)">
                                      <p:cBhvr>
                                        <p:cTn id="43" dur="500"/>
                                        <p:tgtEl>
                                          <p:spTgt spid="26644"/>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6639"/>
                                        </p:tgtEl>
                                        <p:attrNameLst>
                                          <p:attrName>style.visibility</p:attrName>
                                        </p:attrNameLst>
                                      </p:cBhvr>
                                      <p:to>
                                        <p:strVal val="visible"/>
                                      </p:to>
                                    </p:set>
                                    <p:animEffect transition="in" filter="barn(inVertical)">
                                      <p:cBhvr>
                                        <p:cTn id="46" dur="500"/>
                                        <p:tgtEl>
                                          <p:spTgt spid="26639"/>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26643"/>
                                        </p:tgtEl>
                                        <p:attrNameLst>
                                          <p:attrName>style.visibility</p:attrName>
                                        </p:attrNameLst>
                                      </p:cBhvr>
                                      <p:to>
                                        <p:strVal val="visible"/>
                                      </p:to>
                                    </p:set>
                                    <p:animEffect transition="in" filter="randombar(horizontal)">
                                      <p:cBhvr>
                                        <p:cTn id="51" dur="1000"/>
                                        <p:tgtEl>
                                          <p:spTgt spid="26643"/>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randombar(horizontal)">
                                      <p:cBhvr>
                                        <p:cTn id="54" dur="10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26645"/>
                                        </p:tgtEl>
                                        <p:attrNameLst>
                                          <p:attrName>style.visibility</p:attrName>
                                        </p:attrNameLst>
                                      </p:cBhvr>
                                      <p:to>
                                        <p:strVal val="visible"/>
                                      </p:to>
                                    </p:set>
                                    <p:animEffect transition="in" filter="randombar(horizontal)">
                                      <p:cBhvr>
                                        <p:cTn id="59" dur="1000"/>
                                        <p:tgtEl>
                                          <p:spTgt spid="26645"/>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randombar(horizontal)">
                                      <p:cBhvr>
                                        <p:cTn id="6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animBg="1"/>
      <p:bldP spid="26634" grpId="0" animBg="1"/>
      <p:bldP spid="26638" grpId="0" animBg="1"/>
      <p:bldP spid="26639" grpId="0" animBg="1"/>
      <p:bldP spid="26642" grpId="0" animBg="1"/>
      <p:bldP spid="26643" grpId="0" animBg="1"/>
      <p:bldP spid="26644" grpId="0" animBg="1"/>
      <p:bldP spid="26645" grpId="0" animBg="1"/>
      <p:bldP spid="26646" grpId="0" animBg="1"/>
      <p:bldP spid="26647" grpId="0" animBg="1"/>
      <p:bldP spid="2" grpId="0" animBg="1"/>
      <p:bldP spid="3" grpId="0" animBg="1"/>
      <p:bldP spid="16" grpId="0" animBg="1"/>
      <p:bldP spid="16"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7|2.4|2.1|2.4|1.9|2.9|3.1|1.1|3.6|1.5|4.5|3.8|12.9|10.6|15.8"/>
</p:tagLst>
</file>

<file path=ppt/tags/tag2.xml><?xml version="1.0" encoding="utf-8"?>
<p:tagLst xmlns:a="http://schemas.openxmlformats.org/drawingml/2006/main" xmlns:r="http://schemas.openxmlformats.org/officeDocument/2006/relationships" xmlns:p="http://schemas.openxmlformats.org/presentationml/2006/main">
  <p:tag name="TIMING" val="|0|1.4|1.3|1.1|1.9|0.9|3|5|2.9|1.6|1.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2587</TotalTime>
  <Words>1637</Words>
  <Application>Microsoft Office PowerPoint</Application>
  <PresentationFormat>On-screen Show (16:9)</PresentationFormat>
  <Paragraphs>143</Paragraphs>
  <Slides>19</Slides>
  <Notes>1</Notes>
  <HiddenSlides>0</HiddenSlides>
  <MMClips>2</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19</vt:i4>
      </vt:variant>
    </vt:vector>
  </HeadingPairs>
  <TitlesOfParts>
    <vt:vector size="36" baseType="lpstr">
      <vt:lpstr>宋体</vt:lpstr>
      <vt:lpstr>#9Slide03 AllRoundGothic</vt:lpstr>
      <vt:lpstr>#9Slide05 SVNClementine</vt:lpstr>
      <vt:lpstr>.VnAvant</vt:lpstr>
      <vt:lpstr>.VnTime</vt:lpstr>
      <vt:lpstr>Arial</vt:lpstr>
      <vt:lpstr>Calibri</vt:lpstr>
      <vt:lpstr>Cambria Math</vt:lpstr>
      <vt:lpstr>Comic Sans MS</vt:lpstr>
      <vt:lpstr>LNTH-Dinomiko</vt:lpstr>
      <vt:lpstr>Maiandra GD</vt:lpstr>
      <vt:lpstr>Times New Roman</vt:lpstr>
      <vt:lpstr>UVN Banh Mi</vt:lpstr>
      <vt:lpstr>UVN Van Chuong Nang</vt:lpstr>
      <vt:lpstr>Verdana</vt:lpstr>
      <vt:lpstr>字魂27号-布丁体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p:lastModifiedBy>
  <cp:revision>204</cp:revision>
  <dcterms:created xsi:type="dcterms:W3CDTF">2018-10-29T14:15:00Z</dcterms:created>
  <dcterms:modified xsi:type="dcterms:W3CDTF">2022-11-13T15:49:44Z</dcterms:modified>
</cp:coreProperties>
</file>