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9" r:id="rId2"/>
    <p:sldId id="257" r:id="rId3"/>
    <p:sldId id="270" r:id="rId4"/>
    <p:sldId id="271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56DD26-32A4-2A43-990A-6F7E5E73786E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133600"/>
            <a:ext cx="9144000" cy="4724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357188" y="2614613"/>
            <a:ext cx="8501062" cy="3600450"/>
          </a:xfrm>
        </p:spPr>
        <p:txBody>
          <a:bodyPr/>
          <a:lstStyle/>
          <a:p>
            <a:r>
              <a:rPr lang="en-US" altLang="vi-VN" sz="36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HUẤN TNV SƠ CẤP CỨU CẤP 1</a:t>
            </a:r>
            <a:br>
              <a:rPr lang="en-US" altLang="vi-VN" sz="36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vi-VN" sz="36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 TRƯỜNG HỌC</a:t>
            </a:r>
            <a:br>
              <a:rPr lang="en-US" altLang="vi-VN" sz="36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vi-VN" sz="36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vi-VN" sz="36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vi-VN" sz="36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Báo cáo viên</a:t>
            </a:r>
            <a:r>
              <a:rPr lang="en-US" altLang="vi-VN" sz="26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Ths. Nguyễn Thị Thanh Yến</a:t>
            </a:r>
            <a:br>
              <a:rPr lang="en-US" altLang="vi-VN" sz="26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vi-VN" sz="26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Tập huấn viên Sơ cấp cứu Thành phố</a:t>
            </a:r>
            <a:br>
              <a:rPr lang="en-US" altLang="vi-VN" sz="26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vi-VN" sz="26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Chủ tịch Hội Chữ thập đỏ Huyện Gia Lâm</a:t>
            </a:r>
          </a:p>
        </p:txBody>
      </p:sp>
      <p:pic>
        <p:nvPicPr>
          <p:cNvPr id="5124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38" y="939800"/>
            <a:ext cx="4572000" cy="110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Connector 3"/>
          <p:cNvCxnSpPr/>
          <p:nvPr/>
        </p:nvCxnSpPr>
        <p:spPr>
          <a:xfrm>
            <a:off x="2895600" y="4114800"/>
            <a:ext cx="3200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8389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26"/>
          <p:cNvSpPr txBox="1"/>
          <p:nvPr/>
        </p:nvSpPr>
        <p:spPr>
          <a:xfrm>
            <a:off x="1031138" y="286531"/>
            <a:ext cx="7514652" cy="4876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3200" b="1" dirty="0">
                <a:solidFill>
                  <a:srgbClr val="006EBF"/>
                </a:solidFill>
                <a:latin typeface="Times New Roman"/>
                <a:ea typeface="Times New Roman"/>
              </a:rPr>
              <a:t>2.</a:t>
            </a:r>
            <a:r>
              <a:rPr lang="en-US" altLang="zh-CN" sz="3200" b="1" dirty="0">
                <a:solidFill>
                  <a:srgbClr val="006EB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b="1" dirty="0">
                <a:solidFill>
                  <a:srgbClr val="006EBF"/>
                </a:solidFill>
                <a:latin typeface="Times New Roman"/>
                <a:ea typeface="Times New Roman"/>
              </a:rPr>
              <a:t>CHẢY</a:t>
            </a:r>
            <a:r>
              <a:rPr lang="en-US" altLang="zh-CN" sz="3200" b="1" dirty="0">
                <a:solidFill>
                  <a:srgbClr val="006EB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b="1" dirty="0">
                <a:solidFill>
                  <a:srgbClr val="006EBF"/>
                </a:solidFill>
                <a:latin typeface="Times New Roman"/>
                <a:ea typeface="Times New Roman"/>
              </a:rPr>
              <a:t>MÁU</a:t>
            </a:r>
            <a:r>
              <a:rPr lang="en-US" altLang="zh-CN" sz="3200" b="1" dirty="0">
                <a:solidFill>
                  <a:srgbClr val="006EB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b="1" dirty="0">
                <a:solidFill>
                  <a:srgbClr val="006EBF"/>
                </a:solidFill>
                <a:latin typeface="Times New Roman"/>
                <a:ea typeface="Times New Roman"/>
              </a:rPr>
              <a:t>NHIỀU</a:t>
            </a:r>
            <a:r>
              <a:rPr lang="en-US" altLang="zh-CN" sz="3200" b="1" dirty="0">
                <a:solidFill>
                  <a:srgbClr val="006EB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b="1" dirty="0">
                <a:solidFill>
                  <a:srgbClr val="006EBF"/>
                </a:solidFill>
                <a:latin typeface="Times New Roman"/>
                <a:ea typeface="Times New Roman"/>
              </a:rPr>
              <a:t>CÓ</a:t>
            </a:r>
            <a:r>
              <a:rPr lang="en-US" altLang="zh-CN" sz="3200" b="1" dirty="0">
                <a:solidFill>
                  <a:srgbClr val="006EB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b="1" dirty="0">
                <a:solidFill>
                  <a:srgbClr val="006EBF"/>
                </a:solidFill>
                <a:latin typeface="Times New Roman"/>
                <a:ea typeface="Times New Roman"/>
              </a:rPr>
              <a:t>KÈM</a:t>
            </a:r>
            <a:r>
              <a:rPr lang="en-US" altLang="zh-CN" sz="3200" b="1" dirty="0">
                <a:solidFill>
                  <a:srgbClr val="006EB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b="1" dirty="0">
                <a:solidFill>
                  <a:srgbClr val="006EBF"/>
                </a:solidFill>
                <a:latin typeface="Times New Roman"/>
                <a:ea typeface="Times New Roman"/>
              </a:rPr>
              <a:t>DỊ</a:t>
            </a:r>
            <a:r>
              <a:rPr lang="en-US" altLang="zh-CN" sz="3200" b="1" spc="-160" dirty="0">
                <a:solidFill>
                  <a:srgbClr val="006EB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b="1" dirty="0">
                <a:solidFill>
                  <a:srgbClr val="006EBF"/>
                </a:solidFill>
                <a:latin typeface="Times New Roman"/>
                <a:ea typeface="Times New Roman"/>
              </a:rPr>
              <a:t>VẬT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28"/>
          <p:cNvSpPr txBox="1"/>
          <p:nvPr/>
        </p:nvSpPr>
        <p:spPr>
          <a:xfrm>
            <a:off x="350215" y="286531"/>
            <a:ext cx="8081275" cy="535536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680923">
              <a:lnSpc>
                <a:spcPct val="100000"/>
              </a:lnSpc>
            </a:pPr>
            <a:r>
              <a:rPr lang="en-US" altLang="zh-CN" sz="3200" b="1" dirty="0">
                <a:solidFill>
                  <a:srgbClr val="006EBF"/>
                </a:solidFill>
                <a:latin typeface="Times New Roman"/>
                <a:ea typeface="Times New Roman"/>
              </a:rPr>
              <a:t>2.</a:t>
            </a:r>
            <a:r>
              <a:rPr lang="en-US" altLang="zh-CN" sz="3200" b="1" dirty="0">
                <a:solidFill>
                  <a:srgbClr val="006EB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b="1" dirty="0">
                <a:solidFill>
                  <a:srgbClr val="006EBF"/>
                </a:solidFill>
                <a:latin typeface="Times New Roman"/>
                <a:ea typeface="Times New Roman"/>
              </a:rPr>
              <a:t>CHẢY</a:t>
            </a:r>
            <a:r>
              <a:rPr lang="en-US" altLang="zh-CN" sz="3200" b="1" dirty="0">
                <a:solidFill>
                  <a:srgbClr val="006EB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b="1" dirty="0">
                <a:solidFill>
                  <a:srgbClr val="006EBF"/>
                </a:solidFill>
                <a:latin typeface="Times New Roman"/>
                <a:ea typeface="Times New Roman"/>
              </a:rPr>
              <a:t>MÁU</a:t>
            </a:r>
            <a:r>
              <a:rPr lang="en-US" altLang="zh-CN" sz="3200" b="1" dirty="0">
                <a:solidFill>
                  <a:srgbClr val="006EB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b="1" dirty="0">
                <a:solidFill>
                  <a:srgbClr val="006EBF"/>
                </a:solidFill>
                <a:latin typeface="Times New Roman"/>
                <a:ea typeface="Times New Roman"/>
              </a:rPr>
              <a:t>NHIỀU</a:t>
            </a:r>
            <a:r>
              <a:rPr lang="en-US" altLang="zh-CN" sz="3200" b="1" dirty="0">
                <a:solidFill>
                  <a:srgbClr val="006EB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b="1" dirty="0">
                <a:solidFill>
                  <a:srgbClr val="006EBF"/>
                </a:solidFill>
                <a:latin typeface="Times New Roman"/>
                <a:ea typeface="Times New Roman"/>
              </a:rPr>
              <a:t>CÓ</a:t>
            </a:r>
            <a:r>
              <a:rPr lang="en-US" altLang="zh-CN" sz="3200" b="1" dirty="0">
                <a:solidFill>
                  <a:srgbClr val="006EB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b="1" dirty="0">
                <a:solidFill>
                  <a:srgbClr val="006EBF"/>
                </a:solidFill>
                <a:latin typeface="Times New Roman"/>
                <a:ea typeface="Times New Roman"/>
              </a:rPr>
              <a:t>KÈM</a:t>
            </a:r>
            <a:r>
              <a:rPr lang="en-US" altLang="zh-CN" sz="3200" b="1" dirty="0">
                <a:solidFill>
                  <a:srgbClr val="006EB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b="1" dirty="0">
                <a:solidFill>
                  <a:srgbClr val="006EBF"/>
                </a:solidFill>
                <a:latin typeface="Times New Roman"/>
                <a:ea typeface="Times New Roman"/>
              </a:rPr>
              <a:t>DỊ</a:t>
            </a:r>
            <a:r>
              <a:rPr lang="en-US" altLang="zh-CN" sz="3200" b="1" spc="-160" dirty="0">
                <a:solidFill>
                  <a:srgbClr val="006EB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b="1" dirty="0">
                <a:solidFill>
                  <a:srgbClr val="006EBF"/>
                </a:solidFill>
                <a:latin typeface="Times New Roman"/>
                <a:ea typeface="Times New Roman"/>
              </a:rPr>
              <a:t>VẬT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754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3600" dirty="0">
                <a:solidFill>
                  <a:srgbClr val="000000"/>
                </a:solidFill>
                <a:latin typeface="Times New Roman"/>
                <a:ea typeface="Times New Roman"/>
              </a:rPr>
              <a:t>-</a:t>
            </a:r>
            <a:r>
              <a:rPr lang="en-US" altLang="zh-CN" sz="36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600" dirty="0">
                <a:solidFill>
                  <a:srgbClr val="000000"/>
                </a:solidFill>
                <a:latin typeface="Times New Roman"/>
                <a:ea typeface="Times New Roman"/>
              </a:rPr>
              <a:t>Không</a:t>
            </a:r>
            <a:r>
              <a:rPr lang="en-US" altLang="zh-CN" sz="36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600" dirty="0">
                <a:solidFill>
                  <a:srgbClr val="000000"/>
                </a:solidFill>
                <a:latin typeface="Times New Roman"/>
                <a:ea typeface="Times New Roman"/>
              </a:rPr>
              <a:t>rút</a:t>
            </a:r>
            <a:r>
              <a:rPr lang="en-US" altLang="zh-CN" sz="36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600" dirty="0">
                <a:solidFill>
                  <a:srgbClr val="000000"/>
                </a:solidFill>
                <a:latin typeface="Times New Roman"/>
                <a:ea typeface="Times New Roman"/>
              </a:rPr>
              <a:t>dị</a:t>
            </a:r>
            <a:r>
              <a:rPr lang="en-US" altLang="zh-CN" sz="3600" spc="-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600" dirty="0">
                <a:solidFill>
                  <a:srgbClr val="000000"/>
                </a:solidFill>
                <a:latin typeface="Times New Roman"/>
                <a:ea typeface="Times New Roman"/>
              </a:rPr>
              <a:t>vật</a:t>
            </a:r>
          </a:p>
          <a:p>
            <a:pPr marL="0">
              <a:lnSpc>
                <a:spcPct val="100000"/>
              </a:lnSpc>
            </a:pPr>
            <a:r>
              <a:rPr lang="en-US" altLang="zh-CN" sz="3600" dirty="0">
                <a:solidFill>
                  <a:srgbClr val="000000"/>
                </a:solidFill>
                <a:latin typeface="Times New Roman"/>
                <a:ea typeface="Times New Roman"/>
              </a:rPr>
              <a:t>-</a:t>
            </a:r>
            <a:r>
              <a:rPr lang="en-US" altLang="zh-CN" sz="36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600" dirty="0">
                <a:solidFill>
                  <a:srgbClr val="000000"/>
                </a:solidFill>
                <a:latin typeface="Times New Roman"/>
                <a:ea typeface="Times New Roman"/>
              </a:rPr>
              <a:t>Bảo</a:t>
            </a:r>
            <a:r>
              <a:rPr lang="en-US" altLang="zh-CN" sz="36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600" dirty="0">
                <a:solidFill>
                  <a:srgbClr val="000000"/>
                </a:solidFill>
                <a:latin typeface="Times New Roman"/>
                <a:ea typeface="Times New Roman"/>
              </a:rPr>
              <a:t>vệ</a:t>
            </a:r>
            <a:r>
              <a:rPr lang="en-US" altLang="zh-CN" sz="36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600" dirty="0">
                <a:solidFill>
                  <a:srgbClr val="000000"/>
                </a:solidFill>
                <a:latin typeface="Times New Roman"/>
                <a:ea typeface="Times New Roman"/>
              </a:rPr>
              <a:t>bàn</a:t>
            </a:r>
            <a:r>
              <a:rPr lang="en-US" altLang="zh-CN" sz="36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600" dirty="0">
                <a:solidFill>
                  <a:srgbClr val="000000"/>
                </a:solidFill>
                <a:latin typeface="Times New Roman"/>
                <a:ea typeface="Times New Roman"/>
              </a:rPr>
              <a:t>tay</a:t>
            </a:r>
            <a:r>
              <a:rPr lang="en-US" altLang="zh-CN" sz="36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600" dirty="0">
                <a:solidFill>
                  <a:srgbClr val="000000"/>
                </a:solidFill>
                <a:latin typeface="Times New Roman"/>
                <a:ea typeface="Times New Roman"/>
              </a:rPr>
              <a:t>bằng</a:t>
            </a:r>
            <a:r>
              <a:rPr lang="en-US" altLang="zh-CN" sz="3600" spc="-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600" dirty="0">
                <a:solidFill>
                  <a:srgbClr val="000000"/>
                </a:solidFill>
                <a:latin typeface="Times New Roman"/>
                <a:ea typeface="Times New Roman"/>
              </a:rPr>
              <a:t>găng</a:t>
            </a:r>
          </a:p>
          <a:p>
            <a:pPr marL="0" hangingPunct="0">
              <a:lnSpc>
                <a:spcPct val="100000"/>
              </a:lnSpc>
            </a:pPr>
            <a:r>
              <a:rPr lang="en-US" altLang="zh-CN" sz="3600" dirty="0">
                <a:solidFill>
                  <a:srgbClr val="000000"/>
                </a:solidFill>
                <a:latin typeface="Times New Roman"/>
                <a:ea typeface="Times New Roman"/>
              </a:rPr>
              <a:t>tay</a:t>
            </a:r>
            <a:r>
              <a:rPr lang="en-US" altLang="zh-CN" sz="36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600" dirty="0">
                <a:solidFill>
                  <a:srgbClr val="000000"/>
                </a:solidFill>
                <a:latin typeface="Times New Roman"/>
                <a:ea typeface="Times New Roman"/>
              </a:rPr>
              <a:t>hoặc</a:t>
            </a:r>
            <a:r>
              <a:rPr lang="en-US" altLang="zh-CN" sz="36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600" dirty="0">
                <a:solidFill>
                  <a:srgbClr val="000000"/>
                </a:solidFill>
                <a:latin typeface="Times New Roman"/>
                <a:ea typeface="Times New Roman"/>
              </a:rPr>
              <a:t>vải,</a:t>
            </a:r>
            <a:r>
              <a:rPr lang="en-US" altLang="zh-CN" sz="36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600" dirty="0">
                <a:solidFill>
                  <a:srgbClr val="000000"/>
                </a:solidFill>
                <a:latin typeface="Times New Roman"/>
                <a:ea typeface="Times New Roman"/>
              </a:rPr>
              <a:t>quần</a:t>
            </a:r>
            <a:r>
              <a:rPr lang="en-US" altLang="zh-CN" sz="36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600" dirty="0">
                <a:solidFill>
                  <a:srgbClr val="000000"/>
                </a:solidFill>
                <a:latin typeface="Times New Roman"/>
                <a:ea typeface="Times New Roman"/>
              </a:rPr>
              <a:t>áo</a:t>
            </a:r>
            <a:r>
              <a:rPr lang="en-US" altLang="zh-CN" sz="3600" spc="-5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600" dirty="0">
                <a:solidFill>
                  <a:srgbClr val="000000"/>
                </a:solidFill>
                <a:latin typeface="Times New Roman"/>
                <a:ea typeface="Times New Roman"/>
              </a:rPr>
              <a:t>sạch</a:t>
            </a:r>
            <a:r>
              <a:rPr lang="en-US" altLang="zh-CN" sz="36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t/>
            </a:r>
            <a:br/>
            <a:r>
              <a:rPr lang="en-US" altLang="zh-CN" sz="3600" dirty="0">
                <a:solidFill>
                  <a:srgbClr val="000000"/>
                </a:solidFill>
                <a:latin typeface="Times New Roman"/>
                <a:ea typeface="Times New Roman"/>
              </a:rPr>
              <a:t>-</a:t>
            </a:r>
            <a:r>
              <a:rPr lang="en-US" altLang="zh-CN" sz="36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600" dirty="0">
                <a:solidFill>
                  <a:srgbClr val="000000"/>
                </a:solidFill>
                <a:latin typeface="Times New Roman"/>
                <a:ea typeface="Times New Roman"/>
              </a:rPr>
              <a:t>Ép</a:t>
            </a:r>
            <a:r>
              <a:rPr lang="en-US" altLang="zh-CN" sz="36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600" dirty="0">
                <a:solidFill>
                  <a:srgbClr val="000000"/>
                </a:solidFill>
                <a:latin typeface="Times New Roman"/>
                <a:ea typeface="Times New Roman"/>
              </a:rPr>
              <a:t>chặt</a:t>
            </a:r>
            <a:r>
              <a:rPr lang="en-US" altLang="zh-CN" sz="36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600" dirty="0">
                <a:solidFill>
                  <a:srgbClr val="000000"/>
                </a:solidFill>
                <a:latin typeface="Times New Roman"/>
                <a:ea typeface="Times New Roman"/>
              </a:rPr>
              <a:t>mép</a:t>
            </a:r>
            <a:r>
              <a:rPr lang="en-US" altLang="zh-CN" sz="36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600" dirty="0">
                <a:solidFill>
                  <a:srgbClr val="000000"/>
                </a:solidFill>
                <a:latin typeface="Times New Roman"/>
                <a:ea typeface="Times New Roman"/>
              </a:rPr>
              <a:t>vết</a:t>
            </a:r>
            <a:r>
              <a:rPr lang="en-US" altLang="zh-CN" sz="3600" spc="-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600" dirty="0">
                <a:solidFill>
                  <a:srgbClr val="000000"/>
                </a:solidFill>
                <a:latin typeface="Times New Roman"/>
                <a:ea typeface="Times New Roman"/>
              </a:rPr>
              <a:t>thương</a:t>
            </a:r>
          </a:p>
          <a:p>
            <a:pPr marL="0" hangingPunct="0">
              <a:lnSpc>
                <a:spcPct val="100000"/>
              </a:lnSpc>
            </a:pPr>
            <a:r>
              <a:rPr lang="en-US" altLang="zh-CN" sz="3600" dirty="0">
                <a:solidFill>
                  <a:srgbClr val="000000"/>
                </a:solidFill>
                <a:latin typeface="Times New Roman"/>
                <a:ea typeface="Times New Roman"/>
              </a:rPr>
              <a:t>-</a:t>
            </a:r>
            <a:r>
              <a:rPr lang="en-US" altLang="zh-CN" sz="36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600" dirty="0">
                <a:solidFill>
                  <a:srgbClr val="000000"/>
                </a:solidFill>
                <a:latin typeface="Times New Roman"/>
                <a:ea typeface="Times New Roman"/>
              </a:rPr>
              <a:t>Chèn</a:t>
            </a:r>
            <a:r>
              <a:rPr lang="en-US" altLang="zh-CN" sz="36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600" dirty="0">
                <a:solidFill>
                  <a:srgbClr val="000000"/>
                </a:solidFill>
                <a:latin typeface="Times New Roman"/>
                <a:ea typeface="Times New Roman"/>
              </a:rPr>
              <a:t>băng,</a:t>
            </a:r>
            <a:r>
              <a:rPr lang="en-US" altLang="zh-CN" sz="36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600" dirty="0">
                <a:solidFill>
                  <a:srgbClr val="000000"/>
                </a:solidFill>
                <a:latin typeface="Times New Roman"/>
                <a:ea typeface="Times New Roman"/>
              </a:rPr>
              <a:t>gạc</a:t>
            </a:r>
            <a:r>
              <a:rPr lang="en-US" altLang="zh-CN" sz="36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600" dirty="0">
                <a:solidFill>
                  <a:srgbClr val="000000"/>
                </a:solidFill>
                <a:latin typeface="Times New Roman"/>
                <a:ea typeface="Times New Roman"/>
              </a:rPr>
              <a:t>quanh</a:t>
            </a:r>
            <a:r>
              <a:rPr lang="en-US" altLang="zh-CN" sz="36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600" dirty="0">
                <a:solidFill>
                  <a:srgbClr val="000000"/>
                </a:solidFill>
                <a:latin typeface="Times New Roman"/>
                <a:ea typeface="Times New Roman"/>
              </a:rPr>
              <a:t>dị</a:t>
            </a:r>
            <a:r>
              <a:rPr lang="en-US" altLang="zh-CN" sz="3600" spc="-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600" dirty="0">
                <a:solidFill>
                  <a:srgbClr val="000000"/>
                </a:solidFill>
                <a:latin typeface="Times New Roman"/>
                <a:ea typeface="Times New Roman"/>
              </a:rPr>
              <a:t>vật</a:t>
            </a:r>
            <a:r>
              <a:rPr lang="en-US" altLang="zh-CN" sz="36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t/>
            </a:r>
            <a:br/>
            <a:r>
              <a:rPr lang="en-US" altLang="zh-CN" sz="3600" dirty="0">
                <a:solidFill>
                  <a:srgbClr val="000000"/>
                </a:solidFill>
                <a:latin typeface="Times New Roman"/>
                <a:ea typeface="Times New Roman"/>
              </a:rPr>
              <a:t>và</a:t>
            </a:r>
            <a:r>
              <a:rPr lang="en-US" altLang="zh-CN" sz="36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600" dirty="0">
                <a:solidFill>
                  <a:srgbClr val="000000"/>
                </a:solidFill>
                <a:latin typeface="Times New Roman"/>
                <a:ea typeface="Times New Roman"/>
              </a:rPr>
              <a:t>băng</a:t>
            </a:r>
            <a:r>
              <a:rPr lang="en-US" altLang="zh-CN" sz="36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600" dirty="0">
                <a:solidFill>
                  <a:srgbClr val="000000"/>
                </a:solidFill>
                <a:latin typeface="Times New Roman"/>
                <a:ea typeface="Times New Roman"/>
              </a:rPr>
              <a:t>cố</a:t>
            </a:r>
            <a:r>
              <a:rPr lang="en-US" altLang="zh-CN" sz="3600" spc="-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600" dirty="0">
                <a:solidFill>
                  <a:srgbClr val="000000"/>
                </a:solidFill>
                <a:latin typeface="Times New Roman"/>
                <a:ea typeface="Times New Roman"/>
              </a:rPr>
              <a:t>định</a:t>
            </a:r>
          </a:p>
          <a:p>
            <a:pPr marL="0" hangingPunct="0">
              <a:lnSpc>
                <a:spcPct val="100000"/>
              </a:lnSpc>
            </a:pPr>
            <a:r>
              <a:rPr lang="en-US" altLang="zh-CN" sz="3600" dirty="0">
                <a:solidFill>
                  <a:srgbClr val="000000"/>
                </a:solidFill>
                <a:latin typeface="Times New Roman"/>
                <a:ea typeface="Times New Roman"/>
              </a:rPr>
              <a:t>-</a:t>
            </a:r>
            <a:r>
              <a:rPr lang="en-US" altLang="zh-CN" sz="36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600" dirty="0">
                <a:solidFill>
                  <a:srgbClr val="000000"/>
                </a:solidFill>
                <a:latin typeface="Times New Roman"/>
                <a:ea typeface="Times New Roman"/>
              </a:rPr>
              <a:t>Nhanh</a:t>
            </a:r>
            <a:r>
              <a:rPr lang="en-US" altLang="zh-CN" sz="36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600" dirty="0">
                <a:solidFill>
                  <a:srgbClr val="000000"/>
                </a:solidFill>
                <a:latin typeface="Times New Roman"/>
                <a:ea typeface="Times New Roman"/>
              </a:rPr>
              <a:t>chóng</a:t>
            </a:r>
            <a:r>
              <a:rPr lang="en-US" altLang="zh-CN" sz="36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600" dirty="0">
                <a:solidFill>
                  <a:srgbClr val="000000"/>
                </a:solidFill>
                <a:latin typeface="Times New Roman"/>
                <a:ea typeface="Times New Roman"/>
              </a:rPr>
              <a:t>chuyển</a:t>
            </a:r>
            <a:r>
              <a:rPr lang="en-US" altLang="zh-CN" sz="36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600" dirty="0">
                <a:solidFill>
                  <a:srgbClr val="000000"/>
                </a:solidFill>
                <a:latin typeface="Times New Roman"/>
                <a:ea typeface="Times New Roman"/>
              </a:rPr>
              <a:t>nạn</a:t>
            </a:r>
            <a:r>
              <a:rPr lang="en-US" altLang="zh-CN" sz="36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t/>
            </a:r>
            <a:br/>
            <a:r>
              <a:rPr lang="en-US" altLang="zh-CN" sz="3600" dirty="0">
                <a:solidFill>
                  <a:srgbClr val="000000"/>
                </a:solidFill>
                <a:latin typeface="Times New Roman"/>
                <a:ea typeface="Times New Roman"/>
              </a:rPr>
              <a:t>nhân</a:t>
            </a:r>
            <a:r>
              <a:rPr lang="en-US" altLang="zh-CN" sz="36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600" dirty="0">
                <a:solidFill>
                  <a:srgbClr val="000000"/>
                </a:solidFill>
                <a:latin typeface="Times New Roman"/>
                <a:ea typeface="Times New Roman"/>
              </a:rPr>
              <a:t>tới</a:t>
            </a:r>
            <a:r>
              <a:rPr lang="en-US" altLang="zh-CN" sz="36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600" dirty="0">
                <a:solidFill>
                  <a:srgbClr val="000000"/>
                </a:solidFill>
                <a:latin typeface="Times New Roman"/>
                <a:ea typeface="Times New Roman"/>
              </a:rPr>
              <a:t>cơ</a:t>
            </a:r>
            <a:r>
              <a:rPr lang="en-US" altLang="zh-CN" sz="36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600" dirty="0">
                <a:solidFill>
                  <a:srgbClr val="000000"/>
                </a:solidFill>
                <a:latin typeface="Times New Roman"/>
                <a:ea typeface="Times New Roman"/>
              </a:rPr>
              <a:t>sở</a:t>
            </a:r>
            <a:r>
              <a:rPr lang="en-US" altLang="zh-CN" sz="36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600" dirty="0">
                <a:solidFill>
                  <a:srgbClr val="000000"/>
                </a:solidFill>
                <a:latin typeface="Times New Roman"/>
                <a:ea typeface="Times New Roman"/>
              </a:rPr>
              <a:t>y</a:t>
            </a:r>
            <a:r>
              <a:rPr lang="en-US" altLang="zh-CN" sz="36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600" dirty="0">
                <a:solidFill>
                  <a:srgbClr val="000000"/>
                </a:solidFill>
                <a:latin typeface="Times New Roman"/>
                <a:ea typeface="Times New Roman"/>
              </a:rPr>
              <a:t>tế</a:t>
            </a:r>
            <a:r>
              <a:rPr lang="en-US" altLang="zh-CN" sz="36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600" dirty="0">
                <a:solidFill>
                  <a:srgbClr val="000000"/>
                </a:solidFill>
                <a:latin typeface="Times New Roman"/>
                <a:ea typeface="Times New Roman"/>
              </a:rPr>
              <a:t>gần</a:t>
            </a:r>
            <a:r>
              <a:rPr lang="en-US" altLang="zh-CN" sz="3600" spc="-1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600" dirty="0">
                <a:solidFill>
                  <a:srgbClr val="000000"/>
                </a:solidFill>
                <a:latin typeface="Times New Roman"/>
                <a:ea typeface="Times New Roman"/>
              </a:rPr>
              <a:t>nhất.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30"/>
          <p:cNvSpPr txBox="1"/>
          <p:nvPr/>
        </p:nvSpPr>
        <p:spPr>
          <a:xfrm>
            <a:off x="3010789" y="279778"/>
            <a:ext cx="3623889" cy="4572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3000" b="1" dirty="0">
                <a:solidFill>
                  <a:srgbClr val="006EBF"/>
                </a:solidFill>
                <a:latin typeface="Times New Roman"/>
                <a:ea typeface="Times New Roman"/>
              </a:rPr>
              <a:t>3.</a:t>
            </a:r>
            <a:r>
              <a:rPr lang="en-US" altLang="zh-CN" sz="3000" b="1" dirty="0">
                <a:solidFill>
                  <a:srgbClr val="006EB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000" b="1" dirty="0">
                <a:solidFill>
                  <a:srgbClr val="006EBF"/>
                </a:solidFill>
                <a:latin typeface="Times New Roman"/>
                <a:ea typeface="Times New Roman"/>
              </a:rPr>
              <a:t>CHẢY</a:t>
            </a:r>
            <a:r>
              <a:rPr lang="en-US" altLang="zh-CN" sz="3000" b="1" dirty="0">
                <a:solidFill>
                  <a:srgbClr val="006EB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000" b="1" dirty="0">
                <a:solidFill>
                  <a:srgbClr val="006EBF"/>
                </a:solidFill>
                <a:latin typeface="Times New Roman"/>
                <a:ea typeface="Times New Roman"/>
              </a:rPr>
              <a:t>MÁU</a:t>
            </a:r>
            <a:r>
              <a:rPr lang="en-US" altLang="zh-CN" sz="3000" b="1" spc="-145" dirty="0">
                <a:solidFill>
                  <a:srgbClr val="006EB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000" b="1" dirty="0">
                <a:solidFill>
                  <a:srgbClr val="006EBF"/>
                </a:solidFill>
                <a:latin typeface="Times New Roman"/>
                <a:ea typeface="Times New Roman"/>
              </a:rPr>
              <a:t>CAM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1026566" y="1126071"/>
            <a:ext cx="4475104" cy="4267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800" dirty="0">
                <a:solidFill>
                  <a:srgbClr val="000000"/>
                </a:solidFill>
                <a:latin typeface="Wingdings"/>
                <a:ea typeface="Wingdings"/>
              </a:rPr>
              <a:t></a:t>
            </a:r>
            <a:r>
              <a:rPr lang="en-US" altLang="zh-CN" sz="2800" dirty="0">
                <a:solidFill>
                  <a:srgbClr val="000000"/>
                </a:solidFill>
                <a:latin typeface="Wingdings"/>
                <a:cs typeface="Wingdings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Times New Roman"/>
                <a:ea typeface="Times New Roman"/>
              </a:rPr>
              <a:t>Đỡ</a:t>
            </a:r>
            <a:r>
              <a:rPr lang="en-US" altLang="zh-CN" sz="2800" dirty="0">
                <a:solidFill>
                  <a:srgbClr val="000000"/>
                </a:solidFill>
                <a:latin typeface="Times New Roman"/>
                <a:cs typeface="Times New Roman"/>
              </a:rPr>
              <a:t>   </a:t>
            </a:r>
            <a:r>
              <a:rPr lang="en-US" altLang="zh-CN" sz="2800" dirty="0">
                <a:solidFill>
                  <a:srgbClr val="000000"/>
                </a:solidFill>
                <a:latin typeface="Times New Roman"/>
                <a:ea typeface="Times New Roman"/>
              </a:rPr>
              <a:t>nạn</a:t>
            </a:r>
            <a:r>
              <a:rPr lang="en-US" altLang="zh-CN" sz="2800" dirty="0">
                <a:solidFill>
                  <a:srgbClr val="000000"/>
                </a:solidFill>
                <a:latin typeface="Times New Roman"/>
                <a:cs typeface="Times New Roman"/>
              </a:rPr>
              <a:t>   </a:t>
            </a:r>
            <a:r>
              <a:rPr lang="en-US" altLang="zh-CN" sz="2800" dirty="0">
                <a:solidFill>
                  <a:srgbClr val="000000"/>
                </a:solidFill>
                <a:latin typeface="Times New Roman"/>
                <a:ea typeface="Times New Roman"/>
              </a:rPr>
              <a:t>nhân</a:t>
            </a:r>
            <a:r>
              <a:rPr lang="en-US" altLang="zh-CN" sz="2800" dirty="0">
                <a:solidFill>
                  <a:srgbClr val="000000"/>
                </a:solidFill>
                <a:latin typeface="Times New Roman"/>
                <a:cs typeface="Times New Roman"/>
              </a:rPr>
              <a:t>   </a:t>
            </a:r>
            <a:r>
              <a:rPr lang="en-US" altLang="zh-CN" sz="2800" dirty="0">
                <a:solidFill>
                  <a:srgbClr val="000000"/>
                </a:solidFill>
                <a:latin typeface="Times New Roman"/>
                <a:ea typeface="Times New Roman"/>
              </a:rPr>
              <a:t>ngồi</a:t>
            </a:r>
            <a:r>
              <a:rPr lang="en-US" altLang="zh-CN" sz="2800" spc="-200" dirty="0">
                <a:solidFill>
                  <a:srgbClr val="000000"/>
                </a:solidFill>
                <a:latin typeface="Times New Roman"/>
                <a:cs typeface="Times New Roman"/>
              </a:rPr>
              <a:t>   </a:t>
            </a:r>
            <a:r>
              <a:rPr lang="en-US" altLang="zh-CN" sz="2800" dirty="0">
                <a:solidFill>
                  <a:srgbClr val="000000"/>
                </a:solidFill>
                <a:latin typeface="Times New Roman"/>
                <a:ea typeface="Times New Roman"/>
              </a:rPr>
              <a:t>cúi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1026566" y="1554177"/>
            <a:ext cx="4449786" cy="42709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457174">
              <a:lnSpc>
                <a:spcPct val="100000"/>
              </a:lnSpc>
            </a:pPr>
            <a:r>
              <a:rPr lang="en-US" altLang="zh-CN" sz="2800" dirty="0">
                <a:solidFill>
                  <a:srgbClr val="000000"/>
                </a:solidFill>
                <a:latin typeface="Times New Roman"/>
                <a:ea typeface="Times New Roman"/>
              </a:rPr>
              <a:t>người</a:t>
            </a:r>
            <a:r>
              <a:rPr lang="en-US" altLang="zh-CN" sz="28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Times New Roman"/>
                <a:ea typeface="Times New Roman"/>
              </a:rPr>
              <a:t>về</a:t>
            </a:r>
            <a:r>
              <a:rPr lang="en-US" altLang="zh-CN" sz="28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Times New Roman"/>
                <a:ea typeface="Times New Roman"/>
              </a:rPr>
              <a:t>phía</a:t>
            </a:r>
            <a:r>
              <a:rPr lang="en-US" altLang="zh-CN" sz="2800" spc="-6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Times New Roman"/>
                <a:ea typeface="Times New Roman"/>
              </a:rPr>
              <a:t>trước.</a:t>
            </a:r>
          </a:p>
          <a:p>
            <a:pPr marL="0">
              <a:lnSpc>
                <a:spcPct val="100000"/>
              </a:lnSpc>
            </a:pPr>
            <a:r>
              <a:rPr lang="en-US" altLang="zh-CN" sz="2800" dirty="0">
                <a:solidFill>
                  <a:srgbClr val="000000"/>
                </a:solidFill>
                <a:latin typeface="Wingdings"/>
                <a:ea typeface="Wingdings"/>
              </a:rPr>
              <a:t></a:t>
            </a:r>
            <a:r>
              <a:rPr lang="en-US" altLang="zh-CN" sz="2800" spc="365" dirty="0">
                <a:solidFill>
                  <a:srgbClr val="000000"/>
                </a:solidFill>
                <a:latin typeface="Wingdings"/>
                <a:cs typeface="Wingdings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Times New Roman"/>
                <a:ea typeface="Times New Roman"/>
              </a:rPr>
              <a:t>Dùng</a:t>
            </a:r>
            <a:r>
              <a:rPr lang="en-US" altLang="zh-CN" sz="2800" spc="8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Times New Roman"/>
                <a:ea typeface="Times New Roman"/>
              </a:rPr>
              <a:t>2</a:t>
            </a:r>
            <a:r>
              <a:rPr lang="en-US" altLang="zh-CN" sz="2800" spc="9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Times New Roman"/>
                <a:ea typeface="Times New Roman"/>
              </a:rPr>
              <a:t>ngón</a:t>
            </a:r>
            <a:r>
              <a:rPr lang="en-US" altLang="zh-CN" sz="2800" spc="8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Times New Roman"/>
                <a:ea typeface="Times New Roman"/>
              </a:rPr>
              <a:t>tay</a:t>
            </a:r>
            <a:r>
              <a:rPr lang="en-US" altLang="zh-CN" sz="2800" spc="8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Times New Roman"/>
                <a:ea typeface="Times New Roman"/>
              </a:rPr>
              <a:t>bóp</a:t>
            </a:r>
            <a:r>
              <a:rPr lang="en-US" altLang="zh-CN" sz="2800" spc="9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Times New Roman"/>
                <a:ea typeface="Times New Roman"/>
              </a:rPr>
              <a:t>nhẹ</a:t>
            </a:r>
          </a:p>
          <a:p>
            <a:pPr marL="0" indent="457174">
              <a:lnSpc>
                <a:spcPct val="100000"/>
              </a:lnSpc>
            </a:pPr>
            <a:r>
              <a:rPr lang="en-US" altLang="zh-CN" sz="2800" spc="94" dirty="0">
                <a:solidFill>
                  <a:srgbClr val="000000"/>
                </a:solidFill>
                <a:latin typeface="Times New Roman"/>
                <a:ea typeface="Times New Roman"/>
              </a:rPr>
              <a:t>hai</a:t>
            </a:r>
            <a:r>
              <a:rPr lang="en-US" altLang="zh-CN" sz="2800" spc="6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spc="120" dirty="0">
                <a:solidFill>
                  <a:srgbClr val="000000"/>
                </a:solidFill>
                <a:latin typeface="Times New Roman"/>
                <a:ea typeface="Times New Roman"/>
              </a:rPr>
              <a:t>bên</a:t>
            </a:r>
            <a:r>
              <a:rPr lang="en-US" altLang="zh-CN" sz="2800" spc="6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spc="114" dirty="0">
                <a:solidFill>
                  <a:srgbClr val="000000"/>
                </a:solidFill>
                <a:latin typeface="Times New Roman"/>
                <a:ea typeface="Times New Roman"/>
              </a:rPr>
              <a:t>c</a:t>
            </a:r>
            <a:r>
              <a:rPr lang="en-US" altLang="zh-CN" sz="2800" spc="110" dirty="0">
                <a:solidFill>
                  <a:srgbClr val="000000"/>
                </a:solidFill>
                <a:latin typeface="Times New Roman"/>
                <a:ea typeface="Times New Roman"/>
              </a:rPr>
              <a:t>á</a:t>
            </a:r>
            <a:r>
              <a:rPr lang="en-US" altLang="zh-CN" sz="2800" spc="120" dirty="0">
                <a:solidFill>
                  <a:srgbClr val="000000"/>
                </a:solidFill>
                <a:latin typeface="Times New Roman"/>
                <a:ea typeface="Times New Roman"/>
              </a:rPr>
              <a:t>nh</a:t>
            </a:r>
            <a:r>
              <a:rPr lang="en-US" altLang="zh-CN" sz="2800" spc="6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spc="125" dirty="0">
                <a:solidFill>
                  <a:srgbClr val="000000"/>
                </a:solidFill>
                <a:latin typeface="Times New Roman"/>
                <a:ea typeface="Times New Roman"/>
              </a:rPr>
              <a:t>mũi</a:t>
            </a:r>
            <a:r>
              <a:rPr lang="en-US" altLang="zh-CN" sz="2800" spc="6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spc="120" dirty="0">
                <a:solidFill>
                  <a:srgbClr val="000000"/>
                </a:solidFill>
                <a:latin typeface="Times New Roman"/>
                <a:ea typeface="Times New Roman"/>
              </a:rPr>
              <a:t>khoảng</a:t>
            </a:r>
          </a:p>
          <a:p>
            <a:pPr marL="0" indent="457174">
              <a:lnSpc>
                <a:spcPct val="100000"/>
              </a:lnSpc>
            </a:pPr>
            <a:r>
              <a:rPr lang="en-US" altLang="zh-CN" sz="2800" dirty="0">
                <a:solidFill>
                  <a:srgbClr val="000000"/>
                </a:solidFill>
                <a:latin typeface="Times New Roman"/>
                <a:ea typeface="Times New Roman"/>
              </a:rPr>
              <a:t>10</a:t>
            </a:r>
            <a:r>
              <a:rPr lang="en-US" altLang="zh-CN" sz="28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Times New Roman"/>
                <a:ea typeface="Times New Roman"/>
              </a:rPr>
              <a:t>phút.</a:t>
            </a:r>
            <a:r>
              <a:rPr lang="en-US" altLang="zh-CN" sz="28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dirty="0">
                <a:solidFill>
                  <a:srgbClr val="FE0000"/>
                </a:solidFill>
                <a:latin typeface="Times New Roman"/>
                <a:ea typeface="Times New Roman"/>
              </a:rPr>
              <a:t>Tạm</a:t>
            </a:r>
            <a:r>
              <a:rPr lang="en-US" altLang="zh-CN" sz="2800" dirty="0">
                <a:solidFill>
                  <a:srgbClr val="FE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dirty="0">
                <a:solidFill>
                  <a:srgbClr val="FE0000"/>
                </a:solidFill>
                <a:latin typeface="Times New Roman"/>
                <a:ea typeface="Times New Roman"/>
              </a:rPr>
              <a:t>thời</a:t>
            </a:r>
            <a:r>
              <a:rPr lang="en-US" altLang="zh-CN" sz="2800" dirty="0">
                <a:solidFill>
                  <a:srgbClr val="FE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dirty="0">
                <a:solidFill>
                  <a:srgbClr val="FE0000"/>
                </a:solidFill>
                <a:latin typeface="Times New Roman"/>
                <a:ea typeface="Times New Roman"/>
              </a:rPr>
              <a:t>thở</a:t>
            </a:r>
            <a:r>
              <a:rPr lang="en-US" altLang="zh-CN" sz="2800" spc="-50" dirty="0">
                <a:solidFill>
                  <a:srgbClr val="FE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dirty="0">
                <a:solidFill>
                  <a:srgbClr val="FE0000"/>
                </a:solidFill>
                <a:latin typeface="Times New Roman"/>
                <a:ea typeface="Times New Roman"/>
              </a:rPr>
              <a:t>bằng</a:t>
            </a:r>
          </a:p>
          <a:p>
            <a:pPr marL="0" indent="457174">
              <a:lnSpc>
                <a:spcPct val="100000"/>
              </a:lnSpc>
            </a:pPr>
            <a:r>
              <a:rPr lang="en-US" altLang="zh-CN" sz="2800" spc="-5" dirty="0">
                <a:solidFill>
                  <a:srgbClr val="FE0000"/>
                </a:solidFill>
                <a:latin typeface="Times New Roman"/>
                <a:ea typeface="Times New Roman"/>
              </a:rPr>
              <a:t>miệng.</a:t>
            </a:r>
          </a:p>
          <a:p>
            <a:pPr marL="0">
              <a:lnSpc>
                <a:spcPct val="100000"/>
              </a:lnSpc>
            </a:pPr>
            <a:r>
              <a:rPr lang="en-US" altLang="zh-CN" sz="2800" dirty="0">
                <a:solidFill>
                  <a:srgbClr val="FE0000"/>
                </a:solidFill>
                <a:latin typeface="Wingdings"/>
                <a:ea typeface="Wingdings"/>
              </a:rPr>
              <a:t></a:t>
            </a:r>
            <a:r>
              <a:rPr lang="en-US" altLang="zh-CN" sz="2800" dirty="0">
                <a:solidFill>
                  <a:srgbClr val="FE0000"/>
                </a:solidFill>
                <a:latin typeface="Wingdings"/>
                <a:cs typeface="Wingdings"/>
              </a:rPr>
              <a:t> </a:t>
            </a:r>
            <a:r>
              <a:rPr lang="en-US" altLang="zh-CN" sz="2800" dirty="0">
                <a:solidFill>
                  <a:srgbClr val="FE0000"/>
                </a:solidFill>
                <a:latin typeface="Times New Roman"/>
                <a:ea typeface="Times New Roman"/>
              </a:rPr>
              <a:t>Không</a:t>
            </a:r>
            <a:r>
              <a:rPr lang="en-US" altLang="zh-CN" sz="2800" dirty="0">
                <a:solidFill>
                  <a:srgbClr val="FE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dirty="0">
                <a:solidFill>
                  <a:srgbClr val="FE0000"/>
                </a:solidFill>
                <a:latin typeface="Times New Roman"/>
                <a:ea typeface="Times New Roman"/>
              </a:rPr>
              <a:t>xì</a:t>
            </a:r>
            <a:r>
              <a:rPr lang="en-US" altLang="zh-CN" sz="2800" dirty="0">
                <a:solidFill>
                  <a:srgbClr val="FE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dirty="0">
                <a:solidFill>
                  <a:srgbClr val="FE0000"/>
                </a:solidFill>
                <a:latin typeface="Times New Roman"/>
                <a:ea typeface="Times New Roman"/>
              </a:rPr>
              <a:t>mũi,</a:t>
            </a:r>
            <a:r>
              <a:rPr lang="en-US" altLang="zh-CN" sz="2800" dirty="0">
                <a:solidFill>
                  <a:srgbClr val="FE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dirty="0">
                <a:solidFill>
                  <a:srgbClr val="FE0000"/>
                </a:solidFill>
                <a:latin typeface="Times New Roman"/>
                <a:ea typeface="Times New Roman"/>
              </a:rPr>
              <a:t>không</a:t>
            </a:r>
            <a:r>
              <a:rPr lang="en-US" altLang="zh-CN" sz="2800" spc="185" dirty="0">
                <a:solidFill>
                  <a:srgbClr val="FE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dirty="0">
                <a:solidFill>
                  <a:srgbClr val="FE0000"/>
                </a:solidFill>
                <a:latin typeface="Times New Roman"/>
                <a:ea typeface="Times New Roman"/>
              </a:rPr>
              <a:t>khịt</a:t>
            </a:r>
          </a:p>
          <a:p>
            <a:pPr marL="0" indent="457174">
              <a:lnSpc>
                <a:spcPct val="100000"/>
              </a:lnSpc>
            </a:pPr>
            <a:r>
              <a:rPr lang="en-US" altLang="zh-CN" sz="2800" spc="-10" dirty="0">
                <a:solidFill>
                  <a:srgbClr val="FE0000"/>
                </a:solidFill>
                <a:latin typeface="Times New Roman"/>
                <a:ea typeface="Times New Roman"/>
              </a:rPr>
              <a:t>mũi</a:t>
            </a:r>
          </a:p>
          <a:p>
            <a:pPr marL="457174" indent="-457174" hangingPunct="0">
              <a:lnSpc>
                <a:spcPct val="100000"/>
              </a:lnSpc>
            </a:pPr>
            <a:r>
              <a:rPr lang="en-US" altLang="zh-CN" sz="2800" dirty="0">
                <a:solidFill>
                  <a:srgbClr val="000000"/>
                </a:solidFill>
                <a:latin typeface="Wingdings"/>
                <a:ea typeface="Wingdings"/>
              </a:rPr>
              <a:t></a:t>
            </a:r>
            <a:r>
              <a:rPr lang="en-US" altLang="zh-CN" sz="2800" spc="345" dirty="0">
                <a:solidFill>
                  <a:srgbClr val="000000"/>
                </a:solidFill>
                <a:latin typeface="Wingdings"/>
                <a:cs typeface="Wingdings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Times New Roman"/>
                <a:ea typeface="Times New Roman"/>
              </a:rPr>
              <a:t>Sau</a:t>
            </a:r>
            <a:r>
              <a:rPr lang="en-US" altLang="zh-CN" sz="2800" spc="8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Times New Roman"/>
                <a:ea typeface="Times New Roman"/>
              </a:rPr>
              <a:t>10</a:t>
            </a:r>
            <a:r>
              <a:rPr lang="en-US" altLang="zh-CN" sz="2800" spc="8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Times New Roman"/>
                <a:ea typeface="Times New Roman"/>
              </a:rPr>
              <a:t>phút</a:t>
            </a:r>
            <a:r>
              <a:rPr lang="en-US" altLang="zh-CN" sz="2800" spc="8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Times New Roman"/>
                <a:ea typeface="Times New Roman"/>
              </a:rPr>
              <a:t>nếu</a:t>
            </a:r>
            <a:r>
              <a:rPr lang="en-US" altLang="zh-CN" sz="2800" spc="8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Times New Roman"/>
                <a:ea typeface="Times New Roman"/>
              </a:rPr>
              <a:t>máu</a:t>
            </a:r>
            <a:r>
              <a:rPr lang="en-US" altLang="zh-CN" sz="2800" spc="8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Times New Roman"/>
                <a:ea typeface="Times New Roman"/>
              </a:rPr>
              <a:t>vẫn</a:t>
            </a:r>
            <a:r>
              <a:rPr lang="en-US" altLang="zh-CN" sz="28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spc="69" dirty="0">
                <a:solidFill>
                  <a:srgbClr val="000000"/>
                </a:solidFill>
                <a:latin typeface="Times New Roman"/>
                <a:ea typeface="Times New Roman"/>
              </a:rPr>
              <a:t>tiếp</a:t>
            </a:r>
            <a:r>
              <a:rPr lang="en-US" altLang="zh-CN" sz="2800" spc="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spc="80" dirty="0">
                <a:solidFill>
                  <a:srgbClr val="000000"/>
                </a:solidFill>
                <a:latin typeface="Times New Roman"/>
                <a:ea typeface="Times New Roman"/>
              </a:rPr>
              <a:t>tục</a:t>
            </a:r>
            <a:r>
              <a:rPr lang="en-US" altLang="zh-CN" sz="2800" spc="5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spc="89" dirty="0">
                <a:solidFill>
                  <a:srgbClr val="000000"/>
                </a:solidFill>
                <a:latin typeface="Times New Roman"/>
                <a:ea typeface="Times New Roman"/>
              </a:rPr>
              <a:t>chảy</a:t>
            </a:r>
            <a:r>
              <a:rPr lang="en-US" altLang="zh-CN" sz="2800" spc="5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spc="85" dirty="0">
                <a:solidFill>
                  <a:srgbClr val="000000"/>
                </a:solidFill>
                <a:latin typeface="Times New Roman"/>
                <a:ea typeface="Times New Roman"/>
              </a:rPr>
              <a:t>phải</a:t>
            </a:r>
            <a:r>
              <a:rPr lang="en-US" altLang="zh-CN" sz="2800" spc="5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spc="89" dirty="0">
                <a:solidFill>
                  <a:srgbClr val="000000"/>
                </a:solidFill>
                <a:latin typeface="Times New Roman"/>
                <a:ea typeface="Times New Roman"/>
              </a:rPr>
              <a:t>chuyển</a:t>
            </a:r>
            <a:r>
              <a:rPr lang="en-US" altLang="zh-CN" sz="28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Times New Roman"/>
                <a:ea typeface="Times New Roman"/>
              </a:rPr>
              <a:t>nạn</a:t>
            </a:r>
            <a:r>
              <a:rPr lang="en-US" altLang="zh-CN" sz="28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Times New Roman"/>
                <a:ea typeface="Times New Roman"/>
              </a:rPr>
              <a:t>nhân</a:t>
            </a:r>
            <a:r>
              <a:rPr lang="en-US" altLang="zh-CN" sz="28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Times New Roman"/>
                <a:ea typeface="Times New Roman"/>
              </a:rPr>
              <a:t>đến</a:t>
            </a:r>
            <a:r>
              <a:rPr lang="en-US" altLang="zh-CN" sz="28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Times New Roman"/>
                <a:ea typeface="Times New Roman"/>
              </a:rPr>
              <a:t>cơ</a:t>
            </a:r>
            <a:r>
              <a:rPr lang="en-US" altLang="zh-CN" sz="28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Times New Roman"/>
                <a:ea typeface="Times New Roman"/>
              </a:rPr>
              <a:t>sở</a:t>
            </a:r>
            <a:r>
              <a:rPr lang="en-US" altLang="zh-CN" sz="28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Times New Roman"/>
                <a:ea typeface="Times New Roman"/>
              </a:rPr>
              <a:t>y</a:t>
            </a:r>
            <a:r>
              <a:rPr lang="en-US" altLang="zh-CN" sz="2800" spc="-6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Times New Roman"/>
                <a:ea typeface="Times New Roman"/>
              </a:rPr>
              <a:t>tế.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34"/>
          <p:cNvSpPr txBox="1"/>
          <p:nvPr/>
        </p:nvSpPr>
        <p:spPr>
          <a:xfrm>
            <a:off x="320040" y="221483"/>
            <a:ext cx="7735608" cy="41070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939088">
              <a:lnSpc>
                <a:spcPct val="100000"/>
              </a:lnSpc>
            </a:pPr>
            <a:r>
              <a:rPr lang="en-US" altLang="zh-CN" sz="3200" b="1" dirty="0">
                <a:solidFill>
                  <a:srgbClr val="006EBF"/>
                </a:solidFill>
                <a:latin typeface="Times New Roman"/>
                <a:ea typeface="Times New Roman"/>
              </a:rPr>
              <a:t>CÁCH</a:t>
            </a:r>
            <a:r>
              <a:rPr lang="en-US" altLang="zh-CN" sz="3200" b="1" spc="-75" dirty="0">
                <a:solidFill>
                  <a:srgbClr val="006EB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b="1" dirty="0">
                <a:solidFill>
                  <a:srgbClr val="006EBF"/>
                </a:solidFill>
                <a:latin typeface="Times New Roman"/>
                <a:ea typeface="Times New Roman"/>
              </a:rPr>
              <a:t>PHÒNG</a:t>
            </a:r>
            <a:r>
              <a:rPr lang="en-US" altLang="zh-CN" sz="3200" b="1" spc="-80" dirty="0">
                <a:solidFill>
                  <a:srgbClr val="006EB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b="1" dirty="0">
                <a:solidFill>
                  <a:srgbClr val="006EBF"/>
                </a:solidFill>
                <a:latin typeface="Times New Roman"/>
                <a:ea typeface="Times New Roman"/>
              </a:rPr>
              <a:t>NGỪA</a:t>
            </a:r>
            <a:r>
              <a:rPr lang="en-US" altLang="zh-CN" sz="3200" b="1" spc="-80" dirty="0">
                <a:solidFill>
                  <a:srgbClr val="006EB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b="1" dirty="0">
                <a:solidFill>
                  <a:srgbClr val="006EBF"/>
                </a:solidFill>
                <a:latin typeface="Times New Roman"/>
                <a:ea typeface="Times New Roman"/>
              </a:rPr>
              <a:t>CHẢY</a:t>
            </a:r>
            <a:r>
              <a:rPr lang="en-US" altLang="zh-CN" sz="3200" b="1" spc="-85" dirty="0">
                <a:solidFill>
                  <a:srgbClr val="006EB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b="1" dirty="0">
                <a:solidFill>
                  <a:srgbClr val="006EBF"/>
                </a:solidFill>
                <a:latin typeface="Times New Roman"/>
                <a:ea typeface="Times New Roman"/>
              </a:rPr>
              <a:t>MÁU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280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4000" dirty="0">
                <a:solidFill>
                  <a:srgbClr val="000000"/>
                </a:solidFill>
                <a:latin typeface="Wingdings"/>
                <a:ea typeface="Wingdings"/>
              </a:rPr>
              <a:t></a:t>
            </a:r>
            <a:r>
              <a:rPr lang="en-US" altLang="zh-CN" sz="4000" dirty="0">
                <a:solidFill>
                  <a:srgbClr val="000000"/>
                </a:solidFill>
                <a:latin typeface="Times New Roman"/>
                <a:ea typeface="Times New Roman"/>
              </a:rPr>
              <a:t>Không</a:t>
            </a:r>
            <a:r>
              <a:rPr lang="en-US" altLang="zh-CN" sz="40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4000" dirty="0">
                <a:solidFill>
                  <a:srgbClr val="000000"/>
                </a:solidFill>
                <a:latin typeface="Times New Roman"/>
                <a:ea typeface="Times New Roman"/>
              </a:rPr>
              <a:t>chơi</a:t>
            </a:r>
            <a:r>
              <a:rPr lang="en-US" altLang="zh-CN" sz="40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4000" dirty="0">
                <a:solidFill>
                  <a:srgbClr val="000000"/>
                </a:solidFill>
                <a:latin typeface="Times New Roman"/>
                <a:ea typeface="Times New Roman"/>
              </a:rPr>
              <a:t>các</a:t>
            </a:r>
            <a:r>
              <a:rPr lang="en-US" altLang="zh-CN" sz="40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4000" dirty="0">
                <a:solidFill>
                  <a:srgbClr val="000000"/>
                </a:solidFill>
                <a:latin typeface="Times New Roman"/>
                <a:ea typeface="Times New Roman"/>
              </a:rPr>
              <a:t>vật</a:t>
            </a:r>
            <a:r>
              <a:rPr lang="en-US" altLang="zh-CN" sz="40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4000" dirty="0">
                <a:solidFill>
                  <a:srgbClr val="000000"/>
                </a:solidFill>
                <a:latin typeface="Times New Roman"/>
                <a:ea typeface="Times New Roman"/>
              </a:rPr>
              <a:t>sắc,</a:t>
            </a:r>
            <a:r>
              <a:rPr lang="en-US" altLang="zh-CN" sz="4000" spc="-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4000" dirty="0">
                <a:solidFill>
                  <a:srgbClr val="000000"/>
                </a:solidFill>
                <a:latin typeface="Times New Roman"/>
                <a:ea typeface="Times New Roman"/>
              </a:rPr>
              <a:t>nhọn.</a:t>
            </a:r>
          </a:p>
          <a:p>
            <a:pPr marL="0">
              <a:lnSpc>
                <a:spcPct val="100000"/>
              </a:lnSpc>
            </a:pPr>
            <a:r>
              <a:rPr lang="en-US" altLang="zh-CN" sz="4000" dirty="0">
                <a:solidFill>
                  <a:srgbClr val="000000"/>
                </a:solidFill>
                <a:latin typeface="Wingdings"/>
                <a:ea typeface="Wingdings"/>
              </a:rPr>
              <a:t></a:t>
            </a:r>
            <a:r>
              <a:rPr lang="en-US" altLang="zh-CN" sz="4000" dirty="0">
                <a:solidFill>
                  <a:srgbClr val="000000"/>
                </a:solidFill>
                <a:latin typeface="Times New Roman"/>
                <a:ea typeface="Times New Roman"/>
              </a:rPr>
              <a:t>Không</a:t>
            </a:r>
            <a:r>
              <a:rPr lang="en-US" altLang="zh-CN" sz="40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4000" dirty="0">
                <a:solidFill>
                  <a:srgbClr val="000000"/>
                </a:solidFill>
                <a:latin typeface="Times New Roman"/>
                <a:ea typeface="Times New Roman"/>
              </a:rPr>
              <a:t>chơi</a:t>
            </a:r>
            <a:r>
              <a:rPr lang="en-US" altLang="zh-CN" sz="40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4000" dirty="0">
                <a:solidFill>
                  <a:srgbClr val="000000"/>
                </a:solidFill>
                <a:latin typeface="Times New Roman"/>
                <a:ea typeface="Times New Roman"/>
              </a:rPr>
              <a:t>các</a:t>
            </a:r>
            <a:r>
              <a:rPr lang="en-US" altLang="zh-CN" sz="40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4000" dirty="0">
                <a:solidFill>
                  <a:srgbClr val="000000"/>
                </a:solidFill>
                <a:latin typeface="Times New Roman"/>
                <a:ea typeface="Times New Roman"/>
              </a:rPr>
              <a:t>trò</a:t>
            </a:r>
            <a:r>
              <a:rPr lang="en-US" altLang="zh-CN" sz="40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4000" dirty="0">
                <a:solidFill>
                  <a:srgbClr val="000000"/>
                </a:solidFill>
                <a:latin typeface="Times New Roman"/>
                <a:ea typeface="Times New Roman"/>
              </a:rPr>
              <a:t>chơi</a:t>
            </a:r>
            <a:r>
              <a:rPr lang="en-US" altLang="zh-CN" sz="40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4000" dirty="0">
                <a:solidFill>
                  <a:srgbClr val="000000"/>
                </a:solidFill>
                <a:latin typeface="Times New Roman"/>
                <a:ea typeface="Times New Roman"/>
              </a:rPr>
              <a:t>nguy</a:t>
            </a:r>
            <a:r>
              <a:rPr lang="en-US" altLang="zh-CN" sz="4000" spc="-4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4000" dirty="0">
                <a:solidFill>
                  <a:srgbClr val="000000"/>
                </a:solidFill>
                <a:latin typeface="Times New Roman"/>
                <a:ea typeface="Times New Roman"/>
              </a:rPr>
              <a:t>hiểm,</a:t>
            </a:r>
          </a:p>
          <a:p>
            <a:pPr marL="0" indent="342900">
              <a:lnSpc>
                <a:spcPct val="100000"/>
              </a:lnSpc>
            </a:pPr>
            <a:r>
              <a:rPr lang="en-US" altLang="zh-CN" sz="4000" dirty="0">
                <a:solidFill>
                  <a:srgbClr val="000000"/>
                </a:solidFill>
                <a:latin typeface="Times New Roman"/>
                <a:ea typeface="Times New Roman"/>
              </a:rPr>
              <a:t>vận</a:t>
            </a:r>
            <a:r>
              <a:rPr lang="en-US" altLang="zh-CN" sz="40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4000" dirty="0">
                <a:solidFill>
                  <a:srgbClr val="000000"/>
                </a:solidFill>
                <a:latin typeface="Times New Roman"/>
                <a:ea typeface="Times New Roman"/>
              </a:rPr>
              <a:t>động</a:t>
            </a:r>
            <a:r>
              <a:rPr lang="en-US" altLang="zh-CN" sz="4000" spc="-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4000" dirty="0">
                <a:solidFill>
                  <a:srgbClr val="000000"/>
                </a:solidFill>
                <a:latin typeface="Times New Roman"/>
                <a:ea typeface="Times New Roman"/>
              </a:rPr>
              <a:t>mạnh.</a:t>
            </a:r>
          </a:p>
          <a:p>
            <a:pPr marL="0">
              <a:lnSpc>
                <a:spcPct val="100000"/>
              </a:lnSpc>
            </a:pPr>
            <a:r>
              <a:rPr lang="en-US" altLang="zh-CN" sz="4000" dirty="0">
                <a:solidFill>
                  <a:srgbClr val="000000"/>
                </a:solidFill>
                <a:latin typeface="Wingdings"/>
                <a:ea typeface="Wingdings"/>
              </a:rPr>
              <a:t></a:t>
            </a:r>
            <a:r>
              <a:rPr lang="en-US" altLang="zh-CN" sz="4000" dirty="0">
                <a:solidFill>
                  <a:srgbClr val="000000"/>
                </a:solidFill>
                <a:latin typeface="Times New Roman"/>
                <a:ea typeface="Times New Roman"/>
              </a:rPr>
              <a:t>Chơi</a:t>
            </a:r>
            <a:r>
              <a:rPr lang="en-US" altLang="zh-CN" sz="40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4000" dirty="0">
                <a:solidFill>
                  <a:srgbClr val="000000"/>
                </a:solidFill>
                <a:latin typeface="Times New Roman"/>
                <a:ea typeface="Times New Roman"/>
              </a:rPr>
              <a:t>ở</a:t>
            </a:r>
            <a:r>
              <a:rPr lang="en-US" altLang="zh-CN" sz="40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4000" dirty="0">
                <a:solidFill>
                  <a:srgbClr val="000000"/>
                </a:solidFill>
                <a:latin typeface="Times New Roman"/>
                <a:ea typeface="Times New Roman"/>
              </a:rPr>
              <a:t>đúng</a:t>
            </a:r>
            <a:r>
              <a:rPr lang="en-US" altLang="zh-CN" sz="40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4000" dirty="0">
                <a:solidFill>
                  <a:srgbClr val="000000"/>
                </a:solidFill>
                <a:latin typeface="Times New Roman"/>
                <a:ea typeface="Times New Roman"/>
              </a:rPr>
              <a:t>nơi</a:t>
            </a:r>
            <a:r>
              <a:rPr lang="en-US" altLang="zh-CN" sz="40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4000" dirty="0">
                <a:solidFill>
                  <a:srgbClr val="000000"/>
                </a:solidFill>
                <a:latin typeface="Times New Roman"/>
                <a:ea typeface="Times New Roman"/>
              </a:rPr>
              <a:t>quy</a:t>
            </a:r>
            <a:r>
              <a:rPr lang="en-US" altLang="zh-CN" sz="4000" spc="-5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4000" dirty="0">
                <a:solidFill>
                  <a:srgbClr val="000000"/>
                </a:solidFill>
                <a:latin typeface="Times New Roman"/>
                <a:ea typeface="Times New Roman"/>
              </a:rPr>
              <a:t>định.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36"/>
          <p:cNvSpPr txBox="1"/>
          <p:nvPr/>
        </p:nvSpPr>
        <p:spPr>
          <a:xfrm>
            <a:off x="809853" y="221483"/>
            <a:ext cx="7476231" cy="4876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3200" b="1" dirty="0">
                <a:solidFill>
                  <a:srgbClr val="006EBF"/>
                </a:solidFill>
                <a:latin typeface="Times New Roman"/>
                <a:ea typeface="Times New Roman"/>
              </a:rPr>
              <a:t>THỰC</a:t>
            </a:r>
            <a:r>
              <a:rPr lang="en-US" altLang="zh-CN" sz="3200" b="1" spc="-189" dirty="0">
                <a:solidFill>
                  <a:srgbClr val="006EB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b="1" dirty="0">
                <a:solidFill>
                  <a:srgbClr val="006EBF"/>
                </a:solidFill>
                <a:latin typeface="Times New Roman"/>
                <a:ea typeface="Times New Roman"/>
              </a:rPr>
              <a:t>HÀNH</a:t>
            </a:r>
            <a:r>
              <a:rPr lang="en-US" altLang="zh-CN" sz="3200" b="1" spc="-195" dirty="0">
                <a:solidFill>
                  <a:srgbClr val="006EB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b="1" dirty="0">
                <a:solidFill>
                  <a:srgbClr val="006EBF"/>
                </a:solidFill>
                <a:latin typeface="Times New Roman"/>
                <a:ea typeface="Times New Roman"/>
              </a:rPr>
              <a:t>BĂNG</a:t>
            </a:r>
            <a:r>
              <a:rPr lang="en-US" altLang="zh-CN" sz="3200" b="1" spc="-189" dirty="0">
                <a:solidFill>
                  <a:srgbClr val="006EB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b="1" dirty="0">
                <a:solidFill>
                  <a:srgbClr val="006EBF"/>
                </a:solidFill>
                <a:latin typeface="Times New Roman"/>
                <a:ea typeface="Times New Roman"/>
              </a:rPr>
              <a:t>BÓ</a:t>
            </a:r>
            <a:r>
              <a:rPr lang="en-US" altLang="zh-CN" sz="3200" b="1" spc="-195" dirty="0">
                <a:solidFill>
                  <a:srgbClr val="006EB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b="1" dirty="0">
                <a:solidFill>
                  <a:srgbClr val="006EBF"/>
                </a:solidFill>
                <a:latin typeface="Times New Roman"/>
                <a:ea typeface="Times New Roman"/>
              </a:rPr>
              <a:t>VẾT</a:t>
            </a:r>
            <a:r>
              <a:rPr lang="en-US" altLang="zh-CN" sz="3200" b="1" spc="-194" dirty="0">
                <a:solidFill>
                  <a:srgbClr val="006EB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b="1" dirty="0">
                <a:solidFill>
                  <a:srgbClr val="006EBF"/>
                </a:solidFill>
                <a:latin typeface="Times New Roman"/>
                <a:ea typeface="Times New Roman"/>
              </a:rPr>
              <a:t>THƢƠNG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548640" y="1899206"/>
            <a:ext cx="7348504" cy="4267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  <a:tabLst>
                <a:tab pos="4649088" algn="l"/>
              </a:tabLst>
            </a:pPr>
            <a:r>
              <a:rPr lang="en-US" altLang="zh-CN" sz="2800" b="1" dirty="0">
                <a:solidFill>
                  <a:srgbClr val="000000"/>
                </a:solidFill>
                <a:latin typeface="Times New Roman"/>
                <a:ea typeface="Times New Roman"/>
              </a:rPr>
              <a:t>1.Băng</a:t>
            </a:r>
            <a:r>
              <a:rPr lang="en-US" altLang="zh-CN" sz="28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Times New Roman"/>
                <a:ea typeface="Times New Roman"/>
              </a:rPr>
              <a:t>vòng</a:t>
            </a:r>
            <a:r>
              <a:rPr lang="en-US" altLang="zh-CN" sz="2800" b="1" spc="-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Times New Roman"/>
                <a:ea typeface="Times New Roman"/>
              </a:rPr>
              <a:t>tròn	2.Băng</a:t>
            </a:r>
            <a:r>
              <a:rPr lang="en-US" altLang="zh-CN" sz="28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Times New Roman"/>
                <a:ea typeface="Times New Roman"/>
              </a:rPr>
              <a:t>chữ</a:t>
            </a:r>
            <a:r>
              <a:rPr lang="en-US" altLang="zh-CN" sz="2800" b="1" spc="-6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Times New Roman"/>
                <a:ea typeface="Times New Roman"/>
              </a:rPr>
              <a:t>nhân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39"/>
          <p:cNvSpPr txBox="1"/>
          <p:nvPr/>
        </p:nvSpPr>
        <p:spPr>
          <a:xfrm>
            <a:off x="809853" y="221483"/>
            <a:ext cx="7476231" cy="4876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3200" b="1" dirty="0">
                <a:solidFill>
                  <a:srgbClr val="006EBF"/>
                </a:solidFill>
                <a:latin typeface="Times New Roman"/>
                <a:ea typeface="Times New Roman"/>
              </a:rPr>
              <a:t>THỰC</a:t>
            </a:r>
            <a:r>
              <a:rPr lang="en-US" altLang="zh-CN" sz="3200" b="1" spc="-189" dirty="0">
                <a:solidFill>
                  <a:srgbClr val="006EB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b="1" dirty="0">
                <a:solidFill>
                  <a:srgbClr val="006EBF"/>
                </a:solidFill>
                <a:latin typeface="Times New Roman"/>
                <a:ea typeface="Times New Roman"/>
              </a:rPr>
              <a:t>HÀNH</a:t>
            </a:r>
            <a:r>
              <a:rPr lang="en-US" altLang="zh-CN" sz="3200" b="1" spc="-195" dirty="0">
                <a:solidFill>
                  <a:srgbClr val="006EB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b="1" dirty="0">
                <a:solidFill>
                  <a:srgbClr val="006EBF"/>
                </a:solidFill>
                <a:latin typeface="Times New Roman"/>
                <a:ea typeface="Times New Roman"/>
              </a:rPr>
              <a:t>BĂNG</a:t>
            </a:r>
            <a:r>
              <a:rPr lang="en-US" altLang="zh-CN" sz="3200" b="1" spc="-189" dirty="0">
                <a:solidFill>
                  <a:srgbClr val="006EB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b="1" dirty="0">
                <a:solidFill>
                  <a:srgbClr val="006EBF"/>
                </a:solidFill>
                <a:latin typeface="Times New Roman"/>
                <a:ea typeface="Times New Roman"/>
              </a:rPr>
              <a:t>BÓ</a:t>
            </a:r>
            <a:r>
              <a:rPr lang="en-US" altLang="zh-CN" sz="3200" b="1" spc="-195" dirty="0">
                <a:solidFill>
                  <a:srgbClr val="006EB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b="1" dirty="0">
                <a:solidFill>
                  <a:srgbClr val="006EBF"/>
                </a:solidFill>
                <a:latin typeface="Times New Roman"/>
                <a:ea typeface="Times New Roman"/>
              </a:rPr>
              <a:t>VẾT</a:t>
            </a:r>
            <a:r>
              <a:rPr lang="en-US" altLang="zh-CN" sz="3200" b="1" spc="-194" dirty="0">
                <a:solidFill>
                  <a:srgbClr val="006EB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b="1" dirty="0">
                <a:solidFill>
                  <a:srgbClr val="006EBF"/>
                </a:solidFill>
                <a:latin typeface="Times New Roman"/>
                <a:ea typeface="Times New Roman"/>
              </a:rPr>
              <a:t>THƢƠNG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909218" y="837580"/>
            <a:ext cx="6956411" cy="4267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  <a:tabLst>
                <a:tab pos="4599787" algn="l"/>
              </a:tabLst>
            </a:pPr>
            <a:r>
              <a:rPr lang="en-US" altLang="zh-CN" sz="2800" b="1" dirty="0">
                <a:solidFill>
                  <a:srgbClr val="000000"/>
                </a:solidFill>
                <a:latin typeface="Times New Roman"/>
                <a:ea typeface="Times New Roman"/>
              </a:rPr>
              <a:t>3.</a:t>
            </a:r>
            <a:r>
              <a:rPr lang="en-US" altLang="zh-CN" sz="28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Times New Roman"/>
                <a:ea typeface="Times New Roman"/>
              </a:rPr>
              <a:t>Băng</a:t>
            </a:r>
            <a:r>
              <a:rPr lang="en-US" altLang="zh-CN" sz="28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Times New Roman"/>
                <a:ea typeface="Times New Roman"/>
              </a:rPr>
              <a:t>rẻ</a:t>
            </a:r>
            <a:r>
              <a:rPr lang="en-US" altLang="zh-CN" sz="2800" b="1" spc="-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Times New Roman"/>
                <a:ea typeface="Times New Roman"/>
              </a:rPr>
              <a:t>quạt	4.</a:t>
            </a:r>
            <a:r>
              <a:rPr lang="en-US" altLang="zh-CN" sz="28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Times New Roman"/>
                <a:ea typeface="Times New Roman"/>
              </a:rPr>
              <a:t>Băng</a:t>
            </a:r>
            <a:r>
              <a:rPr lang="en-US" altLang="zh-CN" sz="28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Times New Roman"/>
                <a:ea typeface="Times New Roman"/>
              </a:rPr>
              <a:t>số</a:t>
            </a:r>
            <a:r>
              <a:rPr lang="en-US" altLang="zh-CN" sz="2800" b="1" spc="-6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Times New Roman"/>
                <a:ea typeface="Times New Roman"/>
              </a:rPr>
              <a:t>tám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3"/>
          <p:cNvSpPr txBox="1"/>
          <p:nvPr/>
        </p:nvSpPr>
        <p:spPr>
          <a:xfrm>
            <a:off x="2591689" y="2881410"/>
            <a:ext cx="3743351" cy="12926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1160145">
              <a:lnSpc>
                <a:spcPct val="100000"/>
              </a:lnSpc>
            </a:pPr>
            <a:endParaRPr lang="en-US" altLang="zh-CN" sz="4400" b="1" i="1" dirty="0">
              <a:solidFill>
                <a:srgbClr val="FE0000"/>
              </a:solidFill>
              <a:latin typeface="Times New Roman"/>
              <a:ea typeface="Times New Roman"/>
            </a:endParaRPr>
          </a:p>
          <a:p>
            <a:pPr marL="0">
              <a:lnSpc>
                <a:spcPct val="100000"/>
              </a:lnSpc>
            </a:pPr>
            <a:r>
              <a:rPr lang="en-US" altLang="zh-CN" sz="4000" b="1" dirty="0">
                <a:solidFill>
                  <a:srgbClr val="FE0000"/>
                </a:solidFill>
                <a:latin typeface="Times New Roman"/>
                <a:ea typeface="Times New Roman"/>
              </a:rPr>
              <a:t>Sơ</a:t>
            </a:r>
            <a:r>
              <a:rPr lang="en-US" altLang="zh-CN" sz="4000" b="1" dirty="0">
                <a:solidFill>
                  <a:srgbClr val="FE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4000" b="1" dirty="0">
                <a:solidFill>
                  <a:srgbClr val="FE0000"/>
                </a:solidFill>
                <a:latin typeface="Times New Roman"/>
                <a:ea typeface="Times New Roman"/>
              </a:rPr>
              <a:t>cứu</a:t>
            </a:r>
            <a:r>
              <a:rPr lang="en-US" altLang="zh-CN" sz="4000" b="1" dirty="0">
                <a:solidFill>
                  <a:srgbClr val="FE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4000" b="1" dirty="0">
                <a:solidFill>
                  <a:srgbClr val="FE0000"/>
                </a:solidFill>
                <a:latin typeface="Times New Roman"/>
                <a:ea typeface="Times New Roman"/>
              </a:rPr>
              <a:t>chảy</a:t>
            </a:r>
            <a:r>
              <a:rPr lang="en-US" altLang="zh-CN" sz="4000" b="1" spc="-40" dirty="0">
                <a:solidFill>
                  <a:srgbClr val="FE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4000" b="1" dirty="0">
                <a:solidFill>
                  <a:srgbClr val="FE0000"/>
                </a:solidFill>
                <a:latin typeface="Times New Roman"/>
                <a:ea typeface="Times New Roman"/>
              </a:rPr>
              <a:t>máu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Thảo luận nhóm</a:t>
            </a:r>
            <a:endParaRPr lang="vi-V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Nhóm1,3: Nguyên nhân gây chảy máu</a:t>
            </a:r>
          </a:p>
          <a:p>
            <a:r>
              <a:rPr lang="en-US" dirty="0" smtClean="0"/>
              <a:t>Nhóm 2,4: Có loại chảy máu nào? </a:t>
            </a:r>
          </a:p>
          <a:p>
            <a:r>
              <a:rPr lang="en-US" dirty="0" smtClean="0"/>
              <a:t>Nhóm 5,7: Nguy cơ gì khi bị chảy máu cấp</a:t>
            </a:r>
          </a:p>
          <a:p>
            <a:r>
              <a:rPr lang="en-US" dirty="0" smtClean="0"/>
              <a:t>Nhóm 6,9: Cách xử trí khi chảy máu cấp</a:t>
            </a:r>
          </a:p>
          <a:p>
            <a:r>
              <a:rPr lang="en-US" dirty="0" smtClean="0"/>
              <a:t>Nhóm 8,10: Học sinh cần làm gì để phòng chống chảy máu cấp.</a:t>
            </a: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3323559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9144000" cy="838200"/>
          </a:xfrm>
          <a:solidFill>
            <a:srgbClr val="FF0066"/>
          </a:solidFill>
        </p:spPr>
        <p:txBody>
          <a:bodyPr/>
          <a:lstStyle/>
          <a:p>
            <a:pPr eaLnBrk="1" hangingPunct="1"/>
            <a:r>
              <a:rPr lang="en-US" altLang="vi-VN" sz="3600" b="1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CHẢY MÁU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382000" cy="5181600"/>
          </a:xfrm>
        </p:spPr>
        <p:txBody>
          <a:bodyPr/>
          <a:lstStyle/>
          <a:p>
            <a:pPr eaLnBrk="1" hangingPunct="1">
              <a:lnSpc>
                <a:spcPct val="130000"/>
              </a:lnSpc>
              <a:buClr>
                <a:srgbClr val="FF0066"/>
              </a:buClr>
              <a:buFont typeface="Wingdings" panose="05000000000000000000" pitchFamily="2" charset="2"/>
              <a:buChar char="Ø"/>
            </a:pPr>
            <a:r>
              <a:rPr lang="en-US" altLang="vi-VN" sz="2800" b="1" smtClean="0">
                <a:solidFill>
                  <a:srgbClr val="008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Có hai loại chảy máu: </a:t>
            </a:r>
          </a:p>
          <a:p>
            <a:pPr lvl="1" eaLnBrk="1" hangingPunct="1">
              <a:lnSpc>
                <a:spcPct val="130000"/>
              </a:lnSpc>
              <a:buClr>
                <a:srgbClr val="FF0066"/>
              </a:buClr>
              <a:buSzPct val="130000"/>
              <a:buFont typeface="Wingdings" panose="05000000000000000000" pitchFamily="2" charset="2"/>
              <a:buChar char="F"/>
            </a:pPr>
            <a:r>
              <a:rPr lang="en-US" altLang="vi-VN" smtClean="0">
                <a:solidFill>
                  <a:srgbClr val="008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Chảy máu ngoài</a:t>
            </a:r>
            <a:r>
              <a:rPr lang="en-US" altLang="vi-VN" smtClean="0">
                <a:solidFill>
                  <a:srgbClr val="008000"/>
                </a:solidFill>
                <a:latin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.</a:t>
            </a:r>
          </a:p>
          <a:p>
            <a:pPr lvl="1" eaLnBrk="1" hangingPunct="1">
              <a:lnSpc>
                <a:spcPct val="130000"/>
              </a:lnSpc>
              <a:buClr>
                <a:srgbClr val="FF0066"/>
              </a:buClr>
              <a:buSzPct val="130000"/>
              <a:buFont typeface="Wingdings" panose="05000000000000000000" pitchFamily="2" charset="2"/>
              <a:buChar char="F"/>
            </a:pPr>
            <a:r>
              <a:rPr lang="en-US" altLang="vi-VN" smtClean="0">
                <a:solidFill>
                  <a:srgbClr val="008000"/>
                </a:solidFill>
                <a:latin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Chảy máu trong.           </a:t>
            </a:r>
          </a:p>
          <a:p>
            <a:pPr eaLnBrk="1" hangingPunct="1">
              <a:lnSpc>
                <a:spcPct val="130000"/>
              </a:lnSpc>
              <a:buClr>
                <a:srgbClr val="FF0066"/>
              </a:buClr>
              <a:buFont typeface="Wingdings" panose="05000000000000000000" pitchFamily="2" charset="2"/>
              <a:buChar char="Ø"/>
            </a:pPr>
            <a:r>
              <a:rPr lang="en-US" altLang="vi-VN" sz="2800" smtClean="0">
                <a:solidFill>
                  <a:srgbClr val="008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Chảy máu có thể dẫn đến Suy tuần hoàn </a:t>
            </a:r>
            <a:r>
              <a:rPr lang="en-US" altLang="vi-VN" sz="2800" smtClean="0">
                <a:solidFill>
                  <a:srgbClr val="008000"/>
                </a:solidFill>
                <a:latin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 tổn thương mô, cơ quan  Tử vong.</a:t>
            </a:r>
          </a:p>
          <a:p>
            <a:pPr eaLnBrk="1" hangingPunct="1">
              <a:lnSpc>
                <a:spcPct val="130000"/>
              </a:lnSpc>
              <a:buClr>
                <a:srgbClr val="FF0066"/>
              </a:buClr>
              <a:buFont typeface="Wingdings" panose="05000000000000000000" pitchFamily="2" charset="2"/>
              <a:buChar char="Ø"/>
            </a:pPr>
            <a:r>
              <a:rPr lang="en-US" altLang="vi-VN" sz="2800" smtClean="0">
                <a:solidFill>
                  <a:srgbClr val="008000"/>
                </a:solidFill>
                <a:latin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Sơ cứu viên:</a:t>
            </a:r>
          </a:p>
          <a:p>
            <a:pPr lvl="1" eaLnBrk="1" hangingPunct="1">
              <a:lnSpc>
                <a:spcPct val="130000"/>
              </a:lnSpc>
              <a:buClr>
                <a:srgbClr val="FF0066"/>
              </a:buClr>
              <a:buSzPct val="130000"/>
              <a:buFont typeface="Wingdings" panose="05000000000000000000" pitchFamily="2" charset="2"/>
              <a:buChar char="F"/>
            </a:pPr>
            <a:r>
              <a:rPr lang="en-US" altLang="vi-VN" smtClean="0">
                <a:solidFill>
                  <a:srgbClr val="008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Phát hiện chảy máu </a:t>
            </a:r>
            <a:endParaRPr lang="en-US" altLang="vi-VN" smtClean="0">
              <a:solidFill>
                <a:srgbClr val="008000"/>
              </a:solidFill>
              <a:latin typeface="Tahoma" panose="020B0604030504040204" pitchFamily="34" charset="0"/>
              <a:cs typeface="Tahoma" panose="020B0604030504040204" pitchFamily="34" charset="0"/>
              <a:sym typeface="Wingdings" panose="05000000000000000000" pitchFamily="2" charset="2"/>
            </a:endParaRPr>
          </a:p>
          <a:p>
            <a:pPr lvl="1" eaLnBrk="1" hangingPunct="1">
              <a:lnSpc>
                <a:spcPct val="130000"/>
              </a:lnSpc>
              <a:buClr>
                <a:srgbClr val="FF0066"/>
              </a:buClr>
              <a:buSzPct val="130000"/>
              <a:buFont typeface="Wingdings" panose="05000000000000000000" pitchFamily="2" charset="2"/>
              <a:buChar char="F"/>
            </a:pPr>
            <a:r>
              <a:rPr lang="en-US" altLang="vi-VN" smtClean="0">
                <a:solidFill>
                  <a:srgbClr val="008000"/>
                </a:solidFill>
                <a:latin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Đánh giá mức độ chảy máu </a:t>
            </a:r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352800"/>
            <a:ext cx="152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10850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5"/>
          <p:cNvSpPr txBox="1"/>
          <p:nvPr/>
        </p:nvSpPr>
        <p:spPr>
          <a:xfrm>
            <a:off x="2307589" y="295368"/>
            <a:ext cx="6592692" cy="55798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4000" b="1" spc="-5" dirty="0">
                <a:solidFill>
                  <a:srgbClr val="4E80BB"/>
                </a:solidFill>
                <a:latin typeface="Times New Roman"/>
                <a:ea typeface="Times New Roman"/>
              </a:rPr>
              <a:t>NGUYÊN</a:t>
            </a:r>
            <a:r>
              <a:rPr lang="en-US" altLang="zh-CN" sz="4000" b="1" dirty="0">
                <a:solidFill>
                  <a:srgbClr val="4E80BB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4000" b="1" spc="-5" dirty="0">
                <a:solidFill>
                  <a:srgbClr val="4E80BB"/>
                </a:solidFill>
                <a:latin typeface="Times New Roman"/>
                <a:ea typeface="Times New Roman"/>
              </a:rPr>
              <a:t>NHÂN</a:t>
            </a:r>
          </a:p>
          <a:p>
            <a:pPr marL="0" indent="1442085">
              <a:lnSpc>
                <a:spcPct val="83749"/>
              </a:lnSpc>
            </a:pPr>
            <a:r>
              <a:rPr lang="en-US" altLang="zh-CN" sz="3200" spc="85" dirty="0">
                <a:solidFill>
                  <a:srgbClr val="000000"/>
                </a:solidFill>
                <a:latin typeface="Wingdings"/>
                <a:ea typeface="Wingdings"/>
              </a:rPr>
              <a:t></a:t>
            </a:r>
            <a:r>
              <a:rPr lang="en-US" altLang="zh-CN" sz="3200" b="1" i="1" spc="55" dirty="0">
                <a:solidFill>
                  <a:srgbClr val="000000"/>
                </a:solidFill>
                <a:latin typeface="Times New Roman"/>
                <a:ea typeface="Times New Roman"/>
              </a:rPr>
              <a:t>Trong</a:t>
            </a:r>
            <a:r>
              <a:rPr lang="en-US" altLang="zh-CN" sz="3200" b="1" i="1" spc="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b="1" i="1" spc="50" dirty="0">
                <a:solidFill>
                  <a:srgbClr val="000000"/>
                </a:solidFill>
                <a:latin typeface="Times New Roman"/>
                <a:ea typeface="Times New Roman"/>
              </a:rPr>
              <a:t>trường</a:t>
            </a:r>
            <a:r>
              <a:rPr lang="en-US" altLang="zh-CN" sz="3200" b="1" i="1" spc="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b="1" i="1" spc="60" dirty="0">
                <a:solidFill>
                  <a:srgbClr val="000000"/>
                </a:solidFill>
                <a:latin typeface="Times New Roman"/>
                <a:ea typeface="Times New Roman"/>
              </a:rPr>
              <a:t>học</a:t>
            </a:r>
          </a:p>
          <a:p>
            <a:pPr marL="0" indent="1442085">
              <a:lnSpc>
                <a:spcPct val="81250"/>
              </a:lnSpc>
            </a:pPr>
            <a:r>
              <a:rPr lang="en-US" altLang="zh-CN" sz="3200" dirty="0">
                <a:solidFill>
                  <a:srgbClr val="000000"/>
                </a:solidFill>
                <a:latin typeface="Times New Roman"/>
                <a:ea typeface="Times New Roman"/>
              </a:rPr>
              <a:t>-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cs typeface="Times New Roman"/>
              </a:rPr>
              <a:t>   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ea typeface="Times New Roman"/>
              </a:rPr>
              <a:t>Nô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ea typeface="Times New Roman"/>
              </a:rPr>
              <a:t>đùa,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ea typeface="Times New Roman"/>
              </a:rPr>
              <a:t>va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ea typeface="Times New Roman"/>
              </a:rPr>
              <a:t>đập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ea typeface="Times New Roman"/>
              </a:rPr>
              <a:t>vào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ea typeface="Times New Roman"/>
              </a:rPr>
              <a:t>bàn</a:t>
            </a:r>
            <a:r>
              <a:rPr lang="en-US" altLang="zh-CN" sz="3200" spc="13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ea typeface="Times New Roman"/>
              </a:rPr>
              <a:t>ghế,</a:t>
            </a:r>
          </a:p>
          <a:p>
            <a:pPr marL="0" indent="1899285">
              <a:lnSpc>
                <a:spcPct val="80833"/>
              </a:lnSpc>
            </a:pPr>
            <a:r>
              <a:rPr lang="en-US" altLang="zh-CN" sz="3200" dirty="0">
                <a:solidFill>
                  <a:srgbClr val="000000"/>
                </a:solidFill>
                <a:latin typeface="Times New Roman"/>
                <a:ea typeface="Times New Roman"/>
              </a:rPr>
              <a:t>chảy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ea typeface="Times New Roman"/>
              </a:rPr>
              <a:t>máu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ea typeface="Times New Roman"/>
              </a:rPr>
              <a:t>cam,</a:t>
            </a:r>
            <a:r>
              <a:rPr lang="en-US" altLang="zh-CN" sz="3200" spc="-1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ea typeface="Times New Roman"/>
              </a:rPr>
              <a:t>…</a:t>
            </a:r>
          </a:p>
          <a:p>
            <a:pPr marL="0" indent="1442085">
              <a:lnSpc>
                <a:spcPct val="81250"/>
              </a:lnSpc>
            </a:pPr>
            <a:r>
              <a:rPr lang="en-US" altLang="zh-CN" sz="3200" spc="94" dirty="0">
                <a:solidFill>
                  <a:srgbClr val="000000"/>
                </a:solidFill>
                <a:latin typeface="Wingdings"/>
                <a:ea typeface="Wingdings"/>
              </a:rPr>
              <a:t></a:t>
            </a:r>
            <a:r>
              <a:rPr lang="en-US" altLang="zh-CN" sz="3200" b="1" i="1" spc="60" dirty="0">
                <a:solidFill>
                  <a:srgbClr val="000000"/>
                </a:solidFill>
                <a:latin typeface="Times New Roman"/>
                <a:ea typeface="Times New Roman"/>
              </a:rPr>
              <a:t>Ngoài</a:t>
            </a:r>
            <a:r>
              <a:rPr lang="en-US" altLang="zh-CN" sz="3200" b="1" i="1" spc="3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b="1" i="1" spc="60" dirty="0">
                <a:solidFill>
                  <a:srgbClr val="000000"/>
                </a:solidFill>
                <a:latin typeface="Times New Roman"/>
                <a:ea typeface="Times New Roman"/>
              </a:rPr>
              <a:t>trường</a:t>
            </a:r>
            <a:r>
              <a:rPr lang="en-US" altLang="zh-CN" sz="3200" b="1" i="1" spc="3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b="1" i="1" spc="64" dirty="0">
                <a:solidFill>
                  <a:srgbClr val="000000"/>
                </a:solidFill>
                <a:latin typeface="Times New Roman"/>
                <a:ea typeface="Times New Roman"/>
              </a:rPr>
              <a:t>học</a:t>
            </a:r>
          </a:p>
          <a:p>
            <a:pPr marL="0" indent="1442085">
              <a:lnSpc>
                <a:spcPct val="81250"/>
              </a:lnSpc>
            </a:pPr>
            <a:r>
              <a:rPr lang="en-US" altLang="zh-CN" sz="3200" dirty="0">
                <a:solidFill>
                  <a:srgbClr val="000000"/>
                </a:solidFill>
                <a:latin typeface="Times New Roman"/>
                <a:ea typeface="Times New Roman"/>
              </a:rPr>
              <a:t>-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cs typeface="Times New Roman"/>
              </a:rPr>
              <a:t>   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ea typeface="Times New Roman"/>
              </a:rPr>
              <a:t>Vết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ea typeface="Times New Roman"/>
              </a:rPr>
              <a:t>thương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ea typeface="Times New Roman"/>
              </a:rPr>
              <a:t>do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ea typeface="Times New Roman"/>
              </a:rPr>
              <a:t>dùng</a:t>
            </a:r>
            <a:r>
              <a:rPr lang="en-US" altLang="zh-CN" sz="3200" spc="1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ea typeface="Times New Roman"/>
              </a:rPr>
              <a:t>dao</a:t>
            </a:r>
          </a:p>
          <a:p>
            <a:pPr marL="0" indent="1899285">
              <a:lnSpc>
                <a:spcPct val="80833"/>
              </a:lnSpc>
            </a:pPr>
            <a:r>
              <a:rPr lang="en-US" altLang="zh-CN" sz="3200" dirty="0">
                <a:solidFill>
                  <a:srgbClr val="000000"/>
                </a:solidFill>
                <a:latin typeface="Times New Roman"/>
                <a:ea typeface="Times New Roman"/>
              </a:rPr>
              <a:t>hoặc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ea typeface="Times New Roman"/>
              </a:rPr>
              <a:t>vật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ea typeface="Times New Roman"/>
              </a:rPr>
              <a:t>sắc</a:t>
            </a:r>
            <a:r>
              <a:rPr lang="en-US" altLang="zh-CN" sz="3200" spc="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ea typeface="Times New Roman"/>
              </a:rPr>
              <a:t>nhọn</a:t>
            </a:r>
          </a:p>
          <a:p>
            <a:pPr marL="1899285" indent="-457200" hangingPunct="0">
              <a:lnSpc>
                <a:spcPct val="80833"/>
              </a:lnSpc>
            </a:pPr>
            <a:r>
              <a:rPr lang="en-US" altLang="zh-CN" sz="3200" dirty="0">
                <a:solidFill>
                  <a:srgbClr val="000000"/>
                </a:solidFill>
                <a:latin typeface="Times New Roman"/>
                <a:ea typeface="Times New Roman"/>
              </a:rPr>
              <a:t>-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cs typeface="Times New Roman"/>
              </a:rPr>
              <a:t>   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ea typeface="Times New Roman"/>
              </a:rPr>
              <a:t>Do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ea typeface="Times New Roman"/>
              </a:rPr>
              <a:t>tai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ea typeface="Times New Roman"/>
              </a:rPr>
              <a:t>nạn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ea typeface="Times New Roman"/>
              </a:rPr>
              <a:t>lao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ea typeface="Times New Roman"/>
              </a:rPr>
              <a:t>động,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ea typeface="Times New Roman"/>
              </a:rPr>
              <a:t>tai</a:t>
            </a:r>
            <a:r>
              <a:rPr lang="en-US" altLang="zh-CN" sz="3200" spc="8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ea typeface="Times New Roman"/>
              </a:rPr>
              <a:t>nạn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ea typeface="Times New Roman"/>
              </a:rPr>
              <a:t>giao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ea typeface="Times New Roman"/>
              </a:rPr>
              <a:t>thông,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ea typeface="Times New Roman"/>
              </a:rPr>
              <a:t>tai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ea typeface="Times New Roman"/>
              </a:rPr>
              <a:t>nạn</a:t>
            </a:r>
            <a:r>
              <a:rPr lang="en-US" altLang="zh-CN" sz="3200" spc="1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ea typeface="Times New Roman"/>
              </a:rPr>
              <a:t>trong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ea typeface="Times New Roman"/>
              </a:rPr>
              <a:t>sinh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ea typeface="Times New Roman"/>
              </a:rPr>
              <a:t>hoạt,</a:t>
            </a:r>
            <a:r>
              <a:rPr lang="en-US" altLang="zh-CN" sz="3200" spc="-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ea typeface="Times New Roman"/>
              </a:rPr>
              <a:t>…</a:t>
            </a:r>
          </a:p>
          <a:p>
            <a:pPr marL="1899285" indent="-457200" hangingPunct="0">
              <a:lnSpc>
                <a:spcPct val="95416"/>
              </a:lnSpc>
            </a:pPr>
            <a:r>
              <a:rPr lang="en-US" altLang="zh-CN" sz="3200" dirty="0">
                <a:solidFill>
                  <a:srgbClr val="000000"/>
                </a:solidFill>
                <a:latin typeface="Times New Roman"/>
                <a:ea typeface="Times New Roman"/>
              </a:rPr>
              <a:t>-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cs typeface="Times New Roman"/>
              </a:rPr>
              <a:t>   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ea typeface="Times New Roman"/>
              </a:rPr>
              <a:t>Do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ea typeface="Times New Roman"/>
              </a:rPr>
              <a:t>các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ea typeface="Times New Roman"/>
              </a:rPr>
              <a:t>chấn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ea typeface="Times New Roman"/>
              </a:rPr>
              <a:t>thương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ea typeface="Times New Roman"/>
              </a:rPr>
              <a:t>gây</a:t>
            </a:r>
            <a:r>
              <a:rPr lang="en-US" altLang="zh-CN" sz="3200" spc="1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ea typeface="Times New Roman"/>
              </a:rPr>
              <a:t>tổn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ea typeface="Times New Roman"/>
              </a:rPr>
              <a:t>thương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ea typeface="Times New Roman"/>
              </a:rPr>
              <a:t>nội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ea typeface="Times New Roman"/>
              </a:rPr>
              <a:t>tạng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ea typeface="Times New Roman"/>
              </a:rPr>
              <a:t>dẫn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ea typeface="Times New Roman"/>
              </a:rPr>
              <a:t>tới</a:t>
            </a:r>
            <a:r>
              <a:rPr lang="en-US" altLang="zh-CN" sz="3200" spc="-4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ea typeface="Times New Roman"/>
              </a:rPr>
              <a:t>tình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ea typeface="Times New Roman"/>
              </a:rPr>
              <a:t>trạng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ea typeface="Times New Roman"/>
              </a:rPr>
              <a:t>chảy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ea typeface="Times New Roman"/>
              </a:rPr>
              <a:t>máu</a:t>
            </a:r>
            <a:r>
              <a:rPr lang="en-US" altLang="zh-CN" sz="3200" spc="-1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ea typeface="Times New Roman"/>
              </a:rPr>
              <a:t>trong.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7"/>
          <p:cNvSpPr txBox="1"/>
          <p:nvPr/>
        </p:nvSpPr>
        <p:spPr>
          <a:xfrm>
            <a:off x="908303" y="155542"/>
            <a:ext cx="7592496" cy="334103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2560320">
              <a:lnSpc>
                <a:spcPct val="100000"/>
              </a:lnSpc>
            </a:pPr>
            <a:r>
              <a:rPr lang="en-US" altLang="zh-CN" sz="3500" b="1" dirty="0">
                <a:solidFill>
                  <a:srgbClr val="4E80BB"/>
                </a:solidFill>
                <a:latin typeface="Times New Roman"/>
                <a:ea typeface="Times New Roman"/>
              </a:rPr>
              <a:t>NGUY</a:t>
            </a:r>
            <a:r>
              <a:rPr lang="en-US" altLang="zh-CN" sz="3500" b="1" spc="-159" dirty="0">
                <a:solidFill>
                  <a:srgbClr val="4E80BB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500" b="1" spc="5" dirty="0">
                <a:solidFill>
                  <a:srgbClr val="4E80BB"/>
                </a:solidFill>
                <a:latin typeface="Times New Roman"/>
                <a:ea typeface="Times New Roman"/>
              </a:rPr>
              <a:t>C</a:t>
            </a:r>
            <a:r>
              <a:rPr lang="en-US" altLang="zh-CN" sz="3500" b="1" dirty="0">
                <a:solidFill>
                  <a:srgbClr val="4E80BB"/>
                </a:solidFill>
                <a:latin typeface="Times New Roman"/>
                <a:ea typeface="Times New Roman"/>
              </a:rPr>
              <a:t>Ơ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704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4000" dirty="0">
                <a:solidFill>
                  <a:srgbClr val="000000"/>
                </a:solidFill>
                <a:latin typeface="Wingdings"/>
                <a:ea typeface="Wingdings"/>
              </a:rPr>
              <a:t></a:t>
            </a:r>
            <a:r>
              <a:rPr lang="en-US" altLang="zh-CN" sz="4000" dirty="0">
                <a:solidFill>
                  <a:srgbClr val="000000"/>
                </a:solidFill>
                <a:latin typeface="Times New Roman"/>
                <a:ea typeface="Times New Roman"/>
              </a:rPr>
              <a:t>Mất</a:t>
            </a:r>
            <a:r>
              <a:rPr lang="en-US" altLang="zh-CN" sz="40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4000" dirty="0">
                <a:solidFill>
                  <a:srgbClr val="000000"/>
                </a:solidFill>
                <a:latin typeface="Times New Roman"/>
                <a:ea typeface="Times New Roman"/>
              </a:rPr>
              <a:t>máu</a:t>
            </a:r>
            <a:r>
              <a:rPr lang="en-US" altLang="zh-CN" sz="40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4000" dirty="0">
                <a:solidFill>
                  <a:srgbClr val="000000"/>
                </a:solidFill>
                <a:latin typeface="Times New Roman"/>
                <a:ea typeface="Times New Roman"/>
              </a:rPr>
              <a:t>nhiều</a:t>
            </a:r>
            <a:r>
              <a:rPr lang="en-US" altLang="zh-CN" sz="40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4000" dirty="0">
                <a:solidFill>
                  <a:srgbClr val="000000"/>
                </a:solidFill>
                <a:latin typeface="Times New Roman"/>
                <a:ea typeface="Times New Roman"/>
              </a:rPr>
              <a:t>dẫn</a:t>
            </a:r>
            <a:r>
              <a:rPr lang="en-US" altLang="zh-CN" sz="40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4000" dirty="0">
                <a:solidFill>
                  <a:srgbClr val="000000"/>
                </a:solidFill>
                <a:latin typeface="Times New Roman"/>
                <a:ea typeface="Times New Roman"/>
              </a:rPr>
              <a:t>đến</a:t>
            </a:r>
            <a:r>
              <a:rPr lang="en-US" altLang="zh-CN" sz="40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4000" dirty="0">
                <a:solidFill>
                  <a:srgbClr val="000000"/>
                </a:solidFill>
                <a:latin typeface="Times New Roman"/>
                <a:ea typeface="Times New Roman"/>
              </a:rPr>
              <a:t>chóng</a:t>
            </a:r>
            <a:r>
              <a:rPr lang="en-US" altLang="zh-CN" sz="4000" spc="-5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4000" dirty="0">
                <a:solidFill>
                  <a:srgbClr val="000000"/>
                </a:solidFill>
                <a:latin typeface="Times New Roman"/>
                <a:ea typeface="Times New Roman"/>
              </a:rPr>
              <a:t>mặt,</a:t>
            </a:r>
          </a:p>
          <a:p>
            <a:pPr marL="0" indent="342900">
              <a:lnSpc>
                <a:spcPct val="100000"/>
              </a:lnSpc>
            </a:pPr>
            <a:r>
              <a:rPr lang="en-US" altLang="zh-CN" sz="4000" dirty="0">
                <a:solidFill>
                  <a:srgbClr val="000000"/>
                </a:solidFill>
                <a:latin typeface="Times New Roman"/>
                <a:ea typeface="Times New Roman"/>
              </a:rPr>
              <a:t>choáng</a:t>
            </a:r>
            <a:r>
              <a:rPr lang="en-US" altLang="zh-CN" sz="40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4000" dirty="0">
                <a:solidFill>
                  <a:srgbClr val="000000"/>
                </a:solidFill>
                <a:latin typeface="Times New Roman"/>
                <a:ea typeface="Times New Roman"/>
              </a:rPr>
              <a:t>sốc,</a:t>
            </a:r>
            <a:r>
              <a:rPr lang="en-US" altLang="zh-CN" sz="40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4000" dirty="0">
                <a:solidFill>
                  <a:srgbClr val="000000"/>
                </a:solidFill>
                <a:latin typeface="Times New Roman"/>
                <a:ea typeface="Times New Roman"/>
              </a:rPr>
              <a:t>mất</a:t>
            </a:r>
            <a:r>
              <a:rPr lang="en-US" altLang="zh-CN" sz="40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4000" dirty="0">
                <a:solidFill>
                  <a:srgbClr val="000000"/>
                </a:solidFill>
                <a:latin typeface="Times New Roman"/>
                <a:ea typeface="Times New Roman"/>
              </a:rPr>
              <a:t>ý</a:t>
            </a:r>
            <a:r>
              <a:rPr lang="en-US" altLang="zh-CN" sz="40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4000" dirty="0">
                <a:solidFill>
                  <a:srgbClr val="000000"/>
                </a:solidFill>
                <a:latin typeface="Times New Roman"/>
                <a:ea typeface="Times New Roman"/>
              </a:rPr>
              <a:t>thức</a:t>
            </a:r>
            <a:r>
              <a:rPr lang="en-US" altLang="zh-CN" sz="40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4000" dirty="0">
                <a:solidFill>
                  <a:srgbClr val="000000"/>
                </a:solidFill>
                <a:latin typeface="Times New Roman"/>
                <a:ea typeface="Times New Roman"/>
              </a:rPr>
              <a:t>tạm</a:t>
            </a:r>
            <a:r>
              <a:rPr lang="en-US" altLang="zh-CN" sz="4000" spc="-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4000" dirty="0">
                <a:solidFill>
                  <a:srgbClr val="000000"/>
                </a:solidFill>
                <a:latin typeface="Times New Roman"/>
                <a:ea typeface="Times New Roman"/>
              </a:rPr>
              <a:t>thời.</a:t>
            </a:r>
          </a:p>
          <a:p>
            <a:pPr marL="0">
              <a:lnSpc>
                <a:spcPct val="100000"/>
              </a:lnSpc>
            </a:pPr>
            <a:r>
              <a:rPr lang="en-US" altLang="zh-CN" sz="4000" dirty="0">
                <a:solidFill>
                  <a:srgbClr val="000000"/>
                </a:solidFill>
                <a:latin typeface="Wingdings"/>
                <a:ea typeface="Wingdings"/>
              </a:rPr>
              <a:t></a:t>
            </a:r>
            <a:r>
              <a:rPr lang="en-US" altLang="zh-CN" sz="4000" dirty="0">
                <a:solidFill>
                  <a:srgbClr val="000000"/>
                </a:solidFill>
                <a:latin typeface="Times New Roman"/>
                <a:ea typeface="Times New Roman"/>
              </a:rPr>
              <a:t>Bất</a:t>
            </a:r>
            <a:r>
              <a:rPr lang="en-US" altLang="zh-CN" sz="40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4000" dirty="0">
                <a:solidFill>
                  <a:srgbClr val="000000"/>
                </a:solidFill>
                <a:latin typeface="Times New Roman"/>
                <a:ea typeface="Times New Roman"/>
              </a:rPr>
              <a:t>tỉnh</a:t>
            </a:r>
            <a:r>
              <a:rPr lang="en-US" altLang="zh-CN" sz="40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4000" dirty="0">
                <a:solidFill>
                  <a:srgbClr val="000000"/>
                </a:solidFill>
                <a:latin typeface="Times New Roman"/>
                <a:ea typeface="Times New Roman"/>
              </a:rPr>
              <a:t>và</a:t>
            </a:r>
            <a:r>
              <a:rPr lang="en-US" altLang="zh-CN" sz="40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4000" dirty="0">
                <a:solidFill>
                  <a:srgbClr val="000000"/>
                </a:solidFill>
                <a:latin typeface="Times New Roman"/>
                <a:ea typeface="Times New Roman"/>
              </a:rPr>
              <a:t>tử</a:t>
            </a:r>
            <a:r>
              <a:rPr lang="en-US" altLang="zh-CN" sz="4000" spc="-3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4000" dirty="0">
                <a:solidFill>
                  <a:srgbClr val="000000"/>
                </a:solidFill>
                <a:latin typeface="Times New Roman"/>
                <a:ea typeface="Times New Roman"/>
              </a:rPr>
              <a:t>vong.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9"/>
          <p:cNvSpPr txBox="1"/>
          <p:nvPr/>
        </p:nvSpPr>
        <p:spPr>
          <a:xfrm>
            <a:off x="3972814" y="230218"/>
            <a:ext cx="1693944" cy="5334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3500" b="1" dirty="0">
                <a:solidFill>
                  <a:srgbClr val="006EBF"/>
                </a:solidFill>
                <a:latin typeface="Times New Roman"/>
                <a:ea typeface="Times New Roman"/>
              </a:rPr>
              <a:t>XỬ</a:t>
            </a:r>
            <a:r>
              <a:rPr lang="en-US" altLang="zh-CN" sz="3500" b="1" spc="-85" dirty="0">
                <a:solidFill>
                  <a:srgbClr val="006EB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500" b="1" dirty="0">
                <a:solidFill>
                  <a:srgbClr val="006EBF"/>
                </a:solidFill>
                <a:latin typeface="Times New Roman"/>
                <a:ea typeface="Times New Roman"/>
              </a:rPr>
              <a:t>TRÍ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06144" y="2110409"/>
            <a:ext cx="2923166" cy="30416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1301445">
              <a:lnSpc>
                <a:spcPct val="100000"/>
              </a:lnSpc>
            </a:pPr>
            <a:r>
              <a:rPr lang="en-US" altLang="zh-CN" sz="4800" spc="-10" dirty="0">
                <a:solidFill>
                  <a:srgbClr val="FEFEFE"/>
                </a:solidFill>
                <a:latin typeface="Calibri"/>
                <a:ea typeface="Calibri"/>
              </a:rPr>
              <a:t>1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564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3000" b="1" dirty="0">
                <a:solidFill>
                  <a:srgbClr val="000000"/>
                </a:solidFill>
                <a:latin typeface="Times New Roman"/>
                <a:ea typeface="Times New Roman"/>
              </a:rPr>
              <a:t>-</a:t>
            </a:r>
            <a:r>
              <a:rPr lang="en-US" altLang="zh-CN" sz="30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000" b="1" dirty="0">
                <a:solidFill>
                  <a:srgbClr val="000000"/>
                </a:solidFill>
                <a:latin typeface="Times New Roman"/>
                <a:ea typeface="Times New Roman"/>
              </a:rPr>
              <a:t>Chảy</a:t>
            </a:r>
            <a:r>
              <a:rPr lang="en-US" altLang="zh-CN" sz="30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000" b="1" dirty="0">
                <a:solidFill>
                  <a:srgbClr val="000000"/>
                </a:solidFill>
                <a:latin typeface="Times New Roman"/>
                <a:ea typeface="Times New Roman"/>
              </a:rPr>
              <a:t>máu</a:t>
            </a:r>
            <a:r>
              <a:rPr lang="en-US" altLang="zh-CN" sz="3000" b="1" spc="-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000" b="1" dirty="0">
                <a:solidFill>
                  <a:srgbClr val="000000"/>
                </a:solidFill>
                <a:latin typeface="Times New Roman"/>
                <a:ea typeface="Times New Roman"/>
              </a:rPr>
              <a:t>nhiều</a:t>
            </a:r>
          </a:p>
          <a:p>
            <a:pPr marL="0" indent="163068">
              <a:lnSpc>
                <a:spcPct val="100000"/>
              </a:lnSpc>
            </a:pPr>
            <a:r>
              <a:rPr lang="en-US" altLang="zh-CN" sz="3000" b="1" dirty="0">
                <a:solidFill>
                  <a:srgbClr val="000000"/>
                </a:solidFill>
                <a:latin typeface="Times New Roman"/>
                <a:ea typeface="Times New Roman"/>
              </a:rPr>
              <a:t>không</a:t>
            </a:r>
            <a:r>
              <a:rPr lang="en-US" altLang="zh-CN" sz="30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000" b="1" dirty="0">
                <a:solidFill>
                  <a:srgbClr val="000000"/>
                </a:solidFill>
                <a:latin typeface="Times New Roman"/>
                <a:ea typeface="Times New Roman"/>
              </a:rPr>
              <a:t>có</a:t>
            </a:r>
            <a:r>
              <a:rPr lang="en-US" altLang="zh-CN" sz="30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000" b="1" dirty="0">
                <a:solidFill>
                  <a:srgbClr val="000000"/>
                </a:solidFill>
                <a:latin typeface="Times New Roman"/>
                <a:ea typeface="Times New Roman"/>
              </a:rPr>
              <a:t>dị</a:t>
            </a:r>
            <a:r>
              <a:rPr lang="en-US" altLang="zh-CN" sz="3000" b="1" spc="-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000" b="1" dirty="0">
                <a:solidFill>
                  <a:srgbClr val="000000"/>
                </a:solidFill>
                <a:latin typeface="Times New Roman"/>
                <a:ea typeface="Times New Roman"/>
              </a:rPr>
              <a:t>vật.</a:t>
            </a:r>
          </a:p>
          <a:p>
            <a:pPr marL="0">
              <a:lnSpc>
                <a:spcPct val="100000"/>
              </a:lnSpc>
              <a:spcBef>
                <a:spcPts val="220"/>
              </a:spcBef>
            </a:pPr>
            <a:r>
              <a:rPr lang="en-US" altLang="zh-CN" sz="3000" b="1" dirty="0">
                <a:solidFill>
                  <a:srgbClr val="000000"/>
                </a:solidFill>
                <a:latin typeface="Times New Roman"/>
                <a:ea typeface="Times New Roman"/>
              </a:rPr>
              <a:t>-</a:t>
            </a:r>
            <a:r>
              <a:rPr lang="en-US" altLang="zh-CN" sz="30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000" b="1" dirty="0">
                <a:solidFill>
                  <a:srgbClr val="000000"/>
                </a:solidFill>
                <a:latin typeface="Times New Roman"/>
                <a:ea typeface="Times New Roman"/>
              </a:rPr>
              <a:t>Chảy</a:t>
            </a:r>
            <a:r>
              <a:rPr lang="en-US" altLang="zh-CN" sz="30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000" b="1" dirty="0">
                <a:solidFill>
                  <a:srgbClr val="000000"/>
                </a:solidFill>
                <a:latin typeface="Times New Roman"/>
                <a:ea typeface="Times New Roman"/>
              </a:rPr>
              <a:t>máu</a:t>
            </a:r>
            <a:r>
              <a:rPr lang="en-US" altLang="zh-CN" sz="3000" b="1" spc="-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000" b="1" dirty="0">
                <a:solidFill>
                  <a:srgbClr val="000000"/>
                </a:solidFill>
                <a:latin typeface="Times New Roman"/>
                <a:ea typeface="Times New Roman"/>
              </a:rPr>
              <a:t>nhiều</a:t>
            </a:r>
          </a:p>
          <a:p>
            <a:pPr marL="0" indent="370281">
              <a:lnSpc>
                <a:spcPct val="100000"/>
              </a:lnSpc>
            </a:pPr>
            <a:r>
              <a:rPr lang="en-US" altLang="zh-CN" sz="3000" b="1" dirty="0">
                <a:solidFill>
                  <a:srgbClr val="000000"/>
                </a:solidFill>
                <a:latin typeface="Times New Roman"/>
                <a:ea typeface="Times New Roman"/>
              </a:rPr>
              <a:t>có</a:t>
            </a:r>
            <a:r>
              <a:rPr lang="en-US" altLang="zh-CN" sz="30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000" b="1" dirty="0">
                <a:solidFill>
                  <a:srgbClr val="000000"/>
                </a:solidFill>
                <a:latin typeface="Times New Roman"/>
                <a:ea typeface="Times New Roman"/>
              </a:rPr>
              <a:t>kèm</a:t>
            </a:r>
            <a:r>
              <a:rPr lang="en-US" altLang="zh-CN" sz="30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000" b="1" dirty="0">
                <a:solidFill>
                  <a:srgbClr val="000000"/>
                </a:solidFill>
                <a:latin typeface="Times New Roman"/>
                <a:ea typeface="Times New Roman"/>
              </a:rPr>
              <a:t>dị</a:t>
            </a:r>
            <a:r>
              <a:rPr lang="en-US" altLang="zh-CN" sz="3000" b="1" spc="-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000" b="1" dirty="0">
                <a:solidFill>
                  <a:srgbClr val="000000"/>
                </a:solidFill>
                <a:latin typeface="Times New Roman"/>
                <a:ea typeface="Times New Roman"/>
              </a:rPr>
              <a:t>vật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5475732" y="2110409"/>
            <a:ext cx="2466977" cy="167378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1073149">
              <a:lnSpc>
                <a:spcPct val="100000"/>
              </a:lnSpc>
            </a:pPr>
            <a:r>
              <a:rPr lang="en-US" altLang="zh-CN" sz="4800" spc="-10" dirty="0">
                <a:solidFill>
                  <a:srgbClr val="FEFEFE"/>
                </a:solidFill>
                <a:latin typeface="Calibri"/>
                <a:ea typeface="Calibri"/>
              </a:rPr>
              <a:t>3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814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3000" b="1" dirty="0">
                <a:solidFill>
                  <a:srgbClr val="000000"/>
                </a:solidFill>
                <a:latin typeface="Times New Roman"/>
                <a:ea typeface="Times New Roman"/>
              </a:rPr>
              <a:t>Chảy</a:t>
            </a:r>
            <a:r>
              <a:rPr lang="en-US" altLang="zh-CN" sz="30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000" b="1" dirty="0">
                <a:solidFill>
                  <a:srgbClr val="000000"/>
                </a:solidFill>
                <a:latin typeface="Times New Roman"/>
                <a:ea typeface="Times New Roman"/>
              </a:rPr>
              <a:t>máu</a:t>
            </a:r>
            <a:r>
              <a:rPr lang="en-US" altLang="zh-CN" sz="3000" b="1" spc="-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000" b="1" dirty="0">
                <a:solidFill>
                  <a:srgbClr val="000000"/>
                </a:solidFill>
                <a:latin typeface="Times New Roman"/>
                <a:ea typeface="Times New Roman"/>
              </a:rPr>
              <a:t>cam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3"/>
          <p:cNvSpPr txBox="1"/>
          <p:nvPr/>
        </p:nvSpPr>
        <p:spPr>
          <a:xfrm>
            <a:off x="2675508" y="205608"/>
            <a:ext cx="4222597" cy="4876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3200" b="1" dirty="0">
                <a:solidFill>
                  <a:srgbClr val="006EBF"/>
                </a:solidFill>
                <a:latin typeface="Times New Roman"/>
                <a:ea typeface="Times New Roman"/>
              </a:rPr>
              <a:t>1.</a:t>
            </a:r>
            <a:r>
              <a:rPr lang="en-US" altLang="zh-CN" sz="3200" b="1" dirty="0">
                <a:solidFill>
                  <a:srgbClr val="006EB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b="1" dirty="0">
                <a:solidFill>
                  <a:srgbClr val="006EBF"/>
                </a:solidFill>
                <a:latin typeface="Times New Roman"/>
                <a:ea typeface="Times New Roman"/>
              </a:rPr>
              <a:t>CHẢY</a:t>
            </a:r>
            <a:r>
              <a:rPr lang="en-US" altLang="zh-CN" sz="3200" b="1" dirty="0">
                <a:solidFill>
                  <a:srgbClr val="006EB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b="1" dirty="0">
                <a:solidFill>
                  <a:srgbClr val="006EBF"/>
                </a:solidFill>
                <a:latin typeface="Times New Roman"/>
                <a:ea typeface="Times New Roman"/>
              </a:rPr>
              <a:t>MÁU</a:t>
            </a:r>
            <a:r>
              <a:rPr lang="en-US" altLang="zh-CN" sz="3200" b="1" spc="-125" dirty="0">
                <a:solidFill>
                  <a:srgbClr val="006EB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b="1" dirty="0">
                <a:solidFill>
                  <a:srgbClr val="006EBF"/>
                </a:solidFill>
                <a:latin typeface="Times New Roman"/>
                <a:ea typeface="Times New Roman"/>
              </a:rPr>
              <a:t>NHIỀU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5"/>
          <p:cNvSpPr txBox="1"/>
          <p:nvPr/>
        </p:nvSpPr>
        <p:spPr>
          <a:xfrm>
            <a:off x="2675508" y="286531"/>
            <a:ext cx="4224851" cy="4876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3200" b="1" dirty="0">
                <a:solidFill>
                  <a:srgbClr val="006EBF"/>
                </a:solidFill>
                <a:latin typeface="Times New Roman"/>
                <a:ea typeface="Times New Roman"/>
              </a:rPr>
              <a:t>1.</a:t>
            </a:r>
            <a:r>
              <a:rPr lang="en-US" altLang="zh-CN" sz="3200" b="1" dirty="0">
                <a:solidFill>
                  <a:srgbClr val="006EB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b="1" dirty="0">
                <a:solidFill>
                  <a:srgbClr val="006EBF"/>
                </a:solidFill>
                <a:latin typeface="Times New Roman"/>
                <a:ea typeface="Times New Roman"/>
              </a:rPr>
              <a:t>CHẢY</a:t>
            </a:r>
            <a:r>
              <a:rPr lang="en-US" altLang="zh-CN" sz="3200" b="1" dirty="0">
                <a:solidFill>
                  <a:srgbClr val="006EB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b="1" dirty="0">
                <a:solidFill>
                  <a:srgbClr val="006EBF"/>
                </a:solidFill>
                <a:latin typeface="Times New Roman"/>
                <a:ea typeface="Times New Roman"/>
              </a:rPr>
              <a:t>MÁU</a:t>
            </a:r>
            <a:r>
              <a:rPr lang="en-US" altLang="zh-CN" sz="3200" b="1" spc="-104" dirty="0">
                <a:solidFill>
                  <a:srgbClr val="006EB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b="1" dirty="0">
                <a:solidFill>
                  <a:srgbClr val="006EBF"/>
                </a:solidFill>
                <a:latin typeface="Times New Roman"/>
                <a:ea typeface="Times New Roman"/>
              </a:rPr>
              <a:t>NHIỀU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396240" y="1048634"/>
            <a:ext cx="262503" cy="4876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3200" spc="-10" dirty="0">
                <a:solidFill>
                  <a:srgbClr val="000000"/>
                </a:solidFill>
                <a:latin typeface="Times New Roman"/>
                <a:ea typeface="Times New Roman"/>
              </a:rPr>
              <a:t>-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911352" y="1048634"/>
            <a:ext cx="7925262" cy="97563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3200" spc="64" dirty="0">
                <a:solidFill>
                  <a:srgbClr val="000000"/>
                </a:solidFill>
                <a:latin typeface="Times New Roman"/>
                <a:ea typeface="Times New Roman"/>
              </a:rPr>
              <a:t>Không</a:t>
            </a:r>
            <a:r>
              <a:rPr lang="en-US" altLang="zh-CN" sz="3200" spc="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spc="44" dirty="0">
                <a:solidFill>
                  <a:srgbClr val="000000"/>
                </a:solidFill>
                <a:latin typeface="Times New Roman"/>
                <a:ea typeface="Times New Roman"/>
              </a:rPr>
              <a:t>tiếp</a:t>
            </a:r>
            <a:r>
              <a:rPr lang="en-US" altLang="zh-CN" sz="3200" spc="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spc="55" dirty="0">
                <a:solidFill>
                  <a:srgbClr val="000000"/>
                </a:solidFill>
                <a:latin typeface="Times New Roman"/>
                <a:ea typeface="Times New Roman"/>
              </a:rPr>
              <a:t>xúc</a:t>
            </a:r>
            <a:r>
              <a:rPr lang="en-US" altLang="zh-CN" sz="3200" spc="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spc="50" dirty="0">
                <a:solidFill>
                  <a:srgbClr val="000000"/>
                </a:solidFill>
                <a:latin typeface="Times New Roman"/>
                <a:ea typeface="Times New Roman"/>
              </a:rPr>
              <a:t>trực</a:t>
            </a:r>
            <a:r>
              <a:rPr lang="en-US" altLang="zh-CN" sz="3200" spc="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spc="44" dirty="0">
                <a:solidFill>
                  <a:srgbClr val="000000"/>
                </a:solidFill>
                <a:latin typeface="Times New Roman"/>
                <a:ea typeface="Times New Roman"/>
              </a:rPr>
              <a:t>tiếp</a:t>
            </a:r>
            <a:r>
              <a:rPr lang="en-US" altLang="zh-CN" sz="3200" spc="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spc="50" dirty="0">
                <a:solidFill>
                  <a:srgbClr val="000000"/>
                </a:solidFill>
                <a:latin typeface="Times New Roman"/>
                <a:ea typeface="Times New Roman"/>
              </a:rPr>
              <a:t>với</a:t>
            </a:r>
            <a:r>
              <a:rPr lang="en-US" altLang="zh-CN" sz="3200" spc="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spc="69" dirty="0">
                <a:solidFill>
                  <a:srgbClr val="000000"/>
                </a:solidFill>
                <a:latin typeface="Times New Roman"/>
                <a:ea typeface="Times New Roman"/>
              </a:rPr>
              <a:t>máu</a:t>
            </a:r>
            <a:r>
              <a:rPr lang="en-US" altLang="zh-CN" sz="3200" spc="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spc="55" dirty="0">
                <a:solidFill>
                  <a:srgbClr val="000000"/>
                </a:solidFill>
                <a:latin typeface="Times New Roman"/>
                <a:ea typeface="Times New Roman"/>
              </a:rPr>
              <a:t>của</a:t>
            </a:r>
            <a:r>
              <a:rPr lang="en-US" altLang="zh-CN" sz="3200" spc="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spc="89" dirty="0">
                <a:solidFill>
                  <a:srgbClr val="000000"/>
                </a:solidFill>
                <a:latin typeface="Times New Roman"/>
                <a:ea typeface="Times New Roman"/>
              </a:rPr>
              <a:t>NN</a:t>
            </a:r>
            <a:r>
              <a:rPr lang="en-US" altLang="zh-CN" sz="3200" spc="34" dirty="0">
                <a:solidFill>
                  <a:srgbClr val="000000"/>
                </a:solidFill>
                <a:latin typeface="Times New Roman"/>
                <a:ea typeface="Times New Roman"/>
              </a:rPr>
              <a:t>:</a:t>
            </a:r>
            <a:r>
              <a:rPr lang="en-US" altLang="zh-CN" sz="3200" spc="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spc="64" dirty="0">
                <a:solidFill>
                  <a:srgbClr val="000000"/>
                </a:solidFill>
                <a:latin typeface="Times New Roman"/>
                <a:ea typeface="Times New Roman"/>
              </a:rPr>
              <a:t>Bảo</a:t>
            </a:r>
          </a:p>
          <a:p>
            <a:pPr marL="0">
              <a:lnSpc>
                <a:spcPct val="100000"/>
              </a:lnSpc>
            </a:pPr>
            <a:r>
              <a:rPr lang="en-US" altLang="zh-CN" sz="3200" dirty="0">
                <a:solidFill>
                  <a:srgbClr val="000000"/>
                </a:solidFill>
                <a:latin typeface="Times New Roman"/>
                <a:ea typeface="Times New Roman"/>
              </a:rPr>
              <a:t>vệ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ea typeface="Times New Roman"/>
              </a:rPr>
              <a:t>bàn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ea typeface="Times New Roman"/>
              </a:rPr>
              <a:t>tay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ea typeface="Times New Roman"/>
              </a:rPr>
              <a:t>bằng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ea typeface="Times New Roman"/>
              </a:rPr>
              <a:t>găng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ea typeface="Times New Roman"/>
              </a:rPr>
              <a:t>tay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ea typeface="Times New Roman"/>
              </a:rPr>
              <a:t>hoặc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ea typeface="Times New Roman"/>
              </a:rPr>
              <a:t>vải,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ea typeface="Times New Roman"/>
              </a:rPr>
              <a:t>quần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ea typeface="Times New Roman"/>
              </a:rPr>
              <a:t>áo</a:t>
            </a:r>
            <a:r>
              <a:rPr lang="en-US" altLang="zh-CN" sz="3200" spc="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ea typeface="Times New Roman"/>
              </a:rPr>
              <a:t>sạch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396240" y="2024375"/>
            <a:ext cx="5012425" cy="4876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3200" dirty="0">
                <a:solidFill>
                  <a:srgbClr val="000000"/>
                </a:solidFill>
                <a:latin typeface="Times New Roman"/>
                <a:ea typeface="Times New Roman"/>
              </a:rPr>
              <a:t>-</a:t>
            </a:r>
            <a:r>
              <a:rPr lang="en-US" altLang="zh-CN" sz="3200" spc="69" dirty="0">
                <a:solidFill>
                  <a:srgbClr val="000000"/>
                </a:solidFill>
                <a:latin typeface="Times New Roman"/>
                <a:cs typeface="Times New Roman"/>
              </a:rPr>
              <a:t>   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ea typeface="Times New Roman"/>
              </a:rPr>
              <a:t>Ép</a:t>
            </a:r>
            <a:r>
              <a:rPr lang="en-US" altLang="zh-CN" sz="3200" spc="8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ea typeface="Times New Roman"/>
              </a:rPr>
              <a:t>trực</a:t>
            </a:r>
            <a:r>
              <a:rPr lang="en-US" altLang="zh-CN" sz="3200" spc="7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ea typeface="Times New Roman"/>
              </a:rPr>
              <a:t>tiếp</a:t>
            </a:r>
            <a:r>
              <a:rPr lang="en-US" altLang="zh-CN" sz="3200" spc="7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ea typeface="Times New Roman"/>
              </a:rPr>
              <a:t>lên</a:t>
            </a:r>
            <a:r>
              <a:rPr lang="en-US" altLang="zh-CN" sz="3200" spc="7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ea typeface="Times New Roman"/>
              </a:rPr>
              <a:t>vết</a:t>
            </a:r>
            <a:r>
              <a:rPr lang="en-US" altLang="zh-CN" sz="3200" spc="7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ea typeface="Times New Roman"/>
              </a:rPr>
              <a:t>thương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396240" y="2512055"/>
            <a:ext cx="5911124" cy="4876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3200" dirty="0">
                <a:solidFill>
                  <a:srgbClr val="FE0000"/>
                </a:solidFill>
                <a:latin typeface="Times New Roman"/>
                <a:ea typeface="Times New Roman"/>
              </a:rPr>
              <a:t>-</a:t>
            </a:r>
            <a:r>
              <a:rPr lang="en-US" altLang="zh-CN" sz="3200" spc="64" dirty="0">
                <a:solidFill>
                  <a:srgbClr val="FE0000"/>
                </a:solidFill>
                <a:latin typeface="Times New Roman"/>
                <a:cs typeface="Times New Roman"/>
              </a:rPr>
              <a:t>   </a:t>
            </a:r>
            <a:r>
              <a:rPr lang="en-US" altLang="zh-CN" sz="3200" dirty="0">
                <a:solidFill>
                  <a:srgbClr val="FE0000"/>
                </a:solidFill>
                <a:latin typeface="Times New Roman"/>
                <a:ea typeface="Times New Roman"/>
              </a:rPr>
              <a:t>Băng</a:t>
            </a:r>
            <a:r>
              <a:rPr lang="en-US" altLang="zh-CN" sz="3200" spc="75" dirty="0">
                <a:solidFill>
                  <a:srgbClr val="FE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dirty="0">
                <a:solidFill>
                  <a:srgbClr val="FE0000"/>
                </a:solidFill>
                <a:latin typeface="Times New Roman"/>
                <a:ea typeface="Times New Roman"/>
              </a:rPr>
              <a:t>ép</a:t>
            </a:r>
            <a:r>
              <a:rPr lang="en-US" altLang="zh-CN" sz="3200" spc="64" dirty="0">
                <a:solidFill>
                  <a:srgbClr val="FE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dirty="0">
                <a:solidFill>
                  <a:srgbClr val="FE0000"/>
                </a:solidFill>
                <a:latin typeface="Times New Roman"/>
                <a:ea typeface="Times New Roman"/>
              </a:rPr>
              <a:t>vết</a:t>
            </a:r>
            <a:r>
              <a:rPr lang="en-US" altLang="zh-CN" sz="3200" spc="69" dirty="0">
                <a:solidFill>
                  <a:srgbClr val="FE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dirty="0">
                <a:solidFill>
                  <a:srgbClr val="FE0000"/>
                </a:solidFill>
                <a:latin typeface="Times New Roman"/>
                <a:ea typeface="Times New Roman"/>
              </a:rPr>
              <a:t>thương</a:t>
            </a:r>
            <a:r>
              <a:rPr lang="en-US" altLang="zh-CN" sz="3200" spc="64" dirty="0">
                <a:solidFill>
                  <a:srgbClr val="FE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dirty="0">
                <a:solidFill>
                  <a:srgbClr val="FE0000"/>
                </a:solidFill>
                <a:latin typeface="Times New Roman"/>
                <a:ea typeface="Times New Roman"/>
              </a:rPr>
              <a:t>để</a:t>
            </a:r>
            <a:r>
              <a:rPr lang="en-US" altLang="zh-CN" sz="3200" spc="69" dirty="0">
                <a:solidFill>
                  <a:srgbClr val="FE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dirty="0">
                <a:solidFill>
                  <a:srgbClr val="FE0000"/>
                </a:solidFill>
                <a:latin typeface="Times New Roman"/>
                <a:ea typeface="Times New Roman"/>
              </a:rPr>
              <a:t>cầm</a:t>
            </a:r>
            <a:r>
              <a:rPr lang="en-US" altLang="zh-CN" sz="3200" spc="64" dirty="0">
                <a:solidFill>
                  <a:srgbClr val="FE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dirty="0">
                <a:solidFill>
                  <a:srgbClr val="FE0000"/>
                </a:solidFill>
                <a:latin typeface="Times New Roman"/>
                <a:ea typeface="Times New Roman"/>
              </a:rPr>
              <a:t>máu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396240" y="2999886"/>
            <a:ext cx="262605" cy="4876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3200" spc="-10" dirty="0">
                <a:solidFill>
                  <a:srgbClr val="000000"/>
                </a:solidFill>
                <a:latin typeface="Times New Roman"/>
                <a:ea typeface="Times New Roman"/>
              </a:rPr>
              <a:t>-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911352" y="2999743"/>
            <a:ext cx="8027624" cy="9755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hangingPunct="0">
              <a:lnSpc>
                <a:spcPct val="100000"/>
              </a:lnSpc>
            </a:pPr>
            <a:r>
              <a:rPr lang="en-US" altLang="zh-CN" sz="3200" dirty="0">
                <a:solidFill>
                  <a:srgbClr val="000000"/>
                </a:solidFill>
                <a:latin typeface="Times New Roman"/>
                <a:ea typeface="Times New Roman"/>
              </a:rPr>
              <a:t>Nâng</a:t>
            </a:r>
            <a:r>
              <a:rPr lang="en-US" altLang="zh-CN" sz="3200" spc="15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ea typeface="Times New Roman"/>
              </a:rPr>
              <a:t>phần</a:t>
            </a:r>
            <a:r>
              <a:rPr lang="en-US" altLang="zh-CN" sz="3200" spc="16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ea typeface="Times New Roman"/>
              </a:rPr>
              <a:t>chi</a:t>
            </a:r>
            <a:r>
              <a:rPr lang="en-US" altLang="zh-CN" sz="3200" spc="16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ea typeface="Times New Roman"/>
              </a:rPr>
              <a:t>bị</a:t>
            </a:r>
            <a:r>
              <a:rPr lang="en-US" altLang="zh-CN" sz="3200" spc="16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ea typeface="Times New Roman"/>
              </a:rPr>
              <a:t>thương</a:t>
            </a:r>
            <a:r>
              <a:rPr lang="en-US" altLang="zh-CN" sz="3200" spc="16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ea typeface="Times New Roman"/>
              </a:rPr>
              <a:t>cao</a:t>
            </a:r>
            <a:r>
              <a:rPr lang="en-US" altLang="zh-CN" sz="3200" spc="16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ea typeface="Times New Roman"/>
              </a:rPr>
              <a:t>hơn</a:t>
            </a:r>
            <a:r>
              <a:rPr lang="en-US" altLang="zh-CN" sz="3200" spc="16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ea typeface="Times New Roman"/>
              </a:rPr>
              <a:t>cơ</a:t>
            </a:r>
            <a:r>
              <a:rPr lang="en-US" altLang="zh-CN" sz="3200" spc="16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ea typeface="Times New Roman"/>
              </a:rPr>
              <a:t>thể</a:t>
            </a:r>
            <a:r>
              <a:rPr lang="en-US" altLang="zh-CN" sz="3200" spc="16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ea typeface="Times New Roman"/>
              </a:rPr>
              <a:t>để</a:t>
            </a:r>
            <a:r>
              <a:rPr lang="en-US" altLang="zh-CN" sz="3200" spc="16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ea typeface="Times New Roman"/>
              </a:rPr>
              <a:t>hạn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ea typeface="Times New Roman"/>
              </a:rPr>
              <a:t>chế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ea typeface="Times New Roman"/>
              </a:rPr>
              <a:t>máu</a:t>
            </a:r>
            <a:r>
              <a:rPr lang="en-US" altLang="zh-CN" sz="3200" spc="-17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ea typeface="Times New Roman"/>
              </a:rPr>
              <a:t>chảy.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396240" y="3975627"/>
            <a:ext cx="262605" cy="4876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3200" spc="-10" dirty="0">
                <a:solidFill>
                  <a:srgbClr val="000000"/>
                </a:solidFill>
                <a:latin typeface="Times New Roman"/>
                <a:ea typeface="Times New Roman"/>
              </a:rPr>
              <a:t>-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911352" y="3975484"/>
            <a:ext cx="8027928" cy="14632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hangingPunct="0">
              <a:lnSpc>
                <a:spcPct val="100000"/>
              </a:lnSpc>
            </a:pPr>
            <a:r>
              <a:rPr lang="en-US" altLang="zh-CN" sz="3200" spc="160" dirty="0">
                <a:solidFill>
                  <a:srgbClr val="000000"/>
                </a:solidFill>
                <a:latin typeface="Times New Roman"/>
                <a:ea typeface="Times New Roman"/>
              </a:rPr>
              <a:t>Kiểm</a:t>
            </a:r>
            <a:r>
              <a:rPr lang="en-US" altLang="zh-CN" sz="3200" spc="6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spc="104" dirty="0">
                <a:solidFill>
                  <a:srgbClr val="000000"/>
                </a:solidFill>
                <a:latin typeface="Times New Roman"/>
                <a:ea typeface="Times New Roman"/>
              </a:rPr>
              <a:t>tra</a:t>
            </a:r>
            <a:r>
              <a:rPr lang="en-US" altLang="zh-CN" sz="3200" spc="7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spc="139" dirty="0">
                <a:solidFill>
                  <a:srgbClr val="000000"/>
                </a:solidFill>
                <a:latin typeface="Times New Roman"/>
                <a:ea typeface="Times New Roman"/>
              </a:rPr>
              <a:t>đầu</a:t>
            </a:r>
            <a:r>
              <a:rPr lang="en-US" altLang="zh-CN" sz="3200" spc="7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spc="120" dirty="0">
                <a:solidFill>
                  <a:srgbClr val="000000"/>
                </a:solidFill>
                <a:latin typeface="Times New Roman"/>
                <a:ea typeface="Times New Roman"/>
              </a:rPr>
              <a:t>chi</a:t>
            </a:r>
            <a:r>
              <a:rPr lang="en-US" altLang="zh-CN" sz="3200" spc="6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spc="129" dirty="0">
                <a:solidFill>
                  <a:srgbClr val="000000"/>
                </a:solidFill>
                <a:latin typeface="Times New Roman"/>
                <a:ea typeface="Times New Roman"/>
              </a:rPr>
              <a:t>sau</a:t>
            </a:r>
            <a:r>
              <a:rPr lang="en-US" altLang="zh-CN" sz="3200" spc="7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spc="125" dirty="0">
                <a:solidFill>
                  <a:srgbClr val="000000"/>
                </a:solidFill>
                <a:latin typeface="Times New Roman"/>
                <a:ea typeface="Times New Roman"/>
              </a:rPr>
              <a:t>khi</a:t>
            </a:r>
            <a:r>
              <a:rPr lang="en-US" altLang="zh-CN" sz="3200" spc="7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spc="139" dirty="0">
                <a:solidFill>
                  <a:srgbClr val="000000"/>
                </a:solidFill>
                <a:latin typeface="Times New Roman"/>
                <a:ea typeface="Times New Roman"/>
              </a:rPr>
              <a:t>băng</a:t>
            </a:r>
            <a:r>
              <a:rPr lang="en-US" altLang="zh-CN" sz="3200" spc="80" dirty="0">
                <a:solidFill>
                  <a:srgbClr val="000000"/>
                </a:solidFill>
                <a:latin typeface="Times New Roman"/>
                <a:ea typeface="Times New Roman"/>
              </a:rPr>
              <a:t>.</a:t>
            </a:r>
            <a:r>
              <a:rPr lang="en-US" altLang="zh-CN" sz="3200" spc="6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spc="160" dirty="0">
                <a:solidFill>
                  <a:srgbClr val="000000"/>
                </a:solidFill>
                <a:latin typeface="Times New Roman"/>
                <a:ea typeface="Times New Roman"/>
              </a:rPr>
              <a:t>Nếu</a:t>
            </a:r>
            <a:r>
              <a:rPr lang="en-US" altLang="zh-CN" sz="3200" spc="7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spc="170" dirty="0">
                <a:solidFill>
                  <a:srgbClr val="000000"/>
                </a:solidFill>
                <a:latin typeface="Times New Roman"/>
                <a:ea typeface="Times New Roman"/>
              </a:rPr>
              <a:t>máu</a:t>
            </a:r>
            <a:r>
              <a:rPr lang="en-US" altLang="zh-CN" sz="3200" spc="7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spc="139" dirty="0">
                <a:solidFill>
                  <a:srgbClr val="000000"/>
                </a:solidFill>
                <a:latin typeface="Times New Roman"/>
                <a:ea typeface="Times New Roman"/>
              </a:rPr>
              <a:t>vẫn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ea typeface="Times New Roman"/>
              </a:rPr>
              <a:t>chảy</a:t>
            </a:r>
            <a:r>
              <a:rPr lang="en-US" altLang="zh-CN" sz="3200" spc="18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ea typeface="Times New Roman"/>
              </a:rPr>
              <a:t>thấm</a:t>
            </a:r>
            <a:r>
              <a:rPr lang="en-US" altLang="zh-CN" sz="3200" spc="19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ea typeface="Times New Roman"/>
              </a:rPr>
              <a:t>qua</a:t>
            </a:r>
            <a:r>
              <a:rPr lang="en-US" altLang="zh-CN" sz="3200" spc="19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ea typeface="Times New Roman"/>
              </a:rPr>
              <a:t>băng</a:t>
            </a:r>
            <a:r>
              <a:rPr lang="en-US" altLang="zh-CN" sz="3200" spc="18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ea typeface="Times New Roman"/>
              </a:rPr>
              <a:t>thì</a:t>
            </a:r>
            <a:r>
              <a:rPr lang="en-US" altLang="zh-CN" sz="3200" spc="19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ea typeface="Times New Roman"/>
              </a:rPr>
              <a:t>không</a:t>
            </a:r>
            <a:r>
              <a:rPr lang="en-US" altLang="zh-CN" sz="3200" spc="19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ea typeface="Times New Roman"/>
              </a:rPr>
              <a:t>tháo</a:t>
            </a:r>
            <a:r>
              <a:rPr lang="en-US" altLang="zh-CN" sz="3200" spc="18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ea typeface="Times New Roman"/>
              </a:rPr>
              <a:t>băng</a:t>
            </a:r>
            <a:r>
              <a:rPr lang="en-US" altLang="zh-CN" sz="3200" spc="19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ea typeface="Times New Roman"/>
              </a:rPr>
              <a:t>cũ</a:t>
            </a:r>
            <a:r>
              <a:rPr lang="en-US" altLang="zh-CN" sz="3200" spc="19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ea typeface="Times New Roman"/>
              </a:rPr>
              <a:t>mà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ea typeface="Times New Roman"/>
              </a:rPr>
              <a:t>băng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ea typeface="Times New Roman"/>
              </a:rPr>
              <a:t>chồng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ea typeface="Times New Roman"/>
              </a:rPr>
              <a:t>lên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ea typeface="Times New Roman"/>
              </a:rPr>
              <a:t>bằng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ea typeface="Times New Roman"/>
              </a:rPr>
              <a:t>băng</a:t>
            </a:r>
            <a:r>
              <a:rPr lang="en-US" altLang="zh-CN" sz="3200" spc="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ea typeface="Times New Roman"/>
              </a:rPr>
              <a:t>khác.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396240" y="5438921"/>
            <a:ext cx="4956829" cy="4876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3200" dirty="0">
                <a:solidFill>
                  <a:srgbClr val="000000"/>
                </a:solidFill>
                <a:latin typeface="Times New Roman"/>
                <a:ea typeface="Times New Roman"/>
              </a:rPr>
              <a:t>-</a:t>
            </a:r>
            <a:r>
              <a:rPr lang="en-US" altLang="zh-CN" sz="3200" spc="64" dirty="0">
                <a:solidFill>
                  <a:srgbClr val="000000"/>
                </a:solidFill>
                <a:latin typeface="Times New Roman"/>
                <a:cs typeface="Times New Roman"/>
              </a:rPr>
              <a:t>   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ea typeface="Times New Roman"/>
              </a:rPr>
              <a:t>Chuyển</a:t>
            </a:r>
            <a:r>
              <a:rPr lang="en-US" altLang="zh-CN" sz="3200" spc="6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ea typeface="Times New Roman"/>
              </a:rPr>
              <a:t>NN</a:t>
            </a:r>
            <a:r>
              <a:rPr lang="en-US" altLang="zh-CN" sz="3200" spc="6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ea typeface="Times New Roman"/>
              </a:rPr>
              <a:t>đến</a:t>
            </a:r>
            <a:r>
              <a:rPr lang="en-US" altLang="zh-CN" sz="3200" spc="6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ea typeface="Times New Roman"/>
              </a:rPr>
              <a:t>cơ</a:t>
            </a:r>
            <a:r>
              <a:rPr lang="en-US" altLang="zh-CN" sz="3200" spc="6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ea typeface="Times New Roman"/>
              </a:rPr>
              <a:t>sở</a:t>
            </a:r>
            <a:r>
              <a:rPr lang="en-US" altLang="zh-CN" sz="3200" spc="6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ea typeface="Times New Roman"/>
              </a:rPr>
              <a:t>y</a:t>
            </a:r>
            <a:r>
              <a:rPr lang="en-US" altLang="zh-CN" sz="3200" spc="6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ea typeface="Times New Roman"/>
              </a:rPr>
              <a:t>tế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503</Words>
  <Application>Microsoft Office PowerPoint</Application>
  <PresentationFormat>On-screen Show (4:3)</PresentationFormat>
  <Paragraphs>101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SimSun</vt:lpstr>
      <vt:lpstr>Arial</vt:lpstr>
      <vt:lpstr>Calibri</vt:lpstr>
      <vt:lpstr>Tahoma</vt:lpstr>
      <vt:lpstr>Times New Roman</vt:lpstr>
      <vt:lpstr>Wingdings</vt:lpstr>
      <vt:lpstr>Office Theme</vt:lpstr>
      <vt:lpstr>TẬP HUẤN TNV SƠ CẤP CỨU CẤP 1 KHỐI TRƯỜNG HỌC             Báo cáo viên: Ths. Nguyễn Thị Thanh Yến                Tập huấn viên Sơ cấp cứu Thành phố                         Chủ tịch Hội Chữ thập đỏ Huyện Gia Lâm</vt:lpstr>
      <vt:lpstr>PowerPoint Presentation</vt:lpstr>
      <vt:lpstr>Thảo luận nhóm</vt:lpstr>
      <vt:lpstr>CHẢY MÁU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MyPC</cp:lastModifiedBy>
  <cp:revision>3</cp:revision>
  <dcterms:created xsi:type="dcterms:W3CDTF">2011-01-21T15:00:27Z</dcterms:created>
  <dcterms:modified xsi:type="dcterms:W3CDTF">2020-10-06T09:38:27Z</dcterms:modified>
</cp:coreProperties>
</file>