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</p:sldMasterIdLst>
  <p:notesMasterIdLst>
    <p:notesMasterId r:id="rId16"/>
  </p:notesMasterIdLst>
  <p:handoutMasterIdLst>
    <p:handoutMasterId r:id="rId17"/>
  </p:handoutMasterIdLst>
  <p:sldIdLst>
    <p:sldId id="302" r:id="rId5"/>
    <p:sldId id="301" r:id="rId6"/>
    <p:sldId id="300" r:id="rId7"/>
    <p:sldId id="286" r:id="rId8"/>
    <p:sldId id="270" r:id="rId9"/>
    <p:sldId id="274" r:id="rId10"/>
    <p:sldId id="287" r:id="rId11"/>
    <p:sldId id="282" r:id="rId12"/>
    <p:sldId id="303" r:id="rId13"/>
    <p:sldId id="295" r:id="rId14"/>
    <p:sldId id="298" r:id="rId15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0000FF"/>
    <a:srgbClr val="C80868"/>
    <a:srgbClr val="FF0066"/>
    <a:srgbClr val="FFFF99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2124"/>
    <p:restoredTop sz="94713"/>
  </p:normalViewPr>
  <p:slideViewPr>
    <p:cSldViewPr showGuides="1">
      <p:cViewPr varScale="1">
        <p:scale>
          <a:sx n="70" d="100"/>
          <a:sy n="70" d="100"/>
        </p:scale>
        <p:origin x="94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handoutMaster" Target="handoutMasters/handoutMaster1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7064464-03CC-4826-99B2-3B407D7AA34A}" type="datetime10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 smtClean="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1E2B1EE-1D3F-4904-B715-764BA24571C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EA363D8-1A34-42E8-964C-B64E5E54D49F}" type="datetime10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100" name="Rectangle 4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Click to edit Master text styles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Second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Third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Fourth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Fifth level</a:t>
            </a:r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712F558-69E1-4179-B4E8-E7746E469D4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1DDEF3F-5C58-4070-86CE-7D4AB4EDB9F9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1DDEF3F-5C58-4070-86CE-7D4AB4EDB9F9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1DDEF3F-5C58-4070-86CE-7D4AB4EDB9F9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4896AB7-69BD-4039-B933-76A9AF3B6F7C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4896AB7-69BD-4039-B933-76A9AF3B6F7C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4896AB7-69BD-4039-B933-76A9AF3B6F7C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4896AB7-69BD-4039-B933-76A9AF3B6F7C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4896AB7-69BD-4039-B933-76A9AF3B6F7C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4896AB7-69BD-4039-B933-76A9AF3B6F7C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4896AB7-69BD-4039-B933-76A9AF3B6F7C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4896AB7-69BD-4039-B933-76A9AF3B6F7C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1DDEF3F-5C58-4070-86CE-7D4AB4EDB9F9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4896AB7-69BD-4039-B933-76A9AF3B6F7C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4896AB7-69BD-4039-B933-76A9AF3B6F7C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4896AB7-69BD-4039-B933-76A9AF3B6F7C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C36A06A-3326-4564-BA38-35B0D1626C78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C36A06A-3326-4564-BA38-35B0D1626C78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C36A06A-3326-4564-BA38-35B0D1626C78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C36A06A-3326-4564-BA38-35B0D1626C78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C36A06A-3326-4564-BA38-35B0D1626C78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C36A06A-3326-4564-BA38-35B0D1626C78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C36A06A-3326-4564-BA38-35B0D1626C78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1DDEF3F-5C58-4070-86CE-7D4AB4EDB9F9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C36A06A-3326-4564-BA38-35B0D1626C78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C36A06A-3326-4564-BA38-35B0D1626C78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C36A06A-3326-4564-BA38-35B0D1626C78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C36A06A-3326-4564-BA38-35B0D1626C78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1DDEF3F-5C58-4070-86CE-7D4AB4EDB9F9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1DDEF3F-5C58-4070-86CE-7D4AB4EDB9F9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1DDEF3F-5C58-4070-86CE-7D4AB4EDB9F9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1DDEF3F-5C58-4070-86CE-7D4AB4EDB9F9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1DDEF3F-5C58-4070-86CE-7D4AB4EDB9F9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1DDEF3F-5C58-4070-86CE-7D4AB4EDB9F9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Arial" panose="020B0604020202020204" pitchFamily="34" charset="0"/>
                <a:cs typeface="+mn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  <a:cs typeface="+mn-cs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1DDEF3F-5C58-4070-86CE-7D4AB4EDB9F9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2051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Arial" panose="020B0604020202020204" pitchFamily="34" charset="0"/>
                <a:cs typeface="+mn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  <a:cs typeface="+mn-cs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4896AB7-69BD-4039-B933-76A9AF3B6F7C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3075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Arial" panose="020B0604020202020204" pitchFamily="34" charset="0"/>
                <a:cs typeface="+mn-cs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  <a:cs typeface="+mn-cs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C36A06A-3326-4564-BA38-35B0D1626C78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audio" Target="file:///C:\Users\ADMIN\Desktop\NUOC%20VAN%20LANG%20-%20MINH%202015\dmlh%2000_01_02-.mp3" TargetMode="External"/><Relationship Id="rId8" Type="http://schemas.openxmlformats.org/officeDocument/2006/relationships/image" Target="../media/image7.GIF"/><Relationship Id="rId7" Type="http://schemas.openxmlformats.org/officeDocument/2006/relationships/image" Target="../media/image6.GIF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microsoft.com/office/2007/relationships/media" Target="file:///C:\Documents%20and%20Settings\Administrator\Desktop\dong%20mau%20lac%20hong%20ppt.MP3" TargetMode="External"/><Relationship Id="rId3" Type="http://schemas.openxmlformats.org/officeDocument/2006/relationships/audio" Target="file:///C:\Documents%20and%20Settings\Administrator\Desktop\dong%20mau%20lac%20hong%20ppt.MP3" TargetMode="External"/><Relationship Id="rId2" Type="http://schemas.openxmlformats.org/officeDocument/2006/relationships/image" Target="../media/image3.jpeg"/><Relationship Id="rId11" Type="http://schemas.openxmlformats.org/officeDocument/2006/relationships/slideLayout" Target="../slideLayouts/slideLayout29.xml"/><Relationship Id="rId10" Type="http://schemas.microsoft.com/office/2007/relationships/media" Target="file:///C:\Users\ADMIN\Desktop\NUOC%20VAN%20LANG%20-%20MINH%202015\dmlh%2000_01_02-.mp3" TargetMode="External"/><Relationship Id="rId1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TextBox 1"/>
          <p:cNvSpPr txBox="1"/>
          <p:nvPr/>
        </p:nvSpPr>
        <p:spPr>
          <a:xfrm>
            <a:off x="1428750" y="0"/>
            <a:ext cx="7410450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algn="ctr" defTabSz="685800" eaLnBrk="1" hangingPunct="1">
              <a:spcBef>
                <a:spcPct val="0"/>
              </a:spcBef>
              <a:buNone/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Thứ  hai ng</a:t>
            </a:r>
            <a:r>
              <a:rPr lang="en-US" alt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 13 tháng 9  năm 2021</a:t>
            </a:r>
            <a:endParaRPr lang="en-US" altLang="en-US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147" name="TextBox 1"/>
          <p:cNvSpPr txBox="1"/>
          <p:nvPr/>
        </p:nvSpPr>
        <p:spPr>
          <a:xfrm>
            <a:off x="3581400" y="573088"/>
            <a:ext cx="1955800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defTabSz="685800" eaLnBrk="1" hangingPunct="1">
              <a:spcBef>
                <a:spcPct val="0"/>
              </a:spcBef>
              <a:buNone/>
            </a:pPr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đọc:</a:t>
            </a:r>
            <a:endParaRPr lang="en-US" altLang="en-US" sz="36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Box 1"/>
          <p:cNvSpPr txBox="1"/>
          <p:nvPr/>
        </p:nvSpPr>
        <p:spPr>
          <a:xfrm>
            <a:off x="2184400" y="1218883"/>
            <a:ext cx="4775200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defTabSz="685800" eaLnBrk="1" hangingPunct="1">
              <a:spcBef>
                <a:spcPct val="0"/>
              </a:spcBef>
              <a:buNone/>
            </a:pP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 cổ nước mình</a:t>
            </a:r>
            <a:endParaRPr lang="en-US" altLang="en-US" sz="3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itle 2"/>
          <p:cNvSpPr txBox="1"/>
          <p:nvPr/>
        </p:nvSpPr>
        <p:spPr bwMode="auto">
          <a:xfrm>
            <a:off x="457200" y="3352800"/>
            <a:ext cx="8229600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br>
              <a:rPr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 b</a:t>
            </a:r>
            <a:r>
              <a:rPr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thơ l</a:t>
            </a:r>
            <a:r>
              <a:rPr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5 đoạn:</a:t>
            </a:r>
            <a:br>
              <a:rPr dirty="0">
                <a:solidFill>
                  <a:schemeClr val="tx2"/>
                </a:solidFill>
              </a:rPr>
            </a:br>
            <a:r>
              <a:rPr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 1: Từ đầu đến </a:t>
            </a:r>
            <a:r>
              <a:rPr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phật, tiên độ trì</a:t>
            </a:r>
            <a:br>
              <a:rPr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 2: Tiếp theo đến </a:t>
            </a:r>
            <a:r>
              <a:rPr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rặng dừa nghiêng soi</a:t>
            </a:r>
            <a:br>
              <a:rPr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 3: Tiếp theo đến </a:t>
            </a:r>
            <a:r>
              <a:rPr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ông cha của mình</a:t>
            </a:r>
            <a:br>
              <a:rPr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 4: Tiếp theo đến </a:t>
            </a:r>
            <a:r>
              <a:rPr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chẳng ra việc gì</a:t>
            </a:r>
            <a:br>
              <a:rPr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 5: Phần còn lại</a:t>
            </a:r>
            <a:br>
              <a:rPr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dirty="0">
              <a:solidFill>
                <a:schemeClr val="tx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TextBox 1"/>
          <p:cNvSpPr txBox="1"/>
          <p:nvPr/>
        </p:nvSpPr>
        <p:spPr>
          <a:xfrm>
            <a:off x="533400" y="2361883"/>
            <a:ext cx="50038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defTabSz="685800" eaLnBrk="1" hangingPunct="1">
              <a:spcBef>
                <a:spcPct val="0"/>
              </a:spcBef>
              <a:buNone/>
            </a:pP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HS đọc to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b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altLang="en-US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ldLvl="0" animBg="1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254000" y="2286000"/>
            <a:ext cx="8534400" cy="4419600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None/>
            </a:pPr>
            <a:r>
              <a:rPr sz="4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 dung:</a:t>
            </a:r>
            <a:r>
              <a:rPr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 ngợi truyện cổ nước ta vừa nhân hậu, thông minh vừa chứa đựng kinh nghiệm quý báu của cha ông.</a:t>
            </a:r>
            <a:endParaRPr sz="4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TextBox 1"/>
          <p:cNvSpPr txBox="1"/>
          <p:nvPr/>
        </p:nvSpPr>
        <p:spPr>
          <a:xfrm>
            <a:off x="561975" y="40005"/>
            <a:ext cx="8277225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algn="ctr" defTabSz="685800" eaLnBrk="1" hangingPunct="1">
              <a:spcBef>
                <a:spcPct val="0"/>
              </a:spcBef>
              <a:buNone/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Thứ  hai ng</a:t>
            </a:r>
            <a:r>
              <a:rPr lang="en-US" alt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 13 tháng 9  năm 2021</a:t>
            </a:r>
            <a:endParaRPr lang="en-US" altLang="en-US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64" name="TextBox 1"/>
          <p:cNvSpPr txBox="1"/>
          <p:nvPr/>
        </p:nvSpPr>
        <p:spPr>
          <a:xfrm>
            <a:off x="3429000" y="761683"/>
            <a:ext cx="1955800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defTabSz="685800" eaLnBrk="1" hangingPunct="1">
              <a:spcBef>
                <a:spcPct val="0"/>
              </a:spcBef>
              <a:buNone/>
            </a:pPr>
            <a:r>
              <a:rPr lang="en-US" altLang="en-US" sz="3600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 đọc</a:t>
            </a:r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36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365" name="TextBox 1"/>
          <p:cNvSpPr txBox="1"/>
          <p:nvPr/>
        </p:nvSpPr>
        <p:spPr>
          <a:xfrm>
            <a:off x="2133600" y="1484313"/>
            <a:ext cx="4775200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defTabSz="685800" eaLnBrk="1" hangingPunct="1">
              <a:spcBef>
                <a:spcPct val="0"/>
              </a:spcBef>
              <a:buNone/>
            </a:pP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 cổ nước mình</a:t>
            </a:r>
            <a:endParaRPr lang="en-US" altLang="en-US" sz="3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6386" name="Picture 2" descr="flower-rose-013_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-1734881">
            <a:off x="3124200" y="4343400"/>
            <a:ext cx="1676400" cy="2209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387" name="WordArt 5"/>
          <p:cNvSpPr>
            <a:spLocks noTextEdit="1"/>
          </p:cNvSpPr>
          <p:nvPr/>
        </p:nvSpPr>
        <p:spPr>
          <a:xfrm>
            <a:off x="1066800" y="1447800"/>
            <a:ext cx="716280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l"/>
            <a:r>
              <a:rPr lang="en-US" sz="1800">
                <a:ln w="1587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latin typeface="Arial" panose="020B0604020202020204" pitchFamily="34" charset="0"/>
                <a:ea typeface="Arial" panose="020B0604020202020204" pitchFamily="34" charset="0"/>
              </a:rPr>
              <a:t>Kính chúc quý thầy cô, các em học sinh</a:t>
            </a:r>
            <a:endParaRPr lang="en-US" sz="1800">
              <a:ln w="1587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A603AB">
                      <a:alpha val="100000"/>
                    </a:srgbClr>
                  </a:gs>
                  <a:gs pos="12000">
                    <a:srgbClr val="E81766">
                      <a:alpha val="100000"/>
                    </a:srgbClr>
                  </a:gs>
                  <a:gs pos="27000">
                    <a:srgbClr val="EE3F17">
                      <a:alpha val="100000"/>
                    </a:srgbClr>
                  </a:gs>
                  <a:gs pos="48000">
                    <a:srgbClr val="FFFF00">
                      <a:alpha val="100000"/>
                    </a:srgbClr>
                  </a:gs>
                  <a:gs pos="64999">
                    <a:srgbClr val="1A8D48">
                      <a:alpha val="100000"/>
                    </a:srgbClr>
                  </a:gs>
                  <a:gs pos="78999">
                    <a:srgbClr val="0819FB">
                      <a:alpha val="100000"/>
                    </a:srgbClr>
                  </a:gs>
                  <a:gs pos="100000">
                    <a:srgbClr val="A603AB">
                      <a:alpha val="100000"/>
                    </a:srgbClr>
                  </a:gs>
                </a:gsLst>
                <a:lin ang="0" scaled="1"/>
                <a:tileRect/>
              </a:gra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6388" name="WordArt 6" descr="Woven mat"/>
          <p:cNvSpPr>
            <a:spLocks noTextEdit="1"/>
          </p:cNvSpPr>
          <p:nvPr/>
        </p:nvSpPr>
        <p:spPr>
          <a:xfrm>
            <a:off x="2438400" y="2686050"/>
            <a:ext cx="529590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  <a:scene3d>
              <a:camera prst="legacyObliqueRight">
                <a:rot lat="0" lon="0" rev="0"/>
              </a:camera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p>
            <a:pPr algn="l"/>
            <a:r>
              <a:rPr lang="en-US" sz="1800">
                <a:blipFill rotWithShape="0">
                  <a:blip r:embed="rId2"/>
                </a:blipFill>
                <a:latin typeface="Arial" panose="020B0604020202020204" pitchFamily="34" charset="0"/>
                <a:ea typeface="Arial" panose="020B0604020202020204" pitchFamily="34" charset="0"/>
              </a:rPr>
              <a:t>khoẻ mạnh và hạnh phúc.</a:t>
            </a:r>
            <a:endParaRPr lang="en-US" sz="1800">
              <a:blipFill rotWithShape="0">
                <a:blip r:embed="rId2"/>
              </a:blip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495621" name="dong mau lac hong ppt.MP3">
            <a:hlinkClick r:id="" action="ppaction://media"/>
          </p:cNvPr>
          <p:cNvPicPr>
            <a:picLocks noRot="1"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link="rId4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915400" y="6553200"/>
            <a:ext cx="228600" cy="304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390" name="Text Box 6"/>
          <p:cNvSpPr txBox="1"/>
          <p:nvPr/>
        </p:nvSpPr>
        <p:spPr>
          <a:xfrm>
            <a:off x="6705600" y="6400800"/>
            <a:ext cx="2286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1800" dirty="0"/>
              <a:t>.</a:t>
            </a:r>
            <a:endParaRPr sz="1800" dirty="0"/>
          </a:p>
        </p:txBody>
      </p:sp>
      <p:pic>
        <p:nvPicPr>
          <p:cNvPr id="16391" name="Picture 4" descr="659204qfhni5vgxw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5400000">
            <a:off x="7092950" y="-768350"/>
            <a:ext cx="444500" cy="2590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392" name="Picture 4" descr="659204qfhni5vgxw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4650" y="538163"/>
            <a:ext cx="539750" cy="25098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393" name="Picture 4" descr="659204qfhni5vgxw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5400000" flipV="1">
            <a:off x="1600200" y="-685800"/>
            <a:ext cx="381000" cy="2514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394" name="Picture 4" descr="659204qfhni5vgxw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>
            <a:off x="8229600" y="533400"/>
            <a:ext cx="533400" cy="2438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395" name="Picture 4" descr="659204qfhni5vgxw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-5400000">
            <a:off x="1403350" y="5002213"/>
            <a:ext cx="550863" cy="24336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396" name="Picture 4" descr="659204qfhni5vgxw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V="1">
            <a:off x="328613" y="3810000"/>
            <a:ext cx="509587" cy="2514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397" name="Picture 4" descr="659204qfhni5vgxw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-5353401" flipV="1">
            <a:off x="7312025" y="5178425"/>
            <a:ext cx="534988" cy="20542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398" name="Picture 4" descr="659204qfhni5vgxw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 flipV="1">
            <a:off x="8148638" y="3657600"/>
            <a:ext cx="614362" cy="2667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399" name="Picture 2" descr="flower-rose-013_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267200" y="4038600"/>
            <a:ext cx="1676400" cy="1981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400" name="Picture 2" descr="flower-rose-013_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1719955">
            <a:off x="5105400" y="4373563"/>
            <a:ext cx="1524000" cy="22479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401" name="Picture 17" descr="Obst10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95400" y="4419600"/>
            <a:ext cx="1371600" cy="1371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402" name="Picture 18" descr="N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-10800000" flipV="1">
            <a:off x="0" y="6692900"/>
            <a:ext cx="9144000" cy="1619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403" name="Picture 19" descr="N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-5400000" flipV="1">
            <a:off x="5638800" y="3352800"/>
            <a:ext cx="6858000" cy="152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404" name="Picture 20" descr="N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-10800000" flipV="1">
            <a:off x="0" y="0"/>
            <a:ext cx="9144000" cy="1841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405" name="Picture 21" descr="N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-5400000" flipV="1">
            <a:off x="-3352800" y="3352800"/>
            <a:ext cx="6858000" cy="152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95639" name="dmlh 00_01_02-.mp3">
            <a:hlinkClick r:id="" action="ppaction://media"/>
          </p:cNvPr>
          <p:cNvPicPr>
            <a:picLocks noRot="1" noChangeAspect="1"/>
          </p:cNvPicPr>
          <p:nvPr>
            <a:audioFile r:link="rId9"/>
            <p:extLst>
              <p:ext uri="{DAA4B4D4-6D71-4841-9C94-3DE7FCFB9230}">
                <p14:media xmlns:p14="http://schemas.microsoft.com/office/powerpoint/2010/main" r:link="rId10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215900" y="6096000"/>
            <a:ext cx="508000" cy="50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31240" fill="hold"/>
                                        <p:tgtEl>
                                          <p:spTgt spid="49563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95621"/>
                </p:tgtEl>
              </p:cMediaNode>
            </p:audio>
            <p:audio>
              <p:cMediaNode>
                <p:cTn id="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95639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Picture 2" descr="F:\1-原创素材\1_mm1102\PPT\PPT_014\materaials\pageimg_g15.pn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4300" y="1143000"/>
            <a:ext cx="8432800" cy="40973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1" name="Subtitle 2"/>
          <p:cNvSpPr txBox="1"/>
          <p:nvPr/>
        </p:nvSpPr>
        <p:spPr>
          <a:xfrm>
            <a:off x="1885950" y="2813050"/>
            <a:ext cx="4576763" cy="757238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algn="ctr" eaLnBrk="1" hangingPunct="1">
              <a:buNone/>
            </a:pPr>
            <a:r>
              <a:rPr lang="en-US" altLang="en-US" sz="45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Luyện đọc đoạn</a:t>
            </a:r>
            <a:endParaRPr lang="en-US" altLang="en-US" sz="45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TextBox 4"/>
          <p:cNvSpPr txBox="1"/>
          <p:nvPr/>
        </p:nvSpPr>
        <p:spPr>
          <a:xfrm>
            <a:off x="968375" y="2143125"/>
            <a:ext cx="4514850" cy="715963"/>
          </a:xfrm>
          <a:prstGeom prst="rect">
            <a:avLst/>
          </a:prstGeom>
          <a:noFill/>
        </p:spPr>
        <p:txBody>
          <a:bodyPr>
            <a:spAutoFit/>
          </a:bodyPr>
          <a:p>
            <a:pPr>
              <a:buNone/>
            </a:pP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Rặng dừa </a:t>
            </a:r>
            <a:endParaRPr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8063" y="3241675"/>
            <a:ext cx="4514850" cy="715963"/>
          </a:xfrm>
          <a:prstGeom prst="rect">
            <a:avLst/>
          </a:prstGeom>
          <a:noFill/>
        </p:spPr>
        <p:txBody>
          <a:bodyPr>
            <a:spAutoFit/>
          </a:bodyPr>
          <a:p>
            <a:pPr>
              <a:buNone/>
            </a:pP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Độ lượng </a:t>
            </a:r>
            <a:endParaRPr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14950" y="2154238"/>
            <a:ext cx="3179763" cy="715963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buNone/>
            </a:pP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Truyện cổ </a:t>
            </a:r>
            <a:endParaRPr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14950" y="3190875"/>
            <a:ext cx="4514850" cy="715963"/>
          </a:xfrm>
          <a:prstGeom prst="rect">
            <a:avLst/>
          </a:prstGeom>
          <a:noFill/>
        </p:spPr>
        <p:txBody>
          <a:bodyPr>
            <a:spAutoFit/>
          </a:bodyPr>
          <a:p>
            <a:pPr>
              <a:buNone/>
            </a:pP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Đẽo c</a:t>
            </a:r>
            <a:r>
              <a:rPr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198" name="Subtitle 2"/>
          <p:cNvSpPr txBox="1"/>
          <p:nvPr/>
        </p:nvSpPr>
        <p:spPr>
          <a:xfrm>
            <a:off x="152400" y="1176338"/>
            <a:ext cx="4576763" cy="757237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buNone/>
            </a:pPr>
            <a:r>
              <a:rPr lang="en-SG" altLang="en-US" sz="3600" dirty="0">
                <a:latin typeface="Times New Roman" panose="02020603050405020304" pitchFamily="18" charset="0"/>
              </a:rPr>
              <a:t>1. </a:t>
            </a:r>
            <a:r>
              <a:rPr lang="en-US" altLang="en-US" sz="3600" dirty="0">
                <a:latin typeface="Times New Roman" panose="02020603050405020304" pitchFamily="18" charset="0"/>
              </a:rPr>
              <a:t>Luyện đọc từ khó</a:t>
            </a:r>
            <a:endParaRPr lang="en-US" altLang="en-US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00200" y="2132013"/>
            <a:ext cx="1144588" cy="7159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en-US" sz="4050" kern="1200" cap="none" spc="0" normalizeH="0" baseline="0" noProof="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ăng</a:t>
            </a:r>
            <a:r>
              <a:rPr kumimoji="0" lang="en-US" sz="4050" kern="1200" cap="none" spc="0" normalizeH="0" baseline="0" noProof="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US" sz="4050" kern="1200" cap="none" spc="0" normalizeH="0" baseline="0" noProof="0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15000" y="2154238"/>
            <a:ext cx="755650" cy="715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>
              <a:buClrTx/>
              <a:buSzTx/>
              <a:buFontTx/>
              <a:buNone/>
              <a:defRPr/>
            </a:pPr>
            <a:r>
              <a:rPr kumimoji="0" lang="en-US" sz="4050" kern="1200" cap="none" spc="0" normalizeH="0" baseline="0" noProof="0" dirty="0" err="1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US" sz="4050" kern="1200" cap="none" spc="0" normalizeH="0" baseline="0" noProof="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</a:t>
            </a:r>
            <a:endParaRPr kumimoji="0" lang="en-US" sz="4050" kern="1200" cap="none" spc="0" normalizeH="0" baseline="0" noProof="0" dirty="0">
              <a:solidFill>
                <a:srgbClr val="FF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57400" y="3241675"/>
            <a:ext cx="1524000" cy="715963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buNone/>
            </a:pPr>
            <a:r>
              <a:rPr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ượng</a:t>
            </a:r>
            <a:endParaRPr sz="40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978525" y="3178175"/>
            <a:ext cx="1174750" cy="715963"/>
          </a:xfrm>
          <a:prstGeom prst="rect">
            <a:avLst/>
          </a:prstGeom>
          <a:noFill/>
        </p:spPr>
        <p:txBody>
          <a:bodyPr>
            <a:spAutoFit/>
          </a:bodyPr>
          <a:p>
            <a:pPr>
              <a:buNone/>
            </a:pPr>
            <a:r>
              <a:rPr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ẽo</a:t>
            </a:r>
            <a:endParaRPr sz="40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charRg st="0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9" grpId="0"/>
      <p:bldP spid="20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Title 1"/>
          <p:cNvSpPr>
            <a:spLocks noGrp="1"/>
          </p:cNvSpPr>
          <p:nvPr>
            <p:ph type="title" idx="4294967295"/>
          </p:nvPr>
        </p:nvSpPr>
        <p:spPr>
          <a:xfrm>
            <a:off x="304800" y="304800"/>
            <a:ext cx="8229600" cy="6172200"/>
          </a:xfrm>
          <a:ln/>
        </p:spPr>
        <p:txBody>
          <a:bodyPr vert="horz" wrap="square" lIns="91440" tIns="45720" rIns="91440" bIns="45720" anchor="ctr" anchorCtr="0"/>
          <a:p>
            <a:pPr eaLnBrk="1" hangingPunct="1"/>
            <a:br>
              <a:rPr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đọc ngắt đúng nhịp</a:t>
            </a:r>
            <a:br>
              <a:rPr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 yêu truyện cổ nước tôi</a:t>
            </a:r>
            <a:br>
              <a:rPr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 nhân hậu   lại tuyệt vời sâu xa</a:t>
            </a:r>
            <a:br>
              <a:rPr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Thương người  rồi mới thương ta</a:t>
            </a:r>
            <a:br>
              <a:rPr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 nhau  dù mấy cách xa cũng tìm</a:t>
            </a:r>
            <a:br>
              <a:rPr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 công bằng,  rất thông minh</a:t>
            </a:r>
            <a:br>
              <a:rPr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 độ lượng  lại đa tình  đa mang.</a:t>
            </a:r>
            <a:br>
              <a:rPr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sz="3600" dirty="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4025900" y="2286000"/>
            <a:ext cx="12700" cy="206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514600" y="61722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3962400" y="2057400"/>
            <a:ext cx="88900" cy="381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4114800" y="2627313"/>
            <a:ext cx="88900" cy="381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2971800" y="3124200"/>
            <a:ext cx="88900" cy="381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4375150" y="4267200"/>
            <a:ext cx="88900" cy="381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3797300" y="4800600"/>
            <a:ext cx="88900" cy="381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5854700" y="4800600"/>
            <a:ext cx="88900" cy="381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Text Box 2"/>
          <p:cNvSpPr txBox="1"/>
          <p:nvPr/>
        </p:nvSpPr>
        <p:spPr>
          <a:xfrm>
            <a:off x="1676400" y="533400"/>
            <a:ext cx="5257800" cy="8299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sz="4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2.Tìm hiểu b</a:t>
            </a:r>
            <a:r>
              <a:rPr sz="4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4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i:</a:t>
            </a:r>
            <a:endParaRPr sz="4800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19" name="Text Box 15"/>
          <p:cNvSpPr txBox="1"/>
          <p:nvPr/>
        </p:nvSpPr>
        <p:spPr>
          <a:xfrm>
            <a:off x="457200" y="1752600"/>
            <a:ext cx="7924800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Vì sao tác giả yêu truyện cổ nước nh</a:t>
            </a:r>
            <a:r>
              <a:rPr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sz="3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1520" name="Text Box 16"/>
          <p:cNvSpPr txBox="1"/>
          <p:nvPr/>
        </p:nvSpPr>
        <p:spPr>
          <a:xfrm>
            <a:off x="304800" y="2438400"/>
            <a:ext cx="8610600" cy="4524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Char char="-"/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Vì truyện cổ của nước mình rất nhân hậu, ý nghĩa rất sâu xa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1" hangingPunct="1">
              <a:spcBef>
                <a:spcPct val="50000"/>
              </a:spcBef>
              <a:buChar char="-"/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Vì truyện cổ giúp ta nhận ra những phẩm chất quý báu của cha ông: công bằng, thông minh, độ lượng, đa tình, đa mang,</a:t>
            </a:r>
            <a:r>
              <a:rPr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1" hangingPunct="1">
              <a:spcBef>
                <a:spcPct val="50000"/>
              </a:spcBef>
              <a:buChar char="-"/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Vì truyện cổ truyền cho đời sau nhiều lời răn dạy quý báu của cha ông: nhân hậu, ở hiền, chăm l</a:t>
            </a:r>
            <a:r>
              <a:rPr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m, tự tin</a:t>
            </a:r>
            <a:r>
              <a:rPr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endParaRPr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9" grpId="0"/>
      <p:bldP spid="215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Text Box 2"/>
          <p:cNvSpPr txBox="1"/>
          <p:nvPr/>
        </p:nvSpPr>
        <p:spPr>
          <a:xfrm>
            <a:off x="1676400" y="761683"/>
            <a:ext cx="5257800" cy="8299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4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2.Tìm hiểu b</a:t>
            </a:r>
            <a:r>
              <a:rPr sz="4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4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i:</a:t>
            </a:r>
            <a:endParaRPr sz="4800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607" name="Text Box 7"/>
          <p:cNvSpPr txBox="1"/>
          <p:nvPr/>
        </p:nvSpPr>
        <p:spPr>
          <a:xfrm>
            <a:off x="533400" y="2438400"/>
            <a:ext cx="7848600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2. Những truyện cổ n</a:t>
            </a:r>
            <a:r>
              <a:rPr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được nhắc đến trong b</a:t>
            </a:r>
            <a:r>
              <a:rPr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thơ?</a:t>
            </a:r>
            <a:endParaRPr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608" name="Text Box 8"/>
          <p:cNvSpPr txBox="1"/>
          <p:nvPr/>
        </p:nvSpPr>
        <p:spPr>
          <a:xfrm>
            <a:off x="304800" y="3849688"/>
            <a:ext cx="7315200" cy="646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  <a:buNone/>
            </a:pP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Tấm Cám ; Đẽo c</a:t>
            </a:r>
            <a:r>
              <a:rPr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giữa đường</a:t>
            </a:r>
            <a:endParaRPr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7" grpId="0"/>
      <p:bldP spid="2560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2105025" y="914400"/>
            <a:ext cx="4991100" cy="976630"/>
          </a:xfrm>
          <a:ln/>
        </p:spPr>
        <p:txBody>
          <a:bodyPr vert="horz" wrap="square" lIns="91440" tIns="45720" rIns="91440" bIns="45720" anchor="t" anchorCtr="0"/>
          <a:p>
            <a:pPr algn="ctr" eaLnBrk="1" hangingPunct="1">
              <a:buNone/>
            </a:pPr>
            <a:r>
              <a:rPr sz="4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2.Tìm hiểu b</a:t>
            </a:r>
            <a:r>
              <a:rPr sz="4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4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i:</a:t>
            </a:r>
            <a:endParaRPr sz="4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None/>
            </a:pPr>
            <a:endParaRPr sz="4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4" name="Content Placeholder 2"/>
          <p:cNvSpPr txBox="1"/>
          <p:nvPr/>
        </p:nvSpPr>
        <p:spPr>
          <a:xfrm>
            <a:off x="457200" y="2438400"/>
            <a:ext cx="8305800" cy="1447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342900" lvl="0" indent="-342900" eaLnBrk="1" hangingPunct="1"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3:Tìm thêm những truyện cổ khác thể hiện sự nhân hậu của người Việt Nam ta?</a:t>
            </a:r>
            <a:endParaRPr sz="3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ontent Placeholder 2"/>
          <p:cNvSpPr txBox="1"/>
          <p:nvPr/>
        </p:nvSpPr>
        <p:spPr bwMode="auto">
          <a:xfrm>
            <a:off x="1295400" y="4419600"/>
            <a:ext cx="7239000" cy="1219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/>
          <a:lstStyle/>
          <a:p>
            <a:pPr marL="342900" marR="0" indent="-342900" algn="ctr" defTabSz="914400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/>
            </a:pPr>
            <a:endParaRPr kumimoji="0" lang="en-US" sz="3200" kern="0" cap="none" spc="0" normalizeH="0" baseline="0" noProof="0" dirty="0">
              <a:latin typeface="+mn-lt"/>
              <a:ea typeface="+mn-ea"/>
              <a:cs typeface="+mn-cs"/>
            </a:endParaRPr>
          </a:p>
        </p:txBody>
      </p:sp>
      <p:sp>
        <p:nvSpPr>
          <p:cNvPr id="15368" name="Content Placeholder 2"/>
          <p:cNvSpPr txBox="1"/>
          <p:nvPr/>
        </p:nvSpPr>
        <p:spPr>
          <a:xfrm>
            <a:off x="457200" y="3886200"/>
            <a:ext cx="8534400" cy="1828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800100" lvl="1" indent="-342900" eaLnBrk="1" hangingPunct="1"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Sự tích hồ Ba Bể, N</a:t>
            </a:r>
            <a:r>
              <a:rPr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 tiên Ốc,Sọ Dừa,</a:t>
            </a: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eaLnBrk="1" hangingPunct="1"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Sự tích quả dưa hấu, Thạch Sanh,</a:t>
            </a:r>
            <a:r>
              <a:rPr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endParaRPr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  <p:bldP spid="1536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Text Box 2"/>
          <p:cNvSpPr txBox="1"/>
          <p:nvPr/>
        </p:nvSpPr>
        <p:spPr>
          <a:xfrm>
            <a:off x="1943100" y="990600"/>
            <a:ext cx="5257800" cy="8299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sz="4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2.Tìm hiểu b</a:t>
            </a:r>
            <a:r>
              <a:rPr sz="48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4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i:</a:t>
            </a:r>
            <a:endParaRPr sz="4800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086" name="Text Box 6"/>
          <p:cNvSpPr txBox="1"/>
          <p:nvPr/>
        </p:nvSpPr>
        <p:spPr>
          <a:xfrm>
            <a:off x="381000" y="2133600"/>
            <a:ext cx="8305800" cy="1200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4.Em hiểu hai câu thơ cuối của b</a:t>
            </a:r>
            <a:r>
              <a:rPr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như thế n</a:t>
            </a:r>
            <a:r>
              <a:rPr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o?</a:t>
            </a:r>
            <a:endParaRPr sz="3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087" name="Text Box 7"/>
          <p:cNvSpPr txBox="1"/>
          <p:nvPr/>
        </p:nvSpPr>
        <p:spPr>
          <a:xfrm>
            <a:off x="533400" y="3429000"/>
            <a:ext cx="8001000" cy="23082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Truyện cổ l</a:t>
            </a:r>
            <a:r>
              <a:rPr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lời dạy của cha ông đối với đời sau. Qua những câu chuyện cổ, cha ông dạy con cháu cần sống nhân hậu, độ lượng, công bằng, chăm chỉ,</a:t>
            </a:r>
            <a:r>
              <a:rPr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  <a:endParaRPr sz="3600" dirty="0">
              <a:latin typeface="VNI-Times" pitchFamily="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6" grpId="0"/>
      <p:bldP spid="4608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Text Box 2"/>
          <p:cNvSpPr txBox="1"/>
          <p:nvPr/>
        </p:nvSpPr>
        <p:spPr>
          <a:xfrm>
            <a:off x="457200" y="152400"/>
            <a:ext cx="64770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Hướng dẫn đọc diễn cảm</a:t>
            </a:r>
            <a:endParaRPr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707" name="Text Box 11"/>
          <p:cNvSpPr txBox="1"/>
          <p:nvPr/>
        </p:nvSpPr>
        <p:spPr>
          <a:xfrm>
            <a:off x="990600" y="784225"/>
            <a:ext cx="7010400" cy="5876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Tôi yêu truyện cổ nước tôi</a:t>
            </a: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Vừa nhân hậu </a:t>
            </a:r>
            <a:r>
              <a:rPr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lại tuyệt vời sâu xa</a:t>
            </a: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Thương người </a:t>
            </a:r>
            <a:r>
              <a:rPr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rồi mới thương ta</a:t>
            </a: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Yêu nhau</a:t>
            </a:r>
            <a:r>
              <a:rPr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dù mấy cách xa cũng tìm</a:t>
            </a: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Ở hiền</a:t>
            </a:r>
            <a:r>
              <a:rPr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thì lại gặp hiền </a:t>
            </a:r>
            <a:r>
              <a:rPr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Người ngay</a:t>
            </a:r>
            <a:r>
              <a:rPr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thì được phật,</a:t>
            </a:r>
            <a:r>
              <a:rPr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tiên độ trì.</a:t>
            </a: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Mang theo truyện cổ</a:t>
            </a:r>
            <a:r>
              <a:rPr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tôi đi</a:t>
            </a:r>
            <a:r>
              <a:rPr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Nghe trong cuộc sống thầm thì tiếng xưa</a:t>
            </a: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V</a:t>
            </a:r>
            <a:r>
              <a:rPr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 cơn nắng,</a:t>
            </a:r>
            <a:r>
              <a:rPr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trắng cơn mưa</a:t>
            </a:r>
            <a:endParaRPr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Con sông chảy</a:t>
            </a:r>
            <a:r>
              <a:rPr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rặng dừa nghiêng soi.</a:t>
            </a:r>
            <a:endParaRPr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7" grpId="0"/>
    </p:bldLst>
  </p:timing>
</p:sld>
</file>

<file path=ppt/theme/theme1.xml><?xml version="1.0" encoding="utf-8"?>
<a:theme xmlns:a="http://schemas.openxmlformats.org/drawingml/2006/main" name="2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5_Default Design">
  <a:themeElements>
    <a:clrScheme name="5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5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2054</Words>
  <Application>WPS Presentation</Application>
  <PresentationFormat/>
  <Paragraphs>87</Paragraphs>
  <Slides>11</Slides>
  <Notes>0</Notes>
  <HiddenSlides>0</HiddenSlides>
  <MMClips>2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11</vt:i4>
      </vt:variant>
    </vt:vector>
  </HeadingPairs>
  <TitlesOfParts>
    <vt:vector size="22" baseType="lpstr">
      <vt:lpstr>Arial</vt:lpstr>
      <vt:lpstr>SimSun</vt:lpstr>
      <vt:lpstr>Wingdings</vt:lpstr>
      <vt:lpstr>Times New Roman</vt:lpstr>
      <vt:lpstr>VNI-Times</vt:lpstr>
      <vt:lpstr>Segoe Print</vt:lpstr>
      <vt:lpstr>Microsoft YaHei</vt:lpstr>
      <vt:lpstr>Arial Unicode MS</vt:lpstr>
      <vt:lpstr>2_Default Design</vt:lpstr>
      <vt:lpstr>1_Default Design</vt:lpstr>
      <vt:lpstr>5_Default Design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Thien Thanh</dc:creator>
  <cp:lastModifiedBy>user</cp:lastModifiedBy>
  <cp:revision>67</cp:revision>
  <dcterms:created xsi:type="dcterms:W3CDTF">2005-08-18T20:36:48Z</dcterms:created>
  <dcterms:modified xsi:type="dcterms:W3CDTF">2021-09-14T16:42:44Z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3E3FDA361C7C44B0BF6D82C499610C80</vt:lpwstr>
  </property>
  <property fmtid="{D5CDD505-2E9C-101B-9397-08002B2CF9AE}" pid="3" name="KSOProductBuildVer">
    <vt:lpwstr>1033-11.2.0.10296</vt:lpwstr>
  </property>
</Properties>
</file>