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13" r:id="rId2"/>
    <p:sldId id="266" r:id="rId3"/>
    <p:sldId id="272" r:id="rId4"/>
    <p:sldId id="267" r:id="rId5"/>
    <p:sldId id="26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98E363-694E-4A33-88FB-3EFCA5B3BF9C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66351C-4640-4ABE-80EB-CAA62449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631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40B6A96-AB66-4F19-811E-929BF20B77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FD07FD1-6B99-4132-BFA7-917F060C65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6351C-4640-4ABE-80EB-CAA624499EF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166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8859-1DCA-4F2C-BC40-D3E334E0185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87DB-2587-4E7E-85A0-51993FBBB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924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8859-1DCA-4F2C-BC40-D3E334E0185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87DB-2587-4E7E-85A0-51993FBBB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649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8859-1DCA-4F2C-BC40-D3E334E0185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87DB-2587-4E7E-85A0-51993FBBB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459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500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8859-1DCA-4F2C-BC40-D3E334E0185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87DB-2587-4E7E-85A0-51993FBBB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52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8859-1DCA-4F2C-BC40-D3E334E0185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87DB-2587-4E7E-85A0-51993FBBB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99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8859-1DCA-4F2C-BC40-D3E334E0185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87DB-2587-4E7E-85A0-51993FBBB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644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8859-1DCA-4F2C-BC40-D3E334E0185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87DB-2587-4E7E-85A0-51993FBBB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400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8859-1DCA-4F2C-BC40-D3E334E0185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87DB-2587-4E7E-85A0-51993FBBB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123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8859-1DCA-4F2C-BC40-D3E334E0185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87DB-2587-4E7E-85A0-51993FBBB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638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8859-1DCA-4F2C-BC40-D3E334E0185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87DB-2587-4E7E-85A0-51993FBBB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123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8859-1DCA-4F2C-BC40-D3E334E0185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87DB-2587-4E7E-85A0-51993FBBB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559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68859-1DCA-4F2C-BC40-D3E334E0185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B87DB-2587-4E7E-85A0-51993FBBB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96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min\Downloads\Các loại lớp 5B\BÀI GIẢNG POI\BÀI GIẢNG POI - NGA\hoam\cung-vui-den-truong-02-01.jpg">
            <a:extLst>
              <a:ext uri="{FF2B5EF4-FFF2-40B4-BE49-F238E27FC236}">
                <a16:creationId xmlns:a16="http://schemas.microsoft.com/office/drawing/2014/main" id="{D1F76448-033C-4087-A472-8883A6AED8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" y="2954512"/>
            <a:ext cx="12187592" cy="3600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4">
            <a:extLst>
              <a:ext uri="{FF2B5EF4-FFF2-40B4-BE49-F238E27FC236}">
                <a16:creationId xmlns:a16="http://schemas.microsoft.com/office/drawing/2014/main" id="{9AE816C2-598F-4910-AB91-8A922C515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00" t="47244" r="12500" b="25642"/>
          <a:stretch>
            <a:fillRect/>
          </a:stretch>
        </p:blipFill>
        <p:spPr bwMode="auto">
          <a:xfrm>
            <a:off x="154550" y="602663"/>
            <a:ext cx="12035247" cy="233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Box 5">
            <a:extLst>
              <a:ext uri="{FF2B5EF4-FFF2-40B4-BE49-F238E27FC236}">
                <a16:creationId xmlns:a16="http://schemas.microsoft.com/office/drawing/2014/main" id="{2BCB4E1F-3A88-424A-9191-A93FA43A1D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0964" y="1770044"/>
            <a:ext cx="6017623" cy="646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599">
                <a:latin typeface="HP001 4 hàng" panose="020B0603050302020204" pitchFamily="34" charset="-93"/>
              </a:rPr>
              <a:t>Toán</a:t>
            </a:r>
            <a:endParaRPr lang="vi-VN" altLang="vi-VN" sz="3599">
              <a:latin typeface="HP001 4 hàng" panose="020B0603050302020204" pitchFamily="34" charset="-93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A15032-AC08-400C-A756-BB3612D3D3E4}"/>
              </a:ext>
            </a:extLst>
          </p:cNvPr>
          <p:cNvSpPr txBox="1"/>
          <p:nvPr/>
        </p:nvSpPr>
        <p:spPr>
          <a:xfrm>
            <a:off x="1220964" y="2512083"/>
            <a:ext cx="7043440" cy="646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599" b="1" spc="249">
                <a:latin typeface="HP001 4 hàng" panose="020B0603050302020204" pitchFamily="34" charset="-93"/>
              </a:rPr>
              <a:t>Luyện tập</a:t>
            </a:r>
            <a:endParaRPr lang="vi-VN" sz="3599" b="1" spc="249">
              <a:latin typeface="HP001 4 hàng" panose="020B0603050302020204" pitchFamily="34" charset="-93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C7A2082-32D8-45F2-954F-23C0A1200F2D}"/>
              </a:ext>
            </a:extLst>
          </p:cNvPr>
          <p:cNvSpPr txBox="1"/>
          <p:nvPr/>
        </p:nvSpPr>
        <p:spPr>
          <a:xfrm>
            <a:off x="797747" y="1007422"/>
            <a:ext cx="9392356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33" b="1">
                <a:latin typeface="HP001 4 hàng" panose="020B0603050302020204" pitchFamily="34" charset="-93"/>
              </a:rPr>
              <a:t>Thứ tư, ngày 19 tháng 1 năm 2022</a:t>
            </a:r>
            <a:endParaRPr lang="vi-VN" sz="3733" b="1">
              <a:latin typeface="HP001 4 hàng" panose="020B0603050302020204" pitchFamily="34" charset="-93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75166DFE-003D-4772-99FF-07698A93CD52}"/>
              </a:ext>
            </a:extLst>
          </p:cNvPr>
          <p:cNvSpPr/>
          <p:nvPr/>
        </p:nvSpPr>
        <p:spPr>
          <a:xfrm>
            <a:off x="1524" y="-19318"/>
            <a:ext cx="12190476" cy="750402"/>
          </a:xfrm>
          <a:prstGeom prst="rect">
            <a:avLst/>
          </a:prstGeom>
          <a:solidFill>
            <a:srgbClr val="C523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indent="-342900">
              <a:lnSpc>
                <a:spcPct val="125000"/>
              </a:lnSpc>
            </a:pP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F01CD02-53FC-4B2D-A30F-B39F758B1772}"/>
              </a:ext>
            </a:extLst>
          </p:cNvPr>
          <p:cNvSpPr/>
          <p:nvPr/>
        </p:nvSpPr>
        <p:spPr>
          <a:xfrm>
            <a:off x="0" y="717555"/>
            <a:ext cx="12190476" cy="91440"/>
          </a:xfrm>
          <a:prstGeom prst="rect">
            <a:avLst/>
          </a:prstGeom>
          <a:solidFill>
            <a:srgbClr val="2744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DCBB94B-A560-4C30-B085-0C53AB2D24AC}"/>
              </a:ext>
            </a:extLst>
          </p:cNvPr>
          <p:cNvSpPr/>
          <p:nvPr/>
        </p:nvSpPr>
        <p:spPr>
          <a:xfrm>
            <a:off x="224666" y="46133"/>
            <a:ext cx="93730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1. </a:t>
            </a:r>
            <a:r>
              <a:rPr lang="en-US" altLang="vi-VN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 định trung điểm của đoạn thẳng (theo mẫu):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1331913" y="1874973"/>
            <a:ext cx="345916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3060700" y="1655898"/>
            <a:ext cx="0" cy="3810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4802188" y="1636848"/>
            <a:ext cx="0" cy="3810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788988" y="1505086"/>
            <a:ext cx="5270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940300" y="1508261"/>
            <a:ext cx="5270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810622" y="1099121"/>
            <a:ext cx="5286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788988" y="745664"/>
            <a:ext cx="85391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 Mẫu: Xác định                   của đoạn thẳng AB.</a:t>
            </a:r>
          </a:p>
        </p:txBody>
      </p:sp>
      <p:cxnSp>
        <p:nvCxnSpPr>
          <p:cNvPr id="40" name="Straight Connector 39"/>
          <p:cNvCxnSpPr/>
          <p:nvPr/>
        </p:nvCxnSpPr>
        <p:spPr>
          <a:xfrm flipV="1">
            <a:off x="1316038" y="1646373"/>
            <a:ext cx="0" cy="3810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361636" y="3003686"/>
            <a:ext cx="46529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Đo độ dài đoạn thẳng AB: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4629789" y="3000334"/>
            <a:ext cx="20637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 = 4cm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365764" y="3564073"/>
            <a:ext cx="55435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Chia đôi độ dài đoạn thẳng AB: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5467350" y="3564073"/>
            <a:ext cx="3048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: 2 = 2 (cm)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3281191" y="742714"/>
            <a:ext cx="23256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trung điểm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3270718" y="748927"/>
            <a:ext cx="23256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 điểm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1570038" y="1343161"/>
            <a:ext cx="1219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2cm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3325813" y="1339623"/>
            <a:ext cx="1219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2cm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363586" y="4068898"/>
            <a:ext cx="112680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Đặt thước sao cho vạch 0cm trùng với điểm A. Đánh dấu điểm M trên AB ứng với vạch 2cm của thước.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365764" y="5094423"/>
            <a:ext cx="11268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M là trung điểm của đoạn thẳng AB.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1204025" y="5094423"/>
            <a:ext cx="23256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 điểm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224666" y="5527830"/>
            <a:ext cx="11938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 xét: 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 dài đoạn thẳng AM bằng        độ dài đoạn thẳng AB. Viết là: 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5993003" y="5827867"/>
            <a:ext cx="5270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5948553" y="5269067"/>
            <a:ext cx="527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cxnSp>
        <p:nvCxnSpPr>
          <p:cNvPr id="58" name="Straight Connector 57"/>
          <p:cNvCxnSpPr/>
          <p:nvPr/>
        </p:nvCxnSpPr>
        <p:spPr>
          <a:xfrm flipV="1">
            <a:off x="5929503" y="5827867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3696529" y="5658048"/>
            <a:ext cx="261778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AM =        AB. 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4830004" y="6392562"/>
            <a:ext cx="527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4837941" y="5894813"/>
            <a:ext cx="527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cxnSp>
        <p:nvCxnSpPr>
          <p:cNvPr id="62" name="Straight Connector 61"/>
          <p:cNvCxnSpPr/>
          <p:nvPr/>
        </p:nvCxnSpPr>
        <p:spPr>
          <a:xfrm flipV="1">
            <a:off x="4799841" y="6371925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3" t="50001" r="727" b="23118"/>
          <a:stretch/>
        </p:blipFill>
        <p:spPr>
          <a:xfrm>
            <a:off x="1008320" y="2053540"/>
            <a:ext cx="9688255" cy="98095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8071962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5" grpId="0"/>
      <p:bldP spid="36" grpId="0"/>
      <p:bldP spid="37" grpId="0"/>
      <p:bldP spid="38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2" grpId="0"/>
      <p:bldP spid="53" grpId="0"/>
      <p:bldP spid="54" grpId="0"/>
      <p:bldP spid="55" grpId="0"/>
      <p:bldP spid="56" grpId="0"/>
      <p:bldP spid="57" grpId="0"/>
      <p:bldP spid="59" grpId="0"/>
      <p:bldP spid="60" grpId="0"/>
      <p:bldP spid="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5166DFE-003D-4772-99FF-07698A93CD52}"/>
              </a:ext>
            </a:extLst>
          </p:cNvPr>
          <p:cNvSpPr/>
          <p:nvPr/>
        </p:nvSpPr>
        <p:spPr>
          <a:xfrm>
            <a:off x="1524" y="-19318"/>
            <a:ext cx="12190476" cy="750402"/>
          </a:xfrm>
          <a:prstGeom prst="rect">
            <a:avLst/>
          </a:prstGeom>
          <a:solidFill>
            <a:srgbClr val="C523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indent="-342900">
              <a:lnSpc>
                <a:spcPct val="125000"/>
              </a:lnSpc>
            </a:pP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F01CD02-53FC-4B2D-A30F-B39F758B1772}"/>
              </a:ext>
            </a:extLst>
          </p:cNvPr>
          <p:cNvSpPr/>
          <p:nvPr/>
        </p:nvSpPr>
        <p:spPr>
          <a:xfrm>
            <a:off x="0" y="717555"/>
            <a:ext cx="12190476" cy="91440"/>
          </a:xfrm>
          <a:prstGeom prst="rect">
            <a:avLst/>
          </a:prstGeom>
          <a:solidFill>
            <a:srgbClr val="2744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825625" y="2378075"/>
            <a:ext cx="602297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7848600" y="2144713"/>
            <a:ext cx="0" cy="3810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287463" y="2165350"/>
            <a:ext cx="5286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8085138" y="2116138"/>
            <a:ext cx="2651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1824038" y="2187575"/>
            <a:ext cx="0" cy="3810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843088" y="1262063"/>
            <a:ext cx="8537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Xác định trung điểm của đoạn thẳng CD.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01638" y="2733675"/>
            <a:ext cx="46529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Đo độ dài đoạn thẳng CD: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706938" y="2714625"/>
            <a:ext cx="2063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 = 6cm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05766" y="3294063"/>
            <a:ext cx="55435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Chia đôi  độ dài đoạn thẳng CD: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610225" y="3295650"/>
            <a:ext cx="3048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: 2 = 3 (cm)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90525" y="3854450"/>
            <a:ext cx="112680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Đặt thước sao cho vạch 0cm trùng với điểm C. Đánh dấu một điểm bất kì (ví dụ điểm N) trên CD ứng với vạch 3cm của thước.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04542" y="4778375"/>
            <a:ext cx="112680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N là trung điểm của đoạn thẳng CD.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54000" y="5338763"/>
            <a:ext cx="11938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 xét: 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 dài đoạn thẳng CN bằng       độ dài đoạn thẳng AD. Viết là: 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886812" y="5599664"/>
            <a:ext cx="4568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886812" y="5158469"/>
            <a:ext cx="527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5857875" y="5656218"/>
            <a:ext cx="457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3813969" y="5584804"/>
            <a:ext cx="261778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CN =        CD. 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859338" y="6281873"/>
            <a:ext cx="527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864232" y="5799911"/>
            <a:ext cx="527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4829175" y="6313488"/>
            <a:ext cx="457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4846638" y="2216150"/>
            <a:ext cx="0" cy="3524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770438" y="1746250"/>
            <a:ext cx="2635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2725738" y="1868488"/>
            <a:ext cx="13001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3cm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738813" y="1864315"/>
            <a:ext cx="1298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3cm</a:t>
            </a:r>
          </a:p>
        </p:txBody>
      </p:sp>
    </p:spTree>
    <p:extLst>
      <p:ext uri="{BB962C8B-B14F-4D97-AF65-F5344CB8AC3E}">
        <p14:creationId xmlns:p14="http://schemas.microsoft.com/office/powerpoint/2010/main" val="410390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4" grpId="0"/>
      <p:bldP spid="35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75166DFE-003D-4772-99FF-07698A93CD52}"/>
              </a:ext>
            </a:extLst>
          </p:cNvPr>
          <p:cNvSpPr/>
          <p:nvPr/>
        </p:nvSpPr>
        <p:spPr>
          <a:xfrm>
            <a:off x="1524" y="-19318"/>
            <a:ext cx="12190476" cy="750402"/>
          </a:xfrm>
          <a:prstGeom prst="rect">
            <a:avLst/>
          </a:prstGeom>
          <a:solidFill>
            <a:srgbClr val="C523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indent="-342900">
              <a:lnSpc>
                <a:spcPct val="125000"/>
              </a:lnSpc>
            </a:pP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F01CD02-53FC-4B2D-A30F-B39F758B1772}"/>
              </a:ext>
            </a:extLst>
          </p:cNvPr>
          <p:cNvSpPr/>
          <p:nvPr/>
        </p:nvSpPr>
        <p:spPr>
          <a:xfrm>
            <a:off x="0" y="717555"/>
            <a:ext cx="12190476" cy="91440"/>
          </a:xfrm>
          <a:prstGeom prst="rect">
            <a:avLst/>
          </a:prstGeom>
          <a:solidFill>
            <a:srgbClr val="2744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DCBB94B-A560-4C30-B085-0C53AB2D24AC}"/>
              </a:ext>
            </a:extLst>
          </p:cNvPr>
          <p:cNvSpPr/>
          <p:nvPr/>
        </p:nvSpPr>
        <p:spPr>
          <a:xfrm>
            <a:off x="329169" y="848081"/>
            <a:ext cx="1011347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2.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Thực hành. Gấp tờ giấy hình chữ nhật ABCD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(theo hình vẽ) rồi đánh dấu trung điểm I của đoạn thẳng AB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và trung điểm K của đoạn thẳng DC.</a:t>
            </a:r>
          </a:p>
        </p:txBody>
      </p:sp>
      <p:grpSp>
        <p:nvGrpSpPr>
          <p:cNvPr id="13" name="Group 17"/>
          <p:cNvGrpSpPr>
            <a:grpSpLocks/>
          </p:cNvGrpSpPr>
          <p:nvPr/>
        </p:nvGrpSpPr>
        <p:grpSpPr bwMode="auto">
          <a:xfrm>
            <a:off x="1042852" y="2584269"/>
            <a:ext cx="3962400" cy="1752600"/>
            <a:chOff x="0" y="912"/>
            <a:chExt cx="2496" cy="1104"/>
          </a:xfrm>
        </p:grpSpPr>
        <p:sp>
          <p:nvSpPr>
            <p:cNvPr id="21" name="Rectangle 6"/>
            <p:cNvSpPr>
              <a:spLocks noChangeArrowheads="1"/>
            </p:cNvSpPr>
            <p:nvPr/>
          </p:nvSpPr>
          <p:spPr bwMode="auto">
            <a:xfrm>
              <a:off x="192" y="1200"/>
              <a:ext cx="1536" cy="528"/>
            </a:xfrm>
            <a:prstGeom prst="rect">
              <a:avLst/>
            </a:prstGeom>
            <a:solidFill>
              <a:srgbClr val="00FFCC"/>
            </a:solidFill>
            <a:ln w="12700" cap="rnd" algn="ctr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1800">
                <a:latin typeface=".VnTime" panose="020B7200000000000000" pitchFamily="34" charset="0"/>
              </a:endParaRPr>
            </a:p>
          </p:txBody>
        </p:sp>
        <p:sp>
          <p:nvSpPr>
            <p:cNvPr id="22" name="Text Box 12"/>
            <p:cNvSpPr txBox="1">
              <a:spLocks noChangeArrowheads="1"/>
            </p:cNvSpPr>
            <p:nvPr/>
          </p:nvSpPr>
          <p:spPr bwMode="auto">
            <a:xfrm>
              <a:off x="0" y="912"/>
              <a:ext cx="8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.VnTime" panose="020B7200000000000000" pitchFamily="34" charset="0"/>
                </a:rPr>
                <a:t>A</a:t>
              </a:r>
            </a:p>
          </p:txBody>
        </p:sp>
        <p:sp>
          <p:nvSpPr>
            <p:cNvPr id="23" name="Text Box 13"/>
            <p:cNvSpPr txBox="1">
              <a:spLocks noChangeArrowheads="1"/>
            </p:cNvSpPr>
            <p:nvPr/>
          </p:nvSpPr>
          <p:spPr bwMode="auto">
            <a:xfrm>
              <a:off x="1680" y="912"/>
              <a:ext cx="8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.VnTime" panose="020B7200000000000000" pitchFamily="34" charset="0"/>
                </a:rPr>
                <a:t>B</a:t>
              </a:r>
            </a:p>
          </p:txBody>
        </p:sp>
        <p:sp>
          <p:nvSpPr>
            <p:cNvPr id="25" name="Text Box 14"/>
            <p:cNvSpPr txBox="1">
              <a:spLocks noChangeArrowheads="1"/>
            </p:cNvSpPr>
            <p:nvPr/>
          </p:nvSpPr>
          <p:spPr bwMode="auto">
            <a:xfrm>
              <a:off x="1680" y="1680"/>
              <a:ext cx="8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.VnTime" panose="020B7200000000000000" pitchFamily="34" charset="0"/>
                </a:rPr>
                <a:t>C</a:t>
              </a:r>
            </a:p>
          </p:txBody>
        </p:sp>
        <p:sp>
          <p:nvSpPr>
            <p:cNvPr id="26" name="Text Box 15"/>
            <p:cNvSpPr txBox="1">
              <a:spLocks noChangeArrowheads="1"/>
            </p:cNvSpPr>
            <p:nvPr/>
          </p:nvSpPr>
          <p:spPr bwMode="auto">
            <a:xfrm>
              <a:off x="0" y="1728"/>
              <a:ext cx="8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.VnTime" panose="020B7200000000000000" pitchFamily="34" charset="0"/>
                </a:rPr>
                <a:t>D</a:t>
              </a:r>
            </a:p>
          </p:txBody>
        </p:sp>
      </p:grpSp>
      <p:grpSp>
        <p:nvGrpSpPr>
          <p:cNvPr id="27" name="Group 23"/>
          <p:cNvGrpSpPr>
            <a:grpSpLocks/>
          </p:cNvGrpSpPr>
          <p:nvPr/>
        </p:nvGrpSpPr>
        <p:grpSpPr bwMode="auto">
          <a:xfrm>
            <a:off x="4167052" y="2584269"/>
            <a:ext cx="2971800" cy="1828800"/>
            <a:chOff x="2016" y="912"/>
            <a:chExt cx="1872" cy="1152"/>
          </a:xfrm>
        </p:grpSpPr>
        <p:grpSp>
          <p:nvGrpSpPr>
            <p:cNvPr id="28" name="Group 11"/>
            <p:cNvGrpSpPr>
              <a:grpSpLocks/>
            </p:cNvGrpSpPr>
            <p:nvPr/>
          </p:nvGrpSpPr>
          <p:grpSpPr bwMode="auto">
            <a:xfrm rot="-418694">
              <a:off x="2269" y="1200"/>
              <a:ext cx="851" cy="576"/>
              <a:chOff x="2269" y="1200"/>
              <a:chExt cx="851" cy="576"/>
            </a:xfrm>
          </p:grpSpPr>
          <p:sp>
            <p:nvSpPr>
              <p:cNvPr id="35" name="Rectangle 7"/>
              <p:cNvSpPr>
                <a:spLocks noChangeArrowheads="1"/>
              </p:cNvSpPr>
              <p:nvPr/>
            </p:nvSpPr>
            <p:spPr bwMode="auto">
              <a:xfrm rot="429007">
                <a:off x="2304" y="1200"/>
                <a:ext cx="816" cy="528"/>
              </a:xfrm>
              <a:prstGeom prst="rect">
                <a:avLst/>
              </a:prstGeom>
              <a:solidFill>
                <a:srgbClr val="00FFCC"/>
              </a:solidFill>
              <a:ln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1800">
                  <a:latin typeface=".VnTime" panose="020B7200000000000000" pitchFamily="34" charset="0"/>
                </a:endParaRPr>
              </a:p>
            </p:txBody>
          </p:sp>
          <p:sp>
            <p:nvSpPr>
              <p:cNvPr id="36" name="Rectangle 8"/>
              <p:cNvSpPr>
                <a:spLocks noChangeArrowheads="1"/>
              </p:cNvSpPr>
              <p:nvPr/>
            </p:nvSpPr>
            <p:spPr bwMode="auto">
              <a:xfrm rot="862767">
                <a:off x="2269" y="1224"/>
                <a:ext cx="671" cy="552"/>
              </a:xfrm>
              <a:prstGeom prst="rect">
                <a:avLst/>
              </a:prstGeom>
              <a:solidFill>
                <a:srgbClr val="00FFCC"/>
              </a:solidFill>
              <a:ln w="127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1800">
                  <a:latin typeface=".VnTime" panose="020B7200000000000000" pitchFamily="34" charset="0"/>
                </a:endParaRPr>
              </a:p>
            </p:txBody>
          </p:sp>
        </p:grpSp>
        <p:sp>
          <p:nvSpPr>
            <p:cNvPr id="29" name="Text Box 16"/>
            <p:cNvSpPr txBox="1">
              <a:spLocks noChangeArrowheads="1"/>
            </p:cNvSpPr>
            <p:nvPr/>
          </p:nvSpPr>
          <p:spPr bwMode="auto">
            <a:xfrm>
              <a:off x="2736" y="1776"/>
              <a:ext cx="8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.VnTime" panose="020B7200000000000000" pitchFamily="34" charset="0"/>
                </a:rPr>
                <a:t>D</a:t>
              </a:r>
            </a:p>
          </p:txBody>
        </p:sp>
        <p:sp>
          <p:nvSpPr>
            <p:cNvPr id="30" name="Text Box 18"/>
            <p:cNvSpPr txBox="1">
              <a:spLocks noChangeArrowheads="1"/>
            </p:cNvSpPr>
            <p:nvPr/>
          </p:nvSpPr>
          <p:spPr bwMode="auto">
            <a:xfrm>
              <a:off x="2160" y="912"/>
              <a:ext cx="8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.VnTime" panose="020B7200000000000000" pitchFamily="34" charset="0"/>
                </a:rPr>
                <a:t>I</a:t>
              </a:r>
            </a:p>
          </p:txBody>
        </p:sp>
        <p:sp>
          <p:nvSpPr>
            <p:cNvPr id="31" name="Text Box 19"/>
            <p:cNvSpPr txBox="1">
              <a:spLocks noChangeArrowheads="1"/>
            </p:cNvSpPr>
            <p:nvPr/>
          </p:nvSpPr>
          <p:spPr bwMode="auto">
            <a:xfrm>
              <a:off x="2016" y="1680"/>
              <a:ext cx="8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.VnTime" panose="020B7200000000000000" pitchFamily="34" charset="0"/>
                </a:rPr>
                <a:t>K</a:t>
              </a:r>
            </a:p>
          </p:txBody>
        </p:sp>
        <p:sp>
          <p:nvSpPr>
            <p:cNvPr id="32" name="Text Box 20"/>
            <p:cNvSpPr txBox="1">
              <a:spLocks noChangeArrowheads="1"/>
            </p:cNvSpPr>
            <p:nvPr/>
          </p:nvSpPr>
          <p:spPr bwMode="auto">
            <a:xfrm>
              <a:off x="3024" y="912"/>
              <a:ext cx="8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.VnTime" panose="020B7200000000000000" pitchFamily="34" charset="0"/>
                </a:rPr>
                <a:t>B</a:t>
              </a:r>
            </a:p>
          </p:txBody>
        </p:sp>
        <p:sp>
          <p:nvSpPr>
            <p:cNvPr id="33" name="Text Box 21"/>
            <p:cNvSpPr txBox="1">
              <a:spLocks noChangeArrowheads="1"/>
            </p:cNvSpPr>
            <p:nvPr/>
          </p:nvSpPr>
          <p:spPr bwMode="auto">
            <a:xfrm>
              <a:off x="3072" y="1680"/>
              <a:ext cx="8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.VnTime" panose="020B7200000000000000" pitchFamily="34" charset="0"/>
                </a:rPr>
                <a:t>C</a:t>
              </a:r>
            </a:p>
          </p:txBody>
        </p:sp>
        <p:sp>
          <p:nvSpPr>
            <p:cNvPr id="34" name="Text Box 22"/>
            <p:cNvSpPr txBox="1">
              <a:spLocks noChangeArrowheads="1"/>
            </p:cNvSpPr>
            <p:nvPr/>
          </p:nvSpPr>
          <p:spPr bwMode="auto">
            <a:xfrm>
              <a:off x="2736" y="1224"/>
              <a:ext cx="8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.VnTime" panose="020B7200000000000000" pitchFamily="34" charset="0"/>
                </a:rPr>
                <a:t>A</a:t>
              </a:r>
            </a:p>
          </p:txBody>
        </p:sp>
      </p:grpSp>
      <p:sp>
        <p:nvSpPr>
          <p:cNvPr id="37" name="Text Box 38"/>
          <p:cNvSpPr txBox="1">
            <a:spLocks noChangeArrowheads="1"/>
          </p:cNvSpPr>
          <p:nvPr/>
        </p:nvSpPr>
        <p:spPr bwMode="auto">
          <a:xfrm>
            <a:off x="1347652" y="5175069"/>
            <a:ext cx="95990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(Gấp từ giấy để đoạn thẳng AD trùng với đoạn thẳng BC)</a:t>
            </a:r>
          </a:p>
        </p:txBody>
      </p:sp>
      <p:grpSp>
        <p:nvGrpSpPr>
          <p:cNvPr id="38" name="Group 58"/>
          <p:cNvGrpSpPr>
            <a:grpSpLocks/>
          </p:cNvGrpSpPr>
          <p:nvPr/>
        </p:nvGrpSpPr>
        <p:grpSpPr bwMode="auto">
          <a:xfrm>
            <a:off x="6757852" y="2736669"/>
            <a:ext cx="3962400" cy="1752600"/>
            <a:chOff x="3648" y="1008"/>
            <a:chExt cx="2496" cy="1104"/>
          </a:xfrm>
        </p:grpSpPr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3888" y="1296"/>
              <a:ext cx="1536" cy="528"/>
            </a:xfrm>
            <a:prstGeom prst="rect">
              <a:avLst/>
            </a:prstGeom>
            <a:solidFill>
              <a:srgbClr val="00FFCC"/>
            </a:solidFill>
            <a:ln w="12700" cap="rnd" algn="ctr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1800">
                <a:latin typeface=".VnTime" panose="020B7200000000000000" pitchFamily="34" charset="0"/>
              </a:endParaRPr>
            </a:p>
          </p:txBody>
        </p:sp>
        <p:grpSp>
          <p:nvGrpSpPr>
            <p:cNvPr id="40" name="Group 50"/>
            <p:cNvGrpSpPr>
              <a:grpSpLocks/>
            </p:cNvGrpSpPr>
            <p:nvPr/>
          </p:nvGrpSpPr>
          <p:grpSpPr bwMode="auto">
            <a:xfrm>
              <a:off x="3648" y="1008"/>
              <a:ext cx="2496" cy="1104"/>
              <a:chOff x="3264" y="2688"/>
              <a:chExt cx="2496" cy="1104"/>
            </a:xfrm>
          </p:grpSpPr>
          <p:sp>
            <p:nvSpPr>
              <p:cNvPr id="43" name="Line 10"/>
              <p:cNvSpPr>
                <a:spLocks noChangeShapeType="1"/>
              </p:cNvSpPr>
              <p:nvPr/>
            </p:nvSpPr>
            <p:spPr bwMode="auto">
              <a:xfrm>
                <a:off x="4272" y="2976"/>
                <a:ext cx="0" cy="516"/>
              </a:xfrm>
              <a:prstGeom prst="line">
                <a:avLst/>
              </a:prstGeom>
              <a:noFill/>
              <a:ln w="12700" cap="rnd">
                <a:solidFill>
                  <a:srgbClr val="FF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vi-VN"/>
              </a:p>
            </p:txBody>
          </p:sp>
          <p:grpSp>
            <p:nvGrpSpPr>
              <p:cNvPr id="44" name="Group 30"/>
              <p:cNvGrpSpPr>
                <a:grpSpLocks/>
              </p:cNvGrpSpPr>
              <p:nvPr/>
            </p:nvGrpSpPr>
            <p:grpSpPr bwMode="auto">
              <a:xfrm>
                <a:off x="3264" y="2688"/>
                <a:ext cx="2496" cy="1104"/>
                <a:chOff x="528" y="2496"/>
                <a:chExt cx="2496" cy="1104"/>
              </a:xfrm>
            </p:grpSpPr>
            <p:sp>
              <p:nvSpPr>
                <p:cNvPr id="47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528" y="2496"/>
                  <a:ext cx="816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rnd" algn="ctr">
                      <a:solidFill>
                        <a:srgbClr val="000000"/>
                      </a:solidFill>
                      <a:prstDash val="sysDot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2400" b="1">
                      <a:latin typeface=".VnTime" panose="020B7200000000000000" pitchFamily="34" charset="0"/>
                    </a:rPr>
                    <a:t>A</a:t>
                  </a:r>
                </a:p>
              </p:txBody>
            </p:sp>
            <p:sp>
              <p:nvSpPr>
                <p:cNvPr id="48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208" y="2496"/>
                  <a:ext cx="816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rnd" algn="ctr">
                      <a:solidFill>
                        <a:srgbClr val="000000"/>
                      </a:solidFill>
                      <a:prstDash val="sysDot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2400" b="1">
                      <a:latin typeface=".VnTime" panose="020B7200000000000000" pitchFamily="34" charset="0"/>
                    </a:rPr>
                    <a:t>B</a:t>
                  </a:r>
                </a:p>
              </p:txBody>
            </p:sp>
            <p:sp>
              <p:nvSpPr>
                <p:cNvPr id="49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208" y="3264"/>
                  <a:ext cx="816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rnd" algn="ctr">
                      <a:solidFill>
                        <a:srgbClr val="000000"/>
                      </a:solidFill>
                      <a:prstDash val="sysDot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2400" b="1">
                      <a:latin typeface=".VnTime" panose="020B7200000000000000" pitchFamily="34" charset="0"/>
                    </a:rPr>
                    <a:t>C</a:t>
                  </a:r>
                </a:p>
              </p:txBody>
            </p:sp>
            <p:sp>
              <p:nvSpPr>
                <p:cNvPr id="50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528" y="3312"/>
                  <a:ext cx="816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rnd" algn="ctr">
                      <a:solidFill>
                        <a:srgbClr val="000000"/>
                      </a:solidFill>
                      <a:prstDash val="sysDot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2400" b="1">
                      <a:latin typeface=".VnTime" panose="020B7200000000000000" pitchFamily="34" charset="0"/>
                    </a:rPr>
                    <a:t>D</a:t>
                  </a:r>
                </a:p>
              </p:txBody>
            </p:sp>
          </p:grpSp>
          <p:sp>
            <p:nvSpPr>
              <p:cNvPr id="45" name="Text Box 33"/>
              <p:cNvSpPr txBox="1">
                <a:spLocks noChangeArrowheads="1"/>
              </p:cNvSpPr>
              <p:nvPr/>
            </p:nvSpPr>
            <p:spPr bwMode="auto">
              <a:xfrm>
                <a:off x="4128" y="3504"/>
                <a:ext cx="81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algn="ctr">
                    <a:solidFill>
                      <a:srgbClr val="000000"/>
                    </a:solidFill>
                    <a:prstDash val="sysDot"/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>
                    <a:latin typeface=".VnTime" panose="020B7200000000000000" pitchFamily="34" charset="0"/>
                  </a:rPr>
                  <a:t>K</a:t>
                </a:r>
              </a:p>
            </p:txBody>
          </p:sp>
          <p:sp>
            <p:nvSpPr>
              <p:cNvPr id="46" name="Text Box 34"/>
              <p:cNvSpPr txBox="1">
                <a:spLocks noChangeArrowheads="1"/>
              </p:cNvSpPr>
              <p:nvPr/>
            </p:nvSpPr>
            <p:spPr bwMode="auto">
              <a:xfrm>
                <a:off x="4176" y="2688"/>
                <a:ext cx="81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algn="ctr">
                    <a:solidFill>
                      <a:srgbClr val="000000"/>
                    </a:solidFill>
                    <a:prstDash val="sysDot"/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>
                    <a:latin typeface=".VnTime" panose="020B7200000000000000" pitchFamily="34" charset="0"/>
                  </a:rPr>
                  <a:t>I</a:t>
                </a:r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69712802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75166DFE-003D-4772-99FF-07698A93CD52}"/>
              </a:ext>
            </a:extLst>
          </p:cNvPr>
          <p:cNvSpPr/>
          <p:nvPr/>
        </p:nvSpPr>
        <p:spPr>
          <a:xfrm>
            <a:off x="1524" y="-19318"/>
            <a:ext cx="12190476" cy="750402"/>
          </a:xfrm>
          <a:prstGeom prst="rect">
            <a:avLst/>
          </a:prstGeom>
          <a:solidFill>
            <a:srgbClr val="C523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indent="-342900">
              <a:lnSpc>
                <a:spcPct val="125000"/>
              </a:lnSpc>
            </a:pP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F01CD02-53FC-4B2D-A30F-B39F758B1772}"/>
              </a:ext>
            </a:extLst>
          </p:cNvPr>
          <p:cNvSpPr/>
          <p:nvPr/>
        </p:nvSpPr>
        <p:spPr>
          <a:xfrm>
            <a:off x="0" y="717555"/>
            <a:ext cx="12190476" cy="91440"/>
          </a:xfrm>
          <a:prstGeom prst="rect">
            <a:avLst/>
          </a:prstGeom>
          <a:solidFill>
            <a:srgbClr val="2744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17863" y="63935"/>
            <a:ext cx="109728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nêu lại các bước xác định trung điểm của đoạn thẳng?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87680" y="798917"/>
            <a:ext cx="109728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 xác định trung điểm của đoạn thẳng ta phải dùng thước</a:t>
            </a:r>
          </a:p>
          <a:p>
            <a:pPr algn="just">
              <a:lnSpc>
                <a:spcPct val="150000"/>
              </a:lnSpc>
              <a:defRPr/>
            </a:pPr>
            <a:r>
              <a:rPr lang="nl-NL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kẻ có chia sẵn vạch xăng-ti-mét.</a:t>
            </a:r>
          </a:p>
          <a:p>
            <a:pPr algn="just">
              <a:lnSpc>
                <a:spcPct val="150000"/>
              </a:lnSpc>
              <a:defRPr/>
            </a:pPr>
            <a:r>
              <a:rPr lang="nl-NL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Đặt thước để đo chiều dài của đoạn thẳng đó, sao cho vạch 0cm trùng với một điểm của đoạn thẳng.</a:t>
            </a:r>
          </a:p>
          <a:p>
            <a:pPr algn="just">
              <a:lnSpc>
                <a:spcPct val="150000"/>
              </a:lnSpc>
              <a:defRPr/>
            </a:pPr>
            <a:r>
              <a:rPr lang="nl-NL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Xác định được chiều dài của đoạn thẳng đó và chia đoạn thẳng vừa đo thành hai phần bằng nhau.</a:t>
            </a:r>
          </a:p>
          <a:p>
            <a:pPr algn="just">
              <a:lnSpc>
                <a:spcPct val="150000"/>
              </a:lnSpc>
              <a:defRPr/>
            </a:pPr>
            <a:r>
              <a:rPr lang="nl-NL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Đánh dấu điểm ở chính giữa của đoạn thẳng đó thì điểm đó được gọi là trung điểm của đoạn thẳng.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956785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2|0.9|1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2|0.9|1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2|0.9|1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</TotalTime>
  <Words>427</Words>
  <Application>Microsoft Office PowerPoint</Application>
  <PresentationFormat>Widescreen</PresentationFormat>
  <Paragraphs>70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.VnTime</vt:lpstr>
      <vt:lpstr>Arial</vt:lpstr>
      <vt:lpstr>Calibri</vt:lpstr>
      <vt:lpstr>Calibri Light</vt:lpstr>
      <vt:lpstr>HP001 4 hàng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Nguyễn Thu Trang</cp:lastModifiedBy>
  <cp:revision>91</cp:revision>
  <dcterms:created xsi:type="dcterms:W3CDTF">2021-09-21T01:25:15Z</dcterms:created>
  <dcterms:modified xsi:type="dcterms:W3CDTF">2022-01-18T14:46:13Z</dcterms:modified>
</cp:coreProperties>
</file>