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03" r:id="rId2"/>
    <p:sldId id="259" r:id="rId3"/>
    <p:sldId id="256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5" r:id="rId26"/>
    <p:sldId id="286" r:id="rId27"/>
    <p:sldId id="287" r:id="rId28"/>
    <p:sldId id="288" r:id="rId29"/>
    <p:sldId id="289" r:id="rId30"/>
    <p:sldId id="291" r:id="rId31"/>
    <p:sldId id="292" r:id="rId32"/>
    <p:sldId id="293" r:id="rId33"/>
    <p:sldId id="294" r:id="rId34"/>
    <p:sldId id="295" r:id="rId35"/>
    <p:sldId id="257" r:id="rId36"/>
    <p:sldId id="304" r:id="rId37"/>
    <p:sldId id="260" r:id="rId38"/>
    <p:sldId id="30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00FF99"/>
    <a:srgbClr val="FFFF00"/>
    <a:srgbClr val="FF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71FD4-E6C8-4400-A9A8-A2274F4F37C3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E2A9B-B27E-4AFC-99F7-7F64319F4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05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C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27F984-A9C5-4A59-A9C8-1C4AABBB97D6}" type="slidenum">
              <a:rPr lang="en-US" altLang="vi-VN"/>
              <a:pPr/>
              <a:t>1</a:t>
            </a:fld>
            <a:endParaRPr lang="en-US" altLang="vi-VN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audio" Target="file:///C:\Users\My%20PC\Downloads\dung-1.mp3" TargetMode="External"/><Relationship Id="rId7" Type="http://schemas.openxmlformats.org/officeDocument/2006/relationships/image" Target="../media/image2.gif"/><Relationship Id="rId2" Type="http://schemas.openxmlformats.org/officeDocument/2006/relationships/audio" Target="file:///D:\GI&#193;O%20&#193;N%20&amp;%20T&#431;%20LI&#7878;U%20TIN%20H&#7884;C\KH&#7888;I%203\CV%20Hinh%20chu%20nhat\01%20India%20Music.wma" TargetMode="External"/><Relationship Id="rId1" Type="http://schemas.openxmlformats.org/officeDocument/2006/relationships/audio" Target="file:///D:\Dalat\04%20Track%204.wma" TargetMode="External"/><Relationship Id="rId6" Type="http://schemas.openxmlformats.org/officeDocument/2006/relationships/image" Target="../media/image1.gif"/><Relationship Id="rId11" Type="http://schemas.openxmlformats.org/officeDocument/2006/relationships/image" Target="../media/image6.png"/><Relationship Id="rId5" Type="http://schemas.openxmlformats.org/officeDocument/2006/relationships/notesSlide" Target="../notesSlides/notesSlide1.xml"/><Relationship Id="rId10" Type="http://schemas.openxmlformats.org/officeDocument/2006/relationships/image" Target="../media/image5.gif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9.xml"/><Relationship Id="rId18" Type="http://schemas.openxmlformats.org/officeDocument/2006/relationships/slide" Target="slide33.xml"/><Relationship Id="rId3" Type="http://schemas.openxmlformats.org/officeDocument/2006/relationships/slide" Target="slide17.xml"/><Relationship Id="rId7" Type="http://schemas.openxmlformats.org/officeDocument/2006/relationships/slide" Target="slide3.xml"/><Relationship Id="rId12" Type="http://schemas.openxmlformats.org/officeDocument/2006/relationships/slide" Target="slide21.xml"/><Relationship Id="rId17" Type="http://schemas.openxmlformats.org/officeDocument/2006/relationships/slide" Target="slide31.xml"/><Relationship Id="rId2" Type="http://schemas.openxmlformats.org/officeDocument/2006/relationships/image" Target="../media/image7.jpeg"/><Relationship Id="rId16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23.xml"/><Relationship Id="rId15" Type="http://schemas.openxmlformats.org/officeDocument/2006/relationships/slide" Target="slide27.xml"/><Relationship Id="rId10" Type="http://schemas.openxmlformats.org/officeDocument/2006/relationships/slide" Target="slide11.xml"/><Relationship Id="rId19" Type="http://schemas.openxmlformats.org/officeDocument/2006/relationships/image" Target="../media/image8.jpeg"/><Relationship Id="rId4" Type="http://schemas.openxmlformats.org/officeDocument/2006/relationships/slide" Target="slide15.xml"/><Relationship Id="rId9" Type="http://schemas.openxmlformats.org/officeDocument/2006/relationships/slide" Target="slide13.xml"/><Relationship Id="rId14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cs typeface="Arial" charset="0"/>
              </a:rPr>
              <a:t>vc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295400" y="4876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/>
          </a:p>
        </p:txBody>
      </p:sp>
      <p:pic>
        <p:nvPicPr>
          <p:cNvPr id="21508" name="Picture 3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5529263"/>
            <a:ext cx="13716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4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81200" y="50292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5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6200" y="54864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6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1200" y="51816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7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54864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11" descr="maple_leaf_brown_falling_sm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5200" y="6019800"/>
            <a:ext cx="498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2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711628">
            <a:off x="5242719" y="5730081"/>
            <a:ext cx="57308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3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14" descr="maple_leaf_brown_falling_sm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3248690">
            <a:off x="6877050" y="6296025"/>
            <a:ext cx="542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15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711628">
            <a:off x="1966119" y="6223794"/>
            <a:ext cx="573087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0" name="Picture 16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711628">
            <a:off x="461168" y="4415632"/>
            <a:ext cx="754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1" name="Picture 17" descr="maple_leaf_brown_falling_sm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85125" y="4419600"/>
            <a:ext cx="7842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6" name="WordArt 22"/>
          <p:cNvSpPr>
            <a:spLocks noChangeArrowheads="1" noChangeShapeType="1" noTextEdit="1"/>
          </p:cNvSpPr>
          <p:nvPr/>
        </p:nvSpPr>
        <p:spPr bwMode="auto">
          <a:xfrm>
            <a:off x="1803400" y="3605213"/>
            <a:ext cx="5638800" cy="1273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36"/>
              </a:avLst>
            </a:prstTxWarp>
          </a:bodyPr>
          <a:lstStyle/>
          <a:p>
            <a:pPr algn="ctr"/>
            <a:endParaRPr lang="en-US" sz="2800" b="1" i="1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Arial Unicode MS"/>
              <a:ea typeface="Arial Unicode MS"/>
              <a:cs typeface="Arial Unicode MS"/>
            </a:endParaRPr>
          </a:p>
        </p:txBody>
      </p:sp>
      <p:pic>
        <p:nvPicPr>
          <p:cNvPr id="31770" name="04 Track 4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610600" y="5638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1" name="01 India Music.wma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610600" y="60960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WordArt 6"/>
          <p:cNvSpPr>
            <a:spLocks noChangeArrowheads="1" noChangeShapeType="1" noTextEdit="1"/>
          </p:cNvSpPr>
          <p:nvPr/>
        </p:nvSpPr>
        <p:spPr bwMode="auto">
          <a:xfrm>
            <a:off x="692150" y="2293938"/>
            <a:ext cx="8077200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7269"/>
                <a:gd name="adj2" fmla="val 0"/>
              </a:avLst>
            </a:prstTxWarp>
            <a:scene3d>
              <a:camera prst="legacyObliqueBottomLeft"/>
              <a:lightRig rig="legacyHarsh3" dir="t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Calibri"/>
            </a:endParaRPr>
          </a:p>
        </p:txBody>
      </p:sp>
      <p:sp>
        <p:nvSpPr>
          <p:cNvPr id="27" name="WordArt 4"/>
          <p:cNvSpPr>
            <a:spLocks noChangeArrowheads="1" noChangeShapeType="1" noTextEdit="1"/>
          </p:cNvSpPr>
          <p:nvPr/>
        </p:nvSpPr>
        <p:spPr bwMode="auto">
          <a:xfrm>
            <a:off x="838200" y="762000"/>
            <a:ext cx="7731124" cy="4038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2500"/>
                <a:gd name="adj2" fmla="val 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sx="102000" sy="102000" algn="ctr" rotWithShape="0">
                  <a:srgbClr val="000000">
                    <a:alpha val="39998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CUỐI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KÌ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I</a:t>
            </a:r>
          </a:p>
          <a:p>
            <a:pPr algn="ctr"/>
            <a:r>
              <a:rPr lang="en-US" sz="3600" b="1" kern="1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1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sx="102000" sy="102000" algn="ctr" rotWithShape="0">
                  <a:srgbClr val="000000">
                    <a:alpha val="39998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635125" y="3516313"/>
            <a:ext cx="2286000" cy="1905000"/>
            <a:chOff x="336" y="-288"/>
            <a:chExt cx="624" cy="576"/>
          </a:xfrm>
        </p:grpSpPr>
        <p:pic>
          <p:nvPicPr>
            <p:cNvPr id="21538" name="Picture 52" descr="DSTARS-P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flipH="1">
              <a:off x="690" y="-144"/>
              <a:ext cx="27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39" name="Picture 53" descr="DSTARS-P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flipH="1">
              <a:off x="596" y="58"/>
              <a:ext cx="2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40" name="Picture 54" descr="DSTARS-P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flipH="1">
              <a:off x="357" y="67"/>
              <a:ext cx="27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41" name="Picture 55" descr="DSTARS-P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flipH="1">
              <a:off x="336" y="-192"/>
              <a:ext cx="2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42" name="Picture 56" descr="DSTARS-P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flipH="1">
              <a:off x="502" y="-288"/>
              <a:ext cx="271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5153025" y="3605213"/>
            <a:ext cx="2286000" cy="1905000"/>
            <a:chOff x="336" y="-288"/>
            <a:chExt cx="624" cy="576"/>
          </a:xfrm>
        </p:grpSpPr>
        <p:pic>
          <p:nvPicPr>
            <p:cNvPr id="21533" name="Picture 52" descr="DSTARS-P"/>
            <p:cNvPicPr>
              <a:picLocks noChangeAspect="1" noChangeArrowheads="1" noCrop="1"/>
            </p:cNvPicPr>
            <p:nvPr/>
          </p:nvPicPr>
          <p:blipFill>
            <a:blip r:embed="rId10">
              <a:lum bright="-2000"/>
            </a:blip>
            <a:srcRect/>
            <a:stretch>
              <a:fillRect/>
            </a:stretch>
          </p:blipFill>
          <p:spPr bwMode="auto">
            <a:xfrm flipH="1">
              <a:off x="690" y="-144"/>
              <a:ext cx="27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34" name="Picture 53" descr="DSTARS-P"/>
            <p:cNvPicPr>
              <a:picLocks noChangeAspect="1" noChangeArrowheads="1" noCrop="1"/>
            </p:cNvPicPr>
            <p:nvPr/>
          </p:nvPicPr>
          <p:blipFill>
            <a:blip r:embed="rId10">
              <a:lum bright="-2000"/>
            </a:blip>
            <a:srcRect/>
            <a:stretch>
              <a:fillRect/>
            </a:stretch>
          </p:blipFill>
          <p:spPr bwMode="auto">
            <a:xfrm flipH="1">
              <a:off x="596" y="58"/>
              <a:ext cx="2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35" name="Picture 54" descr="DSTARS-P"/>
            <p:cNvPicPr>
              <a:picLocks noChangeAspect="1" noChangeArrowheads="1" noCrop="1"/>
            </p:cNvPicPr>
            <p:nvPr/>
          </p:nvPicPr>
          <p:blipFill>
            <a:blip r:embed="rId10">
              <a:lum bright="-2000"/>
            </a:blip>
            <a:srcRect/>
            <a:stretch>
              <a:fillRect/>
            </a:stretch>
          </p:blipFill>
          <p:spPr bwMode="auto">
            <a:xfrm flipH="1">
              <a:off x="357" y="67"/>
              <a:ext cx="27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36" name="Picture 55" descr="DSTARS-P"/>
            <p:cNvPicPr>
              <a:picLocks noChangeAspect="1" noChangeArrowheads="1" noCrop="1"/>
            </p:cNvPicPr>
            <p:nvPr/>
          </p:nvPicPr>
          <p:blipFill>
            <a:blip r:embed="rId10">
              <a:lum bright="-2000"/>
            </a:blip>
            <a:srcRect/>
            <a:stretch>
              <a:fillRect/>
            </a:stretch>
          </p:blipFill>
          <p:spPr bwMode="auto">
            <a:xfrm flipH="1">
              <a:off x="336" y="-192"/>
              <a:ext cx="2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37" name="Picture 56" descr="DSTARS-P"/>
            <p:cNvPicPr>
              <a:picLocks noChangeAspect="1" noChangeArrowheads="1" noCrop="1"/>
            </p:cNvPicPr>
            <p:nvPr/>
          </p:nvPicPr>
          <p:blipFill>
            <a:blip r:embed="rId10">
              <a:lum bright="-2000"/>
            </a:blip>
            <a:srcRect/>
            <a:stretch>
              <a:fillRect/>
            </a:stretch>
          </p:blipFill>
          <p:spPr bwMode="auto">
            <a:xfrm flipH="1">
              <a:off x="502" y="-288"/>
              <a:ext cx="271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" name="dung-1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443913" y="6384925"/>
            <a:ext cx="48736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repeatCount="indefinit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mph" presetSubtype="0" repeatCount="indefinite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254646" fill="hold"/>
                                        <p:tgtEl>
                                          <p:spTgt spid="317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4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6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75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756" tmFilter="0, 0; 0.125,0.2665; 0.25,0.4; 0.375,0.465; 0.5,0.5;  0.625,0.535; 0.75,0.6; 0.875,0.7335; 1,1">
                                          <p:stCondLst>
                                            <p:cond delay="27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78" tmFilter="0, 0; 0.125,0.2665; 0.25,0.4; 0.375,0.465; 0.5,0.5;  0.625,0.535; 0.75,0.6; 0.875,0.7335; 1,1">
                                          <p:stCondLst>
                                            <p:cond delay="549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81" tmFilter="0, 0; 0.125,0.2665; 0.25,0.4; 0.375,0.465; 0.5,0.5;  0.625,0.535; 0.75,0.6; 0.875,0.7335; 1,1">
                                          <p:stCondLst>
                                            <p:cond delay="687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08">
                                          <p:stCondLst>
                                            <p:cond delay="269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689" decel="50000">
                                          <p:stCondLst>
                                            <p:cond delay="280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08">
                                          <p:stCondLst>
                                            <p:cond delay="544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689" decel="50000">
                                          <p:stCondLst>
                                            <p:cond delay="555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08">
                                          <p:stCondLst>
                                            <p:cond delay="681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689" decel="50000">
                                          <p:stCondLst>
                                            <p:cond delay="692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08">
                                          <p:stCondLst>
                                            <p:cond delay="750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689" decel="50000">
                                          <p:stCondLst>
                                            <p:cond delay="761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70"/>
                </p:tgtEl>
              </p:cMediaNode>
            </p:audio>
            <p:audio>
              <p:cMediaNode>
                <p:cTn id="5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71"/>
                </p:tgtEl>
              </p:cMediaNode>
            </p:audio>
            <p:audio>
              <p:cMediaNode vol="80000">
                <p:cTn id="5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31766" grpId="0" animBg="1"/>
      <p:bldP spid="31766" grpId="1" animBg="1"/>
      <p:bldP spid="30" grpId="0" animBg="1"/>
      <p:bldP spid="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máng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ở,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ngói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máng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ngắt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ngói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thắm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chót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vi-VN" sz="3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20000" y="5791200"/>
            <a:ext cx="12954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93964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FF0000"/>
                </a:solidFill>
              </a:rPr>
              <a:t>Học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sinh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đoạn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bài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đọc</a:t>
            </a:r>
            <a:r>
              <a:rPr lang="en-US" dirty="0">
                <a:solidFill>
                  <a:srgbClr val="FF0000"/>
                </a:solidFill>
              </a:rPr>
              <a:t> “</a:t>
            </a:r>
            <a:r>
              <a:rPr lang="en-US" dirty="0" err="1">
                <a:solidFill>
                  <a:srgbClr val="FF0000"/>
                </a:solidFill>
              </a:rPr>
              <a:t>Nắng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phương</a:t>
            </a:r>
            <a:r>
              <a:rPr lang="en-US" dirty="0">
                <a:solidFill>
                  <a:srgbClr val="FF0000"/>
                </a:solidFill>
              </a:rPr>
              <a:t> Nam” </a:t>
            </a:r>
            <a:r>
              <a:rPr lang="en-US" dirty="0" err="1">
                <a:solidFill>
                  <a:srgbClr val="FF0000"/>
                </a:solidFill>
              </a:rPr>
              <a:t>trang</a:t>
            </a:r>
            <a:r>
              <a:rPr lang="en-US" dirty="0">
                <a:solidFill>
                  <a:srgbClr val="FF0000"/>
                </a:solidFill>
              </a:rPr>
              <a:t> 94-95. </a:t>
            </a:r>
            <a:r>
              <a:rPr lang="en-US" dirty="0" err="1">
                <a:solidFill>
                  <a:srgbClr val="FF0000"/>
                </a:solidFill>
              </a:rPr>
              <a:t>Trả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một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câu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hỏi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sau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99"/>
                </a:solidFill>
              </a:rPr>
              <a:t>1. </a:t>
            </a:r>
            <a:r>
              <a:rPr lang="en-US" dirty="0" err="1">
                <a:solidFill>
                  <a:srgbClr val="000099"/>
                </a:solidFill>
              </a:rPr>
              <a:t>Uyên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đâu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vào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dịp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nào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	2. </a:t>
            </a:r>
            <a:r>
              <a:rPr lang="en-US" dirty="0" err="1">
                <a:solidFill>
                  <a:srgbClr val="000099"/>
                </a:solidFill>
              </a:rPr>
              <a:t>Nghe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đọc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thư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Vân</a:t>
            </a:r>
            <a:r>
              <a:rPr lang="en-US" dirty="0">
                <a:solidFill>
                  <a:srgbClr val="000099"/>
                </a:solidFill>
              </a:rPr>
              <a:t>, </a:t>
            </a:r>
            <a:r>
              <a:rPr lang="en-US" dirty="0" err="1">
                <a:solidFill>
                  <a:srgbClr val="000099"/>
                </a:solidFill>
              </a:rPr>
              <a:t>các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ước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mong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điều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en-US" dirty="0">
                <a:solidFill>
                  <a:srgbClr val="000099"/>
                </a:solidFill>
              </a:rPr>
              <a:t>  ?</a:t>
            </a: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3. </a:t>
            </a:r>
            <a:r>
              <a:rPr lang="en-US" dirty="0" err="1">
                <a:solidFill>
                  <a:srgbClr val="000099"/>
                </a:solidFill>
              </a:rPr>
              <a:t>Phương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nghĩ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ra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sáng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kiến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gì</a:t>
            </a:r>
            <a:r>
              <a:rPr lang="vi-VN" dirty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4.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Vì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sao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chọn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làm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quà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Tết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Vân</a:t>
            </a:r>
            <a:r>
              <a:rPr lang="en-US" dirty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</a:rPr>
              <a:t>  5. </a:t>
            </a:r>
            <a:r>
              <a:rPr lang="vi-VN" dirty="0">
                <a:solidFill>
                  <a:srgbClr val="000099"/>
                </a:solidFill>
              </a:rPr>
              <a:t> Chọn </a:t>
            </a:r>
            <a:r>
              <a:rPr lang="en-US" dirty="0" err="1">
                <a:solidFill>
                  <a:srgbClr val="000099"/>
                </a:solidFill>
              </a:rPr>
              <a:t>thêm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một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tên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khác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cho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vi-VN" dirty="0">
                <a:solidFill>
                  <a:srgbClr val="000099"/>
                </a:solidFill>
              </a:rPr>
              <a:t>truyện 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	 a. </a:t>
            </a:r>
            <a:r>
              <a:rPr lang="en-US" dirty="0" err="1">
                <a:solidFill>
                  <a:srgbClr val="000099"/>
                </a:solidFill>
              </a:rPr>
              <a:t>Câu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chuyện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cuối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năm</a:t>
            </a:r>
            <a:r>
              <a:rPr lang="vi-VN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    b. </a:t>
            </a:r>
            <a:r>
              <a:rPr lang="en-US" dirty="0" err="1">
                <a:solidFill>
                  <a:srgbClr val="000099"/>
                </a:solidFill>
              </a:rPr>
              <a:t>Tình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bạn</a:t>
            </a:r>
            <a:r>
              <a:rPr lang="en-US" dirty="0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</a:rPr>
              <a:t>    c. </a:t>
            </a:r>
            <a:r>
              <a:rPr lang="en-US" dirty="0" err="1">
                <a:solidFill>
                  <a:srgbClr val="000099"/>
                </a:solidFill>
              </a:rPr>
              <a:t>Cành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err="1">
                <a:solidFill>
                  <a:srgbClr val="000099"/>
                </a:solidFill>
              </a:rPr>
              <a:t>mai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err="1">
                <a:solidFill>
                  <a:srgbClr val="000099"/>
                </a:solidFill>
              </a:rPr>
              <a:t>Tết</a:t>
            </a:r>
            <a:r>
              <a:rPr lang="en-US">
                <a:solidFill>
                  <a:srgbClr val="000099"/>
                </a:solidFill>
              </a:rPr>
              <a:t>.</a:t>
            </a:r>
            <a:endParaRPr lang="vi-VN" dirty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2413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03226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/>
              <a:t>	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Uyên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chợ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buốt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5. </a:t>
            </a: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Chọn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 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b.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</a:rPr>
              <a:t>.</a:t>
            </a:r>
            <a:endParaRPr lang="vi-VN" sz="3600" dirty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543800" y="6172200"/>
            <a:ext cx="12954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97-98.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?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vi-VN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An-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Huế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Nẵng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Long An -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Giang-Đồng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Tháp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HS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cha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 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0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96200" y="6324600"/>
            <a:ext cx="12192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304800"/>
            <a:ext cx="9361488" cy="59055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103- 104.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Núp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Ở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Núp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khâm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Kông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vi-VN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Kông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vi-VN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36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76200"/>
            <a:ext cx="9361488" cy="67818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Núp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Ở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Núp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bây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rẫy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khâm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Kông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vi-VN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Núp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Núp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kênh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Kông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Bok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vác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cuốc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rẫy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lụa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Bok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thêu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huân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Núp.Khi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liêng</a:t>
            </a:r>
            <a:r>
              <a:rPr lang="en-US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400800"/>
            <a:ext cx="12192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109 - 110.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3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endParaRPr lang="vi-VN" sz="3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xóm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mướt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rặng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phi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rì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thổi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“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vi-VN" sz="3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mồi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2954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”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112 - 113.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Nùng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3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địch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79388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inh nen 10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-304800" y="-228600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3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057462">
            <a:off x="6083300" y="14684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8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6" name="Freeform 34"/>
          <p:cNvSpPr>
            <a:spLocks/>
          </p:cNvSpPr>
          <p:nvPr/>
        </p:nvSpPr>
        <p:spPr bwMode="auto">
          <a:xfrm rot="1057462">
            <a:off x="4933950" y="2806700"/>
            <a:ext cx="781050" cy="42957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35"/>
          <p:cNvSpPr>
            <a:spLocks noChangeArrowheads="1"/>
          </p:cNvSpPr>
          <p:nvPr/>
        </p:nvSpPr>
        <p:spPr bwMode="auto">
          <a:xfrm rot="1057462">
            <a:off x="6173788" y="2998788"/>
            <a:ext cx="144462" cy="215900"/>
          </a:xfrm>
          <a:prstGeom prst="flowChartCollat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800344">
            <a:off x="5100638" y="17240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7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 rot="800344">
            <a:off x="4578350" y="31940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 rot="800344">
            <a:off x="5254625" y="327342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1198510">
            <a:off x="5500688" y="3146425"/>
            <a:ext cx="936625" cy="1582738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dirty="0">
                <a:solidFill>
                  <a:srgbClr val="000099"/>
                </a:solidFill>
              </a:rPr>
              <a:t>11</a:t>
            </a:r>
            <a:endParaRPr lang="vi-VN" sz="5400" b="1" dirty="0">
              <a:solidFill>
                <a:srgbClr val="000099"/>
              </a:solidFill>
            </a:endParaRP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 rot="1198510">
            <a:off x="4711700" y="45148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198510">
            <a:off x="5556250" y="466407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11575" y="1222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2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5" name="Freeform 22"/>
          <p:cNvSpPr>
            <a:spLocks/>
          </p:cNvSpPr>
          <p:nvPr/>
        </p:nvSpPr>
        <p:spPr bwMode="auto">
          <a:xfrm>
            <a:off x="3748088" y="1704975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AutoShape 23"/>
          <p:cNvSpPr>
            <a:spLocks noChangeArrowheads="1"/>
          </p:cNvSpPr>
          <p:nvPr/>
        </p:nvSpPr>
        <p:spPr bwMode="auto">
          <a:xfrm>
            <a:off x="4071938" y="17049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5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864877">
            <a:off x="2578100" y="577850"/>
            <a:ext cx="936625" cy="15827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7200" b="1" dirty="0">
                <a:solidFill>
                  <a:schemeClr val="accent2"/>
                </a:solidFill>
              </a:rPr>
              <a:t>1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8" name="Freeform 26"/>
          <p:cNvSpPr>
            <a:spLocks/>
          </p:cNvSpPr>
          <p:nvPr/>
        </p:nvSpPr>
        <p:spPr bwMode="auto">
          <a:xfrm rot="-864877">
            <a:off x="3230563" y="2133600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AutoShape 27"/>
          <p:cNvSpPr>
            <a:spLocks noChangeArrowheads="1"/>
          </p:cNvSpPr>
          <p:nvPr/>
        </p:nvSpPr>
        <p:spPr bwMode="auto">
          <a:xfrm rot="-864877">
            <a:off x="3162300" y="214153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2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791075" y="311150"/>
            <a:ext cx="936625" cy="15827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3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1" name="Freeform 30"/>
          <p:cNvSpPr>
            <a:spLocks/>
          </p:cNvSpPr>
          <p:nvPr/>
        </p:nvSpPr>
        <p:spPr bwMode="auto">
          <a:xfrm>
            <a:off x="4827588" y="18938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AutoShape 31"/>
          <p:cNvSpPr>
            <a:spLocks noChangeArrowheads="1"/>
          </p:cNvSpPr>
          <p:nvPr/>
        </p:nvSpPr>
        <p:spPr bwMode="auto">
          <a:xfrm>
            <a:off x="5151438" y="18938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4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143375" y="1606550"/>
            <a:ext cx="936625" cy="15827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6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14" name="Freeform 46"/>
          <p:cNvSpPr>
            <a:spLocks/>
          </p:cNvSpPr>
          <p:nvPr/>
        </p:nvSpPr>
        <p:spPr bwMode="auto">
          <a:xfrm>
            <a:off x="4179888" y="31892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AutoShape 47"/>
          <p:cNvSpPr>
            <a:spLocks noChangeArrowheads="1"/>
          </p:cNvSpPr>
          <p:nvPr/>
        </p:nvSpPr>
        <p:spPr bwMode="auto">
          <a:xfrm>
            <a:off x="4503738" y="31892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49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-539169">
            <a:off x="3379788" y="1843088"/>
            <a:ext cx="936625" cy="1582737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5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7" name="Freeform 50"/>
          <p:cNvSpPr>
            <a:spLocks/>
          </p:cNvSpPr>
          <p:nvPr/>
        </p:nvSpPr>
        <p:spPr bwMode="auto">
          <a:xfrm rot="-539169">
            <a:off x="3800475" y="342741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AutoShape 51"/>
          <p:cNvSpPr>
            <a:spLocks noChangeArrowheads="1"/>
          </p:cNvSpPr>
          <p:nvPr/>
        </p:nvSpPr>
        <p:spPr bwMode="auto">
          <a:xfrm rot="-539169">
            <a:off x="3879850" y="342106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Oval 53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-1165290">
            <a:off x="2368550" y="19891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4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20" name="Freeform 54"/>
          <p:cNvSpPr>
            <a:spLocks/>
          </p:cNvSpPr>
          <p:nvPr/>
        </p:nvSpPr>
        <p:spPr bwMode="auto">
          <a:xfrm rot="-1165290">
            <a:off x="3228975" y="34972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AutoShape 55"/>
          <p:cNvSpPr>
            <a:spLocks noChangeArrowheads="1"/>
          </p:cNvSpPr>
          <p:nvPr/>
        </p:nvSpPr>
        <p:spPr bwMode="auto">
          <a:xfrm rot="-1165290">
            <a:off x="3028950" y="35321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Oval 4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632288">
            <a:off x="4516438" y="3074988"/>
            <a:ext cx="936625" cy="15827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 dirty="0">
                <a:solidFill>
                  <a:schemeClr val="accent2"/>
                </a:solidFill>
              </a:rPr>
              <a:t>10</a:t>
            </a:r>
            <a:endParaRPr lang="vi-VN" sz="6600" b="1" dirty="0">
              <a:solidFill>
                <a:schemeClr val="accent2"/>
              </a:solidFill>
            </a:endParaRPr>
          </a:p>
        </p:txBody>
      </p:sp>
      <p:sp>
        <p:nvSpPr>
          <p:cNvPr id="8223" name="Freeform 42"/>
          <p:cNvSpPr>
            <a:spLocks/>
          </p:cNvSpPr>
          <p:nvPr/>
        </p:nvSpPr>
        <p:spPr bwMode="auto">
          <a:xfrm rot="632288">
            <a:off x="4108450" y="4579938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AutoShape 43"/>
          <p:cNvSpPr>
            <a:spLocks noChangeArrowheads="1"/>
          </p:cNvSpPr>
          <p:nvPr/>
        </p:nvSpPr>
        <p:spPr bwMode="auto">
          <a:xfrm rot="632288">
            <a:off x="4713288" y="46370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Oval 1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-672914">
            <a:off x="3244850" y="3294063"/>
            <a:ext cx="936625" cy="158273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200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chemeClr val="accent2"/>
                </a:solidFill>
              </a:rPr>
              <a:t>9</a:t>
            </a:r>
            <a:endParaRPr lang="vi-VN" sz="7200" b="1">
              <a:solidFill>
                <a:schemeClr val="accent2"/>
              </a:solidFill>
            </a:endParaRPr>
          </a:p>
        </p:txBody>
      </p:sp>
      <p:sp>
        <p:nvSpPr>
          <p:cNvPr id="8226" name="Freeform 14"/>
          <p:cNvSpPr>
            <a:spLocks/>
          </p:cNvSpPr>
          <p:nvPr/>
        </p:nvSpPr>
        <p:spPr bwMode="auto">
          <a:xfrm rot="-672914">
            <a:off x="3760788" y="4868863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AutoShape 15"/>
          <p:cNvSpPr>
            <a:spLocks noChangeArrowheads="1"/>
          </p:cNvSpPr>
          <p:nvPr/>
        </p:nvSpPr>
        <p:spPr bwMode="auto">
          <a:xfrm rot="-672914">
            <a:off x="3779838" y="48672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37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265461">
            <a:off x="4052888" y="40608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12</a:t>
            </a:r>
            <a:endParaRPr lang="vi-VN" sz="4800" b="1" dirty="0">
              <a:solidFill>
                <a:schemeClr val="accent2"/>
              </a:solidFill>
            </a:endParaRPr>
          </a:p>
        </p:txBody>
      </p:sp>
      <p:sp>
        <p:nvSpPr>
          <p:cNvPr id="8229" name="AutoShape 39"/>
          <p:cNvSpPr>
            <a:spLocks noChangeArrowheads="1"/>
          </p:cNvSpPr>
          <p:nvPr/>
        </p:nvSpPr>
        <p:spPr bwMode="auto">
          <a:xfrm rot="265461">
            <a:off x="4343400" y="563721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3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1692273">
            <a:off x="6676477" y="2854587"/>
            <a:ext cx="853501" cy="152110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6600" b="1" dirty="0">
                <a:solidFill>
                  <a:srgbClr val="FFFF00"/>
                </a:solidFill>
              </a:rPr>
              <a:t>13</a:t>
            </a:r>
            <a:endParaRPr lang="vi-VN" sz="6600" b="1" dirty="0">
              <a:solidFill>
                <a:srgbClr val="FFFF00"/>
              </a:solidFill>
            </a:endParaRP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 rot="265461">
            <a:off x="6637513" y="419625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42"/>
          <p:cNvSpPr>
            <a:spLocks/>
          </p:cNvSpPr>
          <p:nvPr/>
        </p:nvSpPr>
        <p:spPr bwMode="auto">
          <a:xfrm rot="632288">
            <a:off x="5293060" y="4206104"/>
            <a:ext cx="1224879" cy="299842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Oval 53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20389942">
            <a:off x="1609497" y="2266724"/>
            <a:ext cx="936625" cy="15827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FFFF00"/>
                </a:solidFill>
              </a:rPr>
              <a:t>14</a:t>
            </a:r>
            <a:endParaRPr lang="vi-VN" sz="7200" b="1" dirty="0">
              <a:solidFill>
                <a:srgbClr val="FFFF00"/>
              </a:solidFill>
            </a:endParaRPr>
          </a:p>
        </p:txBody>
      </p:sp>
      <p:sp>
        <p:nvSpPr>
          <p:cNvPr id="42" name="Freeform 54"/>
          <p:cNvSpPr>
            <a:spLocks/>
          </p:cNvSpPr>
          <p:nvPr/>
        </p:nvSpPr>
        <p:spPr bwMode="auto">
          <a:xfrm rot="19295598">
            <a:off x="2972835" y="36496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AutoShape 55"/>
          <p:cNvSpPr>
            <a:spLocks noChangeArrowheads="1"/>
          </p:cNvSpPr>
          <p:nvPr/>
        </p:nvSpPr>
        <p:spPr bwMode="auto">
          <a:xfrm rot="19295598">
            <a:off x="2261234" y="36845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18865385">
            <a:off x="1794261" y="3644835"/>
            <a:ext cx="936625" cy="15827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FF0000"/>
                </a:solidFill>
              </a:rPr>
              <a:t>15</a:t>
            </a:r>
            <a:endParaRPr lang="vi-VN" sz="7200" b="1" dirty="0">
              <a:solidFill>
                <a:srgbClr val="FF0000"/>
              </a:solidFill>
            </a:endParaRPr>
          </a:p>
        </p:txBody>
      </p:sp>
      <p:sp>
        <p:nvSpPr>
          <p:cNvPr id="45" name="AutoShape 55"/>
          <p:cNvSpPr>
            <a:spLocks noChangeArrowheads="1"/>
          </p:cNvSpPr>
          <p:nvPr/>
        </p:nvSpPr>
        <p:spPr bwMode="auto">
          <a:xfrm rot="-1165290">
            <a:off x="2871752" y="4818476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1287110">
            <a:off x="6858000" y="1219200"/>
            <a:ext cx="936625" cy="1582738"/>
          </a:xfrm>
          <a:prstGeom prst="ellipse">
            <a:avLst/>
          </a:prstGeom>
          <a:blipFill>
            <a:blip r:embed="rId19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C00000"/>
                </a:solidFill>
              </a:rPr>
              <a:t>16</a:t>
            </a:r>
            <a:endParaRPr lang="vi-VN" sz="7200" b="1" dirty="0">
              <a:solidFill>
                <a:srgbClr val="C00000"/>
              </a:solidFill>
            </a:endParaRPr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 rot="1198510">
            <a:off x="5741289" y="2532262"/>
            <a:ext cx="468313" cy="46053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 rot="1198510">
            <a:off x="6890532" y="268518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-238357" y="-173804"/>
            <a:ext cx="3429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99"/>
                </a:solidFill>
              </a:rPr>
              <a:t>1. </a:t>
            </a:r>
            <a:r>
              <a:rPr lang="en-US" sz="2800" b="1" dirty="0" err="1">
                <a:solidFill>
                  <a:srgbClr val="000099"/>
                </a:solidFill>
              </a:rPr>
              <a:t>Ôn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luyện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tập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đọc</a:t>
            </a:r>
            <a:endParaRPr lang="en-US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64008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Nùng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Nùng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Nùng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địch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cẩn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ngờ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Kim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huýt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endParaRPr lang="vi-VN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 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địch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sệt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huýt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Địch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Kim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cúng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239000" y="6400800"/>
            <a:ext cx="19050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53340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”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115 -116.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(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2 )?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a/ 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b/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3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79388" y="-230188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330201" y="-128588"/>
            <a:ext cx="3175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   a/ 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chuối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phách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rọi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b/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giăng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vây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chuốt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măng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vi-VN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248400"/>
            <a:ext cx="12192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Hũ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cha”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121- 122.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vứt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vứt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5.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chuyện nói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-152400"/>
            <a:ext cx="93726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siêng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vứt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thuê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90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lão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vứt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vội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thọc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hề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bỏng</a:t>
            </a:r>
            <a:r>
              <a:rPr lang="en-US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8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5.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chuyện nói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Hũ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con. </a:t>
            </a:r>
            <a:endParaRPr lang="vi-VN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3349" y="6096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127 - 128.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Vì sao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rông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3810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múa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đụng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múa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vướng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thờ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vách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chiêng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cúng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ì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tụ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endParaRPr kumimoji="0" lang="vi-VN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5240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130 -131.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dịp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5.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Mĩ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phố,phố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ngói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nườm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nượp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ban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lấp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ngại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5. 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Mến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848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133 -134.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Bạnnhỏ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3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76-77.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Thuyên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quán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Thuyên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ngạc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Thuyên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4.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136525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304800" y="619125"/>
            <a:ext cx="9485313" cy="5905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Đầm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sen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ngờ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/ con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đấ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rơm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/ 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rợp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vầng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trôi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êm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đềm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vi-VN" sz="36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4.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Bạnnhỏ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nay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kumimoji="0" lang="en-US" sz="3600" b="0" i="0" u="none" strike="noStrike" kern="1200" cap="none" spc="0" normalizeH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vi-VN" sz="3600" b="0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924800" y="6096000"/>
            <a:ext cx="9906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139 -140.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xóc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hít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quay,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luộc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quán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miếng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xóc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tòa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/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Phiên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Bẽ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lam /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vi-VN" sz="3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324600"/>
            <a:ext cx="1295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Đom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”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143 -144.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16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gác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Bợ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con,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thím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Vạc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mò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êm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lo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0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sz="4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.114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990600" y="381000"/>
            <a:ext cx="7086600" cy="2362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2. VIẾT CHÍNH TẢ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500" y="190500"/>
            <a:ext cx="8763000" cy="6477000"/>
          </a:xfrm>
          <a:prstGeom prst="rect">
            <a:avLst/>
          </a:prstGeom>
          <a:noFill/>
          <a:ln w="762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347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..16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90800" y="294960"/>
            <a:ext cx="4038600" cy="609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tả (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2590800" y="904560"/>
            <a:ext cx="4038600" cy="838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5191" y="1766456"/>
            <a:ext cx="8610600" cy="51054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óng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uy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nghi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tráng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tràm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vươn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nến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khổng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lồ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rờn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ngát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dậy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mùi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tràm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hun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ngớt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thẳm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3200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Đoàn Giỏi</a:t>
            </a:r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500" y="190500"/>
            <a:ext cx="8763000" cy="6477000"/>
          </a:xfrm>
          <a:prstGeom prst="rect">
            <a:avLst/>
          </a:prstGeom>
          <a:noFill/>
          <a:ln w="762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2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90600" y="279400"/>
            <a:ext cx="7086600" cy="2082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VIẾT TỪ KHÓ 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3505202"/>
            <a:ext cx="16594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uy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2" y="2667002"/>
            <a:ext cx="19672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àng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óng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2" y="4242138"/>
            <a:ext cx="17107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áng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5002" y="2743202"/>
            <a:ext cx="18902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át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ậy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1129" y="5029201"/>
            <a:ext cx="24481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ươn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ẳng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62600" y="3810002"/>
            <a:ext cx="2345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ùi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ương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11275" y="4876802"/>
            <a:ext cx="24160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ẳm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" y="190500"/>
            <a:ext cx="8763000" cy="6477000"/>
          </a:xfrm>
          <a:prstGeom prst="rect">
            <a:avLst/>
          </a:prstGeom>
          <a:noFill/>
          <a:ln w="762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2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7 gợi ý giúp giáo viên quản lý lớp học tốt hơn - Táo Giáo Dục - Dự án đào  tạo và hỗ trợ giáo viên">
            <a:extLst>
              <a:ext uri="{FF2B5EF4-FFF2-40B4-BE49-F238E27FC236}">
                <a16:creationId xmlns:a16="http://schemas.microsoft.com/office/drawing/2014/main" id="{860318E5-C121-4727-9EEF-FD7CC0A28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191" y="857250"/>
            <a:ext cx="6856809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Picture 2">
            <a:extLst>
              <a:ext uri="{FF2B5EF4-FFF2-40B4-BE49-F238E27FC236}">
                <a16:creationId xmlns:a16="http://schemas.microsoft.com/office/drawing/2014/main" id="{4763FFBD-1F10-47F6-9862-1F114D5156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43000" y="857250"/>
            <a:ext cx="6858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pic>
        <p:nvPicPr>
          <p:cNvPr id="36868" name="Picture 9" descr="Picture5">
            <a:extLst>
              <a:ext uri="{FF2B5EF4-FFF2-40B4-BE49-F238E27FC236}">
                <a16:creationId xmlns:a16="http://schemas.microsoft.com/office/drawing/2014/main" id="{156FFA00-CF9B-4534-91FC-764ABEF5C0A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1965722"/>
            <a:ext cx="10858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12" descr="Picture5">
            <a:extLst>
              <a:ext uri="{FF2B5EF4-FFF2-40B4-BE49-F238E27FC236}">
                <a16:creationId xmlns:a16="http://schemas.microsoft.com/office/drawing/2014/main" id="{DF092922-A447-45E2-A68A-657B28B5D49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4823222"/>
            <a:ext cx="10858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13" descr="Picture5">
            <a:extLst>
              <a:ext uri="{FF2B5EF4-FFF2-40B4-BE49-F238E27FC236}">
                <a16:creationId xmlns:a16="http://schemas.microsoft.com/office/drawing/2014/main" id="{83E2D0EB-99D3-4A6F-9672-ABD836E7A96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4651772"/>
            <a:ext cx="10858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1" name="Picture 7" descr="animation">
            <a:extLst>
              <a:ext uri="{FF2B5EF4-FFF2-40B4-BE49-F238E27FC236}">
                <a16:creationId xmlns:a16="http://schemas.microsoft.com/office/drawing/2014/main" id="{7EEB02A8-5B87-4131-9561-AEBDAD0D560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1384697"/>
            <a:ext cx="2002631" cy="1189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2" name="Picture 7" descr="animation">
            <a:extLst>
              <a:ext uri="{FF2B5EF4-FFF2-40B4-BE49-F238E27FC236}">
                <a16:creationId xmlns:a16="http://schemas.microsoft.com/office/drawing/2014/main" id="{C095CB8D-8255-4480-8866-3CA4B8E43EA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489" y="3348039"/>
            <a:ext cx="2002631" cy="1189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3" name="Picture 7" descr="animation">
            <a:extLst>
              <a:ext uri="{FF2B5EF4-FFF2-40B4-BE49-F238E27FC236}">
                <a16:creationId xmlns:a16="http://schemas.microsoft.com/office/drawing/2014/main" id="{317845BC-58E4-4B95-897D-010D1BA9F18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1" y="1384697"/>
            <a:ext cx="2002631" cy="1189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Google Shape;5739;p57"/>
          <p:cNvSpPr txBox="1">
            <a:spLocks noGrp="1"/>
          </p:cNvSpPr>
          <p:nvPr>
            <p:ph type="title"/>
          </p:nvPr>
        </p:nvSpPr>
        <p:spPr>
          <a:xfrm>
            <a:off x="3011589" y="1073461"/>
            <a:ext cx="1892351" cy="8113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!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3349" y="3048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Chuyện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gì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xảy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ra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làm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Đồng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ngạc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nhiên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túng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gần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xin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giúp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en-US" sz="3200" dirty="0" err="1">
                <a:solidFill>
                  <a:srgbClr val="000066"/>
                </a:solidFill>
              </a:rPr>
              <a:t>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cảm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ơn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Đồng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vì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Đồng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có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giọng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nói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gợi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cho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nhớ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đến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người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mẹ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thân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thương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quê</a:t>
            </a:r>
            <a:r>
              <a:rPr lang="en-US" sz="3200" dirty="0">
                <a:solidFill>
                  <a:srgbClr val="000066"/>
                </a:solidFill>
              </a:rPr>
              <a:t> ở </a:t>
            </a:r>
            <a:r>
              <a:rPr lang="en-US" sz="3200" dirty="0" err="1">
                <a:solidFill>
                  <a:srgbClr val="000066"/>
                </a:solidFill>
              </a:rPr>
              <a:t>miền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Trung</a:t>
            </a:r>
            <a:r>
              <a:rPr lang="en-US" sz="3200" dirty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trẻ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tuổi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lẳng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cúi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đôi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mím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chặt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lộ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vẻ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đau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nhìn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nhau</a:t>
            </a:r>
            <a:r>
              <a:rPr lang="en-US" sz="3200" dirty="0">
                <a:solidFill>
                  <a:srgbClr val="000066"/>
                </a:solidFill>
              </a:rPr>
              <a:t>, </a:t>
            </a:r>
            <a:r>
              <a:rPr lang="en-US" sz="3200" dirty="0" err="1">
                <a:solidFill>
                  <a:srgbClr val="000066"/>
                </a:solidFill>
              </a:rPr>
              <a:t>mắt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rớm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lệ</a:t>
            </a:r>
            <a:r>
              <a:rPr lang="en-US" sz="3200" dirty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382000" y="6172200"/>
            <a:ext cx="7620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81-82.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67056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36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6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600" b="1" i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600" b="1" i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3600" b="1" i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2003.</a:t>
            </a:r>
          </a:p>
          <a:p>
            <a:pPr marL="61913" indent="-61913" algn="just" eaLnBrk="1" hangingPunct="1">
              <a:spcBef>
                <a:spcPts val="0"/>
              </a:spcBef>
              <a:buFontTx/>
              <a:buNone/>
            </a:pP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ạ?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10,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nghỉ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ngoái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Tuấn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36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vi-VN" sz="3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324600"/>
            <a:ext cx="914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84 -85.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Ê-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ngờ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?</a:t>
            </a:r>
          </a:p>
          <a:p>
            <a:pPr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Ê-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 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Ê-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Ê-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tiệc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chiêu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ngờ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cởi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Ê-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Ê-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 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Ê-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-ô-pi-a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vi-VN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4" name="Action Button: End 3">
            <a:hlinkClick r:id="rId2" action="ppaction://hlinksldjump" highlightClick="1"/>
          </p:cNvPr>
          <p:cNvSpPr/>
          <p:nvPr/>
        </p:nvSpPr>
        <p:spPr>
          <a:xfrm>
            <a:off x="8458200" y="6477000"/>
            <a:ext cx="6858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88 -89.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vi-VN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vi-VN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a/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b/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c/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3766</Words>
  <Application>Microsoft Office PowerPoint</Application>
  <PresentationFormat>On-screen Show (4:3)</PresentationFormat>
  <Paragraphs>223</Paragraphs>
  <Slides>38</Slides>
  <Notes>1</Notes>
  <HiddenSlides>0</HiddenSlides>
  <MMClips>3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 Unicode MS</vt:lpstr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Tạm biệt!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Nguyễn Thu Trang</cp:lastModifiedBy>
  <cp:revision>70</cp:revision>
  <dcterms:created xsi:type="dcterms:W3CDTF">2012-11-26T07:18:10Z</dcterms:created>
  <dcterms:modified xsi:type="dcterms:W3CDTF">2021-12-29T06:17:55Z</dcterms:modified>
</cp:coreProperties>
</file>