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1" r:id="rId2"/>
    <p:sldId id="282" r:id="rId3"/>
    <p:sldId id="293" r:id="rId4"/>
    <p:sldId id="323" r:id="rId5"/>
    <p:sldId id="324" r:id="rId6"/>
    <p:sldId id="341" r:id="rId7"/>
    <p:sldId id="306" r:id="rId8"/>
    <p:sldId id="325" r:id="rId9"/>
    <p:sldId id="327" r:id="rId10"/>
    <p:sldId id="330" r:id="rId11"/>
    <p:sldId id="331" r:id="rId12"/>
    <p:sldId id="332" r:id="rId13"/>
    <p:sldId id="333" r:id="rId14"/>
    <p:sldId id="340" r:id="rId15"/>
    <p:sldId id="336" r:id="rId16"/>
    <p:sldId id="346" r:id="rId17"/>
    <p:sldId id="339" r:id="rId18"/>
    <p:sldId id="317" r:id="rId19"/>
    <p:sldId id="318" r:id="rId20"/>
    <p:sldId id="320" r:id="rId21"/>
    <p:sldId id="321" r:id="rId22"/>
    <p:sldId id="342" r:id="rId23"/>
    <p:sldId id="322" r:id="rId24"/>
    <p:sldId id="343" r:id="rId25"/>
    <p:sldId id="344" r:id="rId26"/>
    <p:sldId id="345" r:id="rId27"/>
    <p:sldId id="290" r:id="rId28"/>
    <p:sldId id="291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5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24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8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6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9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20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0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29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122289">
            <a:off x="6217712" y="685357"/>
            <a:ext cx="6164065" cy="9541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Chào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mừng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bạn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học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sinh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đến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với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âm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i="1" dirty="0" smtClean="0">
                <a:solidFill>
                  <a:srgbClr val="FF0000"/>
                </a:solidFill>
              </a:rPr>
              <a:t> 4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1055" y="2784764"/>
            <a:ext cx="4461163" cy="484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GIÁO VIÊN: PHẠM THÙY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93510" y="1531649"/>
            <a:ext cx="1622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2782740" y="2239535"/>
            <a:ext cx="78707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con ăn tay mẹ nấu</a:t>
            </a:r>
            <a:r>
              <a:rPr lang="en-US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con uống tay mẹ đun</a:t>
            </a:r>
            <a:br>
              <a:rPr lang="vi-VN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/>
          </a:p>
        </p:txBody>
      </p:sp>
      <p:pic>
        <p:nvPicPr>
          <p:cNvPr id="3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8513" y="525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3350" y="1430049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</a:t>
            </a:r>
            <a:endParaRPr lang="en-US" sz="4000"/>
          </a:p>
        </p:txBody>
      </p:sp>
      <p:sp>
        <p:nvSpPr>
          <p:cNvPr id="2" name="Rectangle 1"/>
          <p:cNvSpPr/>
          <p:nvPr/>
        </p:nvSpPr>
        <p:spPr>
          <a:xfrm>
            <a:off x="2681140" y="2341134"/>
            <a:ext cx="7387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+mj-lt"/>
              </a:rPr>
              <a:t>Bàn tay mẹ bế chúng con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b</a:t>
            </a:r>
            <a:r>
              <a:rPr lang="vi-VN" sz="3600" i="1" dirty="0">
                <a:solidFill>
                  <a:srgbClr val="0070C0"/>
                </a:solidFill>
                <a:latin typeface="+mj-lt"/>
              </a:rPr>
              <a:t>àn tay mẹ chăm chúng con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.</a:t>
            </a:r>
            <a:r>
              <a:rPr lang="vi-VN" sz="3600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Cơm con ăn tay mẹ nấu</a:t>
            </a:r>
            <a:r>
              <a:rPr lang="en-US" sz="3600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n</a:t>
            </a:r>
            <a:r>
              <a:rPr lang="vi-VN" sz="3600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ước con uống tay mẹ đun</a:t>
            </a:r>
            <a:br>
              <a:rPr lang="vi-VN" sz="3600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</a:br>
            <a:endParaRPr lang="en-US" sz="3600" dirty="0">
              <a:latin typeface="+mj-lt"/>
            </a:endParaRPr>
          </a:p>
        </p:txBody>
      </p:sp>
      <p:pic>
        <p:nvPicPr>
          <p:cNvPr id="3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5098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4722" y="1401021"/>
            <a:ext cx="1622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4000"/>
          </a:p>
        </p:txBody>
      </p:sp>
      <p:sp>
        <p:nvSpPr>
          <p:cNvPr id="3" name="Rectangle 2"/>
          <p:cNvSpPr/>
          <p:nvPr/>
        </p:nvSpPr>
        <p:spPr>
          <a:xfrm>
            <a:off x="2407853" y="2612350"/>
            <a:ext cx="8998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b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/>
          </a:p>
        </p:txBody>
      </p:sp>
      <p:pic>
        <p:nvPicPr>
          <p:cNvPr id="4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000" y="5185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4722" y="1401021"/>
            <a:ext cx="1622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4000"/>
          </a:p>
        </p:txBody>
      </p:sp>
      <p:sp>
        <p:nvSpPr>
          <p:cNvPr id="2" name="Rectangle 1"/>
          <p:cNvSpPr/>
          <p:nvPr/>
        </p:nvSpPr>
        <p:spPr>
          <a:xfrm>
            <a:off x="2525486" y="2699436"/>
            <a:ext cx="7953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từ tay mẹ ủ ấm con</a:t>
            </a:r>
            <a:br>
              <a:rPr lang="vi-VN" sz="40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/>
          </a:p>
        </p:txBody>
      </p:sp>
      <p:pic>
        <p:nvPicPr>
          <p:cNvPr id="4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083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4094" y="1342964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</a:t>
            </a:r>
            <a:endParaRPr lang="en-US" sz="4000"/>
          </a:p>
        </p:txBody>
      </p:sp>
      <p:sp>
        <p:nvSpPr>
          <p:cNvPr id="2" name="Rectangle 1"/>
          <p:cNvSpPr/>
          <p:nvPr/>
        </p:nvSpPr>
        <p:spPr>
          <a:xfrm>
            <a:off x="2728686" y="2322064"/>
            <a:ext cx="76780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r>
              <a:rPr lang="en-US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từ tay mẹ ủ ấm con</a:t>
            </a:r>
            <a:b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/>
          </a:p>
        </p:txBody>
      </p:sp>
      <p:pic>
        <p:nvPicPr>
          <p:cNvPr id="3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2913" y="519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43694" y="1575193"/>
            <a:ext cx="1622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4000"/>
          </a:p>
        </p:txBody>
      </p:sp>
      <p:sp>
        <p:nvSpPr>
          <p:cNvPr id="3" name="Rectangle 2"/>
          <p:cNvSpPr/>
          <p:nvPr/>
        </p:nvSpPr>
        <p:spPr>
          <a:xfrm>
            <a:off x="2830285" y="2713950"/>
            <a:ext cx="78667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tay mẹ con lớn khôn</a:t>
            </a:r>
            <a:endParaRPr lang="en-US" sz="48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/>
          </a:p>
        </p:txBody>
      </p:sp>
      <p:pic>
        <p:nvPicPr>
          <p:cNvPr id="4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3772" y="5336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43693" y="1575193"/>
            <a:ext cx="27190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3+4+5</a:t>
            </a:r>
            <a:endParaRPr lang="en-US" sz="4000"/>
          </a:p>
        </p:txBody>
      </p:sp>
      <p:sp>
        <p:nvSpPr>
          <p:cNvPr id="3" name="Rectangle 2"/>
          <p:cNvSpPr/>
          <p:nvPr/>
        </p:nvSpPr>
        <p:spPr>
          <a:xfrm>
            <a:off x="2752113" y="2283079"/>
            <a:ext cx="74804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từ tay mẹ ủ ấm con</a:t>
            </a:r>
            <a:b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tay mẹ con lớn khôn</a:t>
            </a:r>
            <a:endParaRPr lang="en-US" sz="32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/>
          </a:p>
        </p:txBody>
      </p:sp>
      <p:pic>
        <p:nvPicPr>
          <p:cNvPr id="2" name="C3+4+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2741" y="5330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1601" y="5225143"/>
            <a:ext cx="7239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1599" y="1502795"/>
            <a:ext cx="609600" cy="609600"/>
          </a:xfrm>
          <a:prstGeom prst="rect">
            <a:avLst/>
          </a:prstGeom>
        </p:spPr>
      </p:pic>
      <p:pic>
        <p:nvPicPr>
          <p:cNvPr id="6" name="CA BAI 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9485" y="36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8703" y="1251502"/>
            <a:ext cx="1695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h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 với gõ đệm theo PHÁCH: V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7" y="4536658"/>
            <a:ext cx="4981575" cy="1888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3048002" y="330546"/>
            <a:ext cx="8701159" cy="3787239"/>
            <a:chOff x="3048002" y="330546"/>
            <a:chExt cx="8701158" cy="3787238"/>
          </a:xfrm>
        </p:grpSpPr>
        <p:sp>
          <p:nvSpPr>
            <p:cNvPr id="2" name="Rectangle 1"/>
            <p:cNvSpPr/>
            <p:nvPr/>
          </p:nvSpPr>
          <p:spPr>
            <a:xfrm>
              <a:off x="3048002" y="330546"/>
              <a:ext cx="841828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con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 tay mẹ chăm chúng con</a:t>
              </a: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 con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nấ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u, n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 con uống tay mẹ đun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nóng bức gió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mẹ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rét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mẹ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ủ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con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lớn khôn</a:t>
              </a: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1" y="706123"/>
              <a:ext cx="325724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097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40" y="706123"/>
              <a:ext cx="28991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875" y="777057"/>
              <a:ext cx="359520" cy="36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6511" y="733049"/>
              <a:ext cx="380332" cy="3792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882" y="733049"/>
              <a:ext cx="406039" cy="406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895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84" y="698629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791" y="676976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515" y="759461"/>
              <a:ext cx="445645" cy="3264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192" y="36751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2" y="1514830"/>
              <a:ext cx="445645" cy="3367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274" y="147433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390" y="14743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45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92" y="14743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250" y="142341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742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648" y="218997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5" y="1474330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584" y="221990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1" y="222716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697" y="21866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870" y="215021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05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602" y="294615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504" y="223541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76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21" y="293182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037" y="372494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872" y="299536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53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98" y="371565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1" y="37405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744" y="368041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86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358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209" y="368428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4" y="3675195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89" y="370443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5" name="Picture 74"/>
          <p:cNvPicPr/>
          <p:nvPr/>
        </p:nvPicPr>
        <p:blipFill rotWithShape="1">
          <a:blip r:embed="rId7"/>
          <a:srcRect l="12439" t="5824" r="12275" b="5063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968" y="123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76" y="110594"/>
            <a:ext cx="9564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8628" y="868618"/>
            <a:ext cx="11669485" cy="5110827"/>
            <a:chOff x="638628" y="868617"/>
            <a:chExt cx="11669485" cy="5110826"/>
          </a:xfrm>
        </p:grpSpPr>
        <p:sp>
          <p:nvSpPr>
            <p:cNvPr id="2" name="Rectangle 1"/>
            <p:cNvSpPr/>
            <p:nvPr/>
          </p:nvSpPr>
          <p:spPr>
            <a:xfrm>
              <a:off x="638628" y="868617"/>
              <a:ext cx="11669485" cy="4524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bế chúng con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 tay mẹ chăm chúng con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 con ăn tay mẹ nấ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u, n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 con uống tay mẹ đun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nóng bức gió từ tay mẹ con ngủ ngon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giá rét cũng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tay mẹ 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 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 con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vì chúng con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mẹ con lớn khôn</a:t>
              </a: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143702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1256504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0289" y="141616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867" y="1416161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52" y="122157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45544" y="13443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986" y="141616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088" y="128360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2258" y="1379309"/>
              <a:ext cx="429059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047" y="2387710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230672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2751" y="2429526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940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395" y="2299689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89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9937" y="235085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211" y="231295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070" y="33819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89" y="347974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333" y="332008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1224" y="3471750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39" y="345568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507" y="3259176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8047" y="434062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4340627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568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1189" y="439820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91" y="4373543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093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069" y="544759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947" y="545107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526234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1301" y="534518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246" y="537749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451" y="518965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1253" y="5311214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810" y="532827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01" y="5174844"/>
              <a:ext cx="919273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82774" y="5244305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7595" y="593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0116" y="1032418"/>
            <a:ext cx="564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</a:rPr>
              <a:t>Hỏi HS câu giai điệu và tranh nói về Bài hát gì đã học</a:t>
            </a:r>
            <a:r>
              <a:rPr lang="en-US" sz="3600" i="1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45" y="2946401"/>
            <a:ext cx="6165257" cy="3577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514" y="2946400"/>
            <a:ext cx="5867087" cy="3577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46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514" y="5301882"/>
            <a:ext cx="18250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10" name="TextBox 9"/>
          <p:cNvSpPr txBox="1"/>
          <p:nvPr/>
        </p:nvSpPr>
        <p:spPr>
          <a:xfrm rot="856797">
            <a:off x="7339412" y="4786518"/>
            <a:ext cx="4858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HS chọn tranh sau đó nhìn từ gợi ý và trả lời đó là tranh minh họa của câu mấy trong bài, hát lại câu hát đó. </a:t>
            </a:r>
          </a:p>
        </p:txBody>
      </p:sp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2206173" y="2510972"/>
            <a:ext cx="4688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1</a:t>
            </a: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026229" y="4946298"/>
            <a:ext cx="4688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3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6574973" y="3278876"/>
            <a:ext cx="4688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2</a:t>
            </a:r>
          </a:p>
        </p:txBody>
      </p:sp>
    </p:spTree>
    <p:extLst>
      <p:ext uri="{BB962C8B-B14F-4D97-AF65-F5344CB8AC3E}">
        <p14:creationId xmlns:p14="http://schemas.microsoft.com/office/powerpoint/2010/main" val="23060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554515" y="3144368"/>
            <a:ext cx="71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4" y="346528"/>
            <a:ext cx="1596911" cy="1133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657" y="1133929"/>
            <a:ext cx="4740275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21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624362" y="2493161"/>
            <a:ext cx="1057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4388242" y="5058229"/>
            <a:ext cx="3802743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657" y="1133929"/>
            <a:ext cx="4740275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829290">
            <a:off x="2788644" y="3013408"/>
            <a:ext cx="2284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1: Hát lại câu 1</a:t>
            </a: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257" y="478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4" y="346528"/>
            <a:ext cx="1596911" cy="1133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1" y="1335315"/>
            <a:ext cx="4229100" cy="3079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8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623" y="1119196"/>
            <a:ext cx="4229100" cy="327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991844" y="2795695"/>
            <a:ext cx="2284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5: Hát lại câu 5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3285157" y="4393049"/>
            <a:ext cx="3802743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0332" y="439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15" y="1100592"/>
            <a:ext cx="5100637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0" y="273956"/>
            <a:ext cx="1596911" cy="1133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64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715" y="1100592"/>
            <a:ext cx="5100637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790049" y="2871187"/>
            <a:ext cx="218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4: Hát lại câu 4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3285157" y="4393049"/>
            <a:ext cx="3802743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Chuyển nội dung tiếp theo</a:t>
            </a:r>
          </a:p>
        </p:txBody>
      </p:sp>
      <p:pic>
        <p:nvPicPr>
          <p:cNvPr id="3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828" y="4988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999" y="2858716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231" y="5101111"/>
            <a:ext cx="5921828" cy="15754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dirty="0" err="1" smtClean="0">
                <a:solidFill>
                  <a:srgbClr val="FF0000"/>
                </a:solidFill>
              </a:rPr>
              <a:t>Chúc</a:t>
            </a:r>
            <a:r>
              <a:rPr lang="en-US" sz="4800" i="1" dirty="0" smtClean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các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bạn</a:t>
            </a:r>
            <a:r>
              <a:rPr lang="en-US" sz="4800" i="1" dirty="0">
                <a:solidFill>
                  <a:srgbClr val="FF0000"/>
                </a:solidFill>
              </a:rPr>
              <a:t> HS </a:t>
            </a:r>
            <a:r>
              <a:rPr lang="en-US" sz="4800" i="1" dirty="0" err="1">
                <a:solidFill>
                  <a:srgbClr val="FF0000"/>
                </a:solidFill>
              </a:rPr>
              <a:t>chăm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ngoan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học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giỏi</a:t>
            </a:r>
            <a:endParaRPr lang="en-US" sz="4800" i="1" dirty="0">
              <a:solidFill>
                <a:srgbClr val="FF0000"/>
              </a:solidFill>
            </a:endParaRPr>
          </a:p>
        </p:txBody>
      </p:sp>
      <p:pic>
        <p:nvPicPr>
          <p:cNvPr id="6" name="NHAC KET THU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334" y="271819"/>
            <a:ext cx="8750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4881" y="4969595"/>
            <a:ext cx="4374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359470">
            <a:off x="7881259" y="2196969"/>
            <a:ext cx="33237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94514" y="783773"/>
            <a:ext cx="1407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0857" y="1964698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HÁT BÀI: BÀN TAY MẸ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1715" y="291914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NHẠC: BÙI ĐÌNH THẢO</a:t>
            </a:r>
            <a:endParaRPr lang="en-US" sz="14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tabLst>
                <a:tab pos="290823" algn="l"/>
                <a:tab pos="2971091" algn="ctr"/>
              </a:tabLst>
            </a:pPr>
            <a:r>
              <a:rPr lang="en-US" sz="1400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                LỜI: TẠ HỮU YÊN</a:t>
            </a:r>
            <a:endParaRPr lang="en-US" sz="14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9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683473">
            <a:off x="6807571" y="1811084"/>
            <a:ext cx="42446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- Sinh ngày 4-2-1931</a:t>
            </a:r>
          </a:p>
          <a:p>
            <a:pPr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- Quê ở huyện Duy Tiên,Tỉnh Hà Nam.</a:t>
            </a:r>
          </a:p>
          <a:p>
            <a:pPr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- Ông mất năm 1997.</a:t>
            </a:r>
          </a:p>
          <a:p>
            <a:pPr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- Những ca khúc tiêu biểu của ông: </a:t>
            </a:r>
          </a:p>
          <a:p>
            <a:pPr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Đi học, Em đi giữa biển vàng, …</a:t>
            </a:r>
          </a:p>
          <a:p>
            <a:pPr>
              <a:defRPr/>
            </a:pPr>
            <a:r>
              <a:rPr lang="en-US" sz="2000" b="1" i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- Bài hát “Bàn tay Mẹ” được bình chọn là một trong 50 ca khúc thiếu nhi hay nhất thế kỉ XX.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860986">
            <a:off x="6976058" y="1309351"/>
            <a:ext cx="468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Nhạc sĩ Bùi Đình Thảo </a:t>
            </a:r>
          </a:p>
        </p:txBody>
      </p:sp>
      <p:pic>
        <p:nvPicPr>
          <p:cNvPr id="6" name="Picture 11" descr="buidinht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4" y="2598058"/>
            <a:ext cx="3435465" cy="2761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" name="Picture 7"/>
          <p:cNvPicPr/>
          <p:nvPr/>
        </p:nvPicPr>
        <p:blipFill rotWithShape="1">
          <a:blip r:embed="rId4"/>
          <a:srcRect l="12604" r="1243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33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6799" y="1897913"/>
            <a:ext cx="2220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1046">
            <a:off x="5146785" y="473399"/>
            <a:ext cx="6230561" cy="568375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rot="21313835">
            <a:off x="3849915" y="432758"/>
            <a:ext cx="2546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660066"/>
                </a:solidFill>
              </a:rPr>
              <a:t>Vừa phải – tha thiết</a:t>
            </a:r>
          </a:p>
        </p:txBody>
      </p:sp>
      <p:pic>
        <p:nvPicPr>
          <p:cNvPr id="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1999" y="6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32162" y="5103728"/>
            <a:ext cx="5573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Tx/>
              <a:buChar char="-"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258" y="606355"/>
            <a:ext cx="104522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bế chúng con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tay mẹ chăm chúng con</a:t>
            </a:r>
            <a:b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con ăn tay mẹ nấ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n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con uống tay mẹ đun</a:t>
            </a:r>
            <a:b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b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từ tay mẹ ủ ấm con</a:t>
            </a:r>
            <a:b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tay mẹ con lớn khôn</a:t>
            </a:r>
            <a:endParaRPr lang="en-US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0526" y="2488363"/>
            <a:ext cx="7578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>
                <a:solidFill>
                  <a:srgbClr val="0070C0"/>
                </a:solidFill>
                <a:latin typeface="+mj-lt"/>
              </a:rPr>
              <a:t>Bàn tay mẹ bế chúng con</a:t>
            </a:r>
            <a:r>
              <a:rPr lang="en-US" sz="4000" i="1">
                <a:solidFill>
                  <a:srgbClr val="0070C0"/>
                </a:solidFill>
                <a:latin typeface="+mj-lt"/>
              </a:rPr>
              <a:t>, b</a:t>
            </a:r>
            <a:r>
              <a:rPr lang="vi-VN" sz="4000" i="1">
                <a:solidFill>
                  <a:srgbClr val="0070C0"/>
                </a:solidFill>
                <a:latin typeface="+mj-lt"/>
              </a:rPr>
              <a:t>àn tay mẹ chăm chúng con</a:t>
            </a:r>
            <a:br>
              <a:rPr lang="vi-VN" sz="4000" i="1">
                <a:solidFill>
                  <a:srgbClr val="0070C0"/>
                </a:solidFill>
                <a:latin typeface="+mj-lt"/>
              </a:rPr>
            </a:br>
            <a:endParaRPr lang="en-US" sz="40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10631" y="1401021"/>
            <a:ext cx="279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15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1410</TotalTime>
  <Words>782</Words>
  <Application>Microsoft Office PowerPoint</Application>
  <PresentationFormat>Widescreen</PresentationFormat>
  <Paragraphs>76</Paragraphs>
  <Slides>28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Times New Roman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160</cp:revision>
  <dcterms:created xsi:type="dcterms:W3CDTF">2020-08-30T12:35:12Z</dcterms:created>
  <dcterms:modified xsi:type="dcterms:W3CDTF">2022-04-15T14:27:39Z</dcterms:modified>
</cp:coreProperties>
</file>