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3"/>
  </p:notesMasterIdLst>
  <p:sldIdLst>
    <p:sldId id="355" r:id="rId2"/>
    <p:sldId id="390" r:id="rId3"/>
    <p:sldId id="378" r:id="rId4"/>
    <p:sldId id="393" r:id="rId5"/>
    <p:sldId id="382" r:id="rId6"/>
    <p:sldId id="391" r:id="rId7"/>
    <p:sldId id="383" r:id="rId8"/>
    <p:sldId id="392" r:id="rId9"/>
    <p:sldId id="395" r:id="rId10"/>
    <p:sldId id="397" r:id="rId11"/>
    <p:sldId id="396" r:id="rId12"/>
  </p:sldIdLst>
  <p:sldSz cx="6858000" cy="5143500"/>
  <p:notesSz cx="6858000" cy="9144000"/>
  <p:embeddedFontLst>
    <p:embeddedFont>
      <p:font typeface="HP001 4 hàng" pitchFamily="34" charset="0"/>
      <p:regular r:id="rId14"/>
      <p:bold r:id="rId15"/>
    </p:embeddedFont>
    <p:embeddedFont>
      <p:font typeface="Montserrat" charset="0"/>
      <p:regular r:id="rId16"/>
      <p:bold r:id="rId17"/>
      <p:italic r:id="rId18"/>
      <p:boldItalic r:id="rId19"/>
    </p:embeddedFont>
    <p:embeddedFont>
      <p:font typeface="Kalam" charset="0"/>
      <p:regular r:id="rId20"/>
      <p:bold r:id="rId21"/>
    </p:embeddedFont>
    <p:embeddedFont>
      <p:font typeface="Cambria" pitchFamily="18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5CC1"/>
    <a:srgbClr val="000000"/>
    <a:srgbClr val="7EA131"/>
    <a:srgbClr val="CC7500"/>
    <a:srgbClr val="FB5B53"/>
    <a:srgbClr val="FB4C43"/>
    <a:srgbClr val="6FC9C7"/>
    <a:srgbClr val="FFCC00"/>
    <a:srgbClr val="B7D574"/>
    <a:srgbClr val="8AB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18" autoAdjust="0"/>
  </p:normalViewPr>
  <p:slideViewPr>
    <p:cSldViewPr snapToGrid="0">
      <p:cViewPr varScale="1">
        <p:scale>
          <a:sx n="92" d="100"/>
          <a:sy n="92" d="100"/>
        </p:scale>
        <p:origin x="-1416" y="-102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8955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6527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gacae539fd4_4_9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5" name="Google Shape;1825;gacae539fd4_4_9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821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1428750" y="1657350"/>
            <a:ext cx="4000500" cy="164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1428750" y="3304625"/>
            <a:ext cx="40005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1933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201050" y="2435650"/>
            <a:ext cx="4455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786050" y="3158500"/>
            <a:ext cx="32859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2949525" y="1545775"/>
            <a:ext cx="95895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911441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TextBox 7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6" r:id="rId11"/>
    <p:sldLayoutId id="214748369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=""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  <a:endParaRPr lang="en-US" sz="4000" dirty="0">
              <a:solidFill>
                <a:srgbClr val="FB5B53"/>
              </a:solidFill>
              <a:latin typeface="UTM Cookies" panose="020406030505060202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22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78504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464638" y="396917"/>
            <a:ext cx="4706193" cy="282078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5221296" y="127974"/>
            <a:ext cx="1334794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174054" y="153745"/>
            <a:ext cx="802691" cy="770216"/>
            <a:chOff x="-3118700" y="2365900"/>
            <a:chExt cx="741250" cy="792000"/>
          </a:xfrm>
          <a:solidFill>
            <a:schemeClr val="accent1">
              <a:lumMod val="75000"/>
            </a:schemeClr>
          </a:solidFill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3187510" y="4709351"/>
            <a:ext cx="482963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948250" y="1207145"/>
            <a:ext cx="4009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HP001 4 hàng" pitchFamily="34" charset="0"/>
              </a:rPr>
              <a:t>Cùng</a:t>
            </a:r>
            <a:r>
              <a:rPr lang="en-US" sz="2400" b="1" dirty="0" smtClean="0">
                <a:latin typeface="HP001 4 hàng" pitchFamily="34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</a:rPr>
              <a:t>người</a:t>
            </a:r>
            <a:r>
              <a:rPr lang="en-US" sz="2400" b="1" dirty="0" smtClean="0">
                <a:latin typeface="HP001 4 hàng" pitchFamily="34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</a:rPr>
              <a:t>thân</a:t>
            </a:r>
            <a:r>
              <a:rPr lang="en-US" sz="2400" b="1" dirty="0" smtClean="0">
                <a:latin typeface="HP001 4 hàng" pitchFamily="34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</a:rPr>
              <a:t>nói</a:t>
            </a:r>
            <a:r>
              <a:rPr lang="en-US" sz="2400" b="1" dirty="0" smtClean="0">
                <a:latin typeface="HP001 4 hàng" pitchFamily="34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</a:rPr>
              <a:t>về</a:t>
            </a:r>
            <a:r>
              <a:rPr lang="en-US" sz="2400" b="1" dirty="0" smtClean="0">
                <a:latin typeface="HP001 4 hàng" pitchFamily="34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</a:rPr>
              <a:t>ích</a:t>
            </a:r>
            <a:r>
              <a:rPr lang="en-US" sz="2400" b="1" dirty="0" smtClean="0">
                <a:latin typeface="HP001 4 hàng" pitchFamily="34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</a:rPr>
              <a:t>lợi</a:t>
            </a:r>
            <a:r>
              <a:rPr lang="en-US" sz="2400" b="1" dirty="0" smtClean="0">
                <a:latin typeface="HP001 4 hàng" pitchFamily="34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</a:rPr>
              <a:t>của</a:t>
            </a:r>
            <a:r>
              <a:rPr lang="en-US" sz="2400" b="1" dirty="0" smtClean="0">
                <a:latin typeface="HP001 4 hàng" pitchFamily="34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</a:rPr>
              <a:t>cây</a:t>
            </a:r>
            <a:r>
              <a:rPr lang="en-US" sz="2400" b="1" dirty="0" smtClean="0">
                <a:latin typeface="HP001 4 hàng" pitchFamily="34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</a:rPr>
              <a:t>cối</a:t>
            </a:r>
            <a:r>
              <a:rPr lang="en-US" sz="2400" b="1" dirty="0" smtClean="0">
                <a:latin typeface="HP001 4 hàng" pitchFamily="34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</a:rPr>
              <a:t>đối</a:t>
            </a:r>
            <a:r>
              <a:rPr lang="en-US" sz="2400" b="1" dirty="0" smtClean="0">
                <a:latin typeface="HP001 4 hàng" pitchFamily="34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</a:rPr>
              <a:t>với</a:t>
            </a:r>
            <a:r>
              <a:rPr lang="en-US" sz="2400" b="1" dirty="0" smtClean="0">
                <a:latin typeface="HP001 4 hàng" pitchFamily="34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</a:rPr>
              <a:t>cuộc</a:t>
            </a:r>
            <a:r>
              <a:rPr lang="en-US" sz="2400" b="1" dirty="0" smtClean="0">
                <a:latin typeface="HP001 4 hàng" pitchFamily="34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</a:rPr>
              <a:t>sống</a:t>
            </a:r>
            <a:r>
              <a:rPr lang="en-US" sz="2400" b="1" dirty="0" smtClean="0">
                <a:latin typeface="HP001 4 hàng" pitchFamily="34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</a:rPr>
              <a:t>của</a:t>
            </a:r>
            <a:r>
              <a:rPr lang="en-US" sz="2400" b="1" dirty="0" smtClean="0">
                <a:latin typeface="HP001 4 hàng" pitchFamily="34" charset="0"/>
              </a:rPr>
              <a:t> con </a:t>
            </a:r>
            <a:r>
              <a:rPr lang="en-US" sz="2400" b="1" dirty="0" err="1" smtClean="0">
                <a:latin typeface="HP001 4 hàng" pitchFamily="34" charset="0"/>
              </a:rPr>
              <a:t>người</a:t>
            </a:r>
            <a:r>
              <a:rPr lang="en-US" sz="2400" b="1" smtClean="0">
                <a:latin typeface="HP001 4 hàng" pitchFamily="34" charset="0"/>
              </a:rPr>
              <a:t>.</a:t>
            </a:r>
            <a:endParaRPr lang="en-US" sz="2400" b="1" dirty="0">
              <a:effectLst/>
              <a:latin typeface="HP001 4 hàng" pitchFamily="34" charset="0"/>
            </a:endParaRPr>
          </a:p>
        </p:txBody>
      </p:sp>
      <p:pic>
        <p:nvPicPr>
          <p:cNvPr id="4098" name="Picture 2" descr="Cute Girl Think Stock Illustrations – 3,120 Cute Girl Think Stock  Illustrations, Vectors &amp;amp; Clipart - Dreamstim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9375" l="0" r="100000">
                        <a14:foregroundMark x1="43250" y1="50125" x2="36000" y2="44625"/>
                        <a14:foregroundMark x1="53250" y1="48375" x2="58375" y2="44625"/>
                        <a14:foregroundMark x1="51250" y1="51625" x2="44000" y2="52625"/>
                        <a14:foregroundMark x1="82125" y1="18125" x2="82500" y2="31625"/>
                        <a14:foregroundMark x1="85625" y1="19250" x2="84375" y2="21750"/>
                        <a14:foregroundMark x1="88875" y1="21000" x2="88875" y2="21000"/>
                        <a14:foregroundMark x1="90000" y1="24000" x2="90000" y2="24000"/>
                        <a14:foregroundMark x1="92875" y1="26250" x2="92875" y2="26250"/>
                        <a14:foregroundMark x1="90000" y1="29125" x2="90000" y2="29125"/>
                        <a14:foregroundMark x1="89250" y1="32250" x2="89250" y2="32250"/>
                        <a14:foregroundMark x1="76625" y1="28750" x2="76625" y2="28750"/>
                        <a14:foregroundMark x1="76375" y1="25750" x2="76375" y2="25750"/>
                        <a14:foregroundMark x1="77375" y1="23375" x2="77375" y2="23375"/>
                        <a14:foregroundMark x1="79625" y1="21875" x2="79625" y2="2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95" y="1990985"/>
            <a:ext cx="2056043" cy="274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8107" y="2623837"/>
            <a:ext cx="2227283" cy="247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1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p67"/>
          <p:cNvSpPr txBox="1">
            <a:spLocks noGrp="1"/>
          </p:cNvSpPr>
          <p:nvPr>
            <p:ph type="title" idx="4294967295"/>
          </p:nvPr>
        </p:nvSpPr>
        <p:spPr>
          <a:xfrm>
            <a:off x="259775" y="2494975"/>
            <a:ext cx="5608235" cy="15779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CỦNG CỐ </a:t>
            </a:r>
            <a:br>
              <a:rPr lang="en-GB" sz="7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7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HỌC</a:t>
            </a:r>
            <a:endParaRPr sz="7200" dirty="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37" name="Google Shape;1837;p67"/>
          <p:cNvGrpSpPr/>
          <p:nvPr/>
        </p:nvGrpSpPr>
        <p:grpSpPr>
          <a:xfrm>
            <a:off x="2843438" y="376084"/>
            <a:ext cx="1171115" cy="1065909"/>
            <a:chOff x="6876425" y="1268933"/>
            <a:chExt cx="1561487" cy="1065909"/>
          </a:xfrm>
        </p:grpSpPr>
        <p:grpSp>
          <p:nvGrpSpPr>
            <p:cNvPr id="1838" name="Google Shape;1838;p67"/>
            <p:cNvGrpSpPr/>
            <p:nvPr/>
          </p:nvGrpSpPr>
          <p:grpSpPr>
            <a:xfrm rot="1400853">
              <a:off x="7594471" y="1724483"/>
              <a:ext cx="781309" cy="474987"/>
              <a:chOff x="10471811" y="1727339"/>
              <a:chExt cx="781324" cy="474996"/>
            </a:xfrm>
          </p:grpSpPr>
          <p:sp>
            <p:nvSpPr>
              <p:cNvPr id="1839" name="Google Shape;1839;p67"/>
              <p:cNvSpPr/>
              <p:nvPr/>
            </p:nvSpPr>
            <p:spPr>
              <a:xfrm flipH="1">
                <a:off x="11173365" y="1727339"/>
                <a:ext cx="53741" cy="51853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67"/>
              <p:cNvSpPr/>
              <p:nvPr/>
            </p:nvSpPr>
            <p:spPr>
              <a:xfrm flipH="1">
                <a:off x="11198553" y="1897703"/>
                <a:ext cx="54583" cy="53737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67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67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67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67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5" name="Google Shape;1845;p67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1846" name="Google Shape;1846;p67"/>
              <p:cNvSpPr/>
              <p:nvPr/>
            </p:nvSpPr>
            <p:spPr>
              <a:xfrm rot="-253370">
                <a:off x="6995642" y="1650834"/>
                <a:ext cx="349571" cy="273086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67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67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67"/>
              <p:cNvSpPr/>
              <p:nvPr/>
            </p:nvSpPr>
            <p:spPr>
              <a:xfrm>
                <a:off x="6923738" y="1669575"/>
                <a:ext cx="107695" cy="59953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67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67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67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3" name="Google Shape;1853;p67"/>
            <p:cNvSpPr/>
            <p:nvPr/>
          </p:nvSpPr>
          <p:spPr>
            <a:xfrm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" name="18">
            <a:extLst>
              <a:ext uri="{FF2B5EF4-FFF2-40B4-BE49-F238E27FC236}">
                <a16:creationId xmlns:a16="http://schemas.microsoft.com/office/drawing/2014/main" xmlns="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4756" y="3023946"/>
            <a:ext cx="1003298" cy="2262513"/>
          </a:xfrm>
          <a:prstGeom prst="rect">
            <a:avLst/>
          </a:prstGeom>
        </p:spPr>
      </p:pic>
      <p:pic>
        <p:nvPicPr>
          <p:cNvPr id="31" name="Picture 2" descr="Kết nối tri thức với cuộc sống">
            <a:extLst>
              <a:ext uri="{FF2B5EF4-FFF2-40B4-BE49-F238E27FC236}">
                <a16:creationId xmlns:a16="http://schemas.microsoft.com/office/drawing/2014/main" xmlns="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77" y="45900"/>
            <a:ext cx="969955" cy="1293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66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774" y="2289809"/>
            <a:ext cx="2227283" cy="2475495"/>
          </a:xfrm>
          <a:prstGeom prst="rect">
            <a:avLst/>
          </a:prstGeom>
        </p:spPr>
      </p:pic>
      <p:grpSp>
        <p:nvGrpSpPr>
          <p:cNvPr id="45" name="组合 23"/>
          <p:cNvGrpSpPr/>
          <p:nvPr/>
        </p:nvGrpSpPr>
        <p:grpSpPr>
          <a:xfrm>
            <a:off x="1296305" y="65800"/>
            <a:ext cx="3866501" cy="3672697"/>
            <a:chOff x="3084810" y="-335112"/>
            <a:chExt cx="5809496" cy="5760000"/>
          </a:xfrm>
        </p:grpSpPr>
        <p:grpSp>
          <p:nvGrpSpPr>
            <p:cNvPr id="46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51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2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4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53" name="TextBox 52"/>
          <p:cNvSpPr txBox="1"/>
          <p:nvPr/>
        </p:nvSpPr>
        <p:spPr>
          <a:xfrm>
            <a:off x="2229922" y="1972491"/>
            <a:ext cx="2403566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05096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825296" y="1401452"/>
            <a:ext cx="4405927" cy="3318271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1829745" y="3179483"/>
              <a:ext cx="3745069" cy="81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>
                  <a:solidFill>
                    <a:srgbClr val="17479D"/>
                  </a:solidFill>
                  <a:latin typeface="UTM Avo" panose="02040603050506020204" pitchFamily="18" charset="0"/>
                </a:rPr>
                <a:t>NÓI VÀ NGHE</a:t>
              </a:r>
              <a:endParaRPr lang="en-US" sz="36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333588" y="269034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22" y="3391782"/>
            <a:ext cx="1872878" cy="13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26411" y="623829"/>
            <a:ext cx="1512899" cy="584775"/>
            <a:chOff x="337445" y="617893"/>
            <a:chExt cx="1963303" cy="584775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13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8361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13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29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33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38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674447" y="508897"/>
            <a:ext cx="458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HẠT GIỐNG NHỎ</a:t>
            </a:r>
            <a:endParaRPr lang="en-US" sz="36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61841" y="1040299"/>
            <a:ext cx="3391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Tuyển</a:t>
            </a:r>
            <a:r>
              <a:rPr lang="en-US" i="1" dirty="0" smtClean="0"/>
              <a:t> </a:t>
            </a:r>
            <a:r>
              <a:rPr lang="en-US" i="1" dirty="0" err="1" smtClean="0"/>
              <a:t>tập</a:t>
            </a:r>
            <a:r>
              <a:rPr lang="en-US" i="1" dirty="0" smtClean="0"/>
              <a:t> </a:t>
            </a:r>
            <a:r>
              <a:rPr lang="en-US" i="1" dirty="0" err="1" smtClean="0"/>
              <a:t>truyện</a:t>
            </a:r>
            <a:r>
              <a:rPr lang="en-US" i="1" dirty="0" smtClean="0"/>
              <a:t>, </a:t>
            </a:r>
            <a:r>
              <a:rPr lang="en-US" i="1" dirty="0" err="1" smtClean="0"/>
              <a:t>thơ</a:t>
            </a:r>
            <a:r>
              <a:rPr lang="en-US" i="1" dirty="0" smtClean="0"/>
              <a:t>, </a:t>
            </a:r>
            <a:r>
              <a:rPr lang="en-US" i="1" dirty="0" err="1" smtClean="0"/>
              <a:t>câu</a:t>
            </a:r>
            <a:r>
              <a:rPr lang="en-US" i="1" dirty="0" smtClean="0"/>
              <a:t> </a:t>
            </a:r>
            <a:r>
              <a:rPr lang="en-US" i="1" dirty="0" err="1" smtClean="0"/>
              <a:t>đố</a:t>
            </a:r>
            <a:r>
              <a:rPr lang="en-US" i="1" dirty="0" smtClean="0"/>
              <a:t> </a:t>
            </a:r>
            <a:r>
              <a:rPr lang="en-US" i="1" dirty="0" err="1" smtClean="0"/>
              <a:t>Mầm</a:t>
            </a:r>
            <a:r>
              <a:rPr lang="en-US" i="1" dirty="0" smtClean="0"/>
              <a:t> non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1864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E9566FC-3A64-408C-B5E3-32685F787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2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467" y="3767471"/>
            <a:ext cx="3214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sưởi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4" t="1712" r="-1"/>
          <a:stretch/>
        </p:blipFill>
        <p:spPr>
          <a:xfrm>
            <a:off x="1670512" y="388883"/>
            <a:ext cx="3421033" cy="3223298"/>
          </a:xfrm>
          <a:prstGeom prst="roundRect">
            <a:avLst>
              <a:gd name="adj" fmla="val 6181"/>
            </a:avLst>
          </a:prstGeom>
        </p:spPr>
      </p:pic>
    </p:spTree>
    <p:extLst>
      <p:ext uri="{BB962C8B-B14F-4D97-AF65-F5344CB8AC3E}">
        <p14:creationId xmlns:p14="http://schemas.microsoft.com/office/powerpoint/2010/main" val="134101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8082" y="3755777"/>
            <a:ext cx="4769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43" y="472011"/>
            <a:ext cx="3314584" cy="3103732"/>
          </a:xfrm>
          <a:prstGeom prst="roundRect">
            <a:avLst>
              <a:gd name="adj" fmla="val 7973"/>
            </a:avLst>
          </a:prstGeom>
        </p:spPr>
      </p:pic>
    </p:spTree>
    <p:extLst>
      <p:ext uri="{BB962C8B-B14F-4D97-AF65-F5344CB8AC3E}">
        <p14:creationId xmlns:p14="http://schemas.microsoft.com/office/powerpoint/2010/main" val="219967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9125" y="3840000"/>
            <a:ext cx="3072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sưởi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330"/>
          <a:stretch/>
        </p:blipFill>
        <p:spPr>
          <a:xfrm>
            <a:off x="1748908" y="382933"/>
            <a:ext cx="3727102" cy="3498631"/>
          </a:xfrm>
          <a:prstGeom prst="roundRect">
            <a:avLst>
              <a:gd name="adj" fmla="val 6657"/>
            </a:avLst>
          </a:prstGeom>
        </p:spPr>
      </p:pic>
    </p:spTree>
    <p:extLst>
      <p:ext uri="{BB962C8B-B14F-4D97-AF65-F5344CB8AC3E}">
        <p14:creationId xmlns:p14="http://schemas.microsoft.com/office/powerpoint/2010/main" val="261002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1110" y="3767360"/>
            <a:ext cx="2790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chóc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60"/>
          <a:stretch/>
        </p:blipFill>
        <p:spPr>
          <a:xfrm>
            <a:off x="1716769" y="382932"/>
            <a:ext cx="3551423" cy="3350588"/>
          </a:xfrm>
          <a:prstGeom prst="roundRect">
            <a:avLst>
              <a:gd name="adj" fmla="val 6657"/>
            </a:avLst>
          </a:prstGeom>
        </p:spPr>
      </p:pic>
    </p:spTree>
    <p:extLst>
      <p:ext uri="{BB962C8B-B14F-4D97-AF65-F5344CB8AC3E}">
        <p14:creationId xmlns:p14="http://schemas.microsoft.com/office/powerpoint/2010/main" val="66689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07" y="466509"/>
            <a:ext cx="6103144" cy="43767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dirty="0">
                <a:solidFill>
                  <a:srgbClr val="1E5CC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Nghe </a:t>
            </a:r>
            <a:r>
              <a:rPr lang="en-US" sz="2400" dirty="0" err="1">
                <a:solidFill>
                  <a:srgbClr val="1E5CC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rgbClr val="1E5CC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1E5CC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2400" dirty="0" smtClean="0">
                <a:solidFill>
                  <a:srgbClr val="1E5CC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1E5CC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539507" y="893922"/>
            <a:ext cx="6103144" cy="43767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dirty="0">
                <a:solidFill>
                  <a:srgbClr val="1E5CC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Kể lại từng đoạn của câu chuyện theo tranh</a:t>
            </a: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49" y="1444943"/>
            <a:ext cx="5767864" cy="306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6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111</Words>
  <Application>Microsoft Office PowerPoint</Application>
  <PresentationFormat>Custom</PresentationFormat>
  <Paragraphs>19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HP001 4 hàng</vt:lpstr>
      <vt:lpstr>Montserrat</vt:lpstr>
      <vt:lpstr>UTM Avo</vt:lpstr>
      <vt:lpstr>Times New Roman</vt:lpstr>
      <vt:lpstr>Kalam</vt:lpstr>
      <vt:lpstr>Cambria</vt:lpstr>
      <vt:lpstr>UTM Cookies</vt:lpstr>
      <vt:lpstr>Arial-Rounded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 BÀI HỌC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104</cp:revision>
  <dcterms:modified xsi:type="dcterms:W3CDTF">2021-10-02T11:28:19Z</dcterms:modified>
</cp:coreProperties>
</file>