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6" r:id="rId2"/>
    <p:sldId id="273" r:id="rId3"/>
    <p:sldId id="272" r:id="rId4"/>
    <p:sldId id="257" r:id="rId5"/>
    <p:sldId id="264" r:id="rId6"/>
    <p:sldId id="258" r:id="rId7"/>
    <p:sldId id="269" r:id="rId8"/>
    <p:sldId id="270" r:id="rId9"/>
    <p:sldId id="274" r:id="rId10"/>
    <p:sldId id="271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9900"/>
    <a:srgbClr val="00FF00"/>
    <a:srgbClr val="A50021"/>
    <a:srgbClr val="FF00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7C69D-9491-4826-A445-85B1CBFDC6E6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25F16-A8B5-42CD-AE7D-8E9BEA64F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225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25F16-A8B5-42CD-AE7D-8E9BEA64FE2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57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25F16-A8B5-42CD-AE7D-8E9BEA64FE2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57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25F16-A8B5-42CD-AE7D-8E9BEA64FE2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57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25F16-A8B5-42CD-AE7D-8E9BEA64FE2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579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25F16-A8B5-42CD-AE7D-8E9BEA64FE2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57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26C8-C7B6-4114-AE26-91A3A4D91AB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D5FA-A2D2-48CC-8AC6-025A53431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26C8-C7B6-4114-AE26-91A3A4D91AB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D5FA-A2D2-48CC-8AC6-025A53431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26C8-C7B6-4114-AE26-91A3A4D91AB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D5FA-A2D2-48CC-8AC6-025A53431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26C8-C7B6-4114-AE26-91A3A4D91AB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D5FA-A2D2-48CC-8AC6-025A53431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26C8-C7B6-4114-AE26-91A3A4D91AB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D5FA-A2D2-48CC-8AC6-025A53431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26C8-C7B6-4114-AE26-91A3A4D91AB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D5FA-A2D2-48CC-8AC6-025A53431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26C8-C7B6-4114-AE26-91A3A4D91AB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D5FA-A2D2-48CC-8AC6-025A53431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26C8-C7B6-4114-AE26-91A3A4D91AB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D5FA-A2D2-48CC-8AC6-025A53431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26C8-C7B6-4114-AE26-91A3A4D91AB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D5FA-A2D2-48CC-8AC6-025A53431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26C8-C7B6-4114-AE26-91A3A4D91AB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D5FA-A2D2-48CC-8AC6-025A53431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A26C8-C7B6-4114-AE26-91A3A4D91AB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D5FA-A2D2-48CC-8AC6-025A53431B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A26C8-C7B6-4114-AE26-91A3A4D91AB3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4D5FA-A2D2-48CC-8AC6-025A53431BA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28600"/>
            <a:ext cx="6781800" cy="2209800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TRƯỜNG TIỂU HỌC THỊ TRẤN YÊN VIÊN</a:t>
            </a:r>
            <a:endParaRPr lang="en-US" sz="2400" b="1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3124200"/>
            <a:ext cx="7086600" cy="838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vi-VN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SƠ 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CẤP CỨU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ĐIỆN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GIẬT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990600"/>
            <a:ext cx="7467600" cy="58674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FontTx/>
              <a:buChar char="-"/>
            </a:pP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Áp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dụng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nguyên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tắc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DRABC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trong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sơ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cứu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điện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giật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Phải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cắt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nguồn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điện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hoặc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dùng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vật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cách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điện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để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tách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dây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điện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khỏi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người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nạn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nhân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nếu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không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cắt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được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nguồn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điện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Nạn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nhân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ngừng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thở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ngừng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tim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tiến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hành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hồi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sinh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tim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phổi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theo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chu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trình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Nạn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nhân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bị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điện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giật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thế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kèm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theo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bị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bỏng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và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các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tổn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thương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khác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chuyển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ngay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nạn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nhân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đến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cơ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sở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y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tế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sau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khi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đã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sơ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cứu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351762" y="175364"/>
            <a:ext cx="5943600" cy="8152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CÁC ĐIỂM CẦN GHI NHỚ</a:t>
            </a:r>
            <a:endParaRPr lang="en-US" sz="2400" dirty="0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83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098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9900"/>
                </a:solidFill>
              </a:rPr>
              <a:t>XIN </a:t>
            </a:r>
            <a:r>
              <a:rPr lang="en-US" b="1" dirty="0" smtClean="0">
                <a:solidFill>
                  <a:srgbClr val="009900"/>
                </a:solidFill>
              </a:rPr>
              <a:t>CHÂN THÀNH CẢM ƠN!</a:t>
            </a:r>
            <a:endParaRPr lang="en-US" b="1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0" y="762000"/>
            <a:ext cx="5638800" cy="6096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NỘI DUNG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0" indent="0">
              <a:buNone/>
            </a:pPr>
            <a:r>
              <a:rPr lang="en-US" sz="2800" b="1" dirty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       1. </a:t>
            </a:r>
            <a:r>
              <a:rPr lang="en-US" sz="2800" b="1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        2. </a:t>
            </a:r>
            <a:r>
              <a:rPr lang="en-US" sz="2800" b="1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b="1" dirty="0" smtClean="0">
                <a:solidFill>
                  <a:srgbClr val="00FF00"/>
                </a:solidFill>
              </a:rPr>
              <a:t>	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FF00"/>
                </a:solidFill>
              </a:rPr>
              <a:t>          </a:t>
            </a:r>
            <a:r>
              <a:rPr lang="en-US" sz="28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sz="28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endParaRPr lang="en-US" sz="2800" b="1" dirty="0" smtClean="0">
              <a:solidFill>
                <a:srgbClr val="00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        4. </a:t>
            </a:r>
            <a:r>
              <a:rPr lang="en-US" sz="2800" b="1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8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endParaRPr lang="en-US" sz="2800" b="1" dirty="0" smtClean="0">
              <a:solidFill>
                <a:srgbClr val="00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        5. </a:t>
            </a:r>
            <a:r>
              <a:rPr lang="en-US" sz="2800" b="1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8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ngừa</a:t>
            </a:r>
            <a:r>
              <a:rPr lang="en-US" sz="28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giật</a:t>
            </a:r>
            <a:endParaRPr lang="en-US" sz="2800" b="1" dirty="0" smtClean="0">
              <a:solidFill>
                <a:srgbClr val="00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dirty="0">
              <a:solidFill>
                <a:srgbClr val="00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777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371600"/>
            <a:ext cx="7696200" cy="31242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1.1.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tai </a:t>
            </a: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đứt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hở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590800" y="228600"/>
            <a:ext cx="5562600" cy="11430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32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1. DẤU </a:t>
            </a:r>
            <a:r>
              <a:rPr lang="en-US" sz="3200" b="1" dirty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HIỆU NHẬN BIẾT</a:t>
            </a:r>
          </a:p>
          <a:p>
            <a:pPr algn="ctr">
              <a:buNone/>
            </a:pPr>
            <a:endParaRPr lang="en-US" b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21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914400"/>
            <a:ext cx="7239000" cy="4343400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8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1.2</a:t>
            </a:r>
            <a:r>
              <a:rPr lang="en-US" sz="8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8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sz="8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8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8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8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8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8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8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8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3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8600" b="1" dirty="0">
                <a:latin typeface="Times New Roman" pitchFamily="18" charset="0"/>
                <a:cs typeface="Times New Roman" pitchFamily="18" charset="0"/>
              </a:rPr>
              <a:t>Co </a:t>
            </a:r>
            <a:r>
              <a:rPr lang="en-US" sz="8600" b="1" dirty="0" err="1">
                <a:latin typeface="Times New Roman" pitchFamily="18" charset="0"/>
                <a:cs typeface="Times New Roman" pitchFamily="18" charset="0"/>
              </a:rPr>
              <a:t>cứng</a:t>
            </a:r>
            <a:r>
              <a:rPr lang="en-US" sz="8600" b="1" dirty="0">
                <a:latin typeface="Times New Roman" pitchFamily="18" charset="0"/>
                <a:cs typeface="Times New Roman" pitchFamily="18" charset="0"/>
              </a:rPr>
              <a:t>, co </a:t>
            </a:r>
            <a:r>
              <a:rPr lang="en-US" sz="8600" b="1" dirty="0" err="1">
                <a:latin typeface="Times New Roman" pitchFamily="18" charset="0"/>
                <a:cs typeface="Times New Roman" pitchFamily="18" charset="0"/>
              </a:rPr>
              <a:t>giật</a:t>
            </a:r>
            <a:r>
              <a:rPr lang="en-US" sz="8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8600" b="1" dirty="0" err="1"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8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8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86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8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8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>
                <a:latin typeface="Times New Roman" pitchFamily="18" charset="0"/>
                <a:cs typeface="Times New Roman" pitchFamily="18" charset="0"/>
              </a:rPr>
              <a:t>ngừng</a:t>
            </a:r>
            <a:r>
              <a:rPr lang="en-US" sz="8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n-US" sz="8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8600" b="1" dirty="0" err="1">
                <a:latin typeface="Times New Roman" pitchFamily="18" charset="0"/>
                <a:cs typeface="Times New Roman" pitchFamily="18" charset="0"/>
              </a:rPr>
              <a:t>ngừng</a:t>
            </a:r>
            <a:r>
              <a:rPr lang="en-US" sz="8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>
                <a:latin typeface="Times New Roman" pitchFamily="18" charset="0"/>
                <a:cs typeface="Times New Roman" pitchFamily="18" charset="0"/>
              </a:rPr>
              <a:t>thở</a:t>
            </a:r>
            <a:r>
              <a:rPr lang="en-US" sz="8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en-US" sz="8600" b="1" dirty="0" err="1">
                <a:latin typeface="Times New Roman" pitchFamily="18" charset="0"/>
                <a:cs typeface="Times New Roman" pitchFamily="18" charset="0"/>
              </a:rPr>
              <a:t>Bỏng</a:t>
            </a:r>
            <a:r>
              <a:rPr lang="en-US" sz="8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8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8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8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8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8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8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bầm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tím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: da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xám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đen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cháy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bỏng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00" b="1" dirty="0" err="1" smtClean="0">
                <a:latin typeface="Times New Roman" pitchFamily="18" charset="0"/>
                <a:cs typeface="Times New Roman" pitchFamily="18" charset="0"/>
              </a:rPr>
              <a:t>cháy</a:t>
            </a:r>
            <a:r>
              <a:rPr lang="en-US" sz="8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3400" dirty="0" smtClean="0"/>
              <a:t>	</a:t>
            </a:r>
          </a:p>
          <a:p>
            <a:pPr>
              <a:buNone/>
            </a:pPr>
            <a:r>
              <a:rPr lang="en-US" sz="2800" dirty="0" smtClean="0"/>
              <a:t>		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219200"/>
            <a:ext cx="7162800" cy="4906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Tai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thảm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họa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lũ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lụt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bão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đổ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đứt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… do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Chạm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quạt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…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Chạm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nhiễm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đứt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nghịch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…</a:t>
            </a:r>
          </a:p>
          <a:p>
            <a:pPr>
              <a:buFontTx/>
              <a:buChar char="-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Tai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phóng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sét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819400" y="228600"/>
            <a:ext cx="4876800" cy="11430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2. NGUYÊN NHÂN</a:t>
            </a:r>
            <a:endParaRPr lang="en-US" sz="3200" b="1" dirty="0">
              <a:solidFill>
                <a:srgbClr val="00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981200"/>
            <a:ext cx="6858000" cy="2971800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Bỏng</a:t>
            </a:r>
            <a:endParaRPr lang="en-US" sz="3000" b="1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buFontTx/>
              <a:buChar char="-"/>
            </a:pP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Chấn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thương</a:t>
            </a:r>
            <a:endParaRPr lang="en-US" sz="3000" b="1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buFontTx/>
              <a:buChar char="-"/>
            </a:pP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Ngừng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tim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ngừng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thở</a:t>
            </a:r>
            <a:endParaRPr lang="en-US" sz="3000" b="1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buFontTx/>
              <a:buChar char="-"/>
            </a:pP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Nặng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thể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gây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tử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vong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  <a:p>
            <a:pPr>
              <a:buFontTx/>
              <a:buChar char="-"/>
            </a:pP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thể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bị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các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chấn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thương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khác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do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bị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hút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chặt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hoặc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bắn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ra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khỏi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nguồn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điện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cắt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đột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ngột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  <a:p>
            <a:pPr>
              <a:buFontTx/>
              <a:buChar char="-"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400" b="1" dirty="0" smtClean="0"/>
          </a:p>
        </p:txBody>
      </p:sp>
      <p:sp>
        <p:nvSpPr>
          <p:cNvPr id="6" name="Rounded Rectangle 5"/>
          <p:cNvSpPr/>
          <p:nvPr/>
        </p:nvSpPr>
        <p:spPr>
          <a:xfrm>
            <a:off x="3124200" y="381000"/>
            <a:ext cx="3886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3. NGUY CƠ</a:t>
            </a:r>
            <a:endParaRPr lang="en-US" sz="2400" dirty="0">
              <a:solidFill>
                <a:srgbClr val="00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143000"/>
            <a:ext cx="7315200" cy="5562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4.1. </a:t>
            </a:r>
            <a:r>
              <a:rPr lang="en-US" sz="30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3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3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3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phích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cẩm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ổ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cắm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nguồn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miếng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giày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khô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…</a:t>
            </a:r>
          </a:p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khô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đẩy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giật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124200" y="152400"/>
            <a:ext cx="3886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. XỬ TRÍ</a:t>
            </a:r>
            <a:endParaRPr lang="en-US" sz="2400" dirty="0">
              <a:solidFill>
                <a:srgbClr val="00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868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143000"/>
            <a:ext cx="7620000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4.2. </a:t>
            </a:r>
            <a:r>
              <a:rPr lang="en-US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Sơ</a:t>
            </a:r>
            <a: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cứu</a:t>
            </a:r>
            <a: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</a:t>
            </a:r>
          </a:p>
          <a:p>
            <a:pPr>
              <a:buFontTx/>
              <a:buChar char="-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Còn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tỉnh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Kiểm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xử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trí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tổn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như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gãy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bỏng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…</a:t>
            </a:r>
          </a:p>
          <a:p>
            <a:pPr>
              <a:buFontTx/>
              <a:buChar char="-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Bất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tỉnh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Xử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trí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như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trường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hợp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bất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tỉnh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…</a:t>
            </a:r>
          </a:p>
          <a:p>
            <a:pPr>
              <a:buFontTx/>
              <a:buChar char="-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Nếu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bị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bỏng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cứu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như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cấp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cứu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bỏng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  <a:p>
            <a:pPr>
              <a:buFontTx/>
              <a:buChar char="-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Sơ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cứu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kèm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nếu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  <a:p>
            <a:pPr marL="0" indent="0">
              <a:buNone/>
            </a:pPr>
            <a:endParaRPr lang="en-US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217083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524000"/>
            <a:ext cx="7391400" cy="4419600"/>
          </a:xfrm>
        </p:spPr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Đảm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bảo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an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toàn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về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điện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</a:t>
            </a:r>
          </a:p>
          <a:p>
            <a:pPr marL="0" indent="0">
              <a:buNone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+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Để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nguồn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điện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cách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tầm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với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của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TE</a:t>
            </a:r>
          </a:p>
          <a:p>
            <a:pPr marL="0" indent="0"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+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Lấy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băng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dính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bịt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kín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những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ổ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cắm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điện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không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dùng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  <a:p>
            <a:pPr marL="0" indent="0"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+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Không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sử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dụng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các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dụng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cụ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điện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hỏng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hở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rò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điện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</a:t>
            </a:r>
          </a:p>
          <a:p>
            <a:pPr marL="0" indent="0"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+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Thông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báo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nguy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hiểm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nơi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nguy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cơ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gây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điện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giật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</a:p>
          <a:p>
            <a:pPr>
              <a:buFontTx/>
              <a:buChar char="-"/>
            </a:pP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tai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nạn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dây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đứt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rò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bão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lụt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, …</a:t>
            </a:r>
          </a:p>
          <a:p>
            <a:pPr>
              <a:buNone/>
            </a:pPr>
            <a:endParaRPr lang="en-US" sz="4400" b="1" dirty="0" smtClean="0"/>
          </a:p>
        </p:txBody>
      </p:sp>
      <p:sp>
        <p:nvSpPr>
          <p:cNvPr id="6" name="Rounded Rectangle 5"/>
          <p:cNvSpPr/>
          <p:nvPr/>
        </p:nvSpPr>
        <p:spPr>
          <a:xfrm>
            <a:off x="2438400" y="381000"/>
            <a:ext cx="5867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200" b="1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. PHÒNG NGỪA ĐIỆN GIẬT</a:t>
            </a:r>
            <a:endParaRPr lang="en-US" sz="2400" dirty="0">
              <a:solidFill>
                <a:srgbClr val="00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22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656</Words>
  <Application>Microsoft Office PowerPoint</Application>
  <PresentationFormat>On-screen Show (4:3)</PresentationFormat>
  <Paragraphs>67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Office Theme</vt:lpstr>
      <vt:lpstr>TRƯỜNG TIỂU HỌC THỊ TRẤN YÊN VIÊN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XIN CHÂN THÀNH CẢM ƠN!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76</cp:revision>
  <dcterms:created xsi:type="dcterms:W3CDTF">2020-10-07T11:51:59Z</dcterms:created>
  <dcterms:modified xsi:type="dcterms:W3CDTF">2020-10-19T08:21:18Z</dcterms:modified>
</cp:coreProperties>
</file>