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71" r:id="rId14"/>
    <p:sldId id="309" r:id="rId15"/>
    <p:sldId id="267" r:id="rId16"/>
    <p:sldId id="268" r:id="rId17"/>
    <p:sldId id="269" r:id="rId18"/>
    <p:sldId id="270" r:id="rId19"/>
    <p:sldId id="275" r:id="rId20"/>
    <p:sldId id="274" r:id="rId21"/>
    <p:sldId id="276" r:id="rId22"/>
    <p:sldId id="277" r:id="rId23"/>
    <p:sldId id="278" r:id="rId24"/>
    <p:sldId id="279" r:id="rId25"/>
    <p:sldId id="280" r:id="rId26"/>
    <p:sldId id="281" r:id="rId27"/>
    <p:sldId id="287" r:id="rId28"/>
    <p:sldId id="282" r:id="rId29"/>
    <p:sldId id="283" r:id="rId30"/>
    <p:sldId id="284"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6" r:id="rId46"/>
    <p:sldId id="300" r:id="rId47"/>
    <p:sldId id="302" r:id="rId48"/>
    <p:sldId id="301" r:id="rId49"/>
    <p:sldId id="307" r:id="rId50"/>
    <p:sldId id="308" r:id="rId51"/>
    <p:sldId id="30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44.32901" units="1/cm"/>
          <inkml:channelProperty channel="Y" name="resolution" value="44.13793" units="1/cm"/>
        </inkml:channelProperties>
      </inkml:inkSource>
      <inkml:timestamp xml:id="ts0" timeString="2018-07-17T08:36:19.504"/>
    </inkml:context>
    <inkml:brush xml:id="br0">
      <inkml:brushProperty name="width" value="0.05292" units="cm"/>
      <inkml:brushProperty name="height" value="0.05292" units="cm"/>
      <inkml:brushProperty name="color" value="#C0504D"/>
    </inkml:brush>
  </inkml:definitions>
  <inkml:trace contextRef="#ctx0" brushRef="#br0">8285 16470</inkml:trace>
  <inkml:trace contextRef="#ctx0" brushRef="#br0" timeOffset="739.9403">7838 15007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8C3E7-0172-4362-81D6-E390569E6C8F}" type="datetimeFigureOut">
              <a:rPr lang="en-US" smtClean="0"/>
              <a:t>19/07/2018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267485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8C3E7-0172-4362-81D6-E390569E6C8F}" type="datetimeFigureOut">
              <a:rPr lang="en-US" smtClean="0"/>
              <a:t>19/07/2018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15504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8C3E7-0172-4362-81D6-E390569E6C8F}" type="datetimeFigureOut">
              <a:rPr lang="en-US" smtClean="0"/>
              <a:t>19/07/2018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412334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8C3E7-0172-4362-81D6-E390569E6C8F}" type="datetimeFigureOut">
              <a:rPr lang="en-US" smtClean="0"/>
              <a:t>19/07/2018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214350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8C3E7-0172-4362-81D6-E390569E6C8F}" type="datetimeFigureOut">
              <a:rPr lang="en-US" smtClean="0"/>
              <a:t>19/07/2018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17877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8C3E7-0172-4362-81D6-E390569E6C8F}" type="datetimeFigureOut">
              <a:rPr lang="en-US" smtClean="0"/>
              <a:t>19/07/2018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176415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8C3E7-0172-4362-81D6-E390569E6C8F}" type="datetimeFigureOut">
              <a:rPr lang="en-US" smtClean="0"/>
              <a:t>19/07/2018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411335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8C3E7-0172-4362-81D6-E390569E6C8F}" type="datetimeFigureOut">
              <a:rPr lang="en-US" smtClean="0"/>
              <a:t>19/07/2018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257003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8C3E7-0172-4362-81D6-E390569E6C8F}" type="datetimeFigureOut">
              <a:rPr lang="en-US" smtClean="0"/>
              <a:t>19/07/2018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74418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8C3E7-0172-4362-81D6-E390569E6C8F}" type="datetimeFigureOut">
              <a:rPr lang="en-US" smtClean="0"/>
              <a:t>19/07/2018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51678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8C3E7-0172-4362-81D6-E390569E6C8F}" type="datetimeFigureOut">
              <a:rPr lang="en-US" smtClean="0"/>
              <a:t>19/07/2018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5074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8C3E7-0172-4362-81D6-E390569E6C8F}" type="datetimeFigureOut">
              <a:rPr lang="en-US" smtClean="0"/>
              <a:t>19/07/2018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D7512-9838-4300-B38B-19DBE8028F71}" type="slidenum">
              <a:rPr lang="en-US" smtClean="0"/>
              <a:t>‹#›</a:t>
            </a:fld>
            <a:endParaRPr lang="en-US"/>
          </a:p>
        </p:txBody>
      </p:sp>
    </p:spTree>
    <p:extLst>
      <p:ext uri="{BB962C8B-B14F-4D97-AF65-F5344CB8AC3E}">
        <p14:creationId xmlns:p14="http://schemas.microsoft.com/office/powerpoint/2010/main" val="2482947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THIẾT KẾ BÀI HỌC PHÁT TRIỂN NĂNG LỰC HỌC SINH TIỂU HỌC </a:t>
            </a:r>
            <a:endParaRPr lang="en-US" b="1" dirty="0"/>
          </a:p>
        </p:txBody>
      </p:sp>
      <p:sp>
        <p:nvSpPr>
          <p:cNvPr id="3" name="Subtitle 2"/>
          <p:cNvSpPr>
            <a:spLocks noGrp="1"/>
          </p:cNvSpPr>
          <p:nvPr>
            <p:ph type="subTitle" idx="1"/>
          </p:nvPr>
        </p:nvSpPr>
        <p:spPr>
          <a:xfrm>
            <a:off x="3124200" y="3886200"/>
            <a:ext cx="4876800" cy="1447800"/>
          </a:xfrm>
        </p:spPr>
        <p:txBody>
          <a:bodyPr>
            <a:normAutofit fontScale="92500" lnSpcReduction="20000"/>
          </a:bodyPr>
          <a:lstStyle/>
          <a:p>
            <a:r>
              <a:rPr lang="en-US" b="1" dirty="0" smtClean="0"/>
              <a:t>PGS TS </a:t>
            </a:r>
            <a:r>
              <a:rPr lang="en-US" b="1" dirty="0" err="1" smtClean="0"/>
              <a:t>Nguyễn</a:t>
            </a:r>
            <a:r>
              <a:rPr lang="en-US" b="1" dirty="0" smtClean="0"/>
              <a:t> </a:t>
            </a:r>
            <a:r>
              <a:rPr lang="en-US" b="1" dirty="0" err="1" smtClean="0"/>
              <a:t>Hữu</a:t>
            </a:r>
            <a:r>
              <a:rPr lang="en-US" b="1" dirty="0" smtClean="0"/>
              <a:t> </a:t>
            </a:r>
            <a:r>
              <a:rPr lang="en-US" b="1" dirty="0" err="1" smtClean="0"/>
              <a:t>Hợp</a:t>
            </a:r>
            <a:endParaRPr lang="en-US" b="1" dirty="0" smtClean="0"/>
          </a:p>
          <a:p>
            <a:r>
              <a:rPr lang="en-US" b="1" dirty="0" smtClean="0"/>
              <a:t>ĐHSP </a:t>
            </a:r>
            <a:r>
              <a:rPr lang="en-US" b="1" dirty="0" err="1" smtClean="0"/>
              <a:t>Hà</a:t>
            </a:r>
            <a:r>
              <a:rPr lang="en-US" b="1" dirty="0" smtClean="0"/>
              <a:t> </a:t>
            </a:r>
            <a:r>
              <a:rPr lang="en-US" b="1" dirty="0" err="1" smtClean="0"/>
              <a:t>Nội</a:t>
            </a:r>
            <a:endParaRPr lang="en-US" b="1" dirty="0" smtClean="0"/>
          </a:p>
          <a:p>
            <a:r>
              <a:rPr lang="en-US" b="1" dirty="0" smtClean="0"/>
              <a:t>01219.677.899</a:t>
            </a:r>
            <a:endParaRPr lang="en-US" b="1" dirty="0"/>
          </a:p>
        </p:txBody>
      </p:sp>
    </p:spTree>
    <p:extLst>
      <p:ext uri="{BB962C8B-B14F-4D97-AF65-F5344CB8AC3E}">
        <p14:creationId xmlns:p14="http://schemas.microsoft.com/office/powerpoint/2010/main" val="112264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Autofit/>
          </a:bodyPr>
          <a:lstStyle/>
          <a:p>
            <a:r>
              <a:rPr lang="en-US" sz="3200" b="1" dirty="0" smtClean="0"/>
              <a:t>VÀI SAI LẦM XÁC ĐỊNH MỤC TIÊU </a:t>
            </a:r>
            <a:br>
              <a:rPr lang="en-US" sz="3200" b="1" dirty="0" smtClean="0"/>
            </a:br>
            <a:r>
              <a:rPr lang="en-US" sz="3200" b="1" dirty="0" smtClean="0"/>
              <a:t>PHÁT TRIỂN NĂNG LỰC </a:t>
            </a:r>
            <a:endParaRPr lang="en-US" sz="3200" dirty="0"/>
          </a:p>
        </p:txBody>
      </p:sp>
      <p:sp>
        <p:nvSpPr>
          <p:cNvPr id="3" name="Content Placeholder 2"/>
          <p:cNvSpPr>
            <a:spLocks noGrp="1"/>
          </p:cNvSpPr>
          <p:nvPr>
            <p:ph idx="1"/>
          </p:nvPr>
        </p:nvSpPr>
        <p:spPr>
          <a:xfrm>
            <a:off x="457200" y="2057400"/>
            <a:ext cx="8229600" cy="4068763"/>
          </a:xfrm>
        </p:spPr>
        <p:txBody>
          <a:bodyPr>
            <a:normAutofit/>
          </a:bodyPr>
          <a:lstStyle/>
          <a:p>
            <a:pPr marL="0" indent="0">
              <a:buNone/>
            </a:pPr>
            <a:r>
              <a:rPr lang="nl-NL" sz="3600" b="1" dirty="0"/>
              <a:t>2</a:t>
            </a:r>
            <a:r>
              <a:rPr lang="nl-NL" sz="3600" dirty="0"/>
              <a:t>. </a:t>
            </a:r>
            <a:r>
              <a:rPr lang="nl-NL" sz="3600" dirty="0" smtClean="0"/>
              <a:t>Bốn </a:t>
            </a:r>
            <a:r>
              <a:rPr lang="nl-NL" sz="3600" dirty="0"/>
              <a:t>mục </a:t>
            </a:r>
            <a:r>
              <a:rPr lang="nl-NL" sz="3600" dirty="0" smtClean="0"/>
              <a:t>tiêu:</a:t>
            </a:r>
          </a:p>
          <a:p>
            <a:pPr marL="0" indent="0">
              <a:buNone/>
            </a:pPr>
            <a:r>
              <a:rPr lang="nl-NL" sz="3600" dirty="0" smtClean="0"/>
              <a:t>   - Kiến thức, </a:t>
            </a:r>
          </a:p>
          <a:p>
            <a:pPr marL="0" indent="0">
              <a:buNone/>
            </a:pPr>
            <a:r>
              <a:rPr lang="nl-NL" sz="3600" dirty="0" smtClean="0"/>
              <a:t>   - Kĩ năng, </a:t>
            </a:r>
          </a:p>
          <a:p>
            <a:pPr marL="0" indent="0">
              <a:buNone/>
            </a:pPr>
            <a:r>
              <a:rPr lang="nl-NL" sz="3600" dirty="0" smtClean="0"/>
              <a:t>   - Thái độ,</a:t>
            </a:r>
          </a:p>
          <a:p>
            <a:pPr marL="0" indent="0">
              <a:buNone/>
            </a:pPr>
            <a:r>
              <a:rPr lang="nl-NL" sz="3600" dirty="0" smtClean="0"/>
              <a:t>   - </a:t>
            </a:r>
            <a:r>
              <a:rPr lang="nl-NL" sz="3600" u="sng" dirty="0" smtClean="0"/>
              <a:t>Năng </a:t>
            </a:r>
            <a:r>
              <a:rPr lang="nl-NL" sz="3600" u="sng" dirty="0"/>
              <a:t>lực vận dụng</a:t>
            </a:r>
            <a:r>
              <a:rPr lang="nl-NL" sz="3600" dirty="0"/>
              <a:t>.</a:t>
            </a:r>
            <a:endParaRPr lang="en-US" sz="3600" dirty="0"/>
          </a:p>
        </p:txBody>
      </p:sp>
    </p:spTree>
    <p:extLst>
      <p:ext uri="{BB962C8B-B14F-4D97-AF65-F5344CB8AC3E}">
        <p14:creationId xmlns:p14="http://schemas.microsoft.com/office/powerpoint/2010/main" val="3528338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a:bodyPr>
          <a:lstStyle/>
          <a:p>
            <a:r>
              <a:rPr lang="en-US" sz="3200" b="1" dirty="0" smtClean="0"/>
              <a:t>VÀI SAI LẦM XÁC ĐỊNH MỤC TIÊU </a:t>
            </a:r>
            <a:br>
              <a:rPr lang="en-US" sz="3200" b="1" dirty="0" smtClean="0"/>
            </a:br>
            <a:r>
              <a:rPr lang="en-US" sz="3200" b="1" dirty="0" smtClean="0"/>
              <a:t>PHÁT TRIỂN NĂNG LỰC</a:t>
            </a:r>
            <a:endParaRPr lang="en-US" sz="3200" dirty="0"/>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nl-NL" b="1" dirty="0"/>
              <a:t>3</a:t>
            </a:r>
            <a:r>
              <a:rPr lang="nl-NL" i="1" dirty="0"/>
              <a:t>.</a:t>
            </a:r>
            <a:r>
              <a:rPr lang="nl-NL" dirty="0"/>
              <a:t> Bốn mục tiêu:</a:t>
            </a:r>
          </a:p>
          <a:p>
            <a:pPr marL="0" indent="0">
              <a:buNone/>
            </a:pPr>
            <a:r>
              <a:rPr lang="nl-NL" dirty="0"/>
              <a:t>   - Kiến thức, </a:t>
            </a:r>
          </a:p>
          <a:p>
            <a:pPr marL="0" indent="0">
              <a:buNone/>
            </a:pPr>
            <a:r>
              <a:rPr lang="nl-NL" dirty="0"/>
              <a:t>   - Kĩ năng, </a:t>
            </a:r>
          </a:p>
          <a:p>
            <a:pPr marL="0" indent="0">
              <a:buNone/>
            </a:pPr>
            <a:r>
              <a:rPr lang="nl-NL" dirty="0"/>
              <a:t>   - Thái độ,</a:t>
            </a:r>
          </a:p>
          <a:p>
            <a:pPr marL="0" indent="0">
              <a:buNone/>
            </a:pPr>
            <a:r>
              <a:rPr lang="nl-NL" dirty="0"/>
              <a:t>   - </a:t>
            </a:r>
            <a:r>
              <a:rPr lang="nl-NL" u="sng" dirty="0"/>
              <a:t>Năng lực </a:t>
            </a:r>
            <a:r>
              <a:rPr lang="nl-NL" u="sng" dirty="0" smtClean="0"/>
              <a:t>chung</a:t>
            </a:r>
            <a:r>
              <a:rPr lang="nl-NL" dirty="0" smtClean="0"/>
              <a:t> (liệt kê vài năng lực trong các năng lực chung: tự chủ và tự học</a:t>
            </a:r>
            <a:r>
              <a:rPr lang="nl-NL" dirty="0"/>
              <a:t>, giao tiếp và hợp </a:t>
            </a:r>
            <a:r>
              <a:rPr lang="nl-NL" dirty="0" smtClean="0"/>
              <a:t>tác, giải </a:t>
            </a:r>
            <a:r>
              <a:rPr lang="nl-NL" dirty="0"/>
              <a:t>quyết vấn </a:t>
            </a:r>
            <a:r>
              <a:rPr lang="nl-NL" dirty="0" smtClean="0"/>
              <a:t>đề và sáng tạo).</a:t>
            </a:r>
          </a:p>
        </p:txBody>
      </p:sp>
    </p:spTree>
    <p:extLst>
      <p:ext uri="{BB962C8B-B14F-4D97-AF65-F5344CB8AC3E}">
        <p14:creationId xmlns:p14="http://schemas.microsoft.com/office/powerpoint/2010/main" val="2288796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MỤC</a:t>
            </a:r>
            <a:r>
              <a:rPr lang="en-US" sz="4000" b="1" dirty="0" smtClean="0"/>
              <a:t> </a:t>
            </a:r>
            <a:r>
              <a:rPr lang="en-US" sz="3600" b="1" dirty="0" smtClean="0"/>
              <a:t>TIÊU BÀI HỌC </a:t>
            </a:r>
            <a:br>
              <a:rPr lang="en-US" sz="3600" b="1" dirty="0" smtClean="0"/>
            </a:br>
            <a:r>
              <a:rPr lang="en-US" sz="3600" b="1" dirty="0" smtClean="0"/>
              <a:t>PHÁT TRIỂN NĂNG LỰC HSTH</a:t>
            </a:r>
            <a:r>
              <a:rPr lang="en-US" sz="3600" dirty="0" smtClean="0"/>
              <a:t> </a:t>
            </a:r>
            <a:endParaRPr lang="en-US" sz="3600" dirty="0"/>
          </a:p>
        </p:txBody>
      </p:sp>
      <p:sp>
        <p:nvSpPr>
          <p:cNvPr id="3" name="Content Placeholder 2"/>
          <p:cNvSpPr>
            <a:spLocks noGrp="1"/>
          </p:cNvSpPr>
          <p:nvPr>
            <p:ph idx="1"/>
          </p:nvPr>
        </p:nvSpPr>
        <p:spPr/>
        <p:txBody>
          <a:bodyPr/>
          <a:lstStyle/>
          <a:p>
            <a:pPr marL="0" indent="0">
              <a:buNone/>
            </a:pPr>
            <a:r>
              <a:rPr lang="nl-NL" dirty="0"/>
              <a:t>M</a:t>
            </a:r>
            <a:r>
              <a:rPr lang="nl-NL" dirty="0" smtClean="0"/>
              <a:t>ục </a:t>
            </a:r>
            <a:r>
              <a:rPr lang="nl-NL" dirty="0"/>
              <a:t>tiêu dạy học phát triển năng </a:t>
            </a:r>
            <a:r>
              <a:rPr lang="nl-NL" dirty="0" smtClean="0"/>
              <a:t>lực gồm hai </a:t>
            </a:r>
            <a:r>
              <a:rPr lang="nl-NL" dirty="0"/>
              <a:t>yếu tố là </a:t>
            </a:r>
            <a:r>
              <a:rPr lang="nl-NL" u="sng" dirty="0"/>
              <a:t>quá trình</a:t>
            </a:r>
            <a:r>
              <a:rPr lang="nl-NL" dirty="0"/>
              <a:t> và </a:t>
            </a:r>
            <a:r>
              <a:rPr lang="nl-NL" u="sng" dirty="0"/>
              <a:t>kết quả</a:t>
            </a:r>
            <a:r>
              <a:rPr lang="nl-NL" dirty="0" smtClean="0"/>
              <a:t>:</a:t>
            </a:r>
          </a:p>
          <a:p>
            <a:pPr marL="0" indent="0">
              <a:buNone/>
            </a:pPr>
            <a:r>
              <a:rPr lang="nl-NL" dirty="0"/>
              <a:t> </a:t>
            </a:r>
            <a:r>
              <a:rPr lang="nl-NL" dirty="0" smtClean="0"/>
              <a:t>                  HS                             KQ</a:t>
            </a:r>
            <a:endParaRPr lang="en-US" dirty="0"/>
          </a:p>
          <a:p>
            <a:pPr marL="0" indent="0">
              <a:buNone/>
            </a:pPr>
            <a:r>
              <a:rPr lang="nl-NL" dirty="0" smtClean="0">
                <a:sym typeface="Wingdings 2"/>
              </a:rPr>
              <a:t></a:t>
            </a:r>
            <a:r>
              <a:rPr lang="nl-NL" dirty="0" smtClean="0"/>
              <a:t> </a:t>
            </a:r>
            <a:r>
              <a:rPr lang="nl-NL" b="1" dirty="0"/>
              <a:t>Quá trình</a:t>
            </a:r>
            <a:r>
              <a:rPr lang="nl-NL" dirty="0"/>
              <a:t>: học sinh tư duy như thế nào, giải quyết vấn đề gì, làm gì, thực hiện hoạt động gì...</a:t>
            </a:r>
            <a:endParaRPr lang="en-US" dirty="0"/>
          </a:p>
          <a:p>
            <a:pPr marL="0" indent="0">
              <a:buNone/>
            </a:pPr>
            <a:r>
              <a:rPr lang="nl-NL" dirty="0" smtClean="0">
                <a:sym typeface="Wingdings 2"/>
              </a:rPr>
              <a:t></a:t>
            </a:r>
            <a:r>
              <a:rPr lang="nl-NL" dirty="0" smtClean="0"/>
              <a:t> </a:t>
            </a:r>
            <a:r>
              <a:rPr lang="nl-NL" b="1" dirty="0"/>
              <a:t>Kết quả</a:t>
            </a:r>
            <a:r>
              <a:rPr lang="nl-NL" dirty="0"/>
              <a:t>: học sinh đạt được điều gì (kiến thức, kĩ năng, hành vi hay thái độ) qua hoạt động của mình.</a:t>
            </a:r>
            <a:endParaRPr lang="en-US" dirty="0"/>
          </a:p>
          <a:p>
            <a:pPr marL="0" indent="0">
              <a:buNone/>
            </a:pPr>
            <a:endParaRPr lang="en-US" dirty="0"/>
          </a:p>
        </p:txBody>
      </p:sp>
      <p:cxnSp>
        <p:nvCxnSpPr>
          <p:cNvPr id="5" name="Straight Arrow Connector 4"/>
          <p:cNvCxnSpPr/>
          <p:nvPr/>
        </p:nvCxnSpPr>
        <p:spPr>
          <a:xfrm>
            <a:off x="2895600" y="2971800"/>
            <a:ext cx="2362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91254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nl-NL" dirty="0" smtClean="0">
                <a:sym typeface="Wingdings"/>
              </a:rPr>
              <a:t></a:t>
            </a:r>
            <a:r>
              <a:rPr lang="nl-NL" b="1" dirty="0" smtClean="0"/>
              <a:t>Ví dụ:</a:t>
            </a:r>
            <a:r>
              <a:rPr lang="nl-NL" dirty="0" smtClean="0"/>
              <a:t> </a:t>
            </a:r>
            <a:r>
              <a:rPr lang="nl-NL" dirty="0"/>
              <a:t>Mục tiêu của bài “Lá cây” (môn Tự nhiên và Xã hội, lớp 3)</a:t>
            </a:r>
            <a:endParaRPr lang="en-US" dirty="0"/>
          </a:p>
          <a:p>
            <a:pPr marL="0" indent="0">
              <a:buNone/>
            </a:pPr>
            <a:r>
              <a:rPr lang="nl-NL" dirty="0">
                <a:sym typeface="Wingdings 2"/>
              </a:rPr>
              <a:t></a:t>
            </a:r>
            <a:r>
              <a:rPr lang="nl-NL" dirty="0"/>
              <a:t> Học sinh </a:t>
            </a:r>
            <a:r>
              <a:rPr lang="nl-NL" u="sng" dirty="0"/>
              <a:t>quan sát và đo đạc, phân tích</a:t>
            </a:r>
            <a:r>
              <a:rPr lang="nl-NL" dirty="0"/>
              <a:t> được </a:t>
            </a:r>
            <a:r>
              <a:rPr lang="nl-NL" dirty="0">
                <a:solidFill>
                  <a:srgbClr val="FF0000"/>
                </a:solidFill>
              </a:rPr>
              <a:t>các đặc điểm của một vài loại lá cây</a:t>
            </a:r>
            <a:r>
              <a:rPr lang="nl-NL" dirty="0"/>
              <a:t> (về màu sắc, hình dạng, kích thước, các thành phần).</a:t>
            </a:r>
            <a:endParaRPr lang="en-US" dirty="0"/>
          </a:p>
          <a:p>
            <a:pPr marL="0" indent="0">
              <a:buNone/>
            </a:pPr>
            <a:r>
              <a:rPr lang="nl-NL" dirty="0">
                <a:sym typeface="Wingdings 2"/>
              </a:rPr>
              <a:t></a:t>
            </a:r>
            <a:r>
              <a:rPr lang="nl-NL" dirty="0"/>
              <a:t> Học sinh </a:t>
            </a:r>
            <a:r>
              <a:rPr lang="nl-NL" u="sng" dirty="0"/>
              <a:t>so sánh </a:t>
            </a:r>
            <a:r>
              <a:rPr lang="nl-NL" dirty="0"/>
              <a:t>được </a:t>
            </a:r>
            <a:r>
              <a:rPr lang="nl-NL" dirty="0">
                <a:solidFill>
                  <a:srgbClr val="FF0000"/>
                </a:solidFill>
              </a:rPr>
              <a:t>các loại lá cây theo từng đặc điểm</a:t>
            </a:r>
            <a:r>
              <a:rPr lang="nl-NL" dirty="0"/>
              <a:t> của nó.</a:t>
            </a:r>
            <a:endParaRPr lang="en-US" dirty="0"/>
          </a:p>
          <a:p>
            <a:pPr marL="0" indent="0">
              <a:buNone/>
            </a:pPr>
            <a:r>
              <a:rPr lang="nl-NL" dirty="0">
                <a:sym typeface="Wingdings 2"/>
              </a:rPr>
              <a:t></a:t>
            </a:r>
            <a:r>
              <a:rPr lang="nl-NL" dirty="0"/>
              <a:t> Học sinh </a:t>
            </a:r>
            <a:r>
              <a:rPr lang="nl-NL" u="sng" dirty="0"/>
              <a:t>khái quát hóa</a:t>
            </a:r>
            <a:r>
              <a:rPr lang="nl-NL" dirty="0"/>
              <a:t> được </a:t>
            </a:r>
            <a:r>
              <a:rPr lang="nl-NL" dirty="0">
                <a:solidFill>
                  <a:srgbClr val="FF0000"/>
                </a:solidFill>
              </a:rPr>
              <a:t>các đặc điểm của nhiều loại lá cây</a:t>
            </a:r>
            <a:r>
              <a:rPr lang="nl-NL" dirty="0"/>
              <a:t> khác nhau.</a:t>
            </a:r>
            <a:endParaRPr lang="en-US" dirty="0"/>
          </a:p>
          <a:p>
            <a:pPr marL="0" indent="0">
              <a:buNone/>
            </a:pPr>
            <a:r>
              <a:rPr lang="nl-NL" dirty="0">
                <a:sym typeface="Wingdings 2"/>
              </a:rPr>
              <a:t></a:t>
            </a:r>
            <a:r>
              <a:rPr lang="nl-NL" dirty="0"/>
              <a:t> Học sinh </a:t>
            </a:r>
            <a:r>
              <a:rPr lang="nl-NL" u="sng" dirty="0"/>
              <a:t>phân loại</a:t>
            </a:r>
            <a:r>
              <a:rPr lang="nl-NL" dirty="0"/>
              <a:t> được </a:t>
            </a:r>
            <a:r>
              <a:rPr lang="nl-NL" dirty="0">
                <a:solidFill>
                  <a:srgbClr val="FF0000"/>
                </a:solidFill>
              </a:rPr>
              <a:t>một số lá cây</a:t>
            </a:r>
            <a:r>
              <a:rPr lang="nl-NL" dirty="0"/>
              <a:t> theo những đặc điểm khác nhau của chúng.</a:t>
            </a:r>
            <a:endParaRPr lang="en-US" dirty="0"/>
          </a:p>
          <a:p>
            <a:endParaRPr lang="en-US" dirty="0"/>
          </a:p>
        </p:txBody>
      </p:sp>
    </p:spTree>
    <p:extLst>
      <p:ext uri="{BB962C8B-B14F-4D97-AF65-F5344CB8AC3E}">
        <p14:creationId xmlns:p14="http://schemas.microsoft.com/office/powerpoint/2010/main" val="1872715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Kết</a:t>
            </a:r>
            <a:r>
              <a:rPr lang="en-US" b="1" dirty="0" smtClean="0"/>
              <a:t> </a:t>
            </a:r>
            <a:r>
              <a:rPr lang="en-US" b="1" dirty="0" err="1" smtClean="0"/>
              <a:t>luận</a:t>
            </a:r>
            <a:r>
              <a:rPr lang="en-US" b="1" dirty="0" smtClean="0"/>
              <a:t> </a:t>
            </a:r>
            <a:endParaRPr lang="en-US" b="1" dirty="0"/>
          </a:p>
        </p:txBody>
      </p:sp>
      <p:sp>
        <p:nvSpPr>
          <p:cNvPr id="3" name="Content Placeholder 2"/>
          <p:cNvSpPr>
            <a:spLocks noGrp="1"/>
          </p:cNvSpPr>
          <p:nvPr>
            <p:ph idx="1"/>
          </p:nvPr>
        </p:nvSpPr>
        <p:spPr>
          <a:xfrm>
            <a:off x="457200" y="1828800"/>
            <a:ext cx="8229600" cy="2819399"/>
          </a:xfrm>
        </p:spPr>
        <p:txBody>
          <a:bodyPr>
            <a:normAutofit/>
          </a:bodyPr>
          <a:lstStyle/>
          <a:p>
            <a:r>
              <a:rPr lang="en-US" dirty="0" err="1" smtClean="0"/>
              <a:t>Quan</a:t>
            </a:r>
            <a:r>
              <a:rPr lang="en-US" dirty="0" smtClean="0"/>
              <a:t> </a:t>
            </a:r>
            <a:r>
              <a:rPr lang="en-US" dirty="0" err="1" smtClean="0"/>
              <a:t>niệm</a:t>
            </a:r>
            <a:r>
              <a:rPr lang="en-US" dirty="0" smtClean="0"/>
              <a:t> </a:t>
            </a:r>
            <a:r>
              <a:rPr lang="en-US" b="1" dirty="0" smtClean="0"/>
              <a:t>ĐÚNG</a:t>
            </a:r>
            <a:r>
              <a:rPr lang="en-US" dirty="0" smtClean="0"/>
              <a:t>: </a:t>
            </a:r>
            <a:r>
              <a:rPr lang="en-US" dirty="0" err="1" smtClean="0"/>
              <a:t>năng</a:t>
            </a:r>
            <a:r>
              <a:rPr lang="en-US" dirty="0" smtClean="0"/>
              <a:t> </a:t>
            </a:r>
            <a:r>
              <a:rPr lang="en-US" dirty="0" err="1" smtClean="0"/>
              <a:t>lực</a:t>
            </a:r>
            <a:r>
              <a:rPr lang="en-US" dirty="0" smtClean="0"/>
              <a:t> HS </a:t>
            </a:r>
            <a:r>
              <a:rPr lang="en-US" dirty="0" err="1" smtClean="0"/>
              <a:t>được</a:t>
            </a:r>
            <a:r>
              <a:rPr lang="en-US" dirty="0" smtClean="0"/>
              <a:t> </a:t>
            </a:r>
            <a:r>
              <a:rPr lang="en-US" dirty="0" err="1" smtClean="0"/>
              <a:t>phát</a:t>
            </a:r>
            <a:r>
              <a:rPr lang="en-US" dirty="0" smtClean="0"/>
              <a:t> </a:t>
            </a:r>
            <a:r>
              <a:rPr lang="en-US" dirty="0" err="1" smtClean="0"/>
              <a:t>triển</a:t>
            </a:r>
            <a:r>
              <a:rPr lang="en-US" dirty="0" smtClean="0"/>
              <a:t> </a:t>
            </a:r>
            <a:r>
              <a:rPr lang="en-US" u="sng" dirty="0" smtClean="0"/>
              <a:t>song </a:t>
            </a:r>
            <a:r>
              <a:rPr lang="en-US" u="sng" dirty="0" err="1" smtClean="0"/>
              <a:t>song</a:t>
            </a:r>
            <a:r>
              <a:rPr lang="en-US" dirty="0" smtClean="0"/>
              <a:t> </a:t>
            </a:r>
            <a:r>
              <a:rPr lang="en-US" dirty="0" err="1" smtClean="0"/>
              <a:t>với</a:t>
            </a:r>
            <a:r>
              <a:rPr lang="en-US" dirty="0" smtClean="0"/>
              <a:t> </a:t>
            </a:r>
            <a:r>
              <a:rPr lang="en-US" dirty="0" err="1" smtClean="0"/>
              <a:t>việc</a:t>
            </a:r>
            <a:r>
              <a:rPr lang="en-US" dirty="0" smtClean="0"/>
              <a:t> </a:t>
            </a:r>
            <a:r>
              <a:rPr lang="en-US" dirty="0" err="1" smtClean="0"/>
              <a:t>hình</a:t>
            </a:r>
            <a:r>
              <a:rPr lang="en-US" dirty="0" smtClean="0"/>
              <a:t> </a:t>
            </a:r>
            <a:r>
              <a:rPr lang="en-US" dirty="0" err="1" smtClean="0"/>
              <a:t>thành</a:t>
            </a:r>
            <a:r>
              <a:rPr lang="en-US" dirty="0" smtClean="0"/>
              <a:t> </a:t>
            </a:r>
            <a:r>
              <a:rPr lang="en-US" dirty="0" err="1" smtClean="0"/>
              <a:t>kiến</a:t>
            </a:r>
            <a:r>
              <a:rPr lang="en-US" dirty="0" smtClean="0"/>
              <a:t> </a:t>
            </a:r>
            <a:r>
              <a:rPr lang="en-US" dirty="0" err="1" smtClean="0"/>
              <a:t>thức</a:t>
            </a:r>
            <a:r>
              <a:rPr lang="en-US" dirty="0" smtClean="0"/>
              <a:t>, </a:t>
            </a:r>
            <a:r>
              <a:rPr lang="en-US" dirty="0" err="1" smtClean="0"/>
              <a:t>kỹ</a:t>
            </a:r>
            <a:r>
              <a:rPr lang="en-US" dirty="0" smtClean="0"/>
              <a:t> </a:t>
            </a:r>
            <a:r>
              <a:rPr lang="en-US" dirty="0" err="1" smtClean="0"/>
              <a:t>năng</a:t>
            </a:r>
            <a:r>
              <a:rPr lang="en-US" dirty="0" smtClean="0"/>
              <a:t>.</a:t>
            </a:r>
          </a:p>
          <a:p>
            <a:r>
              <a:rPr lang="en-US" dirty="0" err="1" smtClean="0"/>
              <a:t>Quan</a:t>
            </a:r>
            <a:r>
              <a:rPr lang="en-US" dirty="0" smtClean="0"/>
              <a:t> </a:t>
            </a:r>
            <a:r>
              <a:rPr lang="en-US" dirty="0" err="1" smtClean="0"/>
              <a:t>niệm</a:t>
            </a:r>
            <a:r>
              <a:rPr lang="en-US" dirty="0" smtClean="0"/>
              <a:t> </a:t>
            </a:r>
            <a:r>
              <a:rPr lang="en-US" b="1" dirty="0" smtClean="0"/>
              <a:t>SAI</a:t>
            </a:r>
            <a:r>
              <a:rPr lang="en-US" dirty="0" smtClean="0"/>
              <a:t>: </a:t>
            </a:r>
            <a:r>
              <a:rPr lang="en-US" dirty="0" err="1" smtClean="0"/>
              <a:t>năng</a:t>
            </a:r>
            <a:r>
              <a:rPr lang="en-US" dirty="0" smtClean="0"/>
              <a:t> </a:t>
            </a:r>
            <a:r>
              <a:rPr lang="en-US" dirty="0" err="1" smtClean="0"/>
              <a:t>lực</a:t>
            </a:r>
            <a:r>
              <a:rPr lang="en-US" dirty="0" smtClean="0"/>
              <a:t> </a:t>
            </a:r>
            <a:r>
              <a:rPr lang="en-US" dirty="0" err="1" smtClean="0"/>
              <a:t>được</a:t>
            </a:r>
            <a:r>
              <a:rPr lang="en-US" dirty="0" smtClean="0"/>
              <a:t> </a:t>
            </a:r>
            <a:r>
              <a:rPr lang="en-US" dirty="0" err="1" smtClean="0"/>
              <a:t>phát</a:t>
            </a:r>
            <a:r>
              <a:rPr lang="en-US" dirty="0" smtClean="0"/>
              <a:t> </a:t>
            </a:r>
            <a:r>
              <a:rPr lang="en-US" dirty="0" err="1" smtClean="0"/>
              <a:t>triển</a:t>
            </a:r>
            <a:r>
              <a:rPr lang="en-US" dirty="0" smtClean="0"/>
              <a:t> </a:t>
            </a:r>
            <a:r>
              <a:rPr lang="en-US" u="sng" dirty="0" err="1" smtClean="0"/>
              <a:t>sau</a:t>
            </a:r>
            <a:r>
              <a:rPr lang="en-US" u="sng" dirty="0" smtClean="0"/>
              <a:t> </a:t>
            </a:r>
            <a:r>
              <a:rPr lang="en-US" u="sng" dirty="0" err="1" smtClean="0"/>
              <a:t>khi</a:t>
            </a:r>
            <a:r>
              <a:rPr lang="en-US" dirty="0" smtClean="0"/>
              <a:t> HS </a:t>
            </a:r>
            <a:r>
              <a:rPr lang="en-US" dirty="0" err="1" smtClean="0"/>
              <a:t>hình</a:t>
            </a:r>
            <a:r>
              <a:rPr lang="en-US" dirty="0" smtClean="0"/>
              <a:t> </a:t>
            </a:r>
            <a:r>
              <a:rPr lang="en-US" dirty="0" err="1" smtClean="0"/>
              <a:t>thành</a:t>
            </a:r>
            <a:r>
              <a:rPr lang="en-US" dirty="0" smtClean="0"/>
              <a:t> </a:t>
            </a:r>
            <a:r>
              <a:rPr lang="en-US" dirty="0" err="1" smtClean="0"/>
              <a:t>kiến</a:t>
            </a:r>
            <a:r>
              <a:rPr lang="en-US" dirty="0" smtClean="0"/>
              <a:t> </a:t>
            </a:r>
            <a:r>
              <a:rPr lang="en-US" dirty="0" err="1"/>
              <a:t>thức</a:t>
            </a:r>
            <a:r>
              <a:rPr lang="en-US" dirty="0"/>
              <a:t>, </a:t>
            </a:r>
            <a:r>
              <a:rPr lang="en-US" dirty="0" err="1"/>
              <a:t>kỹ</a:t>
            </a:r>
            <a:r>
              <a:rPr lang="en-US" dirty="0"/>
              <a:t> </a:t>
            </a:r>
            <a:r>
              <a:rPr lang="en-US" dirty="0" err="1" smtClean="0"/>
              <a:t>năng</a:t>
            </a:r>
            <a:r>
              <a:rPr lang="en-US" dirty="0" smtClean="0"/>
              <a:t>.</a:t>
            </a:r>
            <a:endParaRPr lang="en-US" dirty="0"/>
          </a:p>
        </p:txBody>
      </p:sp>
    </p:spTree>
    <p:extLst>
      <p:ext uri="{BB962C8B-B14F-4D97-AF65-F5344CB8AC3E}">
        <p14:creationId xmlns:p14="http://schemas.microsoft.com/office/powerpoint/2010/main" val="3406275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CÁCH XÁC ĐỊNH </a:t>
            </a:r>
            <a:br>
              <a:rPr lang="en-US" sz="3200" b="1" dirty="0" smtClean="0"/>
            </a:br>
            <a:r>
              <a:rPr lang="en-US" sz="3200" b="1" dirty="0" smtClean="0"/>
              <a:t>MỤC TIÊU PHÁT TRIỂN NĂNG LỰC </a:t>
            </a:r>
            <a:endParaRPr lang="en-US" sz="3200" b="1" dirty="0"/>
          </a:p>
        </p:txBody>
      </p:sp>
      <p:sp>
        <p:nvSpPr>
          <p:cNvPr id="3" name="Content Placeholder 2"/>
          <p:cNvSpPr>
            <a:spLocks noGrp="1"/>
          </p:cNvSpPr>
          <p:nvPr>
            <p:ph idx="1"/>
          </p:nvPr>
        </p:nvSpPr>
        <p:spPr/>
        <p:txBody>
          <a:bodyPr>
            <a:normAutofit fontScale="92500"/>
          </a:bodyPr>
          <a:lstStyle/>
          <a:p>
            <a:pPr marL="0" indent="0">
              <a:buNone/>
            </a:pPr>
            <a:r>
              <a:rPr lang="nl-NL" dirty="0" smtClean="0"/>
              <a:t>1) Dựa vào </a:t>
            </a:r>
            <a:r>
              <a:rPr lang="nl-NL" u="sng" dirty="0" smtClean="0"/>
              <a:t>những </a:t>
            </a:r>
            <a:r>
              <a:rPr lang="nl-NL" u="sng" dirty="0"/>
              <a:t>năng lực cần phát triển</a:t>
            </a:r>
            <a:r>
              <a:rPr lang="nl-NL" dirty="0"/>
              <a:t> cho học sinh, nhất là 3 nhóm năng lực </a:t>
            </a:r>
            <a:r>
              <a:rPr lang="nl-NL" dirty="0" smtClean="0"/>
              <a:t>chung và </a:t>
            </a:r>
            <a:r>
              <a:rPr lang="nl-NL" dirty="0"/>
              <a:t>năng lực chuyên </a:t>
            </a:r>
            <a:r>
              <a:rPr lang="nl-NL" dirty="0" smtClean="0"/>
              <a:t>môn: </a:t>
            </a:r>
          </a:p>
          <a:p>
            <a:r>
              <a:rPr lang="nl-NL" dirty="0" smtClean="0"/>
              <a:t>i</a:t>
            </a:r>
            <a:r>
              <a:rPr lang="nl-NL" dirty="0"/>
              <a:t>) Qua bài học này, học sinh </a:t>
            </a:r>
            <a:r>
              <a:rPr lang="nl-NL" u="sng" dirty="0"/>
              <a:t>tự học</a:t>
            </a:r>
            <a:r>
              <a:rPr lang="nl-NL" dirty="0"/>
              <a:t> như thế nào? </a:t>
            </a:r>
            <a:endParaRPr lang="en-US" dirty="0"/>
          </a:p>
          <a:p>
            <a:r>
              <a:rPr lang="nl-NL" dirty="0"/>
              <a:t>ii) Học sinh </a:t>
            </a:r>
            <a:r>
              <a:rPr lang="nl-NL" u="sng" dirty="0"/>
              <a:t>giao tiếp và hợp tác </a:t>
            </a:r>
            <a:r>
              <a:rPr lang="nl-NL" dirty="0"/>
              <a:t>như thế nào? </a:t>
            </a:r>
            <a:endParaRPr lang="en-US" dirty="0"/>
          </a:p>
          <a:p>
            <a:r>
              <a:rPr lang="nl-NL" dirty="0"/>
              <a:t>iii) Học sinh </a:t>
            </a:r>
            <a:r>
              <a:rPr lang="nl-NL" u="sng" dirty="0"/>
              <a:t>giải quyết vấn đề</a:t>
            </a:r>
            <a:r>
              <a:rPr lang="nl-NL" dirty="0"/>
              <a:t> gì và như thế nào? </a:t>
            </a:r>
            <a:endParaRPr lang="nl-NL" dirty="0" smtClean="0"/>
          </a:p>
          <a:p>
            <a:r>
              <a:rPr lang="nl-NL" dirty="0"/>
              <a:t>iv) Những </a:t>
            </a:r>
            <a:r>
              <a:rPr lang="nl-NL" u="sng" dirty="0"/>
              <a:t>năng lực </a:t>
            </a:r>
            <a:r>
              <a:rPr lang="nl-NL" u="sng" dirty="0" smtClean="0"/>
              <a:t>chuyên </a:t>
            </a:r>
            <a:r>
              <a:rPr lang="nl-NL" u="sng" dirty="0"/>
              <a:t>môn</a:t>
            </a:r>
            <a:r>
              <a:rPr lang="nl-NL" dirty="0"/>
              <a:t> gì có thể được phát triển cho học sinh qua bài học này?...</a:t>
            </a:r>
            <a:endParaRPr lang="en-US" dirty="0"/>
          </a:p>
          <a:p>
            <a:pPr marL="0" indent="0">
              <a:buNone/>
            </a:pPr>
            <a:endParaRPr lang="en-US" dirty="0"/>
          </a:p>
        </p:txBody>
      </p:sp>
    </p:spTree>
    <p:extLst>
      <p:ext uri="{BB962C8B-B14F-4D97-AF65-F5344CB8AC3E}">
        <p14:creationId xmlns:p14="http://schemas.microsoft.com/office/powerpoint/2010/main" val="1350365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marL="0" indent="0">
              <a:buNone/>
            </a:pPr>
            <a:r>
              <a:rPr lang="nl-NL" sz="3600" dirty="0" smtClean="0"/>
              <a:t>2) Dựa vào tính </a:t>
            </a:r>
            <a:r>
              <a:rPr lang="nl-NL" sz="3600" dirty="0"/>
              <a:t>chất của </a:t>
            </a:r>
            <a:r>
              <a:rPr lang="nl-NL" sz="3600" u="sng" dirty="0"/>
              <a:t>môn học, nội dung</a:t>
            </a:r>
            <a:r>
              <a:rPr lang="nl-NL" sz="3600" dirty="0"/>
              <a:t> chương trình của bài </a:t>
            </a:r>
            <a:r>
              <a:rPr lang="nl-NL" sz="3600" dirty="0" smtClean="0"/>
              <a:t>học, kết quả cần đạt </a:t>
            </a:r>
            <a:r>
              <a:rPr lang="nl-NL" sz="3600" dirty="0"/>
              <a:t>và khả năng của nó trong việc phát triển năng lực cho học sinh. </a:t>
            </a:r>
            <a:endParaRPr lang="nl-NL" sz="3600" dirty="0" smtClean="0"/>
          </a:p>
          <a:p>
            <a:pPr marL="0" indent="0">
              <a:buNone/>
            </a:pPr>
            <a:r>
              <a:rPr lang="nl-NL" sz="3600" dirty="0" smtClean="0">
                <a:sym typeface="Wingdings"/>
              </a:rPr>
              <a:t> </a:t>
            </a:r>
            <a:r>
              <a:rPr lang="nl-NL" sz="3600" dirty="0" smtClean="0"/>
              <a:t>Bài </a:t>
            </a:r>
            <a:r>
              <a:rPr lang="nl-NL" sz="3600" dirty="0"/>
              <a:t>học này có thể giúp học sinh phát triển những năng lực gì? </a:t>
            </a:r>
            <a:endParaRPr lang="en-US" sz="3600" dirty="0"/>
          </a:p>
          <a:p>
            <a:pPr marL="0" indent="0">
              <a:buNone/>
            </a:pPr>
            <a:endParaRPr lang="en-US" dirty="0"/>
          </a:p>
        </p:txBody>
      </p:sp>
    </p:spTree>
    <p:extLst>
      <p:ext uri="{BB962C8B-B14F-4D97-AF65-F5344CB8AC3E}">
        <p14:creationId xmlns:p14="http://schemas.microsoft.com/office/powerpoint/2010/main" val="2844585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3)</a:t>
            </a:r>
            <a:r>
              <a:rPr lang="nl-NL" sz="3600" dirty="0"/>
              <a:t> </a:t>
            </a:r>
            <a:r>
              <a:rPr lang="nl-NL" sz="3600" dirty="0" smtClean="0"/>
              <a:t>Dựa vào </a:t>
            </a:r>
            <a:r>
              <a:rPr lang="nl-NL" sz="3600" u="sng" dirty="0" smtClean="0"/>
              <a:t>khả </a:t>
            </a:r>
            <a:r>
              <a:rPr lang="nl-NL" sz="3600" u="sng" dirty="0"/>
              <a:t>năng, năng lực của học sinh </a:t>
            </a:r>
            <a:r>
              <a:rPr lang="nl-NL" sz="3600" dirty="0"/>
              <a:t>trong việc thực hiện các nhiệm vụ, hoạt động để đạt được mục tiêu bài học. </a:t>
            </a:r>
            <a:endParaRPr lang="nl-NL" sz="3600" dirty="0" smtClean="0"/>
          </a:p>
          <a:p>
            <a:pPr marL="0" indent="0">
              <a:buNone/>
            </a:pPr>
            <a:r>
              <a:rPr lang="nl-NL" sz="3600" dirty="0" smtClean="0">
                <a:sym typeface="Wingdings"/>
              </a:rPr>
              <a:t> </a:t>
            </a:r>
            <a:r>
              <a:rPr lang="nl-NL" sz="3600" dirty="0" smtClean="0"/>
              <a:t>Qua </a:t>
            </a:r>
            <a:r>
              <a:rPr lang="nl-NL" sz="3600" dirty="0"/>
              <a:t>bài học này, học sinh có khả năng phát triển được những năng lực gì?</a:t>
            </a:r>
            <a:endParaRPr lang="en-US" sz="3600" dirty="0"/>
          </a:p>
        </p:txBody>
      </p:sp>
    </p:spTree>
    <p:extLst>
      <p:ext uri="{BB962C8B-B14F-4D97-AF65-F5344CB8AC3E}">
        <p14:creationId xmlns:p14="http://schemas.microsoft.com/office/powerpoint/2010/main" val="839039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marL="0" indent="0">
              <a:buNone/>
            </a:pPr>
            <a:r>
              <a:rPr lang="nl-NL" sz="3600" dirty="0" smtClean="0"/>
              <a:t>4) Dựa vào những </a:t>
            </a:r>
            <a:r>
              <a:rPr lang="nl-NL" sz="3600" u="sng" dirty="0"/>
              <a:t>điều kiện thực hiện</a:t>
            </a:r>
            <a:r>
              <a:rPr lang="nl-NL" sz="3600" dirty="0"/>
              <a:t> (phương tiện, thời gian, không gian, thực tiễn địa phương</a:t>
            </a:r>
            <a:r>
              <a:rPr lang="nl-NL" sz="3600" dirty="0" smtClean="0"/>
              <a:t>...): </a:t>
            </a:r>
          </a:p>
          <a:p>
            <a:r>
              <a:rPr lang="nl-NL" sz="3600" dirty="0" smtClean="0"/>
              <a:t>i</a:t>
            </a:r>
            <a:r>
              <a:rPr lang="nl-NL" sz="3600" dirty="0"/>
              <a:t>) Để phát triển những năng lực dự kiến trên, cần những điều kiện gì? </a:t>
            </a:r>
            <a:endParaRPr lang="en-US" sz="3600" dirty="0"/>
          </a:p>
          <a:p>
            <a:r>
              <a:rPr lang="nl-NL" sz="3600" dirty="0"/>
              <a:t>ii) Những điều kiện này hiện tại có phù hợp với hoàn cảnh của lớp, trường, địa phương... hay không?</a:t>
            </a:r>
            <a:endParaRPr lang="en-US" sz="3600" dirty="0"/>
          </a:p>
        </p:txBody>
      </p:sp>
    </p:spTree>
    <p:extLst>
      <p:ext uri="{BB962C8B-B14F-4D97-AF65-F5344CB8AC3E}">
        <p14:creationId xmlns:p14="http://schemas.microsoft.com/office/powerpoint/2010/main" val="603232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600" b="1" dirty="0" err="1" smtClean="0"/>
              <a:t>Thực</a:t>
            </a:r>
            <a:r>
              <a:rPr lang="en-US" sz="3600" b="1" dirty="0" smtClean="0"/>
              <a:t> </a:t>
            </a:r>
            <a:r>
              <a:rPr lang="en-US" sz="3600" b="1" dirty="0" err="1" smtClean="0"/>
              <a:t>hành</a:t>
            </a:r>
            <a:r>
              <a:rPr lang="en-US" sz="3600" b="1" dirty="0" smtClean="0"/>
              <a:t> </a:t>
            </a:r>
          </a:p>
          <a:p>
            <a:pPr marL="0" indent="0" algn="just">
              <a:buNone/>
            </a:pPr>
            <a:r>
              <a:rPr lang="en-US" sz="3600" dirty="0" smtClean="0"/>
              <a:t>     </a:t>
            </a:r>
            <a:r>
              <a:rPr lang="en-US" sz="3600" dirty="0" err="1" smtClean="0"/>
              <a:t>Xác</a:t>
            </a:r>
            <a:r>
              <a:rPr lang="en-US" sz="3600" dirty="0" smtClean="0"/>
              <a:t> </a:t>
            </a:r>
            <a:r>
              <a:rPr lang="en-US" sz="3600" dirty="0" err="1" smtClean="0"/>
              <a:t>định</a:t>
            </a:r>
            <a:r>
              <a:rPr lang="en-US" sz="3600" dirty="0" smtClean="0"/>
              <a:t> </a:t>
            </a:r>
            <a:r>
              <a:rPr lang="en-US" sz="3600" dirty="0" err="1" smtClean="0"/>
              <a:t>một</a:t>
            </a:r>
            <a:r>
              <a:rPr lang="en-US" sz="3600" dirty="0" smtClean="0"/>
              <a:t> </a:t>
            </a:r>
            <a:r>
              <a:rPr lang="en-US" sz="3600" dirty="0" err="1" smtClean="0"/>
              <a:t>mục</a:t>
            </a:r>
            <a:r>
              <a:rPr lang="en-US" sz="3600" dirty="0" smtClean="0"/>
              <a:t> </a:t>
            </a:r>
            <a:r>
              <a:rPr lang="en-US" sz="3600" dirty="0" err="1" smtClean="0"/>
              <a:t>tiêu</a:t>
            </a:r>
            <a:r>
              <a:rPr lang="en-US" sz="3600" dirty="0" smtClean="0"/>
              <a:t> </a:t>
            </a:r>
            <a:r>
              <a:rPr lang="en-US" sz="3600" dirty="0" err="1" smtClean="0"/>
              <a:t>của</a:t>
            </a:r>
            <a:r>
              <a:rPr lang="en-US" sz="3600" dirty="0" smtClean="0"/>
              <a:t> </a:t>
            </a:r>
            <a:r>
              <a:rPr lang="en-US" sz="3600" dirty="0" err="1" smtClean="0"/>
              <a:t>bài</a:t>
            </a:r>
            <a:r>
              <a:rPr lang="en-US" sz="3600" dirty="0" smtClean="0"/>
              <a:t> </a:t>
            </a:r>
            <a:r>
              <a:rPr lang="en-US" sz="3600" dirty="0" err="1" smtClean="0"/>
              <a:t>học</a:t>
            </a:r>
            <a:r>
              <a:rPr lang="en-US" sz="3600" dirty="0" smtClean="0"/>
              <a:t> </a:t>
            </a:r>
            <a:r>
              <a:rPr lang="en-US" sz="3600" dirty="0" err="1" smtClean="0"/>
              <a:t>tùy</a:t>
            </a:r>
            <a:r>
              <a:rPr lang="en-US" sz="3600" dirty="0" smtClean="0"/>
              <a:t> </a:t>
            </a:r>
            <a:r>
              <a:rPr lang="en-US" sz="3600" dirty="0" err="1" smtClean="0"/>
              <a:t>chọn</a:t>
            </a:r>
            <a:r>
              <a:rPr lang="en-US" sz="3600" dirty="0" smtClean="0"/>
              <a:t> </a:t>
            </a:r>
            <a:r>
              <a:rPr lang="en-US" sz="3600" dirty="0" err="1" smtClean="0"/>
              <a:t>hoặc</a:t>
            </a:r>
            <a:r>
              <a:rPr lang="en-US" sz="3600" dirty="0" smtClean="0"/>
              <a:t> </a:t>
            </a:r>
            <a:r>
              <a:rPr lang="en-US" sz="3600" dirty="0" err="1" smtClean="0"/>
              <a:t>bài</a:t>
            </a:r>
            <a:r>
              <a:rPr lang="en-US" sz="3600" dirty="0" smtClean="0"/>
              <a:t> </a:t>
            </a:r>
            <a:r>
              <a:rPr lang="en-US" sz="3600" dirty="0" err="1" smtClean="0"/>
              <a:t>đạo</a:t>
            </a:r>
            <a:r>
              <a:rPr lang="en-US" sz="3600" dirty="0" smtClean="0"/>
              <a:t> </a:t>
            </a:r>
            <a:r>
              <a:rPr lang="en-US" sz="3600" dirty="0" err="1" smtClean="0"/>
              <a:t>đức</a:t>
            </a:r>
            <a:r>
              <a:rPr lang="en-US" sz="3600" dirty="0" smtClean="0"/>
              <a:t> “</a:t>
            </a:r>
            <a:r>
              <a:rPr lang="en-US" sz="3600" dirty="0" err="1" smtClean="0"/>
              <a:t>Quan</a:t>
            </a:r>
            <a:r>
              <a:rPr lang="en-US" sz="3600" dirty="0" smtClean="0"/>
              <a:t> </a:t>
            </a:r>
            <a:r>
              <a:rPr lang="en-US" sz="3600" dirty="0" err="1" smtClean="0"/>
              <a:t>tâm</a:t>
            </a:r>
            <a:r>
              <a:rPr lang="en-US" sz="3600" dirty="0" smtClean="0"/>
              <a:t> </a:t>
            </a:r>
            <a:r>
              <a:rPr lang="en-US" sz="3600" dirty="0" err="1" smtClean="0"/>
              <a:t>giúp</a:t>
            </a:r>
            <a:r>
              <a:rPr lang="en-US" sz="3600" dirty="0" smtClean="0"/>
              <a:t> </a:t>
            </a:r>
            <a:r>
              <a:rPr lang="en-US" sz="3600" dirty="0" err="1" smtClean="0"/>
              <a:t>đỡ</a:t>
            </a:r>
            <a:r>
              <a:rPr lang="en-US" sz="3600" dirty="0" smtClean="0"/>
              <a:t> </a:t>
            </a:r>
            <a:r>
              <a:rPr lang="en-US" sz="3600" dirty="0" err="1" smtClean="0"/>
              <a:t>hàng</a:t>
            </a:r>
            <a:r>
              <a:rPr lang="en-US" sz="3600" dirty="0" smtClean="0"/>
              <a:t> </a:t>
            </a:r>
            <a:r>
              <a:rPr lang="en-US" sz="3600" dirty="0" err="1" smtClean="0"/>
              <a:t>xóm</a:t>
            </a:r>
            <a:r>
              <a:rPr lang="en-US" sz="3600" dirty="0" smtClean="0"/>
              <a:t> </a:t>
            </a:r>
            <a:r>
              <a:rPr lang="en-US" sz="3600" dirty="0" err="1" smtClean="0"/>
              <a:t>láng</a:t>
            </a:r>
            <a:r>
              <a:rPr lang="en-US" sz="3600" dirty="0" smtClean="0"/>
              <a:t> </a:t>
            </a:r>
            <a:r>
              <a:rPr lang="en-US" sz="3600" dirty="0" err="1" smtClean="0"/>
              <a:t>giềng</a:t>
            </a:r>
            <a:r>
              <a:rPr lang="en-US" sz="3600" dirty="0" smtClean="0"/>
              <a:t>” (</a:t>
            </a:r>
            <a:r>
              <a:rPr lang="en-US" sz="3600" dirty="0" err="1" smtClean="0"/>
              <a:t>lớp</a:t>
            </a:r>
            <a:r>
              <a:rPr lang="en-US" sz="3600" dirty="0" smtClean="0"/>
              <a:t> 3).</a:t>
            </a:r>
            <a:endParaRPr lang="en-US" sz="3600" dirty="0"/>
          </a:p>
        </p:txBody>
      </p:sp>
    </p:spTree>
    <p:extLst>
      <p:ext uri="{BB962C8B-B14F-4D97-AF65-F5344CB8AC3E}">
        <p14:creationId xmlns:p14="http://schemas.microsoft.com/office/powerpoint/2010/main" val="1197586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a:bodyPr>
          <a:lstStyle/>
          <a:p>
            <a:r>
              <a:rPr lang="en-US" b="1" dirty="0" smtClean="0"/>
              <a:t>NỘI DUNG</a:t>
            </a:r>
            <a:r>
              <a:rPr lang="en-US" dirty="0" smtClean="0"/>
              <a:t> </a:t>
            </a:r>
            <a:endParaRPr lang="en-US" dirty="0"/>
          </a:p>
        </p:txBody>
      </p:sp>
      <p:sp>
        <p:nvSpPr>
          <p:cNvPr id="3" name="Content Placeholder 2"/>
          <p:cNvSpPr>
            <a:spLocks noGrp="1"/>
          </p:cNvSpPr>
          <p:nvPr>
            <p:ph idx="1"/>
          </p:nvPr>
        </p:nvSpPr>
        <p:spPr>
          <a:xfrm>
            <a:off x="1066800" y="2209800"/>
            <a:ext cx="7620000" cy="4038600"/>
          </a:xfrm>
        </p:spPr>
        <p:txBody>
          <a:bodyPr>
            <a:noAutofit/>
          </a:bodyPr>
          <a:lstStyle/>
          <a:p>
            <a:r>
              <a:rPr lang="en-US" sz="4400" dirty="0" err="1" smtClean="0"/>
              <a:t>Năng</a:t>
            </a:r>
            <a:r>
              <a:rPr lang="en-US" sz="4400" dirty="0" smtClean="0"/>
              <a:t> </a:t>
            </a:r>
            <a:r>
              <a:rPr lang="en-US" sz="4400" dirty="0" err="1" smtClean="0"/>
              <a:t>lực</a:t>
            </a:r>
            <a:r>
              <a:rPr lang="en-US" sz="4400" dirty="0" smtClean="0"/>
              <a:t> HSTH</a:t>
            </a:r>
          </a:p>
          <a:p>
            <a:r>
              <a:rPr lang="en-US" sz="4400" dirty="0" err="1" smtClean="0"/>
              <a:t>Thiết</a:t>
            </a:r>
            <a:r>
              <a:rPr lang="en-US" sz="4400" dirty="0" smtClean="0"/>
              <a:t> </a:t>
            </a:r>
            <a:r>
              <a:rPr lang="en-US" sz="4400" dirty="0" err="1" smtClean="0"/>
              <a:t>kế</a:t>
            </a:r>
            <a:r>
              <a:rPr lang="en-US" sz="4400" dirty="0" smtClean="0"/>
              <a:t> </a:t>
            </a:r>
            <a:r>
              <a:rPr lang="en-US" sz="4400" dirty="0" err="1" smtClean="0"/>
              <a:t>bài</a:t>
            </a:r>
            <a:r>
              <a:rPr lang="en-US" sz="4400" dirty="0" smtClean="0"/>
              <a:t> </a:t>
            </a:r>
            <a:r>
              <a:rPr lang="en-US" sz="4400" dirty="0" err="1" smtClean="0"/>
              <a:t>học</a:t>
            </a:r>
            <a:r>
              <a:rPr lang="en-US" sz="4400" dirty="0" smtClean="0"/>
              <a:t> </a:t>
            </a:r>
            <a:r>
              <a:rPr lang="en-US" sz="4400" dirty="0" err="1" smtClean="0"/>
              <a:t>phát</a:t>
            </a:r>
            <a:r>
              <a:rPr lang="en-US" sz="4400" dirty="0" smtClean="0"/>
              <a:t> </a:t>
            </a:r>
            <a:r>
              <a:rPr lang="en-US" sz="4400" dirty="0" err="1" smtClean="0"/>
              <a:t>triển</a:t>
            </a:r>
            <a:r>
              <a:rPr lang="en-US" sz="4400" dirty="0" smtClean="0"/>
              <a:t> </a:t>
            </a:r>
            <a:r>
              <a:rPr lang="en-US" sz="4400" dirty="0" err="1" smtClean="0"/>
              <a:t>năng</a:t>
            </a:r>
            <a:r>
              <a:rPr lang="en-US" sz="4400" dirty="0" smtClean="0"/>
              <a:t> </a:t>
            </a:r>
            <a:r>
              <a:rPr lang="en-US" sz="4400" dirty="0" err="1" smtClean="0"/>
              <a:t>lực</a:t>
            </a:r>
            <a:r>
              <a:rPr lang="en-US" sz="4400" dirty="0" smtClean="0"/>
              <a:t> HSTH</a:t>
            </a:r>
          </a:p>
        </p:txBody>
      </p:sp>
    </p:spTree>
    <p:extLst>
      <p:ext uri="{BB962C8B-B14F-4D97-AF65-F5344CB8AC3E}">
        <p14:creationId xmlns:p14="http://schemas.microsoft.com/office/powerpoint/2010/main" val="740213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LỰA CHỌN VÀ XÂY DỰNG NỘI DUNG BÀI HỌC </a:t>
            </a:r>
            <a:endParaRPr lang="en-US" sz="3200" b="1"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0" indent="0" algn="ctr">
              <a:buNone/>
            </a:pPr>
            <a:r>
              <a:rPr lang="en-US" b="1" dirty="0" smtClean="0">
                <a:sym typeface="Wingdings"/>
              </a:rPr>
              <a:t></a:t>
            </a:r>
            <a:r>
              <a:rPr lang="en-US" b="1" dirty="0" err="1" smtClean="0"/>
              <a:t>Phê</a:t>
            </a:r>
            <a:r>
              <a:rPr lang="en-US" b="1" dirty="0" smtClean="0"/>
              <a:t> </a:t>
            </a:r>
            <a:r>
              <a:rPr lang="en-US" b="1" dirty="0" err="1" smtClean="0"/>
              <a:t>phán</a:t>
            </a:r>
            <a:r>
              <a:rPr lang="en-US" b="1" dirty="0" smtClean="0"/>
              <a:t> ND </a:t>
            </a:r>
            <a:r>
              <a:rPr lang="en-US" b="1" dirty="0" err="1" smtClean="0"/>
              <a:t>bài</a:t>
            </a:r>
            <a:r>
              <a:rPr lang="en-US" b="1" dirty="0" smtClean="0"/>
              <a:t> </a:t>
            </a:r>
            <a:r>
              <a:rPr lang="en-US" b="1" dirty="0" err="1" smtClean="0"/>
              <a:t>học</a:t>
            </a:r>
            <a:r>
              <a:rPr lang="en-US" b="1" dirty="0" smtClean="0"/>
              <a:t> </a:t>
            </a:r>
            <a:r>
              <a:rPr lang="en-US" b="1" dirty="0" err="1" smtClean="0"/>
              <a:t>truyền</a:t>
            </a:r>
            <a:r>
              <a:rPr lang="en-US" b="1" dirty="0" smtClean="0"/>
              <a:t> </a:t>
            </a:r>
            <a:r>
              <a:rPr lang="en-US" b="1" dirty="0" err="1" smtClean="0"/>
              <a:t>thống</a:t>
            </a:r>
            <a:endParaRPr lang="en-US" dirty="0" smtClean="0"/>
          </a:p>
          <a:p>
            <a:r>
              <a:rPr lang="nl-NL" dirty="0"/>
              <a:t>Nhiều nội dung kiến thức được </a:t>
            </a:r>
            <a:r>
              <a:rPr lang="nl-NL" i="1" u="sng" dirty="0" smtClean="0"/>
              <a:t>bày </a:t>
            </a:r>
            <a:r>
              <a:rPr lang="nl-NL" i="1" u="sng" dirty="0"/>
              <a:t>sẵn, áp </a:t>
            </a:r>
            <a:r>
              <a:rPr lang="nl-NL" i="1" u="sng" dirty="0" smtClean="0"/>
              <a:t>đặt</a:t>
            </a:r>
            <a:r>
              <a:rPr lang="nl-NL" i="1" dirty="0" smtClean="0"/>
              <a:t>.</a:t>
            </a:r>
          </a:p>
          <a:p>
            <a:r>
              <a:rPr lang="nl-NL" dirty="0"/>
              <a:t>Nội dung kĩ năng, trong nhiều trường hợp, được hình thành </a:t>
            </a:r>
            <a:r>
              <a:rPr lang="nl-NL" dirty="0" smtClean="0"/>
              <a:t>theo </a:t>
            </a:r>
            <a:r>
              <a:rPr lang="nl-NL" dirty="0"/>
              <a:t>các dạng </a:t>
            </a:r>
            <a:r>
              <a:rPr lang="nl-NL" i="1" u="sng" dirty="0"/>
              <a:t>bài </a:t>
            </a:r>
            <a:r>
              <a:rPr lang="nl-NL" i="1" u="sng" dirty="0" smtClean="0"/>
              <a:t>mẫu</a:t>
            </a:r>
            <a:r>
              <a:rPr lang="nl-NL" dirty="0" smtClean="0"/>
              <a:t>. </a:t>
            </a:r>
          </a:p>
          <a:p>
            <a:r>
              <a:rPr lang="nl-NL" dirty="0"/>
              <a:t>Nhiều nội dung mang tính hàn lâm </a:t>
            </a:r>
            <a:r>
              <a:rPr lang="nl-NL" i="1" u="sng" dirty="0"/>
              <a:t>trừu tượng</a:t>
            </a:r>
            <a:r>
              <a:rPr lang="nl-NL" dirty="0"/>
              <a:t>, </a:t>
            </a:r>
            <a:r>
              <a:rPr lang="nl-NL" dirty="0" smtClean="0"/>
              <a:t>xa rời thực tiễn </a:t>
            </a:r>
            <a:r>
              <a:rPr lang="nl-NL" dirty="0"/>
              <a:t>cuộc </a:t>
            </a:r>
            <a:r>
              <a:rPr lang="nl-NL" dirty="0" smtClean="0"/>
              <a:t>sống.</a:t>
            </a:r>
          </a:p>
          <a:p>
            <a:r>
              <a:rPr lang="nl-NL" dirty="0"/>
              <a:t>Nội dung mang tính</a:t>
            </a:r>
            <a:r>
              <a:rPr lang="nl-NL" i="1" dirty="0"/>
              <a:t> "</a:t>
            </a:r>
            <a:r>
              <a:rPr lang="nl-NL" i="1" u="sng" dirty="0"/>
              <a:t>đồng </a:t>
            </a:r>
            <a:r>
              <a:rPr lang="nl-NL" i="1" u="sng" dirty="0" smtClean="0"/>
              <a:t>loạt</a:t>
            </a:r>
            <a:r>
              <a:rPr lang="nl-NL" i="1" dirty="0" smtClean="0"/>
              <a:t>“,</a:t>
            </a:r>
            <a:r>
              <a:rPr lang="nl-NL" dirty="0" smtClean="0"/>
              <a:t> ít </a:t>
            </a:r>
            <a:r>
              <a:rPr lang="nl-NL" dirty="0"/>
              <a:t>có khả năng </a:t>
            </a:r>
            <a:r>
              <a:rPr lang="nl-NL" dirty="0" smtClean="0"/>
              <a:t>phân </a:t>
            </a:r>
            <a:r>
              <a:rPr lang="nl-NL" dirty="0"/>
              <a:t>hóa được trình độ, năng lực học </a:t>
            </a:r>
            <a:r>
              <a:rPr lang="nl-NL" dirty="0" smtClean="0"/>
              <a:t>sinh.</a:t>
            </a:r>
          </a:p>
          <a:p>
            <a:r>
              <a:rPr lang="nl-NL" dirty="0"/>
              <a:t>Nội dung các bài học, môn học mang </a:t>
            </a:r>
            <a:r>
              <a:rPr lang="nl-NL" i="1" dirty="0"/>
              <a:t>“</a:t>
            </a:r>
            <a:r>
              <a:rPr lang="nl-NL" i="1" u="sng" dirty="0"/>
              <a:t>tính độc lập</a:t>
            </a:r>
            <a:r>
              <a:rPr lang="nl-NL" i="1" dirty="0"/>
              <a:t>”</a:t>
            </a:r>
            <a:r>
              <a:rPr lang="nl-NL" dirty="0"/>
              <a:t>, chưa có sự kết nối, tích hợp nội dung các lĩnh vực, môn học khác </a:t>
            </a:r>
            <a:r>
              <a:rPr lang="nl-NL" dirty="0" smtClean="0"/>
              <a:t>nhau.</a:t>
            </a:r>
            <a:endParaRPr lang="en-US" dirty="0"/>
          </a:p>
        </p:txBody>
      </p:sp>
    </p:spTree>
    <p:extLst>
      <p:ext uri="{BB962C8B-B14F-4D97-AF65-F5344CB8AC3E}">
        <p14:creationId xmlns:p14="http://schemas.microsoft.com/office/powerpoint/2010/main" val="3323081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sz="3600" b="1" dirty="0" smtClean="0"/>
              <a:t>XÂY DỰNG NỘI DUNG BÀI HỌC </a:t>
            </a:r>
            <a:br>
              <a:rPr lang="en-US" sz="3600" b="1" dirty="0" smtClean="0"/>
            </a:br>
            <a:r>
              <a:rPr lang="en-US" sz="3600" b="1" dirty="0" smtClean="0"/>
              <a:t>PHÁT TRIỂN NĂNG LỰC</a:t>
            </a:r>
            <a:r>
              <a:rPr lang="en-US" dirty="0" smtClean="0"/>
              <a:t> </a:t>
            </a:r>
            <a:endParaRPr lang="en-US" dirty="0"/>
          </a:p>
        </p:txBody>
      </p:sp>
      <p:sp>
        <p:nvSpPr>
          <p:cNvPr id="3" name="Content Placeholder 2"/>
          <p:cNvSpPr>
            <a:spLocks noGrp="1"/>
          </p:cNvSpPr>
          <p:nvPr>
            <p:ph idx="1"/>
          </p:nvPr>
        </p:nvSpPr>
        <p:spPr>
          <a:xfrm>
            <a:off x="457200" y="1981200"/>
            <a:ext cx="8229600" cy="4144963"/>
          </a:xfrm>
        </p:spPr>
        <p:txBody>
          <a:bodyPr>
            <a:normAutofit lnSpcReduction="10000"/>
          </a:bodyPr>
          <a:lstStyle/>
          <a:p>
            <a:pPr>
              <a:buFont typeface="Wingdings 2"/>
              <a:buChar char="u"/>
            </a:pPr>
            <a:r>
              <a:rPr lang="nl-NL" dirty="0" smtClean="0"/>
              <a:t> </a:t>
            </a:r>
            <a:r>
              <a:rPr lang="nl-NL" i="1" dirty="0" smtClean="0"/>
              <a:t>Nội dung phù hợp với </a:t>
            </a:r>
            <a:r>
              <a:rPr lang="nl-NL" i="1" u="sng" dirty="0" smtClean="0"/>
              <a:t>chương trình môn học</a:t>
            </a:r>
            <a:r>
              <a:rPr lang="nl-NL" i="1" dirty="0" smtClean="0"/>
              <a:t>, </a:t>
            </a:r>
            <a:r>
              <a:rPr lang="nl-NL" i="1" u="sng" dirty="0" smtClean="0"/>
              <a:t>mục </a:t>
            </a:r>
            <a:r>
              <a:rPr lang="nl-NL" i="1" u="sng" dirty="0"/>
              <a:t>tiêu</a:t>
            </a:r>
            <a:r>
              <a:rPr lang="nl-NL" i="1" dirty="0"/>
              <a:t> của bài </a:t>
            </a:r>
            <a:r>
              <a:rPr lang="nl-NL" i="1" dirty="0" smtClean="0"/>
              <a:t>học</a:t>
            </a:r>
            <a:r>
              <a:rPr lang="nl-NL" dirty="0" smtClean="0"/>
              <a:t>.</a:t>
            </a:r>
          </a:p>
          <a:p>
            <a:pPr marL="0" indent="0" algn="just">
              <a:buNone/>
            </a:pPr>
            <a:r>
              <a:rPr lang="pt-BR" b="1" dirty="0"/>
              <a:t>Ví </a:t>
            </a:r>
            <a:r>
              <a:rPr lang="pt-BR" b="1" dirty="0" smtClean="0"/>
              <a:t>dụ: </a:t>
            </a:r>
            <a:r>
              <a:rPr lang="pt-BR" dirty="0" smtClean="0"/>
              <a:t>Một mục </a:t>
            </a:r>
            <a:r>
              <a:rPr lang="pt-BR" dirty="0"/>
              <a:t>tiêu </a:t>
            </a:r>
            <a:r>
              <a:rPr lang="pt-BR" dirty="0" smtClean="0"/>
              <a:t>bài </a:t>
            </a:r>
            <a:r>
              <a:rPr lang="pt-BR" dirty="0"/>
              <a:t>đạo đức "Giúp đỡ người khuyết tật" (lớp 3</a:t>
            </a:r>
            <a:r>
              <a:rPr lang="pt-BR" dirty="0" smtClean="0"/>
              <a:t>) "</a:t>
            </a:r>
            <a:r>
              <a:rPr lang="pt-BR" u="sng" dirty="0"/>
              <a:t>Học sinh </a:t>
            </a:r>
            <a:r>
              <a:rPr lang="pt-BR" u="sng" dirty="0">
                <a:solidFill>
                  <a:srgbClr val="FF0000"/>
                </a:solidFill>
              </a:rPr>
              <a:t>giải quyết</a:t>
            </a:r>
            <a:r>
              <a:rPr lang="pt-BR" u="sng" dirty="0"/>
              <a:t> được một vấn </a:t>
            </a:r>
            <a:r>
              <a:rPr lang="pt-BR" u="sng" dirty="0" smtClean="0"/>
              <a:t>đề, tình huống </a:t>
            </a:r>
            <a:r>
              <a:rPr lang="pt-BR" u="sng" dirty="0"/>
              <a:t>thực tiễn </a:t>
            </a:r>
            <a:r>
              <a:rPr lang="nl-NL" u="sng" dirty="0"/>
              <a:t>và từ đó, </a:t>
            </a:r>
            <a:r>
              <a:rPr lang="nl-NL" u="sng" dirty="0">
                <a:solidFill>
                  <a:srgbClr val="FF0000"/>
                </a:solidFill>
              </a:rPr>
              <a:t>khái quát hóa</a:t>
            </a:r>
            <a:r>
              <a:rPr lang="nl-NL" u="sng" dirty="0"/>
              <a:t> </a:t>
            </a:r>
            <a:r>
              <a:rPr lang="vi-VN" u="sng" dirty="0" smtClean="0">
                <a:latin typeface="Calibri" pitchFamily="34" charset="0"/>
                <a:cs typeface="Calibri" pitchFamily="34" charset="0"/>
              </a:rPr>
              <a:t>đượ</a:t>
            </a:r>
            <a:r>
              <a:rPr lang="nl-NL" u="sng" dirty="0" smtClean="0">
                <a:latin typeface="Calibri" pitchFamily="34" charset="0"/>
                <a:cs typeface="Calibri" pitchFamily="34" charset="0"/>
              </a:rPr>
              <a:t>c</a:t>
            </a:r>
            <a:r>
              <a:rPr lang="nl-NL" u="sng" dirty="0" smtClean="0"/>
              <a:t> kết </a:t>
            </a:r>
            <a:r>
              <a:rPr lang="nl-NL" u="sng" dirty="0"/>
              <a:t>quả thành bài học cần phải giúp đỡ người khuyết </a:t>
            </a:r>
            <a:r>
              <a:rPr lang="nl-NL" u="sng" dirty="0" smtClean="0"/>
              <a:t>tật</a:t>
            </a:r>
            <a:r>
              <a:rPr lang="nl-NL" dirty="0" smtClean="0"/>
              <a:t>“ </a:t>
            </a:r>
          </a:p>
          <a:p>
            <a:pPr marL="0" indent="0">
              <a:buNone/>
            </a:pPr>
            <a:r>
              <a:rPr lang="nl-NL" dirty="0" smtClean="0">
                <a:sym typeface="Wingdings"/>
              </a:rPr>
              <a:t> ND: </a:t>
            </a:r>
            <a:r>
              <a:rPr lang="pt-BR" dirty="0" smtClean="0"/>
              <a:t>Một </a:t>
            </a:r>
            <a:r>
              <a:rPr lang="pt-BR" dirty="0"/>
              <a:t>vấn đề, tình huống thực </a:t>
            </a:r>
            <a:r>
              <a:rPr lang="pt-BR" dirty="0" smtClean="0"/>
              <a:t>tiễn.</a:t>
            </a:r>
            <a:endParaRPr lang="nl-NL" dirty="0" smtClean="0"/>
          </a:p>
        </p:txBody>
      </p:sp>
    </p:spTree>
    <p:extLst>
      <p:ext uri="{BB962C8B-B14F-4D97-AF65-F5344CB8AC3E}">
        <p14:creationId xmlns:p14="http://schemas.microsoft.com/office/powerpoint/2010/main" val="2236240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Font typeface="Wingdings 2"/>
              <a:buChar char="v"/>
            </a:pPr>
            <a:r>
              <a:rPr lang="pt-BR" dirty="0" smtClean="0">
                <a:sym typeface="Wingdings 2"/>
              </a:rPr>
              <a:t> </a:t>
            </a:r>
            <a:r>
              <a:rPr lang="pt-BR" i="1" dirty="0" smtClean="0">
                <a:sym typeface="Wingdings 2"/>
              </a:rPr>
              <a:t>N</a:t>
            </a:r>
            <a:r>
              <a:rPr lang="pt-BR" i="1" dirty="0" smtClean="0"/>
              <a:t>ội </a:t>
            </a:r>
            <a:r>
              <a:rPr lang="pt-BR" i="1" dirty="0"/>
              <a:t>dung bài học </a:t>
            </a:r>
            <a:r>
              <a:rPr lang="pt-BR" i="1" dirty="0" smtClean="0"/>
              <a:t>gắn với </a:t>
            </a:r>
            <a:r>
              <a:rPr lang="pt-BR" i="1" u="sng" dirty="0"/>
              <a:t>thực tiễn cuộc </a:t>
            </a:r>
            <a:r>
              <a:rPr lang="pt-BR" i="1" u="sng" dirty="0" smtClean="0"/>
              <a:t>sống</a:t>
            </a:r>
            <a:r>
              <a:rPr lang="pt-BR" i="1" dirty="0" smtClean="0"/>
              <a:t>, </a:t>
            </a:r>
            <a:r>
              <a:rPr lang="pt-BR" i="1" dirty="0"/>
              <a:t>trước hết là cuộc sống, thực tiễn địa </a:t>
            </a:r>
            <a:r>
              <a:rPr lang="pt-BR" i="1" dirty="0" smtClean="0"/>
              <a:t>phương.</a:t>
            </a:r>
          </a:p>
          <a:p>
            <a:pPr marL="0" indent="0">
              <a:buNone/>
            </a:pPr>
            <a:endParaRPr lang="pt-BR" i="1" dirty="0" smtClean="0"/>
          </a:p>
          <a:p>
            <a:pPr marL="0" indent="0" algn="just">
              <a:buNone/>
            </a:pPr>
            <a:r>
              <a:rPr lang="pt-BR" b="1" dirty="0"/>
              <a:t>Ví </a:t>
            </a:r>
            <a:r>
              <a:rPr lang="pt-BR" b="1" dirty="0" smtClean="0"/>
              <a:t>dụ:</a:t>
            </a:r>
            <a:r>
              <a:rPr lang="pt-BR" dirty="0" smtClean="0"/>
              <a:t> </a:t>
            </a:r>
            <a:r>
              <a:rPr lang="pt-BR" dirty="0"/>
              <a:t>Khi học </a:t>
            </a:r>
            <a:r>
              <a:rPr lang="pt-BR" dirty="0" smtClean="0"/>
              <a:t>bài </a:t>
            </a:r>
            <a:r>
              <a:rPr lang="pt-BR" dirty="0"/>
              <a:t>"Thân cây", </a:t>
            </a:r>
            <a:r>
              <a:rPr lang="pt-BR" dirty="0" smtClean="0"/>
              <a:t>HS </a:t>
            </a:r>
            <a:r>
              <a:rPr lang="pt-BR" dirty="0"/>
              <a:t>tự </a:t>
            </a:r>
            <a:r>
              <a:rPr lang="pt-BR" dirty="0" smtClean="0"/>
              <a:t>tìm hiểu, </a:t>
            </a:r>
            <a:r>
              <a:rPr lang="pt-BR" dirty="0"/>
              <a:t>trưng bày, thuyết </a:t>
            </a:r>
            <a:r>
              <a:rPr lang="pt-BR" dirty="0" smtClean="0"/>
              <a:t>trình về </a:t>
            </a:r>
            <a:r>
              <a:rPr lang="pt-BR" u="sng" dirty="0" smtClean="0"/>
              <a:t>các loại thân cây</a:t>
            </a:r>
            <a:r>
              <a:rPr lang="pt-BR" dirty="0" smtClean="0"/>
              <a:t> (thân </a:t>
            </a:r>
            <a:r>
              <a:rPr lang="pt-BR" dirty="0"/>
              <a:t>gỗ, thân thảo, thân mọc đứng, thân leo, thân bò, thân phình to thành "củ</a:t>
            </a:r>
            <a:r>
              <a:rPr lang="pt-BR" dirty="0" smtClean="0"/>
              <a:t>"...) </a:t>
            </a:r>
            <a:r>
              <a:rPr lang="pt-BR" u="sng" dirty="0"/>
              <a:t>ở sân trường, vườn </a:t>
            </a:r>
            <a:r>
              <a:rPr lang="pt-BR" u="sng" dirty="0" smtClean="0"/>
              <a:t>trường, khu </a:t>
            </a:r>
            <a:r>
              <a:rPr lang="pt-BR" u="sng" dirty="0"/>
              <a:t>vực gần trường </a:t>
            </a:r>
            <a:r>
              <a:rPr lang="pt-BR" u="sng" dirty="0" smtClean="0"/>
              <a:t>học, vườn nhà, làng, </a:t>
            </a:r>
            <a:r>
              <a:rPr lang="pt-BR" u="sng" dirty="0"/>
              <a:t>địa phương mình</a:t>
            </a:r>
            <a:r>
              <a:rPr lang="pt-BR" dirty="0" smtClean="0"/>
              <a:t>...</a:t>
            </a:r>
            <a:endParaRPr lang="pt-BR" dirty="0"/>
          </a:p>
        </p:txBody>
      </p:sp>
    </p:spTree>
    <p:extLst>
      <p:ext uri="{BB962C8B-B14F-4D97-AF65-F5344CB8AC3E}">
        <p14:creationId xmlns:p14="http://schemas.microsoft.com/office/powerpoint/2010/main" val="3727089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it-IT" dirty="0">
                <a:sym typeface="Wingdings"/>
              </a:rPr>
              <a:t></a:t>
            </a:r>
            <a:r>
              <a:rPr lang="it-IT" i="1" dirty="0"/>
              <a:t>T</a:t>
            </a:r>
            <a:r>
              <a:rPr lang="pt-BR" i="1" dirty="0"/>
              <a:t>ăng cường nội dung </a:t>
            </a:r>
            <a:r>
              <a:rPr lang="pt-BR" i="1" u="sng" dirty="0"/>
              <a:t>thực hành</a:t>
            </a:r>
            <a:r>
              <a:rPr lang="pt-BR" i="1" dirty="0"/>
              <a:t>, nhất là qua hoạt động </a:t>
            </a:r>
            <a:r>
              <a:rPr lang="pt-BR" i="1" u="sng" dirty="0"/>
              <a:t>ứng dụng</a:t>
            </a:r>
            <a:r>
              <a:rPr lang="pt-BR" i="1" dirty="0"/>
              <a:t> </a:t>
            </a:r>
            <a:r>
              <a:rPr lang="pt-BR" i="1" dirty="0" smtClean="0"/>
              <a:t>ở </a:t>
            </a:r>
            <a:r>
              <a:rPr lang="pt-BR" i="1" dirty="0"/>
              <a:t>gia đình, tại cộng đồng dân cư</a:t>
            </a:r>
            <a:r>
              <a:rPr lang="pt-BR" i="1" dirty="0" smtClean="0"/>
              <a:t>.</a:t>
            </a:r>
          </a:p>
          <a:p>
            <a:pPr marL="0" indent="0">
              <a:buNone/>
            </a:pPr>
            <a:r>
              <a:rPr lang="pt-BR" b="1" dirty="0"/>
              <a:t>Ví </a:t>
            </a:r>
            <a:r>
              <a:rPr lang="pt-BR" b="1" dirty="0" smtClean="0"/>
              <a:t>dụ:</a:t>
            </a:r>
            <a:r>
              <a:rPr lang="pt-BR" dirty="0" smtClean="0"/>
              <a:t> </a:t>
            </a:r>
            <a:r>
              <a:rPr lang="pt-BR" dirty="0"/>
              <a:t>Theo </a:t>
            </a:r>
            <a:r>
              <a:rPr lang="pt-BR" dirty="0" smtClean="0"/>
              <a:t>bài "</a:t>
            </a:r>
            <a:r>
              <a:rPr lang="pt-BR" dirty="0"/>
              <a:t>Bảo vệ nguồn nước" (môn Khoa học, lớp 4), </a:t>
            </a:r>
            <a:r>
              <a:rPr lang="pt-BR" dirty="0" smtClean="0"/>
              <a:t>HS </a:t>
            </a:r>
            <a:r>
              <a:rPr lang="pt-BR" u="sng" dirty="0" smtClean="0"/>
              <a:t>đánh giá các nguồn nước</a:t>
            </a:r>
            <a:r>
              <a:rPr lang="pt-BR" dirty="0" smtClean="0"/>
              <a:t> ở địa phương, thực </a:t>
            </a:r>
            <a:r>
              <a:rPr lang="pt-BR" dirty="0"/>
              <a:t>hiện </a:t>
            </a:r>
            <a:r>
              <a:rPr lang="pt-BR" dirty="0" smtClean="0"/>
              <a:t>những </a:t>
            </a:r>
            <a:r>
              <a:rPr lang="pt-BR" dirty="0"/>
              <a:t>hành động, việc làm cụ thể để </a:t>
            </a:r>
            <a:r>
              <a:rPr lang="pt-BR" u="sng" dirty="0"/>
              <a:t>làm sạch và bảo vệ các nguồn nước của gia đình</a:t>
            </a:r>
            <a:r>
              <a:rPr lang="pt-BR" dirty="0"/>
              <a:t> (như nước mưa, nước giếng khơi, nước giếng khoan...), </a:t>
            </a:r>
            <a:r>
              <a:rPr lang="pt-BR" u="sng" dirty="0"/>
              <a:t>ở cộng đồng</a:t>
            </a:r>
            <a:r>
              <a:rPr lang="pt-BR" dirty="0"/>
              <a:t> (như ao, hồ, mương, kênh...).</a:t>
            </a:r>
          </a:p>
          <a:p>
            <a:pPr marL="0" indent="0">
              <a:buNone/>
            </a:pPr>
            <a:endParaRPr lang="en-US" dirty="0"/>
          </a:p>
        </p:txBody>
      </p:sp>
    </p:spTree>
    <p:extLst>
      <p:ext uri="{BB962C8B-B14F-4D97-AF65-F5344CB8AC3E}">
        <p14:creationId xmlns:p14="http://schemas.microsoft.com/office/powerpoint/2010/main" val="3332252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it-IT" dirty="0" smtClean="0">
                <a:sym typeface="Wingdings"/>
              </a:rPr>
              <a:t> </a:t>
            </a:r>
            <a:r>
              <a:rPr lang="it-IT" i="1" dirty="0" smtClean="0"/>
              <a:t>L</a:t>
            </a:r>
            <a:r>
              <a:rPr lang="pt-BR" i="1" dirty="0"/>
              <a:t>ựa chọn nội dung dạy học </a:t>
            </a:r>
            <a:r>
              <a:rPr lang="pt-BR" i="1" u="sng" dirty="0"/>
              <a:t>vừa sức </a:t>
            </a:r>
            <a:r>
              <a:rPr lang="pt-BR" i="1" dirty="0"/>
              <a:t>với học sinh</a:t>
            </a:r>
            <a:r>
              <a:rPr lang="pt-BR" dirty="0"/>
              <a:t>.</a:t>
            </a:r>
          </a:p>
          <a:p>
            <a:pPr marL="0" indent="0">
              <a:buNone/>
            </a:pPr>
            <a:r>
              <a:rPr lang="pt-BR" b="1" dirty="0"/>
              <a:t>Ví </a:t>
            </a:r>
            <a:r>
              <a:rPr lang="pt-BR" b="1" dirty="0" smtClean="0"/>
              <a:t>dụ:</a:t>
            </a:r>
            <a:r>
              <a:rPr lang="pt-BR" dirty="0" smtClean="0"/>
              <a:t> Nội dung thảo luận nhóm của bài </a:t>
            </a:r>
            <a:r>
              <a:rPr lang="pt-BR" dirty="0"/>
              <a:t>“Khả năng kỳ diệu của lá cây” </a:t>
            </a:r>
            <a:r>
              <a:rPr lang="pt-BR" dirty="0" smtClean="0"/>
              <a:t>(Tự </a:t>
            </a:r>
            <a:r>
              <a:rPr lang="pt-BR" dirty="0"/>
              <a:t>nhiên và Xã hội, lớp 3</a:t>
            </a:r>
            <a:r>
              <a:rPr lang="pt-BR" dirty="0" smtClean="0"/>
              <a:t>). </a:t>
            </a:r>
          </a:p>
          <a:p>
            <a:pPr marL="0" indent="0">
              <a:buNone/>
            </a:pPr>
            <a:endParaRPr lang="pt-BR" dirty="0" smtClean="0"/>
          </a:p>
          <a:p>
            <a:pPr marL="0" indent="0">
              <a:buNone/>
            </a:pPr>
            <a:r>
              <a:rPr lang="en-US" dirty="0" smtClean="0"/>
              <a:t> </a:t>
            </a:r>
            <a:endParaRPr lang="en-US" dirty="0"/>
          </a:p>
        </p:txBody>
      </p:sp>
      <p:sp>
        <p:nvSpPr>
          <p:cNvPr id="5" name="Rectangle 4"/>
          <p:cNvSpPr/>
          <p:nvPr/>
        </p:nvSpPr>
        <p:spPr>
          <a:xfrm>
            <a:off x="3505200" y="30480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t>Quang</a:t>
            </a:r>
            <a:r>
              <a:rPr lang="en-US" sz="3200" dirty="0"/>
              <a:t> </a:t>
            </a:r>
            <a:r>
              <a:rPr lang="en-US" sz="3200" dirty="0" err="1"/>
              <a:t>hợp</a:t>
            </a:r>
            <a:endParaRPr lang="en-US" sz="3200" dirty="0"/>
          </a:p>
        </p:txBody>
      </p:sp>
      <p:sp>
        <p:nvSpPr>
          <p:cNvPr id="6" name="Rectangle 5"/>
          <p:cNvSpPr/>
          <p:nvPr/>
        </p:nvSpPr>
        <p:spPr>
          <a:xfrm>
            <a:off x="3505200" y="44958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Hô</a:t>
            </a:r>
            <a:r>
              <a:rPr lang="en-US" sz="3200" dirty="0" smtClean="0"/>
              <a:t> </a:t>
            </a:r>
            <a:r>
              <a:rPr lang="en-US" sz="3200" dirty="0" err="1" smtClean="0"/>
              <a:t>hấp</a:t>
            </a:r>
            <a:endParaRPr lang="en-US" sz="3200" dirty="0"/>
          </a:p>
        </p:txBody>
      </p:sp>
      <p:sp>
        <p:nvSpPr>
          <p:cNvPr id="7" name="Rectangle 6"/>
          <p:cNvSpPr/>
          <p:nvPr/>
        </p:nvSpPr>
        <p:spPr>
          <a:xfrm>
            <a:off x="6553200" y="37338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90600" y="37338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t>Khí </a:t>
            </a:r>
            <a:r>
              <a:rPr lang="pt-BR" sz="3200" dirty="0" smtClean="0"/>
              <a:t>ô-xy</a:t>
            </a:r>
            <a:endParaRPr lang="pt-BR" sz="3200" dirty="0"/>
          </a:p>
        </p:txBody>
      </p:sp>
      <p:cxnSp>
        <p:nvCxnSpPr>
          <p:cNvPr id="10" name="Straight Connector 9"/>
          <p:cNvCxnSpPr>
            <a:stCxn id="8" idx="0"/>
          </p:cNvCxnSpPr>
          <p:nvPr/>
        </p:nvCxnSpPr>
        <p:spPr>
          <a:xfrm flipV="1">
            <a:off x="1752600" y="3276600"/>
            <a:ext cx="1752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19800" y="3276600"/>
            <a:ext cx="1676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6" idx="1"/>
          </p:cNvCxnSpPr>
          <p:nvPr/>
        </p:nvCxnSpPr>
        <p:spPr>
          <a:xfrm>
            <a:off x="1752600" y="4191000"/>
            <a:ext cx="1752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3"/>
          </p:cNvCxnSpPr>
          <p:nvPr/>
        </p:nvCxnSpPr>
        <p:spPr>
          <a:xfrm flipV="1">
            <a:off x="6019800" y="4191000"/>
            <a:ext cx="1676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0"/>
          </p:cNvCxnSpPr>
          <p:nvPr/>
        </p:nvCxnSpPr>
        <p:spPr>
          <a:xfrm flipV="1">
            <a:off x="1752600" y="3276600"/>
            <a:ext cx="1752600" cy="45720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a:stCxn id="5" idx="3"/>
          </p:cNvCxnSpPr>
          <p:nvPr/>
        </p:nvCxnSpPr>
        <p:spPr>
          <a:xfrm>
            <a:off x="6019800" y="3276600"/>
            <a:ext cx="1676400" cy="45720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a:stCxn id="6" idx="3"/>
          </p:cNvCxnSpPr>
          <p:nvPr/>
        </p:nvCxnSpPr>
        <p:spPr>
          <a:xfrm flipV="1">
            <a:off x="6019800" y="4191000"/>
            <a:ext cx="1676400" cy="53340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a:stCxn id="8" idx="2"/>
            <a:endCxn id="6" idx="1"/>
          </p:cNvCxnSpPr>
          <p:nvPr/>
        </p:nvCxnSpPr>
        <p:spPr>
          <a:xfrm>
            <a:off x="1752600" y="4191000"/>
            <a:ext cx="1752600" cy="53340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2531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it-IT" dirty="0" smtClean="0">
                <a:sym typeface="Wingdings"/>
              </a:rPr>
              <a:t> </a:t>
            </a:r>
            <a:r>
              <a:rPr lang="it-IT" i="1" dirty="0" smtClean="0"/>
              <a:t>T</a:t>
            </a:r>
            <a:r>
              <a:rPr lang="pt-BR" i="1" dirty="0"/>
              <a:t>rong trường hợp thuận lợi, </a:t>
            </a:r>
            <a:r>
              <a:rPr lang="pt-BR" i="1" dirty="0" smtClean="0"/>
              <a:t>kết </a:t>
            </a:r>
            <a:r>
              <a:rPr lang="pt-BR" i="1" dirty="0"/>
              <a:t>nối </a:t>
            </a:r>
            <a:r>
              <a:rPr lang="pt-BR" i="1" u="sng" dirty="0"/>
              <a:t>nội dung một số lĩnh vực, môn học</a:t>
            </a:r>
            <a:r>
              <a:rPr lang="pt-BR" i="1" dirty="0"/>
              <a:t> với </a:t>
            </a:r>
            <a:r>
              <a:rPr lang="pt-BR" i="1" dirty="0" smtClean="0"/>
              <a:t>nhau, </a:t>
            </a:r>
            <a:r>
              <a:rPr lang="pt-BR" i="1" dirty="0"/>
              <a:t>tức bảo đảm </a:t>
            </a:r>
            <a:r>
              <a:rPr lang="pt-BR" i="1" u="sng" dirty="0"/>
              <a:t>tính tích hợp</a:t>
            </a:r>
            <a:r>
              <a:rPr lang="pt-BR" i="1" dirty="0"/>
              <a:t> của nội dung bài học.</a:t>
            </a:r>
          </a:p>
          <a:p>
            <a:pPr marL="0" indent="0" algn="just">
              <a:buNone/>
            </a:pPr>
            <a:r>
              <a:rPr lang="pt-BR" b="1" dirty="0"/>
              <a:t>Ví </a:t>
            </a:r>
            <a:r>
              <a:rPr lang="pt-BR" b="1" dirty="0" smtClean="0"/>
              <a:t>dụ:</a:t>
            </a:r>
            <a:r>
              <a:rPr lang="pt-BR" dirty="0" smtClean="0"/>
              <a:t> Tổ chức hoạt động theo chủ </a:t>
            </a:r>
            <a:r>
              <a:rPr lang="pt-BR" dirty="0"/>
              <a:t>đề "Bảo vệ môi </a:t>
            </a:r>
            <a:r>
              <a:rPr lang="pt-BR" dirty="0" smtClean="0"/>
              <a:t>trường“ có ND liên quan các môn học: </a:t>
            </a:r>
            <a:r>
              <a:rPr lang="pt-BR" b="1" dirty="0" smtClean="0"/>
              <a:t>Tự nhiên và Xã hội</a:t>
            </a:r>
            <a:r>
              <a:rPr lang="pt-BR" dirty="0" smtClean="0"/>
              <a:t> (các yếu tố, đặc điểm của môi trường nơi được bảo vệ, giữ gìn), </a:t>
            </a:r>
            <a:r>
              <a:rPr lang="pt-BR" b="1" dirty="0" smtClean="0"/>
              <a:t>Đạo đức</a:t>
            </a:r>
            <a:r>
              <a:rPr lang="pt-BR" dirty="0" smtClean="0"/>
              <a:t> (những </a:t>
            </a:r>
            <a:r>
              <a:rPr lang="pt-BR" dirty="0"/>
              <a:t>hành động bảo vệ hay phá hoại môi </a:t>
            </a:r>
            <a:r>
              <a:rPr lang="pt-BR" dirty="0" smtClean="0"/>
              <a:t>trường), </a:t>
            </a:r>
            <a:r>
              <a:rPr lang="pt-BR" b="1" dirty="0" smtClean="0"/>
              <a:t>Âm nhạc </a:t>
            </a:r>
            <a:r>
              <a:rPr lang="pt-BR" dirty="0" smtClean="0"/>
              <a:t>(các </a:t>
            </a:r>
            <a:r>
              <a:rPr lang="pt-BR" dirty="0"/>
              <a:t>bài hát về môi trường, bảo vệ môi </a:t>
            </a:r>
            <a:r>
              <a:rPr lang="pt-BR" dirty="0" smtClean="0"/>
              <a:t>trường), </a:t>
            </a:r>
            <a:r>
              <a:rPr lang="pt-BR" b="1" dirty="0" smtClean="0"/>
              <a:t>Mĩ thuật</a:t>
            </a:r>
            <a:r>
              <a:rPr lang="pt-BR" dirty="0" smtClean="0"/>
              <a:t> (vẽ </a:t>
            </a:r>
            <a:r>
              <a:rPr lang="pt-BR" dirty="0"/>
              <a:t>tranh về chủ đề bảo vệ môi </a:t>
            </a:r>
            <a:r>
              <a:rPr lang="pt-BR" dirty="0" smtClean="0"/>
              <a:t>trường), </a:t>
            </a:r>
            <a:r>
              <a:rPr lang="pt-BR" b="1" dirty="0" smtClean="0"/>
              <a:t>Tiếng Việt</a:t>
            </a:r>
            <a:r>
              <a:rPr lang="pt-BR" dirty="0" smtClean="0"/>
              <a:t> (viết </a:t>
            </a:r>
            <a:r>
              <a:rPr lang="pt-BR" dirty="0"/>
              <a:t>bài luận, thuyết trình về môi </a:t>
            </a:r>
            <a:r>
              <a:rPr lang="pt-BR" dirty="0" smtClean="0"/>
              <a:t>trường</a:t>
            </a:r>
            <a:r>
              <a:rPr lang="pt-BR" dirty="0"/>
              <a:t>, bảo vệ môi </a:t>
            </a:r>
            <a:r>
              <a:rPr lang="pt-BR" dirty="0" smtClean="0"/>
              <a:t>trường), </a:t>
            </a:r>
            <a:r>
              <a:rPr lang="pt-BR" b="1" dirty="0" smtClean="0"/>
              <a:t>Thủ công - Kỹ thuật</a:t>
            </a:r>
            <a:r>
              <a:rPr lang="pt-BR" dirty="0" smtClean="0"/>
              <a:t> (làm đồ tái chế bảo vệ môi trường), </a:t>
            </a:r>
            <a:r>
              <a:rPr lang="pt-BR" b="1" dirty="0" smtClean="0"/>
              <a:t>Lịch sử - Địa lý</a:t>
            </a:r>
            <a:r>
              <a:rPr lang="pt-BR" dirty="0" smtClean="0"/>
              <a:t> (các yếu tố lịch sử và địa lý của công trình nơi môi trường được bảo vệ, giữ gìn)...</a:t>
            </a:r>
            <a:endParaRPr lang="en-US" dirty="0"/>
          </a:p>
        </p:txBody>
      </p:sp>
    </p:spTree>
    <p:extLst>
      <p:ext uri="{BB962C8B-B14F-4D97-AF65-F5344CB8AC3E}">
        <p14:creationId xmlns:p14="http://schemas.microsoft.com/office/powerpoint/2010/main" val="2784280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it-IT" dirty="0" smtClean="0">
                <a:sym typeface="Wingdings"/>
              </a:rPr>
              <a:t> </a:t>
            </a:r>
            <a:r>
              <a:rPr lang="it-IT" i="1" dirty="0" smtClean="0"/>
              <a:t>K</a:t>
            </a:r>
            <a:r>
              <a:rPr lang="pt-BR" i="1" dirty="0"/>
              <a:t>hai thác nội dung học tập từ </a:t>
            </a:r>
            <a:r>
              <a:rPr lang="pt-BR" i="1" u="sng" dirty="0"/>
              <a:t>nhiều nguồn thông tin</a:t>
            </a:r>
            <a:r>
              <a:rPr lang="pt-BR" i="1" dirty="0"/>
              <a:t> khác nhau.</a:t>
            </a:r>
            <a:endParaRPr lang="en-US" i="1" dirty="0"/>
          </a:p>
          <a:p>
            <a:pPr marL="0" indent="0" algn="just">
              <a:buNone/>
            </a:pPr>
            <a:r>
              <a:rPr lang="pt-BR" b="1" dirty="0"/>
              <a:t>Ví </a:t>
            </a:r>
            <a:r>
              <a:rPr lang="pt-BR" b="1" dirty="0" smtClean="0"/>
              <a:t>dụ: </a:t>
            </a:r>
            <a:r>
              <a:rPr lang="pt-BR" dirty="0"/>
              <a:t>Sau khi học bài “Khả năng kỳ diệu của lá cây” (môn Tự nhiên và Xã hội, lớp 3), học sinh biết lá cây có 3 chức năng là hô hấp, quang hợp, thoát hơi nước. Nếu có em học sinh đặt câu hỏi “Về mùa đông cây bàng rụng hết lá thì các chức năng của lá có được thực hiện không?”. </a:t>
            </a:r>
            <a:endParaRPr lang="pt-BR" dirty="0" smtClean="0"/>
          </a:p>
          <a:p>
            <a:pPr marL="0" indent="0" algn="just">
              <a:buNone/>
            </a:pPr>
            <a:r>
              <a:rPr lang="pt-BR" dirty="0" smtClean="0">
                <a:sym typeface="Wingdings"/>
              </a:rPr>
              <a:t></a:t>
            </a:r>
            <a:r>
              <a:rPr lang="pt-BR" dirty="0" smtClean="0"/>
              <a:t>Khi </a:t>
            </a:r>
            <a:r>
              <a:rPr lang="pt-BR" dirty="0"/>
              <a:t>đó, giáo viên khuyến khích các em về nhà tìm hiểu qua các nguồn thông tin như internet, người lớn, các nhà khoa học... để tiết học sau cùng nhau trao đổi.</a:t>
            </a:r>
            <a:endParaRPr lang="en-US" dirty="0"/>
          </a:p>
          <a:p>
            <a:pPr marL="0" indent="0">
              <a:buNone/>
            </a:pPr>
            <a:endParaRPr lang="en-US" dirty="0"/>
          </a:p>
        </p:txBody>
      </p:sp>
    </p:spTree>
    <p:extLst>
      <p:ext uri="{BB962C8B-B14F-4D97-AF65-F5344CB8AC3E}">
        <p14:creationId xmlns:p14="http://schemas.microsoft.com/office/powerpoint/2010/main" val="3924835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err="1" smtClean="0"/>
              <a:t>Thực</a:t>
            </a:r>
            <a:r>
              <a:rPr lang="en-US" b="1" dirty="0" smtClean="0"/>
              <a:t> </a:t>
            </a:r>
            <a:r>
              <a:rPr lang="en-US" b="1" dirty="0" err="1" smtClean="0"/>
              <a:t>hành</a:t>
            </a:r>
            <a:r>
              <a:rPr lang="en-US" b="1" dirty="0" smtClean="0"/>
              <a:t> </a:t>
            </a:r>
            <a:endParaRPr lang="en-US" b="1" dirty="0"/>
          </a:p>
        </p:txBody>
      </p:sp>
      <p:sp>
        <p:nvSpPr>
          <p:cNvPr id="3" name="Content Placeholder 2"/>
          <p:cNvSpPr>
            <a:spLocks noGrp="1"/>
          </p:cNvSpPr>
          <p:nvPr>
            <p:ph idx="1"/>
          </p:nvPr>
        </p:nvSpPr>
        <p:spPr>
          <a:xfrm>
            <a:off x="457200" y="1905000"/>
            <a:ext cx="8229600" cy="4221163"/>
          </a:xfrm>
        </p:spPr>
        <p:txBody>
          <a:bodyPr>
            <a:normAutofit/>
          </a:bodyPr>
          <a:lstStyle/>
          <a:p>
            <a:pPr marL="0" indent="0">
              <a:buNone/>
            </a:pPr>
            <a:r>
              <a:rPr lang="en-US" sz="3600" dirty="0" smtClean="0"/>
              <a:t>     </a:t>
            </a:r>
            <a:r>
              <a:rPr lang="en-US" sz="3600" dirty="0" err="1" smtClean="0"/>
              <a:t>Xây</a:t>
            </a:r>
            <a:r>
              <a:rPr lang="en-US" sz="3600" dirty="0" smtClean="0"/>
              <a:t> </a:t>
            </a:r>
            <a:r>
              <a:rPr lang="en-US" sz="3600" dirty="0" err="1" smtClean="0"/>
              <a:t>dựng</a:t>
            </a:r>
            <a:r>
              <a:rPr lang="en-US" sz="3600" dirty="0" smtClean="0"/>
              <a:t> </a:t>
            </a:r>
            <a:r>
              <a:rPr lang="en-US" sz="3600" dirty="0" err="1" smtClean="0"/>
              <a:t>nội</a:t>
            </a:r>
            <a:r>
              <a:rPr lang="en-US" sz="3600" dirty="0" smtClean="0"/>
              <a:t> dung </a:t>
            </a:r>
            <a:r>
              <a:rPr lang="en-US" sz="3600" dirty="0" err="1" smtClean="0"/>
              <a:t>cho</a:t>
            </a:r>
            <a:r>
              <a:rPr lang="en-US" sz="3600" dirty="0" smtClean="0"/>
              <a:t> </a:t>
            </a:r>
            <a:r>
              <a:rPr lang="en-US" sz="3600" dirty="0" err="1" smtClean="0"/>
              <a:t>một</a:t>
            </a:r>
            <a:r>
              <a:rPr lang="en-US" sz="3600" dirty="0" smtClean="0"/>
              <a:t> </a:t>
            </a:r>
            <a:r>
              <a:rPr lang="en-US" sz="3600" dirty="0" err="1" smtClean="0"/>
              <a:t>hoạt</a:t>
            </a:r>
            <a:r>
              <a:rPr lang="en-US" sz="3600" dirty="0" smtClean="0"/>
              <a:t> </a:t>
            </a:r>
            <a:r>
              <a:rPr lang="en-US" sz="3600" dirty="0" err="1" smtClean="0"/>
              <a:t>động</a:t>
            </a:r>
            <a:r>
              <a:rPr lang="en-US" sz="3600" dirty="0" smtClean="0"/>
              <a:t> </a:t>
            </a:r>
            <a:r>
              <a:rPr lang="en-US" sz="3600" dirty="0" err="1" smtClean="0"/>
              <a:t>phát</a:t>
            </a:r>
            <a:r>
              <a:rPr lang="en-US" sz="3600" dirty="0" smtClean="0"/>
              <a:t> </a:t>
            </a:r>
            <a:r>
              <a:rPr lang="en-US" sz="3600" dirty="0" err="1" smtClean="0"/>
              <a:t>triển</a:t>
            </a:r>
            <a:r>
              <a:rPr lang="en-US" sz="3600" dirty="0" smtClean="0"/>
              <a:t> </a:t>
            </a:r>
            <a:r>
              <a:rPr lang="en-US" sz="3600" dirty="0" err="1" smtClean="0"/>
              <a:t>năng</a:t>
            </a:r>
            <a:r>
              <a:rPr lang="en-US" sz="3600" dirty="0" smtClean="0"/>
              <a:t> </a:t>
            </a:r>
            <a:r>
              <a:rPr lang="en-US" sz="3600" dirty="0" err="1" smtClean="0"/>
              <a:t>lực</a:t>
            </a:r>
            <a:r>
              <a:rPr lang="en-US" sz="3600" dirty="0" smtClean="0"/>
              <a:t> HS (</a:t>
            </a:r>
            <a:r>
              <a:rPr lang="en-US" sz="3600" dirty="0" err="1" smtClean="0"/>
              <a:t>tùy</a:t>
            </a:r>
            <a:r>
              <a:rPr lang="en-US" sz="3600" dirty="0" smtClean="0"/>
              <a:t> </a:t>
            </a:r>
            <a:r>
              <a:rPr lang="en-US" sz="3600" dirty="0" err="1" smtClean="0"/>
              <a:t>chọn</a:t>
            </a:r>
            <a:r>
              <a:rPr lang="en-US" sz="3600" dirty="0" smtClean="0"/>
              <a:t> </a:t>
            </a:r>
            <a:r>
              <a:rPr lang="en-US" sz="3600" dirty="0" err="1" smtClean="0"/>
              <a:t>bài</a:t>
            </a:r>
            <a:r>
              <a:rPr lang="en-US" sz="3600" dirty="0" smtClean="0"/>
              <a:t> </a:t>
            </a:r>
            <a:r>
              <a:rPr lang="en-US" sz="3600" dirty="0" err="1" smtClean="0"/>
              <a:t>học</a:t>
            </a:r>
            <a:r>
              <a:rPr lang="en-US" sz="3600" dirty="0" smtClean="0"/>
              <a:t>, </a:t>
            </a:r>
            <a:r>
              <a:rPr lang="en-US" sz="3600" dirty="0" err="1" smtClean="0"/>
              <a:t>môn</a:t>
            </a:r>
            <a:r>
              <a:rPr lang="en-US" sz="3600" dirty="0" smtClean="0"/>
              <a:t> </a:t>
            </a:r>
            <a:r>
              <a:rPr lang="en-US" sz="3600" dirty="0" err="1" smtClean="0"/>
              <a:t>học</a:t>
            </a:r>
            <a:r>
              <a:rPr lang="en-US" sz="3600" dirty="0" smtClean="0"/>
              <a:t>) </a:t>
            </a:r>
            <a:r>
              <a:rPr lang="en-US" sz="3600" dirty="0" err="1" smtClean="0"/>
              <a:t>hoặc</a:t>
            </a:r>
            <a:r>
              <a:rPr lang="en-US" sz="3600" dirty="0" smtClean="0"/>
              <a:t> </a:t>
            </a:r>
            <a:r>
              <a:rPr lang="en-US" sz="3600" dirty="0" err="1" smtClean="0"/>
              <a:t>nội</a:t>
            </a:r>
            <a:r>
              <a:rPr lang="en-US" sz="3600" dirty="0" smtClean="0"/>
              <a:t> dung </a:t>
            </a:r>
            <a:r>
              <a:rPr lang="en-US" sz="3600" dirty="0" err="1" smtClean="0"/>
              <a:t>cho</a:t>
            </a:r>
            <a:r>
              <a:rPr lang="en-US" sz="3600" dirty="0" smtClean="0"/>
              <a:t> </a:t>
            </a:r>
            <a:r>
              <a:rPr lang="en-US" sz="3600" dirty="0" err="1" smtClean="0"/>
              <a:t>hoạt</a:t>
            </a:r>
            <a:r>
              <a:rPr lang="en-US" sz="3600" dirty="0" smtClean="0"/>
              <a:t> </a:t>
            </a:r>
            <a:r>
              <a:rPr lang="en-US" sz="3600" dirty="0" err="1" smtClean="0"/>
              <a:t>động</a:t>
            </a:r>
            <a:r>
              <a:rPr lang="en-US" sz="3600" dirty="0" smtClean="0"/>
              <a:t> </a:t>
            </a:r>
            <a:r>
              <a:rPr lang="en-US" sz="3600" dirty="0" err="1" smtClean="0"/>
              <a:t>hình</a:t>
            </a:r>
            <a:r>
              <a:rPr lang="en-US" sz="3600" dirty="0" smtClean="0"/>
              <a:t> </a:t>
            </a:r>
            <a:r>
              <a:rPr lang="en-US" sz="3600" dirty="0" err="1" smtClean="0"/>
              <a:t>thành</a:t>
            </a:r>
            <a:r>
              <a:rPr lang="en-US" sz="3600" dirty="0" smtClean="0"/>
              <a:t> </a:t>
            </a:r>
            <a:r>
              <a:rPr lang="en-US" sz="3600" dirty="0" err="1" smtClean="0"/>
              <a:t>kiến</a:t>
            </a:r>
            <a:r>
              <a:rPr lang="en-US" sz="3600" dirty="0" smtClean="0"/>
              <a:t> </a:t>
            </a:r>
            <a:r>
              <a:rPr lang="en-US" sz="3600" dirty="0" err="1" smtClean="0"/>
              <a:t>thức</a:t>
            </a:r>
            <a:r>
              <a:rPr lang="en-US" sz="3600" dirty="0" smtClean="0"/>
              <a:t> </a:t>
            </a:r>
            <a:r>
              <a:rPr lang="en-US" sz="3600" dirty="0" err="1" smtClean="0"/>
              <a:t>yêu</a:t>
            </a:r>
            <a:r>
              <a:rPr lang="en-US" sz="3600" dirty="0" smtClean="0"/>
              <a:t> </a:t>
            </a:r>
            <a:r>
              <a:rPr lang="en-US" sz="3600" dirty="0" err="1" smtClean="0"/>
              <a:t>cầu</a:t>
            </a:r>
            <a:r>
              <a:rPr lang="en-US" sz="3600" dirty="0" smtClean="0"/>
              <a:t> </a:t>
            </a:r>
            <a:r>
              <a:rPr lang="en-US" sz="3600" dirty="0" err="1" smtClean="0"/>
              <a:t>của</a:t>
            </a:r>
            <a:r>
              <a:rPr lang="en-US" sz="3600" dirty="0" smtClean="0"/>
              <a:t> </a:t>
            </a:r>
            <a:r>
              <a:rPr lang="en-US" sz="3600" dirty="0" err="1" smtClean="0"/>
              <a:t>chuẩn</a:t>
            </a:r>
            <a:r>
              <a:rPr lang="en-US" sz="3600" dirty="0" smtClean="0"/>
              <a:t> </a:t>
            </a:r>
            <a:r>
              <a:rPr lang="en-US" sz="3600" dirty="0" err="1" smtClean="0"/>
              <a:t>mực</a:t>
            </a:r>
            <a:r>
              <a:rPr lang="en-US" sz="3600" dirty="0" smtClean="0"/>
              <a:t> </a:t>
            </a:r>
            <a:r>
              <a:rPr lang="en-US" sz="3600" dirty="0" err="1" smtClean="0"/>
              <a:t>hành</a:t>
            </a:r>
            <a:r>
              <a:rPr lang="en-US" sz="3600" dirty="0" smtClean="0"/>
              <a:t> vi </a:t>
            </a:r>
            <a:r>
              <a:rPr lang="en-US" sz="3600" dirty="0" err="1" smtClean="0"/>
              <a:t>theo</a:t>
            </a:r>
            <a:r>
              <a:rPr lang="en-US" sz="3600" dirty="0" smtClean="0"/>
              <a:t> </a:t>
            </a:r>
            <a:r>
              <a:rPr lang="en-US" sz="3600" dirty="0" err="1" smtClean="0"/>
              <a:t>bài</a:t>
            </a:r>
            <a:r>
              <a:rPr lang="en-US" sz="3600" dirty="0" smtClean="0"/>
              <a:t> </a:t>
            </a:r>
            <a:r>
              <a:rPr lang="en-US" sz="3600" dirty="0" err="1" smtClean="0"/>
              <a:t>đạo</a:t>
            </a:r>
            <a:r>
              <a:rPr lang="en-US" sz="3600" dirty="0" smtClean="0"/>
              <a:t> </a:t>
            </a:r>
            <a:r>
              <a:rPr lang="en-US" sz="3600" dirty="0" err="1" smtClean="0"/>
              <a:t>đức</a:t>
            </a:r>
            <a:r>
              <a:rPr lang="en-US" sz="3600" dirty="0" smtClean="0"/>
              <a:t> “</a:t>
            </a:r>
            <a:r>
              <a:rPr lang="en-US" sz="3600" dirty="0" err="1" smtClean="0"/>
              <a:t>Bảo</a:t>
            </a:r>
            <a:r>
              <a:rPr lang="en-US" sz="3600" dirty="0" smtClean="0"/>
              <a:t> </a:t>
            </a:r>
            <a:r>
              <a:rPr lang="en-US" sz="3600" dirty="0" err="1" smtClean="0"/>
              <a:t>vệ</a:t>
            </a:r>
            <a:r>
              <a:rPr lang="en-US" sz="3600" dirty="0" smtClean="0"/>
              <a:t> </a:t>
            </a:r>
            <a:r>
              <a:rPr lang="en-US" sz="3600" dirty="0" err="1" smtClean="0"/>
              <a:t>môi</a:t>
            </a:r>
            <a:r>
              <a:rPr lang="en-US" sz="3600" dirty="0" smtClean="0"/>
              <a:t> </a:t>
            </a:r>
            <a:r>
              <a:rPr lang="en-US" sz="3600" dirty="0" err="1" smtClean="0"/>
              <a:t>trường</a:t>
            </a:r>
            <a:r>
              <a:rPr lang="en-US" sz="3600" dirty="0" smtClean="0"/>
              <a:t>” (</a:t>
            </a:r>
            <a:r>
              <a:rPr lang="en-US" sz="3600" dirty="0" err="1" smtClean="0"/>
              <a:t>lớp</a:t>
            </a:r>
            <a:r>
              <a:rPr lang="en-US" sz="3600" dirty="0" smtClean="0"/>
              <a:t> 4).</a:t>
            </a:r>
            <a:endParaRPr lang="en-US" sz="3600" dirty="0"/>
          </a:p>
        </p:txBody>
      </p:sp>
    </p:spTree>
    <p:extLst>
      <p:ext uri="{BB962C8B-B14F-4D97-AF65-F5344CB8AC3E}">
        <p14:creationId xmlns:p14="http://schemas.microsoft.com/office/powerpoint/2010/main" val="39204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VẬN DỤNG PHƯƠNG PHÁP DẠY HỌC</a:t>
            </a:r>
            <a:r>
              <a:rPr lang="en-US" dirty="0" smtClean="0"/>
              <a:t> </a:t>
            </a:r>
            <a:endParaRPr lang="en-US" dirty="0"/>
          </a:p>
        </p:txBody>
      </p:sp>
      <p:sp>
        <p:nvSpPr>
          <p:cNvPr id="3" name="Content Placeholder 2"/>
          <p:cNvSpPr>
            <a:spLocks noGrp="1"/>
          </p:cNvSpPr>
          <p:nvPr>
            <p:ph idx="1"/>
          </p:nvPr>
        </p:nvSpPr>
        <p:spPr/>
        <p:txBody>
          <a:bodyPr/>
          <a:lstStyle/>
          <a:p>
            <a:pPr marL="0" indent="0" algn="ctr">
              <a:buNone/>
            </a:pPr>
            <a:r>
              <a:rPr lang="nl-NL" b="1" dirty="0" smtClean="0">
                <a:sym typeface="Wingdings"/>
              </a:rPr>
              <a:t></a:t>
            </a:r>
            <a:r>
              <a:rPr lang="nl-NL" b="1" dirty="0" smtClean="0"/>
              <a:t>Quán </a:t>
            </a:r>
            <a:r>
              <a:rPr lang="nl-NL" b="1" dirty="0"/>
              <a:t>triệt quan điểm </a:t>
            </a:r>
            <a:endParaRPr lang="nl-NL" b="1" dirty="0" smtClean="0"/>
          </a:p>
          <a:p>
            <a:pPr marL="0" indent="0" algn="ctr">
              <a:buNone/>
            </a:pPr>
            <a:r>
              <a:rPr lang="nl-NL" b="1" dirty="0" smtClean="0"/>
              <a:t>phát </a:t>
            </a:r>
            <a:r>
              <a:rPr lang="nl-NL" b="1" dirty="0"/>
              <a:t>triển năng lực </a:t>
            </a:r>
            <a:r>
              <a:rPr lang="nl-NL" b="1" dirty="0" smtClean="0"/>
              <a:t>đối với PPDH </a:t>
            </a:r>
            <a:endParaRPr lang="nl-NL" b="1" dirty="0"/>
          </a:p>
          <a:p>
            <a:pPr marL="0" indent="0">
              <a:buNone/>
            </a:pPr>
            <a:r>
              <a:rPr lang="nl-NL" dirty="0" smtClean="0"/>
              <a:t>1) </a:t>
            </a:r>
            <a:r>
              <a:rPr lang="it-IT" dirty="0" smtClean="0"/>
              <a:t>Chú </a:t>
            </a:r>
            <a:r>
              <a:rPr lang="it-IT" dirty="0"/>
              <a:t>trọng đến phương pháp </a:t>
            </a:r>
            <a:r>
              <a:rPr lang="it-IT" u="sng" dirty="0"/>
              <a:t>tự học</a:t>
            </a:r>
            <a:r>
              <a:rPr lang="it-IT" dirty="0"/>
              <a:t> của học </a:t>
            </a:r>
            <a:r>
              <a:rPr lang="it-IT" dirty="0" smtClean="0"/>
              <a:t>sinh.</a:t>
            </a:r>
          </a:p>
          <a:p>
            <a:pPr marL="0" indent="0">
              <a:buNone/>
            </a:pPr>
            <a:r>
              <a:rPr lang="it-IT" dirty="0" smtClean="0"/>
              <a:t>2) Tổ </a:t>
            </a:r>
            <a:r>
              <a:rPr lang="it-IT" dirty="0"/>
              <a:t>chức việc học tập qua những </a:t>
            </a:r>
            <a:r>
              <a:rPr lang="it-IT" u="sng" dirty="0"/>
              <a:t>hoạt động của học </a:t>
            </a:r>
            <a:r>
              <a:rPr lang="it-IT" u="sng" dirty="0" smtClean="0"/>
              <a:t>sinh</a:t>
            </a:r>
            <a:r>
              <a:rPr lang="it-IT" dirty="0" smtClean="0"/>
              <a:t>.</a:t>
            </a:r>
          </a:p>
          <a:p>
            <a:pPr marL="0" indent="0">
              <a:buNone/>
            </a:pPr>
            <a:r>
              <a:rPr lang="it-IT" dirty="0" smtClean="0"/>
              <a:t>3)</a:t>
            </a:r>
            <a:r>
              <a:rPr lang="pt-BR" dirty="0"/>
              <a:t> Coi trọng </a:t>
            </a:r>
            <a:r>
              <a:rPr lang="it-IT" dirty="0"/>
              <a:t>việc phát triển </a:t>
            </a:r>
            <a:r>
              <a:rPr lang="it-IT" u="sng" dirty="0"/>
              <a:t>tư duy</a:t>
            </a:r>
            <a:r>
              <a:rPr lang="it-IT" dirty="0"/>
              <a:t> của học </a:t>
            </a:r>
            <a:r>
              <a:rPr lang="it-IT" dirty="0" smtClean="0"/>
              <a:t>sinh.</a:t>
            </a:r>
            <a:endParaRPr lang="nl-NL" dirty="0" smtClean="0"/>
          </a:p>
        </p:txBody>
      </p:sp>
    </p:spTree>
    <p:extLst>
      <p:ext uri="{BB962C8B-B14F-4D97-AF65-F5344CB8AC3E}">
        <p14:creationId xmlns:p14="http://schemas.microsoft.com/office/powerpoint/2010/main" val="972006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nl-NL" sz="3600" b="1" dirty="0" smtClean="0"/>
              <a:t>1. </a:t>
            </a:r>
            <a:r>
              <a:rPr lang="it-IT" sz="3600" b="1" dirty="0"/>
              <a:t>Chú trọng đến </a:t>
            </a:r>
            <a:r>
              <a:rPr lang="it-IT" sz="3600" b="1" u="sng" dirty="0" smtClean="0"/>
              <a:t>PP </a:t>
            </a:r>
            <a:r>
              <a:rPr lang="it-IT" sz="3600" b="1" u="sng" dirty="0"/>
              <a:t>tự học</a:t>
            </a:r>
            <a:r>
              <a:rPr lang="it-IT" sz="3600" b="1" dirty="0"/>
              <a:t> của </a:t>
            </a:r>
            <a:r>
              <a:rPr lang="it-IT" sz="3600" b="1" dirty="0" smtClean="0"/>
              <a:t>HS</a:t>
            </a:r>
            <a:endParaRPr lang="en-US" sz="3600" b="1" dirty="0"/>
          </a:p>
        </p:txBody>
      </p:sp>
      <p:sp>
        <p:nvSpPr>
          <p:cNvPr id="3" name="Content Placeholder 2"/>
          <p:cNvSpPr>
            <a:spLocks noGrp="1"/>
          </p:cNvSpPr>
          <p:nvPr>
            <p:ph idx="1"/>
          </p:nvPr>
        </p:nvSpPr>
        <p:spPr/>
        <p:txBody>
          <a:bodyPr/>
          <a:lstStyle/>
          <a:p>
            <a:r>
              <a:rPr lang="en-US" dirty="0" err="1" smtClean="0"/>
              <a:t>Hướng</a:t>
            </a:r>
            <a:r>
              <a:rPr lang="en-US" dirty="0" smtClean="0"/>
              <a:t> </a:t>
            </a:r>
            <a:r>
              <a:rPr lang="en-US" dirty="0" err="1" smtClean="0"/>
              <a:t>dẫn</a:t>
            </a:r>
            <a:r>
              <a:rPr lang="en-US" dirty="0" smtClean="0"/>
              <a:t> </a:t>
            </a:r>
            <a:r>
              <a:rPr lang="en-US" dirty="0" err="1" smtClean="0"/>
              <a:t>của</a:t>
            </a:r>
            <a:r>
              <a:rPr lang="en-US" dirty="0" smtClean="0"/>
              <a:t> GV.</a:t>
            </a:r>
          </a:p>
          <a:p>
            <a:r>
              <a:rPr lang="en-US" dirty="0" err="1"/>
              <a:t>Phương</a:t>
            </a:r>
            <a:r>
              <a:rPr lang="en-US" dirty="0"/>
              <a:t> </a:t>
            </a:r>
            <a:r>
              <a:rPr lang="en-US" dirty="0" err="1"/>
              <a:t>tiện</a:t>
            </a:r>
            <a:r>
              <a:rPr lang="en-US" dirty="0"/>
              <a:t>, </a:t>
            </a:r>
            <a:r>
              <a:rPr lang="en-US" dirty="0" err="1"/>
              <a:t>đồ</a:t>
            </a:r>
            <a:r>
              <a:rPr lang="en-US" dirty="0"/>
              <a:t> </a:t>
            </a:r>
            <a:r>
              <a:rPr lang="en-US" dirty="0" err="1"/>
              <a:t>dùng</a:t>
            </a:r>
            <a:r>
              <a:rPr lang="en-US" dirty="0"/>
              <a:t>, </a:t>
            </a:r>
            <a:r>
              <a:rPr lang="en-US" dirty="0" err="1"/>
              <a:t>sách</a:t>
            </a:r>
            <a:r>
              <a:rPr lang="en-US" dirty="0"/>
              <a:t> </a:t>
            </a:r>
            <a:r>
              <a:rPr lang="en-US" dirty="0" err="1"/>
              <a:t>vở</a:t>
            </a:r>
            <a:r>
              <a:rPr lang="en-US" dirty="0"/>
              <a:t>, internet…</a:t>
            </a:r>
          </a:p>
          <a:p>
            <a:r>
              <a:rPr lang="en-US" dirty="0" err="1"/>
              <a:t>Trải</a:t>
            </a:r>
            <a:r>
              <a:rPr lang="en-US" dirty="0"/>
              <a:t> </a:t>
            </a:r>
            <a:r>
              <a:rPr lang="en-US" dirty="0" err="1"/>
              <a:t>nghiệm</a:t>
            </a:r>
            <a:r>
              <a:rPr lang="en-US" dirty="0"/>
              <a:t>.</a:t>
            </a:r>
          </a:p>
          <a:p>
            <a:r>
              <a:rPr lang="en-US" dirty="0" err="1" smtClean="0"/>
              <a:t>Nhóm</a:t>
            </a:r>
            <a:r>
              <a:rPr lang="en-US" dirty="0"/>
              <a:t>, </a:t>
            </a:r>
            <a:r>
              <a:rPr lang="en-US" dirty="0" err="1"/>
              <a:t>cá</a:t>
            </a:r>
            <a:r>
              <a:rPr lang="en-US" dirty="0"/>
              <a:t> </a:t>
            </a:r>
            <a:r>
              <a:rPr lang="en-US" dirty="0" err="1"/>
              <a:t>nhân</a:t>
            </a:r>
            <a:r>
              <a:rPr lang="en-US" dirty="0" smtClean="0"/>
              <a:t>.</a:t>
            </a:r>
          </a:p>
          <a:p>
            <a:pPr marL="0" indent="0">
              <a:buNone/>
            </a:pPr>
            <a:r>
              <a:rPr lang="en-US" dirty="0" smtClean="0">
                <a:sym typeface="Wingdings"/>
              </a:rPr>
              <a:t> </a:t>
            </a:r>
            <a:r>
              <a:rPr lang="en-US" dirty="0" err="1" smtClean="0">
                <a:sym typeface="Wingdings"/>
              </a:rPr>
              <a:t>Ví</a:t>
            </a:r>
            <a:r>
              <a:rPr lang="en-US" dirty="0" smtClean="0">
                <a:sym typeface="Wingdings"/>
              </a:rPr>
              <a:t> </a:t>
            </a:r>
            <a:r>
              <a:rPr lang="en-US" dirty="0" err="1" smtClean="0">
                <a:sym typeface="Wingdings"/>
              </a:rPr>
              <a:t>dụ</a:t>
            </a:r>
            <a:r>
              <a:rPr lang="en-US" dirty="0" smtClean="0">
                <a:sym typeface="Wingdings"/>
              </a:rPr>
              <a:t>: </a:t>
            </a:r>
            <a:r>
              <a:rPr lang="en-US" dirty="0" err="1" smtClean="0">
                <a:sym typeface="Wingdings"/>
              </a:rPr>
              <a:t>Bài</a:t>
            </a:r>
            <a:r>
              <a:rPr lang="en-US" dirty="0" smtClean="0">
                <a:sym typeface="Wingdings"/>
              </a:rPr>
              <a:t> “</a:t>
            </a:r>
            <a:r>
              <a:rPr lang="en-US" dirty="0" err="1" smtClean="0">
                <a:sym typeface="Wingdings"/>
              </a:rPr>
              <a:t>Quả</a:t>
            </a:r>
            <a:r>
              <a:rPr lang="en-US" dirty="0" smtClean="0">
                <a:sym typeface="Wingdings"/>
              </a:rPr>
              <a:t>” (</a:t>
            </a:r>
            <a:r>
              <a:rPr lang="en-US" dirty="0" err="1" smtClean="0">
                <a:sym typeface="Wingdings"/>
              </a:rPr>
              <a:t>môn</a:t>
            </a:r>
            <a:r>
              <a:rPr lang="en-US" dirty="0" smtClean="0">
                <a:sym typeface="Wingdings"/>
              </a:rPr>
              <a:t> TN-XH </a:t>
            </a:r>
            <a:r>
              <a:rPr lang="en-US" dirty="0" err="1" smtClean="0">
                <a:sym typeface="Wingdings"/>
              </a:rPr>
              <a:t>lớp</a:t>
            </a:r>
            <a:r>
              <a:rPr lang="en-US" dirty="0" smtClean="0">
                <a:sym typeface="Wingdings"/>
              </a:rPr>
              <a:t> 3)</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46779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t>NĂNG LỰC HSTH</a:t>
            </a:r>
            <a:endParaRPr lang="en-US" sz="3200" b="1" dirty="0"/>
          </a:p>
        </p:txBody>
      </p:sp>
      <p:sp>
        <p:nvSpPr>
          <p:cNvPr id="3" name="Content Placeholder 2"/>
          <p:cNvSpPr>
            <a:spLocks noGrp="1"/>
          </p:cNvSpPr>
          <p:nvPr>
            <p:ph idx="1"/>
          </p:nvPr>
        </p:nvSpPr>
        <p:spPr>
          <a:xfrm>
            <a:off x="457200" y="1143000"/>
            <a:ext cx="8229600" cy="4983163"/>
          </a:xfrm>
        </p:spPr>
        <p:txBody>
          <a:bodyPr>
            <a:noAutofit/>
          </a:bodyPr>
          <a:lstStyle/>
          <a:p>
            <a:pPr marL="0" indent="0">
              <a:buNone/>
            </a:pPr>
            <a:r>
              <a:rPr lang="en-US" dirty="0" err="1"/>
              <a:t>N</a:t>
            </a:r>
            <a:r>
              <a:rPr lang="en-US" dirty="0" err="1" smtClean="0"/>
              <a:t>ăng</a:t>
            </a:r>
            <a:r>
              <a:rPr lang="en-US" dirty="0" smtClean="0"/>
              <a:t> </a:t>
            </a:r>
            <a:r>
              <a:rPr lang="en-US" dirty="0" err="1"/>
              <a:t>lực</a:t>
            </a:r>
            <a:r>
              <a:rPr lang="en-US" dirty="0"/>
              <a:t> </a:t>
            </a:r>
            <a:r>
              <a:rPr lang="en-US" dirty="0" err="1"/>
              <a:t>là</a:t>
            </a:r>
            <a:r>
              <a:rPr lang="en-US" dirty="0"/>
              <a:t> </a:t>
            </a:r>
            <a:r>
              <a:rPr lang="en-US" u="sng" dirty="0" err="1"/>
              <a:t>thuộc</a:t>
            </a:r>
            <a:r>
              <a:rPr lang="en-US" u="sng" dirty="0"/>
              <a:t> </a:t>
            </a:r>
            <a:r>
              <a:rPr lang="en-US" u="sng" dirty="0" err="1"/>
              <a:t>tính</a:t>
            </a:r>
            <a:r>
              <a:rPr lang="en-US" u="sng" dirty="0"/>
              <a:t> </a:t>
            </a:r>
            <a:r>
              <a:rPr lang="en-US" u="sng" dirty="0" err="1"/>
              <a:t>cá</a:t>
            </a:r>
            <a:r>
              <a:rPr lang="en-US" u="sng" dirty="0"/>
              <a:t> </a:t>
            </a:r>
            <a:r>
              <a:rPr lang="en-US" u="sng" dirty="0" err="1"/>
              <a:t>nhân</a:t>
            </a:r>
            <a:r>
              <a:rPr lang="en-US" dirty="0"/>
              <a:t> </a:t>
            </a:r>
            <a:r>
              <a:rPr lang="en-US" dirty="0" err="1"/>
              <a:t>được</a:t>
            </a:r>
            <a:r>
              <a:rPr lang="en-US" dirty="0"/>
              <a:t> </a:t>
            </a:r>
            <a:r>
              <a:rPr lang="en-US" dirty="0" err="1"/>
              <a:t>hình</a:t>
            </a:r>
            <a:r>
              <a:rPr lang="en-US" dirty="0"/>
              <a:t> </a:t>
            </a:r>
            <a:r>
              <a:rPr lang="en-US" dirty="0" err="1"/>
              <a:t>thành</a:t>
            </a:r>
            <a:r>
              <a:rPr lang="en-US" dirty="0"/>
              <a:t>, </a:t>
            </a:r>
            <a:r>
              <a:rPr lang="en-US" dirty="0" err="1"/>
              <a:t>phát</a:t>
            </a:r>
            <a:r>
              <a:rPr lang="en-US" dirty="0"/>
              <a:t> </a:t>
            </a:r>
            <a:r>
              <a:rPr lang="en-US" dirty="0" err="1"/>
              <a:t>triển</a:t>
            </a:r>
            <a:r>
              <a:rPr lang="en-US" dirty="0"/>
              <a:t> </a:t>
            </a:r>
            <a:r>
              <a:rPr lang="en-US" dirty="0" err="1"/>
              <a:t>nhờ</a:t>
            </a:r>
            <a:r>
              <a:rPr lang="en-US" dirty="0"/>
              <a:t> </a:t>
            </a:r>
            <a:r>
              <a:rPr lang="en-US" dirty="0" err="1"/>
              <a:t>tố</a:t>
            </a:r>
            <a:r>
              <a:rPr lang="en-US" dirty="0"/>
              <a:t> </a:t>
            </a:r>
            <a:r>
              <a:rPr lang="en-US" dirty="0" err="1"/>
              <a:t>chất</a:t>
            </a:r>
            <a:r>
              <a:rPr lang="en-US" dirty="0"/>
              <a:t> </a:t>
            </a:r>
            <a:r>
              <a:rPr lang="en-US" dirty="0" err="1"/>
              <a:t>sẵn</a:t>
            </a:r>
            <a:r>
              <a:rPr lang="en-US" dirty="0"/>
              <a:t> </a:t>
            </a:r>
            <a:r>
              <a:rPr lang="en-US" dirty="0" err="1"/>
              <a:t>có</a:t>
            </a:r>
            <a:r>
              <a:rPr lang="en-US" dirty="0"/>
              <a:t> </a:t>
            </a:r>
            <a:r>
              <a:rPr lang="en-US" dirty="0" err="1"/>
              <a:t>và</a:t>
            </a:r>
            <a:r>
              <a:rPr lang="en-US" dirty="0"/>
              <a:t> </a:t>
            </a:r>
            <a:r>
              <a:rPr lang="en-US" dirty="0" err="1"/>
              <a:t>quá</a:t>
            </a:r>
            <a:r>
              <a:rPr lang="en-US" dirty="0"/>
              <a:t> </a:t>
            </a:r>
            <a:r>
              <a:rPr lang="en-US" dirty="0" err="1"/>
              <a:t>trình</a:t>
            </a:r>
            <a:r>
              <a:rPr lang="en-US" dirty="0"/>
              <a:t> </a:t>
            </a:r>
            <a:r>
              <a:rPr lang="en-US" dirty="0" err="1"/>
              <a:t>học</a:t>
            </a:r>
            <a:r>
              <a:rPr lang="en-US" dirty="0"/>
              <a:t> </a:t>
            </a:r>
            <a:r>
              <a:rPr lang="en-US" dirty="0" err="1"/>
              <a:t>tập</a:t>
            </a:r>
            <a:r>
              <a:rPr lang="en-US" dirty="0"/>
              <a:t>, </a:t>
            </a:r>
            <a:r>
              <a:rPr lang="en-US" dirty="0" err="1"/>
              <a:t>rèn</a:t>
            </a:r>
            <a:r>
              <a:rPr lang="en-US" dirty="0"/>
              <a:t> </a:t>
            </a:r>
            <a:r>
              <a:rPr lang="en-US" dirty="0" err="1"/>
              <a:t>luyện</a:t>
            </a:r>
            <a:r>
              <a:rPr lang="en-US" dirty="0"/>
              <a:t>, </a:t>
            </a:r>
            <a:r>
              <a:rPr lang="en-US" dirty="0" err="1"/>
              <a:t>cho</a:t>
            </a:r>
            <a:r>
              <a:rPr lang="en-US" dirty="0"/>
              <a:t> </a:t>
            </a:r>
            <a:r>
              <a:rPr lang="en-US" dirty="0" err="1"/>
              <a:t>phép</a:t>
            </a:r>
            <a:r>
              <a:rPr lang="en-US" dirty="0"/>
              <a:t> con </a:t>
            </a:r>
            <a:r>
              <a:rPr lang="en-US" dirty="0" err="1"/>
              <a:t>người</a:t>
            </a:r>
            <a:r>
              <a:rPr lang="en-US" dirty="0"/>
              <a:t> </a:t>
            </a:r>
            <a:r>
              <a:rPr lang="en-US" dirty="0" err="1"/>
              <a:t>huy</a:t>
            </a:r>
            <a:r>
              <a:rPr lang="en-US" dirty="0"/>
              <a:t> </a:t>
            </a:r>
            <a:r>
              <a:rPr lang="en-US" dirty="0" err="1"/>
              <a:t>động</a:t>
            </a:r>
            <a:r>
              <a:rPr lang="en-US" dirty="0"/>
              <a:t> </a:t>
            </a:r>
            <a:r>
              <a:rPr lang="en-US" dirty="0" err="1"/>
              <a:t>tổng</a:t>
            </a:r>
            <a:r>
              <a:rPr lang="en-US" dirty="0"/>
              <a:t> </a:t>
            </a:r>
            <a:r>
              <a:rPr lang="en-US" dirty="0" err="1"/>
              <a:t>hợp</a:t>
            </a:r>
            <a:r>
              <a:rPr lang="en-US" dirty="0"/>
              <a:t> </a:t>
            </a:r>
            <a:r>
              <a:rPr lang="en-US" dirty="0" err="1"/>
              <a:t>các</a:t>
            </a:r>
            <a:r>
              <a:rPr lang="en-US" dirty="0"/>
              <a:t> </a:t>
            </a:r>
            <a:r>
              <a:rPr lang="en-US" u="sng" dirty="0" err="1"/>
              <a:t>kiến</a:t>
            </a:r>
            <a:r>
              <a:rPr lang="en-US" u="sng" dirty="0"/>
              <a:t> </a:t>
            </a:r>
            <a:r>
              <a:rPr lang="en-US" u="sng" dirty="0" err="1"/>
              <a:t>thức</a:t>
            </a:r>
            <a:r>
              <a:rPr lang="en-US" u="sng" dirty="0"/>
              <a:t>, </a:t>
            </a:r>
            <a:r>
              <a:rPr lang="en-US" u="sng" dirty="0" err="1"/>
              <a:t>kỹ</a:t>
            </a:r>
            <a:r>
              <a:rPr lang="en-US" u="sng" dirty="0"/>
              <a:t> </a:t>
            </a:r>
            <a:r>
              <a:rPr lang="en-US" u="sng" dirty="0" err="1"/>
              <a:t>năng</a:t>
            </a:r>
            <a:r>
              <a:rPr lang="en-US" u="sng" dirty="0"/>
              <a:t> </a:t>
            </a:r>
            <a:r>
              <a:rPr lang="en-US" u="sng" dirty="0" err="1"/>
              <a:t>và</a:t>
            </a:r>
            <a:r>
              <a:rPr lang="en-US" u="sng" dirty="0"/>
              <a:t> </a:t>
            </a:r>
            <a:r>
              <a:rPr lang="en-US" u="sng" dirty="0" err="1"/>
              <a:t>các</a:t>
            </a:r>
            <a:r>
              <a:rPr lang="en-US" u="sng" dirty="0"/>
              <a:t> </a:t>
            </a:r>
            <a:r>
              <a:rPr lang="en-US" u="sng" dirty="0" err="1"/>
              <a:t>thuộc</a:t>
            </a:r>
            <a:r>
              <a:rPr lang="en-US" u="sng" dirty="0"/>
              <a:t> </a:t>
            </a:r>
            <a:r>
              <a:rPr lang="en-US" u="sng" dirty="0" err="1"/>
              <a:t>tính</a:t>
            </a:r>
            <a:r>
              <a:rPr lang="en-US" u="sng" dirty="0"/>
              <a:t> </a:t>
            </a:r>
            <a:r>
              <a:rPr lang="en-US" u="sng" dirty="0" err="1"/>
              <a:t>cá</a:t>
            </a:r>
            <a:r>
              <a:rPr lang="en-US" u="sng" dirty="0"/>
              <a:t> </a:t>
            </a:r>
            <a:r>
              <a:rPr lang="en-US" u="sng" dirty="0" err="1"/>
              <a:t>nhân</a:t>
            </a:r>
            <a:r>
              <a:rPr lang="en-US" dirty="0"/>
              <a:t> </a:t>
            </a:r>
            <a:r>
              <a:rPr lang="en-US" dirty="0" err="1"/>
              <a:t>khác</a:t>
            </a:r>
            <a:r>
              <a:rPr lang="en-US" dirty="0"/>
              <a:t> </a:t>
            </a:r>
            <a:r>
              <a:rPr lang="en-US" dirty="0" err="1"/>
              <a:t>như</a:t>
            </a:r>
            <a:r>
              <a:rPr lang="en-US" dirty="0"/>
              <a:t> </a:t>
            </a:r>
            <a:r>
              <a:rPr lang="en-US" dirty="0" err="1"/>
              <a:t>hứng</a:t>
            </a:r>
            <a:r>
              <a:rPr lang="en-US" dirty="0"/>
              <a:t> </a:t>
            </a:r>
            <a:r>
              <a:rPr lang="en-US" dirty="0" err="1"/>
              <a:t>thú</a:t>
            </a:r>
            <a:r>
              <a:rPr lang="en-US" dirty="0"/>
              <a:t>, </a:t>
            </a:r>
            <a:r>
              <a:rPr lang="en-US" dirty="0" err="1"/>
              <a:t>niềm</a:t>
            </a:r>
            <a:r>
              <a:rPr lang="en-US" dirty="0"/>
              <a:t> tin, ý </a:t>
            </a:r>
            <a:r>
              <a:rPr lang="en-US" dirty="0" err="1"/>
              <a:t>chí</a:t>
            </a:r>
            <a:r>
              <a:rPr lang="en-US" dirty="0"/>
              <a:t>,... </a:t>
            </a:r>
            <a:r>
              <a:rPr lang="en-US" u="sng" dirty="0" err="1"/>
              <a:t>thực</a:t>
            </a:r>
            <a:r>
              <a:rPr lang="en-US" u="sng" dirty="0"/>
              <a:t> </a:t>
            </a:r>
            <a:r>
              <a:rPr lang="en-US" u="sng" dirty="0" err="1"/>
              <a:t>hiện</a:t>
            </a:r>
            <a:r>
              <a:rPr lang="en-US" u="sng" dirty="0"/>
              <a:t> </a:t>
            </a:r>
            <a:r>
              <a:rPr lang="en-US" u="sng" dirty="0" err="1"/>
              <a:t>thành</a:t>
            </a:r>
            <a:r>
              <a:rPr lang="en-US" u="sng" dirty="0"/>
              <a:t> </a:t>
            </a:r>
            <a:r>
              <a:rPr lang="en-US" u="sng" dirty="0" err="1"/>
              <a:t>công</a:t>
            </a:r>
            <a:r>
              <a:rPr lang="en-US" u="sng" dirty="0"/>
              <a:t> </a:t>
            </a:r>
            <a:r>
              <a:rPr lang="en-US" u="sng" dirty="0" err="1"/>
              <a:t>một</a:t>
            </a:r>
            <a:r>
              <a:rPr lang="en-US" u="sng" dirty="0"/>
              <a:t> </a:t>
            </a:r>
            <a:r>
              <a:rPr lang="en-US" u="sng" dirty="0" err="1"/>
              <a:t>loại</a:t>
            </a:r>
            <a:r>
              <a:rPr lang="en-US" u="sng" dirty="0"/>
              <a:t> </a:t>
            </a:r>
            <a:r>
              <a:rPr lang="en-US" u="sng" dirty="0" err="1"/>
              <a:t>hoạt</a:t>
            </a:r>
            <a:r>
              <a:rPr lang="en-US" u="sng" dirty="0"/>
              <a:t> </a:t>
            </a:r>
            <a:r>
              <a:rPr lang="en-US" u="sng" dirty="0" err="1"/>
              <a:t>động</a:t>
            </a:r>
            <a:r>
              <a:rPr lang="en-US" u="sng" dirty="0"/>
              <a:t> </a:t>
            </a:r>
            <a:r>
              <a:rPr lang="en-US" dirty="0" err="1"/>
              <a:t>nhất</a:t>
            </a:r>
            <a:r>
              <a:rPr lang="en-US" dirty="0"/>
              <a:t> </a:t>
            </a:r>
            <a:r>
              <a:rPr lang="en-US" dirty="0" err="1"/>
              <a:t>định</a:t>
            </a:r>
            <a:r>
              <a:rPr lang="en-US" dirty="0"/>
              <a:t>, </a:t>
            </a:r>
            <a:r>
              <a:rPr lang="en-US" dirty="0" err="1"/>
              <a:t>đạt</a:t>
            </a:r>
            <a:r>
              <a:rPr lang="en-US" dirty="0"/>
              <a:t> </a:t>
            </a:r>
            <a:r>
              <a:rPr lang="en-US" dirty="0" err="1"/>
              <a:t>kết</a:t>
            </a:r>
            <a:r>
              <a:rPr lang="en-US" dirty="0"/>
              <a:t> </a:t>
            </a:r>
            <a:r>
              <a:rPr lang="en-US" dirty="0" err="1"/>
              <a:t>quả</a:t>
            </a:r>
            <a:r>
              <a:rPr lang="en-US" dirty="0"/>
              <a:t> </a:t>
            </a:r>
            <a:r>
              <a:rPr lang="en-US" dirty="0" err="1"/>
              <a:t>mong</a:t>
            </a:r>
            <a:r>
              <a:rPr lang="en-US" dirty="0"/>
              <a:t> </a:t>
            </a:r>
            <a:r>
              <a:rPr lang="en-US" dirty="0" err="1"/>
              <a:t>muốn</a:t>
            </a:r>
            <a:r>
              <a:rPr lang="en-US" dirty="0"/>
              <a:t> </a:t>
            </a:r>
            <a:r>
              <a:rPr lang="en-US" u="sng" dirty="0" err="1"/>
              <a:t>trong</a:t>
            </a:r>
            <a:r>
              <a:rPr lang="en-US" u="sng" dirty="0"/>
              <a:t> </a:t>
            </a:r>
            <a:r>
              <a:rPr lang="en-US" u="sng" dirty="0" err="1"/>
              <a:t>những</a:t>
            </a:r>
            <a:r>
              <a:rPr lang="en-US" u="sng" dirty="0"/>
              <a:t> </a:t>
            </a:r>
            <a:r>
              <a:rPr lang="en-US" u="sng" dirty="0" err="1"/>
              <a:t>điều</a:t>
            </a:r>
            <a:r>
              <a:rPr lang="en-US" u="sng" dirty="0"/>
              <a:t> </a:t>
            </a:r>
            <a:r>
              <a:rPr lang="en-US" u="sng" dirty="0" err="1"/>
              <a:t>kiện</a:t>
            </a:r>
            <a:r>
              <a:rPr lang="en-US" u="sng" dirty="0"/>
              <a:t> </a:t>
            </a:r>
            <a:r>
              <a:rPr lang="en-US" u="sng" dirty="0" err="1"/>
              <a:t>cụ</a:t>
            </a:r>
            <a:r>
              <a:rPr lang="en-US" u="sng" dirty="0"/>
              <a:t> </a:t>
            </a:r>
            <a:r>
              <a:rPr lang="en-US" u="sng" dirty="0" err="1"/>
              <a:t>thể</a:t>
            </a:r>
            <a:r>
              <a:rPr lang="en-US" dirty="0"/>
              <a:t>.</a:t>
            </a:r>
          </a:p>
        </p:txBody>
      </p:sp>
    </p:spTree>
    <p:extLst>
      <p:ext uri="{BB962C8B-B14F-4D97-AF65-F5344CB8AC3E}">
        <p14:creationId xmlns:p14="http://schemas.microsoft.com/office/powerpoint/2010/main" val="3600833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normAutofit/>
          </a:bodyPr>
          <a:lstStyle/>
          <a:p>
            <a:r>
              <a:rPr lang="it-IT" sz="4000" b="1" dirty="0" smtClean="0"/>
              <a:t>2. </a:t>
            </a:r>
            <a:r>
              <a:rPr lang="it-IT" sz="4000" b="1" dirty="0"/>
              <a:t>Tổ chức </a:t>
            </a:r>
            <a:r>
              <a:rPr lang="it-IT" sz="4000" b="1" dirty="0" smtClean="0"/>
              <a:t>việc học tập qua </a:t>
            </a:r>
            <a:r>
              <a:rPr lang="it-IT" sz="4000" b="1" u="sng" dirty="0" smtClean="0"/>
              <a:t>HĐ của HS</a:t>
            </a:r>
            <a:endParaRPr lang="en-US" b="1" u="sng" dirty="0"/>
          </a:p>
        </p:txBody>
      </p:sp>
      <p:sp>
        <p:nvSpPr>
          <p:cNvPr id="3" name="Content Placeholder 2"/>
          <p:cNvSpPr>
            <a:spLocks noGrp="1"/>
          </p:cNvSpPr>
          <p:nvPr>
            <p:ph idx="1"/>
          </p:nvPr>
        </p:nvSpPr>
        <p:spPr>
          <a:xfrm>
            <a:off x="457200" y="1219200"/>
            <a:ext cx="8229600" cy="5334000"/>
          </a:xfrm>
        </p:spPr>
        <p:txBody>
          <a:bodyPr>
            <a:noAutofit/>
          </a:bodyPr>
          <a:lstStyle/>
          <a:p>
            <a:pPr marL="0" indent="0">
              <a:buNone/>
            </a:pPr>
            <a:r>
              <a:rPr lang="pt-BR" sz="2800" dirty="0"/>
              <a:t>i) </a:t>
            </a:r>
            <a:r>
              <a:rPr lang="pt-BR" sz="2800" b="1" dirty="0"/>
              <a:t>Khởi động</a:t>
            </a:r>
            <a:r>
              <a:rPr lang="pt-BR" sz="2800" dirty="0"/>
              <a:t>: </a:t>
            </a:r>
            <a:r>
              <a:rPr lang="pt-BR" sz="2800" dirty="0" smtClean="0"/>
              <a:t>“Hâm </a:t>
            </a:r>
            <a:r>
              <a:rPr lang="pt-BR" sz="2800" dirty="0"/>
              <a:t>nóng</a:t>
            </a:r>
            <a:r>
              <a:rPr lang="pt-BR" sz="2800" dirty="0" smtClean="0"/>
              <a:t>”, tạo </a:t>
            </a:r>
            <a:r>
              <a:rPr lang="pt-BR" sz="2800" dirty="0"/>
              <a:t>ra không khí học tập vui vẻ, thân thiện, gần gũi...</a:t>
            </a:r>
            <a:endParaRPr lang="en-US" sz="2800" dirty="0"/>
          </a:p>
          <a:p>
            <a:pPr marL="0" indent="0">
              <a:buNone/>
            </a:pPr>
            <a:r>
              <a:rPr lang="pt-BR" sz="2800" dirty="0"/>
              <a:t>ii) </a:t>
            </a:r>
            <a:r>
              <a:rPr lang="pt-BR" sz="2800" b="1" dirty="0" smtClean="0"/>
              <a:t>Hình </a:t>
            </a:r>
            <a:r>
              <a:rPr lang="pt-BR" sz="2800" b="1" dirty="0"/>
              <a:t>thành tri thức</a:t>
            </a:r>
            <a:r>
              <a:rPr lang="pt-BR" sz="2800" dirty="0"/>
              <a:t>: </a:t>
            </a:r>
            <a:r>
              <a:rPr lang="pt-BR" sz="2800" dirty="0" smtClean="0"/>
              <a:t>Qua </a:t>
            </a:r>
            <a:r>
              <a:rPr lang="pt-BR" sz="2800" dirty="0"/>
              <a:t>trải nghiệm, </a:t>
            </a:r>
            <a:r>
              <a:rPr lang="pt-BR" sz="2800" dirty="0" smtClean="0"/>
              <a:t>giải </a:t>
            </a:r>
            <a:r>
              <a:rPr lang="pt-BR" sz="2800" dirty="0"/>
              <a:t>quyết một vấn đề cụ thể, khái quát hóa kết quả thành kiến thức...</a:t>
            </a:r>
            <a:endParaRPr lang="en-US" sz="2800" dirty="0"/>
          </a:p>
          <a:p>
            <a:pPr marL="0" indent="0">
              <a:buNone/>
            </a:pPr>
            <a:r>
              <a:rPr lang="pt-BR" sz="2800" dirty="0"/>
              <a:t>iii) </a:t>
            </a:r>
            <a:r>
              <a:rPr lang="pt-BR" sz="2800" b="1" dirty="0" smtClean="0"/>
              <a:t>Thực </a:t>
            </a:r>
            <a:r>
              <a:rPr lang="pt-BR" sz="2800" b="1" dirty="0"/>
              <a:t>hành</a:t>
            </a:r>
            <a:r>
              <a:rPr lang="pt-BR" sz="2800" dirty="0"/>
              <a:t>: </a:t>
            </a:r>
            <a:r>
              <a:rPr lang="pt-BR" sz="2800" dirty="0" smtClean="0"/>
              <a:t>Vận </a:t>
            </a:r>
            <a:r>
              <a:rPr lang="pt-BR" sz="2800" dirty="0"/>
              <a:t>dụng kiến thức </a:t>
            </a:r>
            <a:r>
              <a:rPr lang="pt-BR" sz="2800" dirty="0" smtClean="0"/>
              <a:t>vào </a:t>
            </a:r>
            <a:r>
              <a:rPr lang="pt-BR" sz="2800" dirty="0"/>
              <a:t>việc thực hiện các bài tập, </a:t>
            </a:r>
            <a:r>
              <a:rPr lang="pt-BR" sz="2800" dirty="0" smtClean="0"/>
              <a:t>nhất </a:t>
            </a:r>
            <a:r>
              <a:rPr lang="pt-BR" sz="2800" dirty="0"/>
              <a:t>là </a:t>
            </a:r>
            <a:r>
              <a:rPr lang="pt-BR" sz="2800" dirty="0" smtClean="0"/>
              <a:t>giải quyết các vấn đề thực tiễn cuộc sống.</a:t>
            </a:r>
            <a:endParaRPr lang="en-US" sz="2800" dirty="0"/>
          </a:p>
          <a:p>
            <a:pPr marL="0" indent="0">
              <a:buNone/>
            </a:pPr>
            <a:r>
              <a:rPr lang="pt-BR" sz="2800" dirty="0" smtClean="0"/>
              <a:t>iv) </a:t>
            </a:r>
            <a:r>
              <a:rPr lang="pt-BR" sz="2800" b="1" dirty="0" smtClean="0"/>
              <a:t>Ứng </a:t>
            </a:r>
            <a:r>
              <a:rPr lang="pt-BR" sz="2800" b="1" dirty="0"/>
              <a:t>dụng</a:t>
            </a:r>
            <a:r>
              <a:rPr lang="pt-BR" sz="2800" dirty="0"/>
              <a:t>: </a:t>
            </a:r>
            <a:r>
              <a:rPr lang="pt-BR" sz="2800" dirty="0" smtClean="0"/>
              <a:t>Vận </a:t>
            </a:r>
            <a:r>
              <a:rPr lang="pt-BR" sz="2800" dirty="0"/>
              <a:t>dụng kiến thức, kỹ năng vào thực tiễn cuộc sống của mình, gia đình, cộng đồng.</a:t>
            </a:r>
            <a:endParaRPr lang="en-US" sz="2800" dirty="0"/>
          </a:p>
          <a:p>
            <a:pPr marL="0" indent="0">
              <a:buNone/>
            </a:pPr>
            <a:r>
              <a:rPr lang="pt-BR" sz="2800" dirty="0"/>
              <a:t>vi) </a:t>
            </a:r>
            <a:r>
              <a:rPr lang="pt-BR" sz="2800" b="1" dirty="0" smtClean="0"/>
              <a:t>Mở rộng</a:t>
            </a:r>
            <a:r>
              <a:rPr lang="pt-BR" sz="2800" dirty="0" smtClean="0"/>
              <a:t>: Mở </a:t>
            </a:r>
            <a:r>
              <a:rPr lang="pt-BR" sz="2800" dirty="0"/>
              <a:t>rộng nội dung bài học qua </a:t>
            </a:r>
            <a:r>
              <a:rPr lang="pt-BR" sz="2800" dirty="0" smtClean="0"/>
              <a:t>internet</a:t>
            </a:r>
            <a:r>
              <a:rPr lang="pt-BR" sz="2800" dirty="0"/>
              <a:t>, sách, báo...</a:t>
            </a:r>
            <a:endParaRPr lang="en-US" sz="2800" dirty="0"/>
          </a:p>
        </p:txBody>
      </p:sp>
    </p:spTree>
    <p:extLst>
      <p:ext uri="{BB962C8B-B14F-4D97-AF65-F5344CB8AC3E}">
        <p14:creationId xmlns:p14="http://schemas.microsoft.com/office/powerpoint/2010/main" val="3043158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indent="0" algn="ctr">
              <a:buNone/>
            </a:pPr>
            <a:r>
              <a:rPr lang="pt-BR" sz="2700" b="1" dirty="0"/>
              <a:t>Ví dụ:</a:t>
            </a:r>
            <a:r>
              <a:rPr lang="pt-BR" sz="2700" dirty="0"/>
              <a:t> </a:t>
            </a:r>
            <a:r>
              <a:rPr lang="pt-BR" sz="2700" dirty="0" smtClean="0"/>
              <a:t>Bài </a:t>
            </a:r>
            <a:r>
              <a:rPr lang="pt-BR" sz="2700" dirty="0"/>
              <a:t>“Lá cây” (môn Tự nhiên và Xã hội, lớp 3</a:t>
            </a:r>
            <a:r>
              <a:rPr lang="pt-BR" sz="2700" dirty="0" smtClean="0"/>
              <a:t>)</a:t>
            </a:r>
            <a:endParaRPr lang="en-US" sz="2700" dirty="0"/>
          </a:p>
          <a:p>
            <a:pPr marL="0" indent="0" algn="just">
              <a:buNone/>
            </a:pPr>
            <a:r>
              <a:rPr lang="pt-BR" sz="2700" dirty="0"/>
              <a:t>i) </a:t>
            </a:r>
            <a:r>
              <a:rPr lang="pt-BR" sz="2700" b="1" dirty="0"/>
              <a:t>Khởi động</a:t>
            </a:r>
            <a:r>
              <a:rPr lang="pt-BR" sz="2700" dirty="0"/>
              <a:t>: </a:t>
            </a:r>
            <a:r>
              <a:rPr lang="pt-BR" sz="2700" dirty="0" smtClean="0"/>
              <a:t>Chia </a:t>
            </a:r>
            <a:r>
              <a:rPr lang="pt-BR" sz="2700" dirty="0"/>
              <a:t>sẻ trước lớp </a:t>
            </a:r>
            <a:r>
              <a:rPr lang="pt-BR" sz="2700" dirty="0" smtClean="0"/>
              <a:t>về </a:t>
            </a:r>
            <a:r>
              <a:rPr lang="pt-BR" sz="2700" dirty="0"/>
              <a:t>một vài loại lá cây quen </a:t>
            </a:r>
            <a:r>
              <a:rPr lang="pt-BR" sz="2700" dirty="0" smtClean="0"/>
              <a:t>thuộc, </a:t>
            </a:r>
            <a:r>
              <a:rPr lang="pt-BR" sz="2700" dirty="0"/>
              <a:t>nêu một số đặc điểm về </a:t>
            </a:r>
            <a:r>
              <a:rPr lang="pt-BR" sz="2700" dirty="0" smtClean="0"/>
              <a:t>chúng... </a:t>
            </a:r>
            <a:endParaRPr lang="en-US" sz="2700" dirty="0"/>
          </a:p>
          <a:p>
            <a:pPr marL="0" indent="0" algn="just">
              <a:buNone/>
            </a:pPr>
            <a:r>
              <a:rPr lang="pt-BR" sz="2700" dirty="0"/>
              <a:t>ii) </a:t>
            </a:r>
            <a:r>
              <a:rPr lang="pt-BR" sz="2700" b="1" dirty="0" smtClean="0"/>
              <a:t>Hình </a:t>
            </a:r>
            <a:r>
              <a:rPr lang="pt-BR" sz="2700" b="1" dirty="0"/>
              <a:t>thành tri thức</a:t>
            </a:r>
            <a:r>
              <a:rPr lang="pt-BR" sz="2700" dirty="0"/>
              <a:t>: </a:t>
            </a:r>
            <a:r>
              <a:rPr lang="pt-BR" sz="2700" dirty="0" smtClean="0"/>
              <a:t>Nghiên </a:t>
            </a:r>
            <a:r>
              <a:rPr lang="pt-BR" sz="2700" dirty="0"/>
              <a:t>cứu các đặc điểm </a:t>
            </a:r>
            <a:r>
              <a:rPr lang="pt-BR" sz="2700" dirty="0" smtClean="0"/>
              <a:t>của </a:t>
            </a:r>
            <a:r>
              <a:rPr lang="pt-BR" sz="2700" dirty="0"/>
              <a:t>một hay vài loại lá </a:t>
            </a:r>
            <a:r>
              <a:rPr lang="pt-BR" sz="2700" dirty="0" smtClean="0"/>
              <a:t>cây; chia </a:t>
            </a:r>
            <a:r>
              <a:rPr lang="pt-BR" sz="2700" dirty="0"/>
              <a:t>sẻ, báo </a:t>
            </a:r>
            <a:r>
              <a:rPr lang="pt-BR" sz="2700" dirty="0" smtClean="0"/>
              <a:t>cáo, </a:t>
            </a:r>
            <a:r>
              <a:rPr lang="pt-BR" sz="2700" dirty="0"/>
              <a:t>so sánh </a:t>
            </a:r>
            <a:r>
              <a:rPr lang="pt-BR" sz="2700" dirty="0" smtClean="0"/>
              <a:t>kết quả, </a:t>
            </a:r>
            <a:r>
              <a:rPr lang="pt-BR" sz="2700" dirty="0"/>
              <a:t>tổng hợp và khái quát hóa kết quả thành kiến thức về đặc điểm chung của </a:t>
            </a:r>
            <a:r>
              <a:rPr lang="pt-BR" sz="2700" dirty="0" smtClean="0"/>
              <a:t>lá </a:t>
            </a:r>
            <a:r>
              <a:rPr lang="pt-BR" sz="2700" dirty="0"/>
              <a:t>cây. </a:t>
            </a:r>
            <a:endParaRPr lang="en-US" sz="2700" dirty="0"/>
          </a:p>
          <a:p>
            <a:pPr marL="0" indent="0" algn="just">
              <a:buNone/>
            </a:pPr>
            <a:r>
              <a:rPr lang="pt-BR" sz="2700" dirty="0"/>
              <a:t>iii) </a:t>
            </a:r>
            <a:r>
              <a:rPr lang="pt-BR" sz="2700" b="1" dirty="0" smtClean="0"/>
              <a:t>Thực </a:t>
            </a:r>
            <a:r>
              <a:rPr lang="pt-BR" sz="2700" b="1" dirty="0"/>
              <a:t>hành</a:t>
            </a:r>
            <a:r>
              <a:rPr lang="pt-BR" sz="2700" dirty="0"/>
              <a:t>: </a:t>
            </a:r>
            <a:r>
              <a:rPr lang="pt-BR" sz="2700" dirty="0" smtClean="0"/>
              <a:t>So </a:t>
            </a:r>
            <a:r>
              <a:rPr lang="pt-BR" sz="2700" dirty="0"/>
              <a:t>sánh, phân biệt một số loại lá cây cụ </a:t>
            </a:r>
            <a:r>
              <a:rPr lang="pt-BR" sz="2700" dirty="0" smtClean="0"/>
              <a:t>thể; </a:t>
            </a:r>
            <a:r>
              <a:rPr lang="pt-BR" sz="2700" dirty="0"/>
              <a:t>phân loại các lá </a:t>
            </a:r>
            <a:r>
              <a:rPr lang="pt-BR" sz="2700" dirty="0" smtClean="0"/>
              <a:t>cây; vẽ </a:t>
            </a:r>
            <a:r>
              <a:rPr lang="pt-BR" sz="2700" dirty="0"/>
              <a:t>một lá cây một </a:t>
            </a:r>
            <a:r>
              <a:rPr lang="pt-BR" sz="2700" dirty="0" smtClean="0"/>
              <a:t>cách chi tiết.</a:t>
            </a:r>
            <a:endParaRPr lang="en-US" sz="2700" dirty="0"/>
          </a:p>
          <a:p>
            <a:pPr marL="0" indent="0" algn="just">
              <a:buNone/>
            </a:pPr>
            <a:r>
              <a:rPr lang="pt-BR" sz="2700" dirty="0"/>
              <a:t>iv) </a:t>
            </a:r>
            <a:r>
              <a:rPr lang="pt-BR" sz="2700" b="1" dirty="0" smtClean="0"/>
              <a:t>Ứng </a:t>
            </a:r>
            <a:r>
              <a:rPr lang="pt-BR" sz="2700" b="1" dirty="0"/>
              <a:t>dụng</a:t>
            </a:r>
            <a:r>
              <a:rPr lang="pt-BR" sz="2700" dirty="0"/>
              <a:t>: </a:t>
            </a:r>
            <a:r>
              <a:rPr lang="pt-BR" sz="2700" dirty="0" smtClean="0"/>
              <a:t>Phân biệt sự khác nhau các </a:t>
            </a:r>
            <a:r>
              <a:rPr lang="pt-BR" sz="2700" dirty="0"/>
              <a:t>lá trên một cây </a:t>
            </a:r>
            <a:r>
              <a:rPr lang="pt-BR" sz="2700" dirty="0" smtClean="0"/>
              <a:t>xanh; </a:t>
            </a:r>
            <a:r>
              <a:rPr lang="pt-BR" sz="2700" dirty="0"/>
              <a:t>điều </a:t>
            </a:r>
            <a:r>
              <a:rPr lang="pt-BR" sz="2700" dirty="0" smtClean="0"/>
              <a:t>tra các </a:t>
            </a:r>
            <a:r>
              <a:rPr lang="pt-BR" sz="2700" dirty="0"/>
              <a:t>loại </a:t>
            </a:r>
            <a:r>
              <a:rPr lang="pt-BR" sz="2700" dirty="0" smtClean="0"/>
              <a:t>lá có </a:t>
            </a:r>
            <a:r>
              <a:rPr lang="pt-BR" sz="2700" dirty="0"/>
              <a:t>cùng một hình </a:t>
            </a:r>
            <a:r>
              <a:rPr lang="pt-BR" sz="2700" dirty="0" smtClean="0"/>
              <a:t>dạng...</a:t>
            </a:r>
            <a:endParaRPr lang="en-US" sz="2700" dirty="0"/>
          </a:p>
          <a:p>
            <a:pPr marL="0" indent="0" algn="just">
              <a:buNone/>
            </a:pPr>
            <a:r>
              <a:rPr lang="pt-BR" sz="2700" dirty="0"/>
              <a:t>vi) </a:t>
            </a:r>
            <a:r>
              <a:rPr lang="pt-BR" sz="2700" b="1" dirty="0"/>
              <a:t>M</a:t>
            </a:r>
            <a:r>
              <a:rPr lang="pt-BR" sz="2700" b="1" dirty="0" smtClean="0"/>
              <a:t>ở </a:t>
            </a:r>
            <a:r>
              <a:rPr lang="pt-BR" sz="2700" b="1" dirty="0"/>
              <a:t>rộng</a:t>
            </a:r>
            <a:r>
              <a:rPr lang="pt-BR" sz="2700" dirty="0"/>
              <a:t>: </a:t>
            </a:r>
            <a:r>
              <a:rPr lang="pt-BR" sz="2700" dirty="0" smtClean="0"/>
              <a:t>Tìm </a:t>
            </a:r>
            <a:r>
              <a:rPr lang="pt-BR" sz="2700" dirty="0"/>
              <a:t>hiểu đặc điểm lá của một số cây sống dưới nước, ở vùng sa mạc</a:t>
            </a:r>
            <a:r>
              <a:rPr lang="pt-BR" sz="2700" dirty="0" smtClean="0"/>
              <a:t>...</a:t>
            </a:r>
            <a:endParaRPr lang="en-US" sz="2700" dirty="0"/>
          </a:p>
        </p:txBody>
      </p:sp>
    </p:spTree>
    <p:extLst>
      <p:ext uri="{BB962C8B-B14F-4D97-AF65-F5344CB8AC3E}">
        <p14:creationId xmlns:p14="http://schemas.microsoft.com/office/powerpoint/2010/main" val="1430736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600" b="1" dirty="0"/>
              <a:t>3. Coi trọng </a:t>
            </a:r>
            <a:r>
              <a:rPr lang="it-IT" sz="3600" b="1" dirty="0"/>
              <a:t>việc </a:t>
            </a:r>
            <a:r>
              <a:rPr lang="it-IT" sz="3600" b="1" u="sng" dirty="0"/>
              <a:t>phát triển tư duy</a:t>
            </a:r>
            <a:r>
              <a:rPr lang="it-IT" sz="3600" b="1" dirty="0"/>
              <a:t> của </a:t>
            </a:r>
            <a:r>
              <a:rPr lang="it-IT" sz="3600" b="1" dirty="0" smtClean="0"/>
              <a:t>HS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err="1" smtClean="0"/>
              <a:t>Giải</a:t>
            </a:r>
            <a:r>
              <a:rPr lang="en-US" dirty="0" smtClean="0"/>
              <a:t> </a:t>
            </a:r>
            <a:r>
              <a:rPr lang="en-US" dirty="0" err="1" smtClean="0"/>
              <a:t>quyết</a:t>
            </a:r>
            <a:r>
              <a:rPr lang="en-US" dirty="0" smtClean="0"/>
              <a:t> </a:t>
            </a:r>
            <a:r>
              <a:rPr lang="en-US" dirty="0" err="1" smtClean="0"/>
              <a:t>các</a:t>
            </a:r>
            <a:r>
              <a:rPr lang="en-US" dirty="0" smtClean="0"/>
              <a:t> </a:t>
            </a:r>
            <a:r>
              <a:rPr lang="en-US" dirty="0" err="1" smtClean="0"/>
              <a:t>vấn</a:t>
            </a:r>
            <a:r>
              <a:rPr lang="en-US" dirty="0" smtClean="0"/>
              <a:t> </a:t>
            </a:r>
            <a:r>
              <a:rPr lang="en-US" dirty="0" err="1" smtClean="0"/>
              <a:t>đề</a:t>
            </a:r>
            <a:r>
              <a:rPr lang="en-US" dirty="0" smtClean="0"/>
              <a:t>.</a:t>
            </a:r>
          </a:p>
          <a:p>
            <a:r>
              <a:rPr lang="en-US" dirty="0" err="1" smtClean="0"/>
              <a:t>Sử</a:t>
            </a:r>
            <a:r>
              <a:rPr lang="en-US" dirty="0" smtClean="0"/>
              <a:t> </a:t>
            </a:r>
            <a:r>
              <a:rPr lang="en-US" dirty="0" err="1" smtClean="0"/>
              <a:t>dụng</a:t>
            </a:r>
            <a:r>
              <a:rPr lang="en-US" dirty="0" smtClean="0"/>
              <a:t> </a:t>
            </a:r>
            <a:r>
              <a:rPr lang="en-US" dirty="0" err="1" smtClean="0"/>
              <a:t>các</a:t>
            </a:r>
            <a:r>
              <a:rPr lang="en-US" dirty="0" smtClean="0"/>
              <a:t> </a:t>
            </a:r>
            <a:r>
              <a:rPr lang="en-US" dirty="0" err="1" smtClean="0"/>
              <a:t>thao</a:t>
            </a:r>
            <a:r>
              <a:rPr lang="en-US" dirty="0" smtClean="0"/>
              <a:t> </a:t>
            </a:r>
            <a:r>
              <a:rPr lang="en-US" dirty="0" err="1" smtClean="0"/>
              <a:t>tác</a:t>
            </a:r>
            <a:r>
              <a:rPr lang="en-US" dirty="0" smtClean="0"/>
              <a:t> </a:t>
            </a:r>
            <a:r>
              <a:rPr lang="en-US" dirty="0" err="1" smtClean="0"/>
              <a:t>tư</a:t>
            </a:r>
            <a:r>
              <a:rPr lang="en-US" dirty="0" smtClean="0"/>
              <a:t> </a:t>
            </a:r>
            <a:r>
              <a:rPr lang="en-US" dirty="0" err="1" smtClean="0"/>
              <a:t>duy</a:t>
            </a:r>
            <a:r>
              <a:rPr lang="en-US" dirty="0" smtClean="0"/>
              <a:t>: </a:t>
            </a:r>
            <a:r>
              <a:rPr lang="en-US" dirty="0" err="1" smtClean="0"/>
              <a:t>phân</a:t>
            </a:r>
            <a:r>
              <a:rPr lang="en-US" dirty="0" smtClean="0"/>
              <a:t> </a:t>
            </a:r>
            <a:r>
              <a:rPr lang="en-US" dirty="0" err="1" smtClean="0"/>
              <a:t>tích</a:t>
            </a:r>
            <a:r>
              <a:rPr lang="en-US" dirty="0" smtClean="0"/>
              <a:t>, </a:t>
            </a:r>
            <a:r>
              <a:rPr lang="en-US" dirty="0" err="1" smtClean="0"/>
              <a:t>tổng</a:t>
            </a:r>
            <a:r>
              <a:rPr lang="en-US" dirty="0" smtClean="0"/>
              <a:t> </a:t>
            </a:r>
            <a:r>
              <a:rPr lang="en-US" dirty="0" err="1" smtClean="0"/>
              <a:t>hợp</a:t>
            </a:r>
            <a:r>
              <a:rPr lang="en-US" dirty="0" smtClean="0"/>
              <a:t>, so </a:t>
            </a:r>
            <a:r>
              <a:rPr lang="en-US" dirty="0" err="1" smtClean="0"/>
              <a:t>sánh</a:t>
            </a:r>
            <a:r>
              <a:rPr lang="en-US" dirty="0" smtClean="0"/>
              <a:t>, </a:t>
            </a:r>
            <a:r>
              <a:rPr lang="en-US" dirty="0" err="1" smtClean="0"/>
              <a:t>phân</a:t>
            </a:r>
            <a:r>
              <a:rPr lang="en-US" dirty="0" smtClean="0"/>
              <a:t> </a:t>
            </a:r>
            <a:r>
              <a:rPr lang="en-US" dirty="0" err="1" smtClean="0"/>
              <a:t>loại</a:t>
            </a:r>
            <a:r>
              <a:rPr lang="en-US" dirty="0" smtClean="0"/>
              <a:t>, </a:t>
            </a:r>
            <a:r>
              <a:rPr lang="en-US" dirty="0" err="1" smtClean="0"/>
              <a:t>hệ</a:t>
            </a:r>
            <a:r>
              <a:rPr lang="en-US" dirty="0" smtClean="0"/>
              <a:t> </a:t>
            </a:r>
            <a:r>
              <a:rPr lang="en-US" dirty="0" err="1" smtClean="0"/>
              <a:t>thống</a:t>
            </a:r>
            <a:r>
              <a:rPr lang="en-US" dirty="0" smtClean="0"/>
              <a:t> </a:t>
            </a:r>
            <a:r>
              <a:rPr lang="en-US" dirty="0" err="1" smtClean="0"/>
              <a:t>hóa</a:t>
            </a:r>
            <a:r>
              <a:rPr lang="en-US" dirty="0" smtClean="0"/>
              <a:t>, </a:t>
            </a:r>
            <a:r>
              <a:rPr lang="en-US" dirty="0" err="1" smtClean="0"/>
              <a:t>khái</a:t>
            </a:r>
            <a:r>
              <a:rPr lang="en-US" dirty="0" smtClean="0"/>
              <a:t> </a:t>
            </a:r>
            <a:r>
              <a:rPr lang="en-US" dirty="0" err="1" smtClean="0"/>
              <a:t>quát</a:t>
            </a:r>
            <a:r>
              <a:rPr lang="en-US" dirty="0" smtClean="0"/>
              <a:t> </a:t>
            </a:r>
            <a:r>
              <a:rPr lang="en-US" dirty="0" err="1" smtClean="0"/>
              <a:t>hóa</a:t>
            </a:r>
            <a:r>
              <a:rPr lang="en-US" dirty="0" smtClean="0"/>
              <a:t>, </a:t>
            </a:r>
            <a:r>
              <a:rPr lang="en-US" dirty="0" err="1" smtClean="0"/>
              <a:t>trừu</a:t>
            </a:r>
            <a:r>
              <a:rPr lang="en-US" dirty="0" smtClean="0"/>
              <a:t> </a:t>
            </a:r>
            <a:r>
              <a:rPr lang="en-US" dirty="0" err="1" smtClean="0"/>
              <a:t>tượng</a:t>
            </a:r>
            <a:r>
              <a:rPr lang="en-US" dirty="0" smtClean="0"/>
              <a:t> </a:t>
            </a:r>
            <a:r>
              <a:rPr lang="en-US" dirty="0" err="1" smtClean="0"/>
              <a:t>hóa</a:t>
            </a:r>
            <a:r>
              <a:rPr lang="en-US" dirty="0" smtClean="0"/>
              <a:t>, </a:t>
            </a:r>
            <a:r>
              <a:rPr lang="en-US" dirty="0" err="1" smtClean="0"/>
              <a:t>suy</a:t>
            </a:r>
            <a:r>
              <a:rPr lang="en-US" dirty="0" smtClean="0"/>
              <a:t> </a:t>
            </a:r>
            <a:r>
              <a:rPr lang="en-US" dirty="0" err="1" smtClean="0"/>
              <a:t>luận</a:t>
            </a:r>
            <a:r>
              <a:rPr lang="en-US" dirty="0" smtClean="0"/>
              <a:t> </a:t>
            </a:r>
            <a:r>
              <a:rPr lang="en-US" dirty="0" err="1" smtClean="0"/>
              <a:t>lô-gic</a:t>
            </a:r>
            <a:r>
              <a:rPr lang="en-US" dirty="0" smtClean="0"/>
              <a:t>…</a:t>
            </a:r>
          </a:p>
          <a:p>
            <a:pPr marL="0" indent="0">
              <a:buNone/>
            </a:pPr>
            <a:r>
              <a:rPr lang="pt-BR" b="1" dirty="0"/>
              <a:t>Ví dụ:</a:t>
            </a:r>
            <a:r>
              <a:rPr lang="pt-BR" dirty="0"/>
              <a:t> </a:t>
            </a:r>
            <a:r>
              <a:rPr lang="pt-BR" dirty="0" smtClean="0"/>
              <a:t>Đối với HĐ hình thành kiến thức </a:t>
            </a:r>
            <a:r>
              <a:rPr lang="pt-BR" dirty="0"/>
              <a:t>bài “Lá cây</a:t>
            </a:r>
            <a:r>
              <a:rPr lang="pt-BR" dirty="0" smtClean="0"/>
              <a:t>”, HS sử </a:t>
            </a:r>
            <a:r>
              <a:rPr lang="pt-BR" dirty="0"/>
              <a:t>dụng các thao tác tư duy như: </a:t>
            </a:r>
            <a:r>
              <a:rPr lang="pt-BR" i="1" u="sng" dirty="0"/>
              <a:t>phân tích</a:t>
            </a:r>
            <a:r>
              <a:rPr lang="pt-BR" dirty="0"/>
              <a:t> màu sắc, hình dạng, độ lớn, cấu tạo của một lá cây; </a:t>
            </a:r>
            <a:r>
              <a:rPr lang="pt-BR" i="1" u="sng" dirty="0"/>
              <a:t>so sánh</a:t>
            </a:r>
            <a:r>
              <a:rPr lang="pt-BR" dirty="0"/>
              <a:t> các loại lá theo từng đặc điểm; </a:t>
            </a:r>
            <a:r>
              <a:rPr lang="pt-BR" i="1" u="sng" dirty="0"/>
              <a:t>tổng hợp</a:t>
            </a:r>
            <a:r>
              <a:rPr lang="pt-BR" dirty="0"/>
              <a:t> và </a:t>
            </a:r>
            <a:r>
              <a:rPr lang="pt-BR" i="1" u="sng" dirty="0"/>
              <a:t>khái quát hóa</a:t>
            </a:r>
            <a:r>
              <a:rPr lang="pt-BR" dirty="0"/>
              <a:t> kết quả thành kiến thức về đặc điểm chung của các loại lá cây.</a:t>
            </a:r>
            <a:endParaRPr lang="en-US" dirty="0"/>
          </a:p>
        </p:txBody>
      </p:sp>
    </p:spTree>
    <p:extLst>
      <p:ext uri="{BB962C8B-B14F-4D97-AF65-F5344CB8AC3E}">
        <p14:creationId xmlns:p14="http://schemas.microsoft.com/office/powerpoint/2010/main" val="2730439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t-IT" sz="3600" b="1" dirty="0"/>
              <a:t>Một số căn cứ của việc lựa chọn </a:t>
            </a:r>
            <a:r>
              <a:rPr lang="it-IT" sz="3600" b="1" dirty="0" smtClean="0"/>
              <a:t>PPDH</a:t>
            </a:r>
            <a:endParaRPr lang="en-US" sz="3600" dirty="0"/>
          </a:p>
        </p:txBody>
      </p:sp>
      <p:sp>
        <p:nvSpPr>
          <p:cNvPr id="3" name="Content Placeholder 2"/>
          <p:cNvSpPr>
            <a:spLocks noGrp="1"/>
          </p:cNvSpPr>
          <p:nvPr>
            <p:ph idx="1"/>
          </p:nvPr>
        </p:nvSpPr>
        <p:spPr/>
        <p:txBody>
          <a:bodyPr/>
          <a:lstStyle/>
          <a:p>
            <a:r>
              <a:rPr lang="pt-BR" b="1" i="1" dirty="0" smtClean="0"/>
              <a:t>Mục </a:t>
            </a:r>
            <a:r>
              <a:rPr lang="pt-BR" b="1" i="1" dirty="0"/>
              <a:t>tiêu</a:t>
            </a:r>
            <a:r>
              <a:rPr lang="pt-BR" dirty="0"/>
              <a:t> bài </a:t>
            </a:r>
            <a:r>
              <a:rPr lang="pt-BR" dirty="0" smtClean="0"/>
              <a:t>học.</a:t>
            </a:r>
          </a:p>
          <a:p>
            <a:r>
              <a:rPr lang="pt-BR" b="1" i="1" dirty="0" smtClean="0"/>
              <a:t>Nội </a:t>
            </a:r>
            <a:r>
              <a:rPr lang="pt-BR" b="1" i="1" dirty="0"/>
              <a:t>dung</a:t>
            </a:r>
            <a:r>
              <a:rPr lang="pt-BR" b="1" dirty="0"/>
              <a:t> </a:t>
            </a:r>
            <a:r>
              <a:rPr lang="pt-BR" dirty="0"/>
              <a:t>bài </a:t>
            </a:r>
            <a:r>
              <a:rPr lang="pt-BR" dirty="0" smtClean="0"/>
              <a:t>học.</a:t>
            </a:r>
          </a:p>
          <a:p>
            <a:r>
              <a:rPr lang="pt-BR" b="1" i="1" dirty="0" smtClean="0"/>
              <a:t>Khả </a:t>
            </a:r>
            <a:r>
              <a:rPr lang="pt-BR" b="1" i="1" dirty="0"/>
              <a:t>năng của học sinh</a:t>
            </a:r>
            <a:r>
              <a:rPr lang="pt-BR" dirty="0"/>
              <a:t> lớp </a:t>
            </a:r>
            <a:r>
              <a:rPr lang="pt-BR" dirty="0" smtClean="0"/>
              <a:t>mình.</a:t>
            </a:r>
          </a:p>
          <a:p>
            <a:r>
              <a:rPr lang="pt-BR" b="1" i="1" dirty="0" smtClean="0"/>
              <a:t>Phương </a:t>
            </a:r>
            <a:r>
              <a:rPr lang="pt-BR" b="1" i="1" dirty="0"/>
              <a:t>tiện, cơ sở vật chất</a:t>
            </a:r>
            <a:r>
              <a:rPr lang="pt-BR" dirty="0"/>
              <a:t> </a:t>
            </a:r>
            <a:r>
              <a:rPr lang="pt-BR" dirty="0" smtClean="0"/>
              <a:t>cần thiết.</a:t>
            </a:r>
          </a:p>
          <a:p>
            <a:r>
              <a:rPr lang="pt-BR" b="1" i="1" dirty="0" smtClean="0"/>
              <a:t>Thời </a:t>
            </a:r>
            <a:r>
              <a:rPr lang="pt-BR" b="1" i="1" dirty="0"/>
              <a:t>gian</a:t>
            </a:r>
            <a:r>
              <a:rPr lang="pt-BR" b="1" dirty="0"/>
              <a:t> </a:t>
            </a:r>
            <a:r>
              <a:rPr lang="pt-BR" dirty="0"/>
              <a:t>thực hiện bài </a:t>
            </a:r>
            <a:r>
              <a:rPr lang="pt-BR" dirty="0" smtClean="0"/>
              <a:t>học.</a:t>
            </a:r>
          </a:p>
          <a:p>
            <a:r>
              <a:rPr lang="pt-BR" b="1" i="1" dirty="0" smtClean="0"/>
              <a:t>Thực </a:t>
            </a:r>
            <a:r>
              <a:rPr lang="pt-BR" b="1" i="1" dirty="0"/>
              <a:t>tiễn cuộc sống</a:t>
            </a:r>
            <a:r>
              <a:rPr lang="pt-BR" dirty="0"/>
              <a:t> địa </a:t>
            </a:r>
            <a:r>
              <a:rPr lang="pt-BR" dirty="0" smtClean="0"/>
              <a:t>phương.</a:t>
            </a:r>
          </a:p>
        </p:txBody>
      </p:sp>
    </p:spTree>
    <p:extLst>
      <p:ext uri="{BB962C8B-B14F-4D97-AF65-F5344CB8AC3E}">
        <p14:creationId xmlns:p14="http://schemas.microsoft.com/office/powerpoint/2010/main" val="39657278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PPDH PHÁT TRIỂN NĂNG LỰC HS</a:t>
            </a:r>
            <a:endParaRPr lang="en-US" sz="3600" b="1" dirty="0"/>
          </a:p>
        </p:txBody>
      </p:sp>
      <p:sp>
        <p:nvSpPr>
          <p:cNvPr id="3" name="Content Placeholder 2"/>
          <p:cNvSpPr>
            <a:spLocks noGrp="1"/>
          </p:cNvSpPr>
          <p:nvPr>
            <p:ph idx="1"/>
          </p:nvPr>
        </p:nvSpPr>
        <p:spPr/>
        <p:txBody>
          <a:bodyPr>
            <a:normAutofit/>
          </a:bodyPr>
          <a:lstStyle/>
          <a:p>
            <a:pPr marL="1314450" lvl="2" indent="-514350">
              <a:buAutoNum type="arabicPeriod"/>
            </a:pPr>
            <a:r>
              <a:rPr lang="pt-BR" sz="3200" b="1" dirty="0" smtClean="0"/>
              <a:t>Giải </a:t>
            </a:r>
            <a:r>
              <a:rPr lang="pt-BR" sz="3200" b="1" dirty="0"/>
              <a:t>quyết vấn </a:t>
            </a:r>
            <a:r>
              <a:rPr lang="pt-BR" sz="3200" b="1" dirty="0" smtClean="0"/>
              <a:t>đề.</a:t>
            </a:r>
          </a:p>
          <a:p>
            <a:pPr marL="1314450" lvl="2" indent="-514350">
              <a:buFont typeface="Arial" pitchFamily="34" charset="0"/>
              <a:buAutoNum type="arabicPeriod"/>
            </a:pPr>
            <a:r>
              <a:rPr lang="nl-NL" sz="3200" b="1" dirty="0" smtClean="0"/>
              <a:t>Thảo luận nhóm.</a:t>
            </a:r>
            <a:endParaRPr lang="en-US" sz="3200" dirty="0" smtClean="0"/>
          </a:p>
          <a:p>
            <a:pPr marL="1314450" lvl="2" indent="-514350">
              <a:buAutoNum type="arabicPeriod"/>
            </a:pPr>
            <a:r>
              <a:rPr lang="nl-NL" sz="3200" b="1" dirty="0" smtClean="0"/>
              <a:t>“</a:t>
            </a:r>
            <a:r>
              <a:rPr lang="nl-NL" sz="3200" b="1" dirty="0"/>
              <a:t>Bàn tay nặn bột</a:t>
            </a:r>
            <a:r>
              <a:rPr lang="nl-NL" sz="3200" b="1" dirty="0" smtClean="0"/>
              <a:t>”.</a:t>
            </a:r>
          </a:p>
          <a:p>
            <a:pPr marL="1314450" lvl="2" indent="-514350">
              <a:buAutoNum type="arabicPeriod"/>
            </a:pPr>
            <a:r>
              <a:rPr lang="pt-BR" sz="3200" b="1" dirty="0"/>
              <a:t>Điều </a:t>
            </a:r>
            <a:r>
              <a:rPr lang="pt-BR" sz="3200" b="1" dirty="0" smtClean="0"/>
              <a:t>tra.</a:t>
            </a:r>
          </a:p>
          <a:p>
            <a:pPr marL="1314450" lvl="2" indent="-514350">
              <a:buAutoNum type="arabicPeriod"/>
            </a:pPr>
            <a:r>
              <a:rPr lang="pt-BR" sz="3200" b="1" dirty="0"/>
              <a:t>Tổ chức trò </a:t>
            </a:r>
            <a:r>
              <a:rPr lang="pt-BR" sz="3200" b="1" dirty="0" smtClean="0"/>
              <a:t>chơi.</a:t>
            </a:r>
          </a:p>
          <a:p>
            <a:pPr marL="1314450" lvl="2" indent="-514350">
              <a:buAutoNum type="arabicPeriod"/>
            </a:pPr>
            <a:r>
              <a:rPr lang="en-US" sz="3200" b="1" dirty="0" err="1"/>
              <a:t>Dự</a:t>
            </a:r>
            <a:r>
              <a:rPr lang="en-US" sz="3200" b="1" dirty="0"/>
              <a:t> </a:t>
            </a:r>
            <a:r>
              <a:rPr lang="en-US" sz="3200" b="1" dirty="0" err="1" smtClean="0"/>
              <a:t>án</a:t>
            </a:r>
            <a:r>
              <a:rPr lang="en-US" sz="3200" b="1" dirty="0" smtClean="0"/>
              <a:t>.</a:t>
            </a:r>
          </a:p>
        </p:txBody>
      </p:sp>
    </p:spTree>
    <p:extLst>
      <p:ext uri="{BB962C8B-B14F-4D97-AF65-F5344CB8AC3E}">
        <p14:creationId xmlns:p14="http://schemas.microsoft.com/office/powerpoint/2010/main" val="20780745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b="1" dirty="0" err="1" smtClean="0"/>
              <a:t>Thực</a:t>
            </a:r>
            <a:r>
              <a:rPr lang="en-US" b="1" dirty="0" smtClean="0"/>
              <a:t> </a:t>
            </a:r>
            <a:r>
              <a:rPr lang="en-US" b="1" dirty="0" err="1" smtClean="0"/>
              <a:t>hành</a:t>
            </a:r>
            <a:r>
              <a:rPr lang="en-US" b="1" dirty="0" smtClean="0"/>
              <a:t> </a:t>
            </a:r>
            <a:endParaRPr lang="en-US" b="1" dirty="0"/>
          </a:p>
        </p:txBody>
      </p:sp>
      <p:sp>
        <p:nvSpPr>
          <p:cNvPr id="3" name="Content Placeholder 2"/>
          <p:cNvSpPr>
            <a:spLocks noGrp="1"/>
          </p:cNvSpPr>
          <p:nvPr>
            <p:ph idx="1"/>
          </p:nvPr>
        </p:nvSpPr>
        <p:spPr>
          <a:xfrm>
            <a:off x="457200" y="2133600"/>
            <a:ext cx="8229600" cy="3992563"/>
          </a:xfrm>
        </p:spPr>
        <p:txBody>
          <a:bodyPr/>
          <a:lstStyle/>
          <a:p>
            <a:pPr marL="0" indent="0" algn="just">
              <a:buNone/>
            </a:pPr>
            <a:r>
              <a:rPr lang="en-US" dirty="0" smtClean="0"/>
              <a:t>     </a:t>
            </a:r>
            <a:r>
              <a:rPr lang="en-US" dirty="0" err="1" smtClean="0"/>
              <a:t>Vận</a:t>
            </a:r>
            <a:r>
              <a:rPr lang="en-US" dirty="0" smtClean="0"/>
              <a:t> </a:t>
            </a:r>
            <a:r>
              <a:rPr lang="en-US" dirty="0" err="1" smtClean="0"/>
              <a:t>dụng</a:t>
            </a:r>
            <a:r>
              <a:rPr lang="en-US" dirty="0" smtClean="0"/>
              <a:t> PP BTNB </a:t>
            </a:r>
            <a:r>
              <a:rPr lang="en-US" dirty="0" err="1" smtClean="0"/>
              <a:t>để</a:t>
            </a:r>
            <a:r>
              <a:rPr lang="en-US" dirty="0" smtClean="0"/>
              <a:t> </a:t>
            </a:r>
            <a:r>
              <a:rPr lang="en-US" dirty="0" err="1" smtClean="0"/>
              <a:t>dạy</a:t>
            </a:r>
            <a:r>
              <a:rPr lang="en-US" dirty="0" smtClean="0"/>
              <a:t> </a:t>
            </a:r>
            <a:r>
              <a:rPr lang="en-US" dirty="0" err="1" smtClean="0"/>
              <a:t>bài</a:t>
            </a:r>
            <a:r>
              <a:rPr lang="en-US" dirty="0" smtClean="0"/>
              <a:t> “</a:t>
            </a:r>
            <a:r>
              <a:rPr lang="en-US" dirty="0" err="1" smtClean="0"/>
              <a:t>Nước</a:t>
            </a:r>
            <a:r>
              <a:rPr lang="en-US" dirty="0" smtClean="0"/>
              <a:t> </a:t>
            </a:r>
            <a:r>
              <a:rPr lang="en-US" dirty="0" err="1" smtClean="0"/>
              <a:t>có</a:t>
            </a:r>
            <a:r>
              <a:rPr lang="en-US" dirty="0" smtClean="0"/>
              <a:t> </a:t>
            </a:r>
            <a:r>
              <a:rPr lang="en-US" dirty="0" err="1" smtClean="0"/>
              <a:t>những</a:t>
            </a:r>
            <a:r>
              <a:rPr lang="en-US" dirty="0" smtClean="0"/>
              <a:t> </a:t>
            </a:r>
            <a:r>
              <a:rPr lang="en-US" dirty="0" err="1" smtClean="0"/>
              <a:t>tính</a:t>
            </a:r>
            <a:r>
              <a:rPr lang="en-US" dirty="0" smtClean="0"/>
              <a:t> </a:t>
            </a:r>
            <a:r>
              <a:rPr lang="en-US" dirty="0" err="1" smtClean="0"/>
              <a:t>chất</a:t>
            </a:r>
            <a:r>
              <a:rPr lang="en-US" dirty="0" smtClean="0"/>
              <a:t> </a:t>
            </a:r>
            <a:r>
              <a:rPr lang="en-US" dirty="0" err="1" smtClean="0"/>
              <a:t>gì</a:t>
            </a:r>
            <a:r>
              <a:rPr lang="en-US" dirty="0" smtClean="0"/>
              <a:t>?” (</a:t>
            </a:r>
            <a:r>
              <a:rPr lang="en-US" dirty="0" err="1" smtClean="0"/>
              <a:t>Khoa</a:t>
            </a:r>
            <a:r>
              <a:rPr lang="en-US" dirty="0" smtClean="0"/>
              <a:t> </a:t>
            </a:r>
            <a:r>
              <a:rPr lang="en-US" dirty="0" err="1" smtClean="0"/>
              <a:t>học</a:t>
            </a:r>
            <a:r>
              <a:rPr lang="en-US" dirty="0" smtClean="0"/>
              <a:t> 4) </a:t>
            </a:r>
            <a:r>
              <a:rPr lang="en-US" dirty="0" err="1" smtClean="0"/>
              <a:t>hoặc</a:t>
            </a:r>
            <a:r>
              <a:rPr lang="en-US" dirty="0" smtClean="0"/>
              <a:t> </a:t>
            </a:r>
            <a:r>
              <a:rPr lang="en-US" dirty="0" err="1" smtClean="0"/>
              <a:t>một</a:t>
            </a:r>
            <a:r>
              <a:rPr lang="en-US" dirty="0" smtClean="0"/>
              <a:t> </a:t>
            </a:r>
            <a:r>
              <a:rPr lang="en-US" dirty="0" err="1" smtClean="0"/>
              <a:t>phương</a:t>
            </a:r>
            <a:r>
              <a:rPr lang="en-US" dirty="0" smtClean="0"/>
              <a:t> </a:t>
            </a:r>
            <a:r>
              <a:rPr lang="en-US" dirty="0" err="1" smtClean="0"/>
              <a:t>pháp</a:t>
            </a:r>
            <a:r>
              <a:rPr lang="en-US" dirty="0" smtClean="0"/>
              <a:t> </a:t>
            </a:r>
            <a:r>
              <a:rPr lang="en-US" dirty="0" err="1" smtClean="0"/>
              <a:t>khác</a:t>
            </a:r>
            <a:r>
              <a:rPr lang="en-US" dirty="0" smtClean="0"/>
              <a:t> </a:t>
            </a:r>
            <a:r>
              <a:rPr lang="en-US" dirty="0" err="1" smtClean="0"/>
              <a:t>cho</a:t>
            </a:r>
            <a:r>
              <a:rPr lang="en-US" dirty="0" smtClean="0"/>
              <a:t> </a:t>
            </a:r>
            <a:r>
              <a:rPr lang="en-US" dirty="0" err="1" smtClean="0"/>
              <a:t>một</a:t>
            </a:r>
            <a:r>
              <a:rPr lang="en-US" dirty="0" smtClean="0"/>
              <a:t> </a:t>
            </a:r>
            <a:r>
              <a:rPr lang="en-US" dirty="0" err="1" smtClean="0"/>
              <a:t>bài</a:t>
            </a:r>
            <a:r>
              <a:rPr lang="en-US" dirty="0" smtClean="0"/>
              <a:t> </a:t>
            </a:r>
            <a:r>
              <a:rPr lang="en-US" dirty="0" err="1" smtClean="0"/>
              <a:t>học</a:t>
            </a:r>
            <a:r>
              <a:rPr lang="en-US" dirty="0" smtClean="0"/>
              <a:t> </a:t>
            </a:r>
            <a:r>
              <a:rPr lang="en-US" dirty="0" err="1" smtClean="0"/>
              <a:t>tùy</a:t>
            </a:r>
            <a:r>
              <a:rPr lang="en-US" dirty="0" smtClean="0"/>
              <a:t> </a:t>
            </a:r>
            <a:r>
              <a:rPr lang="en-US" dirty="0" err="1" smtClean="0"/>
              <a:t>chọn</a:t>
            </a:r>
            <a:r>
              <a:rPr lang="en-US" dirty="0" smtClean="0"/>
              <a:t>.</a:t>
            </a:r>
          </a:p>
          <a:p>
            <a:pPr marL="0" indent="0">
              <a:buNone/>
            </a:pPr>
            <a:endParaRPr lang="en-US" dirty="0"/>
          </a:p>
        </p:txBody>
      </p:sp>
    </p:spTree>
    <p:extLst>
      <p:ext uri="{BB962C8B-B14F-4D97-AF65-F5344CB8AC3E}">
        <p14:creationId xmlns:p14="http://schemas.microsoft.com/office/powerpoint/2010/main" val="14400182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smtClean="0"/>
              <a:t>HÌNH THỨC TỔ CHỨC DẠY HỌC PTNL</a:t>
            </a:r>
            <a:endParaRPr lang="en-US" sz="3500" b="1" dirty="0"/>
          </a:p>
        </p:txBody>
      </p:sp>
      <p:sp>
        <p:nvSpPr>
          <p:cNvPr id="3" name="Content Placeholder 2"/>
          <p:cNvSpPr>
            <a:spLocks noGrp="1"/>
          </p:cNvSpPr>
          <p:nvPr>
            <p:ph idx="1"/>
          </p:nvPr>
        </p:nvSpPr>
        <p:spPr/>
        <p:txBody>
          <a:bodyPr/>
          <a:lstStyle/>
          <a:p>
            <a:pPr marL="0" indent="0" algn="ctr">
              <a:buNone/>
            </a:pPr>
            <a:r>
              <a:rPr lang="en-US" dirty="0" smtClean="0">
                <a:sym typeface="Wingdings"/>
              </a:rPr>
              <a:t></a:t>
            </a:r>
            <a:r>
              <a:rPr lang="en-US" b="1" u="sng" dirty="0" err="1" smtClean="0"/>
              <a:t>Các</a:t>
            </a:r>
            <a:r>
              <a:rPr lang="en-US" b="1" u="sng" dirty="0" smtClean="0"/>
              <a:t> </a:t>
            </a:r>
            <a:r>
              <a:rPr lang="en-US" b="1" u="sng" dirty="0" err="1" smtClean="0"/>
              <a:t>hình</a:t>
            </a:r>
            <a:r>
              <a:rPr lang="en-US" b="1" u="sng" dirty="0" smtClean="0"/>
              <a:t> </a:t>
            </a:r>
            <a:r>
              <a:rPr lang="en-US" b="1" u="sng" dirty="0" err="1" smtClean="0"/>
              <a:t>thức</a:t>
            </a:r>
            <a:r>
              <a:rPr lang="en-US" b="1" u="sng" dirty="0" smtClean="0"/>
              <a:t> </a:t>
            </a:r>
            <a:r>
              <a:rPr lang="en-US" b="1" u="sng" dirty="0" err="1" smtClean="0"/>
              <a:t>tổ</a:t>
            </a:r>
            <a:r>
              <a:rPr lang="en-US" b="1" u="sng" dirty="0" smtClean="0"/>
              <a:t> </a:t>
            </a:r>
            <a:r>
              <a:rPr lang="en-US" b="1" u="sng" dirty="0" err="1" smtClean="0"/>
              <a:t>chức</a:t>
            </a:r>
            <a:r>
              <a:rPr lang="en-US" b="1" u="sng" dirty="0" smtClean="0"/>
              <a:t> </a:t>
            </a:r>
            <a:r>
              <a:rPr lang="en-US" b="1" u="sng" dirty="0" err="1" smtClean="0"/>
              <a:t>dạy</a:t>
            </a:r>
            <a:r>
              <a:rPr lang="en-US" b="1" u="sng" dirty="0" smtClean="0"/>
              <a:t> </a:t>
            </a:r>
            <a:r>
              <a:rPr lang="en-US" b="1" u="sng" dirty="0" err="1" smtClean="0"/>
              <a:t>học</a:t>
            </a:r>
            <a:endParaRPr lang="en-US" dirty="0" smtClean="0"/>
          </a:p>
          <a:p>
            <a:r>
              <a:rPr lang="en-US" b="1" dirty="0" err="1" smtClean="0"/>
              <a:t>Quy</a:t>
            </a:r>
            <a:r>
              <a:rPr lang="en-US" b="1" dirty="0" smtClean="0"/>
              <a:t> </a:t>
            </a:r>
            <a:r>
              <a:rPr lang="en-US" b="1" dirty="0" err="1" smtClean="0"/>
              <a:t>mô</a:t>
            </a:r>
            <a:r>
              <a:rPr lang="en-US" b="1" dirty="0" smtClean="0"/>
              <a:t> HS</a:t>
            </a:r>
            <a:r>
              <a:rPr lang="en-US" dirty="0" smtClean="0"/>
              <a:t>: </a:t>
            </a:r>
            <a:r>
              <a:rPr lang="en-US" dirty="0" err="1" smtClean="0"/>
              <a:t>Toàn</a:t>
            </a:r>
            <a:r>
              <a:rPr lang="en-US" dirty="0" smtClean="0"/>
              <a:t> </a:t>
            </a:r>
            <a:r>
              <a:rPr lang="en-US" dirty="0" err="1" smtClean="0"/>
              <a:t>lớp</a:t>
            </a:r>
            <a:r>
              <a:rPr lang="en-US" dirty="0" smtClean="0"/>
              <a:t>, </a:t>
            </a:r>
            <a:r>
              <a:rPr lang="en-US" dirty="0" err="1" smtClean="0"/>
              <a:t>tổ</a:t>
            </a:r>
            <a:r>
              <a:rPr lang="en-US" dirty="0" smtClean="0"/>
              <a:t>, </a:t>
            </a:r>
            <a:r>
              <a:rPr lang="en-US" dirty="0" err="1" smtClean="0"/>
              <a:t>nhóm</a:t>
            </a:r>
            <a:r>
              <a:rPr lang="en-US" dirty="0" smtClean="0"/>
              <a:t>, </a:t>
            </a:r>
            <a:r>
              <a:rPr lang="en-US" dirty="0" err="1" smtClean="0"/>
              <a:t>cá</a:t>
            </a:r>
            <a:r>
              <a:rPr lang="en-US" dirty="0" smtClean="0"/>
              <a:t> </a:t>
            </a:r>
            <a:r>
              <a:rPr lang="en-US" dirty="0" err="1" smtClean="0"/>
              <a:t>nhân</a:t>
            </a:r>
            <a:r>
              <a:rPr lang="en-US" dirty="0" smtClean="0"/>
              <a:t>.</a:t>
            </a:r>
          </a:p>
          <a:p>
            <a:r>
              <a:rPr lang="en-US" b="1" dirty="0" err="1" smtClean="0"/>
              <a:t>Không</a:t>
            </a:r>
            <a:r>
              <a:rPr lang="en-US" b="1" dirty="0" smtClean="0"/>
              <a:t> </a:t>
            </a:r>
            <a:r>
              <a:rPr lang="en-US" b="1" dirty="0" err="1" smtClean="0"/>
              <a:t>gian</a:t>
            </a:r>
            <a:r>
              <a:rPr lang="en-US" dirty="0" smtClean="0"/>
              <a:t>: </a:t>
            </a:r>
            <a:r>
              <a:rPr lang="en-US" dirty="0" err="1" smtClean="0"/>
              <a:t>Trong</a:t>
            </a:r>
            <a:r>
              <a:rPr lang="en-US" dirty="0" smtClean="0"/>
              <a:t> </a:t>
            </a:r>
            <a:r>
              <a:rPr lang="en-US" dirty="0" err="1" smtClean="0"/>
              <a:t>lớp</a:t>
            </a:r>
            <a:r>
              <a:rPr lang="en-US" dirty="0" smtClean="0"/>
              <a:t>, </a:t>
            </a:r>
            <a:r>
              <a:rPr lang="en-US" dirty="0" err="1" smtClean="0"/>
              <a:t>tại</a:t>
            </a:r>
            <a:r>
              <a:rPr lang="en-US" dirty="0" smtClean="0"/>
              <a:t> </a:t>
            </a:r>
            <a:r>
              <a:rPr lang="en-US" dirty="0" err="1" smtClean="0"/>
              <a:t>hiện</a:t>
            </a:r>
            <a:r>
              <a:rPr lang="en-US" dirty="0" smtClean="0"/>
              <a:t> </a:t>
            </a:r>
            <a:r>
              <a:rPr lang="en-US" dirty="0" err="1" smtClean="0"/>
              <a:t>trường</a:t>
            </a:r>
            <a:r>
              <a:rPr lang="en-US" dirty="0" smtClean="0"/>
              <a:t>.</a:t>
            </a:r>
          </a:p>
          <a:p>
            <a:r>
              <a:rPr lang="en-US" b="1" dirty="0" err="1" smtClean="0"/>
              <a:t>Thời</a:t>
            </a:r>
            <a:r>
              <a:rPr lang="en-US" b="1" dirty="0" smtClean="0"/>
              <a:t> </a:t>
            </a:r>
            <a:r>
              <a:rPr lang="en-US" b="1" dirty="0" err="1" smtClean="0"/>
              <a:t>gian</a:t>
            </a:r>
            <a:r>
              <a:rPr lang="en-US" dirty="0" smtClean="0"/>
              <a:t>: </a:t>
            </a:r>
            <a:r>
              <a:rPr lang="en-US" dirty="0" err="1" smtClean="0"/>
              <a:t>Nội</a:t>
            </a:r>
            <a:r>
              <a:rPr lang="en-US" dirty="0" smtClean="0"/>
              <a:t> </a:t>
            </a:r>
            <a:r>
              <a:rPr lang="en-US" dirty="0" err="1" smtClean="0"/>
              <a:t>khóa</a:t>
            </a:r>
            <a:r>
              <a:rPr lang="en-US" dirty="0" smtClean="0"/>
              <a:t>, </a:t>
            </a:r>
            <a:r>
              <a:rPr lang="en-US" dirty="0" err="1" smtClean="0"/>
              <a:t>ngoại</a:t>
            </a:r>
            <a:r>
              <a:rPr lang="en-US" dirty="0" smtClean="0"/>
              <a:t> </a:t>
            </a:r>
            <a:r>
              <a:rPr lang="en-US" dirty="0" err="1" smtClean="0"/>
              <a:t>khóa</a:t>
            </a:r>
            <a:r>
              <a:rPr lang="en-US" dirty="0" smtClean="0"/>
              <a:t>.</a:t>
            </a:r>
          </a:p>
          <a:p>
            <a:r>
              <a:rPr lang="en-US" b="1" dirty="0" err="1" smtClean="0"/>
              <a:t>Tính</a:t>
            </a:r>
            <a:r>
              <a:rPr lang="en-US" b="1" dirty="0" smtClean="0"/>
              <a:t> </a:t>
            </a:r>
            <a:r>
              <a:rPr lang="en-US" b="1" dirty="0" err="1" smtClean="0"/>
              <a:t>chất</a:t>
            </a:r>
            <a:r>
              <a:rPr lang="en-US" b="1" dirty="0" smtClean="0"/>
              <a:t> HĐ</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lao</a:t>
            </a:r>
            <a:r>
              <a:rPr lang="en-US" dirty="0" smtClean="0"/>
              <a:t> </a:t>
            </a:r>
            <a:r>
              <a:rPr lang="en-US" dirty="0" err="1" smtClean="0"/>
              <a:t>động</a:t>
            </a:r>
            <a:r>
              <a:rPr lang="en-US" dirty="0" smtClean="0"/>
              <a:t>, </a:t>
            </a:r>
            <a:r>
              <a:rPr lang="en-US" dirty="0" err="1" smtClean="0"/>
              <a:t>vui</a:t>
            </a:r>
            <a:r>
              <a:rPr lang="en-US" dirty="0" smtClean="0"/>
              <a:t> </a:t>
            </a:r>
            <a:r>
              <a:rPr lang="en-US" dirty="0" err="1" smtClean="0"/>
              <a:t>chơi</a:t>
            </a:r>
            <a:r>
              <a:rPr lang="en-US" dirty="0" smtClean="0"/>
              <a:t>, </a:t>
            </a:r>
            <a:r>
              <a:rPr lang="en-US" dirty="0" err="1" smtClean="0"/>
              <a:t>công</a:t>
            </a:r>
            <a:r>
              <a:rPr lang="en-US" dirty="0" smtClean="0"/>
              <a:t> </a:t>
            </a:r>
            <a:r>
              <a:rPr lang="en-US" dirty="0" err="1" smtClean="0"/>
              <a:t>tác</a:t>
            </a:r>
            <a:r>
              <a:rPr lang="en-US" dirty="0" smtClean="0"/>
              <a:t> XH…</a:t>
            </a:r>
            <a:endParaRPr lang="en-US" dirty="0"/>
          </a:p>
        </p:txBody>
      </p:sp>
    </p:spTree>
    <p:extLst>
      <p:ext uri="{BB962C8B-B14F-4D97-AF65-F5344CB8AC3E}">
        <p14:creationId xmlns:p14="http://schemas.microsoft.com/office/powerpoint/2010/main" val="11253197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r>
              <a:rPr lang="en-US" dirty="0" smtClean="0">
                <a:sym typeface="Wingdings"/>
              </a:rPr>
              <a:t></a:t>
            </a:r>
            <a:r>
              <a:rPr lang="en-US" b="1" dirty="0" err="1" smtClean="0"/>
              <a:t>Cấu</a:t>
            </a:r>
            <a:r>
              <a:rPr lang="en-US" b="1" dirty="0" smtClean="0"/>
              <a:t> </a:t>
            </a:r>
            <a:r>
              <a:rPr lang="en-US" b="1" dirty="0" err="1" smtClean="0"/>
              <a:t>trúc</a:t>
            </a:r>
            <a:r>
              <a:rPr lang="en-US" b="1" dirty="0" smtClean="0"/>
              <a:t> </a:t>
            </a:r>
            <a:r>
              <a:rPr lang="en-US" b="1" dirty="0" err="1" smtClean="0"/>
              <a:t>kế</a:t>
            </a:r>
            <a:r>
              <a:rPr lang="en-US" b="1" dirty="0" smtClean="0"/>
              <a:t> </a:t>
            </a:r>
            <a:r>
              <a:rPr lang="en-US" b="1" dirty="0" err="1" smtClean="0"/>
              <a:t>hoạch</a:t>
            </a:r>
            <a:r>
              <a:rPr lang="en-US" b="1" dirty="0" smtClean="0"/>
              <a:t> </a:t>
            </a:r>
            <a:r>
              <a:rPr lang="en-US" b="1" dirty="0" err="1" smtClean="0"/>
              <a:t>bài</a:t>
            </a:r>
            <a:r>
              <a:rPr lang="en-US" b="1" dirty="0" smtClean="0"/>
              <a:t> </a:t>
            </a:r>
            <a:r>
              <a:rPr lang="en-US" b="1" dirty="0" err="1" smtClean="0"/>
              <a:t>học</a:t>
            </a:r>
            <a:r>
              <a:rPr lang="en-US" b="1" dirty="0" smtClean="0"/>
              <a:t> </a:t>
            </a:r>
            <a:r>
              <a:rPr lang="en-US" b="1" dirty="0" err="1" smtClean="0"/>
              <a:t>phát</a:t>
            </a:r>
            <a:r>
              <a:rPr lang="en-US" b="1" dirty="0" smtClean="0"/>
              <a:t> </a:t>
            </a:r>
            <a:r>
              <a:rPr lang="en-US" b="1" dirty="0" err="1" smtClean="0"/>
              <a:t>triển</a:t>
            </a:r>
            <a:r>
              <a:rPr lang="en-US" b="1" dirty="0" smtClean="0"/>
              <a:t> NL HS</a:t>
            </a:r>
          </a:p>
          <a:p>
            <a:r>
              <a:rPr lang="pt-BR" dirty="0"/>
              <a:t>Mục tiêu bài </a:t>
            </a:r>
            <a:r>
              <a:rPr lang="pt-BR" dirty="0" smtClean="0"/>
              <a:t>học</a:t>
            </a:r>
          </a:p>
          <a:p>
            <a:r>
              <a:rPr lang="pt-BR" dirty="0"/>
              <a:t>Tài liệu, phương </a:t>
            </a:r>
            <a:r>
              <a:rPr lang="pt-BR" dirty="0" smtClean="0"/>
              <a:t>tiện</a:t>
            </a:r>
          </a:p>
          <a:p>
            <a:r>
              <a:rPr lang="pt-BR" dirty="0"/>
              <a:t>Các hoạt động dạy học của bài </a:t>
            </a:r>
            <a:endParaRPr lang="pt-BR" dirty="0" smtClean="0"/>
          </a:p>
          <a:p>
            <a:pPr marL="0" indent="0">
              <a:buNone/>
            </a:pPr>
            <a:r>
              <a:rPr lang="pt-BR" dirty="0" smtClean="0">
                <a:sym typeface="Wingdings 2"/>
              </a:rPr>
              <a:t>     </a:t>
            </a:r>
            <a:r>
              <a:rPr lang="pt-BR" dirty="0" smtClean="0"/>
              <a:t>Khởi động</a:t>
            </a:r>
          </a:p>
          <a:p>
            <a:pPr marL="0" indent="0">
              <a:buNone/>
            </a:pPr>
            <a:r>
              <a:rPr lang="pt-BR" dirty="0" smtClean="0">
                <a:sym typeface="Wingdings 2"/>
              </a:rPr>
              <a:t>     </a:t>
            </a:r>
            <a:r>
              <a:rPr lang="pt-BR" dirty="0" smtClean="0"/>
              <a:t>Hình </a:t>
            </a:r>
            <a:r>
              <a:rPr lang="pt-BR" dirty="0"/>
              <a:t>thành tri </a:t>
            </a:r>
            <a:r>
              <a:rPr lang="pt-BR" dirty="0" smtClean="0"/>
              <a:t>thức</a:t>
            </a:r>
          </a:p>
          <a:p>
            <a:pPr marL="0" indent="0">
              <a:buNone/>
            </a:pPr>
            <a:r>
              <a:rPr lang="pt-BR" dirty="0" smtClean="0">
                <a:sym typeface="Wingdings"/>
              </a:rPr>
              <a:t>     </a:t>
            </a:r>
            <a:r>
              <a:rPr lang="pt-BR" dirty="0" smtClean="0"/>
              <a:t>Thực hành</a:t>
            </a:r>
          </a:p>
          <a:p>
            <a:pPr marL="0" indent="0">
              <a:buNone/>
            </a:pPr>
            <a:r>
              <a:rPr lang="pt-BR" dirty="0" smtClean="0">
                <a:sym typeface="Wingdings"/>
              </a:rPr>
              <a:t>     Ứ</a:t>
            </a:r>
            <a:r>
              <a:rPr lang="pt-BR" dirty="0" smtClean="0"/>
              <a:t>ng dụng</a:t>
            </a:r>
          </a:p>
          <a:p>
            <a:pPr marL="0" indent="0">
              <a:buNone/>
            </a:pPr>
            <a:r>
              <a:rPr lang="pt-BR" dirty="0" smtClean="0">
                <a:sym typeface="Wingdings"/>
              </a:rPr>
              <a:t>     M</a:t>
            </a:r>
            <a:r>
              <a:rPr lang="pt-BR" dirty="0" smtClean="0"/>
              <a:t>ở </a:t>
            </a:r>
            <a:r>
              <a:rPr lang="pt-BR" dirty="0"/>
              <a:t>rộng</a:t>
            </a:r>
            <a:endParaRPr lang="en-US" dirty="0"/>
          </a:p>
        </p:txBody>
      </p:sp>
    </p:spTree>
    <p:extLst>
      <p:ext uri="{BB962C8B-B14F-4D97-AF65-F5344CB8AC3E}">
        <p14:creationId xmlns:p14="http://schemas.microsoft.com/office/powerpoint/2010/main" val="359285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600" b="1" dirty="0" smtClean="0"/>
              <a:t>VD: </a:t>
            </a:r>
            <a:r>
              <a:rPr lang="en-US" sz="3600" b="1" dirty="0" err="1" smtClean="0"/>
              <a:t>Giáo</a:t>
            </a:r>
            <a:r>
              <a:rPr lang="en-US" sz="3600" b="1" dirty="0" smtClean="0"/>
              <a:t> </a:t>
            </a:r>
            <a:r>
              <a:rPr lang="en-US" sz="3600" b="1" dirty="0" err="1" smtClean="0"/>
              <a:t>án</a:t>
            </a:r>
            <a:r>
              <a:rPr lang="en-US" sz="3600" b="1" dirty="0" smtClean="0"/>
              <a:t> </a:t>
            </a:r>
            <a:r>
              <a:rPr lang="en-US" sz="3600" b="1" dirty="0" err="1" smtClean="0"/>
              <a:t>bài</a:t>
            </a:r>
            <a:r>
              <a:rPr lang="en-US" sz="3600" b="1" dirty="0" smtClean="0"/>
              <a:t> “</a:t>
            </a:r>
            <a:r>
              <a:rPr lang="en-US" sz="3600" b="1" dirty="0" err="1" smtClean="0"/>
              <a:t>Thân</a:t>
            </a:r>
            <a:r>
              <a:rPr lang="en-US" sz="3600" b="1" dirty="0" smtClean="0"/>
              <a:t> </a:t>
            </a:r>
            <a:r>
              <a:rPr lang="en-US" sz="3600" b="1" dirty="0" err="1" smtClean="0"/>
              <a:t>cây</a:t>
            </a:r>
            <a:r>
              <a:rPr lang="en-US" sz="3600" b="1" dirty="0" smtClean="0"/>
              <a:t>”</a:t>
            </a:r>
            <a:endParaRPr lang="en-US" sz="3600" b="1"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marL="0" indent="0" algn="ctr">
              <a:buNone/>
            </a:pPr>
            <a:r>
              <a:rPr lang="pt-BR" b="1" i="1" dirty="0"/>
              <a:t>A. Mục tiêu</a:t>
            </a:r>
            <a:r>
              <a:rPr lang="pt-BR" i="1" dirty="0"/>
              <a:t> </a:t>
            </a:r>
            <a:r>
              <a:rPr lang="pt-BR" b="1" i="1" dirty="0"/>
              <a:t>bài học</a:t>
            </a:r>
            <a:r>
              <a:rPr lang="pt-BR" i="1" dirty="0"/>
              <a:t> </a:t>
            </a:r>
            <a:endParaRPr lang="en-US" dirty="0"/>
          </a:p>
          <a:p>
            <a:r>
              <a:rPr lang="pt-BR" dirty="0" smtClean="0"/>
              <a:t>Học </a:t>
            </a:r>
            <a:r>
              <a:rPr lang="pt-BR" dirty="0"/>
              <a:t>sinh </a:t>
            </a:r>
            <a:r>
              <a:rPr lang="pt-BR" u="sng" dirty="0"/>
              <a:t>chia se</a:t>
            </a:r>
            <a:r>
              <a:rPr lang="pt-BR" dirty="0"/>
              <a:t>̉ những trải nghiệm của mình về thân cây.</a:t>
            </a:r>
            <a:endParaRPr lang="en-US" dirty="0"/>
          </a:p>
          <a:p>
            <a:r>
              <a:rPr lang="pt-BR" dirty="0" smtClean="0"/>
              <a:t>Học </a:t>
            </a:r>
            <a:r>
              <a:rPr lang="pt-BR" dirty="0"/>
              <a:t>sinh </a:t>
            </a:r>
            <a:r>
              <a:rPr lang="pt-BR" u="sng" dirty="0" smtClean="0"/>
              <a:t>phân </a:t>
            </a:r>
            <a:r>
              <a:rPr lang="pt-BR" u="sng" dirty="0"/>
              <a:t>tích</a:t>
            </a:r>
            <a:r>
              <a:rPr lang="pt-BR" dirty="0"/>
              <a:t> được đặc điểm của một vài thân cây và từ đó, </a:t>
            </a:r>
            <a:r>
              <a:rPr lang="pt-BR" u="sng" dirty="0"/>
              <a:t>tổng hợp</a:t>
            </a:r>
            <a:r>
              <a:rPr lang="pt-BR" dirty="0"/>
              <a:t> được kết quả thành đặc điểm của thân cây.</a:t>
            </a:r>
            <a:endParaRPr lang="en-US" dirty="0"/>
          </a:p>
          <a:p>
            <a:r>
              <a:rPr lang="pt-BR" dirty="0" smtClean="0"/>
              <a:t>Học </a:t>
            </a:r>
            <a:r>
              <a:rPr lang="pt-BR" dirty="0"/>
              <a:t>sinh </a:t>
            </a:r>
            <a:r>
              <a:rPr lang="pt-BR" u="sng" dirty="0"/>
              <a:t>phân biệt</a:t>
            </a:r>
            <a:r>
              <a:rPr lang="pt-BR" dirty="0"/>
              <a:t> được cây xanh theo đặc điểm thân của chúng.</a:t>
            </a:r>
            <a:endParaRPr lang="en-US" dirty="0"/>
          </a:p>
          <a:p>
            <a:r>
              <a:rPr lang="pt-BR" dirty="0" smtClean="0"/>
              <a:t>Học </a:t>
            </a:r>
            <a:r>
              <a:rPr lang="pt-BR" dirty="0"/>
              <a:t>sinh </a:t>
            </a:r>
            <a:r>
              <a:rPr lang="pt-BR" u="sng" dirty="0"/>
              <a:t>phân loại</a:t>
            </a:r>
            <a:r>
              <a:rPr lang="pt-BR" dirty="0"/>
              <a:t> được cây xanh có ở địa phương theo các đặc điểm thân của chúng. </a:t>
            </a:r>
            <a:endParaRPr lang="en-US" dirty="0"/>
          </a:p>
        </p:txBody>
      </p:sp>
    </p:spTree>
    <p:extLst>
      <p:ext uri="{BB962C8B-B14F-4D97-AF65-F5344CB8AC3E}">
        <p14:creationId xmlns:p14="http://schemas.microsoft.com/office/powerpoint/2010/main" val="33500032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lgn="ctr">
              <a:buNone/>
            </a:pPr>
            <a:r>
              <a:rPr lang="pt-BR" b="1" i="1" dirty="0"/>
              <a:t>B. Tài liệu, phương tiện</a:t>
            </a:r>
            <a:endParaRPr lang="en-US" dirty="0"/>
          </a:p>
          <a:p>
            <a:r>
              <a:rPr lang="pt-BR" dirty="0" smtClean="0"/>
              <a:t>Phiếu </a:t>
            </a:r>
            <a:r>
              <a:rPr lang="pt-BR" dirty="0"/>
              <a:t>quan sát thân cây (dành cho hoạt động hình thành tri thức</a:t>
            </a:r>
            <a:r>
              <a:rPr lang="pt-BR" dirty="0" smtClean="0"/>
              <a:t>).</a:t>
            </a:r>
          </a:p>
          <a:p>
            <a:r>
              <a:rPr lang="pt-BR" dirty="0" smtClean="0"/>
              <a:t>Phiếu </a:t>
            </a:r>
            <a:r>
              <a:rPr lang="pt-BR" dirty="0"/>
              <a:t>điều tra thân cây (dành cho hoạt động ứng dụng</a:t>
            </a:r>
            <a:r>
              <a:rPr lang="pt-BR" dirty="0" smtClean="0"/>
              <a:t>).</a:t>
            </a:r>
          </a:p>
          <a:p>
            <a:r>
              <a:rPr lang="pt-BR" dirty="0" smtClean="0"/>
              <a:t>Những </a:t>
            </a:r>
            <a:r>
              <a:rPr lang="pt-BR" dirty="0"/>
              <a:t>cây xanh ở sân trường, vườn trường, địa phương.</a:t>
            </a:r>
            <a:endParaRPr lang="en-US" dirty="0"/>
          </a:p>
          <a:p>
            <a:r>
              <a:rPr lang="pt-BR" dirty="0" smtClean="0"/>
              <a:t>Sách</a:t>
            </a:r>
            <a:r>
              <a:rPr lang="pt-BR" dirty="0"/>
              <a:t>, báo về thực vật nói chung, thân cây nói riêng.</a:t>
            </a:r>
            <a:endParaRPr lang="en-US" dirty="0"/>
          </a:p>
          <a:p>
            <a:r>
              <a:rPr lang="pt-BR" dirty="0" smtClean="0"/>
              <a:t>Máy </a:t>
            </a:r>
            <a:r>
              <a:rPr lang="pt-BR" dirty="0"/>
              <a:t>tính, máy chiếu, mạng internet học sinh có thể truy cập.</a:t>
            </a:r>
            <a:endParaRPr lang="en-US" dirty="0"/>
          </a:p>
          <a:p>
            <a:endParaRPr lang="en-US" dirty="0"/>
          </a:p>
        </p:txBody>
      </p:sp>
    </p:spTree>
    <p:extLst>
      <p:ext uri="{BB962C8B-B14F-4D97-AF65-F5344CB8AC3E}">
        <p14:creationId xmlns:p14="http://schemas.microsoft.com/office/powerpoint/2010/main" val="2063372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b="1" dirty="0" smtClean="0"/>
              <a:t>3 NĂNG LỰC CHUNG VÀ </a:t>
            </a:r>
            <a:br>
              <a:rPr lang="en-US" sz="3600" b="1" dirty="0" smtClean="0"/>
            </a:br>
            <a:r>
              <a:rPr lang="en-US" sz="3600" b="1" dirty="0" smtClean="0"/>
              <a:t>7 NĂNG LỰC CHUYÊN MÔN CỦA HSTH</a:t>
            </a:r>
            <a:endParaRPr lang="en-US" sz="3600" b="1"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pPr marL="0" indent="0">
              <a:buNone/>
            </a:pPr>
            <a:r>
              <a:rPr lang="pt-BR" dirty="0" smtClean="0"/>
              <a:t>1. Năng </a:t>
            </a:r>
            <a:r>
              <a:rPr lang="pt-BR" dirty="0"/>
              <a:t>lực </a:t>
            </a:r>
            <a:r>
              <a:rPr lang="pt-BR" b="1" dirty="0"/>
              <a:t>tự chủ và tự </a:t>
            </a:r>
            <a:r>
              <a:rPr lang="pt-BR" b="1" dirty="0" smtClean="0"/>
              <a:t>học</a:t>
            </a:r>
          </a:p>
          <a:p>
            <a:pPr marL="0" indent="0">
              <a:buNone/>
            </a:pPr>
            <a:r>
              <a:rPr lang="en-US" dirty="0"/>
              <a:t>2. </a:t>
            </a:r>
            <a:r>
              <a:rPr lang="en-US" dirty="0" err="1"/>
              <a:t>Năng</a:t>
            </a:r>
            <a:r>
              <a:rPr lang="en-US" dirty="0"/>
              <a:t> </a:t>
            </a:r>
            <a:r>
              <a:rPr lang="en-US" dirty="0" err="1"/>
              <a:t>lực</a:t>
            </a:r>
            <a:r>
              <a:rPr lang="en-US" dirty="0"/>
              <a:t> </a:t>
            </a:r>
            <a:r>
              <a:rPr lang="en-US" b="1" dirty="0" err="1"/>
              <a:t>giao</a:t>
            </a:r>
            <a:r>
              <a:rPr lang="en-US" b="1" dirty="0"/>
              <a:t> </a:t>
            </a:r>
            <a:r>
              <a:rPr lang="en-US" b="1" dirty="0" err="1"/>
              <a:t>tiếp</a:t>
            </a:r>
            <a:r>
              <a:rPr lang="en-US" b="1" dirty="0"/>
              <a:t> </a:t>
            </a:r>
            <a:r>
              <a:rPr lang="en-US" b="1" dirty="0" err="1"/>
              <a:t>và</a:t>
            </a:r>
            <a:r>
              <a:rPr lang="en-US" b="1" dirty="0"/>
              <a:t> </a:t>
            </a:r>
            <a:r>
              <a:rPr lang="en-US" b="1" dirty="0" err="1"/>
              <a:t>hợp</a:t>
            </a:r>
            <a:r>
              <a:rPr lang="en-US" b="1" dirty="0"/>
              <a:t> </a:t>
            </a:r>
            <a:r>
              <a:rPr lang="en-US" b="1" dirty="0" err="1" smtClean="0"/>
              <a:t>tác</a:t>
            </a:r>
            <a:endParaRPr lang="en-US" b="1" dirty="0" smtClean="0"/>
          </a:p>
          <a:p>
            <a:pPr marL="0" indent="0">
              <a:buNone/>
            </a:pPr>
            <a:r>
              <a:rPr lang="en-US" dirty="0"/>
              <a:t>3. </a:t>
            </a:r>
            <a:r>
              <a:rPr lang="en-US" dirty="0" err="1"/>
              <a:t>Năng</a:t>
            </a:r>
            <a:r>
              <a:rPr lang="en-US" dirty="0"/>
              <a:t> </a:t>
            </a:r>
            <a:r>
              <a:rPr lang="en-US" dirty="0" err="1"/>
              <a:t>lực</a:t>
            </a:r>
            <a:r>
              <a:rPr lang="en-US" dirty="0"/>
              <a:t> </a:t>
            </a:r>
            <a:r>
              <a:rPr lang="en-US" b="1" dirty="0" err="1"/>
              <a:t>giải</a:t>
            </a:r>
            <a:r>
              <a:rPr lang="en-US" b="1" dirty="0"/>
              <a:t> </a:t>
            </a:r>
            <a:r>
              <a:rPr lang="en-US" b="1" dirty="0" err="1"/>
              <a:t>quyết</a:t>
            </a:r>
            <a:r>
              <a:rPr lang="en-US" b="1" dirty="0"/>
              <a:t> </a:t>
            </a:r>
            <a:r>
              <a:rPr lang="en-US" b="1" dirty="0" err="1"/>
              <a:t>vấn</a:t>
            </a:r>
            <a:r>
              <a:rPr lang="en-US" b="1" dirty="0"/>
              <a:t> </a:t>
            </a:r>
            <a:r>
              <a:rPr lang="en-US" b="1" dirty="0" err="1"/>
              <a:t>đề</a:t>
            </a:r>
            <a:r>
              <a:rPr lang="en-US" b="1" dirty="0"/>
              <a:t> </a:t>
            </a:r>
            <a:r>
              <a:rPr lang="en-US" b="1" dirty="0" err="1"/>
              <a:t>và</a:t>
            </a:r>
            <a:r>
              <a:rPr lang="en-US" b="1" dirty="0"/>
              <a:t> </a:t>
            </a:r>
            <a:r>
              <a:rPr lang="en-US" b="1" dirty="0" err="1"/>
              <a:t>sáng</a:t>
            </a:r>
            <a:r>
              <a:rPr lang="en-US" b="1" dirty="0"/>
              <a:t> </a:t>
            </a:r>
            <a:r>
              <a:rPr lang="en-US" b="1" dirty="0" err="1" smtClean="0"/>
              <a:t>tạo</a:t>
            </a:r>
            <a:endParaRPr lang="en-US" b="1" dirty="0" smtClean="0"/>
          </a:p>
          <a:p>
            <a:pPr marL="0" indent="0">
              <a:buNone/>
            </a:pPr>
            <a:r>
              <a:rPr lang="en-US" dirty="0"/>
              <a:t>4. </a:t>
            </a:r>
            <a:r>
              <a:rPr lang="en-US" dirty="0" err="1"/>
              <a:t>Năng</a:t>
            </a:r>
            <a:r>
              <a:rPr lang="en-US" dirty="0"/>
              <a:t> </a:t>
            </a:r>
            <a:r>
              <a:rPr lang="en-US" dirty="0" err="1"/>
              <a:t>lực</a:t>
            </a:r>
            <a:r>
              <a:rPr lang="en-US" dirty="0"/>
              <a:t> </a:t>
            </a:r>
            <a:r>
              <a:rPr lang="en-US" b="1" dirty="0" err="1"/>
              <a:t>ngôn</a:t>
            </a:r>
            <a:r>
              <a:rPr lang="en-US" b="1" dirty="0"/>
              <a:t> </a:t>
            </a:r>
            <a:r>
              <a:rPr lang="en-US" b="1" dirty="0" err="1"/>
              <a:t>ngữ</a:t>
            </a:r>
            <a:r>
              <a:rPr lang="en-US" b="1" dirty="0"/>
              <a:t> </a:t>
            </a:r>
            <a:endParaRPr lang="en-US" b="1" dirty="0" smtClean="0"/>
          </a:p>
          <a:p>
            <a:pPr marL="0" indent="0">
              <a:buNone/>
            </a:pPr>
            <a:r>
              <a:rPr lang="en-US" dirty="0"/>
              <a:t>5. </a:t>
            </a:r>
            <a:r>
              <a:rPr lang="en-US" dirty="0" err="1"/>
              <a:t>Năng</a:t>
            </a:r>
            <a:r>
              <a:rPr lang="en-US" dirty="0"/>
              <a:t> </a:t>
            </a:r>
            <a:r>
              <a:rPr lang="en-US" dirty="0" err="1"/>
              <a:t>lực</a:t>
            </a:r>
            <a:r>
              <a:rPr lang="en-US" dirty="0"/>
              <a:t> </a:t>
            </a:r>
            <a:r>
              <a:rPr lang="en-US" b="1" dirty="0" err="1"/>
              <a:t>tính</a:t>
            </a:r>
            <a:r>
              <a:rPr lang="en-US" b="1" dirty="0"/>
              <a:t> </a:t>
            </a:r>
            <a:r>
              <a:rPr lang="en-US" b="1" dirty="0" err="1"/>
              <a:t>toán</a:t>
            </a:r>
            <a:r>
              <a:rPr lang="en-US" b="1" dirty="0"/>
              <a:t> </a:t>
            </a:r>
            <a:endParaRPr lang="en-US" b="1" dirty="0" smtClean="0"/>
          </a:p>
          <a:p>
            <a:pPr marL="0" indent="0">
              <a:buNone/>
            </a:pPr>
            <a:r>
              <a:rPr lang="en-US" dirty="0"/>
              <a:t>6. </a:t>
            </a:r>
            <a:r>
              <a:rPr lang="en-US" dirty="0" err="1"/>
              <a:t>Năng</a:t>
            </a:r>
            <a:r>
              <a:rPr lang="en-US" dirty="0"/>
              <a:t> </a:t>
            </a:r>
            <a:r>
              <a:rPr lang="en-US" dirty="0" err="1"/>
              <a:t>lực</a:t>
            </a:r>
            <a:r>
              <a:rPr lang="en-US" dirty="0"/>
              <a:t> </a:t>
            </a:r>
            <a:r>
              <a:rPr lang="en-US" b="1" dirty="0" err="1"/>
              <a:t>tìm</a:t>
            </a:r>
            <a:r>
              <a:rPr lang="en-US" b="1" dirty="0"/>
              <a:t> </a:t>
            </a:r>
            <a:r>
              <a:rPr lang="en-US" b="1" dirty="0" err="1"/>
              <a:t>hiểu</a:t>
            </a:r>
            <a:r>
              <a:rPr lang="en-US" b="1" dirty="0"/>
              <a:t> </a:t>
            </a:r>
            <a:r>
              <a:rPr lang="en-US" b="1" dirty="0" err="1"/>
              <a:t>tự</a:t>
            </a:r>
            <a:r>
              <a:rPr lang="en-US" b="1" dirty="0"/>
              <a:t> </a:t>
            </a:r>
            <a:r>
              <a:rPr lang="en-US" b="1" dirty="0" err="1"/>
              <a:t>nhiên</a:t>
            </a:r>
            <a:r>
              <a:rPr lang="en-US" b="1" dirty="0"/>
              <a:t> </a:t>
            </a:r>
            <a:r>
              <a:rPr lang="en-US" b="1" dirty="0" err="1"/>
              <a:t>và</a:t>
            </a:r>
            <a:r>
              <a:rPr lang="en-US" b="1" dirty="0"/>
              <a:t> </a:t>
            </a:r>
            <a:r>
              <a:rPr lang="en-US" b="1" dirty="0" err="1"/>
              <a:t>xã</a:t>
            </a:r>
            <a:r>
              <a:rPr lang="en-US" b="1" dirty="0"/>
              <a:t> </a:t>
            </a:r>
            <a:r>
              <a:rPr lang="en-US" b="1" dirty="0" err="1" smtClean="0"/>
              <a:t>hội</a:t>
            </a:r>
            <a:endParaRPr lang="en-US" b="1" dirty="0" smtClean="0"/>
          </a:p>
          <a:p>
            <a:pPr marL="0" indent="0">
              <a:buNone/>
            </a:pPr>
            <a:r>
              <a:rPr lang="en-US" dirty="0"/>
              <a:t>7. </a:t>
            </a:r>
            <a:r>
              <a:rPr lang="en-US" dirty="0" err="1"/>
              <a:t>Năng</a:t>
            </a:r>
            <a:r>
              <a:rPr lang="en-US" dirty="0"/>
              <a:t> </a:t>
            </a:r>
            <a:r>
              <a:rPr lang="en-US" dirty="0" err="1"/>
              <a:t>lực</a:t>
            </a:r>
            <a:r>
              <a:rPr lang="en-US" dirty="0"/>
              <a:t> </a:t>
            </a:r>
            <a:r>
              <a:rPr lang="en-US" b="1" dirty="0" err="1"/>
              <a:t>công</a:t>
            </a:r>
            <a:r>
              <a:rPr lang="en-US" b="1" dirty="0"/>
              <a:t> </a:t>
            </a:r>
            <a:r>
              <a:rPr lang="en-US" b="1" dirty="0" err="1"/>
              <a:t>nghệ</a:t>
            </a:r>
            <a:r>
              <a:rPr lang="en-US" dirty="0"/>
              <a:t> </a:t>
            </a:r>
            <a:endParaRPr lang="en-US" dirty="0" smtClean="0"/>
          </a:p>
          <a:p>
            <a:pPr marL="0" indent="0">
              <a:buNone/>
            </a:pPr>
            <a:r>
              <a:rPr lang="en-US" dirty="0"/>
              <a:t>8. </a:t>
            </a:r>
            <a:r>
              <a:rPr lang="en-US" dirty="0" err="1"/>
              <a:t>Năng</a:t>
            </a:r>
            <a:r>
              <a:rPr lang="en-US" dirty="0"/>
              <a:t> </a:t>
            </a:r>
            <a:r>
              <a:rPr lang="en-US" dirty="0" err="1"/>
              <a:t>lực</a:t>
            </a:r>
            <a:r>
              <a:rPr lang="en-US" dirty="0"/>
              <a:t> </a:t>
            </a:r>
            <a:r>
              <a:rPr lang="en-US" b="1" dirty="0"/>
              <a:t>tin </a:t>
            </a:r>
            <a:r>
              <a:rPr lang="en-US" b="1" dirty="0" err="1"/>
              <a:t>học</a:t>
            </a:r>
            <a:r>
              <a:rPr lang="en-US" b="1" dirty="0"/>
              <a:t> </a:t>
            </a:r>
            <a:endParaRPr lang="en-US" b="1" dirty="0" smtClean="0"/>
          </a:p>
          <a:p>
            <a:pPr marL="0" indent="0">
              <a:buNone/>
            </a:pPr>
            <a:r>
              <a:rPr lang="en-US" dirty="0"/>
              <a:t>9. </a:t>
            </a:r>
            <a:r>
              <a:rPr lang="en-US" dirty="0" err="1"/>
              <a:t>Năng</a:t>
            </a:r>
            <a:r>
              <a:rPr lang="en-US" dirty="0"/>
              <a:t> </a:t>
            </a:r>
            <a:r>
              <a:rPr lang="en-US" dirty="0" err="1"/>
              <a:t>lực</a:t>
            </a:r>
            <a:r>
              <a:rPr lang="en-US" dirty="0"/>
              <a:t> </a:t>
            </a:r>
            <a:r>
              <a:rPr lang="en-US" b="1" dirty="0" err="1"/>
              <a:t>thẩm</a:t>
            </a:r>
            <a:r>
              <a:rPr lang="en-US" b="1" dirty="0"/>
              <a:t> </a:t>
            </a:r>
            <a:r>
              <a:rPr lang="en-US" b="1" dirty="0" err="1"/>
              <a:t>mỹ</a:t>
            </a:r>
            <a:r>
              <a:rPr lang="en-US" dirty="0"/>
              <a:t> </a:t>
            </a:r>
            <a:endParaRPr lang="en-US" dirty="0" smtClean="0"/>
          </a:p>
          <a:p>
            <a:pPr marL="0" indent="0">
              <a:buNone/>
            </a:pPr>
            <a:r>
              <a:rPr lang="en-US" dirty="0"/>
              <a:t>10. </a:t>
            </a:r>
            <a:r>
              <a:rPr lang="en-US" dirty="0" err="1"/>
              <a:t>Năng</a:t>
            </a:r>
            <a:r>
              <a:rPr lang="en-US" dirty="0"/>
              <a:t> </a:t>
            </a:r>
            <a:r>
              <a:rPr lang="en-US" dirty="0" err="1"/>
              <a:t>lực</a:t>
            </a:r>
            <a:r>
              <a:rPr lang="en-US" dirty="0"/>
              <a:t> </a:t>
            </a:r>
            <a:r>
              <a:rPr lang="en-US" b="1" dirty="0" err="1"/>
              <a:t>thể</a:t>
            </a:r>
            <a:r>
              <a:rPr lang="en-US" b="1" dirty="0"/>
              <a:t> </a:t>
            </a:r>
            <a:r>
              <a:rPr lang="en-US" b="1" dirty="0" err="1"/>
              <a:t>chất</a:t>
            </a:r>
            <a:r>
              <a:rPr lang="en-US" dirty="0"/>
              <a:t> </a:t>
            </a:r>
          </a:p>
        </p:txBody>
      </p:sp>
    </p:spTree>
    <p:extLst>
      <p:ext uri="{BB962C8B-B14F-4D97-AF65-F5344CB8AC3E}">
        <p14:creationId xmlns:p14="http://schemas.microsoft.com/office/powerpoint/2010/main" val="575432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Autofit/>
          </a:bodyPr>
          <a:lstStyle/>
          <a:p>
            <a:pPr marL="0" indent="0" algn="ctr">
              <a:buNone/>
            </a:pPr>
            <a:r>
              <a:rPr lang="pt-BR" sz="2400" b="1" dirty="0"/>
              <a:t>a. Hoạt động khởi động</a:t>
            </a:r>
            <a:r>
              <a:rPr lang="pt-BR" sz="2400" dirty="0"/>
              <a:t>: Chia sẻ trải nghiệm về thân cây</a:t>
            </a:r>
            <a:r>
              <a:rPr lang="pt-BR" sz="2400" i="1" dirty="0"/>
              <a:t> </a:t>
            </a:r>
            <a:endParaRPr lang="en-US" sz="2400" dirty="0"/>
          </a:p>
          <a:p>
            <a:pPr marL="0" indent="0">
              <a:buNone/>
            </a:pPr>
            <a:r>
              <a:rPr lang="pt-BR" sz="2400" dirty="0">
                <a:sym typeface="Wingdings"/>
              </a:rPr>
              <a:t></a:t>
            </a:r>
            <a:r>
              <a:rPr lang="pt-BR" sz="2400" dirty="0"/>
              <a:t> </a:t>
            </a:r>
            <a:r>
              <a:rPr lang="pt-BR" sz="2400" i="1" dirty="0"/>
              <a:t>Mục </a:t>
            </a:r>
            <a:r>
              <a:rPr lang="pt-BR" sz="2400" i="1" dirty="0" smtClean="0"/>
              <a:t>tiêu</a:t>
            </a:r>
            <a:r>
              <a:rPr lang="pt-BR" sz="2400" dirty="0" smtClean="0"/>
              <a:t>: HS </a:t>
            </a:r>
            <a:r>
              <a:rPr lang="pt-BR" sz="2400" dirty="0"/>
              <a:t>chia sẻ trải nghiệm của mình về đặc điểm của một số thân cây.</a:t>
            </a:r>
            <a:endParaRPr lang="en-US" sz="2400" dirty="0"/>
          </a:p>
          <a:p>
            <a:pPr marL="0" indent="0">
              <a:buNone/>
            </a:pPr>
            <a:r>
              <a:rPr lang="pt-BR" sz="2400" dirty="0">
                <a:sym typeface="Wingdings"/>
              </a:rPr>
              <a:t></a:t>
            </a:r>
            <a:r>
              <a:rPr lang="pt-BR" sz="2400" dirty="0"/>
              <a:t> </a:t>
            </a:r>
            <a:r>
              <a:rPr lang="pt-BR" sz="2400" i="1" dirty="0"/>
              <a:t>Các bước tiến hành</a:t>
            </a:r>
            <a:r>
              <a:rPr lang="pt-BR" sz="2400" dirty="0"/>
              <a:t>:</a:t>
            </a:r>
            <a:endParaRPr lang="en-US" sz="2400" dirty="0"/>
          </a:p>
          <a:p>
            <a:pPr marL="0" indent="0">
              <a:buNone/>
            </a:pPr>
            <a:r>
              <a:rPr lang="pt-BR" sz="2400" dirty="0">
                <a:sym typeface="Wingdings 2"/>
              </a:rPr>
              <a:t></a:t>
            </a:r>
            <a:r>
              <a:rPr lang="pt-BR" sz="2400" dirty="0"/>
              <a:t> </a:t>
            </a:r>
            <a:r>
              <a:rPr lang="pt-BR" sz="2400" dirty="0" smtClean="0"/>
              <a:t>HStrả </a:t>
            </a:r>
            <a:r>
              <a:rPr lang="pt-BR" sz="2400" dirty="0"/>
              <a:t>lời các câu hỏi sau của </a:t>
            </a:r>
            <a:r>
              <a:rPr lang="pt-BR" sz="2400" dirty="0" smtClean="0"/>
              <a:t>GV: </a:t>
            </a:r>
            <a:endParaRPr lang="en-US" sz="2400" dirty="0"/>
          </a:p>
          <a:p>
            <a:pPr marL="0" indent="0">
              <a:buNone/>
            </a:pPr>
            <a:r>
              <a:rPr lang="pt-BR" sz="2400" dirty="0" smtClean="0"/>
              <a:t>- Các </a:t>
            </a:r>
            <a:r>
              <a:rPr lang="pt-BR" sz="2400" dirty="0"/>
              <a:t>em biết những cây xanh gì?</a:t>
            </a:r>
            <a:endParaRPr lang="en-US" sz="2400" dirty="0"/>
          </a:p>
          <a:p>
            <a:pPr marL="0" indent="0">
              <a:buNone/>
            </a:pPr>
            <a:r>
              <a:rPr lang="pt-BR" sz="2400" dirty="0" smtClean="0"/>
              <a:t>- Hãy </a:t>
            </a:r>
            <a:r>
              <a:rPr lang="pt-BR" sz="2400" dirty="0"/>
              <a:t>mô tả đặc điểm thân của một cây xanh mà em biết rõ?</a:t>
            </a:r>
            <a:endParaRPr lang="en-US" sz="2400" dirty="0"/>
          </a:p>
          <a:p>
            <a:pPr marL="0" indent="0">
              <a:buNone/>
            </a:pPr>
            <a:r>
              <a:rPr lang="pt-BR" sz="2400" dirty="0" smtClean="0"/>
              <a:t>- Đố </a:t>
            </a:r>
            <a:r>
              <a:rPr lang="pt-BR" sz="2400" dirty="0"/>
              <a:t>em nào biết, chúng ta có thể phân biệt các loại cây xanh theo thân cây như thế nào?...</a:t>
            </a:r>
            <a:endParaRPr lang="en-US" sz="2400" dirty="0"/>
          </a:p>
          <a:p>
            <a:pPr marL="0" indent="0">
              <a:buNone/>
            </a:pPr>
            <a:r>
              <a:rPr lang="pt-BR" sz="2400" dirty="0">
                <a:sym typeface="Wingdings 2"/>
              </a:rPr>
              <a:t></a:t>
            </a:r>
            <a:r>
              <a:rPr lang="pt-BR" sz="2400" dirty="0" smtClean="0"/>
              <a:t>Sau </a:t>
            </a:r>
            <a:r>
              <a:rPr lang="pt-BR" sz="2400" dirty="0"/>
              <a:t>mỗi </a:t>
            </a:r>
            <a:r>
              <a:rPr lang="pt-BR" sz="2400" dirty="0" smtClean="0"/>
              <a:t>HS trả </a:t>
            </a:r>
            <a:r>
              <a:rPr lang="pt-BR" sz="2400" dirty="0"/>
              <a:t>lời, lớp có thể hỏi về những điều mình quan tâm liên quan chia sẻ của bạn. </a:t>
            </a:r>
            <a:endParaRPr lang="en-US" sz="2400" dirty="0"/>
          </a:p>
          <a:p>
            <a:pPr marL="0" indent="0">
              <a:buNone/>
            </a:pPr>
            <a:r>
              <a:rPr lang="pt-BR" sz="2400" dirty="0">
                <a:sym typeface="Wingdings"/>
              </a:rPr>
              <a:t></a:t>
            </a:r>
            <a:r>
              <a:rPr lang="pt-BR" sz="2400" dirty="0"/>
              <a:t> </a:t>
            </a:r>
            <a:r>
              <a:rPr lang="pt-BR" sz="2400" dirty="0" smtClean="0"/>
              <a:t>GV </a:t>
            </a:r>
            <a:r>
              <a:rPr lang="pt-BR" sz="2400" dirty="0"/>
              <a:t>tổng hợp những chia sẻ của học sinh và định hướng về </a:t>
            </a:r>
            <a:r>
              <a:rPr lang="pt-BR" sz="2400" dirty="0" smtClean="0"/>
              <a:t>MT </a:t>
            </a:r>
            <a:r>
              <a:rPr lang="pt-BR" sz="2400" dirty="0"/>
              <a:t>cơ bản của bài học là phát hiện ra các đặc điểm của thân cây và phân biệt cây xanh theo các đặc điểm của thân.</a:t>
            </a:r>
            <a:endParaRPr lang="en-US" sz="2400" dirty="0"/>
          </a:p>
        </p:txBody>
      </p:sp>
    </p:spTree>
    <p:extLst>
      <p:ext uri="{BB962C8B-B14F-4D97-AF65-F5344CB8AC3E}">
        <p14:creationId xmlns:p14="http://schemas.microsoft.com/office/powerpoint/2010/main" val="435218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400800"/>
          </a:xfrm>
        </p:spPr>
        <p:txBody>
          <a:bodyPr>
            <a:normAutofit fontScale="25000" lnSpcReduction="20000"/>
          </a:bodyPr>
          <a:lstStyle/>
          <a:p>
            <a:pPr marL="0" indent="0" algn="ctr">
              <a:buNone/>
            </a:pPr>
            <a:r>
              <a:rPr lang="pt-BR" sz="7600" b="1" dirty="0"/>
              <a:t>b. Hoạt động hình thành tri thức: </a:t>
            </a:r>
            <a:r>
              <a:rPr lang="pt-BR" sz="7600" dirty="0"/>
              <a:t>Nghiên cứu đặc điểm thân cây</a:t>
            </a:r>
            <a:endParaRPr lang="en-US" sz="7600" dirty="0"/>
          </a:p>
          <a:p>
            <a:pPr marL="0" indent="0">
              <a:buNone/>
            </a:pPr>
            <a:r>
              <a:rPr lang="pt-BR" sz="7600" dirty="0">
                <a:sym typeface="Wingdings"/>
              </a:rPr>
              <a:t></a:t>
            </a:r>
            <a:r>
              <a:rPr lang="pt-BR" sz="7600" dirty="0"/>
              <a:t> </a:t>
            </a:r>
            <a:r>
              <a:rPr lang="pt-BR" sz="7600" i="1" dirty="0" smtClean="0"/>
              <a:t>MT</a:t>
            </a:r>
            <a:r>
              <a:rPr lang="pt-BR" sz="7600" dirty="0" smtClean="0"/>
              <a:t>: HS phân </a:t>
            </a:r>
            <a:r>
              <a:rPr lang="pt-BR" sz="7600" dirty="0"/>
              <a:t>tích được đặc điểm của một vài thân cây và từ đó, tổng hợp được kết quả thành đặc điểm của thân cây.</a:t>
            </a:r>
            <a:endParaRPr lang="en-US" sz="7600" dirty="0"/>
          </a:p>
          <a:p>
            <a:pPr marL="0" indent="0">
              <a:buNone/>
            </a:pPr>
            <a:r>
              <a:rPr lang="pt-BR" sz="7600" dirty="0">
                <a:sym typeface="Wingdings"/>
              </a:rPr>
              <a:t></a:t>
            </a:r>
            <a:r>
              <a:rPr lang="pt-BR" sz="7600" dirty="0"/>
              <a:t> </a:t>
            </a:r>
            <a:r>
              <a:rPr lang="pt-BR" sz="7600" i="1" dirty="0"/>
              <a:t>Các bước tiến hành</a:t>
            </a:r>
            <a:r>
              <a:rPr lang="pt-BR" sz="7600" dirty="0"/>
              <a:t>:</a:t>
            </a:r>
            <a:endParaRPr lang="en-US" sz="7600" dirty="0"/>
          </a:p>
          <a:p>
            <a:pPr marL="0" indent="0">
              <a:buNone/>
            </a:pPr>
            <a:r>
              <a:rPr lang="pt-BR" sz="7600" dirty="0" smtClean="0">
                <a:sym typeface="Wingdings 2"/>
              </a:rPr>
              <a:t></a:t>
            </a:r>
            <a:r>
              <a:rPr lang="pt-BR" sz="7600" dirty="0" smtClean="0"/>
              <a:t>GV </a:t>
            </a:r>
            <a:r>
              <a:rPr lang="pt-BR" sz="7600" dirty="0"/>
              <a:t>nêu nhiệm vụ </a:t>
            </a:r>
            <a:r>
              <a:rPr lang="pt-BR" sz="7600" dirty="0" smtClean="0"/>
              <a:t>nghiên </a:t>
            </a:r>
            <a:r>
              <a:rPr lang="pt-BR" sz="7600" dirty="0"/>
              <a:t>cứu đặc điểm thân </a:t>
            </a:r>
            <a:r>
              <a:rPr lang="pt-BR" sz="7600" dirty="0" smtClean="0"/>
              <a:t>cây, </a:t>
            </a:r>
            <a:r>
              <a:rPr lang="pt-BR" sz="7600" dirty="0"/>
              <a:t>giới thiệu phiếu quan sát, cách quan sát và ghi chép kết quả, yêu cầu về kết quả cần đạt.</a:t>
            </a:r>
            <a:endParaRPr lang="en-US" sz="7600" dirty="0"/>
          </a:p>
          <a:p>
            <a:pPr marL="0" indent="0">
              <a:buNone/>
            </a:pPr>
            <a:r>
              <a:rPr lang="pt-BR" sz="7600" dirty="0" smtClean="0">
                <a:sym typeface="Wingdings 2"/>
              </a:rPr>
              <a:t></a:t>
            </a:r>
            <a:r>
              <a:rPr lang="pt-BR" sz="7600" dirty="0" smtClean="0"/>
              <a:t>GV </a:t>
            </a:r>
            <a:r>
              <a:rPr lang="pt-BR" sz="7600" dirty="0"/>
              <a:t>chia lớp thành các nhóm, </a:t>
            </a:r>
            <a:r>
              <a:rPr lang="pt-BR" sz="7600" dirty="0" smtClean="0"/>
              <a:t>yêu cầu nghiên </a:t>
            </a:r>
            <a:r>
              <a:rPr lang="pt-BR" sz="7600" dirty="0"/>
              <a:t>cứu một vài loại thân </a:t>
            </a:r>
            <a:r>
              <a:rPr lang="pt-BR" sz="7600" dirty="0" smtClean="0"/>
              <a:t>cây.</a:t>
            </a:r>
            <a:endParaRPr lang="en-US" sz="7600" dirty="0"/>
          </a:p>
          <a:p>
            <a:pPr marL="0" indent="0">
              <a:buNone/>
            </a:pPr>
            <a:r>
              <a:rPr lang="pt-BR" sz="7600" dirty="0" smtClean="0">
                <a:sym typeface="Wingdings"/>
              </a:rPr>
              <a:t></a:t>
            </a:r>
            <a:r>
              <a:rPr lang="pt-BR" sz="7600" dirty="0" smtClean="0"/>
              <a:t>Từng </a:t>
            </a:r>
            <a:r>
              <a:rPr lang="pt-BR" sz="7600" dirty="0"/>
              <a:t>nhóm </a:t>
            </a:r>
            <a:r>
              <a:rPr lang="pt-BR" sz="7600" dirty="0" smtClean="0"/>
              <a:t>HS </a:t>
            </a:r>
            <a:r>
              <a:rPr lang="pt-BR" sz="7600" dirty="0"/>
              <a:t>nghiên cứu các đặc điểm về một số loại thân cây ở sân trường, vườn trường...; thảo luận nhóm và ghi kết quả quan sát vào phiếu.</a:t>
            </a:r>
            <a:endParaRPr lang="en-US" sz="7600" dirty="0"/>
          </a:p>
          <a:p>
            <a:pPr marL="0" indent="0">
              <a:buNone/>
            </a:pPr>
            <a:r>
              <a:rPr lang="pt-BR" sz="7600" dirty="0" smtClean="0">
                <a:sym typeface="Wingdings"/>
              </a:rPr>
              <a:t></a:t>
            </a:r>
            <a:r>
              <a:rPr lang="pt-BR" sz="7600" dirty="0" smtClean="0"/>
              <a:t>Các </a:t>
            </a:r>
            <a:r>
              <a:rPr lang="pt-BR" sz="7600" dirty="0"/>
              <a:t>nhóm báo cáo kết quả nghiên cứu </a:t>
            </a:r>
            <a:r>
              <a:rPr lang="pt-BR" sz="7600" dirty="0" smtClean="0"/>
              <a:t>trước </a:t>
            </a:r>
            <a:r>
              <a:rPr lang="pt-BR" sz="7600" dirty="0"/>
              <a:t>lớp.</a:t>
            </a:r>
            <a:endParaRPr lang="en-US" sz="7600" dirty="0"/>
          </a:p>
          <a:p>
            <a:pPr marL="0" indent="0">
              <a:buNone/>
            </a:pPr>
            <a:r>
              <a:rPr lang="pt-BR" sz="7600" dirty="0" smtClean="0">
                <a:sym typeface="Wingdings"/>
              </a:rPr>
              <a:t></a:t>
            </a:r>
            <a:r>
              <a:rPr lang="pt-BR" sz="7600" dirty="0" smtClean="0"/>
              <a:t>HS </a:t>
            </a:r>
            <a:r>
              <a:rPr lang="pt-BR" sz="7600" dirty="0"/>
              <a:t>thảo luận chung trước lớp:</a:t>
            </a:r>
            <a:endParaRPr lang="en-US" sz="7600" dirty="0"/>
          </a:p>
          <a:p>
            <a:pPr marL="0" indent="0">
              <a:buNone/>
            </a:pPr>
            <a:r>
              <a:rPr lang="pt-BR" sz="7600" dirty="0"/>
              <a:t>+ Lớp mình điều tra được những cây nào có thân gỗ (thân thảo, thân mọc đứng, thân leo, thân bò, thân phình ra thành củ)?</a:t>
            </a:r>
            <a:endParaRPr lang="en-US" sz="7600" dirty="0"/>
          </a:p>
          <a:p>
            <a:pPr marL="0" indent="0">
              <a:buNone/>
            </a:pPr>
            <a:r>
              <a:rPr lang="pt-BR" sz="7600" dirty="0"/>
              <a:t>+ Có những cây nào có chung đặc điểm như nhau về thân?</a:t>
            </a:r>
            <a:endParaRPr lang="en-US" sz="7600" dirty="0"/>
          </a:p>
          <a:p>
            <a:pPr marL="0" indent="0">
              <a:buNone/>
            </a:pPr>
            <a:r>
              <a:rPr lang="pt-BR" sz="7600" dirty="0"/>
              <a:t>+ Các loại thân này được phân biệt với nhau, khác nhau như thế nào?</a:t>
            </a:r>
            <a:endParaRPr lang="en-US" sz="7600" dirty="0"/>
          </a:p>
          <a:p>
            <a:pPr marL="0" indent="0">
              <a:buNone/>
            </a:pPr>
            <a:r>
              <a:rPr lang="pt-BR" sz="7600" dirty="0" smtClean="0">
                <a:sym typeface="Wingdings"/>
              </a:rPr>
              <a:t></a:t>
            </a:r>
            <a:r>
              <a:rPr lang="pt-BR" sz="7600" dirty="0" smtClean="0"/>
              <a:t>HS </a:t>
            </a:r>
            <a:r>
              <a:rPr lang="pt-BR" sz="7600" dirty="0"/>
              <a:t>nêu ra kiến thức học được qua việc trả lời những “câu đố” như:</a:t>
            </a:r>
            <a:endParaRPr lang="en-US" sz="7600" dirty="0"/>
          </a:p>
          <a:p>
            <a:pPr marL="0" indent="0">
              <a:buNone/>
            </a:pPr>
            <a:r>
              <a:rPr lang="pt-BR" sz="7600" dirty="0" smtClean="0"/>
              <a:t>+ </a:t>
            </a:r>
            <a:r>
              <a:rPr lang="pt-BR" sz="7600" dirty="0"/>
              <a:t>Đố các em biết, thân </a:t>
            </a:r>
            <a:r>
              <a:rPr lang="pt-BR" sz="7600" dirty="0" smtClean="0"/>
              <a:t>cây </a:t>
            </a:r>
            <a:r>
              <a:rPr lang="pt-BR" sz="7600" dirty="0"/>
              <a:t>có </a:t>
            </a:r>
            <a:r>
              <a:rPr lang="pt-BR" sz="7600"/>
              <a:t>những </a:t>
            </a:r>
            <a:r>
              <a:rPr lang="pt-BR" sz="7600" smtClean="0"/>
              <a:t>loại nào?</a:t>
            </a:r>
            <a:endParaRPr lang="en-US" sz="7600" dirty="0"/>
          </a:p>
          <a:p>
            <a:pPr marL="0" indent="0">
              <a:buNone/>
            </a:pPr>
            <a:r>
              <a:rPr lang="pt-BR" sz="7600" dirty="0"/>
              <a:t>+ Theo từng loại thân, đố ai nêu một số cây cụ thể.</a:t>
            </a:r>
            <a:endParaRPr lang="en-US" sz="7600" dirty="0"/>
          </a:p>
          <a:p>
            <a:pPr marL="0" indent="0">
              <a:buNone/>
            </a:pPr>
            <a:r>
              <a:rPr lang="pt-BR" sz="7600" dirty="0"/>
              <a:t>+ Một cây nào đó có thể có các đặc điểm thân khác nhau không? Nếu có, hãy nêu ra vài cây cụ thể.</a:t>
            </a:r>
            <a:endParaRPr lang="en-US" sz="7600" dirty="0"/>
          </a:p>
          <a:p>
            <a:pPr marL="0" indent="0">
              <a:buNone/>
            </a:pPr>
            <a:r>
              <a:rPr lang="pt-BR" sz="7600" dirty="0" smtClean="0">
                <a:sym typeface="Wingdings"/>
              </a:rPr>
              <a:t></a:t>
            </a:r>
            <a:r>
              <a:rPr lang="pt-BR" sz="7600" dirty="0" smtClean="0"/>
              <a:t>GV </a:t>
            </a:r>
            <a:r>
              <a:rPr lang="pt-BR" sz="7600" dirty="0"/>
              <a:t>nhận </a:t>
            </a:r>
            <a:r>
              <a:rPr lang="pt-BR" sz="7600" dirty="0" smtClean="0"/>
              <a:t>xét </a:t>
            </a:r>
            <a:r>
              <a:rPr lang="pt-BR" sz="7600" dirty="0"/>
              <a:t>việc </a:t>
            </a:r>
            <a:r>
              <a:rPr lang="pt-BR" sz="7600" dirty="0" smtClean="0"/>
              <a:t>HS thực </a:t>
            </a:r>
            <a:r>
              <a:rPr lang="pt-BR" sz="7600" dirty="0"/>
              <a:t>hiện nhiệm </a:t>
            </a:r>
            <a:r>
              <a:rPr lang="pt-BR" sz="7600" dirty="0" smtClean="0"/>
              <a:t>vụ, </a:t>
            </a:r>
            <a:r>
              <a:rPr lang="pt-BR" sz="7600" dirty="0"/>
              <a:t>bày tỏ sự đồng tình với những kiến thức các em chiếm lĩnh được về đặc điểm của thân cây.</a:t>
            </a:r>
            <a:endParaRPr lang="en-US" sz="7600" dirty="0"/>
          </a:p>
          <a:p>
            <a:endParaRPr lang="en-US" dirty="0"/>
          </a:p>
        </p:txBody>
      </p:sp>
    </p:spTree>
    <p:extLst>
      <p:ext uri="{BB962C8B-B14F-4D97-AF65-F5344CB8AC3E}">
        <p14:creationId xmlns:p14="http://schemas.microsoft.com/office/powerpoint/2010/main" val="18282129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lgn="ctr">
              <a:buNone/>
            </a:pPr>
            <a:r>
              <a:rPr lang="pt-BR" sz="2200" b="1" dirty="0"/>
              <a:t>c. Hoạt động thực hành</a:t>
            </a:r>
            <a:r>
              <a:rPr lang="pt-BR" sz="2200" dirty="0"/>
              <a:t>: Đố vui về thân cây</a:t>
            </a:r>
            <a:r>
              <a:rPr lang="pt-BR" sz="2200" i="1" dirty="0"/>
              <a:t>  </a:t>
            </a:r>
            <a:endParaRPr lang="en-US" sz="2200" dirty="0"/>
          </a:p>
          <a:p>
            <a:pPr marL="0" indent="0">
              <a:buNone/>
            </a:pPr>
            <a:r>
              <a:rPr lang="pt-BR" sz="2200" dirty="0">
                <a:sym typeface="Wingdings"/>
              </a:rPr>
              <a:t></a:t>
            </a:r>
            <a:r>
              <a:rPr lang="pt-BR" sz="2200" dirty="0"/>
              <a:t> </a:t>
            </a:r>
            <a:r>
              <a:rPr lang="pt-BR" sz="2200" i="1" dirty="0" smtClean="0"/>
              <a:t>MT</a:t>
            </a:r>
            <a:r>
              <a:rPr lang="pt-BR" sz="2200" dirty="0" smtClean="0"/>
              <a:t>: HS </a:t>
            </a:r>
            <a:r>
              <a:rPr lang="pt-BR" sz="2200" dirty="0"/>
              <a:t>phân biệt được một số cây xanh phổ biến theo đặc điểm thân của chúng.</a:t>
            </a:r>
            <a:endParaRPr lang="en-US" sz="2200" dirty="0"/>
          </a:p>
          <a:p>
            <a:pPr marL="0" indent="0">
              <a:buNone/>
            </a:pPr>
            <a:r>
              <a:rPr lang="pt-BR" sz="2200" dirty="0">
                <a:sym typeface="Wingdings"/>
              </a:rPr>
              <a:t></a:t>
            </a:r>
            <a:r>
              <a:rPr lang="pt-BR" sz="2200" dirty="0"/>
              <a:t> </a:t>
            </a:r>
            <a:r>
              <a:rPr lang="pt-BR" sz="2200" i="1" dirty="0"/>
              <a:t>Các bước tiến hành</a:t>
            </a:r>
            <a:r>
              <a:rPr lang="pt-BR" sz="2200" dirty="0"/>
              <a:t>:</a:t>
            </a:r>
            <a:endParaRPr lang="en-US" sz="2200" dirty="0"/>
          </a:p>
          <a:p>
            <a:pPr marL="0" indent="0">
              <a:buNone/>
            </a:pPr>
            <a:r>
              <a:rPr lang="pt-BR" sz="2200" dirty="0">
                <a:sym typeface="Wingdings 2"/>
              </a:rPr>
              <a:t></a:t>
            </a:r>
            <a:r>
              <a:rPr lang="pt-BR" sz="2200" dirty="0" smtClean="0"/>
              <a:t>HS </a:t>
            </a:r>
            <a:r>
              <a:rPr lang="pt-BR" sz="2200" dirty="0"/>
              <a:t>nghe </a:t>
            </a:r>
            <a:r>
              <a:rPr lang="pt-BR" sz="2200" dirty="0" smtClean="0"/>
              <a:t>GV </a:t>
            </a:r>
            <a:r>
              <a:rPr lang="pt-BR" sz="2200" dirty="0"/>
              <a:t>giới thiệu về trò chơi: Có 2 đội tham gia mỗi lượt, trong đó, mỗi đội có 3-4 người. Từng thành viên mỗi đội vào “vai” là một cây xanh có xung </a:t>
            </a:r>
            <a:r>
              <a:rPr lang="pt-BR" sz="2200" dirty="0" smtClean="0"/>
              <a:t>quanh, </a:t>
            </a:r>
            <a:r>
              <a:rPr lang="pt-BR" sz="2200" dirty="0"/>
              <a:t>mô tả một số đặc điểm của nó </a:t>
            </a:r>
            <a:r>
              <a:rPr lang="pt-BR" sz="2200" dirty="0" smtClean="0"/>
              <a:t>để </a:t>
            </a:r>
            <a:r>
              <a:rPr lang="pt-BR" sz="2200" dirty="0"/>
              <a:t>đố các bạn đoán xem đó là cây gì. Đội bạn được thảo luận trong khoảng thời gian cho phép </a:t>
            </a:r>
            <a:r>
              <a:rPr lang="pt-BR" sz="2200" dirty="0" smtClean="0"/>
              <a:t>để </a:t>
            </a:r>
            <a:r>
              <a:rPr lang="pt-BR" sz="2200" dirty="0"/>
              <a:t>đưa ra câu trả lời; sau đó, đội đố nêu đáp án. Mỗi câu trả lời đúng được tính 1 điểm; đội có tổng số điểm cao hơn được tuyên bố thắng cuộc. Tập thể lớp cùng </a:t>
            </a:r>
            <a:r>
              <a:rPr lang="pt-BR" sz="2200" dirty="0" smtClean="0"/>
              <a:t>GV </a:t>
            </a:r>
            <a:r>
              <a:rPr lang="pt-BR" sz="2200" dirty="0"/>
              <a:t>làm trọng tài.</a:t>
            </a:r>
            <a:endParaRPr lang="en-US" sz="2200" dirty="0"/>
          </a:p>
          <a:p>
            <a:pPr marL="0" indent="0">
              <a:buNone/>
            </a:pPr>
            <a:r>
              <a:rPr lang="pt-BR" sz="2200" dirty="0">
                <a:sym typeface="Wingdings 2"/>
              </a:rPr>
              <a:t></a:t>
            </a:r>
            <a:r>
              <a:rPr lang="pt-BR" sz="2200" dirty="0" smtClean="0"/>
              <a:t>Tổ HS </a:t>
            </a:r>
            <a:r>
              <a:rPr lang="pt-BR" sz="2200" dirty="0"/>
              <a:t>chọn các thành viên đội </a:t>
            </a:r>
            <a:r>
              <a:rPr lang="pt-BR" sz="2200" dirty="0" smtClean="0"/>
              <a:t>mình.</a:t>
            </a:r>
            <a:endParaRPr lang="en-US" sz="2200" dirty="0"/>
          </a:p>
          <a:p>
            <a:pPr marL="0" indent="0">
              <a:buNone/>
            </a:pPr>
            <a:r>
              <a:rPr lang="en-US" sz="2200" dirty="0">
                <a:sym typeface="Wingdings"/>
              </a:rPr>
              <a:t></a:t>
            </a:r>
            <a:r>
              <a:rPr lang="pt-BR" sz="2200" dirty="0" smtClean="0"/>
              <a:t>HS </a:t>
            </a:r>
            <a:r>
              <a:rPr lang="pt-BR" sz="2200" dirty="0"/>
              <a:t>tiến hành trò chơi.</a:t>
            </a:r>
            <a:endParaRPr lang="en-US" sz="2200" dirty="0"/>
          </a:p>
          <a:p>
            <a:pPr marL="0" indent="0">
              <a:buNone/>
            </a:pPr>
            <a:r>
              <a:rPr lang="pt-BR" sz="2200" dirty="0">
                <a:sym typeface="Wingdings"/>
              </a:rPr>
              <a:t></a:t>
            </a:r>
            <a:r>
              <a:rPr lang="pt-BR" sz="2200" dirty="0" smtClean="0"/>
              <a:t>GV </a:t>
            </a:r>
            <a:r>
              <a:rPr lang="pt-BR" sz="2200" dirty="0"/>
              <a:t>hỏi </a:t>
            </a:r>
            <a:r>
              <a:rPr lang="pt-BR" sz="2200" dirty="0" smtClean="0"/>
              <a:t>HS: </a:t>
            </a:r>
            <a:r>
              <a:rPr lang="pt-BR" sz="2200" dirty="0"/>
              <a:t>Qua trò chơi, các em biết thêm được những điều gì?</a:t>
            </a:r>
            <a:endParaRPr lang="en-US" sz="2200" dirty="0"/>
          </a:p>
          <a:p>
            <a:pPr marL="0" indent="0">
              <a:buNone/>
            </a:pPr>
            <a:r>
              <a:rPr lang="pt-BR" sz="2200" dirty="0">
                <a:sym typeface="Wingdings"/>
              </a:rPr>
              <a:t></a:t>
            </a:r>
            <a:r>
              <a:rPr lang="pt-BR" sz="2200" dirty="0" smtClean="0"/>
              <a:t>HS </a:t>
            </a:r>
            <a:r>
              <a:rPr lang="pt-BR" sz="2200" dirty="0"/>
              <a:t>nghe </a:t>
            </a:r>
            <a:r>
              <a:rPr lang="pt-BR" sz="2200" dirty="0" smtClean="0"/>
              <a:t>GV nhận </a:t>
            </a:r>
            <a:r>
              <a:rPr lang="pt-BR" sz="2200" dirty="0"/>
              <a:t>xét về quá trình </a:t>
            </a:r>
            <a:r>
              <a:rPr lang="pt-BR" sz="2200" dirty="0" smtClean="0"/>
              <a:t>thực </a:t>
            </a:r>
            <a:r>
              <a:rPr lang="pt-BR" sz="2200" dirty="0"/>
              <a:t>hiện trò chơi và kết quả. </a:t>
            </a:r>
            <a:endParaRPr lang="en-US" sz="2200" dirty="0"/>
          </a:p>
        </p:txBody>
      </p:sp>
    </p:spTree>
    <p:extLst>
      <p:ext uri="{BB962C8B-B14F-4D97-AF65-F5344CB8AC3E}">
        <p14:creationId xmlns:p14="http://schemas.microsoft.com/office/powerpoint/2010/main" val="32291429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lgn="ctr">
              <a:buNone/>
            </a:pPr>
            <a:r>
              <a:rPr lang="pt-BR" b="1" dirty="0"/>
              <a:t>d. Hoạt động ứng dụng</a:t>
            </a:r>
            <a:r>
              <a:rPr lang="pt-BR" dirty="0"/>
              <a:t>:</a:t>
            </a:r>
            <a:r>
              <a:rPr lang="pt-BR" i="1" dirty="0"/>
              <a:t> </a:t>
            </a:r>
            <a:endParaRPr lang="pt-BR" i="1" dirty="0" smtClean="0"/>
          </a:p>
          <a:p>
            <a:pPr marL="0" indent="0" algn="ctr">
              <a:buNone/>
            </a:pPr>
            <a:r>
              <a:rPr lang="pt-BR" dirty="0" smtClean="0"/>
              <a:t>Phân </a:t>
            </a:r>
            <a:r>
              <a:rPr lang="pt-BR" dirty="0"/>
              <a:t>loại cây </a:t>
            </a:r>
            <a:r>
              <a:rPr lang="pt-BR" dirty="0" smtClean="0"/>
              <a:t>xanh theo </a:t>
            </a:r>
            <a:r>
              <a:rPr lang="pt-BR" dirty="0"/>
              <a:t>đặc điểm của thân</a:t>
            </a:r>
            <a:r>
              <a:rPr lang="pt-BR" i="1" dirty="0"/>
              <a:t> </a:t>
            </a:r>
            <a:endParaRPr lang="en-US" dirty="0"/>
          </a:p>
          <a:p>
            <a:pPr marL="0" indent="0">
              <a:buNone/>
            </a:pPr>
            <a:r>
              <a:rPr lang="pt-BR" dirty="0">
                <a:sym typeface="Wingdings"/>
              </a:rPr>
              <a:t></a:t>
            </a:r>
            <a:r>
              <a:rPr lang="pt-BR" dirty="0"/>
              <a:t> </a:t>
            </a:r>
            <a:r>
              <a:rPr lang="pt-BR" i="1" dirty="0" smtClean="0"/>
              <a:t>MT</a:t>
            </a:r>
            <a:r>
              <a:rPr lang="pt-BR" dirty="0" smtClean="0"/>
              <a:t>: HS </a:t>
            </a:r>
            <a:r>
              <a:rPr lang="pt-BR" dirty="0"/>
              <a:t>điều tra, tìm hiểu được các loại cây xanh ở địa phương và từ đó, phân loại chúng theo các đặc điểm của thân. </a:t>
            </a:r>
            <a:endParaRPr lang="en-US" dirty="0"/>
          </a:p>
          <a:p>
            <a:pPr marL="0" indent="0">
              <a:buNone/>
            </a:pPr>
            <a:r>
              <a:rPr lang="pt-BR" dirty="0">
                <a:sym typeface="Wingdings"/>
              </a:rPr>
              <a:t></a:t>
            </a:r>
            <a:r>
              <a:rPr lang="pt-BR" dirty="0"/>
              <a:t> </a:t>
            </a:r>
            <a:r>
              <a:rPr lang="pt-BR" i="1" dirty="0"/>
              <a:t>Các bước tiến hành</a:t>
            </a:r>
            <a:r>
              <a:rPr lang="pt-BR" dirty="0"/>
              <a:t>:</a:t>
            </a:r>
            <a:endParaRPr lang="en-US" dirty="0"/>
          </a:p>
          <a:p>
            <a:pPr marL="0" indent="0">
              <a:buNone/>
            </a:pPr>
            <a:r>
              <a:rPr lang="pt-BR" dirty="0" smtClean="0">
                <a:sym typeface="Wingdings 2"/>
              </a:rPr>
              <a:t></a:t>
            </a:r>
            <a:r>
              <a:rPr lang="pt-BR" dirty="0" smtClean="0"/>
              <a:t>GV </a:t>
            </a:r>
            <a:r>
              <a:rPr lang="pt-BR" dirty="0"/>
              <a:t>yêu cầu </a:t>
            </a:r>
            <a:r>
              <a:rPr lang="pt-BR" dirty="0" smtClean="0"/>
              <a:t>HS </a:t>
            </a:r>
            <a:r>
              <a:rPr lang="pt-BR" dirty="0"/>
              <a:t>về nhà điều tra, tìm hiểu được các loại cây xanh ở địa phương </a:t>
            </a:r>
            <a:r>
              <a:rPr lang="pt-BR" dirty="0" smtClean="0"/>
              <a:t>và </a:t>
            </a:r>
            <a:r>
              <a:rPr lang="pt-BR" dirty="0"/>
              <a:t>từ đó, phân loại chúng theo các đặc điểm của thân. Ngoài ra, </a:t>
            </a:r>
            <a:r>
              <a:rPr lang="pt-BR" dirty="0" smtClean="0"/>
              <a:t>GV </a:t>
            </a:r>
            <a:r>
              <a:rPr lang="pt-BR" dirty="0"/>
              <a:t>hướng dẫn </a:t>
            </a:r>
            <a:r>
              <a:rPr lang="pt-BR" dirty="0" smtClean="0"/>
              <a:t>cách </a:t>
            </a:r>
            <a:r>
              <a:rPr lang="pt-BR" dirty="0"/>
              <a:t>ghi chép, dự kiến cách đánh giá kết quả </a:t>
            </a:r>
            <a:r>
              <a:rPr lang="pt-BR" dirty="0" smtClean="0"/>
              <a:t>(nộp </a:t>
            </a:r>
            <a:r>
              <a:rPr lang="pt-BR" dirty="0"/>
              <a:t>kết quả; </a:t>
            </a:r>
            <a:r>
              <a:rPr lang="pt-BR" dirty="0" smtClean="0"/>
              <a:t>GV </a:t>
            </a:r>
            <a:r>
              <a:rPr lang="pt-BR" dirty="0"/>
              <a:t>ghi nhận </a:t>
            </a:r>
            <a:r>
              <a:rPr lang="pt-BR" dirty="0" smtClean="0"/>
              <a:t>xét).</a:t>
            </a:r>
            <a:endParaRPr lang="en-US" dirty="0"/>
          </a:p>
          <a:p>
            <a:pPr marL="0" indent="0">
              <a:buNone/>
            </a:pPr>
            <a:r>
              <a:rPr lang="pt-BR" dirty="0" smtClean="0">
                <a:sym typeface="Wingdings 2"/>
              </a:rPr>
              <a:t></a:t>
            </a:r>
            <a:r>
              <a:rPr lang="pt-BR" dirty="0" smtClean="0"/>
              <a:t>HS </a:t>
            </a:r>
            <a:r>
              <a:rPr lang="pt-BR" dirty="0"/>
              <a:t>thực hiện việc điều tra vào thời gian ngoài giờ lên lớp và ghi kết quả vào phiếu.</a:t>
            </a:r>
            <a:endParaRPr lang="en-US" dirty="0"/>
          </a:p>
          <a:p>
            <a:pPr marL="0" indent="0">
              <a:buNone/>
            </a:pPr>
            <a:r>
              <a:rPr lang="pt-BR" dirty="0" smtClean="0">
                <a:sym typeface="Wingdings"/>
              </a:rPr>
              <a:t></a:t>
            </a:r>
            <a:r>
              <a:rPr lang="pt-BR" dirty="0" smtClean="0"/>
              <a:t>HS </a:t>
            </a:r>
            <a:r>
              <a:rPr lang="pt-BR" dirty="0"/>
              <a:t>nộp phiếu điều </a:t>
            </a:r>
            <a:r>
              <a:rPr lang="pt-BR" dirty="0" smtClean="0"/>
              <a:t>tra; GV </a:t>
            </a:r>
            <a:r>
              <a:rPr lang="pt-BR" dirty="0"/>
              <a:t>ghi nhận xét và trả lại cho </a:t>
            </a:r>
            <a:r>
              <a:rPr lang="pt-BR" dirty="0" smtClean="0"/>
              <a:t>HS.</a:t>
            </a:r>
            <a:endParaRPr lang="en-US" dirty="0"/>
          </a:p>
          <a:p>
            <a:endParaRPr lang="en-US" dirty="0"/>
          </a:p>
        </p:txBody>
      </p:sp>
    </p:spTree>
    <p:extLst>
      <p:ext uri="{BB962C8B-B14F-4D97-AF65-F5344CB8AC3E}">
        <p14:creationId xmlns:p14="http://schemas.microsoft.com/office/powerpoint/2010/main" val="37910057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lgn="ctr">
              <a:buNone/>
            </a:pPr>
            <a:r>
              <a:rPr lang="pt-BR" b="1" dirty="0"/>
              <a:t>e. Hoạt động mở rộng</a:t>
            </a:r>
            <a:r>
              <a:rPr lang="pt-BR" dirty="0"/>
              <a:t>:</a:t>
            </a:r>
            <a:r>
              <a:rPr lang="pt-BR" b="1" dirty="0"/>
              <a:t> </a:t>
            </a:r>
            <a:endParaRPr lang="pt-BR" b="1" dirty="0" smtClean="0"/>
          </a:p>
          <a:p>
            <a:pPr marL="0" indent="0" algn="ctr">
              <a:buNone/>
            </a:pPr>
            <a:r>
              <a:rPr lang="pt-BR" dirty="0" smtClean="0"/>
              <a:t>Tìm </a:t>
            </a:r>
            <a:r>
              <a:rPr lang="pt-BR" dirty="0"/>
              <a:t>hiểu thân cây khác thường</a:t>
            </a:r>
            <a:endParaRPr lang="en-US" dirty="0"/>
          </a:p>
          <a:p>
            <a:pPr marL="0" indent="0">
              <a:buNone/>
            </a:pPr>
            <a:r>
              <a:rPr lang="pt-BR" dirty="0">
                <a:sym typeface="Wingdings"/>
              </a:rPr>
              <a:t></a:t>
            </a:r>
            <a:r>
              <a:rPr lang="pt-BR" dirty="0"/>
              <a:t> </a:t>
            </a:r>
            <a:r>
              <a:rPr lang="pt-BR" i="1" dirty="0" smtClean="0"/>
              <a:t>MT</a:t>
            </a:r>
            <a:r>
              <a:rPr lang="pt-BR" dirty="0" smtClean="0"/>
              <a:t>: HS </a:t>
            </a:r>
            <a:r>
              <a:rPr lang="pt-BR" dirty="0"/>
              <a:t>phát hiện ra một vài loại cây có thân “khác thường”.</a:t>
            </a:r>
            <a:endParaRPr lang="en-US" dirty="0"/>
          </a:p>
          <a:p>
            <a:pPr marL="0" indent="0">
              <a:buNone/>
            </a:pPr>
            <a:r>
              <a:rPr lang="pt-BR" dirty="0">
                <a:sym typeface="Wingdings"/>
              </a:rPr>
              <a:t></a:t>
            </a:r>
            <a:r>
              <a:rPr lang="pt-BR" dirty="0"/>
              <a:t> </a:t>
            </a:r>
            <a:r>
              <a:rPr lang="pt-BR" i="1" dirty="0"/>
              <a:t>Các bước tiến hành</a:t>
            </a:r>
            <a:r>
              <a:rPr lang="pt-BR" dirty="0"/>
              <a:t>:</a:t>
            </a:r>
            <a:endParaRPr lang="en-US" dirty="0"/>
          </a:p>
          <a:p>
            <a:pPr marL="0" indent="0">
              <a:buNone/>
            </a:pPr>
            <a:r>
              <a:rPr lang="pt-BR" dirty="0" smtClean="0">
                <a:sym typeface="Wingdings 2"/>
              </a:rPr>
              <a:t></a:t>
            </a:r>
            <a:r>
              <a:rPr lang="pt-BR" dirty="0" smtClean="0"/>
              <a:t>GV </a:t>
            </a:r>
            <a:r>
              <a:rPr lang="pt-BR" dirty="0"/>
              <a:t>khuyến khích </a:t>
            </a:r>
            <a:r>
              <a:rPr lang="pt-BR" dirty="0" smtClean="0"/>
              <a:t>HS </a:t>
            </a:r>
            <a:r>
              <a:rPr lang="pt-BR" dirty="0"/>
              <a:t>về nhà tìm hiểu đặc điểm thân của một vài cây “khác thường” như: bao báp, máu rồng... (qua internet, báo chí, </a:t>
            </a:r>
            <a:r>
              <a:rPr lang="pt-BR" dirty="0" smtClean="0"/>
              <a:t>sách, </a:t>
            </a:r>
            <a:r>
              <a:rPr lang="pt-BR" dirty="0"/>
              <a:t>các nhà khoa học...).</a:t>
            </a:r>
            <a:endParaRPr lang="en-US" dirty="0"/>
          </a:p>
          <a:p>
            <a:pPr marL="0" indent="0">
              <a:buNone/>
            </a:pPr>
            <a:r>
              <a:rPr lang="pt-BR" dirty="0" smtClean="0">
                <a:sym typeface="Wingdings 2"/>
              </a:rPr>
              <a:t></a:t>
            </a:r>
            <a:r>
              <a:rPr lang="pt-BR" dirty="0" smtClean="0"/>
              <a:t>HS </a:t>
            </a:r>
            <a:r>
              <a:rPr lang="pt-BR" dirty="0"/>
              <a:t>tìm hiểu thông tin theo nhiệm vụ được giao qua internet hay đọc sách, báo, hỏi ý kiến nhà khoa học... và ghi chép lại </a:t>
            </a:r>
            <a:r>
              <a:rPr lang="pt-BR" dirty="0" smtClean="0"/>
              <a:t>vào </a:t>
            </a:r>
            <a:r>
              <a:rPr lang="pt-BR" dirty="0"/>
              <a:t>vở hay phiếu.</a:t>
            </a:r>
            <a:endParaRPr lang="en-US" dirty="0"/>
          </a:p>
          <a:p>
            <a:pPr marL="0" indent="0">
              <a:buNone/>
            </a:pPr>
            <a:r>
              <a:rPr lang="pt-BR" dirty="0" smtClean="0">
                <a:sym typeface="Wingdings"/>
              </a:rPr>
              <a:t></a:t>
            </a:r>
            <a:r>
              <a:rPr lang="pt-BR" dirty="0" smtClean="0"/>
              <a:t>HS </a:t>
            </a:r>
            <a:r>
              <a:rPr lang="pt-BR" dirty="0"/>
              <a:t>nộp kết quả cho </a:t>
            </a:r>
            <a:r>
              <a:rPr lang="pt-BR" dirty="0" smtClean="0"/>
              <a:t>GV </a:t>
            </a:r>
            <a:r>
              <a:rPr lang="pt-BR" dirty="0"/>
              <a:t>hoặc chia sẻ thông tin thu thập được trước lớp ở tiết học sau.</a:t>
            </a:r>
            <a:endParaRPr lang="en-US" dirty="0"/>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2821680" y="5402520"/>
              <a:ext cx="161280" cy="527040"/>
            </p14:xfrm>
          </p:contentPart>
        </mc:Choice>
        <mc:Fallback xmlns="">
          <p:pic>
            <p:nvPicPr>
              <p:cNvPr id="2" name="Ink 1"/>
              <p:cNvPicPr/>
              <p:nvPr/>
            </p:nvPicPr>
            <p:blipFill>
              <a:blip r:embed="rId3"/>
              <a:stretch>
                <a:fillRect/>
              </a:stretch>
            </p:blipFill>
            <p:spPr>
              <a:xfrm>
                <a:off x="2812320" y="5393160"/>
                <a:ext cx="180000" cy="545760"/>
              </a:xfrm>
              <a:prstGeom prst="rect">
                <a:avLst/>
              </a:prstGeom>
            </p:spPr>
          </p:pic>
        </mc:Fallback>
      </mc:AlternateContent>
    </p:spTree>
    <p:extLst>
      <p:ext uri="{BB962C8B-B14F-4D97-AF65-F5344CB8AC3E}">
        <p14:creationId xmlns:p14="http://schemas.microsoft.com/office/powerpoint/2010/main" val="12104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marL="0" indent="0" algn="ctr">
              <a:buNone/>
            </a:pPr>
            <a:r>
              <a:rPr lang="en-US" sz="3600" b="1" dirty="0" err="1" smtClean="0"/>
              <a:t>Thực</a:t>
            </a:r>
            <a:r>
              <a:rPr lang="en-US" sz="3600" b="1" dirty="0" smtClean="0"/>
              <a:t> </a:t>
            </a:r>
            <a:r>
              <a:rPr lang="en-US" sz="3600" b="1" dirty="0" err="1" smtClean="0"/>
              <a:t>hành</a:t>
            </a:r>
            <a:r>
              <a:rPr lang="en-US" sz="3600" b="1" dirty="0" smtClean="0"/>
              <a:t> </a:t>
            </a:r>
          </a:p>
          <a:p>
            <a:pPr marL="0" indent="0" algn="just">
              <a:buNone/>
            </a:pPr>
            <a:r>
              <a:rPr lang="en-US" sz="3600" dirty="0" smtClean="0"/>
              <a:t>     </a:t>
            </a:r>
            <a:r>
              <a:rPr lang="en-US" sz="3600" dirty="0" err="1" smtClean="0"/>
              <a:t>Thiết</a:t>
            </a:r>
            <a:r>
              <a:rPr lang="en-US" sz="3600" dirty="0" smtClean="0"/>
              <a:t> </a:t>
            </a:r>
            <a:r>
              <a:rPr lang="en-US" sz="3600" dirty="0" err="1" smtClean="0"/>
              <a:t>kế</a:t>
            </a:r>
            <a:r>
              <a:rPr lang="en-US" sz="3600" dirty="0" smtClean="0"/>
              <a:t> </a:t>
            </a:r>
            <a:r>
              <a:rPr lang="en-US" sz="3600" dirty="0" err="1" smtClean="0"/>
              <a:t>một</a:t>
            </a:r>
            <a:r>
              <a:rPr lang="en-US" sz="3600" dirty="0" smtClean="0"/>
              <a:t> </a:t>
            </a:r>
            <a:r>
              <a:rPr lang="en-US" sz="3600" dirty="0" err="1" smtClean="0"/>
              <a:t>hoạt</a:t>
            </a:r>
            <a:r>
              <a:rPr lang="en-US" sz="3600" dirty="0" smtClean="0"/>
              <a:t> </a:t>
            </a:r>
            <a:r>
              <a:rPr lang="en-US" sz="3600" dirty="0" err="1" smtClean="0"/>
              <a:t>động</a:t>
            </a:r>
            <a:r>
              <a:rPr lang="en-US" sz="3600" dirty="0" smtClean="0"/>
              <a:t> </a:t>
            </a:r>
            <a:r>
              <a:rPr lang="en-US" sz="3600" dirty="0" err="1" smtClean="0"/>
              <a:t>cho</a:t>
            </a:r>
            <a:r>
              <a:rPr lang="en-US" sz="3600" dirty="0" smtClean="0"/>
              <a:t> </a:t>
            </a:r>
            <a:r>
              <a:rPr lang="en-US" sz="3600" dirty="0" err="1" smtClean="0"/>
              <a:t>bài</a:t>
            </a:r>
            <a:r>
              <a:rPr lang="en-US" sz="3600" dirty="0" smtClean="0"/>
              <a:t> </a:t>
            </a:r>
            <a:r>
              <a:rPr lang="en-US" sz="3600" dirty="0" err="1" smtClean="0"/>
              <a:t>học</a:t>
            </a:r>
            <a:r>
              <a:rPr lang="en-US" sz="3600" dirty="0" smtClean="0"/>
              <a:t>, </a:t>
            </a:r>
            <a:r>
              <a:rPr lang="en-US" sz="3600" dirty="0" err="1"/>
              <a:t>môn</a:t>
            </a:r>
            <a:r>
              <a:rPr lang="en-US" sz="3600" dirty="0"/>
              <a:t> </a:t>
            </a:r>
            <a:r>
              <a:rPr lang="en-US" sz="3600" dirty="0" err="1" smtClean="0"/>
              <a:t>học</a:t>
            </a:r>
            <a:r>
              <a:rPr lang="en-US" sz="3600" dirty="0" smtClean="0"/>
              <a:t> </a:t>
            </a:r>
            <a:r>
              <a:rPr lang="en-US" sz="3600" dirty="0" err="1" smtClean="0"/>
              <a:t>tùy</a:t>
            </a:r>
            <a:r>
              <a:rPr lang="en-US" sz="3600" dirty="0" smtClean="0"/>
              <a:t> </a:t>
            </a:r>
            <a:r>
              <a:rPr lang="en-US" sz="3600" dirty="0" err="1" smtClean="0"/>
              <a:t>chọn</a:t>
            </a:r>
            <a:r>
              <a:rPr lang="en-US" sz="3600" dirty="0" smtClean="0"/>
              <a:t> </a:t>
            </a:r>
            <a:r>
              <a:rPr lang="en-US" sz="3600" dirty="0" err="1" smtClean="0"/>
              <a:t>hoặc</a:t>
            </a:r>
            <a:r>
              <a:rPr lang="en-US" sz="3600" dirty="0" smtClean="0"/>
              <a:t> </a:t>
            </a:r>
            <a:r>
              <a:rPr lang="en-US" sz="3600" dirty="0" err="1" smtClean="0"/>
              <a:t>hoạt</a:t>
            </a:r>
            <a:r>
              <a:rPr lang="en-US" sz="3600" dirty="0" smtClean="0"/>
              <a:t> </a:t>
            </a:r>
            <a:r>
              <a:rPr lang="en-US" sz="3600" dirty="0" err="1" smtClean="0"/>
              <a:t>động</a:t>
            </a:r>
            <a:r>
              <a:rPr lang="en-US" sz="3600" dirty="0" smtClean="0"/>
              <a:t> </a:t>
            </a:r>
            <a:r>
              <a:rPr lang="en-US" sz="3600" dirty="0" err="1" smtClean="0"/>
              <a:t>hình</a:t>
            </a:r>
            <a:r>
              <a:rPr lang="en-US" sz="3600" dirty="0" smtClean="0"/>
              <a:t> </a:t>
            </a:r>
            <a:r>
              <a:rPr lang="en-US" sz="3600" dirty="0" err="1" smtClean="0"/>
              <a:t>thành</a:t>
            </a:r>
            <a:r>
              <a:rPr lang="en-US" sz="3600" dirty="0" smtClean="0"/>
              <a:t> tri </a:t>
            </a:r>
            <a:r>
              <a:rPr lang="en-US" sz="3600" dirty="0" err="1" smtClean="0"/>
              <a:t>thức</a:t>
            </a:r>
            <a:r>
              <a:rPr lang="en-US" sz="3600" dirty="0" smtClean="0"/>
              <a:t> </a:t>
            </a:r>
            <a:r>
              <a:rPr lang="en-US" sz="3600" dirty="0" err="1" smtClean="0"/>
              <a:t>yêu</a:t>
            </a:r>
            <a:r>
              <a:rPr lang="en-US" sz="3600" dirty="0" smtClean="0"/>
              <a:t> </a:t>
            </a:r>
            <a:r>
              <a:rPr lang="en-US" sz="3600" dirty="0" err="1" smtClean="0"/>
              <a:t>cầu</a:t>
            </a:r>
            <a:r>
              <a:rPr lang="en-US" sz="3600" dirty="0" smtClean="0"/>
              <a:t> </a:t>
            </a:r>
            <a:r>
              <a:rPr lang="en-US" sz="3600" dirty="0" err="1" smtClean="0"/>
              <a:t>của</a:t>
            </a:r>
            <a:r>
              <a:rPr lang="en-US" sz="3600" dirty="0" smtClean="0"/>
              <a:t> </a:t>
            </a:r>
            <a:r>
              <a:rPr lang="en-US" sz="3600" dirty="0" err="1" smtClean="0"/>
              <a:t>chuẩn</a:t>
            </a:r>
            <a:r>
              <a:rPr lang="en-US" sz="3600" dirty="0" smtClean="0"/>
              <a:t> </a:t>
            </a:r>
            <a:r>
              <a:rPr lang="en-US" sz="3600" dirty="0" err="1" smtClean="0"/>
              <a:t>mực</a:t>
            </a:r>
            <a:r>
              <a:rPr lang="en-US" sz="3600" dirty="0" smtClean="0"/>
              <a:t> </a:t>
            </a:r>
            <a:r>
              <a:rPr lang="en-US" sz="3600" dirty="0" err="1" smtClean="0"/>
              <a:t>hành</a:t>
            </a:r>
            <a:r>
              <a:rPr lang="en-US" sz="3600" dirty="0" smtClean="0"/>
              <a:t> vi </a:t>
            </a:r>
            <a:r>
              <a:rPr lang="en-US" sz="3600" dirty="0" err="1" smtClean="0"/>
              <a:t>theo</a:t>
            </a:r>
            <a:r>
              <a:rPr lang="en-US" sz="3600" dirty="0" smtClean="0"/>
              <a:t> </a:t>
            </a:r>
            <a:r>
              <a:rPr lang="en-US" sz="3600" dirty="0" err="1" smtClean="0"/>
              <a:t>bài</a:t>
            </a:r>
            <a:r>
              <a:rPr lang="en-US" sz="3600" dirty="0" smtClean="0"/>
              <a:t> </a:t>
            </a:r>
            <a:r>
              <a:rPr lang="en-US" sz="3600" dirty="0" err="1" smtClean="0"/>
              <a:t>đạo</a:t>
            </a:r>
            <a:r>
              <a:rPr lang="en-US" sz="3600" dirty="0" smtClean="0"/>
              <a:t> </a:t>
            </a:r>
            <a:r>
              <a:rPr lang="en-US" sz="3600" dirty="0" err="1" smtClean="0"/>
              <a:t>đức</a:t>
            </a:r>
            <a:r>
              <a:rPr lang="en-US" sz="3600" dirty="0" smtClean="0"/>
              <a:t> “</a:t>
            </a:r>
            <a:r>
              <a:rPr lang="en-US" sz="3600" dirty="0" err="1" smtClean="0"/>
              <a:t>Bảo</a:t>
            </a:r>
            <a:r>
              <a:rPr lang="en-US" sz="3600" dirty="0" smtClean="0"/>
              <a:t> </a:t>
            </a:r>
            <a:r>
              <a:rPr lang="en-US" sz="3600" dirty="0" err="1" smtClean="0"/>
              <a:t>vệ</a:t>
            </a:r>
            <a:r>
              <a:rPr lang="en-US" sz="3600" dirty="0" smtClean="0"/>
              <a:t> </a:t>
            </a:r>
            <a:r>
              <a:rPr lang="en-US" sz="3600" dirty="0" err="1" smtClean="0"/>
              <a:t>môi</a:t>
            </a:r>
            <a:r>
              <a:rPr lang="en-US" sz="3600" dirty="0" smtClean="0"/>
              <a:t> </a:t>
            </a:r>
            <a:r>
              <a:rPr lang="en-US" sz="3600" dirty="0" err="1" smtClean="0"/>
              <a:t>trường</a:t>
            </a:r>
            <a:r>
              <a:rPr lang="en-US" sz="3600" dirty="0" smtClean="0"/>
              <a:t>” (</a:t>
            </a:r>
            <a:r>
              <a:rPr lang="en-US" sz="3600" dirty="0" err="1" smtClean="0"/>
              <a:t>lớp</a:t>
            </a:r>
            <a:r>
              <a:rPr lang="en-US" sz="3600" dirty="0" smtClean="0"/>
              <a:t> 4).</a:t>
            </a:r>
            <a:endParaRPr lang="en-US" sz="3600" dirty="0"/>
          </a:p>
        </p:txBody>
      </p:sp>
    </p:spTree>
    <p:extLst>
      <p:ext uri="{BB962C8B-B14F-4D97-AF65-F5344CB8AC3E}">
        <p14:creationId xmlns:p14="http://schemas.microsoft.com/office/powerpoint/2010/main" val="41753633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t>KIỂM TRA, ĐÁNH GIÁ NĂNG LỰC HS</a:t>
            </a:r>
            <a:endParaRPr lang="en-US" sz="3200" b="1" dirty="0"/>
          </a:p>
        </p:txBody>
      </p:sp>
      <p:sp>
        <p:nvSpPr>
          <p:cNvPr id="3" name="Content Placeholder 2"/>
          <p:cNvSpPr>
            <a:spLocks noGrp="1"/>
          </p:cNvSpPr>
          <p:nvPr>
            <p:ph idx="1"/>
          </p:nvPr>
        </p:nvSpPr>
        <p:spPr>
          <a:xfrm>
            <a:off x="457200" y="990600"/>
            <a:ext cx="8229600" cy="5334000"/>
          </a:xfrm>
        </p:spPr>
        <p:txBody>
          <a:bodyPr>
            <a:noAutofit/>
          </a:bodyPr>
          <a:lstStyle/>
          <a:p>
            <a:pPr marL="0" indent="0" algn="ctr">
              <a:buNone/>
            </a:pPr>
            <a:r>
              <a:rPr lang="it-IT" b="1" dirty="0" smtClean="0">
                <a:sym typeface="Wingdings"/>
              </a:rPr>
              <a:t></a:t>
            </a:r>
            <a:r>
              <a:rPr lang="it-IT" b="1" dirty="0" smtClean="0"/>
              <a:t>Nội </a:t>
            </a:r>
            <a:r>
              <a:rPr lang="it-IT" b="1" dirty="0"/>
              <a:t>dung kiểm tra, đánh </a:t>
            </a:r>
            <a:r>
              <a:rPr lang="it-IT" b="1" dirty="0" smtClean="0"/>
              <a:t>giá</a:t>
            </a:r>
          </a:p>
          <a:p>
            <a:pPr marL="0" indent="0">
              <a:buNone/>
            </a:pPr>
            <a:r>
              <a:rPr lang="it-IT" sz="2600" dirty="0" smtClean="0">
                <a:sym typeface="Wingdings 2"/>
              </a:rPr>
              <a:t> </a:t>
            </a:r>
            <a:r>
              <a:rPr lang="it-IT" sz="2600" u="sng" dirty="0" smtClean="0"/>
              <a:t>Những </a:t>
            </a:r>
            <a:r>
              <a:rPr lang="it-IT" sz="2600" u="sng" dirty="0"/>
              <a:t>biểu hiện của các năng lực</a:t>
            </a:r>
            <a:r>
              <a:rPr lang="it-IT" sz="2600" dirty="0"/>
              <a:t> </a:t>
            </a:r>
            <a:r>
              <a:rPr lang="it-IT" sz="2600" dirty="0" smtClean="0"/>
              <a:t>(gồm 3 năng lực chung và </a:t>
            </a:r>
            <a:r>
              <a:rPr lang="it-IT" sz="2600" dirty="0"/>
              <a:t>năng lực chuyên </a:t>
            </a:r>
            <a:r>
              <a:rPr lang="it-IT" sz="2600" dirty="0" smtClean="0"/>
              <a:t>môn).</a:t>
            </a:r>
          </a:p>
          <a:p>
            <a:pPr marL="0" indent="0">
              <a:buNone/>
            </a:pPr>
            <a:r>
              <a:rPr lang="it-IT" sz="2600" dirty="0" smtClean="0">
                <a:sym typeface="Wingdings 2"/>
              </a:rPr>
              <a:t> </a:t>
            </a:r>
            <a:r>
              <a:rPr lang="it-IT" sz="2600" u="sng" dirty="0" smtClean="0">
                <a:sym typeface="Wingdings 2"/>
              </a:rPr>
              <a:t>Quá trình</a:t>
            </a:r>
            <a:r>
              <a:rPr lang="it-IT" sz="2600" dirty="0" smtClean="0">
                <a:sym typeface="Wingdings 2"/>
              </a:rPr>
              <a:t> tư duy của HS đi đến kết quả.</a:t>
            </a:r>
            <a:endParaRPr lang="it-IT" sz="2600" dirty="0" smtClean="0">
              <a:sym typeface="Wingdings 2"/>
            </a:endParaRPr>
          </a:p>
          <a:p>
            <a:pPr marL="0" indent="0">
              <a:buNone/>
            </a:pPr>
            <a:r>
              <a:rPr lang="it-IT" sz="2600" dirty="0" smtClean="0">
                <a:sym typeface="Wingdings"/>
              </a:rPr>
              <a:t> </a:t>
            </a:r>
            <a:r>
              <a:rPr lang="it-IT" sz="2600" u="sng" dirty="0" smtClean="0"/>
              <a:t>Kết </a:t>
            </a:r>
            <a:r>
              <a:rPr lang="it-IT" sz="2600" u="sng" dirty="0" smtClean="0"/>
              <a:t>quả</a:t>
            </a:r>
            <a:r>
              <a:rPr lang="it-IT" sz="2600" dirty="0" smtClean="0"/>
              <a:t>:</a:t>
            </a:r>
          </a:p>
          <a:p>
            <a:pPr marL="0" indent="0">
              <a:buNone/>
            </a:pPr>
            <a:r>
              <a:rPr lang="it-IT" sz="2600" dirty="0"/>
              <a:t>+ Những ưu điểm, mặt tích </a:t>
            </a:r>
            <a:r>
              <a:rPr lang="it-IT" sz="2600" dirty="0" smtClean="0"/>
              <a:t>cực. </a:t>
            </a:r>
          </a:p>
          <a:p>
            <a:pPr marL="0" indent="0">
              <a:buNone/>
            </a:pPr>
            <a:r>
              <a:rPr lang="it-IT" sz="2600" dirty="0" smtClean="0"/>
              <a:t>+ Những </a:t>
            </a:r>
            <a:r>
              <a:rPr lang="it-IT" sz="2600" dirty="0"/>
              <a:t>nhược điểm, sai sót (nếu có</a:t>
            </a:r>
            <a:r>
              <a:rPr lang="it-IT" sz="2600" dirty="0" smtClean="0"/>
              <a:t>).</a:t>
            </a:r>
            <a:endParaRPr lang="en-US" sz="2600" dirty="0"/>
          </a:p>
          <a:p>
            <a:pPr marL="0" indent="0">
              <a:buNone/>
            </a:pPr>
            <a:r>
              <a:rPr lang="it-IT" sz="2600" dirty="0"/>
              <a:t>+ Nguyên nhân của những sai sót, hạn chế đó.</a:t>
            </a:r>
            <a:endParaRPr lang="en-US" sz="2600" dirty="0"/>
          </a:p>
          <a:p>
            <a:pPr marL="0" indent="0">
              <a:buNone/>
            </a:pPr>
            <a:r>
              <a:rPr lang="it-IT" sz="2600" dirty="0"/>
              <a:t>+ Cách sửa chữa, khắc phục các sai sót, hạn </a:t>
            </a:r>
            <a:r>
              <a:rPr lang="it-IT" sz="2600" dirty="0" smtClean="0"/>
              <a:t>chế.</a:t>
            </a:r>
          </a:p>
          <a:p>
            <a:pPr marL="0" indent="0">
              <a:buNone/>
            </a:pPr>
            <a:r>
              <a:rPr lang="it-IT" sz="2600" b="1" dirty="0" smtClean="0">
                <a:sym typeface="Wingdings"/>
              </a:rPr>
              <a:t></a:t>
            </a:r>
            <a:r>
              <a:rPr lang="it-IT" sz="2600" dirty="0" smtClean="0">
                <a:sym typeface="Wingdings"/>
              </a:rPr>
              <a:t> Yếu tố </a:t>
            </a:r>
            <a:r>
              <a:rPr lang="it-IT" sz="2600" b="1" dirty="0" smtClean="0">
                <a:sym typeface="Wingdings"/>
              </a:rPr>
              <a:t>khích lệ, động viên </a:t>
            </a:r>
            <a:r>
              <a:rPr lang="it-IT" sz="2600" dirty="0" smtClean="0">
                <a:sym typeface="Wingdings"/>
              </a:rPr>
              <a:t>(xoa đầu, vỗ vai, mỉm cười...).</a:t>
            </a:r>
          </a:p>
          <a:p>
            <a:pPr marL="0" indent="0">
              <a:buNone/>
            </a:pPr>
            <a:r>
              <a:rPr lang="it-IT" sz="2600" dirty="0" smtClean="0">
                <a:sym typeface="Wingdings"/>
              </a:rPr>
              <a:t> </a:t>
            </a:r>
            <a:r>
              <a:rPr lang="it-IT" sz="2600" dirty="0" smtClean="0"/>
              <a:t>Đánh giá </a:t>
            </a:r>
            <a:r>
              <a:rPr lang="it-IT" sz="2600" u="sng" dirty="0" smtClean="0"/>
              <a:t>quá </a:t>
            </a:r>
            <a:r>
              <a:rPr lang="it-IT" sz="2600" u="sng" dirty="0" smtClean="0"/>
              <a:t>trình quan trọng hơn kết quả</a:t>
            </a:r>
            <a:r>
              <a:rPr lang="it-IT" sz="2600" dirty="0" smtClean="0"/>
              <a:t>.</a:t>
            </a:r>
            <a:endParaRPr lang="en-US" sz="2600" dirty="0"/>
          </a:p>
        </p:txBody>
      </p:sp>
    </p:spTree>
    <p:extLst>
      <p:ext uri="{BB962C8B-B14F-4D97-AF65-F5344CB8AC3E}">
        <p14:creationId xmlns:p14="http://schemas.microsoft.com/office/powerpoint/2010/main" val="35828761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Autofit/>
          </a:bodyPr>
          <a:lstStyle/>
          <a:p>
            <a:r>
              <a:rPr lang="nl-NL" sz="3600" b="1" dirty="0"/>
              <a:t>Qui trình kiểm tra, đánh giá năng lực </a:t>
            </a:r>
            <a:r>
              <a:rPr lang="nl-NL" sz="3600" b="1" dirty="0" smtClean="0"/>
              <a:t/>
            </a:r>
            <a:br>
              <a:rPr lang="nl-NL" sz="3600" b="1" dirty="0" smtClean="0"/>
            </a:br>
            <a:r>
              <a:rPr lang="nl-NL" sz="3600" b="1" dirty="0" smtClean="0"/>
              <a:t>qua </a:t>
            </a:r>
            <a:r>
              <a:rPr lang="nl-NL" sz="3600" b="1" dirty="0"/>
              <a:t>bài làm </a:t>
            </a:r>
            <a:r>
              <a:rPr lang="nl-NL" sz="3600" b="1" dirty="0" smtClean="0"/>
              <a:t>của HỌC </a:t>
            </a:r>
            <a:r>
              <a:rPr lang="nl-NL" sz="3600" b="1" dirty="0"/>
              <a:t>SINH</a:t>
            </a:r>
            <a:endParaRPr lang="en-US" sz="3600" dirty="0"/>
          </a:p>
        </p:txBody>
      </p:sp>
      <p:sp>
        <p:nvSpPr>
          <p:cNvPr id="3" name="Content Placeholder 2"/>
          <p:cNvSpPr>
            <a:spLocks noGrp="1"/>
          </p:cNvSpPr>
          <p:nvPr>
            <p:ph idx="1"/>
          </p:nvPr>
        </p:nvSpPr>
        <p:spPr>
          <a:xfrm>
            <a:off x="1524000" y="2133601"/>
            <a:ext cx="6248400" cy="3429000"/>
          </a:xfrm>
        </p:spPr>
        <p:txBody>
          <a:bodyPr/>
          <a:lstStyle/>
          <a:p>
            <a:pPr marL="0" indent="0">
              <a:buNone/>
            </a:pPr>
            <a:r>
              <a:rPr lang="en-US" dirty="0" smtClean="0"/>
              <a:t>1. </a:t>
            </a:r>
            <a:r>
              <a:rPr lang="en-US" dirty="0" err="1" smtClean="0"/>
              <a:t>Kiểm</a:t>
            </a:r>
            <a:r>
              <a:rPr lang="en-US" dirty="0" smtClean="0"/>
              <a:t> </a:t>
            </a:r>
            <a:r>
              <a:rPr lang="en-US" dirty="0" err="1" smtClean="0"/>
              <a:t>tra</a:t>
            </a:r>
            <a:endParaRPr lang="en-US" dirty="0" smtClean="0"/>
          </a:p>
          <a:p>
            <a:pPr marL="0" indent="0">
              <a:buNone/>
            </a:pPr>
            <a:r>
              <a:rPr lang="en-US" dirty="0" smtClean="0"/>
              <a:t>2. </a:t>
            </a:r>
            <a:r>
              <a:rPr lang="en-US" dirty="0" err="1" smtClean="0"/>
              <a:t>Xử</a:t>
            </a:r>
            <a:r>
              <a:rPr lang="en-US" dirty="0" smtClean="0"/>
              <a:t> </a:t>
            </a:r>
            <a:r>
              <a:rPr lang="en-US" dirty="0" err="1" smtClean="0"/>
              <a:t>lý</a:t>
            </a:r>
            <a:r>
              <a:rPr lang="en-US" dirty="0" smtClean="0"/>
              <a:t> </a:t>
            </a:r>
            <a:r>
              <a:rPr lang="en-US" dirty="0" err="1" smtClean="0"/>
              <a:t>thông</a:t>
            </a:r>
            <a:r>
              <a:rPr lang="en-US" dirty="0" smtClean="0"/>
              <a:t> tin</a:t>
            </a:r>
          </a:p>
          <a:p>
            <a:pPr marL="0" indent="0">
              <a:buNone/>
            </a:pPr>
            <a:r>
              <a:rPr lang="en-US" dirty="0" smtClean="0"/>
              <a:t>3. Ra </a:t>
            </a:r>
            <a:r>
              <a:rPr lang="en-US" dirty="0" err="1" smtClean="0"/>
              <a:t>quyết</a:t>
            </a:r>
            <a:r>
              <a:rPr lang="en-US" dirty="0" smtClean="0"/>
              <a:t> </a:t>
            </a:r>
            <a:r>
              <a:rPr lang="en-US" dirty="0" err="1" smtClean="0"/>
              <a:t>định</a:t>
            </a:r>
            <a:r>
              <a:rPr lang="en-US" dirty="0" smtClean="0"/>
              <a:t>, </a:t>
            </a:r>
            <a:r>
              <a:rPr lang="en-US" dirty="0" err="1" smtClean="0"/>
              <a:t>nhận</a:t>
            </a:r>
            <a:r>
              <a:rPr lang="en-US" dirty="0" smtClean="0"/>
              <a:t> </a:t>
            </a:r>
            <a:r>
              <a:rPr lang="en-US" dirty="0" err="1" smtClean="0"/>
              <a:t>xét</a:t>
            </a:r>
            <a:endParaRPr lang="en-US" dirty="0" smtClean="0"/>
          </a:p>
          <a:p>
            <a:pPr marL="0" indent="0">
              <a:buNone/>
            </a:pPr>
            <a:r>
              <a:rPr lang="en-US" dirty="0" smtClean="0"/>
              <a:t>4. </a:t>
            </a:r>
            <a:r>
              <a:rPr lang="en-US" dirty="0" err="1" smtClean="0"/>
              <a:t>Định</a:t>
            </a:r>
            <a:r>
              <a:rPr lang="en-US" dirty="0" smtClean="0"/>
              <a:t> </a:t>
            </a:r>
            <a:r>
              <a:rPr lang="en-US" dirty="0" err="1" smtClean="0"/>
              <a:t>hướng</a:t>
            </a:r>
            <a:r>
              <a:rPr lang="en-US" dirty="0" smtClean="0"/>
              <a:t>, </a:t>
            </a:r>
            <a:r>
              <a:rPr lang="en-US" dirty="0" err="1" smtClean="0"/>
              <a:t>điều</a:t>
            </a:r>
            <a:r>
              <a:rPr lang="en-US" dirty="0" smtClean="0"/>
              <a:t> </a:t>
            </a:r>
            <a:r>
              <a:rPr lang="en-US" dirty="0" err="1" smtClean="0"/>
              <a:t>chỉnh</a:t>
            </a:r>
            <a:r>
              <a:rPr lang="en-US" dirty="0" smtClean="0"/>
              <a:t/>
            </a:r>
            <a:br>
              <a:rPr lang="en-US" dirty="0" smtClean="0"/>
            </a:br>
            <a:endParaRPr lang="en-US" dirty="0"/>
          </a:p>
        </p:txBody>
      </p:sp>
    </p:spTree>
    <p:extLst>
      <p:ext uri="{BB962C8B-B14F-4D97-AF65-F5344CB8AC3E}">
        <p14:creationId xmlns:p14="http://schemas.microsoft.com/office/powerpoint/2010/main" val="31342634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PHƯƠNG PHÁP, KĨ THUẬT ĐG NĂNG LỰC </a:t>
            </a:r>
            <a:endParaRPr lang="en-US" sz="3600" b="1" dirty="0"/>
          </a:p>
        </p:txBody>
      </p:sp>
      <p:sp>
        <p:nvSpPr>
          <p:cNvPr id="3" name="Content Placeholder 2"/>
          <p:cNvSpPr>
            <a:spLocks noGrp="1"/>
          </p:cNvSpPr>
          <p:nvPr>
            <p:ph idx="1"/>
          </p:nvPr>
        </p:nvSpPr>
        <p:spPr>
          <a:xfrm>
            <a:off x="1447800" y="1600200"/>
            <a:ext cx="6477000" cy="4525963"/>
          </a:xfrm>
        </p:spPr>
        <p:txBody>
          <a:bodyPr/>
          <a:lstStyle/>
          <a:p>
            <a:pPr marL="514350" indent="-514350">
              <a:buAutoNum type="arabicPeriod"/>
            </a:pPr>
            <a:r>
              <a:rPr lang="en-US" dirty="0" err="1" smtClean="0"/>
              <a:t>Vấn</a:t>
            </a:r>
            <a:r>
              <a:rPr lang="en-US" dirty="0" smtClean="0"/>
              <a:t> </a:t>
            </a:r>
            <a:r>
              <a:rPr lang="en-US" dirty="0" err="1" smtClean="0"/>
              <a:t>đáp</a:t>
            </a:r>
            <a:endParaRPr lang="en-US" dirty="0" smtClean="0"/>
          </a:p>
          <a:p>
            <a:pPr marL="514350" indent="-514350">
              <a:buFont typeface="Arial" pitchFamily="34" charset="0"/>
              <a:buAutoNum type="arabicPeriod"/>
            </a:pPr>
            <a:r>
              <a:rPr lang="en-US" dirty="0" err="1" smtClean="0"/>
              <a:t>Đối</a:t>
            </a:r>
            <a:r>
              <a:rPr lang="en-US" dirty="0" smtClean="0"/>
              <a:t> </a:t>
            </a:r>
            <a:r>
              <a:rPr lang="en-US" dirty="0" err="1"/>
              <a:t>thoại</a:t>
            </a:r>
            <a:r>
              <a:rPr lang="en-US" dirty="0"/>
              <a:t> </a:t>
            </a:r>
            <a:endParaRPr lang="en-US" dirty="0" smtClean="0"/>
          </a:p>
          <a:p>
            <a:pPr marL="514350" indent="-514350">
              <a:buFont typeface="Arial" pitchFamily="34" charset="0"/>
              <a:buAutoNum type="arabicPeriod"/>
            </a:pPr>
            <a:r>
              <a:rPr lang="en-US" dirty="0" err="1"/>
              <a:t>Tư</a:t>
            </a:r>
            <a:r>
              <a:rPr lang="en-US" dirty="0"/>
              <a:t>̣ </a:t>
            </a:r>
            <a:r>
              <a:rPr lang="en-US" dirty="0" err="1"/>
              <a:t>đánh</a:t>
            </a:r>
            <a:r>
              <a:rPr lang="en-US" dirty="0"/>
              <a:t> </a:t>
            </a:r>
            <a:r>
              <a:rPr lang="en-US" dirty="0" err="1" smtClean="0"/>
              <a:t>gia</a:t>
            </a:r>
            <a:r>
              <a:rPr lang="en-US" dirty="0" smtClean="0"/>
              <a:t>́</a:t>
            </a:r>
          </a:p>
          <a:p>
            <a:pPr marL="514350" indent="-514350">
              <a:buFont typeface="Arial" pitchFamily="34" charset="0"/>
              <a:buAutoNum type="arabicPeriod"/>
            </a:pPr>
            <a:r>
              <a:rPr lang="en-US" dirty="0" err="1"/>
              <a:t>Đánh</a:t>
            </a:r>
            <a:r>
              <a:rPr lang="en-US" dirty="0"/>
              <a:t> </a:t>
            </a:r>
            <a:r>
              <a:rPr lang="en-US" dirty="0" err="1"/>
              <a:t>gia</a:t>
            </a:r>
            <a:r>
              <a:rPr lang="en-US" dirty="0"/>
              <a:t>́ </a:t>
            </a:r>
            <a:r>
              <a:rPr lang="en-US" dirty="0" err="1"/>
              <a:t>đồng</a:t>
            </a:r>
            <a:r>
              <a:rPr lang="en-US" dirty="0"/>
              <a:t> </a:t>
            </a:r>
            <a:r>
              <a:rPr lang="en-US" dirty="0" err="1" smtClean="0"/>
              <a:t>đẳng</a:t>
            </a:r>
            <a:endParaRPr lang="en-US" dirty="0" smtClean="0"/>
          </a:p>
          <a:p>
            <a:pPr marL="514350" indent="-514350">
              <a:buFont typeface="Arial" pitchFamily="34" charset="0"/>
              <a:buAutoNum type="arabicPeriod"/>
            </a:pPr>
            <a:r>
              <a:rPr lang="nl-NL" dirty="0"/>
              <a:t>Quan </a:t>
            </a:r>
            <a:r>
              <a:rPr lang="nl-NL" dirty="0" smtClean="0"/>
              <a:t>sát</a:t>
            </a:r>
          </a:p>
          <a:p>
            <a:pPr marL="514350" indent="-514350">
              <a:buFont typeface="Arial" pitchFamily="34" charset="0"/>
              <a:buAutoNum type="arabicPeriod"/>
            </a:pPr>
            <a:r>
              <a:rPr lang="nl-NL" dirty="0"/>
              <a:t>Trắc nghiệm tự </a:t>
            </a:r>
            <a:r>
              <a:rPr lang="nl-NL" dirty="0" smtClean="0"/>
              <a:t>luận</a:t>
            </a:r>
          </a:p>
          <a:p>
            <a:pPr marL="514350" indent="-514350">
              <a:buFont typeface="Arial" pitchFamily="34" charset="0"/>
              <a:buAutoNum type="arabicPeriod"/>
            </a:pPr>
            <a:r>
              <a:rPr lang="en-US" dirty="0" err="1"/>
              <a:t>Trắc</a:t>
            </a:r>
            <a:r>
              <a:rPr lang="en-US" dirty="0"/>
              <a:t> </a:t>
            </a:r>
            <a:r>
              <a:rPr lang="en-US" dirty="0" err="1"/>
              <a:t>nghiệm</a:t>
            </a:r>
            <a:r>
              <a:rPr lang="en-US" dirty="0"/>
              <a:t> </a:t>
            </a:r>
            <a:r>
              <a:rPr lang="en-US" dirty="0" err="1"/>
              <a:t>khách</a:t>
            </a:r>
            <a:r>
              <a:rPr lang="en-US" dirty="0"/>
              <a:t> </a:t>
            </a:r>
            <a:r>
              <a:rPr lang="en-US" dirty="0" err="1" smtClean="0"/>
              <a:t>quan</a:t>
            </a:r>
            <a:r>
              <a:rPr lang="en-US" dirty="0" smtClean="0"/>
              <a:t>.</a:t>
            </a:r>
            <a:endParaRPr lang="en-US" dirty="0"/>
          </a:p>
          <a:p>
            <a:pPr marL="514350" indent="-514350">
              <a:buAutoNum type="arabicPeriod"/>
            </a:pPr>
            <a:endParaRPr lang="en-US" dirty="0"/>
          </a:p>
          <a:p>
            <a:endParaRPr lang="en-US" dirty="0"/>
          </a:p>
        </p:txBody>
      </p:sp>
    </p:spTree>
    <p:extLst>
      <p:ext uri="{BB962C8B-B14F-4D97-AF65-F5344CB8AC3E}">
        <p14:creationId xmlns:p14="http://schemas.microsoft.com/office/powerpoint/2010/main" val="17322594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err="1" smtClean="0"/>
              <a:t>Thực</a:t>
            </a:r>
            <a:r>
              <a:rPr lang="en-US" b="1" dirty="0" smtClean="0"/>
              <a:t> </a:t>
            </a:r>
            <a:r>
              <a:rPr lang="en-US" b="1" dirty="0" err="1" smtClean="0"/>
              <a:t>hành</a:t>
            </a:r>
            <a:r>
              <a:rPr lang="en-US" b="1" dirty="0" smtClean="0"/>
              <a:t> </a:t>
            </a:r>
          </a:p>
          <a:p>
            <a:pPr marL="0" indent="0" algn="just">
              <a:buNone/>
            </a:pPr>
            <a:r>
              <a:rPr lang="en-US" dirty="0" smtClean="0"/>
              <a:t>    </a:t>
            </a:r>
            <a:r>
              <a:rPr lang="en-US" dirty="0" err="1" smtClean="0"/>
              <a:t>Đánh</a:t>
            </a:r>
            <a:r>
              <a:rPr lang="en-US" dirty="0" smtClean="0"/>
              <a:t> </a:t>
            </a:r>
            <a:r>
              <a:rPr lang="en-US" dirty="0" err="1" smtClean="0"/>
              <a:t>giá</a:t>
            </a:r>
            <a:r>
              <a:rPr lang="en-US" dirty="0" smtClean="0"/>
              <a:t> </a:t>
            </a:r>
            <a:r>
              <a:rPr lang="en-US" dirty="0" err="1" smtClean="0"/>
              <a:t>bài</a:t>
            </a:r>
            <a:r>
              <a:rPr lang="en-US" dirty="0" smtClean="0"/>
              <a:t> </a:t>
            </a:r>
            <a:r>
              <a:rPr lang="en-US" dirty="0" err="1" smtClean="0"/>
              <a:t>làm</a:t>
            </a:r>
            <a:r>
              <a:rPr lang="en-US" dirty="0" smtClean="0"/>
              <a:t> </a:t>
            </a:r>
            <a:r>
              <a:rPr lang="en-US" dirty="0" err="1" smtClean="0"/>
              <a:t>của</a:t>
            </a:r>
            <a:r>
              <a:rPr lang="en-US" dirty="0" smtClean="0"/>
              <a:t> HS </a:t>
            </a:r>
            <a:r>
              <a:rPr lang="en-US" dirty="0" err="1" smtClean="0"/>
              <a:t>trong</a:t>
            </a:r>
            <a:r>
              <a:rPr lang="en-US" dirty="0" smtClean="0"/>
              <a:t> </a:t>
            </a:r>
            <a:r>
              <a:rPr lang="en-US" dirty="0" err="1" smtClean="0"/>
              <a:t>lớp</a:t>
            </a:r>
            <a:r>
              <a:rPr lang="en-US" dirty="0" smtClean="0"/>
              <a:t> </a:t>
            </a:r>
            <a:r>
              <a:rPr lang="en-US" dirty="0" err="1" smtClean="0"/>
              <a:t>với</a:t>
            </a:r>
            <a:r>
              <a:rPr lang="en-US" dirty="0" smtClean="0"/>
              <a:t> </a:t>
            </a:r>
            <a:r>
              <a:rPr lang="en-US" dirty="0" err="1" smtClean="0"/>
              <a:t>bài</a:t>
            </a:r>
            <a:r>
              <a:rPr lang="en-US" dirty="0" smtClean="0"/>
              <a:t> </a:t>
            </a:r>
            <a:r>
              <a:rPr lang="en-US" dirty="0" err="1" smtClean="0"/>
              <a:t>toán</a:t>
            </a:r>
            <a:r>
              <a:rPr lang="en-US" dirty="0" smtClean="0"/>
              <a:t> </a:t>
            </a:r>
            <a:r>
              <a:rPr lang="en-US" dirty="0" err="1" smtClean="0"/>
              <a:t>tính</a:t>
            </a:r>
            <a:r>
              <a:rPr lang="en-US" dirty="0" smtClean="0"/>
              <a:t> </a:t>
            </a:r>
            <a:r>
              <a:rPr lang="en-US" dirty="0" err="1" smtClean="0"/>
              <a:t>diện</a:t>
            </a:r>
            <a:r>
              <a:rPr lang="en-US" dirty="0" smtClean="0"/>
              <a:t> </a:t>
            </a:r>
            <a:r>
              <a:rPr lang="en-US" dirty="0" err="1" smtClean="0"/>
              <a:t>tích</a:t>
            </a:r>
            <a:r>
              <a:rPr lang="en-US" dirty="0" smtClean="0"/>
              <a:t> </a:t>
            </a:r>
            <a:r>
              <a:rPr lang="en-US" dirty="0" err="1" smtClean="0"/>
              <a:t>cái</a:t>
            </a:r>
            <a:r>
              <a:rPr lang="en-US" dirty="0" smtClean="0"/>
              <a:t> </a:t>
            </a:r>
            <a:r>
              <a:rPr lang="en-US" dirty="0" err="1" smtClean="0"/>
              <a:t>sân</a:t>
            </a:r>
            <a:r>
              <a:rPr lang="en-US" dirty="0" smtClean="0"/>
              <a:t> </a:t>
            </a:r>
            <a:r>
              <a:rPr lang="en-US" dirty="0" err="1" smtClean="0"/>
              <a:t>hình</a:t>
            </a:r>
            <a:r>
              <a:rPr lang="en-US" dirty="0" smtClean="0"/>
              <a:t> </a:t>
            </a:r>
            <a:r>
              <a:rPr lang="en-US" dirty="0" err="1" smtClean="0"/>
              <a:t>chữ</a:t>
            </a:r>
            <a:r>
              <a:rPr lang="en-US" dirty="0" smtClean="0"/>
              <a:t> </a:t>
            </a:r>
            <a:r>
              <a:rPr lang="en-US" dirty="0" err="1" smtClean="0"/>
              <a:t>nhật</a:t>
            </a:r>
            <a:r>
              <a:rPr lang="en-US" dirty="0" smtClean="0"/>
              <a:t> </a:t>
            </a:r>
            <a:r>
              <a:rPr lang="en-US" dirty="0" err="1" smtClean="0"/>
              <a:t>có</a:t>
            </a:r>
            <a:r>
              <a:rPr lang="en-US" dirty="0" smtClean="0"/>
              <a:t> </a:t>
            </a:r>
            <a:r>
              <a:rPr lang="en-US" dirty="0" err="1" smtClean="0"/>
              <a:t>chiều</a:t>
            </a:r>
            <a:r>
              <a:rPr lang="en-US" dirty="0" smtClean="0"/>
              <a:t> </a:t>
            </a:r>
            <a:r>
              <a:rPr lang="en-US" dirty="0" err="1" smtClean="0"/>
              <a:t>dài</a:t>
            </a:r>
            <a:r>
              <a:rPr lang="en-US" dirty="0" smtClean="0"/>
              <a:t> 4m, </a:t>
            </a:r>
            <a:r>
              <a:rPr lang="en-US" dirty="0" err="1" smtClean="0"/>
              <a:t>chiều</a:t>
            </a:r>
            <a:r>
              <a:rPr lang="en-US" dirty="0" smtClean="0"/>
              <a:t> </a:t>
            </a:r>
            <a:r>
              <a:rPr lang="en-US" dirty="0" err="1" smtClean="0"/>
              <a:t>rộng</a:t>
            </a:r>
            <a:r>
              <a:rPr lang="en-US" dirty="0" smtClean="0"/>
              <a:t> 30dm.</a:t>
            </a:r>
            <a:endParaRPr lang="en-US" dirty="0"/>
          </a:p>
        </p:txBody>
      </p:sp>
    </p:spTree>
    <p:extLst>
      <p:ext uri="{BB962C8B-B14F-4D97-AF65-F5344CB8AC3E}">
        <p14:creationId xmlns:p14="http://schemas.microsoft.com/office/powerpoint/2010/main" val="3970584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PHÂN BIỆT NĂNG LỰC VÀ KỸ NĂNG </a:t>
            </a:r>
            <a:endParaRPr lang="en-US" sz="3200" b="1"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sz="3600" dirty="0">
                <a:latin typeface="+mj-lt"/>
              </a:rPr>
              <a:t>- </a:t>
            </a:r>
            <a:r>
              <a:rPr lang="en-US" sz="3600" dirty="0" err="1">
                <a:latin typeface="+mj-lt"/>
              </a:rPr>
              <a:t>Năng</a:t>
            </a:r>
            <a:r>
              <a:rPr lang="en-US" sz="3600" dirty="0">
                <a:latin typeface="+mj-lt"/>
              </a:rPr>
              <a:t> </a:t>
            </a:r>
            <a:r>
              <a:rPr lang="en-US" sz="3600" dirty="0" err="1">
                <a:latin typeface="+mj-lt"/>
              </a:rPr>
              <a:t>lực</a:t>
            </a:r>
            <a:r>
              <a:rPr lang="en-US" sz="3600" dirty="0">
                <a:latin typeface="+mj-lt"/>
              </a:rPr>
              <a:t> </a:t>
            </a:r>
            <a:r>
              <a:rPr lang="en-US" sz="3600" dirty="0" err="1">
                <a:latin typeface="+mj-lt"/>
              </a:rPr>
              <a:t>là</a:t>
            </a:r>
            <a:r>
              <a:rPr lang="en-US" sz="3600" dirty="0">
                <a:latin typeface="+mj-lt"/>
              </a:rPr>
              <a:t> </a:t>
            </a:r>
            <a:r>
              <a:rPr lang="en-US" sz="3600" dirty="0" err="1">
                <a:latin typeface="+mj-lt"/>
              </a:rPr>
              <a:t>thuộc</a:t>
            </a:r>
            <a:r>
              <a:rPr lang="en-US" sz="3600" dirty="0">
                <a:latin typeface="+mj-lt"/>
              </a:rPr>
              <a:t> </a:t>
            </a:r>
            <a:r>
              <a:rPr lang="en-US" sz="3600" dirty="0" err="1">
                <a:latin typeface="+mj-lt"/>
              </a:rPr>
              <a:t>tính</a:t>
            </a:r>
            <a:r>
              <a:rPr lang="en-US" sz="3600" dirty="0">
                <a:latin typeface="+mj-lt"/>
              </a:rPr>
              <a:t>, </a:t>
            </a:r>
            <a:r>
              <a:rPr lang="en-US" sz="3600" dirty="0" err="1">
                <a:latin typeface="+mj-lt"/>
              </a:rPr>
              <a:t>giá</a:t>
            </a:r>
            <a:r>
              <a:rPr lang="en-US" sz="3600" dirty="0">
                <a:latin typeface="+mj-lt"/>
              </a:rPr>
              <a:t> </a:t>
            </a:r>
            <a:r>
              <a:rPr lang="en-US" sz="3600" dirty="0" err="1">
                <a:latin typeface="+mj-lt"/>
              </a:rPr>
              <a:t>trị</a:t>
            </a:r>
            <a:r>
              <a:rPr lang="en-US" sz="3600" dirty="0">
                <a:latin typeface="+mj-lt"/>
              </a:rPr>
              <a:t> </a:t>
            </a:r>
            <a:r>
              <a:rPr lang="en-US" sz="3600" dirty="0" err="1">
                <a:latin typeface="+mj-lt"/>
              </a:rPr>
              <a:t>cá</a:t>
            </a:r>
            <a:r>
              <a:rPr lang="en-US" sz="3600" dirty="0">
                <a:latin typeface="+mj-lt"/>
              </a:rPr>
              <a:t> </a:t>
            </a:r>
            <a:r>
              <a:rPr lang="en-US" sz="3600" dirty="0" err="1">
                <a:latin typeface="+mj-lt"/>
              </a:rPr>
              <a:t>nhân</a:t>
            </a:r>
            <a:r>
              <a:rPr lang="en-US" sz="3600" dirty="0">
                <a:latin typeface="+mj-lt"/>
              </a:rPr>
              <a:t> </a:t>
            </a:r>
            <a:r>
              <a:rPr lang="en-US" sz="3600" dirty="0" err="1">
                <a:latin typeface="+mj-lt"/>
              </a:rPr>
              <a:t>nên</a:t>
            </a:r>
            <a:r>
              <a:rPr lang="en-US" sz="3600" dirty="0">
                <a:latin typeface="+mj-lt"/>
              </a:rPr>
              <a:t> </a:t>
            </a:r>
            <a:r>
              <a:rPr lang="en-US" sz="3600" dirty="0" err="1">
                <a:latin typeface="+mj-lt"/>
              </a:rPr>
              <a:t>có</a:t>
            </a:r>
            <a:r>
              <a:rPr lang="en-US" sz="3600" dirty="0">
                <a:latin typeface="+mj-lt"/>
              </a:rPr>
              <a:t> </a:t>
            </a:r>
            <a:r>
              <a:rPr lang="en-US" sz="3600" u="sng" dirty="0" err="1">
                <a:latin typeface="+mj-lt"/>
              </a:rPr>
              <a:t>tính</a:t>
            </a:r>
            <a:r>
              <a:rPr lang="en-US" sz="3600" u="sng" dirty="0">
                <a:latin typeface="+mj-lt"/>
              </a:rPr>
              <a:t> </a:t>
            </a:r>
            <a:r>
              <a:rPr lang="en-US" sz="3600" u="sng" dirty="0" err="1">
                <a:latin typeface="+mj-lt"/>
              </a:rPr>
              <a:t>bền</a:t>
            </a:r>
            <a:r>
              <a:rPr lang="en-US" sz="3600" u="sng" dirty="0">
                <a:latin typeface="+mj-lt"/>
              </a:rPr>
              <a:t> </a:t>
            </a:r>
            <a:r>
              <a:rPr lang="en-US" sz="3600" u="sng" dirty="0" err="1">
                <a:latin typeface="+mj-lt"/>
              </a:rPr>
              <a:t>vững</a:t>
            </a:r>
            <a:r>
              <a:rPr lang="en-US" sz="3600" u="sng" dirty="0">
                <a:latin typeface="+mj-lt"/>
              </a:rPr>
              <a:t> </a:t>
            </a:r>
            <a:r>
              <a:rPr lang="en-US" sz="3600" u="sng" dirty="0" err="1" smtClean="0">
                <a:latin typeface="+mj-lt"/>
              </a:rPr>
              <a:t>cao</a:t>
            </a:r>
            <a:r>
              <a:rPr lang="en-US" sz="3600" dirty="0" smtClean="0">
                <a:latin typeface="+mj-lt"/>
              </a:rPr>
              <a:t>. </a:t>
            </a:r>
            <a:endParaRPr lang="en-US" sz="3600" dirty="0">
              <a:latin typeface="+mj-lt"/>
            </a:endParaRPr>
          </a:p>
          <a:p>
            <a:pPr marL="0" indent="0">
              <a:buNone/>
            </a:pPr>
            <a:r>
              <a:rPr lang="vi-VN" sz="3600" dirty="0">
                <a:latin typeface="Calibri" pitchFamily="34" charset="0"/>
                <a:cs typeface="Calibri" pitchFamily="34" charset="0"/>
              </a:rPr>
              <a:t>- Năng lực </a:t>
            </a:r>
            <a:r>
              <a:rPr lang="vi-VN" sz="3600" u="sng" dirty="0">
                <a:latin typeface="Calibri" pitchFamily="34" charset="0"/>
                <a:cs typeface="Calibri" pitchFamily="34" charset="0"/>
              </a:rPr>
              <a:t>bao hàm kĩ </a:t>
            </a:r>
            <a:r>
              <a:rPr lang="vi-VN" sz="3600" u="sng" dirty="0" smtClean="0">
                <a:latin typeface="Calibri" pitchFamily="34" charset="0"/>
                <a:cs typeface="Calibri" pitchFamily="34" charset="0"/>
              </a:rPr>
              <a:t>năng</a:t>
            </a:r>
            <a:r>
              <a:rPr lang="vi-VN" sz="3600" dirty="0" smtClean="0">
                <a:latin typeface="Calibri" pitchFamily="34" charset="0"/>
                <a:cs typeface="Calibri" pitchFamily="34" charset="0"/>
              </a:rPr>
              <a:t>. </a:t>
            </a:r>
            <a:endParaRPr lang="en-US" sz="3600" dirty="0">
              <a:latin typeface="Calibri" pitchFamily="34" charset="0"/>
              <a:cs typeface="Calibri" pitchFamily="34" charset="0"/>
            </a:endParaRPr>
          </a:p>
          <a:p>
            <a:pPr marL="0" indent="0">
              <a:buNone/>
            </a:pPr>
            <a:r>
              <a:rPr lang="vi-VN" sz="3600" dirty="0">
                <a:latin typeface="Calibri" pitchFamily="34" charset="0"/>
                <a:cs typeface="Calibri" pitchFamily="34" charset="0"/>
              </a:rPr>
              <a:t>- Năng lực gắn liền với hoạt động trong </a:t>
            </a:r>
            <a:r>
              <a:rPr lang="vi-VN" sz="3600" u="sng" dirty="0">
                <a:latin typeface="Calibri" pitchFamily="34" charset="0"/>
                <a:cs typeface="Calibri" pitchFamily="34" charset="0"/>
              </a:rPr>
              <a:t>bối cảnh thực tiễn</a:t>
            </a:r>
            <a:r>
              <a:rPr lang="vi-VN" sz="3600" dirty="0">
                <a:latin typeface="Calibri" pitchFamily="34" charset="0"/>
                <a:cs typeface="Calibri" pitchFamily="34" charset="0"/>
              </a:rPr>
              <a:t> nhất </a:t>
            </a:r>
            <a:r>
              <a:rPr lang="vi-VN" sz="3600" dirty="0" smtClean="0">
                <a:latin typeface="Calibri" pitchFamily="34" charset="0"/>
                <a:cs typeface="Calibri" pitchFamily="34" charset="0"/>
              </a:rPr>
              <a:t>định.</a:t>
            </a:r>
            <a:endParaRPr lang="en-US" sz="3600" dirty="0">
              <a:latin typeface="Calibri" pitchFamily="34" charset="0"/>
              <a:cs typeface="Calibri" pitchFamily="34" charset="0"/>
            </a:endParaRPr>
          </a:p>
          <a:p>
            <a:pPr marL="0" indent="0">
              <a:buNone/>
            </a:pPr>
            <a:r>
              <a:rPr lang="vi-VN" sz="3600" dirty="0" smtClean="0">
                <a:latin typeface="Calibri" pitchFamily="34" charset="0"/>
                <a:cs typeface="Calibri" pitchFamily="34" charset="0"/>
              </a:rPr>
              <a:t>- </a:t>
            </a:r>
            <a:r>
              <a:rPr lang="en-US" sz="3600" dirty="0" err="1" smtClean="0">
                <a:latin typeface="Calibri" pitchFamily="34" charset="0"/>
                <a:cs typeface="Calibri" pitchFamily="34" charset="0"/>
              </a:rPr>
              <a:t>Năng</a:t>
            </a:r>
            <a:r>
              <a:rPr lang="en-US" sz="3600" dirty="0" smtClean="0">
                <a:latin typeface="Calibri" pitchFamily="34" charset="0"/>
                <a:cs typeface="Calibri" pitchFamily="34" charset="0"/>
              </a:rPr>
              <a:t> </a:t>
            </a:r>
            <a:r>
              <a:rPr lang="en-US" sz="3600" dirty="0" err="1" smtClean="0">
                <a:latin typeface="Calibri" pitchFamily="34" charset="0"/>
                <a:cs typeface="Calibri" pitchFamily="34" charset="0"/>
              </a:rPr>
              <a:t>lực</a:t>
            </a:r>
            <a:r>
              <a:rPr lang="en-US" sz="3600" dirty="0" smtClean="0">
                <a:latin typeface="Calibri" pitchFamily="34" charset="0"/>
                <a:cs typeface="Calibri" pitchFamily="34" charset="0"/>
              </a:rPr>
              <a:t> </a:t>
            </a:r>
            <a:r>
              <a:rPr lang="en-US" sz="3600" dirty="0" err="1" smtClean="0">
                <a:latin typeface="Calibri" pitchFamily="34" charset="0"/>
                <a:cs typeface="Calibri" pitchFamily="34" charset="0"/>
              </a:rPr>
              <a:t>liên</a:t>
            </a:r>
            <a:r>
              <a:rPr lang="en-US" sz="3600" dirty="0" smtClean="0">
                <a:latin typeface="Calibri" pitchFamily="34" charset="0"/>
                <a:cs typeface="Calibri" pitchFamily="34" charset="0"/>
              </a:rPr>
              <a:t> </a:t>
            </a:r>
            <a:r>
              <a:rPr lang="en-US" sz="3600" dirty="0" err="1" smtClean="0">
                <a:latin typeface="Calibri" pitchFamily="34" charset="0"/>
                <a:cs typeface="Calibri" pitchFamily="34" charset="0"/>
              </a:rPr>
              <a:t>quan</a:t>
            </a:r>
            <a:r>
              <a:rPr lang="en-US" sz="3600" dirty="0" smtClean="0">
                <a:latin typeface="Calibri" pitchFamily="34" charset="0"/>
                <a:cs typeface="Calibri" pitchFamily="34" charset="0"/>
              </a:rPr>
              <a:t> </a:t>
            </a:r>
            <a:r>
              <a:rPr lang="en-US" sz="3600" dirty="0" err="1" smtClean="0">
                <a:latin typeface="Calibri" pitchFamily="34" charset="0"/>
                <a:cs typeface="Calibri" pitchFamily="34" charset="0"/>
              </a:rPr>
              <a:t>đến</a:t>
            </a:r>
            <a:r>
              <a:rPr lang="en-US" sz="3600" dirty="0" smtClean="0">
                <a:latin typeface="Calibri" pitchFamily="34" charset="0"/>
                <a:cs typeface="Calibri" pitchFamily="34" charset="0"/>
              </a:rPr>
              <a:t> </a:t>
            </a:r>
            <a:r>
              <a:rPr lang="vi-VN" sz="3600" u="sng" dirty="0" smtClean="0">
                <a:latin typeface="Calibri" pitchFamily="34" charset="0"/>
                <a:cs typeface="Calibri" pitchFamily="34" charset="0"/>
              </a:rPr>
              <a:t>thái độ, hứng </a:t>
            </a:r>
            <a:r>
              <a:rPr lang="vi-VN" sz="3600" u="sng" dirty="0">
                <a:latin typeface="Calibri" pitchFamily="34" charset="0"/>
                <a:cs typeface="Calibri" pitchFamily="34" charset="0"/>
              </a:rPr>
              <a:t>thú, niềm tin, ý </a:t>
            </a:r>
            <a:r>
              <a:rPr lang="vi-VN" sz="3600" u="sng" dirty="0" smtClean="0">
                <a:latin typeface="Calibri" pitchFamily="34" charset="0"/>
                <a:cs typeface="Calibri" pitchFamily="34" charset="0"/>
              </a:rPr>
              <a:t>chi</a:t>
            </a:r>
            <a:r>
              <a:rPr lang="vi-VN" sz="3600" dirty="0" smtClean="0">
                <a:latin typeface="Calibri" pitchFamily="34" charset="0"/>
                <a:cs typeface="Calibri" pitchFamily="34" charset="0"/>
              </a:rPr>
              <a:t>́</a:t>
            </a:r>
            <a:r>
              <a:rPr lang="en-US" sz="3600" dirty="0" smtClean="0">
                <a:latin typeface="Calibri" pitchFamily="34" charset="0"/>
                <a:cs typeface="Calibri" pitchFamily="34" charset="0"/>
              </a:rPr>
              <a:t>…</a:t>
            </a:r>
            <a:endParaRPr lang="en-US" sz="3600"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18464329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399"/>
            <a:ext cx="8229600" cy="5486401"/>
          </a:xfrm>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990600"/>
            <a:ext cx="3657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3364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457200" y="914400"/>
            <a:ext cx="8229600" cy="5257800"/>
          </a:xfrm>
        </p:spPr>
        <p:txBody>
          <a:bodyPr>
            <a:normAutofit/>
          </a:bodyPr>
          <a:lstStyle/>
          <a:p>
            <a:pPr algn="ctr">
              <a:buFontTx/>
              <a:buNone/>
            </a:pPr>
            <a:r>
              <a:rPr lang="en-US" sz="4800" b="1" i="1" dirty="0" err="1"/>
              <a:t>Xin</a:t>
            </a:r>
            <a:r>
              <a:rPr lang="en-US" sz="4800" b="1" i="1" dirty="0"/>
              <a:t> </a:t>
            </a:r>
            <a:r>
              <a:rPr lang="en-US" sz="4800" b="1" i="1" dirty="0" err="1"/>
              <a:t>cảm</a:t>
            </a:r>
            <a:r>
              <a:rPr lang="en-US" sz="4800" b="1" i="1" dirty="0"/>
              <a:t> </a:t>
            </a:r>
            <a:r>
              <a:rPr lang="en-US" sz="4800" b="1" i="1" dirty="0" err="1"/>
              <a:t>ơn</a:t>
            </a:r>
            <a:r>
              <a:rPr lang="en-US" sz="4800" b="1" i="1" dirty="0"/>
              <a:t> </a:t>
            </a:r>
            <a:r>
              <a:rPr lang="en-US" sz="4800" b="1" i="1" dirty="0" err="1"/>
              <a:t>các</a:t>
            </a:r>
            <a:r>
              <a:rPr lang="en-US" sz="4800" b="1" i="1" dirty="0"/>
              <a:t> </a:t>
            </a:r>
            <a:r>
              <a:rPr lang="en-US" sz="4800" b="1" i="1" dirty="0" err="1"/>
              <a:t>thầy</a:t>
            </a:r>
            <a:r>
              <a:rPr lang="en-US" sz="4800" b="1" i="1" dirty="0"/>
              <a:t> </a:t>
            </a:r>
            <a:r>
              <a:rPr lang="en-US" sz="4800" b="1" i="1" dirty="0" err="1"/>
              <a:t>cô</a:t>
            </a:r>
            <a:r>
              <a:rPr lang="en-US" sz="4800" b="1" i="1" dirty="0" smtClean="0"/>
              <a:t>!</a:t>
            </a:r>
          </a:p>
          <a:p>
            <a:pPr algn="ctr">
              <a:buFontTx/>
              <a:buNone/>
            </a:pPr>
            <a:endParaRPr lang="en-US" sz="4800" b="1" i="1" dirty="0"/>
          </a:p>
          <a:p>
            <a:pPr algn="ctr">
              <a:buFontTx/>
              <a:buNone/>
            </a:pPr>
            <a:endParaRPr lang="en-US" sz="4800" b="1" i="1" dirty="0" smtClean="0"/>
          </a:p>
          <a:p>
            <a:pPr algn="ctr">
              <a:buFontTx/>
              <a:buNone/>
            </a:pPr>
            <a:endParaRPr lang="en-US" sz="4800" b="1" i="1" dirty="0"/>
          </a:p>
          <a:p>
            <a:pPr algn="ctr">
              <a:buFontTx/>
              <a:buNone/>
            </a:pPr>
            <a:endParaRPr lang="en-US" b="1" i="1" dirty="0" smtClean="0"/>
          </a:p>
          <a:p>
            <a:pPr algn="ctr">
              <a:buFontTx/>
              <a:buNone/>
            </a:pPr>
            <a:r>
              <a:rPr lang="en-US" b="1" dirty="0" err="1" smtClean="0"/>
              <a:t>Liên</a:t>
            </a:r>
            <a:r>
              <a:rPr lang="en-US" b="1" dirty="0" smtClean="0"/>
              <a:t> </a:t>
            </a:r>
            <a:r>
              <a:rPr lang="en-US" b="1" dirty="0" err="1" smtClean="0"/>
              <a:t>hệ</a:t>
            </a:r>
            <a:r>
              <a:rPr lang="en-US" b="1" dirty="0" smtClean="0"/>
              <a:t>: </a:t>
            </a:r>
            <a:r>
              <a:rPr lang="en-US" b="1" dirty="0" err="1" smtClean="0"/>
              <a:t>Nguyễn</a:t>
            </a:r>
            <a:r>
              <a:rPr lang="en-US" b="1" dirty="0" smtClean="0"/>
              <a:t> </a:t>
            </a:r>
            <a:r>
              <a:rPr lang="en-US" b="1" dirty="0" err="1" smtClean="0"/>
              <a:t>Hữu</a:t>
            </a:r>
            <a:r>
              <a:rPr lang="en-US" b="1" dirty="0" smtClean="0"/>
              <a:t> </a:t>
            </a:r>
            <a:r>
              <a:rPr lang="en-US" b="1" dirty="0" err="1" smtClean="0"/>
              <a:t>Hợp</a:t>
            </a:r>
            <a:endParaRPr lang="en-US" b="1" dirty="0" smtClean="0"/>
          </a:p>
          <a:p>
            <a:pPr algn="ctr">
              <a:buFontTx/>
              <a:buNone/>
            </a:pPr>
            <a:r>
              <a:rPr lang="en-US" b="1" dirty="0" smtClean="0"/>
              <a:t>ĐT: 01219.677.899</a:t>
            </a:r>
          </a:p>
          <a:p>
            <a:pPr algn="ctr">
              <a:buFontTx/>
              <a:buNone/>
            </a:pPr>
            <a:endParaRPr lang="en-US" sz="4800" b="1" i="1" dirty="0"/>
          </a:p>
          <a:p>
            <a:pPr algn="ctr">
              <a:buFontTx/>
              <a:buNone/>
            </a:pPr>
            <a:endParaRPr lang="en-US" sz="4800" b="1" dirty="0"/>
          </a:p>
        </p:txBody>
      </p:sp>
      <p:pic>
        <p:nvPicPr>
          <p:cNvPr id="73733" name="Picture 5" descr="cẢM Ơ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09800"/>
            <a:ext cx="46482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765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3200" b="1" dirty="0" smtClean="0"/>
              <a:t>THIẾT KẾ BÀI HỌC </a:t>
            </a:r>
            <a:br>
              <a:rPr lang="en-US" sz="3200" b="1" dirty="0" smtClean="0"/>
            </a:br>
            <a:r>
              <a:rPr lang="en-US" sz="3200" b="1" dirty="0" smtClean="0"/>
              <a:t>PHÁT TRIỂN NĂNG LỰC HSTH</a:t>
            </a:r>
            <a:endParaRPr lang="en-US" sz="3200" b="1" dirty="0"/>
          </a:p>
        </p:txBody>
      </p:sp>
      <p:sp>
        <p:nvSpPr>
          <p:cNvPr id="3" name="Content Placeholder 2"/>
          <p:cNvSpPr>
            <a:spLocks noGrp="1"/>
          </p:cNvSpPr>
          <p:nvPr>
            <p:ph idx="1"/>
          </p:nvPr>
        </p:nvSpPr>
        <p:spPr>
          <a:xfrm>
            <a:off x="457200" y="2057400"/>
            <a:ext cx="8229600" cy="4068763"/>
          </a:xfrm>
        </p:spPr>
        <p:txBody>
          <a:bodyPr>
            <a:normAutofit/>
          </a:bodyPr>
          <a:lstStyle/>
          <a:p>
            <a:pPr marL="514350" indent="-514350">
              <a:buAutoNum type="arabicParenR"/>
            </a:pPr>
            <a:r>
              <a:rPr lang="en-US" sz="3600" dirty="0" err="1" smtClean="0"/>
              <a:t>Xác</a:t>
            </a:r>
            <a:r>
              <a:rPr lang="en-US" sz="3600" dirty="0" smtClean="0"/>
              <a:t> </a:t>
            </a:r>
            <a:r>
              <a:rPr lang="en-US" sz="3600" dirty="0" err="1" smtClean="0"/>
              <a:t>định</a:t>
            </a:r>
            <a:r>
              <a:rPr lang="en-US" sz="3600" dirty="0" smtClean="0"/>
              <a:t> </a:t>
            </a:r>
            <a:r>
              <a:rPr lang="en-US" sz="3600" b="1" u="sng" dirty="0" err="1" smtClean="0"/>
              <a:t>mục</a:t>
            </a:r>
            <a:r>
              <a:rPr lang="en-US" sz="3600" b="1" u="sng" dirty="0" smtClean="0"/>
              <a:t> </a:t>
            </a:r>
            <a:r>
              <a:rPr lang="en-US" sz="3600" b="1" u="sng" dirty="0" err="1" smtClean="0"/>
              <a:t>tiêu</a:t>
            </a:r>
            <a:r>
              <a:rPr lang="en-US" sz="3600" dirty="0" smtClean="0"/>
              <a:t> </a:t>
            </a:r>
            <a:r>
              <a:rPr lang="en-US" sz="3600" dirty="0" err="1" smtClean="0"/>
              <a:t>bài</a:t>
            </a:r>
            <a:r>
              <a:rPr lang="en-US" sz="3600" dirty="0" smtClean="0"/>
              <a:t> </a:t>
            </a:r>
            <a:r>
              <a:rPr lang="en-US" sz="3600" dirty="0" err="1" smtClean="0"/>
              <a:t>học</a:t>
            </a:r>
            <a:endParaRPr lang="en-US" sz="3600" dirty="0" smtClean="0"/>
          </a:p>
          <a:p>
            <a:pPr marL="514350" indent="-514350">
              <a:buAutoNum type="arabicParenR"/>
            </a:pPr>
            <a:r>
              <a:rPr lang="en-US" sz="3600" dirty="0" err="1" smtClean="0"/>
              <a:t>Lựa</a:t>
            </a:r>
            <a:r>
              <a:rPr lang="en-US" sz="3600" dirty="0" smtClean="0"/>
              <a:t> </a:t>
            </a:r>
            <a:r>
              <a:rPr lang="en-US" sz="3600" dirty="0" err="1" smtClean="0"/>
              <a:t>chọn</a:t>
            </a:r>
            <a:r>
              <a:rPr lang="en-US" sz="3600" dirty="0" smtClean="0"/>
              <a:t> </a:t>
            </a:r>
            <a:r>
              <a:rPr lang="en-US" sz="3600" dirty="0" err="1" smtClean="0"/>
              <a:t>và</a:t>
            </a:r>
            <a:r>
              <a:rPr lang="en-US" sz="3600" dirty="0" smtClean="0"/>
              <a:t> </a:t>
            </a:r>
            <a:r>
              <a:rPr lang="en-US" sz="3600" dirty="0" err="1" smtClean="0"/>
              <a:t>xây</a:t>
            </a:r>
            <a:r>
              <a:rPr lang="en-US" sz="3600" dirty="0" smtClean="0"/>
              <a:t> </a:t>
            </a:r>
            <a:r>
              <a:rPr lang="en-US" sz="3600" dirty="0" err="1" smtClean="0"/>
              <a:t>dựng</a:t>
            </a:r>
            <a:r>
              <a:rPr lang="en-US" sz="3600" dirty="0" smtClean="0"/>
              <a:t> </a:t>
            </a:r>
            <a:r>
              <a:rPr lang="en-US" sz="3600" b="1" u="sng" dirty="0" err="1" smtClean="0"/>
              <a:t>nội</a:t>
            </a:r>
            <a:r>
              <a:rPr lang="en-US" sz="3600" b="1" u="sng" dirty="0" smtClean="0"/>
              <a:t> dung</a:t>
            </a:r>
            <a:r>
              <a:rPr lang="en-US" sz="3600" dirty="0" smtClean="0"/>
              <a:t> </a:t>
            </a:r>
            <a:r>
              <a:rPr lang="en-US" sz="3600" dirty="0" err="1" smtClean="0"/>
              <a:t>bài</a:t>
            </a:r>
            <a:r>
              <a:rPr lang="en-US" sz="3600" dirty="0" smtClean="0"/>
              <a:t> </a:t>
            </a:r>
            <a:r>
              <a:rPr lang="en-US" sz="3600" dirty="0" err="1" smtClean="0"/>
              <a:t>học</a:t>
            </a:r>
            <a:endParaRPr lang="en-US" sz="3600" dirty="0" smtClean="0"/>
          </a:p>
          <a:p>
            <a:pPr marL="514350" indent="-514350">
              <a:buAutoNum type="arabicParenR"/>
            </a:pPr>
            <a:r>
              <a:rPr lang="en-US" sz="3600" dirty="0" err="1" smtClean="0"/>
              <a:t>Vận</a:t>
            </a:r>
            <a:r>
              <a:rPr lang="en-US" sz="3600" dirty="0" smtClean="0"/>
              <a:t> </a:t>
            </a:r>
            <a:r>
              <a:rPr lang="en-US" sz="3600" dirty="0" err="1" smtClean="0"/>
              <a:t>dụng</a:t>
            </a:r>
            <a:r>
              <a:rPr lang="en-US" sz="3600" dirty="0" smtClean="0"/>
              <a:t> </a:t>
            </a:r>
            <a:r>
              <a:rPr lang="en-US" sz="3600" b="1" u="sng" dirty="0" err="1" smtClean="0"/>
              <a:t>phương</a:t>
            </a:r>
            <a:r>
              <a:rPr lang="en-US" sz="3600" b="1" u="sng" dirty="0" smtClean="0"/>
              <a:t> </a:t>
            </a:r>
            <a:r>
              <a:rPr lang="en-US" sz="3600" b="1" u="sng" dirty="0" err="1" smtClean="0"/>
              <a:t>pháp</a:t>
            </a:r>
            <a:r>
              <a:rPr lang="en-US" sz="3600" dirty="0" smtClean="0"/>
              <a:t> </a:t>
            </a:r>
            <a:r>
              <a:rPr lang="en-US" sz="3600" dirty="0" err="1" smtClean="0"/>
              <a:t>dạy</a:t>
            </a:r>
            <a:r>
              <a:rPr lang="en-US" sz="3600" dirty="0" smtClean="0"/>
              <a:t> </a:t>
            </a:r>
            <a:r>
              <a:rPr lang="en-US" sz="3600" dirty="0" err="1" smtClean="0"/>
              <a:t>học</a:t>
            </a:r>
            <a:r>
              <a:rPr lang="en-US" sz="3600" dirty="0" smtClean="0"/>
              <a:t> </a:t>
            </a:r>
          </a:p>
          <a:p>
            <a:pPr marL="514350" indent="-514350">
              <a:buAutoNum type="arabicParenR"/>
            </a:pPr>
            <a:r>
              <a:rPr lang="en-US" sz="3600" dirty="0" err="1" smtClean="0"/>
              <a:t>Vận</a:t>
            </a:r>
            <a:r>
              <a:rPr lang="en-US" sz="3600" dirty="0" smtClean="0"/>
              <a:t> </a:t>
            </a:r>
            <a:r>
              <a:rPr lang="en-US" sz="3600" dirty="0" err="1" smtClean="0"/>
              <a:t>dụng</a:t>
            </a:r>
            <a:r>
              <a:rPr lang="en-US" sz="3600" dirty="0" smtClean="0"/>
              <a:t> </a:t>
            </a:r>
            <a:r>
              <a:rPr lang="en-US" sz="3600" b="1" u="sng" dirty="0" err="1" smtClean="0"/>
              <a:t>hình</a:t>
            </a:r>
            <a:r>
              <a:rPr lang="en-US" sz="3600" b="1" u="sng" dirty="0" smtClean="0"/>
              <a:t> </a:t>
            </a:r>
            <a:r>
              <a:rPr lang="en-US" sz="3600" b="1" u="sng" dirty="0" err="1" smtClean="0"/>
              <a:t>thức</a:t>
            </a:r>
            <a:r>
              <a:rPr lang="en-US" sz="3600" b="1" u="sng" dirty="0" smtClean="0"/>
              <a:t> </a:t>
            </a:r>
            <a:r>
              <a:rPr lang="en-US" sz="3600" b="1" u="sng" dirty="0" err="1" smtClean="0"/>
              <a:t>tổ</a:t>
            </a:r>
            <a:r>
              <a:rPr lang="en-US" sz="3600" b="1" u="sng" dirty="0" smtClean="0"/>
              <a:t> </a:t>
            </a:r>
            <a:r>
              <a:rPr lang="en-US" sz="3600" b="1" u="sng" dirty="0" err="1" smtClean="0"/>
              <a:t>chức</a:t>
            </a:r>
            <a:r>
              <a:rPr lang="en-US" sz="3600" dirty="0" smtClean="0"/>
              <a:t> </a:t>
            </a:r>
            <a:r>
              <a:rPr lang="en-US" sz="3600" dirty="0" err="1" smtClean="0"/>
              <a:t>dạy</a:t>
            </a:r>
            <a:r>
              <a:rPr lang="en-US" sz="3600" dirty="0" smtClean="0"/>
              <a:t> </a:t>
            </a:r>
            <a:r>
              <a:rPr lang="en-US" sz="3600" dirty="0" err="1" smtClean="0"/>
              <a:t>học</a:t>
            </a:r>
            <a:endParaRPr lang="en-US" sz="3600" dirty="0" smtClean="0"/>
          </a:p>
          <a:p>
            <a:pPr marL="0" indent="0">
              <a:buNone/>
            </a:pPr>
            <a:r>
              <a:rPr lang="en-US" sz="3600" dirty="0" smtClean="0"/>
              <a:t>5) </a:t>
            </a:r>
            <a:r>
              <a:rPr lang="en-US" sz="3600" b="1" u="sng" dirty="0" err="1" smtClean="0"/>
              <a:t>Đánh</a:t>
            </a:r>
            <a:r>
              <a:rPr lang="en-US" sz="3600" u="sng" dirty="0" smtClean="0"/>
              <a:t> </a:t>
            </a:r>
            <a:r>
              <a:rPr lang="en-US" sz="3600" b="1" u="sng" dirty="0" err="1" smtClean="0"/>
              <a:t>giá</a:t>
            </a:r>
            <a:r>
              <a:rPr lang="en-US" sz="3600" dirty="0" smtClean="0"/>
              <a:t> </a:t>
            </a:r>
            <a:r>
              <a:rPr lang="en-US" sz="3600" dirty="0" err="1" smtClean="0"/>
              <a:t>năng</a:t>
            </a:r>
            <a:r>
              <a:rPr lang="en-US" sz="3600" dirty="0" smtClean="0"/>
              <a:t> </a:t>
            </a:r>
            <a:r>
              <a:rPr lang="en-US" sz="3600" dirty="0" err="1" smtClean="0"/>
              <a:t>lực</a:t>
            </a:r>
            <a:r>
              <a:rPr lang="en-US" sz="3600" dirty="0" smtClean="0"/>
              <a:t> HSTH.</a:t>
            </a:r>
          </a:p>
          <a:p>
            <a:pPr marL="400050" lvl="1" indent="0">
              <a:buNone/>
            </a:pPr>
            <a:endParaRPr lang="en-US" sz="3600" dirty="0" smtClean="0"/>
          </a:p>
        </p:txBody>
      </p:sp>
    </p:spTree>
    <p:extLst>
      <p:ext uri="{BB962C8B-B14F-4D97-AF65-F5344CB8AC3E}">
        <p14:creationId xmlns:p14="http://schemas.microsoft.com/office/powerpoint/2010/main" val="3127419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XÁC ĐỊNH MỤC TIÊU BÀI HỌC</a:t>
            </a:r>
            <a:r>
              <a:rPr lang="en-US" sz="3200" dirty="0" smtClean="0"/>
              <a:t> </a:t>
            </a:r>
            <a:endParaRPr lang="en-US" sz="3200" dirty="0"/>
          </a:p>
        </p:txBody>
      </p:sp>
      <p:sp>
        <p:nvSpPr>
          <p:cNvPr id="3" name="Content Placeholder 2"/>
          <p:cNvSpPr>
            <a:spLocks noGrp="1"/>
          </p:cNvSpPr>
          <p:nvPr>
            <p:ph idx="1"/>
          </p:nvPr>
        </p:nvSpPr>
        <p:spPr/>
        <p:txBody>
          <a:bodyPr>
            <a:normAutofit/>
          </a:bodyPr>
          <a:lstStyle/>
          <a:p>
            <a:pPr marL="0" indent="0" algn="ctr">
              <a:buNone/>
            </a:pPr>
            <a:r>
              <a:rPr lang="nl-NL" sz="3600" dirty="0">
                <a:sym typeface="Wingdings"/>
              </a:rPr>
              <a:t></a:t>
            </a:r>
            <a:r>
              <a:rPr lang="nl-NL" sz="3600" b="1" dirty="0" smtClean="0">
                <a:sym typeface="Wingdings"/>
              </a:rPr>
              <a:t> </a:t>
            </a:r>
            <a:r>
              <a:rPr lang="nl-NL" sz="3600" b="1" dirty="0" smtClean="0"/>
              <a:t>Vai </a:t>
            </a:r>
            <a:r>
              <a:rPr lang="nl-NL" sz="3600" b="1" dirty="0"/>
              <a:t>trò của mục </a:t>
            </a:r>
            <a:r>
              <a:rPr lang="nl-NL" sz="3600" b="1" dirty="0" smtClean="0"/>
              <a:t>tiêu </a:t>
            </a:r>
            <a:r>
              <a:rPr lang="nl-NL" sz="3600" b="1" dirty="0"/>
              <a:t>trong dạy </a:t>
            </a:r>
            <a:r>
              <a:rPr lang="nl-NL" sz="3600" b="1" dirty="0" smtClean="0"/>
              <a:t>học</a:t>
            </a:r>
          </a:p>
          <a:p>
            <a:pPr marL="0" indent="0" algn="just">
              <a:buNone/>
            </a:pPr>
            <a:r>
              <a:rPr lang="nl-NL" sz="3600" dirty="0" smtClean="0"/>
              <a:t>          Định hướng cho việc lựa chọn và vận dụng:</a:t>
            </a:r>
          </a:p>
          <a:p>
            <a:pPr lvl="2" algn="just">
              <a:buFontTx/>
              <a:buChar char="-"/>
            </a:pPr>
            <a:r>
              <a:rPr lang="nl-NL" sz="3600" dirty="0" smtClean="0"/>
              <a:t>Nội dung.</a:t>
            </a:r>
          </a:p>
          <a:p>
            <a:pPr lvl="2" algn="just">
              <a:buFontTx/>
              <a:buChar char="-"/>
            </a:pPr>
            <a:r>
              <a:rPr lang="nl-NL" sz="3600" dirty="0" smtClean="0"/>
              <a:t>Phương pháp.</a:t>
            </a:r>
          </a:p>
          <a:p>
            <a:pPr lvl="2" algn="just">
              <a:buFontTx/>
              <a:buChar char="-"/>
            </a:pPr>
            <a:r>
              <a:rPr lang="nl-NL" sz="3600" dirty="0" smtClean="0"/>
              <a:t>Hình thức tổ chức.</a:t>
            </a:r>
          </a:p>
          <a:p>
            <a:pPr lvl="2" algn="just">
              <a:buFontTx/>
              <a:buChar char="-"/>
            </a:pPr>
            <a:r>
              <a:rPr lang="nl-NL" sz="3600" dirty="0" smtClean="0"/>
              <a:t>Đánh giá. </a:t>
            </a:r>
            <a:endParaRPr lang="en-US" sz="3600" dirty="0"/>
          </a:p>
        </p:txBody>
      </p:sp>
    </p:spTree>
    <p:extLst>
      <p:ext uri="{BB962C8B-B14F-4D97-AF65-F5344CB8AC3E}">
        <p14:creationId xmlns:p14="http://schemas.microsoft.com/office/powerpoint/2010/main" val="662613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0" indent="0">
              <a:buNone/>
            </a:pPr>
            <a:r>
              <a:rPr lang="nl-NL" dirty="0">
                <a:sym typeface="Wingdings"/>
              </a:rPr>
              <a:t> </a:t>
            </a:r>
            <a:r>
              <a:rPr lang="en-US" b="1" dirty="0" err="1" smtClean="0"/>
              <a:t>Ví</a:t>
            </a:r>
            <a:r>
              <a:rPr lang="en-US" b="1" dirty="0" smtClean="0"/>
              <a:t> </a:t>
            </a:r>
            <a:r>
              <a:rPr lang="en-US" b="1" dirty="0" err="1" smtClean="0"/>
              <a:t>dụ</a:t>
            </a:r>
            <a:r>
              <a:rPr lang="en-US" dirty="0" smtClean="0"/>
              <a:t>: </a:t>
            </a:r>
            <a:r>
              <a:rPr lang="en-US" dirty="0" err="1" smtClean="0"/>
              <a:t>Một</a:t>
            </a:r>
            <a:r>
              <a:rPr lang="en-US" dirty="0" smtClean="0"/>
              <a:t> </a:t>
            </a:r>
            <a:r>
              <a:rPr lang="en-US" dirty="0" err="1" smtClean="0"/>
              <a:t>mục</a:t>
            </a:r>
            <a:r>
              <a:rPr lang="en-US" dirty="0" smtClean="0"/>
              <a:t> </a:t>
            </a:r>
            <a:r>
              <a:rPr lang="en-US" dirty="0" err="1" smtClean="0"/>
              <a:t>tiêu</a:t>
            </a:r>
            <a:r>
              <a:rPr lang="en-US" dirty="0"/>
              <a:t> </a:t>
            </a:r>
            <a:r>
              <a:rPr lang="en-US" dirty="0" err="1" smtClean="0"/>
              <a:t>bài</a:t>
            </a:r>
            <a:r>
              <a:rPr lang="en-US" dirty="0" smtClean="0"/>
              <a:t> “</a:t>
            </a:r>
            <a:r>
              <a:rPr lang="en-US" dirty="0" err="1" smtClean="0"/>
              <a:t>Diện</a:t>
            </a:r>
            <a:r>
              <a:rPr lang="en-US" dirty="0" smtClean="0"/>
              <a:t> </a:t>
            </a:r>
            <a:r>
              <a:rPr lang="en-US" dirty="0" err="1" smtClean="0"/>
              <a:t>tích</a:t>
            </a:r>
            <a:r>
              <a:rPr lang="en-US" dirty="0" smtClean="0"/>
              <a:t> </a:t>
            </a:r>
            <a:r>
              <a:rPr lang="en-US" dirty="0" err="1" smtClean="0"/>
              <a:t>hình</a:t>
            </a:r>
            <a:r>
              <a:rPr lang="en-US" dirty="0" smtClean="0"/>
              <a:t> tam </a:t>
            </a:r>
            <a:r>
              <a:rPr lang="en-US" dirty="0" err="1" smtClean="0"/>
              <a:t>giác</a:t>
            </a:r>
            <a:r>
              <a:rPr lang="en-US" dirty="0" smtClean="0"/>
              <a:t>”</a:t>
            </a:r>
          </a:p>
          <a:p>
            <a:pPr>
              <a:buFont typeface="Wingdings"/>
              <a:buChar char="t"/>
            </a:pPr>
            <a:r>
              <a:rPr lang="en-US" dirty="0" err="1" smtClean="0">
                <a:sym typeface="Wingdings"/>
              </a:rPr>
              <a:t>Mục</a:t>
            </a:r>
            <a:r>
              <a:rPr lang="en-US" dirty="0" smtClean="0">
                <a:sym typeface="Wingdings"/>
              </a:rPr>
              <a:t> </a:t>
            </a:r>
            <a:r>
              <a:rPr lang="en-US" dirty="0" err="1" smtClean="0">
                <a:sym typeface="Wingdings"/>
              </a:rPr>
              <a:t>tiêu</a:t>
            </a:r>
            <a:r>
              <a:rPr lang="en-US" dirty="0" smtClean="0">
                <a:sym typeface="Wingdings"/>
              </a:rPr>
              <a:t> </a:t>
            </a:r>
            <a:r>
              <a:rPr lang="en-US" dirty="0" err="1" smtClean="0">
                <a:sym typeface="Wingdings"/>
              </a:rPr>
              <a:t>truyền</a:t>
            </a:r>
            <a:r>
              <a:rPr lang="en-US" dirty="0" smtClean="0">
                <a:sym typeface="Wingdings"/>
              </a:rPr>
              <a:t> </a:t>
            </a:r>
            <a:r>
              <a:rPr lang="en-US" dirty="0" err="1" smtClean="0">
                <a:sym typeface="Wingdings"/>
              </a:rPr>
              <a:t>thống</a:t>
            </a:r>
            <a:r>
              <a:rPr lang="en-US" dirty="0" smtClean="0">
                <a:sym typeface="Wingdings"/>
              </a:rPr>
              <a:t>: HS </a:t>
            </a:r>
            <a:r>
              <a:rPr lang="en-US" dirty="0" err="1" smtClean="0">
                <a:sym typeface="Wingdings"/>
              </a:rPr>
              <a:t>phát</a:t>
            </a:r>
            <a:r>
              <a:rPr lang="en-US" dirty="0" smtClean="0">
                <a:sym typeface="Wingdings"/>
              </a:rPr>
              <a:t> </a:t>
            </a:r>
            <a:r>
              <a:rPr lang="en-US" dirty="0" err="1" smtClean="0">
                <a:sym typeface="Wingdings"/>
              </a:rPr>
              <a:t>biểu</a:t>
            </a:r>
            <a:r>
              <a:rPr lang="en-US" dirty="0" smtClean="0">
                <a:sym typeface="Wingdings"/>
              </a:rPr>
              <a:t> </a:t>
            </a:r>
            <a:r>
              <a:rPr lang="en-US" dirty="0" err="1" smtClean="0">
                <a:sym typeface="Wingdings"/>
              </a:rPr>
              <a:t>được</a:t>
            </a:r>
            <a:r>
              <a:rPr lang="en-US" dirty="0" smtClean="0">
                <a:sym typeface="Wingdings"/>
              </a:rPr>
              <a:t> </a:t>
            </a:r>
            <a:r>
              <a:rPr lang="en-US" dirty="0" err="1" smtClean="0">
                <a:sym typeface="Wingdings"/>
              </a:rPr>
              <a:t>cách</a:t>
            </a:r>
            <a:r>
              <a:rPr lang="en-US" dirty="0" smtClean="0">
                <a:sym typeface="Wingdings"/>
              </a:rPr>
              <a:t> </a:t>
            </a:r>
            <a:r>
              <a:rPr lang="en-US" dirty="0" err="1" smtClean="0">
                <a:sym typeface="Wingdings"/>
              </a:rPr>
              <a:t>tính</a:t>
            </a:r>
            <a:r>
              <a:rPr lang="en-US" dirty="0" smtClean="0">
                <a:sym typeface="Wingdings"/>
              </a:rPr>
              <a:t> </a:t>
            </a:r>
            <a:r>
              <a:rPr lang="en-US" dirty="0" err="1" smtClean="0">
                <a:sym typeface="Wingdings"/>
              </a:rPr>
              <a:t>diện</a:t>
            </a:r>
            <a:r>
              <a:rPr lang="en-US" dirty="0" smtClean="0">
                <a:sym typeface="Wingdings"/>
              </a:rPr>
              <a:t> </a:t>
            </a:r>
            <a:r>
              <a:rPr lang="en-US" dirty="0" err="1" smtClean="0">
                <a:sym typeface="Wingdings"/>
              </a:rPr>
              <a:t>tích</a:t>
            </a:r>
            <a:r>
              <a:rPr lang="en-US" dirty="0" smtClean="0">
                <a:sym typeface="Wingdings"/>
              </a:rPr>
              <a:t> </a:t>
            </a:r>
            <a:r>
              <a:rPr lang="en-US" dirty="0" err="1" smtClean="0">
                <a:sym typeface="Wingdings"/>
              </a:rPr>
              <a:t>hình</a:t>
            </a:r>
            <a:r>
              <a:rPr lang="en-US" dirty="0" smtClean="0">
                <a:sym typeface="Wingdings"/>
              </a:rPr>
              <a:t> tam </a:t>
            </a:r>
            <a:r>
              <a:rPr lang="en-US" dirty="0" err="1" smtClean="0">
                <a:sym typeface="Wingdings"/>
              </a:rPr>
              <a:t>giác</a:t>
            </a:r>
            <a:r>
              <a:rPr lang="en-US" dirty="0" smtClean="0">
                <a:sym typeface="Wingdings"/>
              </a:rPr>
              <a:t>.</a:t>
            </a:r>
          </a:p>
          <a:p>
            <a:pPr>
              <a:buFont typeface="Wingdings"/>
              <a:buChar char="t"/>
            </a:pPr>
            <a:r>
              <a:rPr lang="en-US" dirty="0" err="1" smtClean="0">
                <a:sym typeface="Wingdings"/>
              </a:rPr>
              <a:t>Mục</a:t>
            </a:r>
            <a:r>
              <a:rPr lang="en-US" dirty="0" smtClean="0">
                <a:sym typeface="Wingdings"/>
              </a:rPr>
              <a:t> </a:t>
            </a:r>
            <a:r>
              <a:rPr lang="en-US" dirty="0" err="1" smtClean="0">
                <a:sym typeface="Wingdings"/>
              </a:rPr>
              <a:t>tiêu</a:t>
            </a:r>
            <a:r>
              <a:rPr lang="en-US" dirty="0" smtClean="0">
                <a:sym typeface="Wingdings"/>
              </a:rPr>
              <a:t> </a:t>
            </a:r>
            <a:r>
              <a:rPr lang="en-US" dirty="0" err="1" smtClean="0">
                <a:sym typeface="Wingdings"/>
              </a:rPr>
              <a:t>phát</a:t>
            </a:r>
            <a:r>
              <a:rPr lang="en-US" dirty="0" smtClean="0">
                <a:sym typeface="Wingdings"/>
              </a:rPr>
              <a:t> </a:t>
            </a:r>
            <a:r>
              <a:rPr lang="en-US" dirty="0" err="1" smtClean="0">
                <a:sym typeface="Wingdings"/>
              </a:rPr>
              <a:t>triển</a:t>
            </a:r>
            <a:r>
              <a:rPr lang="en-US" dirty="0" smtClean="0">
                <a:sym typeface="Wingdings"/>
              </a:rPr>
              <a:t> </a:t>
            </a:r>
            <a:r>
              <a:rPr lang="en-US" dirty="0" err="1" smtClean="0">
                <a:sym typeface="Wingdings"/>
              </a:rPr>
              <a:t>năng</a:t>
            </a:r>
            <a:r>
              <a:rPr lang="en-US" dirty="0" smtClean="0">
                <a:sym typeface="Wingdings"/>
              </a:rPr>
              <a:t> </a:t>
            </a:r>
            <a:r>
              <a:rPr lang="en-US" dirty="0" err="1" smtClean="0">
                <a:sym typeface="Wingdings"/>
              </a:rPr>
              <a:t>lực</a:t>
            </a:r>
            <a:r>
              <a:rPr lang="en-US" dirty="0">
                <a:sym typeface="Wingdings"/>
              </a:rPr>
              <a:t>: HS </a:t>
            </a:r>
            <a:r>
              <a:rPr lang="en-US" dirty="0" smtClean="0">
                <a:sym typeface="Wingdings"/>
              </a:rPr>
              <a:t>so </a:t>
            </a:r>
            <a:r>
              <a:rPr lang="en-US" dirty="0" err="1" smtClean="0">
                <a:sym typeface="Wingdings"/>
              </a:rPr>
              <a:t>sánh</a:t>
            </a:r>
            <a:r>
              <a:rPr lang="en-US" dirty="0" smtClean="0">
                <a:sym typeface="Wingdings"/>
              </a:rPr>
              <a:t> </a:t>
            </a:r>
            <a:r>
              <a:rPr lang="en-US" dirty="0" err="1">
                <a:sym typeface="Wingdings"/>
              </a:rPr>
              <a:t>các</a:t>
            </a:r>
            <a:r>
              <a:rPr lang="en-US" dirty="0">
                <a:sym typeface="Wingdings"/>
              </a:rPr>
              <a:t> </a:t>
            </a:r>
            <a:r>
              <a:rPr lang="en-US" dirty="0" err="1" smtClean="0">
                <a:sym typeface="Wingdings"/>
              </a:rPr>
              <a:t>diện</a:t>
            </a:r>
            <a:r>
              <a:rPr lang="en-US" dirty="0" smtClean="0">
                <a:sym typeface="Wingdings"/>
              </a:rPr>
              <a:t> </a:t>
            </a:r>
            <a:r>
              <a:rPr lang="en-US" dirty="0" err="1" smtClean="0">
                <a:sym typeface="Wingdings"/>
              </a:rPr>
              <a:t>tích</a:t>
            </a:r>
            <a:r>
              <a:rPr lang="en-US" dirty="0" smtClean="0">
                <a:sym typeface="Wingdings"/>
              </a:rPr>
              <a:t> </a:t>
            </a:r>
            <a:r>
              <a:rPr lang="en-US" dirty="0" err="1" smtClean="0">
                <a:sym typeface="Wingdings"/>
              </a:rPr>
              <a:t>hình</a:t>
            </a:r>
            <a:r>
              <a:rPr lang="en-US" dirty="0" smtClean="0">
                <a:sym typeface="Wingdings"/>
              </a:rPr>
              <a:t> tam </a:t>
            </a:r>
            <a:r>
              <a:rPr lang="en-US" dirty="0" err="1" smtClean="0">
                <a:sym typeface="Wingdings"/>
              </a:rPr>
              <a:t>giác</a:t>
            </a:r>
            <a:r>
              <a:rPr lang="en-US" dirty="0" smtClean="0">
                <a:sym typeface="Wingdings"/>
              </a:rPr>
              <a:t> </a:t>
            </a:r>
            <a:r>
              <a:rPr lang="en-US" dirty="0" err="1" smtClean="0">
                <a:sym typeface="Wingdings"/>
              </a:rPr>
              <a:t>và</a:t>
            </a:r>
            <a:r>
              <a:rPr lang="en-US" dirty="0" smtClean="0">
                <a:sym typeface="Wingdings"/>
              </a:rPr>
              <a:t> </a:t>
            </a:r>
            <a:r>
              <a:rPr lang="en-US" dirty="0" err="1" smtClean="0">
                <a:sym typeface="Wingdings"/>
              </a:rPr>
              <a:t>hình</a:t>
            </a:r>
            <a:r>
              <a:rPr lang="en-US" dirty="0" smtClean="0">
                <a:sym typeface="Wingdings"/>
              </a:rPr>
              <a:t> </a:t>
            </a:r>
            <a:r>
              <a:rPr lang="en-US" dirty="0" err="1" smtClean="0">
                <a:sym typeface="Wingdings"/>
              </a:rPr>
              <a:t>chữ</a:t>
            </a:r>
            <a:r>
              <a:rPr lang="en-US" dirty="0" smtClean="0">
                <a:sym typeface="Wingdings"/>
              </a:rPr>
              <a:t> </a:t>
            </a:r>
            <a:r>
              <a:rPr lang="en-US" dirty="0" err="1" smtClean="0">
                <a:sym typeface="Wingdings"/>
              </a:rPr>
              <a:t>nhật</a:t>
            </a:r>
            <a:r>
              <a:rPr lang="en-US" dirty="0" smtClean="0">
                <a:sym typeface="Wingdings"/>
              </a:rPr>
              <a:t> </a:t>
            </a:r>
            <a:r>
              <a:rPr lang="en-US" dirty="0" err="1" smtClean="0">
                <a:sym typeface="Wingdings"/>
              </a:rPr>
              <a:t>và</a:t>
            </a:r>
            <a:r>
              <a:rPr lang="en-US" dirty="0" smtClean="0">
                <a:sym typeface="Wingdings"/>
              </a:rPr>
              <a:t> </a:t>
            </a:r>
            <a:r>
              <a:rPr lang="en-US" dirty="0" err="1" smtClean="0">
                <a:sym typeface="Wingdings"/>
              </a:rPr>
              <a:t>từ</a:t>
            </a:r>
            <a:r>
              <a:rPr lang="en-US" dirty="0" smtClean="0">
                <a:sym typeface="Wingdings"/>
              </a:rPr>
              <a:t> </a:t>
            </a:r>
            <a:r>
              <a:rPr lang="en-US" dirty="0" err="1" smtClean="0">
                <a:sym typeface="Wingdings"/>
              </a:rPr>
              <a:t>đó</a:t>
            </a:r>
            <a:r>
              <a:rPr lang="en-US" dirty="0" smtClean="0">
                <a:sym typeface="Wingdings"/>
              </a:rPr>
              <a:t> </a:t>
            </a:r>
            <a:r>
              <a:rPr lang="en-US" dirty="0" err="1" smtClean="0">
                <a:sym typeface="Wingdings"/>
              </a:rPr>
              <a:t>khái</a:t>
            </a:r>
            <a:r>
              <a:rPr lang="en-US" dirty="0" smtClean="0">
                <a:sym typeface="Wingdings"/>
              </a:rPr>
              <a:t> </a:t>
            </a:r>
            <a:r>
              <a:rPr lang="en-US" dirty="0" err="1" smtClean="0">
                <a:sym typeface="Wingdings"/>
              </a:rPr>
              <a:t>quát</a:t>
            </a:r>
            <a:r>
              <a:rPr lang="en-US" dirty="0" smtClean="0">
                <a:sym typeface="Wingdings"/>
              </a:rPr>
              <a:t> </a:t>
            </a:r>
            <a:r>
              <a:rPr lang="en-US" dirty="0" err="1" smtClean="0">
                <a:sym typeface="Wingdings"/>
              </a:rPr>
              <a:t>hóa</a:t>
            </a:r>
            <a:r>
              <a:rPr lang="en-US" dirty="0" smtClean="0">
                <a:sym typeface="Wingdings"/>
              </a:rPr>
              <a:t> </a:t>
            </a:r>
            <a:r>
              <a:rPr lang="en-US" dirty="0" err="1" smtClean="0">
                <a:sym typeface="Wingdings"/>
              </a:rPr>
              <a:t>kết</a:t>
            </a:r>
            <a:r>
              <a:rPr lang="en-US" dirty="0" smtClean="0">
                <a:sym typeface="Wingdings"/>
              </a:rPr>
              <a:t> </a:t>
            </a:r>
            <a:r>
              <a:rPr lang="en-US" dirty="0" err="1" smtClean="0">
                <a:sym typeface="Wingdings"/>
              </a:rPr>
              <a:t>quả</a:t>
            </a:r>
            <a:r>
              <a:rPr lang="en-US" dirty="0" smtClean="0">
                <a:sym typeface="Wingdings"/>
              </a:rPr>
              <a:t> </a:t>
            </a:r>
            <a:r>
              <a:rPr lang="en-US" dirty="0" err="1" smtClean="0">
                <a:sym typeface="Wingdings"/>
              </a:rPr>
              <a:t>thành</a:t>
            </a:r>
            <a:r>
              <a:rPr lang="en-US" dirty="0" smtClean="0">
                <a:sym typeface="Wingdings"/>
              </a:rPr>
              <a:t> </a:t>
            </a:r>
            <a:r>
              <a:rPr lang="en-US" dirty="0" err="1" smtClean="0">
                <a:sym typeface="Wingdings"/>
              </a:rPr>
              <a:t>cách</a:t>
            </a:r>
            <a:r>
              <a:rPr lang="en-US" dirty="0" smtClean="0">
                <a:sym typeface="Wingdings"/>
              </a:rPr>
              <a:t> </a:t>
            </a:r>
            <a:r>
              <a:rPr lang="en-US" dirty="0" err="1">
                <a:sym typeface="Wingdings"/>
              </a:rPr>
              <a:t>tính</a:t>
            </a:r>
            <a:r>
              <a:rPr lang="en-US" dirty="0">
                <a:sym typeface="Wingdings"/>
              </a:rPr>
              <a:t> </a:t>
            </a:r>
            <a:r>
              <a:rPr lang="en-US" dirty="0" err="1">
                <a:sym typeface="Wingdings"/>
              </a:rPr>
              <a:t>diện</a:t>
            </a:r>
            <a:r>
              <a:rPr lang="en-US" dirty="0">
                <a:sym typeface="Wingdings"/>
              </a:rPr>
              <a:t> </a:t>
            </a:r>
            <a:r>
              <a:rPr lang="en-US" dirty="0" err="1">
                <a:sym typeface="Wingdings"/>
              </a:rPr>
              <a:t>tích</a:t>
            </a:r>
            <a:r>
              <a:rPr lang="en-US" dirty="0">
                <a:sym typeface="Wingdings"/>
              </a:rPr>
              <a:t> </a:t>
            </a:r>
            <a:r>
              <a:rPr lang="en-US" dirty="0" err="1">
                <a:sym typeface="Wingdings"/>
              </a:rPr>
              <a:t>hình</a:t>
            </a:r>
            <a:r>
              <a:rPr lang="en-US" dirty="0">
                <a:sym typeface="Wingdings"/>
              </a:rPr>
              <a:t> tam </a:t>
            </a:r>
            <a:r>
              <a:rPr lang="en-US" dirty="0" err="1">
                <a:sym typeface="Wingdings"/>
              </a:rPr>
              <a:t>giác</a:t>
            </a:r>
            <a:r>
              <a:rPr lang="en-US" dirty="0">
                <a:sym typeface="Wingdings"/>
              </a:rPr>
              <a:t>.</a:t>
            </a:r>
          </a:p>
          <a:p>
            <a:pPr>
              <a:buFont typeface="Wingdings"/>
              <a:buChar char="t"/>
            </a:pPr>
            <a:endParaRPr lang="en-US" dirty="0"/>
          </a:p>
        </p:txBody>
      </p:sp>
    </p:spTree>
    <p:extLst>
      <p:ext uri="{BB962C8B-B14F-4D97-AF65-F5344CB8AC3E}">
        <p14:creationId xmlns:p14="http://schemas.microsoft.com/office/powerpoint/2010/main" val="3650762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Autofit/>
          </a:bodyPr>
          <a:lstStyle/>
          <a:p>
            <a:r>
              <a:rPr lang="en-US" sz="3200" b="1" dirty="0" smtClean="0"/>
              <a:t>VÀI SAI LẦM XÁC ĐỊNH MỤC TIÊU </a:t>
            </a:r>
            <a:br>
              <a:rPr lang="en-US" sz="3200" b="1" dirty="0" smtClean="0"/>
            </a:br>
            <a:r>
              <a:rPr lang="en-US" sz="3200" b="1" dirty="0" smtClean="0"/>
              <a:t>PHÁT TRIỂN NĂNG LỰC  </a:t>
            </a:r>
            <a:endParaRPr lang="en-US" sz="3200" b="1" dirty="0"/>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nl-NL" sz="3600" b="1" dirty="0" smtClean="0"/>
              <a:t>1</a:t>
            </a:r>
            <a:r>
              <a:rPr lang="nl-NL" sz="3600" i="1" dirty="0" smtClean="0"/>
              <a:t>. </a:t>
            </a:r>
            <a:r>
              <a:rPr lang="nl-NL" sz="3600" dirty="0" smtClean="0"/>
              <a:t>Ba </a:t>
            </a:r>
            <a:r>
              <a:rPr lang="nl-NL" sz="3600" dirty="0"/>
              <a:t>mục </a:t>
            </a:r>
            <a:r>
              <a:rPr lang="nl-NL" sz="3600" dirty="0" smtClean="0"/>
              <a:t>tiêu: </a:t>
            </a:r>
          </a:p>
          <a:p>
            <a:pPr marL="0" indent="0">
              <a:buNone/>
            </a:pPr>
            <a:r>
              <a:rPr lang="nl-NL" sz="3600" dirty="0" smtClean="0"/>
              <a:t>   - Kiến </a:t>
            </a:r>
            <a:r>
              <a:rPr lang="nl-NL" sz="3600" dirty="0"/>
              <a:t>thức, </a:t>
            </a:r>
            <a:endParaRPr lang="nl-NL" sz="3600" dirty="0" smtClean="0"/>
          </a:p>
          <a:p>
            <a:pPr marL="0" indent="0">
              <a:buNone/>
            </a:pPr>
            <a:r>
              <a:rPr lang="nl-NL" sz="3600" dirty="0" smtClean="0"/>
              <a:t>   - Kĩ năng, </a:t>
            </a:r>
          </a:p>
          <a:p>
            <a:pPr marL="0" indent="0">
              <a:buNone/>
            </a:pPr>
            <a:r>
              <a:rPr lang="nl-NL" sz="3600" dirty="0" smtClean="0"/>
              <a:t>   - Thái độ.</a:t>
            </a:r>
          </a:p>
          <a:p>
            <a:pPr marL="0" indent="0">
              <a:buNone/>
            </a:pPr>
            <a:r>
              <a:rPr lang="nl-NL" sz="3600" dirty="0" smtClean="0">
                <a:sym typeface="Wingdings"/>
              </a:rPr>
              <a:t> </a:t>
            </a:r>
            <a:r>
              <a:rPr lang="nl-NL" sz="3600" dirty="0">
                <a:sym typeface="Wingdings"/>
              </a:rPr>
              <a:t>Đ</a:t>
            </a:r>
            <a:r>
              <a:rPr lang="nl-NL" sz="3600" dirty="0" smtClean="0"/>
              <a:t>ồng </a:t>
            </a:r>
            <a:r>
              <a:rPr lang="nl-NL" sz="3600" dirty="0"/>
              <a:t>nghĩa phát triển năng lực học sinh.</a:t>
            </a:r>
            <a:endParaRPr lang="en-US" sz="3600" dirty="0"/>
          </a:p>
        </p:txBody>
      </p:sp>
    </p:spTree>
    <p:extLst>
      <p:ext uri="{BB962C8B-B14F-4D97-AF65-F5344CB8AC3E}">
        <p14:creationId xmlns:p14="http://schemas.microsoft.com/office/powerpoint/2010/main" val="2049230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4135</Words>
  <Application>Microsoft Office PowerPoint</Application>
  <PresentationFormat>On-screen Show (4:3)</PresentationFormat>
  <Paragraphs>270</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THIẾT KẾ BÀI HỌC PHÁT TRIỂN NĂNG LỰC HỌC SINH TIỂU HỌC </vt:lpstr>
      <vt:lpstr>NỘI DUNG </vt:lpstr>
      <vt:lpstr>NĂNG LỰC HSTH</vt:lpstr>
      <vt:lpstr>3 NĂNG LỰC CHUNG VÀ  7 NĂNG LỰC CHUYÊN MÔN CỦA HSTH</vt:lpstr>
      <vt:lpstr>PHÂN BIỆT NĂNG LỰC VÀ KỸ NĂNG </vt:lpstr>
      <vt:lpstr>THIẾT KẾ BÀI HỌC  PHÁT TRIỂN NĂNG LỰC HSTH</vt:lpstr>
      <vt:lpstr>XÁC ĐỊNH MỤC TIÊU BÀI HỌC </vt:lpstr>
      <vt:lpstr>PowerPoint Presentation</vt:lpstr>
      <vt:lpstr>VÀI SAI LẦM XÁC ĐỊNH MỤC TIÊU  PHÁT TRIỂN NĂNG LỰC  </vt:lpstr>
      <vt:lpstr>VÀI SAI LẦM XÁC ĐỊNH MỤC TIÊU  PHÁT TRIỂN NĂNG LỰC </vt:lpstr>
      <vt:lpstr>VÀI SAI LẦM XÁC ĐỊNH MỤC TIÊU  PHÁT TRIỂN NĂNG LỰC</vt:lpstr>
      <vt:lpstr>MỤC TIÊU BÀI HỌC  PHÁT TRIỂN NĂNG LỰC HSTH </vt:lpstr>
      <vt:lpstr>PowerPoint Presentation</vt:lpstr>
      <vt:lpstr>Kết luận </vt:lpstr>
      <vt:lpstr>CÁCH XÁC ĐỊNH  MỤC TIÊU PHÁT TRIỂN NĂNG LỰC </vt:lpstr>
      <vt:lpstr>PowerPoint Presentation</vt:lpstr>
      <vt:lpstr>PowerPoint Presentation</vt:lpstr>
      <vt:lpstr>PowerPoint Presentation</vt:lpstr>
      <vt:lpstr>PowerPoint Presentation</vt:lpstr>
      <vt:lpstr>LỰA CHỌN VÀ XÂY DỰNG NỘI DUNG BÀI HỌC </vt:lpstr>
      <vt:lpstr>XÂY DỰNG NỘI DUNG BÀI HỌC  PHÁT TRIỂN NĂNG LỰC </vt:lpstr>
      <vt:lpstr>PowerPoint Presentation</vt:lpstr>
      <vt:lpstr>PowerPoint Presentation</vt:lpstr>
      <vt:lpstr>PowerPoint Presentation</vt:lpstr>
      <vt:lpstr>PowerPoint Presentation</vt:lpstr>
      <vt:lpstr>PowerPoint Presentation</vt:lpstr>
      <vt:lpstr>Thực hành </vt:lpstr>
      <vt:lpstr>VẬN DỤNG PHƯƠNG PHÁP DẠY HỌC </vt:lpstr>
      <vt:lpstr>1. Chú trọng đến PP tự học của HS</vt:lpstr>
      <vt:lpstr>2. Tổ chức việc học tập qua HĐ của HS</vt:lpstr>
      <vt:lpstr>PowerPoint Presentation</vt:lpstr>
      <vt:lpstr>3. Coi trọng việc phát triển tư duy của HS</vt:lpstr>
      <vt:lpstr>Một số căn cứ của việc lựa chọn PPDH</vt:lpstr>
      <vt:lpstr>PPDH PHÁT TRIỂN NĂNG LỰC HS</vt:lpstr>
      <vt:lpstr>Thực hành </vt:lpstr>
      <vt:lpstr>HÌNH THỨC TỔ CHỨC DẠY HỌC PTNL</vt:lpstr>
      <vt:lpstr>PowerPoint Presentation</vt:lpstr>
      <vt:lpstr>VD: Giáo án bài “Thân cây”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KIỂM TRA, ĐÁNH GIÁ NĂNG LỰC HS</vt:lpstr>
      <vt:lpstr>Qui trình kiểm tra, đánh giá năng lực  qua bài làm của HỌC SINH</vt:lpstr>
      <vt:lpstr>PHƯƠNG PHÁP, KĨ THUẬT ĐG NĂNG LỰC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THIẾT KẾ BÀI HỌC PHÁT TRIỂN NĂNG LỰC HỌC SINH TIỂU HỌC </dc:title>
  <dc:creator>Windows User</dc:creator>
  <cp:lastModifiedBy>Windows User</cp:lastModifiedBy>
  <cp:revision>104</cp:revision>
  <dcterms:created xsi:type="dcterms:W3CDTF">2018-06-21T02:18:52Z</dcterms:created>
  <dcterms:modified xsi:type="dcterms:W3CDTF">2018-07-19T10:58:03Z</dcterms:modified>
</cp:coreProperties>
</file>