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5" r:id="rId6"/>
    <p:sldId id="269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0000FF"/>
    <a:srgbClr val="FF66CC"/>
    <a:srgbClr val="000099"/>
    <a:srgbClr val="0033CC"/>
    <a:srgbClr val="FFFFCC"/>
    <a:srgbClr val="00800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B275-2F86-49E5-8318-190A870D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5386-B10D-4583-BE8D-689985A8F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1431-6D78-450B-863E-66DBA5BB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B572-2635-49C7-8370-15CC88D7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E420-C40C-4277-A877-20BB9BFF8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28875-D41C-4C08-A06D-CD66A83D6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C843-DE0E-43E8-8458-71582BE3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CB9B-FD77-49E9-9EBD-E3E3CA3EC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FC8E-F27C-48E0-89E3-EE70A7030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BCB2F-777F-4A08-A0C5-6CBE792C2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02E0-D98B-4015-8804-7A869209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CAEBD9C-0EB0-421B-8FB1-076222D7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3366"/>
            </a:gs>
            <a:gs pos="100000">
              <a:srgbClr val="00182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228600" y="209550"/>
            <a:ext cx="1447800" cy="2000250"/>
            <a:chOff x="240" y="132"/>
            <a:chExt cx="2352" cy="2412"/>
          </a:xfrm>
        </p:grpSpPr>
        <p:sp>
          <p:nvSpPr>
            <p:cNvPr id="1039" name="Freeform 3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4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5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6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7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8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9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" name="Group 10"/>
          <p:cNvGrpSpPr>
            <a:grpSpLocks/>
          </p:cNvGrpSpPr>
          <p:nvPr/>
        </p:nvGrpSpPr>
        <p:grpSpPr bwMode="auto">
          <a:xfrm rot="10687337">
            <a:off x="7378700" y="4356100"/>
            <a:ext cx="1600200" cy="2349500"/>
            <a:chOff x="240" y="132"/>
            <a:chExt cx="2352" cy="2412"/>
          </a:xfrm>
        </p:grpSpPr>
        <p:sp>
          <p:nvSpPr>
            <p:cNvPr id="1032" name="Freeform 1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2133600" y="1847850"/>
            <a:ext cx="5638800" cy="24955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sz="60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Thiết kế bài giảng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438400" y="3048000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solidFill>
                  <a:srgbClr val="FFFF00"/>
                </a:solidFill>
                <a:latin typeface="Arial" charset="0"/>
              </a:rPr>
              <a:t>TOÁN 4</a:t>
            </a:r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0" y="2895600"/>
          <a:ext cx="3124200" cy="3962400"/>
        </p:xfrm>
        <a:graphic>
          <a:graphicData uri="http://schemas.openxmlformats.org/presentationml/2006/ole">
            <p:oleObj spid="_x0000_s1026" name="Clip" r:id="rId4" imgW="3532327" imgH="4445813" progId="MS_ClipArt_Gallery.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1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09600" y="2819400"/>
            <a:ext cx="7924800" cy="2133600"/>
            <a:chOff x="288" y="1776"/>
            <a:chExt cx="5280" cy="1536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88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a</a:t>
              </a:r>
              <a:endParaRPr lang="en-US" sz="2000">
                <a:latin typeface="Arial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88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3</a:t>
              </a:r>
              <a:endParaRPr lang="en-US" sz="2000">
                <a:latin typeface="Arial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88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5</a:t>
              </a:r>
              <a:endParaRPr lang="en-US" sz="2000">
                <a:latin typeface="Arial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88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4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056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b</a:t>
              </a:r>
              <a:endParaRPr lang="en-US" sz="2000">
                <a:latin typeface="Arial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056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4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056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2</a:t>
              </a:r>
              <a:endParaRPr lang="en-US" sz="2000">
                <a:latin typeface="Arial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056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6</a:t>
              </a:r>
              <a:endParaRPr lang="en-US" sz="2000">
                <a:latin typeface="Arial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824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c</a:t>
              </a:r>
              <a:endParaRPr lang="en-US" sz="2000">
                <a:latin typeface="Arial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1824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5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824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3</a:t>
              </a:r>
              <a:endParaRPr lang="en-US" sz="2000">
                <a:latin typeface="Arial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824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2</a:t>
              </a:r>
              <a:endParaRPr lang="en-US" sz="2000">
                <a:latin typeface="Arial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592" y="1776"/>
              <a:ext cx="148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(a x b) x c</a:t>
              </a:r>
              <a:endParaRPr lang="en-US" sz="2000">
                <a:latin typeface="Arial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4080" y="1776"/>
              <a:ext cx="148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a x (b x c)</a:t>
              </a:r>
              <a:endParaRPr lang="en-US" sz="2000">
                <a:latin typeface="Arial"/>
              </a:endParaRPr>
            </a:p>
          </p:txBody>
        </p:sp>
        <p:sp>
          <p:nvSpPr>
            <p:cNvPr id="3115" name="Rectangle 23"/>
            <p:cNvSpPr>
              <a:spLocks noChangeArrowheads="1"/>
            </p:cNvSpPr>
            <p:nvPr/>
          </p:nvSpPr>
          <p:spPr bwMode="auto">
            <a:xfrm>
              <a:off x="2592" y="2160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6" name="Rectangle 24"/>
            <p:cNvSpPr>
              <a:spLocks noChangeArrowheads="1"/>
            </p:cNvSpPr>
            <p:nvPr/>
          </p:nvSpPr>
          <p:spPr bwMode="auto">
            <a:xfrm>
              <a:off x="2592" y="2544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7" name="Rectangle 25"/>
            <p:cNvSpPr>
              <a:spLocks noChangeArrowheads="1"/>
            </p:cNvSpPr>
            <p:nvPr/>
          </p:nvSpPr>
          <p:spPr bwMode="auto">
            <a:xfrm>
              <a:off x="4080" y="2160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8" name="Rectangle 26"/>
            <p:cNvSpPr>
              <a:spLocks noChangeArrowheads="1"/>
            </p:cNvSpPr>
            <p:nvPr/>
          </p:nvSpPr>
          <p:spPr bwMode="auto">
            <a:xfrm>
              <a:off x="4080" y="2544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2592" y="2928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20" name="Rectangle 28"/>
            <p:cNvSpPr>
              <a:spLocks noChangeArrowheads="1"/>
            </p:cNvSpPr>
            <p:nvPr/>
          </p:nvSpPr>
          <p:spPr bwMode="auto">
            <a:xfrm>
              <a:off x="4080" y="2928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114800" y="3429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(3 x 4) x 5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324600" y="3429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3 x (4 x 5)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114800" y="3886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(5 x 2) x 3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30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324600" y="3886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5 x (2 x 3)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30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57200" y="49530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     Ta thấy giá trị của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(a x b) x c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a x (b x c) 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luôn luôn bằng nhau.</a:t>
            </a:r>
            <a:endParaRPr lang="en-US" sz="2000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8458200" cy="7080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 i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2000" b="1" i="1">
                <a:latin typeface="Arial" charset="0"/>
              </a:rPr>
              <a:t>Khi nhân một tích hai số với số thứ ba, ta có thể nhân số thứ nhất với tích của số thứ hai và số thứ ba.</a:t>
            </a:r>
          </a:p>
        </p:txBody>
      </p:sp>
      <p:sp>
        <p:nvSpPr>
          <p:cNvPr id="3081" name="Text Box 41"/>
          <p:cNvSpPr txBox="1">
            <a:spLocks noChangeArrowheads="1"/>
          </p:cNvSpPr>
          <p:nvPr/>
        </p:nvSpPr>
        <p:spPr bwMode="auto">
          <a:xfrm>
            <a:off x="1219200" y="96838"/>
            <a:ext cx="69342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i="1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3366"/>
                </a:solidFill>
                <a:latin typeface="Arial" charset="0"/>
              </a:rPr>
              <a:t>Toán:</a:t>
            </a:r>
            <a:endParaRPr lang="en-US" sz="20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38200" y="1295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143000" y="19812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Cho biểu thức: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a x b x c</a:t>
            </a:r>
            <a:endParaRPr lang="en-US" sz="2400" b="1">
              <a:latin typeface="Arial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114800" y="2895600"/>
            <a:ext cx="2133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324600" y="2895600"/>
            <a:ext cx="2133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85800" y="3419475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1828800" y="34290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2971800" y="34290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85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1828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2971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2" name="Text Box 73"/>
          <p:cNvSpPr txBox="1">
            <a:spLocks noChangeArrowheads="1"/>
          </p:cNvSpPr>
          <p:nvPr/>
        </p:nvSpPr>
        <p:spPr bwMode="auto">
          <a:xfrm>
            <a:off x="685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3" name="Text Box 74"/>
          <p:cNvSpPr txBox="1">
            <a:spLocks noChangeArrowheads="1"/>
          </p:cNvSpPr>
          <p:nvPr/>
        </p:nvSpPr>
        <p:spPr bwMode="auto">
          <a:xfrm>
            <a:off x="1828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4" name="Text Box 75"/>
          <p:cNvSpPr txBox="1">
            <a:spLocks noChangeArrowheads="1"/>
          </p:cNvSpPr>
          <p:nvPr/>
        </p:nvSpPr>
        <p:spPr bwMode="auto">
          <a:xfrm>
            <a:off x="2971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685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1828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2971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533400" y="18288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   So sánh giá trị của hai biểu thức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(a x b) x c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a x (b x c)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trong bảng sau:</a:t>
            </a:r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2514600" y="5334000"/>
            <a:ext cx="491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(a x b) x c     a x (b x c).</a:t>
            </a:r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4724400" y="533400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</p:spTree>
    <p:custDataLst>
      <p:tags r:id="rId1"/>
    </p:custDataLst>
  </p:cSld>
  <p:clrMapOvr>
    <a:masterClrMapping/>
  </p:clrMapOvr>
  <p:transition advTm="161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 autoUpdateAnimBg="0"/>
      <p:bldP spid="4127" grpId="0" autoUpdateAnimBg="0"/>
      <p:bldP spid="4128" grpId="0" autoUpdateAnimBg="0"/>
      <p:bldP spid="4129" grpId="0" autoUpdateAnimBg="0"/>
      <p:bldP spid="4132" grpId="0" autoUpdateAnimBg="0"/>
      <p:bldP spid="4134" grpId="0" animBg="1"/>
      <p:bldP spid="4138" grpId="0"/>
      <p:bldP spid="4139" grpId="0"/>
      <p:bldP spid="4140" grpId="0" animBg="1"/>
      <p:bldP spid="4141" grpId="0" animBg="1"/>
      <p:bldP spid="4142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72" grpId="0" animBg="1"/>
      <p:bldP spid="4173" grpId="0" animBg="1"/>
      <p:bldP spid="4174" grpId="0" animBg="1"/>
      <p:bldP spid="4175" grpId="0" autoUpdateAnimBg="0"/>
      <p:bldP spid="4176" grpId="0"/>
      <p:bldP spid="4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828800"/>
            <a:ext cx="3048000" cy="914400"/>
            <a:chOff x="96" y="144"/>
            <a:chExt cx="2016" cy="576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4112" name="Text Box 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1</a:t>
              </a:r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43200" y="1981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Tính bằng hai cách (theo mẫu):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14400" y="2514600"/>
            <a:ext cx="6705600" cy="1371600"/>
            <a:chOff x="384" y="576"/>
            <a:chExt cx="4224" cy="864"/>
          </a:xfrm>
        </p:grpSpPr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1536" y="576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Mẫu</a:t>
              </a:r>
              <a:r>
                <a:rPr lang="en-US" sz="2400" b="1" i="1">
                  <a:solidFill>
                    <a:srgbClr val="006600"/>
                  </a:solidFill>
                  <a:latin typeface="Arial" charset="0"/>
                </a:rPr>
                <a:t>: 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2 x 5 x 4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?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4109" name="Text Box 10"/>
            <p:cNvSpPr txBox="1">
              <a:spLocks noChangeArrowheads="1"/>
            </p:cNvSpPr>
            <p:nvPr/>
          </p:nvSpPr>
          <p:spPr bwMode="auto">
            <a:xfrm>
              <a:off x="384" y="864"/>
              <a:ext cx="4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Cách 1</a:t>
              </a:r>
              <a:r>
                <a:rPr lang="en-US" sz="2400" b="1" i="1">
                  <a:solidFill>
                    <a:srgbClr val="006600"/>
                  </a:solidFill>
                  <a:latin typeface="Arial" charset="0"/>
                </a:rPr>
                <a:t>: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2 x 5 x 4 = (2 x 5) x 4 = 10 x 4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40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384" y="1152"/>
              <a:ext cx="4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Cách 2</a:t>
              </a:r>
              <a:r>
                <a:rPr lang="en-US" sz="2400" b="1" i="1">
                  <a:solidFill>
                    <a:srgbClr val="008000"/>
                  </a:solidFill>
                  <a:latin typeface="Arial" charset="0"/>
                </a:rPr>
                <a:t>:</a:t>
              </a:r>
              <a:r>
                <a:rPr lang="en-US" sz="2400">
                  <a:solidFill>
                    <a:srgbClr val="0080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80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2 x 5 x 4 = 2 x (5 x 4) = 2 x 20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40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286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a,   4 x 5 x 3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5334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b,   5 x 2 x 7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914400" y="4419600"/>
            <a:ext cx="586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>
                <a:solidFill>
                  <a:srgbClr val="FF6600"/>
                </a:solidFill>
                <a:latin typeface="Arial" charset="0"/>
              </a:rPr>
              <a:t>Cách 1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4 x 5 x 3 = (4 x 5) x 3 = 20 x 3 =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24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14400" y="4953000"/>
            <a:ext cx="601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>
                <a:solidFill>
                  <a:srgbClr val="FF6600"/>
                </a:solidFill>
                <a:latin typeface="Arial" charset="0"/>
              </a:rPr>
              <a:t>Cách 2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4 x 5 x 3 = 4 x (5 x 3) = 4 x 15 =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24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14400" y="586740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>
                <a:solidFill>
                  <a:srgbClr val="FF6600"/>
                </a:solidFill>
                <a:latin typeface="Arial" charset="0"/>
              </a:rPr>
              <a:t>Cách 1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5 x 2 x 7 = (5 x 2) x 7 = 10 x 7 =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70</a:t>
            </a:r>
            <a:endParaRPr lang="en-US" sz="24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14400" y="6338888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>
                <a:solidFill>
                  <a:srgbClr val="FF6600"/>
                </a:solidFill>
                <a:latin typeface="Arial" charset="0"/>
              </a:rPr>
              <a:t>Cách 2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5 x 2 x 7 = 5 x (2 x 7) = 5 x 14 =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70</a:t>
            </a:r>
            <a:endParaRPr lang="en-US" sz="24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990600" y="96838"/>
            <a:ext cx="7391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i="1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3366"/>
                </a:solidFill>
                <a:latin typeface="Arial" charset="0"/>
              </a:rPr>
              <a:t>Toán: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</p:spTree>
    <p:custDataLst>
      <p:tags r:id="rId1"/>
    </p:custDataLst>
  </p:cSld>
  <p:clrMapOvr>
    <a:masterClrMapping/>
  </p:clrMapOvr>
  <p:transition advTm="23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33800" y="2286000"/>
            <a:ext cx="510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latin typeface="Arial" charset="0"/>
              </a:rPr>
              <a:t>Tính bằng cách thuận tiện nhất: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429000"/>
            <a:ext cx="243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a,    13 x 5 x 2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2000" y="4038600"/>
            <a:ext cx="2971800" cy="1524000"/>
            <a:chOff x="480" y="1728"/>
            <a:chExt cx="1872" cy="960"/>
          </a:xfrm>
        </p:grpSpPr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480" y="1728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13 x (5 x 2)</a:t>
              </a:r>
            </a:p>
          </p:txBody>
        </p:sp>
        <p:sp>
          <p:nvSpPr>
            <p:cNvPr id="5135" name="Text Box 10"/>
            <p:cNvSpPr txBox="1">
              <a:spLocks noChangeArrowheads="1"/>
            </p:cNvSpPr>
            <p:nvPr/>
          </p:nvSpPr>
          <p:spPr bwMode="auto">
            <a:xfrm>
              <a:off x="480" y="2025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13 x    10</a:t>
              </a:r>
            </a:p>
          </p:txBody>
        </p:sp>
        <p:sp>
          <p:nvSpPr>
            <p:cNvPr id="5136" name="Text Box 11"/>
            <p:cNvSpPr txBox="1">
              <a:spLocks noChangeArrowheads="1"/>
            </p:cNvSpPr>
            <p:nvPr/>
          </p:nvSpPr>
          <p:spPr bwMode="auto">
            <a:xfrm>
              <a:off x="480" y="2361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   130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05400" y="3429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b,     5 x 9 x 3 x 2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86400" y="4025900"/>
            <a:ext cx="2971800" cy="1524000"/>
            <a:chOff x="3264" y="3072"/>
            <a:chExt cx="1872" cy="960"/>
          </a:xfrm>
        </p:grpSpPr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187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(5 x 2) x (9 x 3)</a:t>
              </a:r>
            </a:p>
          </p:txBody>
        </p:sp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>
              <a:off x="3264" y="3369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   10     x    27</a:t>
              </a:r>
            </a:p>
          </p:txBody>
        </p:sp>
        <p:sp>
          <p:nvSpPr>
            <p:cNvPr id="5133" name="Text Box 22"/>
            <p:cNvSpPr txBox="1">
              <a:spLocks noChangeArrowheads="1"/>
            </p:cNvSpPr>
            <p:nvPr/>
          </p:nvSpPr>
          <p:spPr bwMode="auto">
            <a:xfrm>
              <a:off x="3264" y="3705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          270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81000" y="2133600"/>
            <a:ext cx="3048000" cy="914400"/>
            <a:chOff x="96" y="144"/>
            <a:chExt cx="2016" cy="576"/>
          </a:xfrm>
        </p:grpSpPr>
        <p:sp>
          <p:nvSpPr>
            <p:cNvPr id="7196" name="AutoShape 28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5130" name="Text Box 29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2</a:t>
              </a:r>
            </a:p>
          </p:txBody>
        </p:sp>
      </p:grp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990600" y="96838"/>
            <a:ext cx="73914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i="1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66"/>
                </a:solidFill>
                <a:latin typeface="Arial" charset="0"/>
              </a:rPr>
              <a:t>Toán: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</p:spTree>
    <p:custDataLst>
      <p:tags r:id="rId1"/>
    </p:custDataLst>
  </p:cSld>
  <p:clrMapOvr>
    <a:masterClrMapping/>
  </p:clrMapOvr>
  <p:transition advTm="6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78765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    Khi nhân một tích hai số với số thứ ba, ta có thể nhân số thứ nhất với tích của số thứ hai và số thứ ba.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3810000"/>
            <a:ext cx="4419600" cy="609600"/>
            <a:chOff x="1680" y="2400"/>
            <a:chExt cx="2784" cy="384"/>
          </a:xfrm>
        </p:grpSpPr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1680" y="2448"/>
              <a:ext cx="27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(a x b) x c = a x (b x c)</a:t>
              </a:r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1680" y="2400"/>
              <a:ext cx="2592" cy="38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990600" y="304800"/>
            <a:ext cx="7391400" cy="1801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 i="1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3366"/>
                </a:solidFill>
                <a:latin typeface="Arial" charset="0"/>
              </a:rPr>
              <a:t>Toán: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295400" y="5334000"/>
            <a:ext cx="6553200" cy="1250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Tính bằng cách thuận tiện nhất: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5 x 4 x 2 x 7 x 25</a:t>
            </a:r>
          </a:p>
        </p:txBody>
      </p:sp>
    </p:spTree>
    <p:custDataLst>
      <p:tags r:id="rId1"/>
    </p:custDataLst>
  </p:cSld>
  <p:clrMapOvr>
    <a:masterClrMapping/>
  </p:clrMapOvr>
  <p:transition advTm="13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6" grpId="0" animBg="1"/>
      <p:bldP spid="1127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819400" y="1752600"/>
            <a:ext cx="6172200" cy="9239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 i="1">
                <a:solidFill>
                  <a:srgbClr val="6600CC"/>
                </a:solidFill>
                <a:latin typeface="Arial" charset="0"/>
              </a:rPr>
              <a:t> 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Có 8 phòng học, mỗi phòng học có 15 bộ bàn ghế, mỗi bộ bàn ghế có 2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học. Hỏi có tất cả bao nhiêu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 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44196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990000"/>
                </a:solidFill>
                <a:latin typeface="Arial" charset="0"/>
              </a:rPr>
              <a:t>Bài giải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0" y="4876800"/>
            <a:ext cx="601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Số học sinh của mỗi phòng là: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14600" y="5257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2 x 15 = 30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(học sinh)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0" y="64008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Đáp số:</a:t>
            </a:r>
            <a:r>
              <a:rPr lang="en-US" sz="1800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240</a:t>
            </a:r>
            <a:r>
              <a:rPr lang="en-US" sz="1800" b="1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học sinh.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676400" y="56388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Số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 là: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14600" y="6019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30 x 8 = 240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(học sinh)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2895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u="sng">
                <a:solidFill>
                  <a:srgbClr val="990000"/>
                </a:solidFill>
                <a:latin typeface="Arial" charset="0"/>
              </a:rPr>
              <a:t>TÓM TẮT: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8800" y="2895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Có:                         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8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phòng học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752600" y="32766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Mỗi phòng có:       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15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bộ bàn ghế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752600" y="36576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Mỗi bộ bàn ghế có: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học sinh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752600" y="40386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Có tất cả</a:t>
            </a:r>
            <a:r>
              <a:rPr lang="en-US" sz="1800" b="1" i="1">
                <a:solidFill>
                  <a:srgbClr val="008000"/>
                </a:solidFill>
                <a:latin typeface="Arial" charset="0"/>
              </a:rPr>
              <a:t>:               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…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học sinh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96838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 i="1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3366"/>
                </a:solidFill>
                <a:latin typeface="Arial" charset="0"/>
              </a:rPr>
              <a:t>Toán: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22225" y="1598613"/>
            <a:ext cx="3048000" cy="914400"/>
            <a:chOff x="96" y="144"/>
            <a:chExt cx="2016" cy="576"/>
          </a:xfrm>
        </p:grpSpPr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Arial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0FF00"/>
                  </a:solidFill>
                  <a:latin typeface="Arial" charset="0"/>
                </a:rPr>
                <a:t>BÀI 3</a:t>
              </a:r>
            </a:p>
          </p:txBody>
        </p:sp>
      </p:grpSp>
    </p:spTree>
  </p:cSld>
  <p:clrMapOvr>
    <a:masterClrMapping/>
  </p:clrMapOvr>
  <p:transition advTm="5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1|0.9|0.5|0.3|0.3|0.4|0.3|0.3|0.3|0.4|2|0.8|3.2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4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|0.4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6.5|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625</Words>
  <Application>Microsoft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.VnTime</vt:lpstr>
      <vt:lpstr>Arial</vt:lpstr>
      <vt:lpstr>Times New Roman</vt:lpstr>
      <vt:lpstr>Calibri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55 PHO CHUA BOC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CSTeam</cp:lastModifiedBy>
  <cp:revision>24</cp:revision>
  <dcterms:created xsi:type="dcterms:W3CDTF">1980-12-27T01:14:33Z</dcterms:created>
  <dcterms:modified xsi:type="dcterms:W3CDTF">2016-06-30T02:12:37Z</dcterms:modified>
</cp:coreProperties>
</file>