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00FF"/>
    <a:srgbClr val="FFFFFF"/>
    <a:srgbClr val="FFFFCC"/>
    <a:srgbClr val="00FF00"/>
    <a:srgbClr val="3333FF"/>
    <a:srgbClr val="FF00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 snapToGrid="0">
      <p:cViewPr varScale="1">
        <p:scale>
          <a:sx n="38" d="100"/>
          <a:sy n="3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1196BA06-785A-4CF8-B830-BC884AD9A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A0E937-A5EA-4A91-AE58-E548734C5141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69B2D5-CEFE-463F-8F0C-C120A50525E4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0A71A4-F8A7-481E-9C2C-0B56C76785CD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CF67E1-09A3-4A9F-9F97-0864EFE14C17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080B4E-8CFD-4ABC-9398-31FC7ED25D02}" type="slidenum">
              <a:rPr lang="en-US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C7EF-EA71-42BA-AF4B-1F1517F85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82103-FA22-47E6-BC33-9C5889525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98FB8-B244-4710-AA5C-456A1BAB9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8ED8C-CE2C-432A-948E-9FE9D4E33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5148-8C4E-4639-8012-1748841C8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2F773-5DFC-4C45-B9F9-3D06B8C8D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C8874-3C13-4428-9ED2-DC2756B4F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B97DC-76E6-487C-8044-D3A3930E3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79734-1908-4048-8E8B-392E5ED16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37F4C-0F25-4D5C-800F-1B41092E5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FC76-3FA3-432C-BC89-EA576B8FF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0A32ED45-5A57-4A58-9C1F-A582C5585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usic\Be%20Xuan%20Mai\02%20THIEU%20NHI\Chiec%20dong%20ho%20than%20ky%20-%20Top%20ca.mp3" TargetMode="External"/><Relationship Id="rId6" Type="http://schemas.openxmlformats.org/officeDocument/2006/relationships/image" Target="../media/image3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1.gif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88925" y="191611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052638" y="1962150"/>
            <a:ext cx="5195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Tính giá trị của biểu thức: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424238" y="2482850"/>
            <a:ext cx="215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7 x (6 + 4) 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444750" y="3103563"/>
            <a:ext cx="3511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FF"/>
                </a:solidFill>
              </a:rPr>
              <a:t>Ta có</a:t>
            </a:r>
            <a:r>
              <a:rPr lang="en-US" sz="2800" b="1">
                <a:solidFill>
                  <a:srgbClr val="FF00FF"/>
                </a:solidFill>
              </a:rPr>
              <a:t>:</a:t>
            </a:r>
            <a:r>
              <a:rPr lang="en-US" sz="2800" b="1">
                <a:solidFill>
                  <a:srgbClr val="3333FF"/>
                </a:solidFill>
              </a:rPr>
              <a:t> 7 x (6 + 4) 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484438" y="3624263"/>
            <a:ext cx="3244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 x (6 + 4)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486025" y="4144963"/>
            <a:ext cx="3449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 x 10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486025" y="4664075"/>
            <a:ext cx="3449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70 </a:t>
            </a:r>
          </a:p>
        </p:txBody>
      </p: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685800" y="5008563"/>
            <a:ext cx="7772400" cy="1579562"/>
            <a:chOff x="484" y="2687"/>
            <a:chExt cx="4896" cy="995"/>
          </a:xfrm>
        </p:grpSpPr>
        <p:sp>
          <p:nvSpPr>
            <p:cNvPr id="2" name="AutoShape 17"/>
            <p:cNvSpPr>
              <a:spLocks noChangeArrowheads="1"/>
            </p:cNvSpPr>
            <p:nvPr/>
          </p:nvSpPr>
          <p:spPr bwMode="auto">
            <a:xfrm>
              <a:off x="484" y="2687"/>
              <a:ext cx="4896" cy="995"/>
            </a:xfrm>
            <a:prstGeom prst="horizontalScroll">
              <a:avLst>
                <a:gd name="adj" fmla="val 12500"/>
              </a:avLst>
            </a:prstGeom>
            <a:solidFill>
              <a:srgbClr val="FFFF66"/>
            </a:solidFill>
            <a:ln w="190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Text Box 18"/>
            <p:cNvSpPr txBox="1">
              <a:spLocks noChangeArrowheads="1"/>
            </p:cNvSpPr>
            <p:nvPr/>
          </p:nvSpPr>
          <p:spPr bwMode="auto">
            <a:xfrm>
              <a:off x="575" y="2986"/>
              <a:ext cx="471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rgbClr val="3333FF"/>
                  </a:solidFill>
                </a:rPr>
                <a:t>Em có nhận xét gì về biểu thức trên ? </a:t>
              </a:r>
            </a:p>
          </p:txBody>
        </p: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8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animBg="1"/>
      <p:bldP spid="3337" grpId="0" animBg="1"/>
      <p:bldP spid="3337" grpId="1" animBg="1"/>
      <p:bldP spid="3337" grpId="2" animBg="1"/>
      <p:bldP spid="2057" grpId="0"/>
      <p:bldP spid="2058" grpId="0"/>
      <p:bldP spid="2059" grpId="0"/>
      <p:bldP spid="2060" grpId="0"/>
      <p:bldP spid="2062" grpId="0"/>
      <p:bldP spid="2063" grpId="0"/>
      <p:bldP spid="2068" grpId="0"/>
      <p:bldP spid="206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1270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1271" name="Text Box 22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1272" name="Rectangle 23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74" name="Text Box 25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1275" name="Rectangle 26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77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1278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1279" name="Text Box 31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1280" name="Text Box 32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grpSp>
        <p:nvGrpSpPr>
          <p:cNvPr id="13356" name="Group 44"/>
          <p:cNvGrpSpPr>
            <a:grpSpLocks/>
          </p:cNvGrpSpPr>
          <p:nvPr/>
        </p:nvGrpSpPr>
        <p:grpSpPr bwMode="auto">
          <a:xfrm>
            <a:off x="477838" y="4864100"/>
            <a:ext cx="8104187" cy="1287463"/>
            <a:chOff x="405" y="4533"/>
            <a:chExt cx="5105" cy="811"/>
          </a:xfrm>
        </p:grpSpPr>
        <p:sp>
          <p:nvSpPr>
            <p:cNvPr id="11299" name="AutoShape 34"/>
            <p:cNvSpPr>
              <a:spLocks noChangeArrowheads="1"/>
            </p:cNvSpPr>
            <p:nvPr/>
          </p:nvSpPr>
          <p:spPr bwMode="auto">
            <a:xfrm>
              <a:off x="405" y="4533"/>
              <a:ext cx="5105" cy="811"/>
            </a:xfrm>
            <a:prstGeom prst="cloudCallout">
              <a:avLst>
                <a:gd name="adj1" fmla="val -31685"/>
                <a:gd name="adj2" fmla="val 18806"/>
              </a:avLst>
            </a:prstGeom>
            <a:solidFill>
              <a:srgbClr val="3333FF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300" name="Text Box 36"/>
            <p:cNvSpPr txBox="1">
              <a:spLocks noChangeArrowheads="1"/>
            </p:cNvSpPr>
            <p:nvPr/>
          </p:nvSpPr>
          <p:spPr bwMode="auto">
            <a:xfrm>
              <a:off x="732" y="4656"/>
              <a:ext cx="450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chemeClr val="bg1"/>
                  </a:solidFill>
                </a:rPr>
                <a:t>Muốn nhân một số với một tổng ta có   thể làm nh</a:t>
              </a:r>
              <a:r>
                <a:rPr lang="vi-VN" sz="2800" b="1">
                  <a:solidFill>
                    <a:schemeClr val="bg1"/>
                  </a:solidFill>
                </a:rPr>
                <a:t>ư</a:t>
              </a:r>
              <a:r>
                <a:rPr lang="en-US" sz="2800" b="1">
                  <a:solidFill>
                    <a:schemeClr val="bg1"/>
                  </a:solidFill>
                </a:rPr>
                <a:t> thế nào ?</a:t>
              </a:r>
            </a:p>
          </p:txBody>
        </p:sp>
      </p:grpSp>
      <p:sp>
        <p:nvSpPr>
          <p:cNvPr id="13351" name="AutoShape 39"/>
          <p:cNvSpPr>
            <a:spLocks noChangeArrowheads="1"/>
          </p:cNvSpPr>
          <p:nvPr/>
        </p:nvSpPr>
        <p:spPr bwMode="auto">
          <a:xfrm>
            <a:off x="787400" y="4783138"/>
            <a:ext cx="7292975" cy="1392237"/>
          </a:xfrm>
          <a:prstGeom prst="leftRightArrow">
            <a:avLst>
              <a:gd name="adj1" fmla="val 50000"/>
              <a:gd name="adj2" fmla="val 104766"/>
            </a:avLst>
          </a:prstGeom>
          <a:solidFill>
            <a:srgbClr val="FF00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1016000" y="5232400"/>
            <a:ext cx="6859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Em hãy nêu công thức tổng quát ?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1974850" y="5056188"/>
            <a:ext cx="2092325" cy="523875"/>
          </a:xfrm>
          <a:prstGeom prst="rect">
            <a:avLst/>
          </a:prstGeom>
          <a:solidFill>
            <a:srgbClr val="FFFF66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 x (b + c)</a:t>
            </a: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4778375" y="5056188"/>
            <a:ext cx="2549525" cy="523875"/>
          </a:xfrm>
          <a:prstGeom prst="rect">
            <a:avLst/>
          </a:prstGeom>
          <a:solidFill>
            <a:srgbClr val="FFFF66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 x b + a x c</a:t>
            </a:r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4164013" y="5057775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</a:t>
            </a:r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3117850" y="5634038"/>
            <a:ext cx="2971800" cy="606425"/>
          </a:xfrm>
          <a:custGeom>
            <a:avLst/>
            <a:gdLst>
              <a:gd name="T0" fmla="*/ 0 w 1872"/>
              <a:gd name="T1" fmla="*/ 0 h 382"/>
              <a:gd name="T2" fmla="*/ 1412875 w 1872"/>
              <a:gd name="T3" fmla="*/ 603250 h 382"/>
              <a:gd name="T4" fmla="*/ 2971800 w 1872"/>
              <a:gd name="T5" fmla="*/ 20638 h 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382">
                <a:moveTo>
                  <a:pt x="0" y="0"/>
                </a:moveTo>
                <a:cubicBezTo>
                  <a:pt x="289" y="189"/>
                  <a:pt x="578" y="378"/>
                  <a:pt x="890" y="380"/>
                </a:cubicBezTo>
                <a:cubicBezTo>
                  <a:pt x="1202" y="382"/>
                  <a:pt x="1537" y="197"/>
                  <a:pt x="1872" y="13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 rot="10800000">
            <a:off x="3121025" y="4406900"/>
            <a:ext cx="2971800" cy="606425"/>
          </a:xfrm>
          <a:custGeom>
            <a:avLst/>
            <a:gdLst>
              <a:gd name="T0" fmla="*/ 0 w 1872"/>
              <a:gd name="T1" fmla="*/ 0 h 382"/>
              <a:gd name="T2" fmla="*/ 1412875 w 1872"/>
              <a:gd name="T3" fmla="*/ 603250 h 382"/>
              <a:gd name="T4" fmla="*/ 2971800 w 1872"/>
              <a:gd name="T5" fmla="*/ 20638 h 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382">
                <a:moveTo>
                  <a:pt x="0" y="0"/>
                </a:moveTo>
                <a:cubicBezTo>
                  <a:pt x="289" y="189"/>
                  <a:pt x="578" y="378"/>
                  <a:pt x="890" y="380"/>
                </a:cubicBezTo>
                <a:cubicBezTo>
                  <a:pt x="1202" y="382"/>
                  <a:pt x="1537" y="197"/>
                  <a:pt x="1872" y="13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2709863" y="4205288"/>
            <a:ext cx="60912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333FF"/>
                </a:solidFill>
              </a:rPr>
              <a:t>Tính và so sánh giá trị của hai biểu thức:</a:t>
            </a:r>
          </a:p>
        </p:txBody>
      </p:sp>
      <p:sp>
        <p:nvSpPr>
          <p:cNvPr id="13364" name="Rectangle 52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3187700" y="4678363"/>
            <a:ext cx="5006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(3 + 5) x 4  </a:t>
            </a:r>
            <a:r>
              <a:rPr lang="en-US" sz="2000" b="1">
                <a:solidFill>
                  <a:srgbClr val="3333FF"/>
                </a:solidFill>
              </a:rPr>
              <a:t>và </a:t>
            </a:r>
            <a:r>
              <a:rPr lang="en-US" sz="2800" b="1">
                <a:solidFill>
                  <a:srgbClr val="FF0000"/>
                </a:solidFill>
              </a:rPr>
              <a:t> 3 x 4 + 5 x 4 </a:t>
            </a:r>
          </a:p>
        </p:txBody>
      </p:sp>
      <p:sp>
        <p:nvSpPr>
          <p:cNvPr id="13368" name="AutoShape 56"/>
          <p:cNvSpPr>
            <a:spLocks noChangeArrowheads="1"/>
          </p:cNvSpPr>
          <p:nvPr/>
        </p:nvSpPr>
        <p:spPr bwMode="auto">
          <a:xfrm>
            <a:off x="373063" y="5314950"/>
            <a:ext cx="8375650" cy="1082675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66FF33"/>
          </a:soli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1655763" y="5359400"/>
            <a:ext cx="56911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Từ kết quả so sánh, nêu cách</a:t>
            </a:r>
            <a:r>
              <a:rPr lang="en-US" sz="2800" b="1">
                <a:solidFill>
                  <a:srgbClr val="FF00FF"/>
                </a:solidFill>
              </a:rPr>
              <a:t> </a:t>
            </a:r>
            <a:r>
              <a:rPr lang="en-US" sz="2800" b="1" i="1">
                <a:solidFill>
                  <a:srgbClr val="FF00FF"/>
                </a:solidFill>
              </a:rPr>
              <a:t>nhân một tổng với một số.</a:t>
            </a:r>
            <a:r>
              <a:rPr lang="en-US" sz="2800" b="1">
                <a:solidFill>
                  <a:srgbClr val="FF00FF"/>
                </a:solidFill>
              </a:rPr>
              <a:t>  </a:t>
            </a:r>
          </a:p>
        </p:txBody>
      </p:sp>
      <p:sp>
        <p:nvSpPr>
          <p:cNvPr id="7" name="Text Box 265"/>
          <p:cNvSpPr txBox="1">
            <a:spLocks noChangeArrowheads="1"/>
          </p:cNvSpPr>
          <p:nvPr/>
        </p:nvSpPr>
        <p:spPr bwMode="auto">
          <a:xfrm>
            <a:off x="1403350" y="472281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8" name="Text Box 265"/>
          <p:cNvSpPr txBox="1">
            <a:spLocks noChangeArrowheads="1"/>
          </p:cNvSpPr>
          <p:nvPr/>
        </p:nvSpPr>
        <p:spPr bwMode="auto">
          <a:xfrm>
            <a:off x="298450" y="5303838"/>
            <a:ext cx="1622425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Quy tắc:</a:t>
            </a:r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>
            <a:off x="446088" y="5302250"/>
            <a:ext cx="86979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               Khi nhân một tổng với một số ta có thể nhân từng số hạng của tổng với số </a:t>
            </a:r>
            <a:r>
              <a:rPr lang="vi-VN" sz="2800" b="1" i="1">
                <a:solidFill>
                  <a:srgbClr val="3333FF"/>
                </a:solidFill>
              </a:rPr>
              <a:t>đ</a:t>
            </a:r>
            <a:r>
              <a:rPr lang="en-US" sz="2800" b="1" i="1">
                <a:solidFill>
                  <a:srgbClr val="3333FF"/>
                </a:solidFill>
              </a:rPr>
              <a:t>ó rồi cộng các kết quả với nhau.</a:t>
            </a:r>
            <a:r>
              <a:rPr lang="en-US" sz="2800" b="1" i="1">
                <a:solidFill>
                  <a:srgbClr val="FF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3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40"/>
                            </p:stCondLst>
                            <p:childTnLst>
                              <p:par>
                                <p:cTn id="45" presetID="36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7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1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1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tmFilter="0,0; .5, 1; 1, 1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 tmFilter="0,0; .5, 1; 1, 1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32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173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74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1" grpId="0" animBg="1"/>
      <p:bldP spid="13351" grpId="1" animBg="1"/>
      <p:bldP spid="13352" grpId="0"/>
      <p:bldP spid="13352" grpId="1"/>
      <p:bldP spid="13352" grpId="2"/>
      <p:bldP spid="13352" grpId="3"/>
      <p:bldP spid="13353" grpId="0" animBg="1"/>
      <p:bldP spid="13353" grpId="1" animBg="1"/>
      <p:bldP spid="13354" grpId="0" animBg="1"/>
      <p:bldP spid="13354" grpId="1" animBg="1"/>
      <p:bldP spid="13355" grpId="0"/>
      <p:bldP spid="13355" grpId="1"/>
      <p:bldP spid="13358" grpId="0" animBg="1"/>
      <p:bldP spid="13358" grpId="1" animBg="1"/>
      <p:bldP spid="13359" grpId="0" animBg="1"/>
      <p:bldP spid="13359" grpId="1" animBg="1"/>
      <p:bldP spid="13360" grpId="0"/>
      <p:bldP spid="13361" grpId="0"/>
      <p:bldP spid="13364" grpId="0" animBg="1"/>
      <p:bldP spid="6" grpId="0"/>
      <p:bldP spid="6" grpId="1"/>
      <p:bldP spid="13366" grpId="0"/>
      <p:bldP spid="13368" grpId="0" animBg="1"/>
      <p:bldP spid="13368" grpId="1" animBg="1"/>
      <p:bldP spid="13368" grpId="2" animBg="1"/>
      <p:bldP spid="13370" grpId="0"/>
      <p:bldP spid="13370" grpId="1"/>
      <p:bldP spid="7" grpId="0" animBg="1"/>
      <p:bldP spid="7" grpId="1" animBg="1"/>
      <p:bldP spid="7" grpId="2" animBg="1"/>
      <p:bldP spid="8" grpId="0" animBg="1"/>
      <p:bldP spid="8" grpId="1" animBg="1"/>
      <p:bldP spid="133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2294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2296" name="Rectangle 8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2299" name="Rectangle 11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301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302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2305" name="Text Box 27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2306" name="Rectangle 29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308" name="Text Box 265"/>
          <p:cNvSpPr txBox="1">
            <a:spLocks noChangeArrowheads="1"/>
          </p:cNvSpPr>
          <p:nvPr/>
        </p:nvSpPr>
        <p:spPr bwMode="auto">
          <a:xfrm>
            <a:off x="3281363" y="414813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2250" y="4803775"/>
            <a:ext cx="128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4: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4377" name="Rectangle 41" descr="book_page_flip_ha"/>
          <p:cNvSpPr>
            <a:spLocks noChangeArrowheads="1"/>
          </p:cNvSpPr>
          <p:nvPr/>
        </p:nvSpPr>
        <p:spPr bwMode="auto">
          <a:xfrm>
            <a:off x="1409700" y="47386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265"/>
          <p:cNvSpPr txBox="1">
            <a:spLocks noChangeArrowheads="1"/>
          </p:cNvSpPr>
          <p:nvPr/>
        </p:nvSpPr>
        <p:spPr bwMode="auto">
          <a:xfrm>
            <a:off x="1411288" y="47307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2544763" y="4818063"/>
            <a:ext cx="6049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¸p dụng tính chất nhân một số với một tổng </a:t>
            </a:r>
            <a:r>
              <a:rPr lang="vi-VN" sz="2800" b="1">
                <a:solidFill>
                  <a:srgbClr val="3333FF"/>
                </a:solidFill>
              </a:rPr>
              <a:t>đ</a:t>
            </a:r>
            <a:r>
              <a:rPr lang="en-US" sz="2800" b="1">
                <a:solidFill>
                  <a:srgbClr val="3333FF"/>
                </a:solidFill>
              </a:rPr>
              <a:t>ể tính</a:t>
            </a:r>
            <a:endParaRPr lang="en-US" sz="2800" b="1" i="1">
              <a:solidFill>
                <a:srgbClr val="FF0066"/>
              </a:solidFill>
            </a:endParaRP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5380038" y="5235575"/>
            <a:ext cx="2138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3243263" y="5710238"/>
            <a:ext cx="20780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26 x 11       35 x 101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6353175" y="5710238"/>
            <a:ext cx="228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213 x 11      123 x 101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2846388" y="57150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5962650" y="57165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31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4" grpId="0"/>
      <p:bldP spid="14377" grpId="0" animBg="1"/>
      <p:bldP spid="8" grpId="0"/>
      <p:bldP spid="8" grpId="1"/>
      <p:bldP spid="14379" grpId="0"/>
      <p:bldP spid="14380" grpId="0"/>
      <p:bldP spid="14380" grpId="1"/>
      <p:bldP spid="14381" grpId="0"/>
      <p:bldP spid="14382" grpId="0"/>
      <p:bldP spid="14383" grpId="0"/>
      <p:bldP spid="143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3318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3319" name="Text Box 21"/>
          <p:cNvSpPr txBox="1">
            <a:spLocks noChangeArrowheads="1"/>
          </p:cNvSpPr>
          <p:nvPr/>
        </p:nvSpPr>
        <p:spPr bwMode="auto">
          <a:xfrm>
            <a:off x="222250" y="3090863"/>
            <a:ext cx="128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4: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3320" name="Rectangle 22" descr="book_page_flip_ha"/>
          <p:cNvSpPr>
            <a:spLocks noChangeArrowheads="1"/>
          </p:cNvSpPr>
          <p:nvPr/>
        </p:nvSpPr>
        <p:spPr bwMode="auto">
          <a:xfrm>
            <a:off x="1409700" y="3025775"/>
            <a:ext cx="1141413" cy="519113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265"/>
          <p:cNvSpPr txBox="1">
            <a:spLocks noChangeArrowheads="1"/>
          </p:cNvSpPr>
          <p:nvPr/>
        </p:nvSpPr>
        <p:spPr bwMode="auto">
          <a:xfrm>
            <a:off x="1411288" y="29765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3322" name="Text Box 24"/>
          <p:cNvSpPr txBox="1">
            <a:spLocks noChangeArrowheads="1"/>
          </p:cNvSpPr>
          <p:nvPr/>
        </p:nvSpPr>
        <p:spPr bwMode="auto">
          <a:xfrm>
            <a:off x="2544763" y="3105150"/>
            <a:ext cx="6049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¸p dụng tính chất nhân một số với một tổng </a:t>
            </a:r>
            <a:r>
              <a:rPr lang="vi-VN" sz="2800" b="1">
                <a:solidFill>
                  <a:srgbClr val="3333FF"/>
                </a:solidFill>
              </a:rPr>
              <a:t>đ</a:t>
            </a:r>
            <a:r>
              <a:rPr lang="en-US" sz="2800" b="1">
                <a:solidFill>
                  <a:srgbClr val="3333FF"/>
                </a:solidFill>
              </a:rPr>
              <a:t>ể tính</a:t>
            </a:r>
            <a:endParaRPr lang="en-US" sz="2800" b="1" i="1">
              <a:solidFill>
                <a:srgbClr val="FF0066"/>
              </a:solidFill>
            </a:endParaRPr>
          </a:p>
        </p:txBody>
      </p:sp>
      <p:sp>
        <p:nvSpPr>
          <p:cNvPr id="13323" name="Text Box 25"/>
          <p:cNvSpPr txBox="1">
            <a:spLocks noChangeArrowheads="1"/>
          </p:cNvSpPr>
          <p:nvPr/>
        </p:nvSpPr>
        <p:spPr bwMode="auto">
          <a:xfrm>
            <a:off x="5380038" y="3522663"/>
            <a:ext cx="2138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243263" y="3997325"/>
            <a:ext cx="20780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26 x 11       35 x 101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353175" y="3997325"/>
            <a:ext cx="228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213 x 11      123 x 101</a:t>
            </a:r>
          </a:p>
        </p:txBody>
      </p:sp>
      <p:sp>
        <p:nvSpPr>
          <p:cNvPr id="13326" name="Text Box 28"/>
          <p:cNvSpPr txBox="1">
            <a:spLocks noChangeArrowheads="1"/>
          </p:cNvSpPr>
          <p:nvPr/>
        </p:nvSpPr>
        <p:spPr bwMode="auto">
          <a:xfrm>
            <a:off x="2846388" y="40020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3327" name="Text Box 29"/>
          <p:cNvSpPr txBox="1">
            <a:spLocks noChangeArrowheads="1"/>
          </p:cNvSpPr>
          <p:nvPr/>
        </p:nvSpPr>
        <p:spPr bwMode="auto">
          <a:xfrm>
            <a:off x="5962650" y="40036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222625" y="4889500"/>
            <a:ext cx="40100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</a:rPr>
              <a:t>36 x 11 = 36 x (10 + 1) = 36 x 10 + 36 x 1 	        = 360 + 36    	     	  = 396</a:t>
            </a:r>
          </a:p>
        </p:txBody>
      </p:sp>
      <p:sp>
        <p:nvSpPr>
          <p:cNvPr id="17440" name="Rectangle 32" descr="book_open_close_ha"/>
          <p:cNvSpPr>
            <a:spLocks noChangeArrowheads="1"/>
          </p:cNvSpPr>
          <p:nvPr/>
        </p:nvSpPr>
        <p:spPr bwMode="auto">
          <a:xfrm>
            <a:off x="1409700" y="4195763"/>
            <a:ext cx="1141413" cy="519112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31925" y="41465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V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1409700" y="4724400"/>
            <a:ext cx="1522413" cy="873125"/>
            <a:chOff x="602" y="3600"/>
            <a:chExt cx="959" cy="550"/>
          </a:xfrm>
        </p:grpSpPr>
        <p:sp>
          <p:nvSpPr>
            <p:cNvPr id="13332" name="AutoShape 35"/>
            <p:cNvSpPr>
              <a:spLocks noChangeArrowheads="1"/>
            </p:cNvSpPr>
            <p:nvPr/>
          </p:nvSpPr>
          <p:spPr bwMode="auto">
            <a:xfrm>
              <a:off x="602" y="3600"/>
              <a:ext cx="903" cy="550"/>
            </a:xfrm>
            <a:prstGeom prst="rightArrow">
              <a:avLst>
                <a:gd name="adj1" fmla="val 50000"/>
                <a:gd name="adj2" fmla="val 41045"/>
              </a:avLst>
            </a:prstGeom>
            <a:solidFill>
              <a:srgbClr val="66FF33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Text Box 36"/>
            <p:cNvSpPr txBox="1">
              <a:spLocks noChangeArrowheads="1"/>
            </p:cNvSpPr>
            <p:nvPr/>
          </p:nvSpPr>
          <p:spPr bwMode="auto">
            <a:xfrm>
              <a:off x="763" y="3709"/>
              <a:ext cx="7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u="sng">
                  <a:solidFill>
                    <a:srgbClr val="FF0000"/>
                  </a:solidFill>
                </a:rPr>
                <a:t>Mẫu</a:t>
              </a:r>
              <a:r>
                <a:rPr lang="en-US" sz="2800" b="1" i="1">
                  <a:solidFill>
                    <a:srgbClr val="FF0000"/>
                  </a:solidFill>
                </a:rPr>
                <a:t>:</a:t>
              </a:r>
              <a:endParaRPr lang="en-US" sz="28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4" grpId="0"/>
      <p:bldP spid="17435" grpId="0"/>
      <p:bldP spid="17439" grpId="0"/>
      <p:bldP spid="17440" grpId="0" animBg="1"/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4342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2250" y="3090863"/>
            <a:ext cx="128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4: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3243263" y="2820988"/>
            <a:ext cx="20780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26 x 11       35 x 101</a:t>
            </a: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353175" y="2820988"/>
            <a:ext cx="228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213 x 11      123 x 101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2846388" y="282575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5962650" y="28273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4348" name="Rectangle 17" descr="book_open_close_ha"/>
          <p:cNvSpPr>
            <a:spLocks noChangeArrowheads="1"/>
          </p:cNvSpPr>
          <p:nvPr/>
        </p:nvSpPr>
        <p:spPr bwMode="auto">
          <a:xfrm>
            <a:off x="1409700" y="3019425"/>
            <a:ext cx="1141413" cy="519113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265"/>
          <p:cNvSpPr txBox="1">
            <a:spLocks noChangeArrowheads="1"/>
          </p:cNvSpPr>
          <p:nvPr/>
        </p:nvSpPr>
        <p:spPr bwMode="auto">
          <a:xfrm>
            <a:off x="1431925" y="297021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3333FF"/>
                </a:solidFill>
              </a:rPr>
              <a:t>V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74638" y="3692525"/>
            <a:ext cx="1266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 u="sng">
                <a:solidFill>
                  <a:srgbClr val="FF0000"/>
                </a:solidFill>
              </a:rPr>
              <a:t>Ta có:</a:t>
            </a:r>
            <a:endParaRPr lang="en-US" sz="2400" b="1" i="1">
              <a:solidFill>
                <a:srgbClr val="FF0000"/>
              </a:solidFill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876300" y="4322763"/>
            <a:ext cx="3657600" cy="2160587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896938" y="4321175"/>
            <a:ext cx="213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a/ 26 x 11 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876300" y="4738688"/>
            <a:ext cx="3013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26 x (10 + 1) 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731838" y="5133975"/>
            <a:ext cx="386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26 x 10 + 26 x 1 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855663" y="5527675"/>
            <a:ext cx="2452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260 + 26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1103313" y="5942013"/>
            <a:ext cx="2452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286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4616450" y="4322763"/>
            <a:ext cx="3657600" cy="2160587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4637088" y="4321175"/>
            <a:ext cx="228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a/ 35 x 101 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637088" y="4738688"/>
            <a:ext cx="311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35 x (100 + 1) 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4533900" y="5133975"/>
            <a:ext cx="386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35 x 100 + 35 x 1 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4492625" y="5527675"/>
            <a:ext cx="2763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3500 + 35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4802188" y="5942013"/>
            <a:ext cx="2452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3535</a:t>
            </a: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876300" y="4338638"/>
            <a:ext cx="3657600" cy="2160587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896938" y="4337050"/>
            <a:ext cx="213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b/ 213 x 11 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876300" y="4754563"/>
            <a:ext cx="3013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213 x (10 + 1) 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835025" y="5149850"/>
            <a:ext cx="386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213 x 10 + 213 x 1 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958850" y="5543550"/>
            <a:ext cx="2452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2130 + 213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1000125" y="5957888"/>
            <a:ext cx="2452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2343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4616450" y="4338638"/>
            <a:ext cx="3657600" cy="2160587"/>
          </a:xfrm>
          <a:prstGeom prst="rect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4637088" y="4337050"/>
            <a:ext cx="228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b/ 123 x 101 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4533900" y="4754563"/>
            <a:ext cx="311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123 x (100 + 1) 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4533900" y="5149850"/>
            <a:ext cx="386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123 x 100 + 123 x 1 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4492625" y="5543550"/>
            <a:ext cx="2763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12300 + 123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595813" y="5957888"/>
            <a:ext cx="2452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=  12423</a:t>
            </a:r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419100" y="4619625"/>
            <a:ext cx="8312150" cy="1538288"/>
          </a:xfrm>
          <a:prstGeom prst="star8">
            <a:avLst>
              <a:gd name="adj" fmla="val 38250"/>
            </a:avLst>
          </a:prstGeom>
          <a:solidFill>
            <a:srgbClr val="FF00FF"/>
          </a:solidFill>
          <a:ln w="38100" cmpd="dbl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1727200" y="4889500"/>
            <a:ext cx="5738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Muốn nhân một số với một tổng              ta có thể làm nh</a:t>
            </a:r>
            <a:r>
              <a:rPr lang="vi-VN" sz="2800" b="1">
                <a:solidFill>
                  <a:schemeClr val="bg1"/>
                </a:solidFill>
              </a:rPr>
              <a:t>ư</a:t>
            </a:r>
            <a:r>
              <a:rPr lang="en-US" sz="2800" b="1">
                <a:solidFill>
                  <a:schemeClr val="bg1"/>
                </a:solidFill>
              </a:rPr>
              <a:t> thế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25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500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500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500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50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50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50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500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500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500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50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50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50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50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50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50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1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500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500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500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1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500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500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500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16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0" dur="500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1" dur="500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500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1750"/>
                            </p:stCondLst>
                            <p:childTnLst>
                              <p:par>
                                <p:cTn id="1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500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500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500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4" dur="500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5" dur="500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500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19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500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500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500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6" dur="500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7" dur="500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500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2750"/>
                            </p:stCondLst>
                            <p:childTnLst>
                              <p:par>
                                <p:cTn id="2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2" dur="500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3" dur="500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500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50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9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3" dur="500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19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9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3" dur="500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8" dur="500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3" dur="500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9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0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1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5" dur="80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6" dur="80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80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/>
      <p:bldP spid="19478" grpId="1"/>
      <p:bldP spid="19480" grpId="0" animBg="1"/>
      <p:bldP spid="19480" grpId="1" animBg="1"/>
      <p:bldP spid="19481" grpId="0"/>
      <p:bldP spid="19481" grpId="1"/>
      <p:bldP spid="19482" grpId="0"/>
      <p:bldP spid="19482" grpId="1"/>
      <p:bldP spid="19483" grpId="0"/>
      <p:bldP spid="19483" grpId="1"/>
      <p:bldP spid="19484" grpId="0"/>
      <p:bldP spid="19484" grpId="1"/>
      <p:bldP spid="19485" grpId="0"/>
      <p:bldP spid="19485" grpId="1"/>
      <p:bldP spid="19486" grpId="0" animBg="1"/>
      <p:bldP spid="19486" grpId="1" animBg="1"/>
      <p:bldP spid="19487" grpId="0"/>
      <p:bldP spid="19487" grpId="1"/>
      <p:bldP spid="19488" grpId="0"/>
      <p:bldP spid="19488" grpId="1"/>
      <p:bldP spid="19489" grpId="0"/>
      <p:bldP spid="19489" grpId="1"/>
      <p:bldP spid="19490" grpId="0"/>
      <p:bldP spid="19490" grpId="1"/>
      <p:bldP spid="19491" grpId="0"/>
      <p:bldP spid="19491" grpId="1"/>
      <p:bldP spid="19493" grpId="0" animBg="1"/>
      <p:bldP spid="19493" grpId="1" animBg="1"/>
      <p:bldP spid="19494" grpId="0"/>
      <p:bldP spid="19494" grpId="1"/>
      <p:bldP spid="19495" grpId="0"/>
      <p:bldP spid="19495" grpId="1"/>
      <p:bldP spid="19496" grpId="0"/>
      <p:bldP spid="19496" grpId="1"/>
      <p:bldP spid="19497" grpId="0"/>
      <p:bldP spid="19497" grpId="1"/>
      <p:bldP spid="19498" grpId="0"/>
      <p:bldP spid="19498" grpId="1"/>
      <p:bldP spid="19499" grpId="0" animBg="1"/>
      <p:bldP spid="19499" grpId="1" animBg="1"/>
      <p:bldP spid="19500" grpId="0"/>
      <p:bldP spid="19500" grpId="1"/>
      <p:bldP spid="19501" grpId="0"/>
      <p:bldP spid="19501" grpId="1"/>
      <p:bldP spid="19502" grpId="0"/>
      <p:bldP spid="19502" grpId="1"/>
      <p:bldP spid="19503" grpId="0"/>
      <p:bldP spid="19503" grpId="1"/>
      <p:bldP spid="19504" grpId="0"/>
      <p:bldP spid="19504" grpId="1"/>
      <p:bldP spid="19506" grpId="0" animBg="1"/>
      <p:bldP spid="19506" grpId="1" animBg="1"/>
      <p:bldP spid="195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1536700" y="2025650"/>
            <a:ext cx="5842000" cy="646113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Trò ch</a:t>
            </a:r>
            <a:r>
              <a:rPr lang="vi-VN" sz="3600" b="1">
                <a:solidFill>
                  <a:srgbClr val="FF0000"/>
                </a:solidFill>
              </a:rPr>
              <a:t>ơ</a:t>
            </a:r>
            <a:r>
              <a:rPr lang="en-US" sz="3600" b="1">
                <a:solidFill>
                  <a:srgbClr val="FF0000"/>
                </a:solidFill>
              </a:rPr>
              <a:t>i ai nhanh h</a:t>
            </a:r>
            <a:r>
              <a:rPr lang="vi-VN" sz="3600" b="1">
                <a:solidFill>
                  <a:srgbClr val="FF0000"/>
                </a:solidFill>
              </a:rPr>
              <a:t>ơ</a:t>
            </a:r>
            <a:r>
              <a:rPr lang="en-US" sz="3600" b="1">
                <a:solidFill>
                  <a:srgbClr val="FF0000"/>
                </a:solidFill>
              </a:rPr>
              <a:t>n ?</a:t>
            </a:r>
          </a:p>
        </p:txBody>
      </p:sp>
      <p:grpSp>
        <p:nvGrpSpPr>
          <p:cNvPr id="21550" name="Group 46"/>
          <p:cNvGrpSpPr>
            <a:grpSpLocks/>
          </p:cNvGrpSpPr>
          <p:nvPr/>
        </p:nvGrpSpPr>
        <p:grpSpPr bwMode="auto">
          <a:xfrm>
            <a:off x="288925" y="3186113"/>
            <a:ext cx="8543925" cy="1123950"/>
            <a:chOff x="182" y="2020"/>
            <a:chExt cx="5382" cy="708"/>
          </a:xfrm>
        </p:grpSpPr>
        <p:sp>
          <p:nvSpPr>
            <p:cNvPr id="15394" name="AutoShape 42"/>
            <p:cNvSpPr>
              <a:spLocks noChangeArrowheads="1"/>
            </p:cNvSpPr>
            <p:nvPr/>
          </p:nvSpPr>
          <p:spPr bwMode="auto">
            <a:xfrm>
              <a:off x="182" y="2020"/>
              <a:ext cx="5382" cy="706"/>
            </a:xfrm>
            <a:prstGeom prst="flowChartTerminator">
              <a:avLst/>
            </a:prstGeom>
            <a:solidFill>
              <a:srgbClr val="66FF33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Text Box 44"/>
            <p:cNvSpPr txBox="1">
              <a:spLocks noChangeArrowheads="1"/>
            </p:cNvSpPr>
            <p:nvPr/>
          </p:nvSpPr>
          <p:spPr bwMode="auto">
            <a:xfrm>
              <a:off x="245" y="2088"/>
              <a:ext cx="522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3333FF"/>
                  </a:solidFill>
                </a:rPr>
                <a:t>Chọn ph</a:t>
              </a:r>
              <a:r>
                <a:rPr lang="vi-VN" sz="2800" b="1">
                  <a:solidFill>
                    <a:srgbClr val="3333FF"/>
                  </a:solidFill>
                </a:rPr>
                <a:t>ươ</a:t>
              </a:r>
              <a:r>
                <a:rPr lang="en-US" sz="2800" b="1">
                  <a:solidFill>
                    <a:srgbClr val="3333FF"/>
                  </a:solidFill>
                </a:rPr>
                <a:t>ng án </a:t>
              </a:r>
              <a:r>
                <a:rPr lang="vi-VN" sz="2800" b="1">
                  <a:solidFill>
                    <a:srgbClr val="3333FF"/>
                  </a:solidFill>
                </a:rPr>
                <a:t>đ</a:t>
              </a:r>
              <a:r>
                <a:rPr lang="en-US" sz="2800" b="1">
                  <a:solidFill>
                    <a:srgbClr val="3333FF"/>
                  </a:solidFill>
                </a:rPr>
                <a:t>úng cho biểu thức d</a:t>
              </a:r>
              <a:r>
                <a:rPr lang="vi-VN" sz="2800" b="1">
                  <a:solidFill>
                    <a:srgbClr val="3333FF"/>
                  </a:solidFill>
                </a:rPr>
                <a:t>ư</a:t>
              </a:r>
              <a:r>
                <a:rPr lang="en-US" sz="2800" b="1">
                  <a:solidFill>
                    <a:srgbClr val="3333FF"/>
                  </a:solidFill>
                </a:rPr>
                <a:t>ới </a:t>
              </a:r>
              <a:r>
                <a:rPr lang="vi-VN" sz="2800" b="1">
                  <a:solidFill>
                    <a:srgbClr val="3333FF"/>
                  </a:solidFill>
                </a:rPr>
                <a:t>đ</a:t>
              </a:r>
              <a:r>
                <a:rPr lang="en-US" sz="2800" b="1">
                  <a:solidFill>
                    <a:srgbClr val="3333FF"/>
                  </a:solidFill>
                </a:rPr>
                <a:t>ây  </a:t>
              </a:r>
              <a:r>
                <a:rPr lang="en-US" sz="3200" b="1">
                  <a:solidFill>
                    <a:srgbClr val="FF0000"/>
                  </a:solidFill>
                </a:rPr>
                <a:t>9 x (7 + 3) = ?</a:t>
              </a:r>
              <a:r>
                <a:rPr lang="en-US" sz="2800" b="1">
                  <a:solidFill>
                    <a:srgbClr val="FF0000"/>
                  </a:solidFill>
                </a:rPr>
                <a:t>     </a:t>
              </a:r>
              <a:endParaRPr lang="en-US" sz="2800" b="1" i="1">
                <a:solidFill>
                  <a:srgbClr val="FF0000"/>
                </a:solidFill>
              </a:endParaRPr>
            </a:p>
          </p:txBody>
        </p:sp>
      </p:grpSp>
      <p:sp>
        <p:nvSpPr>
          <p:cNvPr id="15368" name="Text Box 48"/>
          <p:cNvSpPr txBox="1">
            <a:spLocks noChangeArrowheads="1"/>
          </p:cNvSpPr>
          <p:nvPr/>
        </p:nvSpPr>
        <p:spPr bwMode="auto">
          <a:xfrm>
            <a:off x="1017588" y="4572000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grpSp>
        <p:nvGrpSpPr>
          <p:cNvPr id="21555" name="Group 51"/>
          <p:cNvGrpSpPr>
            <a:grpSpLocks/>
          </p:cNvGrpSpPr>
          <p:nvPr/>
        </p:nvGrpSpPr>
        <p:grpSpPr bwMode="auto">
          <a:xfrm>
            <a:off x="209550" y="4554538"/>
            <a:ext cx="4302125" cy="831850"/>
            <a:chOff x="184" y="2843"/>
            <a:chExt cx="2710" cy="524"/>
          </a:xfrm>
        </p:grpSpPr>
        <p:sp>
          <p:nvSpPr>
            <p:cNvPr id="15392" name="AutoShape 47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Text Box 49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A.  9 x 7 + 9 + 3 </a:t>
              </a:r>
            </a:p>
          </p:txBody>
        </p:sp>
      </p:grpSp>
      <p:grpSp>
        <p:nvGrpSpPr>
          <p:cNvPr id="21556" name="Group 52"/>
          <p:cNvGrpSpPr>
            <a:grpSpLocks/>
          </p:cNvGrpSpPr>
          <p:nvPr/>
        </p:nvGrpSpPr>
        <p:grpSpPr bwMode="auto">
          <a:xfrm>
            <a:off x="209550" y="5607050"/>
            <a:ext cx="4302125" cy="831850"/>
            <a:chOff x="184" y="2843"/>
            <a:chExt cx="2710" cy="524"/>
          </a:xfrm>
        </p:grpSpPr>
        <p:sp>
          <p:nvSpPr>
            <p:cNvPr id="15390" name="AutoShape 53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Text Box 54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B.  9 x 7 x 9 + 3 </a:t>
              </a:r>
            </a:p>
          </p:txBody>
        </p:sp>
      </p:grp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06925" y="4554538"/>
            <a:ext cx="4302125" cy="831850"/>
          </a:xfrm>
          <a:prstGeom prst="flowChartPreparation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959350" y="4635500"/>
            <a:ext cx="3490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C.  9 x 7 + 9 x 3 </a:t>
            </a:r>
          </a:p>
        </p:txBody>
      </p:sp>
      <p:grpSp>
        <p:nvGrpSpPr>
          <p:cNvPr id="21562" name="Group 58"/>
          <p:cNvGrpSpPr>
            <a:grpSpLocks/>
          </p:cNvGrpSpPr>
          <p:nvPr/>
        </p:nvGrpSpPr>
        <p:grpSpPr bwMode="auto">
          <a:xfrm>
            <a:off x="4606925" y="5607050"/>
            <a:ext cx="4302125" cy="831850"/>
            <a:chOff x="184" y="2843"/>
            <a:chExt cx="2710" cy="524"/>
          </a:xfrm>
        </p:grpSpPr>
        <p:sp>
          <p:nvSpPr>
            <p:cNvPr id="15388" name="AutoShape 59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60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D.  9 + 7 + 9 x 3 </a:t>
              </a:r>
            </a:p>
          </p:txBody>
        </p:sp>
      </p:grpSp>
      <p:sp>
        <p:nvSpPr>
          <p:cNvPr id="21568" name="Oval 64"/>
          <p:cNvSpPr>
            <a:spLocks noChangeArrowheads="1"/>
          </p:cNvSpPr>
          <p:nvPr/>
        </p:nvSpPr>
        <p:spPr bwMode="auto">
          <a:xfrm>
            <a:off x="3952875" y="4949825"/>
            <a:ext cx="1217613" cy="1146175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9" name="WordArt 65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10</a:t>
            </a:r>
          </a:p>
        </p:txBody>
      </p:sp>
      <p:sp>
        <p:nvSpPr>
          <p:cNvPr id="21570" name="WordArt 66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9</a:t>
            </a:r>
          </a:p>
        </p:txBody>
      </p:sp>
      <p:sp>
        <p:nvSpPr>
          <p:cNvPr id="21571" name="WordArt 67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21572" name="WordArt 68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21573" name="WordArt 69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21574" name="WordArt 70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21575" name="WordArt 71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4</a:t>
            </a:r>
          </a:p>
        </p:txBody>
      </p:sp>
      <p:sp>
        <p:nvSpPr>
          <p:cNvPr id="21576" name="WordArt 72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21577" name="WordArt 73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21578" name="WordArt 74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21579" name="WordArt 75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0</a:t>
            </a:r>
          </a:p>
        </p:txBody>
      </p:sp>
      <p:pic>
        <p:nvPicPr>
          <p:cNvPr id="21580" name="Chiec dong ho than ky - Top c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491538" y="81184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4003675" y="2762250"/>
            <a:ext cx="1143000" cy="41275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13)">
                                      <p:cBhvr>
                                        <p:cTn id="52" dur="236870" fill="hold"/>
                                        <p:tgtEl>
                                          <p:spTgt spid="215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01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80"/>
                </p:tgtEl>
              </p:cMediaNode>
            </p:audio>
          </p:childTnLst>
        </p:cTn>
      </p:par>
    </p:tnLst>
    <p:bldLst>
      <p:bldP spid="3337" grpId="0" animBg="1"/>
      <p:bldP spid="21560" grpId="0" animBg="1"/>
      <p:bldP spid="21560" grpId="1" animBg="1"/>
      <p:bldP spid="21561" grpId="0"/>
      <p:bldP spid="21568" grpId="0" animBg="1"/>
      <p:bldP spid="21568" grpId="1" animBg="1"/>
      <p:bldP spid="21569" grpId="0" animBg="1"/>
      <p:bldP spid="21570" grpId="0" animBg="1"/>
      <p:bldP spid="21571" grpId="0" animBg="1"/>
      <p:bldP spid="21572" grpId="0" animBg="1"/>
      <p:bldP spid="21573" grpId="0" animBg="1"/>
      <p:bldP spid="21574" grpId="0" animBg="1"/>
      <p:bldP spid="21575" grpId="0" animBg="1"/>
      <p:bldP spid="21576" grpId="0" animBg="1"/>
      <p:bldP spid="21577" grpId="0" animBg="1"/>
      <p:bldP spid="21578" grpId="0" animBg="1"/>
      <p:bldP spid="21579" grpId="0" animBg="1"/>
      <p:bldP spid="2" grpId="0" animBg="1"/>
      <p:bldP spid="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6390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6392" name="Rectangle 8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6395" name="Rectangle 11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397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6398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6402" name="Rectangle 18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404" name="Text Box 265"/>
          <p:cNvSpPr txBox="1">
            <a:spLocks noChangeArrowheads="1"/>
          </p:cNvSpPr>
          <p:nvPr/>
        </p:nvSpPr>
        <p:spPr bwMode="auto">
          <a:xfrm>
            <a:off x="3281363" y="4168775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222250" y="4803775"/>
            <a:ext cx="128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4: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6406" name="Rectangle 22" descr="book_page_flip_ha"/>
          <p:cNvSpPr>
            <a:spLocks noChangeArrowheads="1"/>
          </p:cNvSpPr>
          <p:nvPr/>
        </p:nvSpPr>
        <p:spPr bwMode="auto">
          <a:xfrm>
            <a:off x="1409700" y="473868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Text Box 265"/>
          <p:cNvSpPr txBox="1">
            <a:spLocks noChangeArrowheads="1"/>
          </p:cNvSpPr>
          <p:nvPr/>
        </p:nvSpPr>
        <p:spPr bwMode="auto">
          <a:xfrm>
            <a:off x="1411288" y="47307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408" name="Rectangle 30" descr="book_open_close_ha"/>
          <p:cNvSpPr>
            <a:spLocks noChangeArrowheads="1"/>
          </p:cNvSpPr>
          <p:nvPr/>
        </p:nvSpPr>
        <p:spPr bwMode="auto">
          <a:xfrm>
            <a:off x="3287713" y="4752975"/>
            <a:ext cx="1120775" cy="519113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Text Box 265"/>
          <p:cNvSpPr txBox="1">
            <a:spLocks noChangeArrowheads="1"/>
          </p:cNvSpPr>
          <p:nvPr/>
        </p:nvSpPr>
        <p:spPr bwMode="auto">
          <a:xfrm>
            <a:off x="3289300" y="47037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23584" name="AutoShape 32"/>
          <p:cNvSpPr>
            <a:spLocks noChangeArrowheads="1"/>
          </p:cNvSpPr>
          <p:nvPr/>
        </p:nvSpPr>
        <p:spPr bwMode="auto">
          <a:xfrm>
            <a:off x="419100" y="5343525"/>
            <a:ext cx="8312150" cy="1268413"/>
          </a:xfrm>
          <a:prstGeom prst="star8">
            <a:avLst>
              <a:gd name="adj" fmla="val 38250"/>
            </a:avLst>
          </a:prstGeom>
          <a:solidFill>
            <a:srgbClr val="FF00FF"/>
          </a:solidFill>
          <a:ln w="38100" cmpd="dbl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1727200" y="5508625"/>
            <a:ext cx="5738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Muốn nhân một số với một tổng              ta có thể làm nh</a:t>
            </a:r>
            <a:r>
              <a:rPr lang="vi-VN" sz="2800" b="1">
                <a:solidFill>
                  <a:schemeClr val="bg1"/>
                </a:solidFill>
              </a:rPr>
              <a:t>ư</a:t>
            </a:r>
            <a:r>
              <a:rPr lang="en-US" sz="2800" b="1">
                <a:solidFill>
                  <a:schemeClr val="bg1"/>
                </a:solidFill>
              </a:rPr>
              <a:t> thế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4" grpId="0" animBg="1"/>
      <p:bldP spid="23584" grpId="1" animBg="1"/>
      <p:bldP spid="235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3077" name="Text Box 1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27013" y="1882775"/>
            <a:ext cx="1246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66FF"/>
                </a:solidFill>
              </a:rPr>
              <a:t>Ví d</a:t>
            </a:r>
            <a:r>
              <a:rPr lang="en-US" sz="2800" b="1" i="1">
                <a:solidFill>
                  <a:srgbClr val="FF66FF"/>
                </a:solidFill>
              </a:rPr>
              <a:t>ụ</a:t>
            </a:r>
            <a:r>
              <a:rPr lang="en-US" sz="2800" b="1" i="1" u="sng">
                <a:solidFill>
                  <a:srgbClr val="FF66FF"/>
                </a:solidFill>
              </a:rPr>
              <a:t>: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060450" y="1903413"/>
            <a:ext cx="6891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Tính giá trị của hai biểu thức sau ?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277938" y="2400300"/>
            <a:ext cx="361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47650" y="2432050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519113" y="4883150"/>
            <a:ext cx="8061325" cy="1517650"/>
            <a:chOff x="327" y="3076"/>
            <a:chExt cx="5078" cy="956"/>
          </a:xfrm>
        </p:grpSpPr>
        <p:sp>
          <p:nvSpPr>
            <p:cNvPr id="3096" name="AutoShape 21"/>
            <p:cNvSpPr>
              <a:spLocks noChangeArrowheads="1"/>
            </p:cNvSpPr>
            <p:nvPr/>
          </p:nvSpPr>
          <p:spPr bwMode="auto">
            <a:xfrm>
              <a:off x="327" y="3076"/>
              <a:ext cx="5078" cy="956"/>
            </a:xfrm>
            <a:prstGeom prst="wedgeRoundRectCallout">
              <a:avLst>
                <a:gd name="adj1" fmla="val -3801"/>
                <a:gd name="adj2" fmla="val -185981"/>
                <a:gd name="adj3" fmla="val 16667"/>
              </a:avLst>
            </a:prstGeom>
            <a:solidFill>
              <a:srgbClr val="0066FF"/>
            </a:solidFill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97" name="Text Box 24"/>
            <p:cNvSpPr txBox="1">
              <a:spLocks noChangeArrowheads="1"/>
            </p:cNvSpPr>
            <p:nvPr/>
          </p:nvSpPr>
          <p:spPr bwMode="auto">
            <a:xfrm>
              <a:off x="380" y="3213"/>
              <a:ext cx="4961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Em hãy so sánh giá trị của hai biểu thức trên ?</a:t>
              </a:r>
            </a:p>
          </p:txBody>
        </p:sp>
      </p:grp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482725" y="2914650"/>
            <a:ext cx="134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Ta có: 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884613" y="2400300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3957638" y="2435225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và 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2540000" y="2941638"/>
            <a:ext cx="4838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 = 4 x 8 = 32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2762250" y="3438525"/>
            <a:ext cx="5172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 = 12 + 20 = 32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1503363" y="3925888"/>
            <a:ext cx="1347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Vậy: 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2165350" y="3938588"/>
            <a:ext cx="361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648200" y="3938588"/>
            <a:ext cx="3738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4862513" y="3949700"/>
            <a:ext cx="60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487613" y="4854575"/>
            <a:ext cx="3940175" cy="588963"/>
          </a:xfrm>
          <a:prstGeom prst="rect">
            <a:avLst/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a x (b + c) = …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763588" y="563721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482850" y="5602288"/>
            <a:ext cx="5022850" cy="588962"/>
          </a:xfrm>
          <a:prstGeom prst="rect">
            <a:avLst/>
          </a:prstGeom>
          <a:solidFill>
            <a:srgbClr val="FF00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a x (b + c) = a x b + a x c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1168400" y="5675313"/>
            <a:ext cx="134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Ta có: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92" decel="100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92" decel="100000"/>
                                        <p:tgtEl>
                                          <p:spTgt spid="41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192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92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tmFilter="0,0; .5, 1; 1, 1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3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92" decel="100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92" decel="100000"/>
                                        <p:tgtEl>
                                          <p:spTgt spid="4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192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92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53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tmFilter="0,0; .5, 1; 1, 1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8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92" decel="100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92" decel="100000"/>
                                        <p:tgtEl>
                                          <p:spTgt spid="4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192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192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92" decel="100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192" decel="100000"/>
                                        <p:tgtEl>
                                          <p:spTgt spid="4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192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192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tmFilter="0,0; .5, 1; 1, 1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2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92" decel="100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192" decel="100000"/>
                                        <p:tgtEl>
                                          <p:spTgt spid="4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192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192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92" decel="100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192" decel="100000"/>
                                        <p:tgtEl>
                                          <p:spTgt spid="4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192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192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47" presetID="23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tmFilter="0,0; .5, 1; 1, 1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6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 tmFilter="0,0; .5, 1; 1, 1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8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 tmFilter="0,0; .5, 1; 1, 1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94" presetID="1" presetClass="emph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/>
      <p:bldP spid="4113" grpId="0"/>
      <p:bldP spid="4114" grpId="0"/>
      <p:bldP spid="4114" grpId="1"/>
      <p:bldP spid="3337" grpId="0" animBg="1"/>
      <p:bldP spid="3337" grpId="1" animBg="1"/>
      <p:bldP spid="3337" grpId="2" animBg="1"/>
      <p:bldP spid="4123" grpId="0"/>
      <p:bldP spid="4125" grpId="0"/>
      <p:bldP spid="4125" grpId="1"/>
      <p:bldP spid="4126" grpId="0"/>
      <p:bldP spid="4127" grpId="0"/>
      <p:bldP spid="4128" grpId="0"/>
      <p:bldP spid="4129" grpId="0"/>
      <p:bldP spid="4130" grpId="0"/>
      <p:bldP spid="4131" grpId="0"/>
      <p:bldP spid="4133" grpId="0"/>
      <p:bldP spid="4134" grpId="0" animBg="1"/>
      <p:bldP spid="2" grpId="0" animBg="1"/>
      <p:bldP spid="2" grpId="1" animBg="1"/>
      <p:bldP spid="2" grpId="2" animBg="1"/>
      <p:bldP spid="4137" grpId="0" animBg="1"/>
      <p:bldP spid="41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4102" name="Text Box 22"/>
          <p:cNvSpPr txBox="1">
            <a:spLocks noChangeArrowheads="1"/>
          </p:cNvSpPr>
          <p:nvPr/>
        </p:nvSpPr>
        <p:spPr bwMode="auto">
          <a:xfrm>
            <a:off x="2487613" y="2212975"/>
            <a:ext cx="3940175" cy="528638"/>
          </a:xfrm>
          <a:prstGeom prst="rect">
            <a:avLst/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 x (b + c) = …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946275" y="2898775"/>
            <a:ext cx="5022850" cy="5286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a x (b + c) = a x b + a x c</a:t>
            </a:r>
          </a:p>
        </p:txBody>
      </p: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331788" y="5297488"/>
            <a:ext cx="8480425" cy="1184275"/>
            <a:chOff x="209" y="3337"/>
            <a:chExt cx="5342" cy="746"/>
          </a:xfrm>
        </p:grpSpPr>
        <p:sp>
          <p:nvSpPr>
            <p:cNvPr id="4114" name="AutoShape 27"/>
            <p:cNvSpPr>
              <a:spLocks noChangeArrowheads="1"/>
            </p:cNvSpPr>
            <p:nvPr/>
          </p:nvSpPr>
          <p:spPr bwMode="auto">
            <a:xfrm>
              <a:off x="209" y="3337"/>
              <a:ext cx="5342" cy="746"/>
            </a:xfrm>
            <a:prstGeom prst="star8">
              <a:avLst>
                <a:gd name="adj" fmla="val 38250"/>
              </a:avLst>
            </a:prstGeom>
            <a:solidFill>
              <a:srgbClr val="FF00FF"/>
            </a:solidFill>
            <a:ln w="9525" cap="rnd">
              <a:solidFill>
                <a:srgbClr val="00FF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Text Box 28"/>
            <p:cNvSpPr txBox="1">
              <a:spLocks noChangeArrowheads="1"/>
            </p:cNvSpPr>
            <p:nvPr/>
          </p:nvSpPr>
          <p:spPr bwMode="auto">
            <a:xfrm>
              <a:off x="679" y="3424"/>
              <a:ext cx="455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Vậy muốn nhân một số với một tổng,                   ta có thể làm nh</a:t>
              </a:r>
              <a:r>
                <a:rPr lang="vi-VN" sz="2800" b="1">
                  <a:solidFill>
                    <a:schemeClr val="bg1"/>
                  </a:solidFill>
                </a:rPr>
                <a:t>ư</a:t>
              </a:r>
              <a:r>
                <a:rPr lang="en-US" sz="2800" b="1">
                  <a:solidFill>
                    <a:schemeClr val="bg1"/>
                  </a:solidFill>
                </a:rPr>
                <a:t> thế nào ?</a:t>
              </a:r>
            </a:p>
          </p:txBody>
        </p:sp>
      </p:grp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39713" y="3692525"/>
            <a:ext cx="1787525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3333FF"/>
                </a:solidFill>
              </a:rPr>
              <a:t>Ghi nhớ: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76250" y="3779838"/>
            <a:ext cx="81295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                          Khi nhân một số với một tổng, ta có thể nhân số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ó với từng số hạng của tổng, rồi cộng các kết quả với nhau.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57175" y="5245100"/>
            <a:ext cx="2058988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Luy</a:t>
            </a:r>
            <a:r>
              <a:rPr lang="en-US" sz="2800" b="1">
                <a:solidFill>
                  <a:srgbClr val="FF0000"/>
                </a:solidFill>
              </a:rPr>
              <a:t>ệ</a:t>
            </a:r>
            <a:r>
              <a:rPr lang="en-US" sz="2800" b="1" u="sng">
                <a:solidFill>
                  <a:srgbClr val="FF0000"/>
                </a:solidFill>
              </a:rPr>
              <a:t>n t</a:t>
            </a:r>
            <a:r>
              <a:rPr lang="en-US" sz="2800" b="1">
                <a:solidFill>
                  <a:srgbClr val="FF0000"/>
                </a:solidFill>
              </a:rPr>
              <a:t>ậ</a:t>
            </a:r>
            <a:r>
              <a:rPr lang="en-US" sz="28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63525" y="581025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5158" name="Rectangle 38" descr="book_page_flip_ha"/>
          <p:cNvSpPr>
            <a:spLocks noChangeArrowheads="1"/>
          </p:cNvSpPr>
          <p:nvPr/>
        </p:nvSpPr>
        <p:spPr bwMode="auto">
          <a:xfrm>
            <a:off x="1757363" y="5883275"/>
            <a:ext cx="1141412" cy="51911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741488" y="57753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(66)</a:t>
            </a:r>
          </a:p>
        </p:txBody>
      </p:sp>
      <p:sp>
        <p:nvSpPr>
          <p:cNvPr id="5161" name="Rectangle 41" descr="book_page_flip_ha"/>
          <p:cNvSpPr>
            <a:spLocks noChangeArrowheads="1"/>
          </p:cNvSpPr>
          <p:nvPr/>
        </p:nvSpPr>
        <p:spPr bwMode="auto">
          <a:xfrm>
            <a:off x="2087563" y="3702050"/>
            <a:ext cx="1141412" cy="51911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265"/>
          <p:cNvSpPr txBox="1">
            <a:spLocks noChangeArrowheads="1"/>
          </p:cNvSpPr>
          <p:nvPr/>
        </p:nvSpPr>
        <p:spPr bwMode="auto">
          <a:xfrm>
            <a:off x="2071688" y="36925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2660650" y="5738813"/>
            <a:ext cx="6067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Tính giá trị của biểu thức rồi viết                   vào ô trống </a:t>
            </a: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 i="1">
                <a:solidFill>
                  <a:srgbClr val="3333FF"/>
                </a:solidFill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7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tmFilter="0,0; .5, 1; 1, 1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8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7" grpId="0" animBg="1"/>
      <p:bldP spid="3337" grpId="1" animBg="1"/>
      <p:bldP spid="5152" grpId="0"/>
      <p:bldP spid="2" grpId="0" animBg="1"/>
      <p:bldP spid="2" grpId="1" animBg="1"/>
      <p:bldP spid="5154" grpId="0"/>
      <p:bldP spid="5158" grpId="0" animBg="1"/>
      <p:bldP spid="3" grpId="0"/>
      <p:bldP spid="3" grpId="1"/>
      <p:bldP spid="5161" grpId="0" animBg="1"/>
      <p:bldP spid="4" grpId="0"/>
      <p:bldP spid="4" grpId="1"/>
      <p:bldP spid="5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5126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graphicFrame>
        <p:nvGraphicFramePr>
          <p:cNvPr id="6344" name="Group 200"/>
          <p:cNvGraphicFramePr>
            <a:graphicFrameLocks noGrp="1"/>
          </p:cNvGraphicFramePr>
          <p:nvPr/>
        </p:nvGraphicFramePr>
        <p:xfrm>
          <a:off x="665163" y="3932238"/>
          <a:ext cx="7824787" cy="2362200"/>
        </p:xfrm>
        <a:graphic>
          <a:graphicData uri="http://schemas.openxmlformats.org/drawingml/2006/table">
            <a:tbl>
              <a:tblPr/>
              <a:tblGrid>
                <a:gridCol w="844550"/>
                <a:gridCol w="893762"/>
                <a:gridCol w="874713"/>
                <a:gridCol w="2514600"/>
                <a:gridCol w="2697162"/>
              </a:tblGrid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 x (b+c)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 x b + a x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722313" y="4641850"/>
            <a:ext cx="70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552575" y="464185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2487613" y="4641850"/>
            <a:ext cx="70643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3170238" y="4643438"/>
            <a:ext cx="27463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(5 + 2) = 28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441950" y="4622800"/>
            <a:ext cx="34099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5 + 4 x 2=28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730250" y="5208588"/>
            <a:ext cx="70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1574800" y="520700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4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2454275" y="520700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746125" y="5751513"/>
            <a:ext cx="70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2470150" y="5751513"/>
            <a:ext cx="706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1581150" y="5751513"/>
            <a:ext cx="706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</a:t>
            </a: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3171825" y="5210175"/>
            <a:ext cx="27463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 x (4 + 5) = 27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3171825" y="5754688"/>
            <a:ext cx="27463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 x (2 + 3) = 30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5464175" y="5210175"/>
            <a:ext cx="34099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 x 4 + 3 x 5=27</a:t>
            </a: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5457825" y="5754688"/>
            <a:ext cx="34099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 x 2 + 6 x 3=30</a:t>
            </a:r>
          </a:p>
        </p:txBody>
      </p:sp>
      <p:sp>
        <p:nvSpPr>
          <p:cNvPr id="5175" name="Rectangle 204" descr="book_page_flip_ha"/>
          <p:cNvSpPr>
            <a:spLocks noChangeArrowheads="1"/>
          </p:cNvSpPr>
          <p:nvPr/>
        </p:nvSpPr>
        <p:spPr bwMode="auto">
          <a:xfrm>
            <a:off x="1409700" y="3060700"/>
            <a:ext cx="1141413" cy="519113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" name="Rectangle 206"/>
          <p:cNvSpPr>
            <a:spLocks noChangeArrowheads="1"/>
          </p:cNvSpPr>
          <p:nvPr/>
        </p:nvSpPr>
        <p:spPr bwMode="auto">
          <a:xfrm>
            <a:off x="831850" y="4052888"/>
            <a:ext cx="7480300" cy="4365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4" name="Group 210"/>
          <p:cNvGrpSpPr>
            <a:grpSpLocks/>
          </p:cNvGrpSpPr>
          <p:nvPr/>
        </p:nvGrpSpPr>
        <p:grpSpPr bwMode="auto">
          <a:xfrm>
            <a:off x="2535238" y="1931988"/>
            <a:ext cx="6254750" cy="1787525"/>
            <a:chOff x="1597" y="1217"/>
            <a:chExt cx="3940" cy="1126"/>
          </a:xfrm>
        </p:grpSpPr>
        <p:sp>
          <p:nvSpPr>
            <p:cNvPr id="5181" name="AutoShape 208"/>
            <p:cNvSpPr>
              <a:spLocks noChangeArrowheads="1"/>
            </p:cNvSpPr>
            <p:nvPr/>
          </p:nvSpPr>
          <p:spPr bwMode="auto">
            <a:xfrm>
              <a:off x="1597" y="1217"/>
              <a:ext cx="3940" cy="1126"/>
            </a:xfrm>
            <a:prstGeom prst="irregularSeal2">
              <a:avLst/>
            </a:prstGeom>
            <a:solidFill>
              <a:srgbClr val="FF0000"/>
            </a:solidFill>
            <a:ln w="38100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2" name="Text Box 209"/>
            <p:cNvSpPr txBox="1">
              <a:spLocks noChangeArrowheads="1"/>
            </p:cNvSpPr>
            <p:nvPr/>
          </p:nvSpPr>
          <p:spPr bwMode="auto">
            <a:xfrm rot="-334612">
              <a:off x="2005" y="1522"/>
              <a:ext cx="2926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>
                  <a:solidFill>
                    <a:schemeClr val="bg1"/>
                  </a:solidFill>
                </a:rPr>
                <a:t>Em hãy nêu thứ tự thực hiện các phép tính trong biểu thức?</a:t>
              </a:r>
            </a:p>
          </p:txBody>
        </p:sp>
      </p:grp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1411288" y="30527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   66</a:t>
            </a:r>
          </a:p>
        </p:txBody>
      </p:sp>
      <p:sp>
        <p:nvSpPr>
          <p:cNvPr id="6356" name="Text Box 212"/>
          <p:cNvSpPr txBox="1">
            <a:spLocks noChangeArrowheads="1"/>
          </p:cNvSpPr>
          <p:nvPr/>
        </p:nvSpPr>
        <p:spPr bwMode="auto">
          <a:xfrm>
            <a:off x="2562225" y="2981325"/>
            <a:ext cx="6067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Tính giá trị của biểu thức rồi viết                   vào ô trống </a:t>
            </a: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 i="1">
                <a:solidFill>
                  <a:srgbClr val="3333FF"/>
                </a:solidFill>
              </a:rPr>
              <a:t> ?</a:t>
            </a:r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393825" y="3054350"/>
            <a:ext cx="73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6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6" grpId="0"/>
      <p:bldP spid="6197" grpId="0"/>
      <p:bldP spid="6350" grpId="0" animBg="1"/>
      <p:bldP spid="6350" grpId="1" animBg="1"/>
      <p:bldP spid="2" grpId="0"/>
      <p:bldP spid="6356" grpId="0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6150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682875" y="298926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8254" name="Text Box 62"/>
          <p:cNvSpPr txBox="1">
            <a:spLocks noChangeArrowheads="1"/>
          </p:cNvSpPr>
          <p:nvPr/>
        </p:nvSpPr>
        <p:spPr bwMode="auto">
          <a:xfrm>
            <a:off x="1290638" y="3530600"/>
            <a:ext cx="610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a) Tính bằng hai cách ?</a:t>
            </a:r>
          </a:p>
        </p:txBody>
      </p:sp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3084513" y="4051300"/>
            <a:ext cx="266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36 x (7 + 3)</a:t>
            </a:r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1289050" y="4572000"/>
            <a:ext cx="169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403600" y="4595813"/>
            <a:ext cx="4010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 x (7 + 3) = 36 x 10 =</a:t>
            </a:r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7189788" y="4592638"/>
            <a:ext cx="811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360</a:t>
            </a: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1268413" y="5173663"/>
            <a:ext cx="1654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261" name="Text Box 69"/>
          <p:cNvSpPr txBox="1">
            <a:spLocks noChangeArrowheads="1"/>
          </p:cNvSpPr>
          <p:nvPr/>
        </p:nvSpPr>
        <p:spPr bwMode="auto">
          <a:xfrm>
            <a:off x="3397250" y="5133975"/>
            <a:ext cx="58356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 x (7 + 3) = 36 x 7 + 36 x 3          		          = 252 + 108          			 =</a:t>
            </a:r>
          </a:p>
        </p:txBody>
      </p: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5603875" y="5964238"/>
            <a:ext cx="811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360</a:t>
            </a:r>
          </a:p>
        </p:txBody>
      </p:sp>
      <p:sp>
        <p:nvSpPr>
          <p:cNvPr id="8265" name="Rectangle 73" descr="book_page_flip_ha"/>
          <p:cNvSpPr>
            <a:spLocks noChangeArrowheads="1"/>
          </p:cNvSpPr>
          <p:nvPr/>
        </p:nvSpPr>
        <p:spPr bwMode="auto">
          <a:xfrm>
            <a:off x="1450975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35100" y="29892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 tmFilter="0,0; .5, 1; 1, 1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6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2" grpId="0" animBg="1"/>
      <p:bldP spid="2" grpId="1" animBg="1"/>
      <p:bldP spid="2" grpId="2" animBg="1"/>
      <p:bldP spid="8254" grpId="0"/>
      <p:bldP spid="8255" grpId="0"/>
      <p:bldP spid="8256" grpId="0"/>
      <p:bldP spid="8257" grpId="0"/>
      <p:bldP spid="8259" grpId="0"/>
      <p:bldP spid="8259" grpId="1"/>
      <p:bldP spid="8260" grpId="0"/>
      <p:bldP spid="8261" grpId="0"/>
      <p:bldP spid="8262" grpId="0"/>
      <p:bldP spid="8262" grpId="1"/>
      <p:bldP spid="8265" grpId="0" animBg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7174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620963" y="298926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290638" y="3530600"/>
            <a:ext cx="610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a) Tính bằng hai cách ?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960688" y="4051300"/>
            <a:ext cx="266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207 x (2 + 6)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289050" y="4572000"/>
            <a:ext cx="169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173413" y="4595813"/>
            <a:ext cx="4260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207 x (2 + 6) = 207 x 8 =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086600" y="4592638"/>
            <a:ext cx="1081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1656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268413" y="5173663"/>
            <a:ext cx="1654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170238" y="5133975"/>
            <a:ext cx="58356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207 x (2 + 6) = 207 x 2 + 207 x 6          		   = 414 + 2142          			   =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562600" y="5964238"/>
            <a:ext cx="10398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1656</a:t>
            </a:r>
          </a:p>
        </p:txBody>
      </p:sp>
      <p:sp>
        <p:nvSpPr>
          <p:cNvPr id="7185" name="Rectangle 19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grpSp>
        <p:nvGrpSpPr>
          <p:cNvPr id="9249" name="Group 33"/>
          <p:cNvGrpSpPr>
            <a:grpSpLocks/>
          </p:cNvGrpSpPr>
          <p:nvPr/>
        </p:nvGrpSpPr>
        <p:grpSpPr bwMode="auto">
          <a:xfrm>
            <a:off x="5194300" y="1974850"/>
            <a:ext cx="3762375" cy="2698750"/>
            <a:chOff x="3272" y="1244"/>
            <a:chExt cx="2370" cy="1700"/>
          </a:xfrm>
        </p:grpSpPr>
        <p:sp>
          <p:nvSpPr>
            <p:cNvPr id="7188" name="AutoShape 31"/>
            <p:cNvSpPr>
              <a:spLocks noChangeArrowheads="1"/>
            </p:cNvSpPr>
            <p:nvPr/>
          </p:nvSpPr>
          <p:spPr bwMode="auto">
            <a:xfrm>
              <a:off x="3272" y="1244"/>
              <a:ext cx="2370" cy="1700"/>
            </a:xfrm>
            <a:prstGeom prst="star16">
              <a:avLst>
                <a:gd name="adj" fmla="val 37500"/>
              </a:avLst>
            </a:prstGeom>
            <a:solidFill>
              <a:srgbClr val="00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Text Box 32"/>
            <p:cNvSpPr txBox="1">
              <a:spLocks noChangeArrowheads="1"/>
            </p:cNvSpPr>
            <p:nvPr/>
          </p:nvSpPr>
          <p:spPr bwMode="auto">
            <a:xfrm rot="177401">
              <a:off x="3335" y="1669"/>
              <a:ext cx="224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Vậy bài toán       này có mấy       cách làm?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85" decel="100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385" decel="100000"/>
                                        <p:tgtEl>
                                          <p:spTgt spid="9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5" dur="385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385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1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9226" grpId="0"/>
      <p:bldP spid="9227" grpId="0"/>
      <p:bldP spid="9228" grpId="0"/>
      <p:bldP spid="9229" grpId="0"/>
      <p:bldP spid="9229" grpId="1"/>
      <p:bldP spid="9230" grpId="0"/>
      <p:bldP spid="9231" grpId="0"/>
      <p:bldP spid="923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8198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620963" y="298926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270000" y="3530600"/>
            <a:ext cx="3884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b) Tính bằng hai cách </a:t>
            </a:r>
          </a:p>
        </p:txBody>
      </p:sp>
      <p:sp>
        <p:nvSpPr>
          <p:cNvPr id="8202" name="Rectangle 17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986338" y="3530600"/>
            <a:ext cx="2138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273175" y="4075113"/>
            <a:ext cx="1266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Mẫu: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579688" y="4075113"/>
            <a:ext cx="3781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</a:rPr>
              <a:t>38 x 6 + 38 x 4 = ?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268413" y="4613275"/>
            <a:ext cx="169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887663" y="4637088"/>
            <a:ext cx="5070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 x 6 + 38 x 4 = 228 + 152 =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519988" y="4633913"/>
            <a:ext cx="1082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380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268413" y="5214938"/>
            <a:ext cx="1654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881313" y="5175250"/>
            <a:ext cx="4900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 x 6 + 38 x 4 = 38 x (6 + 4)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5253038" y="60880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380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797300" y="3014663"/>
            <a:ext cx="120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Tính: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210050" y="3009900"/>
            <a:ext cx="4446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 x 38 + 5 x 62 = ?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5346700" y="5673725"/>
            <a:ext cx="180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38 x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24" presetID="34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40" presetID="34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4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0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tmFilter="0,0; .5, 1; 1, 1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tmFilter="0,0; .5, 1; 1, 1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4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5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249" grpId="0"/>
      <p:bldP spid="3" grpId="0"/>
      <p:bldP spid="10262" grpId="0"/>
      <p:bldP spid="10262" grpId="1"/>
      <p:bldP spid="10263" grpId="0"/>
      <p:bldP spid="10263" grpId="1"/>
      <p:bldP spid="10264" grpId="0"/>
      <p:bldP spid="10266" grpId="0"/>
      <p:bldP spid="10267" grpId="0"/>
      <p:bldP spid="10268" grpId="0"/>
      <p:bldP spid="10268" grpId="1"/>
      <p:bldP spid="10269" grpId="0"/>
      <p:bldP spid="10270" grpId="0"/>
      <p:bldP spid="10271" grpId="0"/>
      <p:bldP spid="10272" grpId="0"/>
      <p:bldP spid="10273" grpId="0"/>
      <p:bldP spid="10273" grpId="1"/>
      <p:bldP spid="102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9222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Ví dụ: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1403350" y="2989263"/>
            <a:ext cx="1143000" cy="5334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3333FF"/>
                </a:solidFill>
              </a:rPr>
              <a:t>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268413" y="3519488"/>
            <a:ext cx="169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609975" y="3543300"/>
            <a:ext cx="299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 x 38 + 5 x 62 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159125" y="4576763"/>
            <a:ext cx="1352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500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268413" y="5111750"/>
            <a:ext cx="1654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603625" y="5072063"/>
            <a:ext cx="2593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 x 38 + 5 x 62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230563" y="60880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500</a:t>
            </a:r>
          </a:p>
        </p:txBody>
      </p:sp>
      <p:sp>
        <p:nvSpPr>
          <p:cNvPr id="9231" name="Text Box 21"/>
          <p:cNvSpPr txBox="1">
            <a:spLocks noChangeArrowheads="1"/>
          </p:cNvSpPr>
          <p:nvPr/>
        </p:nvSpPr>
        <p:spPr bwMode="auto">
          <a:xfrm>
            <a:off x="2579688" y="3014663"/>
            <a:ext cx="120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Tính:</a:t>
            </a:r>
          </a:p>
        </p:txBody>
      </p:sp>
      <p:sp>
        <p:nvSpPr>
          <p:cNvPr id="9232" name="Text Box 22"/>
          <p:cNvSpPr txBox="1">
            <a:spLocks noChangeArrowheads="1"/>
          </p:cNvSpPr>
          <p:nvPr/>
        </p:nvSpPr>
        <p:spPr bwMode="auto">
          <a:xfrm>
            <a:off x="2992438" y="3009900"/>
            <a:ext cx="4446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 x 38 + 5 x 62 = ?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324225" y="5570538"/>
            <a:ext cx="2801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 x (38 + 62)</a:t>
            </a:r>
          </a:p>
        </p:txBody>
      </p:sp>
      <p:sp>
        <p:nvSpPr>
          <p:cNvPr id="11288" name="Rectangle 24" descr="book_page_flip_ha"/>
          <p:cNvSpPr>
            <a:spLocks noChangeArrowheads="1"/>
          </p:cNvSpPr>
          <p:nvPr/>
        </p:nvSpPr>
        <p:spPr bwMode="auto">
          <a:xfrm>
            <a:off x="1458913" y="3006725"/>
            <a:ext cx="1141412" cy="51911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60500" y="2998788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786438" y="5570538"/>
            <a:ext cx="1741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 x 100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290888" y="4052888"/>
            <a:ext cx="2116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190 + 310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279" grpId="0"/>
      <p:bldP spid="11280" grpId="0"/>
      <p:bldP spid="11281" grpId="0"/>
      <p:bldP spid="11281" grpId="1"/>
      <p:bldP spid="11282" grpId="0"/>
      <p:bldP spid="11283" grpId="0"/>
      <p:bldP spid="11284" grpId="0"/>
      <p:bldP spid="11287" grpId="0"/>
      <p:bldP spid="11288" grpId="0" animBg="1"/>
      <p:bldP spid="3" grpId="0"/>
      <p:bldP spid="11291" grpId="0"/>
      <p:bldP spid="112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Thứ hai, ngày 12 tháng 11 n</a:t>
            </a:r>
            <a:r>
              <a:rPr lang="vi-VN" sz="3200" b="1" i="1">
                <a:solidFill>
                  <a:srgbClr val="0000FF"/>
                </a:solidFill>
              </a:rPr>
              <a:t>ă</a:t>
            </a:r>
            <a:r>
              <a:rPr lang="en-US" sz="3200" b="1" i="1">
                <a:solidFill>
                  <a:srgbClr val="0000FF"/>
                </a:solidFill>
              </a:rPr>
              <a:t>m 2007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0246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Ví dụ: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1403350" y="2989263"/>
            <a:ext cx="1143000" cy="5334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3333FF"/>
                </a:solidFill>
              </a:rPr>
              <a:t>N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268413" y="3519488"/>
            <a:ext cx="169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651250" y="3543300"/>
            <a:ext cx="299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135 x 8 + 135 x 2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071813" y="4576763"/>
            <a:ext cx="1725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= 1350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268413" y="5111750"/>
            <a:ext cx="1654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644900" y="5072063"/>
            <a:ext cx="3236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135 x 8 + 135 x 2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375025" y="60880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1350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579688" y="3014663"/>
            <a:ext cx="120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Tính: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19450" y="3009900"/>
            <a:ext cx="4446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135 x 8 + 135 x 2 = ?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365500" y="5570538"/>
            <a:ext cx="2801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135 x (8 + 2)</a:t>
            </a:r>
          </a:p>
        </p:txBody>
      </p:sp>
      <p:sp>
        <p:nvSpPr>
          <p:cNvPr id="12306" name="Rectangle 18" descr="book_page_flip_ha"/>
          <p:cNvSpPr>
            <a:spLocks noChangeArrowheads="1"/>
          </p:cNvSpPr>
          <p:nvPr/>
        </p:nvSpPr>
        <p:spPr bwMode="auto">
          <a:xfrm>
            <a:off x="1458913" y="3006725"/>
            <a:ext cx="1141412" cy="51911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60500" y="2998788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827713" y="5570538"/>
            <a:ext cx="2114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135 x 10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335338" y="4052888"/>
            <a:ext cx="242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1080 + 270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3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2297" grpId="0"/>
      <p:bldP spid="12298" grpId="0"/>
      <p:bldP spid="12299" grpId="0"/>
      <p:bldP spid="12299" grpId="1"/>
      <p:bldP spid="12300" grpId="0"/>
      <p:bldP spid="12301" grpId="0"/>
      <p:bldP spid="12302" grpId="0"/>
      <p:bldP spid="12303" grpId="0"/>
      <p:bldP spid="12304" grpId="0"/>
      <p:bldP spid="12305" grpId="0"/>
      <p:bldP spid="12306" grpId="0" animBg="1"/>
      <p:bldP spid="3" grpId="0"/>
      <p:bldP spid="12308" grpId="0"/>
      <p:bldP spid="123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1509</Words>
  <Application>Microsoft Office PowerPoint</Application>
  <PresentationFormat>On-screen Show (4:3)</PresentationFormat>
  <Paragraphs>301</Paragraphs>
  <Slides>15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.VnArial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</dc:creator>
  <cp:lastModifiedBy>CSTeam</cp:lastModifiedBy>
  <cp:revision>297</cp:revision>
  <dcterms:created xsi:type="dcterms:W3CDTF">2007-11-07T21:57:50Z</dcterms:created>
  <dcterms:modified xsi:type="dcterms:W3CDTF">2016-06-30T02:12:07Z</dcterms:modified>
</cp:coreProperties>
</file>