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58" r:id="rId4"/>
    <p:sldId id="259" r:id="rId5"/>
    <p:sldId id="256" r:id="rId6"/>
    <p:sldId id="281" r:id="rId7"/>
    <p:sldId id="260" r:id="rId8"/>
    <p:sldId id="262" r:id="rId9"/>
    <p:sldId id="300" r:id="rId10"/>
    <p:sldId id="261" r:id="rId11"/>
    <p:sldId id="272" r:id="rId12"/>
    <p:sldId id="291" r:id="rId13"/>
    <p:sldId id="295" r:id="rId14"/>
    <p:sldId id="273" r:id="rId15"/>
    <p:sldId id="274" r:id="rId16"/>
    <p:sldId id="299" r:id="rId17"/>
    <p:sldId id="275" r:id="rId18"/>
    <p:sldId id="287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FF7A5-4FB4-44BA-BE39-3FE05FA77A7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2F9BE-C36B-4498-96BB-8161C496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GV: </a:t>
            </a:r>
            <a:r>
              <a:rPr lang="vi-VN" smtClean="0"/>
              <a:t>Nông</a:t>
            </a:r>
            <a:r>
              <a:rPr lang="vi-VN" baseline="0" smtClean="0"/>
              <a:t> Thị Phương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B6F07-4F2B-4B4A-AC25-1507A8811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5748-4B59-4C28-B7C2-D85048AE9C67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4747-395A-4E5E-B686-45840EF3C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F5D3-40BE-45F7-90E2-784BE4806DC4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2D35-7665-46FE-AB93-13B37449F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355A-394F-40B2-A0E5-075E4A8C4B8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31CF-49A0-4816-912D-3201F2E55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0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7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9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DD80-2AD1-4A97-8B7C-448040B08332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0A95-B0B9-454C-A3A4-8398145D6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2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9BDC-1D2E-44C8-B280-AE465F8336E6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CF4B-887D-4EE3-A7E8-65B240F48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535E-FA83-4BFA-9480-788E0E4AC253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C059E-3EDF-41BE-8F0A-03ADF7ACB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1348-54DF-474E-9ADD-0E5A3F8671B9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A746-83BC-4E80-A89F-CDB714E5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7856-6AF9-4961-AF48-13AC054B7C07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BEED-554E-437D-9B04-E5FAD240E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2E94-0301-4C3D-89BB-2F25815C2F17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141F-7263-401A-A748-5FA07ED95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F1A9-FD7F-4C30-A0C6-7531D702FE5A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102B-0AB5-4847-AC18-77E1D14D6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F250-D771-4270-B632-A36C5EBC9419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566D-5DC9-4678-81C7-D0D384C04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CF8AC-76BD-4B2A-BD2F-14CB7FA36862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101A6C-00BD-4239-A38B-9A45A8ED3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05E280-040B-44C7-8E12-EC330F810C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D7A2A2-E9E5-4703-8135-031CF67FCE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21051"/>
            <a:ext cx="9182100" cy="6873832"/>
          </a:xfrm>
          <a:prstGeom prst="rect">
            <a:avLst/>
          </a:prstGeom>
          <a:solidFill>
            <a:srgbClr val="1FE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648200"/>
            <a:ext cx="80962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defTabSz="6397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397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sp>
        <p:nvSpPr>
          <p:cNvPr id="2053" name="Freeform 7"/>
          <p:cNvSpPr>
            <a:spLocks/>
          </p:cNvSpPr>
          <p:nvPr/>
        </p:nvSpPr>
        <p:spPr bwMode="auto">
          <a:xfrm flipV="1">
            <a:off x="7286625" y="508000"/>
            <a:ext cx="612775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pic>
        <p:nvPicPr>
          <p:cNvPr id="2054" name="Picture 8" descr="Fireworks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905500"/>
            <a:ext cx="985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Freeform 7"/>
          <p:cNvSpPr>
            <a:spLocks/>
          </p:cNvSpPr>
          <p:nvPr/>
        </p:nvSpPr>
        <p:spPr bwMode="auto">
          <a:xfrm flipV="1">
            <a:off x="1190625" y="5715000"/>
            <a:ext cx="612775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6" name="Freeform 6"/>
          <p:cNvSpPr>
            <a:spLocks/>
          </p:cNvSpPr>
          <p:nvPr/>
        </p:nvSpPr>
        <p:spPr bwMode="auto">
          <a:xfrm flipV="1">
            <a:off x="6667500" y="28575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7" name="Freeform 6"/>
          <p:cNvSpPr>
            <a:spLocks/>
          </p:cNvSpPr>
          <p:nvPr/>
        </p:nvSpPr>
        <p:spPr bwMode="auto">
          <a:xfrm flipV="1">
            <a:off x="4810125" y="62230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8" name="Freeform 6"/>
          <p:cNvSpPr>
            <a:spLocks/>
          </p:cNvSpPr>
          <p:nvPr/>
        </p:nvSpPr>
        <p:spPr bwMode="auto">
          <a:xfrm flipV="1">
            <a:off x="2381250" y="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 flipV="1">
            <a:off x="1666875" y="34925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060" name="Freeform 6"/>
          <p:cNvSpPr>
            <a:spLocks/>
          </p:cNvSpPr>
          <p:nvPr/>
        </p:nvSpPr>
        <p:spPr bwMode="auto">
          <a:xfrm flipV="1">
            <a:off x="4333875" y="2159000"/>
            <a:ext cx="428625" cy="635000"/>
          </a:xfrm>
          <a:custGeom>
            <a:avLst/>
            <a:gdLst>
              <a:gd name="T0" fmla="*/ 2147483647 w 120"/>
              <a:gd name="T1" fmla="*/ 0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2147483647 w 120"/>
              <a:gd name="T9" fmla="*/ 2147483647 h 161"/>
              <a:gd name="T10" fmla="*/ 2147483647 w 120"/>
              <a:gd name="T11" fmla="*/ 2147483647 h 161"/>
              <a:gd name="T12" fmla="*/ 2147483647 w 120"/>
              <a:gd name="T13" fmla="*/ 2147483647 h 161"/>
              <a:gd name="T14" fmla="*/ 2147483647 w 120"/>
              <a:gd name="T15" fmla="*/ 2147483647 h 161"/>
              <a:gd name="T16" fmla="*/ 2147483647 w 120"/>
              <a:gd name="T17" fmla="*/ 2147483647 h 161"/>
              <a:gd name="T18" fmla="*/ 2147483647 w 120"/>
              <a:gd name="T19" fmla="*/ 2147483647 h 161"/>
              <a:gd name="T20" fmla="*/ 2147483647 w 120"/>
              <a:gd name="T21" fmla="*/ 2147483647 h 161"/>
              <a:gd name="T22" fmla="*/ 2147483647 w 120"/>
              <a:gd name="T23" fmla="*/ 2147483647 h 161"/>
              <a:gd name="T24" fmla="*/ 2147483647 w 120"/>
              <a:gd name="T25" fmla="*/ 2147483647 h 161"/>
              <a:gd name="T26" fmla="*/ 2147483647 w 120"/>
              <a:gd name="T27" fmla="*/ 2147483647 h 161"/>
              <a:gd name="T28" fmla="*/ 2147483647 w 120"/>
              <a:gd name="T29" fmla="*/ 2147483647 h 161"/>
              <a:gd name="T30" fmla="*/ 2147483647 w 120"/>
              <a:gd name="T31" fmla="*/ 2147483647 h 161"/>
              <a:gd name="T32" fmla="*/ 2147483647 w 120"/>
              <a:gd name="T33" fmla="*/ 2147483647 h 161"/>
              <a:gd name="T34" fmla="*/ 2147483647 w 120"/>
              <a:gd name="T35" fmla="*/ 2147483647 h 161"/>
              <a:gd name="T36" fmla="*/ 2147483647 w 120"/>
              <a:gd name="T37" fmla="*/ 2147483647 h 161"/>
              <a:gd name="T38" fmla="*/ 2147483647 w 120"/>
              <a:gd name="T39" fmla="*/ 2147483647 h 161"/>
              <a:gd name="T40" fmla="*/ 2147483647 w 120"/>
              <a:gd name="T41" fmla="*/ 2147483647 h 161"/>
              <a:gd name="T42" fmla="*/ 2147483647 w 120"/>
              <a:gd name="T43" fmla="*/ 2147483647 h 161"/>
              <a:gd name="T44" fmla="*/ 2147483647 w 120"/>
              <a:gd name="T45" fmla="*/ 2147483647 h 161"/>
              <a:gd name="T46" fmla="*/ 2147483647 w 120"/>
              <a:gd name="T47" fmla="*/ 2147483647 h 161"/>
              <a:gd name="T48" fmla="*/ 2147483647 w 120"/>
              <a:gd name="T49" fmla="*/ 2147483647 h 161"/>
              <a:gd name="T50" fmla="*/ 2147483647 w 120"/>
              <a:gd name="T51" fmla="*/ 2147483647 h 161"/>
              <a:gd name="T52" fmla="*/ 2147483647 w 120"/>
              <a:gd name="T53" fmla="*/ 2147483647 h 161"/>
              <a:gd name="T54" fmla="*/ 2147483647 w 120"/>
              <a:gd name="T55" fmla="*/ 2147483647 h 161"/>
              <a:gd name="T56" fmla="*/ 2147483647 w 120"/>
              <a:gd name="T57" fmla="*/ 2147483647 h 161"/>
              <a:gd name="T58" fmla="*/ 2147483647 w 120"/>
              <a:gd name="T59" fmla="*/ 2147483647 h 161"/>
              <a:gd name="T60" fmla="*/ 0 w 120"/>
              <a:gd name="T61" fmla="*/ 2147483647 h 161"/>
              <a:gd name="T62" fmla="*/ 2147483647 w 120"/>
              <a:gd name="T63" fmla="*/ 2147483647 h 161"/>
              <a:gd name="T64" fmla="*/ 2147483647 w 120"/>
              <a:gd name="T65" fmla="*/ 2147483647 h 161"/>
              <a:gd name="T66" fmla="*/ 2147483647 w 120"/>
              <a:gd name="T67" fmla="*/ 2147483647 h 161"/>
              <a:gd name="T68" fmla="*/ 2147483647 w 120"/>
              <a:gd name="T69" fmla="*/ 2147483647 h 161"/>
              <a:gd name="T70" fmla="*/ 2147483647 w 120"/>
              <a:gd name="T71" fmla="*/ 2147483647 h 161"/>
              <a:gd name="T72" fmla="*/ 2147483647 w 120"/>
              <a:gd name="T73" fmla="*/ 2147483647 h 161"/>
              <a:gd name="T74" fmla="*/ 2147483647 w 120"/>
              <a:gd name="T75" fmla="*/ 2147483647 h 161"/>
              <a:gd name="T76" fmla="*/ 2147483647 w 120"/>
              <a:gd name="T77" fmla="*/ 2147483647 h 161"/>
              <a:gd name="T78" fmla="*/ 2147483647 w 120"/>
              <a:gd name="T79" fmla="*/ 2147483647 h 161"/>
              <a:gd name="T80" fmla="*/ 2147483647 w 120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161"/>
              <a:gd name="T125" fmla="*/ 120 w 120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161">
                <a:moveTo>
                  <a:pt x="60" y="0"/>
                </a:moveTo>
                <a:lnTo>
                  <a:pt x="56" y="98"/>
                </a:lnTo>
                <a:lnTo>
                  <a:pt x="79" y="4"/>
                </a:lnTo>
                <a:lnTo>
                  <a:pt x="52" y="96"/>
                </a:lnTo>
                <a:lnTo>
                  <a:pt x="95" y="15"/>
                </a:lnTo>
                <a:lnTo>
                  <a:pt x="49" y="92"/>
                </a:lnTo>
                <a:lnTo>
                  <a:pt x="109" y="33"/>
                </a:lnTo>
                <a:lnTo>
                  <a:pt x="47" y="87"/>
                </a:lnTo>
                <a:lnTo>
                  <a:pt x="117" y="55"/>
                </a:lnTo>
                <a:lnTo>
                  <a:pt x="46" y="81"/>
                </a:lnTo>
                <a:lnTo>
                  <a:pt x="120" y="80"/>
                </a:lnTo>
                <a:lnTo>
                  <a:pt x="47" y="75"/>
                </a:lnTo>
                <a:lnTo>
                  <a:pt x="117" y="105"/>
                </a:lnTo>
                <a:lnTo>
                  <a:pt x="49" y="70"/>
                </a:lnTo>
                <a:lnTo>
                  <a:pt x="109" y="128"/>
                </a:lnTo>
                <a:lnTo>
                  <a:pt x="52" y="66"/>
                </a:lnTo>
                <a:lnTo>
                  <a:pt x="95" y="145"/>
                </a:lnTo>
                <a:lnTo>
                  <a:pt x="55" y="63"/>
                </a:lnTo>
                <a:lnTo>
                  <a:pt x="79" y="157"/>
                </a:lnTo>
                <a:lnTo>
                  <a:pt x="60" y="62"/>
                </a:lnTo>
                <a:lnTo>
                  <a:pt x="60" y="161"/>
                </a:lnTo>
                <a:lnTo>
                  <a:pt x="64" y="62"/>
                </a:lnTo>
                <a:lnTo>
                  <a:pt x="41" y="157"/>
                </a:lnTo>
                <a:lnTo>
                  <a:pt x="68" y="65"/>
                </a:lnTo>
                <a:lnTo>
                  <a:pt x="25" y="145"/>
                </a:lnTo>
                <a:lnTo>
                  <a:pt x="71" y="69"/>
                </a:lnTo>
                <a:lnTo>
                  <a:pt x="11" y="128"/>
                </a:lnTo>
                <a:lnTo>
                  <a:pt x="73" y="74"/>
                </a:lnTo>
                <a:lnTo>
                  <a:pt x="3" y="105"/>
                </a:lnTo>
                <a:lnTo>
                  <a:pt x="74" y="80"/>
                </a:lnTo>
                <a:lnTo>
                  <a:pt x="0" y="80"/>
                </a:lnTo>
                <a:lnTo>
                  <a:pt x="73" y="86"/>
                </a:lnTo>
                <a:lnTo>
                  <a:pt x="3" y="55"/>
                </a:lnTo>
                <a:lnTo>
                  <a:pt x="72" y="91"/>
                </a:lnTo>
                <a:lnTo>
                  <a:pt x="11" y="33"/>
                </a:lnTo>
                <a:lnTo>
                  <a:pt x="69" y="95"/>
                </a:lnTo>
                <a:lnTo>
                  <a:pt x="25" y="15"/>
                </a:lnTo>
                <a:lnTo>
                  <a:pt x="65" y="98"/>
                </a:lnTo>
                <a:lnTo>
                  <a:pt x="41" y="4"/>
                </a:lnTo>
                <a:lnTo>
                  <a:pt x="60" y="99"/>
                </a:lnTo>
                <a:lnTo>
                  <a:pt x="60" y="0"/>
                </a:lnTo>
                <a:close/>
              </a:path>
            </a:pathLst>
          </a:custGeom>
          <a:solidFill>
            <a:srgbClr val="FD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pic>
        <p:nvPicPr>
          <p:cNvPr id="2061" name="Picture 13" descr="Fireworks-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-877888"/>
            <a:ext cx="1287462" cy="17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Fireworks-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102225"/>
            <a:ext cx="12874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8" descr="Fireworks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00500"/>
            <a:ext cx="985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66875" y="2211169"/>
            <a:ext cx="5800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143000" y="1560369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6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7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2098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872647" y="2286000"/>
            <a:ext cx="7315200" cy="1981200"/>
          </a:xfrm>
          <a:prstGeom prst="cloudCallout">
            <a:avLst>
              <a:gd name="adj1" fmla="val -45602"/>
              <a:gd name="adj2" fmla="val 1066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-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3337142" y="4592637"/>
            <a:ext cx="5334000" cy="1905000"/>
          </a:xfrm>
          <a:prstGeom prst="wedgeRoundRectCallout">
            <a:avLst>
              <a:gd name="adj1" fmla="val -26338"/>
              <a:gd name="adj2" fmla="val 4758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722" y="1050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0" descr="images[15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214" y="1905000"/>
            <a:ext cx="3908425" cy="3810000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Picture 11" descr="images[3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8483" y="1905000"/>
            <a:ext cx="3908425" cy="3810000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257332" y="5943600"/>
            <a:ext cx="7218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0722" y="1050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609600" y="2819400"/>
            <a:ext cx="685800" cy="533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6400"/>
            <a:ext cx="9144000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722" y="0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85800" y="1676400"/>
            <a:ext cx="7315200" cy="1905000"/>
          </a:xfrm>
          <a:prstGeom prst="cloudCallout">
            <a:avLst>
              <a:gd name="adj1" fmla="val -35676"/>
              <a:gd name="adj2" fmla="val 117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-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8435" name="Picture 6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2098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048000" y="3810000"/>
            <a:ext cx="5867400" cy="2819400"/>
          </a:xfrm>
          <a:prstGeom prst="wedgeRoundRectCallout">
            <a:avLst>
              <a:gd name="adj1" fmla="val -36389"/>
              <a:gd name="adj2" fmla="val 2601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722" y="1050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914400" y="914400"/>
            <a:ext cx="7391400" cy="1371600"/>
          </a:xfrm>
          <a:prstGeom prst="wedgeRoundRectCallout">
            <a:avLst>
              <a:gd name="adj1" fmla="val -34384"/>
              <a:gd name="adj2" fmla="val 500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438400"/>
            <a:ext cx="4419600" cy="83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96000" y="2438400"/>
            <a:ext cx="3048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1054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609600" y="3733800"/>
            <a:ext cx="4419600" cy="83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28600" y="5105400"/>
            <a:ext cx="5181600" cy="83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181600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4864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096000" y="3733800"/>
            <a:ext cx="3048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096000" y="4816475"/>
            <a:ext cx="3048000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3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Kết quả hình ảnh cho con gọng v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 descr="C: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"/>
            <a:ext cx="4343400" cy="2286000"/>
          </a:xfrm>
          <a:prstGeom prst="rect">
            <a:avLst/>
          </a:prstGeom>
          <a:noFill/>
        </p:spPr>
      </p:pic>
      <p:pic>
        <p:nvPicPr>
          <p:cNvPr id="22534" name="Picture 6" descr="C: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6540"/>
            <a:ext cx="3505200" cy="2359460"/>
          </a:xfrm>
          <a:prstGeom prst="rect">
            <a:avLst/>
          </a:prstGeom>
          <a:noFill/>
        </p:spPr>
      </p:pic>
      <p:pic>
        <p:nvPicPr>
          <p:cNvPr id="22535" name="Picture 7" descr="C:\16-Ca-san-s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736540"/>
            <a:ext cx="3733800" cy="231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7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1828800" y="34290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810011" y="4033608"/>
            <a:ext cx="693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6378" y="1501785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924800" cy="4114800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04800"/>
            <a:ext cx="6934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st2_4393173-lotus-background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860833"/>
            <a:ext cx="8001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latin typeface="+mj-lt"/>
                <a:cs typeface="Times New Roman" pitchFamily="18" charset="0"/>
              </a:rPr>
              <a:t>Dặn dò:</a:t>
            </a:r>
          </a:p>
          <a:p>
            <a:pPr algn="ctr"/>
            <a:r>
              <a:rPr lang="vi-VN" sz="3200" dirty="0" smtClean="0">
                <a:latin typeface="+mj-lt"/>
                <a:cs typeface="Times New Roman" pitchFamily="18" charset="0"/>
              </a:rPr>
              <a:t>Về nhà đọc bài, tìm đọc truyện: </a:t>
            </a:r>
          </a:p>
          <a:p>
            <a:pPr algn="ctr"/>
            <a:r>
              <a:rPr lang="vi-VN" sz="3200" dirty="0" smtClean="0">
                <a:latin typeface="+mj-lt"/>
                <a:cs typeface="Times New Roman" pitchFamily="18" charset="0"/>
              </a:rPr>
              <a:t>Dế Mèn phiêu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 smtClean="0">
                <a:latin typeface="+mj-lt"/>
                <a:cs typeface="Times New Roman" pitchFamily="18" charset="0"/>
              </a:rPr>
              <a:t>ưu ký.</a:t>
            </a:r>
          </a:p>
          <a:p>
            <a:endParaRPr lang="vi-VN" sz="3200" dirty="0" smtClean="0">
              <a:latin typeface="+mj-lt"/>
              <a:cs typeface="Times New Roman" pitchFamily="18" charset="0"/>
            </a:endParaRPr>
          </a:p>
          <a:p>
            <a:endParaRPr lang="vi-VN" sz="3200" dirty="0" smtClean="0">
              <a:latin typeface="+mj-lt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2500" y="747732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600199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19936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877" y="1600200"/>
            <a:ext cx="6934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87161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066800" y="6019800"/>
            <a:ext cx="723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42" descr="Tô Hoài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274" y="2134024"/>
            <a:ext cx="3276600" cy="3810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http://k14.vcmedia.vn/thumb_w/600/TUcCKsDLlXNsjUG7RZV5C4G4GPDR4i/Image/2014/06/d1-9fc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3886200" cy="396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150390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4432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38400" y="2209800"/>
            <a:ext cx="4267200" cy="944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352800"/>
            <a:ext cx="5410200" cy="304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Trũi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vắt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934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1828800"/>
            <a:ext cx="49530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24" y="2899775"/>
            <a:ext cx="7954027" cy="1676400"/>
          </a:xfrm>
        </p:spPr>
        <p:txBody>
          <a:bodyPr/>
          <a:lstStyle/>
          <a:p>
            <a:pPr algn="just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Mùa thu mới chớm nhưng nước đã trong vắt, trông thấy cả hòn cuội trắng 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nằm dưới đáy.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240582" y="3086100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501546" y="4145616"/>
            <a:ext cx="6096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390900" y="4145616"/>
            <a:ext cx="6096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507821" y="3597080"/>
            <a:ext cx="5334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3978080"/>
            <a:ext cx="1295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10611" y="3976492"/>
            <a:ext cx="152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38200" y="4955520"/>
            <a:ext cx="7772400" cy="19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Những anh gọng vó đen sạm, gầy và cao, nghênh cặp chân gọng vó đứng trên bãi lầy bái phục nhìn theo chúng tôi.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8372084" y="522004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16358" y="575344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132013" y="5182905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860608" y="623215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737437" y="6232153"/>
            <a:ext cx="5334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4400" y="5486400"/>
            <a:ext cx="1447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62308" y="6553200"/>
            <a:ext cx="1447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98398" y="5494773"/>
            <a:ext cx="685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96200" y="5496361"/>
            <a:ext cx="762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00722" y="1050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30032"/>
            <a:ext cx="4038600" cy="4525963"/>
          </a:xfrm>
        </p:spPr>
        <p:txBody>
          <a:bodyPr/>
          <a:lstStyle/>
          <a:p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Chú giải:</a:t>
            </a:r>
          </a:p>
          <a:p>
            <a:pPr algn="just"/>
            <a:r>
              <a:rPr lang="vi-VN" dirty="0" smtClean="0">
                <a:latin typeface="+mj-lt"/>
              </a:rPr>
              <a:t>Ngao du thiên hạ.</a:t>
            </a:r>
          </a:p>
          <a:p>
            <a:pPr algn="just"/>
            <a:r>
              <a:rPr lang="vi-VN" dirty="0" smtClean="0">
                <a:latin typeface="+mj-lt"/>
              </a:rPr>
              <a:t>Bèo sen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vi-VN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vi-VN" dirty="0" smtClean="0">
                <a:latin typeface="+mj-lt"/>
                <a:cs typeface="Times New Roman" pitchFamily="18" charset="0"/>
              </a:rPr>
              <a:t>Bái phục.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ăng xăng.</a:t>
            </a:r>
          </a:p>
          <a:p>
            <a:pPr algn="just"/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Váng</a:t>
            </a:r>
            <a:endParaRPr lang="en-US" dirty="0">
              <a:latin typeface="+mj-lt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44645"/>
            <a:ext cx="4038600" cy="4525963"/>
          </a:xfrm>
        </p:spPr>
        <p:txBody>
          <a:bodyPr/>
          <a:lstStyle/>
          <a:p>
            <a:endParaRPr lang="vi-VN" dirty="0" smtClean="0"/>
          </a:p>
          <a:p>
            <a:pPr algn="just"/>
            <a:r>
              <a:rPr lang="vi-VN" dirty="0" smtClean="0">
                <a:latin typeface="+mj-lt"/>
              </a:rPr>
              <a:t>Đi dạo chơi khắp nơi.</a:t>
            </a:r>
          </a:p>
          <a:p>
            <a:pPr algn="just"/>
            <a:r>
              <a:rPr lang="en-US" dirty="0" smtClean="0">
                <a:latin typeface="+mj-lt"/>
                <a:cs typeface="Times New Roman" pitchFamily="18" charset="0"/>
              </a:rPr>
              <a:t>L</a:t>
            </a:r>
            <a:r>
              <a:rPr lang="vi-VN" dirty="0" smtClean="0">
                <a:latin typeface="+mj-lt"/>
                <a:cs typeface="Times New Roman" pitchFamily="18" charset="0"/>
              </a:rPr>
              <a:t>oại bèo có cuống </a:t>
            </a:r>
            <a:r>
              <a:rPr lang="en-US" dirty="0" smtClean="0">
                <a:latin typeface="+mj-lt"/>
                <a:cs typeface="Times New Roman" pitchFamily="18" charset="0"/>
              </a:rPr>
              <a:t>l</a:t>
            </a:r>
            <a:r>
              <a:rPr lang="vi-VN" dirty="0" smtClean="0">
                <a:latin typeface="+mj-lt"/>
                <a:cs typeface="Times New Roman" pitchFamily="18" charset="0"/>
              </a:rPr>
              <a:t>á phồng </a:t>
            </a:r>
            <a:r>
              <a:rPr lang="en-US" dirty="0" smtClean="0">
                <a:latin typeface="+mj-lt"/>
                <a:cs typeface="Times New Roman" pitchFamily="18" charset="0"/>
              </a:rPr>
              <a:t>l</a:t>
            </a:r>
            <a:r>
              <a:rPr lang="vi-VN" dirty="0" smtClean="0">
                <a:latin typeface="+mj-lt"/>
                <a:cs typeface="Times New Roman" pitchFamily="18" charset="0"/>
              </a:rPr>
              <a:t>ên thành phao nổi.</a:t>
            </a:r>
          </a:p>
          <a:p>
            <a:pPr algn="just"/>
            <a:r>
              <a:rPr lang="vi-VN" dirty="0" smtClean="0">
                <a:latin typeface="+mj-lt"/>
              </a:rPr>
              <a:t>Phục hết sức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àm ra vẻ bận rộn, vội vã.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nói, hét, kêu) rất to, đến mức chói tai.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722" y="1050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6322" y="1828800"/>
            <a:ext cx="8001000" cy="1143000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810947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722" y="228600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chiếc bè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KIỂM TRA BÀI CŨ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6 - &amp;quot;Bài đọc được chia thành 2 đoạn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Luyện đọc từ khó&amp;quot;&quot;/&gt;&lt;property id=&quot;20307&quot; value=&quot;260&quot;/&gt;&lt;/object&gt;&lt;object type=&quot;3&quot; unique_id=&quot;10044&quot;&gt;&lt;property id=&quot;20148&quot; value=&quot;5&quot;/&gt;&lt;property id=&quot;20300&quot; value=&quot;Slide 7 - &amp;quot;Luyện đọc câu&amp;quot;&quot;/&gt;&lt;property id=&quot;20307&quot; value=&quot;262&quot;/&gt;&lt;/object&gt;&lt;object type=&quot;3&quot; unique_id=&quot;10045&quot;&gt;&lt;property id=&quot;20148&quot; value=&quot;5&quot;/&gt;&lt;property id=&quot;20300&quot; value=&quot;Slide 8&quot;/&gt;&lt;property id=&quot;20307&quot; value=&quot;264&quot;/&gt;&lt;/object&gt;&lt;object type=&quot;3&quot; unique_id=&quot;10046&quot;&gt;&lt;property id=&quot;20148&quot; value=&quot;5&quot;/&gt;&lt;property id=&quot;20300&quot; value=&quot;Slide 9 - &amp;quot;Tìm hiểu bài&amp;quot;&quot;/&gt;&lt;property id=&quot;20307&quot; value=&quot;265&quot;/&gt;&lt;/object&gt;&lt;object type=&quot;3&quot; unique_id=&quot;10109&quot;&gt;&lt;property id=&quot;20148&quot; value=&quot;5&quot;/&gt;&lt;property id=&quot;20300&quot; value=&quot;Slide 1&quot;/&gt;&lt;property id=&quot;20307&quot; value=&quot;270&quot;/&gt;&lt;/object&gt;&lt;object type=&quot;3&quot; unique_id=&quot;10110&quot;&gt;&lt;property id=&quot;20148&quot; value=&quot;5&quot;/&gt;&lt;property id=&quot;20300&quot; value=&quot;Slide 10 - &amp;quot;&amp;#x0D;&amp;#x0A;&amp;quot;&quot;/&gt;&lt;property id=&quot;20307&quot; value=&quot;267&quot;/&gt;&lt;/object&gt;&lt;object type=&quot;3&quot; unique_id=&quot;10111&quot;&gt;&lt;property id=&quot;20148&quot; value=&quot;5&quot;/&gt;&lt;property id=&quot;20300&quot; value=&quot;Slide 11 - &amp;quot;Nội dung chính&amp;quot;&quot;/&gt;&lt;property id=&quot;20307&quot; value=&quot;268&quot;/&gt;&lt;/object&gt;&lt;object type=&quot;3&quot; unique_id=&quot;10112&quot;&gt;&lt;property id=&quot;20148&quot; value=&quot;5&quot;/&gt;&lt;property id=&quot;20300&quot; value=&quot;Slide 13&quot;/&gt;&lt;property id=&quot;20307&quot; value=&quot;269&quot;/&gt;&lt;/object&gt;&lt;object type=&quot;3&quot; unique_id=&quot;10128&quot;&gt;&lt;property id=&quot;20148&quot; value=&quot;5&quot;/&gt;&lt;property id=&quot;20300&quot; value=&quot;Slide 12 - &amp;quot;LUYỆN ĐỌC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671</Words>
  <Application>Microsoft Office PowerPoint</Application>
  <PresentationFormat>On-screen Show (4:3)</PresentationFormat>
  <Paragraphs>97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Thứ tư ngày 30 tháng 09 năm 2020 Tập đọc</vt:lpstr>
      <vt:lpstr>PowerPoint Presentation</vt:lpstr>
      <vt:lpstr>PowerPoint Presentation</vt:lpstr>
      <vt:lpstr>PowerPoint Presentation</vt:lpstr>
      <vt:lpstr>Luyện đọc từ khó</vt:lpstr>
      <vt:lpstr>Luyện đọc câu</vt:lpstr>
      <vt:lpstr>PowerPoint Presentation</vt:lpstr>
      <vt:lpstr>Bài đọc được chia thành 2 đoạn: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PDcom</cp:lastModifiedBy>
  <cp:revision>85</cp:revision>
  <dcterms:created xsi:type="dcterms:W3CDTF">2016-09-23T14:31:10Z</dcterms:created>
  <dcterms:modified xsi:type="dcterms:W3CDTF">2020-09-30T00:07:27Z</dcterms:modified>
</cp:coreProperties>
</file>