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72" r:id="rId3"/>
    <p:sldId id="257" r:id="rId4"/>
    <p:sldId id="279" r:id="rId5"/>
    <p:sldId id="280" r:id="rId6"/>
    <p:sldId id="260" r:id="rId7"/>
    <p:sldId id="275" r:id="rId8"/>
    <p:sldId id="274" r:id="rId9"/>
    <p:sldId id="276" r:id="rId10"/>
    <p:sldId id="278" r:id="rId11"/>
    <p:sldId id="277" r:id="rId12"/>
    <p:sldId id="261" r:id="rId13"/>
    <p:sldId id="262" r:id="rId14"/>
    <p:sldId id="281" r:id="rId15"/>
    <p:sldId id="258" r:id="rId16"/>
    <p:sldId id="264" r:id="rId17"/>
  </p:sldIdLst>
  <p:sldSz cx="123444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8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FF0000"/>
    <a:srgbClr val="00CC00"/>
    <a:srgbClr val="0000FF"/>
    <a:srgbClr val="CC0066"/>
    <a:srgbClr val="000000"/>
    <a:srgbClr val="CC0099"/>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678" y="72"/>
      </p:cViewPr>
      <p:guideLst>
        <p:guide orient="horz" pos="2160"/>
        <p:guide pos="3888"/>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25830" y="2130426"/>
            <a:ext cx="1049274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51660" y="3886200"/>
            <a:ext cx="864108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B2F9286-CF06-489C-AC9D-65F06AE63E6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4244100-E0D8-417F-9797-AB8EDC52590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49690" y="274639"/>
            <a:ext cx="277749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17220" y="274639"/>
            <a:ext cx="812673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A48C8B6-17D6-4925-B91E-78C1E388A42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0EC6FEB-1ACE-44E3-AACE-0B6443D56FB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75123" y="4406901"/>
            <a:ext cx="1049274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75123" y="2906713"/>
            <a:ext cx="1049274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FFA4541-B023-43E6-91C6-95F2AE10A02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17220" y="1600201"/>
            <a:ext cx="545211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275070" y="1600201"/>
            <a:ext cx="545211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5DB3F12-7397-4808-B2E3-33AE8CB764E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17220" y="1535113"/>
            <a:ext cx="545425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17220" y="2174875"/>
            <a:ext cx="54542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270785" y="1535113"/>
            <a:ext cx="545639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70785" y="2174875"/>
            <a:ext cx="545639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7722BEF-3A6A-4A83-A23F-D4069157CD1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CB656FE-B1EE-4A54-AD5E-A76FA4B767C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0AE810E-2A23-4636-A015-0097F2CC9BA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7220" y="273050"/>
            <a:ext cx="406122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826317" y="273051"/>
            <a:ext cx="6900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17220" y="1435101"/>
            <a:ext cx="406122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30A2DE-0A3F-4713-A7A6-C5A05E38B1B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19589" y="4800600"/>
            <a:ext cx="740664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419589" y="612775"/>
            <a:ext cx="740664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419589" y="5367338"/>
            <a:ext cx="740664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9540B14-6E8F-43A2-BB5E-29AD57AD737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17220" y="274638"/>
            <a:ext cx="1110996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17220" y="1600201"/>
            <a:ext cx="1110996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17220" y="6245225"/>
            <a:ext cx="288036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217670" y="6245225"/>
            <a:ext cx="390906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846820" y="6245225"/>
            <a:ext cx="288036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E77578FE-3316-430B-BE22-CB18671844D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image" Target="../media/image1.wmf"/></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17"/>
          <p:cNvSpPr>
            <a:spLocks noChangeArrowheads="1"/>
          </p:cNvSpPr>
          <p:nvPr/>
        </p:nvSpPr>
        <p:spPr bwMode="auto">
          <a:xfrm>
            <a:off x="1" y="0"/>
            <a:ext cx="184731" cy="923330"/>
          </a:xfrm>
          <a:prstGeom prst="rect">
            <a:avLst/>
          </a:prstGeom>
          <a:noFill/>
          <a:ln w="12700" cap="sq">
            <a:noFill/>
            <a:miter lim="800000"/>
            <a:headEnd type="none" w="sm" len="sm"/>
            <a:tailEnd type="none" w="sm" len="sm"/>
          </a:ln>
        </p:spPr>
        <p:txBody>
          <a:bodyPr wrap="none" anchor="ctr">
            <a:spAutoFit/>
          </a:bodyPr>
          <a:lstStyle/>
          <a:p>
            <a:endParaRPr lang="en-US" sz="5400">
              <a:solidFill>
                <a:schemeClr val="bg2"/>
              </a:solidFill>
              <a:latin typeface="Times New Roman" pitchFamily="18" charset="0"/>
            </a:endParaRPr>
          </a:p>
        </p:txBody>
      </p:sp>
      <p:sp>
        <p:nvSpPr>
          <p:cNvPr id="1030" name="Text Box 104"/>
          <p:cNvSpPr txBox="1">
            <a:spLocks noChangeArrowheads="1"/>
          </p:cNvSpPr>
          <p:nvPr/>
        </p:nvSpPr>
        <p:spPr bwMode="auto">
          <a:xfrm>
            <a:off x="720090" y="3929066"/>
            <a:ext cx="10595610" cy="2169825"/>
          </a:xfrm>
          <a:prstGeom prst="rect">
            <a:avLst/>
          </a:prstGeom>
          <a:noFill/>
          <a:ln w="12700" cap="sq">
            <a:noFill/>
            <a:miter lim="800000"/>
            <a:headEnd type="none" w="sm" len="sm"/>
            <a:tailEnd type="none" w="sm" len="sm"/>
          </a:ln>
        </p:spPr>
        <p:txBody>
          <a:bodyPr>
            <a:spAutoFit/>
          </a:bodyPr>
          <a:lstStyle/>
          <a:p>
            <a:pPr marL="800100" lvl="1" indent="-342900">
              <a:spcBef>
                <a:spcPct val="50000"/>
              </a:spcBef>
              <a:buFontTx/>
              <a:buAutoNum type="alphaLcPeriod"/>
            </a:pPr>
            <a:endParaRPr lang="en-US" sz="5400" b="1">
              <a:solidFill>
                <a:schemeClr val="bg2"/>
              </a:solidFill>
              <a:latin typeface="Times New Roman" pitchFamily="18" charset="0"/>
            </a:endParaRPr>
          </a:p>
          <a:p>
            <a:pPr marL="800100" lvl="1" indent="-342900">
              <a:spcBef>
                <a:spcPct val="50000"/>
              </a:spcBef>
            </a:pPr>
            <a:endParaRPr lang="en-US" sz="5400" b="1">
              <a:solidFill>
                <a:schemeClr val="bg2"/>
              </a:solidFill>
              <a:latin typeface="Times New Roman" pitchFamily="18" charset="0"/>
            </a:endParaRPr>
          </a:p>
        </p:txBody>
      </p:sp>
      <p:sp>
        <p:nvSpPr>
          <p:cNvPr id="109680" name="Text Box 112"/>
          <p:cNvSpPr txBox="1">
            <a:spLocks noChangeArrowheads="1"/>
          </p:cNvSpPr>
          <p:nvPr/>
        </p:nvSpPr>
        <p:spPr bwMode="auto">
          <a:xfrm>
            <a:off x="720090" y="228600"/>
            <a:ext cx="8949690" cy="923330"/>
          </a:xfrm>
          <a:prstGeom prst="rect">
            <a:avLst/>
          </a:prstGeom>
          <a:noFill/>
          <a:ln w="12700" cap="sq">
            <a:noFill/>
            <a:miter lim="800000"/>
            <a:headEnd type="none" w="sm" len="sm"/>
            <a:tailEnd type="none" w="sm" len="sm"/>
          </a:ln>
          <a:effectLst/>
        </p:spPr>
        <p:txBody>
          <a:bodyPr>
            <a:spAutoFit/>
          </a:bodyPr>
          <a:lstStyle/>
          <a:p>
            <a:pPr algn="ctr">
              <a:spcBef>
                <a:spcPct val="50000"/>
              </a:spcBef>
              <a:defRPr/>
            </a:pPr>
            <a:r>
              <a:rPr lang="en-US" sz="5400" b="1" dirty="0" err="1" smtClean="0">
                <a:solidFill>
                  <a:schemeClr val="bg2"/>
                </a:solidFill>
                <a:latin typeface="Times New Roman" pitchFamily="18" charset="0"/>
              </a:rPr>
              <a:t>Khởi</a:t>
            </a:r>
            <a:r>
              <a:rPr lang="en-US" sz="5400" b="1" dirty="0" smtClean="0">
                <a:solidFill>
                  <a:schemeClr val="bg2"/>
                </a:solidFill>
                <a:latin typeface="Times New Roman" pitchFamily="18" charset="0"/>
              </a:rPr>
              <a:t> </a:t>
            </a:r>
            <a:r>
              <a:rPr lang="en-US" sz="5400" b="1" dirty="0" err="1" smtClean="0">
                <a:solidFill>
                  <a:schemeClr val="bg2"/>
                </a:solidFill>
                <a:latin typeface="Times New Roman" pitchFamily="18" charset="0"/>
              </a:rPr>
              <a:t>động</a:t>
            </a:r>
            <a:r>
              <a:rPr lang="en-US" sz="5400" b="1" dirty="0" smtClean="0">
                <a:solidFill>
                  <a:schemeClr val="bg2"/>
                </a:solidFill>
                <a:latin typeface="Times New Roman" pitchFamily="18" charset="0"/>
              </a:rPr>
              <a:t>:</a:t>
            </a:r>
            <a:endParaRPr lang="en-US" sz="5400" b="1" dirty="0">
              <a:solidFill>
                <a:schemeClr val="bg2"/>
              </a:solidFill>
              <a:latin typeface="Times New Roman" pitchFamily="18" charset="0"/>
            </a:endParaRPr>
          </a:p>
        </p:txBody>
      </p:sp>
      <p:sp>
        <p:nvSpPr>
          <p:cNvPr id="109681" name="Text Box 113"/>
          <p:cNvSpPr txBox="1">
            <a:spLocks noChangeArrowheads="1"/>
          </p:cNvSpPr>
          <p:nvPr/>
        </p:nvSpPr>
        <p:spPr bwMode="auto">
          <a:xfrm>
            <a:off x="411480" y="1143000"/>
            <a:ext cx="11418570" cy="4662815"/>
          </a:xfrm>
          <a:prstGeom prst="rect">
            <a:avLst/>
          </a:prstGeom>
          <a:noFill/>
          <a:ln w="12700" cap="sq">
            <a:noFill/>
            <a:miter lim="800000"/>
            <a:headEnd type="none" w="sm" len="sm"/>
            <a:tailEnd type="none" w="sm" len="sm"/>
          </a:ln>
        </p:spPr>
        <p:txBody>
          <a:bodyPr>
            <a:spAutoFit/>
          </a:bodyPr>
          <a:lstStyle/>
          <a:p>
            <a:pPr marL="0" algn="just">
              <a:buFontTx/>
              <a:buNone/>
            </a:pPr>
            <a:r>
              <a:rPr lang="en-US" sz="5400" smtClean="0">
                <a:solidFill>
                  <a:schemeClr val="bg2"/>
                </a:solidFill>
                <a:latin typeface="Times New Roman" pitchFamily="18" charset="0"/>
                <a:cs typeface="Times New Roman" pitchFamily="18" charset="0"/>
              </a:rPr>
              <a:t>*</a:t>
            </a:r>
            <a:r>
              <a:rPr lang="en-US" sz="5400" b="1" smtClean="0">
                <a:solidFill>
                  <a:srgbClr val="FF0000"/>
                </a:solidFill>
                <a:latin typeface="Times New Roman" pitchFamily="18" charset="0"/>
                <a:cs typeface="Times New Roman" pitchFamily="18" charset="0"/>
              </a:rPr>
              <a:t> Có mấy cách kể lại lời nói và ý nghĩ của nhân vật? Những cách </a:t>
            </a:r>
            <a:r>
              <a:rPr lang="vi-VN" sz="5400" b="1" smtClean="0">
                <a:solidFill>
                  <a:srgbClr val="FF0000"/>
                </a:solidFill>
                <a:latin typeface="Times New Roman" pitchFamily="18" charset="0"/>
                <a:cs typeface="Times New Roman" pitchFamily="18" charset="0"/>
              </a:rPr>
              <a:t>đó</a:t>
            </a:r>
            <a:r>
              <a:rPr lang="en-US" sz="5400" b="1" smtClean="0">
                <a:solidFill>
                  <a:srgbClr val="FF0000"/>
                </a:solidFill>
                <a:latin typeface="Times New Roman" pitchFamily="18" charset="0"/>
                <a:cs typeface="Times New Roman" pitchFamily="18" charset="0"/>
              </a:rPr>
              <a:t> nh</a:t>
            </a:r>
            <a:r>
              <a:rPr lang="vi-VN" sz="5400" b="1" smtClean="0">
                <a:solidFill>
                  <a:srgbClr val="FF0000"/>
                </a:solidFill>
                <a:latin typeface="Times New Roman" pitchFamily="18" charset="0"/>
                <a:cs typeface="Times New Roman" pitchFamily="18" charset="0"/>
              </a:rPr>
              <a:t>ư</a:t>
            </a:r>
            <a:r>
              <a:rPr lang="en-US" sz="5400" b="1" smtClean="0">
                <a:solidFill>
                  <a:srgbClr val="FF0000"/>
                </a:solidFill>
                <a:latin typeface="Times New Roman" pitchFamily="18" charset="0"/>
                <a:cs typeface="Times New Roman" pitchFamily="18" charset="0"/>
              </a:rPr>
              <a:t> thế nào?</a:t>
            </a:r>
          </a:p>
          <a:p>
            <a:pPr marL="0" algn="just">
              <a:buFontTx/>
              <a:buNone/>
            </a:pPr>
            <a:r>
              <a:rPr lang="en-US" sz="5400" b="1" smtClean="0">
                <a:solidFill>
                  <a:srgbClr val="000066"/>
                </a:solidFill>
                <a:latin typeface="Times New Roman" pitchFamily="18" charset="0"/>
                <a:cs typeface="Times New Roman" pitchFamily="18" charset="0"/>
              </a:rPr>
              <a:t> </a:t>
            </a:r>
          </a:p>
          <a:p>
            <a:pPr>
              <a:spcBef>
                <a:spcPct val="50000"/>
              </a:spcBef>
            </a:pPr>
            <a:endParaRPr lang="en-US" sz="5400" b="1">
              <a:solidFill>
                <a:srgbClr val="FF0000"/>
              </a:solidFill>
              <a:latin typeface="Times New Roman" pitchFamily="18" charset="0"/>
              <a:cs typeface="Times New Roman" pitchFamily="18" charset="0"/>
            </a:endParaRPr>
          </a:p>
        </p:txBody>
      </p:sp>
      <p:graphicFrame>
        <p:nvGraphicFramePr>
          <p:cNvPr id="1026" name="Object 117"/>
          <p:cNvGraphicFramePr>
            <a:graphicFrameLocks noChangeAspect="1"/>
          </p:cNvGraphicFramePr>
          <p:nvPr/>
        </p:nvGraphicFramePr>
        <p:xfrm>
          <a:off x="6095049" y="3321050"/>
          <a:ext cx="154305" cy="215900"/>
        </p:xfrm>
        <a:graphic>
          <a:graphicData uri="http://schemas.openxmlformats.org/presentationml/2006/ole">
            <mc:AlternateContent xmlns:mc="http://schemas.openxmlformats.org/markup-compatibility/2006">
              <mc:Choice xmlns:v="urn:schemas-microsoft-com:vml" Requires="v">
                <p:oleObj spid="_x0000_s23568" name="Equation" r:id="rId3" imgW="114120" imgH="215640" progId="Equation.3">
                  <p:embed/>
                </p:oleObj>
              </mc:Choice>
              <mc:Fallback>
                <p:oleObj name="Equation" r:id="rId3" imgW="114120" imgH="215640" progId="Equation.3">
                  <p:embed/>
                  <p:pic>
                    <p:nvPicPr>
                      <p:cNvPr id="0" name="Object 1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5049" y="3321050"/>
                        <a:ext cx="154305"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118"/>
          <p:cNvGraphicFramePr>
            <a:graphicFrameLocks noChangeAspect="1"/>
          </p:cNvGraphicFramePr>
          <p:nvPr/>
        </p:nvGraphicFramePr>
        <p:xfrm>
          <a:off x="5627846" y="2667000"/>
          <a:ext cx="653654" cy="228600"/>
        </p:xfrm>
        <a:graphic>
          <a:graphicData uri="http://schemas.openxmlformats.org/presentationml/2006/ole">
            <mc:AlternateContent xmlns:mc="http://schemas.openxmlformats.org/markup-compatibility/2006">
              <mc:Choice xmlns:v="urn:schemas-microsoft-com:vml" Requires="v">
                <p:oleObj spid="_x0000_s23569" name="Equation" r:id="rId5" imgW="114120" imgH="215640" progId="Equation.3">
                  <p:embed/>
                </p:oleObj>
              </mc:Choice>
              <mc:Fallback>
                <p:oleObj name="Equation" r:id="rId5" imgW="114120" imgH="215640" progId="Equation.3">
                  <p:embed/>
                  <p:pic>
                    <p:nvPicPr>
                      <p:cNvPr id="0" name="Object 1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27846" y="2667000"/>
                        <a:ext cx="653654"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3" name="Rectangle 122"/>
          <p:cNvSpPr>
            <a:spLocks noChangeArrowheads="1"/>
          </p:cNvSpPr>
          <p:nvPr/>
        </p:nvSpPr>
        <p:spPr bwMode="auto">
          <a:xfrm>
            <a:off x="1" y="0"/>
            <a:ext cx="184731" cy="923330"/>
          </a:xfrm>
          <a:prstGeom prst="rect">
            <a:avLst/>
          </a:prstGeom>
          <a:noFill/>
          <a:ln w="12700" cap="sq">
            <a:noFill/>
            <a:miter lim="800000"/>
            <a:headEnd type="none" w="sm" len="sm"/>
            <a:tailEnd type="none" w="sm" len="sm"/>
          </a:ln>
        </p:spPr>
        <p:txBody>
          <a:bodyPr wrap="none" anchor="ctr">
            <a:spAutoFit/>
          </a:bodyPr>
          <a:lstStyle/>
          <a:p>
            <a:endParaRPr lang="en-US" sz="5400">
              <a:solidFill>
                <a:schemeClr val="bg2"/>
              </a:solidFill>
              <a:latin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17463"/>
            <a:ext cx="8126730" cy="5509200"/>
          </a:xfrm>
          <a:prstGeom prst="rect">
            <a:avLst/>
          </a:prstGeom>
          <a:noFill/>
          <a:ln w="9525">
            <a:noFill/>
            <a:miter lim="800000"/>
            <a:headEnd/>
            <a:tailEnd/>
          </a:ln>
        </p:spPr>
        <p:txBody>
          <a:bodyPr>
            <a:spAutoFit/>
          </a:bodyPr>
          <a:lstStyle/>
          <a:p>
            <a:r>
              <a:rPr lang="en-US" sz="4000" b="1" dirty="0">
                <a:solidFill>
                  <a:srgbClr val="CC0099"/>
                </a:solidFill>
                <a:latin typeface="Times New Roman" pitchFamily="18" charset="0"/>
                <a:cs typeface="Times New Roman" pitchFamily="18" charset="0"/>
              </a:rPr>
              <a:t>    </a:t>
            </a:r>
            <a:r>
              <a:rPr lang="en-US" sz="4000" b="1" dirty="0" smtClean="0">
                <a:solidFill>
                  <a:srgbClr val="CC0099"/>
                </a:solidFill>
                <a:latin typeface="Times New Roman" pitchFamily="18" charset="0"/>
                <a:cs typeface="Times New Roman" pitchFamily="18" charset="0"/>
              </a:rPr>
              <a:t>                                                 </a:t>
            </a:r>
            <a:r>
              <a:rPr lang="en-US" sz="4000" b="1" dirty="0" smtClean="0">
                <a:latin typeface="Times New Roman" pitchFamily="18" charset="0"/>
                <a:cs typeface="Times New Roman" pitchFamily="18" charset="0"/>
              </a:rPr>
              <a:t>       </a:t>
            </a:r>
            <a:endParaRPr lang="vi-VN" sz="4000" b="1" dirty="0" smtClean="0"/>
          </a:p>
          <a:p>
            <a:r>
              <a:rPr lang="vi-VN" sz="4000" b="1" dirty="0" smtClean="0"/>
              <a:t>       </a:t>
            </a:r>
            <a:r>
              <a:rPr lang="vi-VN" sz="4000" b="1" dirty="0" smtClean="0">
                <a:latin typeface="Times New Roman" panose="02020603050405020304" pitchFamily="18" charset="0"/>
                <a:cs typeface="Times New Roman" panose="02020603050405020304" pitchFamily="18" charset="0"/>
              </a:rPr>
              <a:t>Chúc Hồng khỏe. Mong nhận được thư bạn.</a:t>
            </a:r>
          </a:p>
          <a:p>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Bạn</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mới</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của</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Hồng</a:t>
            </a:r>
            <a:endParaRPr lang="en-US" sz="4000" b="1" dirty="0" smtClean="0">
              <a:latin typeface="Times New Roman" panose="02020603050405020304" pitchFamily="18" charset="0"/>
              <a:cs typeface="Times New Roman" panose="02020603050405020304" pitchFamily="18" charset="0"/>
            </a:endParaRPr>
          </a:p>
          <a:p>
            <a:r>
              <a:rPr lang="vi-VN" sz="4000" b="1" dirty="0" smtClean="0">
                <a:latin typeface="Times New Roman" panose="02020603050405020304" pitchFamily="18" charset="0"/>
                <a:cs typeface="Times New Roman" panose="02020603050405020304" pitchFamily="18" charset="0"/>
              </a:rPr>
              <a:t> </a:t>
            </a:r>
            <a:r>
              <a:rPr lang="en-US" sz="4000" b="1" dirty="0" smtClean="0">
                <a:latin typeface="Times New Roman" panose="02020603050405020304" pitchFamily="18" charset="0"/>
                <a:cs typeface="Times New Roman" panose="02020603050405020304" pitchFamily="18" charset="0"/>
              </a:rPr>
              <a:t>              </a:t>
            </a:r>
          </a:p>
          <a:p>
            <a:endParaRPr lang="en-US" sz="4000" b="1" dirty="0" smtClean="0">
              <a:latin typeface="Times New Roman" panose="02020603050405020304" pitchFamily="18" charset="0"/>
              <a:cs typeface="Times New Roman" panose="02020603050405020304" pitchFamily="18" charset="0"/>
            </a:endParaRPr>
          </a:p>
          <a:p>
            <a:r>
              <a:rPr lang="en-US" sz="4000" b="1" dirty="0" smtClean="0">
                <a:latin typeface="Times New Roman" panose="02020603050405020304" pitchFamily="18" charset="0"/>
                <a:cs typeface="Times New Roman" panose="02020603050405020304" pitchFamily="18" charset="0"/>
              </a:rPr>
              <a:t>               </a:t>
            </a:r>
            <a:r>
              <a:rPr lang="vi-VN" sz="4000" b="1" dirty="0" smtClean="0">
                <a:latin typeface="Times New Roman" panose="02020603050405020304" pitchFamily="18" charset="0"/>
                <a:cs typeface="Times New Roman" panose="02020603050405020304" pitchFamily="18" charset="0"/>
              </a:rPr>
              <a:t>Quách Tuấn Lương </a:t>
            </a:r>
          </a:p>
          <a:p>
            <a:pPr>
              <a:lnSpc>
                <a:spcPct val="130000"/>
              </a:lnSpc>
              <a:spcBef>
                <a:spcPct val="50000"/>
              </a:spcBef>
            </a:pPr>
            <a:endParaRPr lang="en-US" sz="4000" b="1" dirty="0">
              <a:solidFill>
                <a:srgbClr val="00CC00"/>
              </a:solidFill>
              <a:latin typeface="Times New Roman" pitchFamily="18" charset="0"/>
              <a:cs typeface="Times New Roman" pitchFamily="18" charset="0"/>
            </a:endParaRPr>
          </a:p>
        </p:txBody>
      </p:sp>
      <p:cxnSp>
        <p:nvCxnSpPr>
          <p:cNvPr id="6" name="Straight Connector 5"/>
          <p:cNvCxnSpPr/>
          <p:nvPr/>
        </p:nvCxnSpPr>
        <p:spPr>
          <a:xfrm rot="5400000">
            <a:off x="4671061" y="3504645"/>
            <a:ext cx="6705600" cy="428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16" name="TextBox 15"/>
          <p:cNvSpPr txBox="1">
            <a:spLocks noChangeArrowheads="1"/>
          </p:cNvSpPr>
          <p:nvPr/>
        </p:nvSpPr>
        <p:spPr bwMode="auto">
          <a:xfrm>
            <a:off x="8382000" y="457200"/>
            <a:ext cx="3257623" cy="707886"/>
          </a:xfrm>
          <a:prstGeom prst="rect">
            <a:avLst/>
          </a:prstGeom>
          <a:noFill/>
          <a:ln w="9525">
            <a:noFill/>
            <a:miter lim="800000"/>
            <a:headEnd/>
            <a:tailEnd/>
          </a:ln>
        </p:spPr>
        <p:txBody>
          <a:bodyPr wrap="none">
            <a:spAutoFit/>
          </a:bodyPr>
          <a:lstStyle/>
          <a:p>
            <a:r>
              <a:rPr lang="en-US" sz="4000" b="1" dirty="0" err="1">
                <a:solidFill>
                  <a:srgbClr val="FF0000"/>
                </a:solidFill>
                <a:latin typeface="Times New Roman" pitchFamily="18" charset="0"/>
                <a:cs typeface="Times New Roman" pitchFamily="18" charset="0"/>
              </a:rPr>
              <a:t>Phần</a:t>
            </a:r>
            <a:r>
              <a:rPr lang="en-US" sz="4000" b="1" dirty="0">
                <a:solidFill>
                  <a:srgbClr val="FF0000"/>
                </a:solidFill>
                <a:latin typeface="Times New Roman" pitchFamily="18" charset="0"/>
                <a:cs typeface="Times New Roman" pitchFamily="18" charset="0"/>
              </a:rPr>
              <a:t> </a:t>
            </a:r>
            <a:r>
              <a:rPr lang="en-US" sz="4000" b="1" dirty="0" err="1">
                <a:solidFill>
                  <a:srgbClr val="FF0000"/>
                </a:solidFill>
                <a:latin typeface="Times New Roman" pitchFamily="18" charset="0"/>
                <a:cs typeface="Times New Roman" pitchFamily="18" charset="0"/>
              </a:rPr>
              <a:t>cuối</a:t>
            </a:r>
            <a:r>
              <a:rPr lang="en-US" sz="4000" b="1" dirty="0">
                <a:solidFill>
                  <a:srgbClr val="FF0000"/>
                </a:solidFill>
                <a:latin typeface="Times New Roman" pitchFamily="18" charset="0"/>
                <a:cs typeface="Times New Roman" pitchFamily="18" charset="0"/>
              </a:rPr>
              <a:t> </a:t>
            </a:r>
            <a:r>
              <a:rPr lang="en-US" sz="4000" b="1" dirty="0" err="1">
                <a:solidFill>
                  <a:srgbClr val="FF0000"/>
                </a:solidFill>
                <a:latin typeface="Times New Roman" pitchFamily="18" charset="0"/>
                <a:cs typeface="Times New Roman" pitchFamily="18" charset="0"/>
              </a:rPr>
              <a:t>thư</a:t>
            </a:r>
            <a:endParaRPr lang="en-US" sz="4000" b="1" dirty="0">
              <a:solidFill>
                <a:srgbClr val="FF0000"/>
              </a:solidFill>
              <a:latin typeface="Times New Roman" pitchFamily="18" charset="0"/>
              <a:cs typeface="Times New Roman" pitchFamily="18" charset="0"/>
            </a:endParaRPr>
          </a:p>
        </p:txBody>
      </p:sp>
      <p:sp>
        <p:nvSpPr>
          <p:cNvPr id="24" name="TextBox 23"/>
          <p:cNvSpPr txBox="1">
            <a:spLocks noChangeArrowheads="1"/>
          </p:cNvSpPr>
          <p:nvPr/>
        </p:nvSpPr>
        <p:spPr bwMode="auto">
          <a:xfrm>
            <a:off x="8382000" y="1600200"/>
            <a:ext cx="3657600" cy="3170099"/>
          </a:xfrm>
          <a:prstGeom prst="rect">
            <a:avLst/>
          </a:prstGeom>
          <a:noFill/>
          <a:ln w="9525">
            <a:noFill/>
            <a:miter lim="800000"/>
            <a:headEnd/>
            <a:tailEnd/>
          </a:ln>
        </p:spPr>
        <p:txBody>
          <a:bodyPr wrap="square">
            <a:spAutoFit/>
          </a:bodyPr>
          <a:lstStyle/>
          <a:p>
            <a:pPr>
              <a:buFontTx/>
              <a:buChar char="-"/>
            </a:pPr>
            <a:r>
              <a:rPr lang="en-US" sz="4000" b="1">
                <a:latin typeface="Times New Roman" pitchFamily="18" charset="0"/>
                <a:cs typeface="Times New Roman" pitchFamily="18" charset="0"/>
              </a:rPr>
              <a:t> Lời chúc, lời cảm ơn, hứa hẹn</a:t>
            </a:r>
          </a:p>
          <a:p>
            <a:pPr>
              <a:buFontTx/>
              <a:buChar char="-"/>
            </a:pPr>
            <a:r>
              <a:rPr lang="en-US" sz="4000" b="1">
                <a:latin typeface="Times New Roman" pitchFamily="18" charset="0"/>
                <a:cs typeface="Times New Roman" pitchFamily="18" charset="0"/>
              </a:rPr>
              <a:t> Chữ kí và họ tên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checkerboard(across)">
                                      <p:cBhvr>
                                        <p:cTn id="7" dur="500"/>
                                        <p:tgtEl>
                                          <p:spTgt spid="61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p:cTn id="12" dur="500" fill="hold"/>
                                        <p:tgtEl>
                                          <p:spTgt spid="16"/>
                                        </p:tgtEl>
                                        <p:attrNameLst>
                                          <p:attrName>ppt_w</p:attrName>
                                        </p:attrNameLst>
                                      </p:cBhvr>
                                      <p:tavLst>
                                        <p:tav tm="0">
                                          <p:val>
                                            <p:fltVal val="0"/>
                                          </p:val>
                                        </p:tav>
                                        <p:tav tm="100000">
                                          <p:val>
                                            <p:strVal val="#ppt_w"/>
                                          </p:val>
                                        </p:tav>
                                      </p:tavLst>
                                    </p:anim>
                                    <p:anim calcmode="lin" valueType="num">
                                      <p:cBhvr>
                                        <p:cTn id="13" dur="500" fill="hold"/>
                                        <p:tgtEl>
                                          <p:spTgt spid="16"/>
                                        </p:tgtEl>
                                        <p:attrNameLst>
                                          <p:attrName>ppt_h</p:attrName>
                                        </p:attrNameLst>
                                      </p:cBhvr>
                                      <p:tavLst>
                                        <p:tav tm="0">
                                          <p:val>
                                            <p:fltVal val="0"/>
                                          </p:val>
                                        </p:tav>
                                        <p:tav tm="100000">
                                          <p:val>
                                            <p:strVal val="#ppt_h"/>
                                          </p:val>
                                        </p:tav>
                                      </p:tavLst>
                                    </p:anim>
                                    <p:animEffect transition="in" filter="fade">
                                      <p:cBhvr>
                                        <p:cTn id="14" dur="500"/>
                                        <p:tgtEl>
                                          <p:spTgt spid="16"/>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p:cTn id="19" dur="500" fill="hold"/>
                                        <p:tgtEl>
                                          <p:spTgt spid="24"/>
                                        </p:tgtEl>
                                        <p:attrNameLst>
                                          <p:attrName>ppt_w</p:attrName>
                                        </p:attrNameLst>
                                      </p:cBhvr>
                                      <p:tavLst>
                                        <p:tav tm="0">
                                          <p:val>
                                            <p:fltVal val="0"/>
                                          </p:val>
                                        </p:tav>
                                        <p:tav tm="100000">
                                          <p:val>
                                            <p:strVal val="#ppt_w"/>
                                          </p:val>
                                        </p:tav>
                                      </p:tavLst>
                                    </p:anim>
                                    <p:anim calcmode="lin" valueType="num">
                                      <p:cBhvr>
                                        <p:cTn id="20" dur="500" fill="hold"/>
                                        <p:tgtEl>
                                          <p:spTgt spid="24"/>
                                        </p:tgtEl>
                                        <p:attrNameLst>
                                          <p:attrName>ppt_h</p:attrName>
                                        </p:attrNameLst>
                                      </p:cBhvr>
                                      <p:tavLst>
                                        <p:tav tm="0">
                                          <p:val>
                                            <p:fltVal val="0"/>
                                          </p:val>
                                        </p:tav>
                                        <p:tav tm="100000">
                                          <p:val>
                                            <p:strVal val="#ppt_h"/>
                                          </p:val>
                                        </p:tav>
                                      </p:tavLst>
                                    </p:anim>
                                    <p:animEffect transition="in" filter="fade">
                                      <p:cBhvr>
                                        <p:cTn id="2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16" grpId="0"/>
      <p:bldP spid="24"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17463"/>
            <a:ext cx="8126730" cy="6170920"/>
          </a:xfrm>
          <a:prstGeom prst="rect">
            <a:avLst/>
          </a:prstGeom>
          <a:noFill/>
          <a:ln w="9525">
            <a:noFill/>
            <a:miter lim="800000"/>
            <a:headEnd/>
            <a:tailEnd/>
          </a:ln>
        </p:spPr>
        <p:txBody>
          <a:bodyPr>
            <a:spAutoFit/>
          </a:bodyPr>
          <a:lstStyle/>
          <a:p>
            <a:pPr>
              <a:lnSpc>
                <a:spcPct val="110000"/>
              </a:lnSpc>
              <a:spcBef>
                <a:spcPts val="600"/>
              </a:spcBef>
            </a:pPr>
            <a:r>
              <a:rPr lang="en-US" sz="1700" b="1" dirty="0">
                <a:solidFill>
                  <a:srgbClr val="00CC00"/>
                </a:solidFill>
                <a:latin typeface=".VnArial Narrow" pitchFamily="34" charset="0"/>
              </a:rPr>
              <a:t>                                                         </a:t>
            </a:r>
            <a:r>
              <a:rPr lang="en-US" sz="1700" b="1" dirty="0" err="1" smtClean="0">
                <a:solidFill>
                  <a:srgbClr val="00CC00"/>
                </a:solidFill>
                <a:latin typeface="Times New Roman" panose="02020603050405020304" pitchFamily="18" charset="0"/>
                <a:cs typeface="Times New Roman" panose="02020603050405020304" pitchFamily="18" charset="0"/>
              </a:rPr>
              <a:t>Hòa</a:t>
            </a:r>
            <a:r>
              <a:rPr lang="en-US" sz="1700" b="1" dirty="0" smtClean="0">
                <a:solidFill>
                  <a:srgbClr val="00CC00"/>
                </a:solidFill>
                <a:latin typeface="Times New Roman" panose="02020603050405020304" pitchFamily="18" charset="0"/>
                <a:cs typeface="Times New Roman" panose="02020603050405020304" pitchFamily="18" charset="0"/>
              </a:rPr>
              <a:t> </a:t>
            </a:r>
            <a:r>
              <a:rPr lang="en-US" sz="1700" b="1" dirty="0" err="1" smtClean="0">
                <a:solidFill>
                  <a:srgbClr val="00CC00"/>
                </a:solidFill>
                <a:latin typeface="Times New Roman" panose="02020603050405020304" pitchFamily="18" charset="0"/>
                <a:cs typeface="Times New Roman" panose="02020603050405020304" pitchFamily="18" charset="0"/>
              </a:rPr>
              <a:t>Bình</a:t>
            </a:r>
            <a:r>
              <a:rPr lang="en-US" sz="1700" b="1" dirty="0" smtClean="0">
                <a:solidFill>
                  <a:srgbClr val="00CC00"/>
                </a:solidFill>
                <a:latin typeface="Times New Roman" panose="02020603050405020304" pitchFamily="18" charset="0"/>
                <a:cs typeface="Times New Roman" panose="02020603050405020304" pitchFamily="18" charset="0"/>
              </a:rPr>
              <a:t> </a:t>
            </a:r>
            <a:r>
              <a:rPr lang="en-US" sz="1700" b="1" dirty="0" err="1" smtClean="0">
                <a:solidFill>
                  <a:srgbClr val="00CC00"/>
                </a:solidFill>
                <a:latin typeface="Times New Roman" panose="02020603050405020304" pitchFamily="18" charset="0"/>
                <a:cs typeface="Times New Roman" panose="02020603050405020304" pitchFamily="18" charset="0"/>
              </a:rPr>
              <a:t>ngày</a:t>
            </a:r>
            <a:r>
              <a:rPr lang="en-US" sz="1700" b="1" dirty="0" smtClean="0">
                <a:solidFill>
                  <a:srgbClr val="00CC00"/>
                </a:solidFill>
                <a:latin typeface="Times New Roman" panose="02020603050405020304" pitchFamily="18" charset="0"/>
                <a:cs typeface="Times New Roman" panose="02020603050405020304" pitchFamily="18" charset="0"/>
              </a:rPr>
              <a:t> 5 </a:t>
            </a:r>
            <a:r>
              <a:rPr lang="en-US" sz="1700" b="1" dirty="0" err="1" smtClean="0">
                <a:solidFill>
                  <a:srgbClr val="00CC00"/>
                </a:solidFill>
                <a:latin typeface="Times New Roman" panose="02020603050405020304" pitchFamily="18" charset="0"/>
                <a:cs typeface="Times New Roman" panose="02020603050405020304" pitchFamily="18" charset="0"/>
              </a:rPr>
              <a:t>tháng</a:t>
            </a:r>
            <a:r>
              <a:rPr lang="en-US" sz="1700" b="1" dirty="0" smtClean="0">
                <a:solidFill>
                  <a:srgbClr val="00CC00"/>
                </a:solidFill>
                <a:latin typeface="Times New Roman" panose="02020603050405020304" pitchFamily="18" charset="0"/>
                <a:cs typeface="Times New Roman" panose="02020603050405020304" pitchFamily="18" charset="0"/>
              </a:rPr>
              <a:t> 8 n2000</a:t>
            </a:r>
            <a:endParaRPr lang="en-US" sz="1700" b="1" dirty="0">
              <a:solidFill>
                <a:srgbClr val="00CC00"/>
              </a:solidFill>
              <a:latin typeface="Times New Roman" panose="02020603050405020304" pitchFamily="18" charset="0"/>
              <a:cs typeface="Times New Roman" panose="02020603050405020304" pitchFamily="18" charset="0"/>
            </a:endParaRPr>
          </a:p>
          <a:p>
            <a:pPr>
              <a:lnSpc>
                <a:spcPct val="110000"/>
              </a:lnSpc>
              <a:spcBef>
                <a:spcPts val="600"/>
              </a:spcBef>
            </a:pPr>
            <a:r>
              <a:rPr lang="en-US" sz="1700" b="1" dirty="0">
                <a:solidFill>
                  <a:srgbClr val="00CC00"/>
                </a:solidFill>
                <a:latin typeface=".VnArial Narrow" pitchFamily="34" charset="0"/>
              </a:rPr>
              <a:t>        </a:t>
            </a:r>
          </a:p>
          <a:p>
            <a:r>
              <a:rPr lang="en-US" sz="1700" b="1" dirty="0">
                <a:solidFill>
                  <a:srgbClr val="00CC00"/>
                </a:solidFill>
                <a:latin typeface=".VnArial Narrow" pitchFamily="34" charset="0"/>
              </a:rPr>
              <a:t>        </a:t>
            </a:r>
            <a:r>
              <a:rPr lang="en-US" sz="1600" b="1" dirty="0" err="1">
                <a:solidFill>
                  <a:srgbClr val="00CC00"/>
                </a:solidFill>
              </a:rPr>
              <a:t>Bạn</a:t>
            </a:r>
            <a:r>
              <a:rPr lang="en-US" sz="1600" b="1" dirty="0">
                <a:solidFill>
                  <a:srgbClr val="00CC00"/>
                </a:solidFill>
              </a:rPr>
              <a:t> </a:t>
            </a:r>
            <a:r>
              <a:rPr lang="en-US" sz="1600" b="1" dirty="0" err="1">
                <a:solidFill>
                  <a:srgbClr val="00CC00"/>
                </a:solidFill>
              </a:rPr>
              <a:t>Hồng</a:t>
            </a:r>
            <a:r>
              <a:rPr lang="en-US" sz="1600" b="1" dirty="0">
                <a:solidFill>
                  <a:srgbClr val="00CC00"/>
                </a:solidFill>
              </a:rPr>
              <a:t> </a:t>
            </a:r>
            <a:r>
              <a:rPr lang="en-US" sz="1600" b="1" dirty="0" err="1">
                <a:solidFill>
                  <a:srgbClr val="00CC00"/>
                </a:solidFill>
              </a:rPr>
              <a:t>thân</a:t>
            </a:r>
            <a:r>
              <a:rPr lang="en-US" sz="1600" b="1" dirty="0">
                <a:solidFill>
                  <a:srgbClr val="00CC00"/>
                </a:solidFill>
              </a:rPr>
              <a:t> </a:t>
            </a:r>
            <a:r>
              <a:rPr lang="en-US" sz="1600" b="1" dirty="0" err="1">
                <a:solidFill>
                  <a:srgbClr val="00CC00"/>
                </a:solidFill>
              </a:rPr>
              <a:t>mến</a:t>
            </a:r>
            <a:r>
              <a:rPr lang="en-US" sz="1600" b="1" dirty="0" smtClean="0">
                <a:solidFill>
                  <a:srgbClr val="00CC00"/>
                </a:solidFill>
              </a:rPr>
              <a:t>,</a:t>
            </a:r>
          </a:p>
          <a:p>
            <a:endParaRPr lang="en-US" sz="1600" b="1" dirty="0"/>
          </a:p>
          <a:p>
            <a:r>
              <a:rPr lang="en-US" sz="1700" b="1" dirty="0" smtClean="0">
                <a:latin typeface=".VnArial Narrow" pitchFamily="34" charset="0"/>
              </a:rPr>
              <a:t>        </a:t>
            </a:r>
            <a:r>
              <a:rPr lang="vi-VN" sz="1600" b="1" dirty="0">
                <a:solidFill>
                  <a:srgbClr val="FF0000"/>
                </a:solidFill>
              </a:rPr>
              <a:t>Mình là Quách Tuấn Lương, học sinh lớp 4B Trường Tiểu học Cù Chính Lan, thị xã Hoà Bình. Hôm nay, đọc báo Thiếu niên Tiền phong, mình rất xúc động được biết ba của Hồng đã hi sinh trong trận lũ lụt vừa rồi. Mình gửi bức thư này chia buồn với bạn.</a:t>
            </a:r>
          </a:p>
          <a:p>
            <a:r>
              <a:rPr lang="vi-VN" sz="1600" b="1" dirty="0"/>
              <a:t>       </a:t>
            </a:r>
            <a:r>
              <a:rPr lang="vi-VN" sz="1600" b="1" dirty="0">
                <a:solidFill>
                  <a:srgbClr val="0070C0"/>
                </a:solidFill>
              </a:rPr>
              <a:t>Hồng ơi !</a:t>
            </a:r>
          </a:p>
          <a:p>
            <a:r>
              <a:rPr lang="vi-VN" sz="1600" b="1" dirty="0">
                <a:solidFill>
                  <a:srgbClr val="0070C0"/>
                </a:solidFill>
              </a:rPr>
              <a:t>       Mình hiểu Hồng đau đớn và thiệt thòi như thế nào khi ba Hồng đã ra đi mãi mãi. Nhưng chắc là Hồng cũng tự hào về tấm gương dũng cảm của ba xả thân cứu người giữa dòng nước lũ. Mình tin rằng theo gương ba, Hồng sẽ vượt qua nỗi đau này. Bên cạnh Hồng còn có má, có cô bác và những người bạn mới như mình.</a:t>
            </a:r>
          </a:p>
          <a:p>
            <a:r>
              <a:rPr lang="vi-VN" sz="1600" b="1" dirty="0"/>
              <a:t>       Mấy ngày nay, ở địa phương mình và khắp thị xã đang có phong trào quyên góp ủng hộ đồng bào khắc phục thiên tai. Trường mình cũng vừa tổ chức góp đồ dùng học tập giúp các bạn vùng lũ lụt. Riêng mình gửi tặng Hồng toàn bộ số tiền mình bỏ ống từ mấy năm nay. Hồng nhận cho mình nhé</a:t>
            </a:r>
            <a:r>
              <a:rPr lang="vi-VN" sz="1600" b="1" dirty="0" smtClean="0"/>
              <a:t>.</a:t>
            </a:r>
            <a:endParaRPr lang="en-US" sz="1600" b="1" dirty="0" smtClean="0"/>
          </a:p>
          <a:p>
            <a:endParaRPr lang="vi-VN" sz="1600" b="1" dirty="0"/>
          </a:p>
          <a:p>
            <a:r>
              <a:rPr lang="vi-VN" sz="1600" b="1" dirty="0">
                <a:solidFill>
                  <a:srgbClr val="FF3399"/>
                </a:solidFill>
              </a:rPr>
              <a:t>       Chúc Hồng khỏe. Mong nhận được thư bạn.</a:t>
            </a:r>
          </a:p>
          <a:p>
            <a:r>
              <a:rPr lang="en-US" sz="1600" b="1" dirty="0">
                <a:solidFill>
                  <a:srgbClr val="FF3399"/>
                </a:solidFill>
              </a:rPr>
              <a:t>                                                                               </a:t>
            </a:r>
            <a:r>
              <a:rPr lang="en-US" sz="1600" b="1" dirty="0" err="1">
                <a:solidFill>
                  <a:srgbClr val="FF3399"/>
                </a:solidFill>
              </a:rPr>
              <a:t>Bạn</a:t>
            </a:r>
            <a:r>
              <a:rPr lang="en-US" sz="1600" b="1" dirty="0">
                <a:solidFill>
                  <a:srgbClr val="FF3399"/>
                </a:solidFill>
              </a:rPr>
              <a:t> </a:t>
            </a:r>
            <a:r>
              <a:rPr lang="en-US" sz="1600" b="1" dirty="0" err="1">
                <a:solidFill>
                  <a:srgbClr val="FF3399"/>
                </a:solidFill>
              </a:rPr>
              <a:t>mới</a:t>
            </a:r>
            <a:r>
              <a:rPr lang="en-US" sz="1600" b="1" dirty="0">
                <a:solidFill>
                  <a:srgbClr val="FF3399"/>
                </a:solidFill>
              </a:rPr>
              <a:t> </a:t>
            </a:r>
            <a:r>
              <a:rPr lang="en-US" sz="1600" b="1" dirty="0" err="1">
                <a:solidFill>
                  <a:srgbClr val="FF3399"/>
                </a:solidFill>
              </a:rPr>
              <a:t>của</a:t>
            </a:r>
            <a:r>
              <a:rPr lang="en-US" sz="1600" b="1" dirty="0">
                <a:solidFill>
                  <a:srgbClr val="FF3399"/>
                </a:solidFill>
              </a:rPr>
              <a:t> </a:t>
            </a:r>
            <a:r>
              <a:rPr lang="en-US" sz="1600" b="1" dirty="0" err="1">
                <a:solidFill>
                  <a:srgbClr val="FF3399"/>
                </a:solidFill>
              </a:rPr>
              <a:t>Hồng</a:t>
            </a:r>
            <a:endParaRPr lang="en-US" sz="1600" b="1" dirty="0">
              <a:solidFill>
                <a:srgbClr val="FF3399"/>
              </a:solidFill>
            </a:endParaRPr>
          </a:p>
          <a:p>
            <a:r>
              <a:rPr lang="vi-VN" sz="1600" b="1" dirty="0">
                <a:solidFill>
                  <a:srgbClr val="FF3399"/>
                </a:solidFill>
              </a:rPr>
              <a:t>                                                                               Quách Tuấn Lương </a:t>
            </a:r>
          </a:p>
          <a:p>
            <a:pPr>
              <a:lnSpc>
                <a:spcPct val="130000"/>
              </a:lnSpc>
              <a:spcBef>
                <a:spcPct val="50000"/>
              </a:spcBef>
            </a:pPr>
            <a:endParaRPr lang="en-US" sz="1700" b="1" dirty="0">
              <a:solidFill>
                <a:srgbClr val="00CC00"/>
              </a:solidFill>
              <a:latin typeface=".VnArial Narrow" pitchFamily="34" charset="0"/>
            </a:endParaRPr>
          </a:p>
        </p:txBody>
      </p:sp>
      <p:cxnSp>
        <p:nvCxnSpPr>
          <p:cNvPr id="6" name="Straight Connector 5"/>
          <p:cNvCxnSpPr/>
          <p:nvPr/>
        </p:nvCxnSpPr>
        <p:spPr>
          <a:xfrm rot="5400000">
            <a:off x="4671061" y="3504645"/>
            <a:ext cx="6705600" cy="428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0" y="1066800"/>
            <a:ext cx="9875520" cy="1587"/>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0" y="4800600"/>
            <a:ext cx="11155680" cy="158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a:spLocks noChangeArrowheads="1"/>
          </p:cNvSpPr>
          <p:nvPr/>
        </p:nvSpPr>
        <p:spPr bwMode="auto">
          <a:xfrm>
            <a:off x="8023861" y="0"/>
            <a:ext cx="1527982" cy="369332"/>
          </a:xfrm>
          <a:prstGeom prst="rect">
            <a:avLst/>
          </a:prstGeom>
          <a:noFill/>
          <a:ln w="9525">
            <a:noFill/>
            <a:miter lim="800000"/>
            <a:headEnd/>
            <a:tailEnd/>
          </a:ln>
        </p:spPr>
        <p:txBody>
          <a:bodyPr wrap="none">
            <a:spAutoFit/>
          </a:bodyPr>
          <a:lstStyle/>
          <a:p>
            <a:r>
              <a:rPr lang="en-US" b="1">
                <a:solidFill>
                  <a:srgbClr val="FF0000"/>
                </a:solidFill>
                <a:latin typeface="Times New Roman" pitchFamily="18" charset="0"/>
                <a:cs typeface="Times New Roman" pitchFamily="18" charset="0"/>
              </a:rPr>
              <a:t>Phần đầu thư</a:t>
            </a:r>
          </a:p>
        </p:txBody>
      </p:sp>
      <p:sp>
        <p:nvSpPr>
          <p:cNvPr id="15" name="TextBox 14"/>
          <p:cNvSpPr txBox="1">
            <a:spLocks noChangeArrowheads="1"/>
          </p:cNvSpPr>
          <p:nvPr/>
        </p:nvSpPr>
        <p:spPr bwMode="auto">
          <a:xfrm>
            <a:off x="8011002" y="984250"/>
            <a:ext cx="1306768" cy="369332"/>
          </a:xfrm>
          <a:prstGeom prst="rect">
            <a:avLst/>
          </a:prstGeom>
          <a:noFill/>
          <a:ln w="9525">
            <a:noFill/>
            <a:miter lim="800000"/>
            <a:headEnd/>
            <a:tailEnd/>
          </a:ln>
        </p:spPr>
        <p:txBody>
          <a:bodyPr wrap="none">
            <a:spAutoFit/>
          </a:bodyPr>
          <a:lstStyle/>
          <a:p>
            <a:r>
              <a:rPr lang="en-US" b="1">
                <a:solidFill>
                  <a:srgbClr val="FF0000"/>
                </a:solidFill>
                <a:latin typeface="Times New Roman" pitchFamily="18" charset="0"/>
                <a:cs typeface="Times New Roman" pitchFamily="18" charset="0"/>
              </a:rPr>
              <a:t>Phần chính</a:t>
            </a:r>
          </a:p>
        </p:txBody>
      </p:sp>
      <p:sp>
        <p:nvSpPr>
          <p:cNvPr id="16" name="TextBox 15"/>
          <p:cNvSpPr txBox="1">
            <a:spLocks noChangeArrowheads="1"/>
          </p:cNvSpPr>
          <p:nvPr/>
        </p:nvSpPr>
        <p:spPr bwMode="auto">
          <a:xfrm>
            <a:off x="8153400" y="5029200"/>
            <a:ext cx="1566454" cy="369332"/>
          </a:xfrm>
          <a:prstGeom prst="rect">
            <a:avLst/>
          </a:prstGeom>
          <a:noFill/>
          <a:ln w="9525">
            <a:noFill/>
            <a:miter lim="800000"/>
            <a:headEnd/>
            <a:tailEnd/>
          </a:ln>
        </p:spPr>
        <p:txBody>
          <a:bodyPr wrap="none">
            <a:spAutoFit/>
          </a:bodyPr>
          <a:lstStyle/>
          <a:p>
            <a:r>
              <a:rPr lang="en-US" b="1">
                <a:solidFill>
                  <a:srgbClr val="FF0000"/>
                </a:solidFill>
                <a:latin typeface="Times New Roman" pitchFamily="18" charset="0"/>
                <a:cs typeface="Times New Roman" pitchFamily="18" charset="0"/>
              </a:rPr>
              <a:t>Phần cuối thư</a:t>
            </a:r>
          </a:p>
        </p:txBody>
      </p:sp>
      <p:sp>
        <p:nvSpPr>
          <p:cNvPr id="17" name="TextBox 16"/>
          <p:cNvSpPr txBox="1">
            <a:spLocks noChangeArrowheads="1"/>
          </p:cNvSpPr>
          <p:nvPr/>
        </p:nvSpPr>
        <p:spPr bwMode="auto">
          <a:xfrm>
            <a:off x="8229600" y="304801"/>
            <a:ext cx="4114800" cy="646113"/>
          </a:xfrm>
          <a:prstGeom prst="rect">
            <a:avLst/>
          </a:prstGeom>
          <a:noFill/>
          <a:ln w="9525">
            <a:noFill/>
            <a:miter lim="800000"/>
            <a:headEnd/>
            <a:tailEnd/>
          </a:ln>
        </p:spPr>
        <p:txBody>
          <a:bodyPr>
            <a:spAutoFit/>
          </a:bodyPr>
          <a:lstStyle/>
          <a:p>
            <a:pPr>
              <a:buFontTx/>
              <a:buChar char="-"/>
            </a:pPr>
            <a:r>
              <a:rPr lang="en-US">
                <a:latin typeface="Times New Roman" pitchFamily="18" charset="0"/>
                <a:cs typeface="Times New Roman" pitchFamily="18" charset="0"/>
              </a:rPr>
              <a:t>Địa điểm, thời gian viết thư</a:t>
            </a:r>
          </a:p>
          <a:p>
            <a:pPr>
              <a:buFontTx/>
              <a:buChar char="-"/>
            </a:pPr>
            <a:r>
              <a:rPr lang="en-US">
                <a:latin typeface="Times New Roman" pitchFamily="18" charset="0"/>
                <a:cs typeface="Times New Roman" pitchFamily="18" charset="0"/>
              </a:rPr>
              <a:t> Lời thưa gửi</a:t>
            </a:r>
          </a:p>
        </p:txBody>
      </p:sp>
      <p:sp>
        <p:nvSpPr>
          <p:cNvPr id="18" name="TextBox 17"/>
          <p:cNvSpPr txBox="1">
            <a:spLocks noChangeArrowheads="1"/>
          </p:cNvSpPr>
          <p:nvPr/>
        </p:nvSpPr>
        <p:spPr bwMode="auto">
          <a:xfrm>
            <a:off x="8216741" y="1289050"/>
            <a:ext cx="4114800" cy="369888"/>
          </a:xfrm>
          <a:prstGeom prst="rect">
            <a:avLst/>
          </a:prstGeom>
          <a:noFill/>
          <a:ln w="9525">
            <a:noFill/>
            <a:miter lim="800000"/>
            <a:headEnd/>
            <a:tailEnd/>
          </a:ln>
        </p:spPr>
        <p:txBody>
          <a:bodyPr>
            <a:spAutoFit/>
          </a:bodyPr>
          <a:lstStyle/>
          <a:p>
            <a:pPr>
              <a:buFontTx/>
              <a:buChar char="-"/>
            </a:pPr>
            <a:r>
              <a:rPr lang="en-US">
                <a:latin typeface="Times New Roman" pitchFamily="18" charset="0"/>
                <a:cs typeface="Times New Roman" pitchFamily="18" charset="0"/>
              </a:rPr>
              <a:t> Nêu mục đích, lí do viết thư</a:t>
            </a:r>
          </a:p>
        </p:txBody>
      </p:sp>
      <p:sp>
        <p:nvSpPr>
          <p:cNvPr id="19" name="TextBox 18"/>
          <p:cNvSpPr txBox="1">
            <a:spLocks noChangeArrowheads="1"/>
          </p:cNvSpPr>
          <p:nvPr/>
        </p:nvSpPr>
        <p:spPr bwMode="auto">
          <a:xfrm>
            <a:off x="8229600" y="2590801"/>
            <a:ext cx="4114800" cy="369332"/>
          </a:xfrm>
          <a:prstGeom prst="rect">
            <a:avLst/>
          </a:prstGeom>
          <a:noFill/>
          <a:ln w="9525">
            <a:noFill/>
            <a:miter lim="800000"/>
            <a:headEnd/>
            <a:tailEnd/>
          </a:ln>
        </p:spPr>
        <p:txBody>
          <a:bodyPr>
            <a:spAutoFit/>
          </a:bodyPr>
          <a:lstStyle/>
          <a:p>
            <a:pPr>
              <a:buFontTx/>
              <a:buChar char="-"/>
            </a:pPr>
            <a:r>
              <a:rPr lang="en-US">
                <a:latin typeface="Times New Roman" pitchFamily="18" charset="0"/>
                <a:cs typeface="Times New Roman" pitchFamily="18" charset="0"/>
              </a:rPr>
              <a:t> Thăm hỏi tình hình của người nhận thư</a:t>
            </a:r>
          </a:p>
        </p:txBody>
      </p:sp>
      <p:sp>
        <p:nvSpPr>
          <p:cNvPr id="20" name="TextBox 19"/>
          <p:cNvSpPr txBox="1">
            <a:spLocks noChangeArrowheads="1"/>
          </p:cNvSpPr>
          <p:nvPr/>
        </p:nvSpPr>
        <p:spPr bwMode="auto">
          <a:xfrm>
            <a:off x="8229600" y="3505200"/>
            <a:ext cx="4114800" cy="369332"/>
          </a:xfrm>
          <a:prstGeom prst="rect">
            <a:avLst/>
          </a:prstGeom>
          <a:noFill/>
          <a:ln w="9525">
            <a:noFill/>
            <a:miter lim="800000"/>
            <a:headEnd/>
            <a:tailEnd/>
          </a:ln>
        </p:spPr>
        <p:txBody>
          <a:bodyPr>
            <a:spAutoFit/>
          </a:bodyPr>
          <a:lstStyle/>
          <a:p>
            <a:pPr>
              <a:buFontTx/>
              <a:buChar char="-"/>
            </a:pPr>
            <a:r>
              <a:rPr lang="en-US">
                <a:latin typeface="Times New Roman" pitchFamily="18" charset="0"/>
                <a:cs typeface="Times New Roman" pitchFamily="18" charset="0"/>
              </a:rPr>
              <a:t> Thông báo tình hình của người viết thư</a:t>
            </a:r>
          </a:p>
        </p:txBody>
      </p:sp>
      <p:sp>
        <p:nvSpPr>
          <p:cNvPr id="21" name="TextBox 20"/>
          <p:cNvSpPr txBox="1">
            <a:spLocks noChangeArrowheads="1"/>
          </p:cNvSpPr>
          <p:nvPr/>
        </p:nvSpPr>
        <p:spPr bwMode="auto">
          <a:xfrm>
            <a:off x="8229600" y="4038600"/>
            <a:ext cx="4114800" cy="646113"/>
          </a:xfrm>
          <a:prstGeom prst="rect">
            <a:avLst/>
          </a:prstGeom>
          <a:noFill/>
          <a:ln w="9525">
            <a:noFill/>
            <a:miter lim="800000"/>
            <a:headEnd/>
            <a:tailEnd/>
          </a:ln>
        </p:spPr>
        <p:txBody>
          <a:bodyPr>
            <a:spAutoFit/>
          </a:bodyPr>
          <a:lstStyle/>
          <a:p>
            <a:pPr>
              <a:buFontTx/>
              <a:buChar char="-"/>
            </a:pPr>
            <a:r>
              <a:rPr lang="en-US">
                <a:latin typeface="Times New Roman" pitchFamily="18" charset="0"/>
                <a:cs typeface="Times New Roman" pitchFamily="18" charset="0"/>
              </a:rPr>
              <a:t> Nêu ý kiến, trao đổi hoặc bày tỏ tình cảm với người nhận thư</a:t>
            </a:r>
          </a:p>
        </p:txBody>
      </p:sp>
      <p:sp>
        <p:nvSpPr>
          <p:cNvPr id="24" name="TextBox 23"/>
          <p:cNvSpPr txBox="1">
            <a:spLocks noChangeArrowheads="1"/>
          </p:cNvSpPr>
          <p:nvPr/>
        </p:nvSpPr>
        <p:spPr bwMode="auto">
          <a:xfrm>
            <a:off x="8229600" y="5486400"/>
            <a:ext cx="4320540" cy="646113"/>
          </a:xfrm>
          <a:prstGeom prst="rect">
            <a:avLst/>
          </a:prstGeom>
          <a:noFill/>
          <a:ln w="9525">
            <a:noFill/>
            <a:miter lim="800000"/>
            <a:headEnd/>
            <a:tailEnd/>
          </a:ln>
        </p:spPr>
        <p:txBody>
          <a:bodyPr>
            <a:spAutoFit/>
          </a:bodyPr>
          <a:lstStyle/>
          <a:p>
            <a:pPr>
              <a:buFontTx/>
              <a:buChar char="-"/>
            </a:pPr>
            <a:r>
              <a:rPr lang="en-US">
                <a:latin typeface="Times New Roman" pitchFamily="18" charset="0"/>
                <a:cs typeface="Times New Roman" pitchFamily="18" charset="0"/>
              </a:rPr>
              <a:t> Lời chúc, lời cảm ơn, hứa hẹn</a:t>
            </a:r>
          </a:p>
          <a:p>
            <a:pPr>
              <a:buFontTx/>
              <a:buChar char="-"/>
            </a:pPr>
            <a:r>
              <a:rPr lang="en-US">
                <a:latin typeface="Times New Roman" pitchFamily="18" charset="0"/>
                <a:cs typeface="Times New Roman" pitchFamily="18" charset="0"/>
              </a:rPr>
              <a:t> Chữ kí và họ tên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checkerboard(across)">
                                      <p:cBhvr>
                                        <p:cTn id="7" dur="500"/>
                                        <p:tgtEl>
                                          <p:spTgt spid="61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par>
                                <p:cTn id="13" presetID="22" presetClass="entr" presetSubtype="8" fill="hold"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 calcmode="lin" valueType="num">
                                      <p:cBhvr>
                                        <p:cTn id="20" dur="500" fill="hold"/>
                                        <p:tgtEl>
                                          <p:spTgt spid="14"/>
                                        </p:tgtEl>
                                        <p:attrNameLst>
                                          <p:attrName>ppt_w</p:attrName>
                                        </p:attrNameLst>
                                      </p:cBhvr>
                                      <p:tavLst>
                                        <p:tav tm="0">
                                          <p:val>
                                            <p:fltVal val="0"/>
                                          </p:val>
                                        </p:tav>
                                        <p:tav tm="100000">
                                          <p:val>
                                            <p:strVal val="#ppt_w"/>
                                          </p:val>
                                        </p:tav>
                                      </p:tavLst>
                                    </p:anim>
                                    <p:anim calcmode="lin" valueType="num">
                                      <p:cBhvr>
                                        <p:cTn id="21" dur="500" fill="hold"/>
                                        <p:tgtEl>
                                          <p:spTgt spid="14"/>
                                        </p:tgtEl>
                                        <p:attrNameLst>
                                          <p:attrName>ppt_h</p:attrName>
                                        </p:attrNameLst>
                                      </p:cBhvr>
                                      <p:tavLst>
                                        <p:tav tm="0">
                                          <p:val>
                                            <p:fltVal val="0"/>
                                          </p:val>
                                        </p:tav>
                                        <p:tav tm="100000">
                                          <p:val>
                                            <p:strVal val="#ppt_h"/>
                                          </p:val>
                                        </p:tav>
                                      </p:tavLst>
                                    </p:anim>
                                    <p:animEffect transition="in" filter="fade">
                                      <p:cBhvr>
                                        <p:cTn id="22" dur="500"/>
                                        <p:tgtEl>
                                          <p:spTgt spid="1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p:cTn id="27" dur="500" fill="hold"/>
                                        <p:tgtEl>
                                          <p:spTgt spid="15"/>
                                        </p:tgtEl>
                                        <p:attrNameLst>
                                          <p:attrName>ppt_w</p:attrName>
                                        </p:attrNameLst>
                                      </p:cBhvr>
                                      <p:tavLst>
                                        <p:tav tm="0">
                                          <p:val>
                                            <p:fltVal val="0"/>
                                          </p:val>
                                        </p:tav>
                                        <p:tav tm="100000">
                                          <p:val>
                                            <p:strVal val="#ppt_w"/>
                                          </p:val>
                                        </p:tav>
                                      </p:tavLst>
                                    </p:anim>
                                    <p:anim calcmode="lin" valueType="num">
                                      <p:cBhvr>
                                        <p:cTn id="28" dur="500" fill="hold"/>
                                        <p:tgtEl>
                                          <p:spTgt spid="15"/>
                                        </p:tgtEl>
                                        <p:attrNameLst>
                                          <p:attrName>ppt_h</p:attrName>
                                        </p:attrNameLst>
                                      </p:cBhvr>
                                      <p:tavLst>
                                        <p:tav tm="0">
                                          <p:val>
                                            <p:fltVal val="0"/>
                                          </p:val>
                                        </p:tav>
                                        <p:tav tm="100000">
                                          <p:val>
                                            <p:strVal val="#ppt_h"/>
                                          </p:val>
                                        </p:tav>
                                      </p:tavLst>
                                    </p:anim>
                                    <p:animEffect transition="in" filter="fade">
                                      <p:cBhvr>
                                        <p:cTn id="29" dur="500"/>
                                        <p:tgtEl>
                                          <p:spTgt spid="15"/>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3" presetClass="entr" presetSubtype="0" fill="hold" grpId="0" nodeType="click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p:cTn id="34" dur="500" fill="hold"/>
                                        <p:tgtEl>
                                          <p:spTgt spid="16"/>
                                        </p:tgtEl>
                                        <p:attrNameLst>
                                          <p:attrName>ppt_w</p:attrName>
                                        </p:attrNameLst>
                                      </p:cBhvr>
                                      <p:tavLst>
                                        <p:tav tm="0">
                                          <p:val>
                                            <p:fltVal val="0"/>
                                          </p:val>
                                        </p:tav>
                                        <p:tav tm="100000">
                                          <p:val>
                                            <p:strVal val="#ppt_w"/>
                                          </p:val>
                                        </p:tav>
                                      </p:tavLst>
                                    </p:anim>
                                    <p:anim calcmode="lin" valueType="num">
                                      <p:cBhvr>
                                        <p:cTn id="35" dur="500" fill="hold"/>
                                        <p:tgtEl>
                                          <p:spTgt spid="16"/>
                                        </p:tgtEl>
                                        <p:attrNameLst>
                                          <p:attrName>ppt_h</p:attrName>
                                        </p:attrNameLst>
                                      </p:cBhvr>
                                      <p:tavLst>
                                        <p:tav tm="0">
                                          <p:val>
                                            <p:fltVal val="0"/>
                                          </p:val>
                                        </p:tav>
                                        <p:tav tm="100000">
                                          <p:val>
                                            <p:strVal val="#ppt_h"/>
                                          </p:val>
                                        </p:tav>
                                      </p:tavLst>
                                    </p:anim>
                                    <p:animEffect transition="in" filter="fade">
                                      <p:cBhvr>
                                        <p:cTn id="36" dur="500"/>
                                        <p:tgtEl>
                                          <p:spTgt spid="16"/>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53" presetClass="entr" presetSubtype="0"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p:cTn id="41" dur="500" fill="hold"/>
                                        <p:tgtEl>
                                          <p:spTgt spid="17"/>
                                        </p:tgtEl>
                                        <p:attrNameLst>
                                          <p:attrName>ppt_w</p:attrName>
                                        </p:attrNameLst>
                                      </p:cBhvr>
                                      <p:tavLst>
                                        <p:tav tm="0">
                                          <p:val>
                                            <p:fltVal val="0"/>
                                          </p:val>
                                        </p:tav>
                                        <p:tav tm="100000">
                                          <p:val>
                                            <p:strVal val="#ppt_w"/>
                                          </p:val>
                                        </p:tav>
                                      </p:tavLst>
                                    </p:anim>
                                    <p:anim calcmode="lin" valueType="num">
                                      <p:cBhvr>
                                        <p:cTn id="42" dur="500" fill="hold"/>
                                        <p:tgtEl>
                                          <p:spTgt spid="17"/>
                                        </p:tgtEl>
                                        <p:attrNameLst>
                                          <p:attrName>ppt_h</p:attrName>
                                        </p:attrNameLst>
                                      </p:cBhvr>
                                      <p:tavLst>
                                        <p:tav tm="0">
                                          <p:val>
                                            <p:fltVal val="0"/>
                                          </p:val>
                                        </p:tav>
                                        <p:tav tm="100000">
                                          <p:val>
                                            <p:strVal val="#ppt_h"/>
                                          </p:val>
                                        </p:tav>
                                      </p:tavLst>
                                    </p:anim>
                                    <p:animEffect transition="in" filter="fade">
                                      <p:cBhvr>
                                        <p:cTn id="43" dur="500"/>
                                        <p:tgtEl>
                                          <p:spTgt spid="17"/>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53" presetClass="entr" presetSubtype="0" fill="hold" grpId="0" nodeType="clickEffect">
                                  <p:stCondLst>
                                    <p:cond delay="0"/>
                                  </p:stCondLst>
                                  <p:childTnLst>
                                    <p:set>
                                      <p:cBhvr>
                                        <p:cTn id="47" dur="1" fill="hold">
                                          <p:stCondLst>
                                            <p:cond delay="0"/>
                                          </p:stCondLst>
                                        </p:cTn>
                                        <p:tgtEl>
                                          <p:spTgt spid="18"/>
                                        </p:tgtEl>
                                        <p:attrNameLst>
                                          <p:attrName>style.visibility</p:attrName>
                                        </p:attrNameLst>
                                      </p:cBhvr>
                                      <p:to>
                                        <p:strVal val="visible"/>
                                      </p:to>
                                    </p:set>
                                    <p:anim calcmode="lin" valueType="num">
                                      <p:cBhvr>
                                        <p:cTn id="48" dur="500" fill="hold"/>
                                        <p:tgtEl>
                                          <p:spTgt spid="18"/>
                                        </p:tgtEl>
                                        <p:attrNameLst>
                                          <p:attrName>ppt_w</p:attrName>
                                        </p:attrNameLst>
                                      </p:cBhvr>
                                      <p:tavLst>
                                        <p:tav tm="0">
                                          <p:val>
                                            <p:fltVal val="0"/>
                                          </p:val>
                                        </p:tav>
                                        <p:tav tm="100000">
                                          <p:val>
                                            <p:strVal val="#ppt_w"/>
                                          </p:val>
                                        </p:tav>
                                      </p:tavLst>
                                    </p:anim>
                                    <p:anim calcmode="lin" valueType="num">
                                      <p:cBhvr>
                                        <p:cTn id="49" dur="500" fill="hold"/>
                                        <p:tgtEl>
                                          <p:spTgt spid="18"/>
                                        </p:tgtEl>
                                        <p:attrNameLst>
                                          <p:attrName>ppt_h</p:attrName>
                                        </p:attrNameLst>
                                      </p:cBhvr>
                                      <p:tavLst>
                                        <p:tav tm="0">
                                          <p:val>
                                            <p:fltVal val="0"/>
                                          </p:val>
                                        </p:tav>
                                        <p:tav tm="100000">
                                          <p:val>
                                            <p:strVal val="#ppt_h"/>
                                          </p:val>
                                        </p:tav>
                                      </p:tavLst>
                                    </p:anim>
                                    <p:animEffect transition="in" filter="fade">
                                      <p:cBhvr>
                                        <p:cTn id="50" dur="500"/>
                                        <p:tgtEl>
                                          <p:spTgt spid="18"/>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53" presetClass="entr" presetSubtype="0"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anim calcmode="lin" valueType="num">
                                      <p:cBhvr>
                                        <p:cTn id="55" dur="500" fill="hold"/>
                                        <p:tgtEl>
                                          <p:spTgt spid="19"/>
                                        </p:tgtEl>
                                        <p:attrNameLst>
                                          <p:attrName>ppt_w</p:attrName>
                                        </p:attrNameLst>
                                      </p:cBhvr>
                                      <p:tavLst>
                                        <p:tav tm="0">
                                          <p:val>
                                            <p:fltVal val="0"/>
                                          </p:val>
                                        </p:tav>
                                        <p:tav tm="100000">
                                          <p:val>
                                            <p:strVal val="#ppt_w"/>
                                          </p:val>
                                        </p:tav>
                                      </p:tavLst>
                                    </p:anim>
                                    <p:anim calcmode="lin" valueType="num">
                                      <p:cBhvr>
                                        <p:cTn id="56" dur="500" fill="hold"/>
                                        <p:tgtEl>
                                          <p:spTgt spid="19"/>
                                        </p:tgtEl>
                                        <p:attrNameLst>
                                          <p:attrName>ppt_h</p:attrName>
                                        </p:attrNameLst>
                                      </p:cBhvr>
                                      <p:tavLst>
                                        <p:tav tm="0">
                                          <p:val>
                                            <p:fltVal val="0"/>
                                          </p:val>
                                        </p:tav>
                                        <p:tav tm="100000">
                                          <p:val>
                                            <p:strVal val="#ppt_h"/>
                                          </p:val>
                                        </p:tav>
                                      </p:tavLst>
                                    </p:anim>
                                    <p:animEffect transition="in" filter="fade">
                                      <p:cBhvr>
                                        <p:cTn id="57" dur="500"/>
                                        <p:tgtEl>
                                          <p:spTgt spid="19"/>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53" presetClass="entr" presetSubtype="0" fill="hold" grpId="0" nodeType="clickEffect">
                                  <p:stCondLst>
                                    <p:cond delay="0"/>
                                  </p:stCondLst>
                                  <p:childTnLst>
                                    <p:set>
                                      <p:cBhvr>
                                        <p:cTn id="61" dur="1" fill="hold">
                                          <p:stCondLst>
                                            <p:cond delay="0"/>
                                          </p:stCondLst>
                                        </p:cTn>
                                        <p:tgtEl>
                                          <p:spTgt spid="20"/>
                                        </p:tgtEl>
                                        <p:attrNameLst>
                                          <p:attrName>style.visibility</p:attrName>
                                        </p:attrNameLst>
                                      </p:cBhvr>
                                      <p:to>
                                        <p:strVal val="visible"/>
                                      </p:to>
                                    </p:set>
                                    <p:anim calcmode="lin" valueType="num">
                                      <p:cBhvr>
                                        <p:cTn id="62" dur="500" fill="hold"/>
                                        <p:tgtEl>
                                          <p:spTgt spid="20"/>
                                        </p:tgtEl>
                                        <p:attrNameLst>
                                          <p:attrName>ppt_w</p:attrName>
                                        </p:attrNameLst>
                                      </p:cBhvr>
                                      <p:tavLst>
                                        <p:tav tm="0">
                                          <p:val>
                                            <p:fltVal val="0"/>
                                          </p:val>
                                        </p:tav>
                                        <p:tav tm="100000">
                                          <p:val>
                                            <p:strVal val="#ppt_w"/>
                                          </p:val>
                                        </p:tav>
                                      </p:tavLst>
                                    </p:anim>
                                    <p:anim calcmode="lin" valueType="num">
                                      <p:cBhvr>
                                        <p:cTn id="63" dur="500" fill="hold"/>
                                        <p:tgtEl>
                                          <p:spTgt spid="20"/>
                                        </p:tgtEl>
                                        <p:attrNameLst>
                                          <p:attrName>ppt_h</p:attrName>
                                        </p:attrNameLst>
                                      </p:cBhvr>
                                      <p:tavLst>
                                        <p:tav tm="0">
                                          <p:val>
                                            <p:fltVal val="0"/>
                                          </p:val>
                                        </p:tav>
                                        <p:tav tm="100000">
                                          <p:val>
                                            <p:strVal val="#ppt_h"/>
                                          </p:val>
                                        </p:tav>
                                      </p:tavLst>
                                    </p:anim>
                                    <p:animEffect transition="in" filter="fade">
                                      <p:cBhvr>
                                        <p:cTn id="64" dur="500"/>
                                        <p:tgtEl>
                                          <p:spTgt spid="20"/>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53" presetClass="entr" presetSubtype="0" fill="hold" grpId="0" nodeType="clickEffect">
                                  <p:stCondLst>
                                    <p:cond delay="0"/>
                                  </p:stCondLst>
                                  <p:childTnLst>
                                    <p:set>
                                      <p:cBhvr>
                                        <p:cTn id="68" dur="1" fill="hold">
                                          <p:stCondLst>
                                            <p:cond delay="0"/>
                                          </p:stCondLst>
                                        </p:cTn>
                                        <p:tgtEl>
                                          <p:spTgt spid="21"/>
                                        </p:tgtEl>
                                        <p:attrNameLst>
                                          <p:attrName>style.visibility</p:attrName>
                                        </p:attrNameLst>
                                      </p:cBhvr>
                                      <p:to>
                                        <p:strVal val="visible"/>
                                      </p:to>
                                    </p:set>
                                    <p:anim calcmode="lin" valueType="num">
                                      <p:cBhvr>
                                        <p:cTn id="69" dur="500" fill="hold"/>
                                        <p:tgtEl>
                                          <p:spTgt spid="21"/>
                                        </p:tgtEl>
                                        <p:attrNameLst>
                                          <p:attrName>ppt_w</p:attrName>
                                        </p:attrNameLst>
                                      </p:cBhvr>
                                      <p:tavLst>
                                        <p:tav tm="0">
                                          <p:val>
                                            <p:fltVal val="0"/>
                                          </p:val>
                                        </p:tav>
                                        <p:tav tm="100000">
                                          <p:val>
                                            <p:strVal val="#ppt_w"/>
                                          </p:val>
                                        </p:tav>
                                      </p:tavLst>
                                    </p:anim>
                                    <p:anim calcmode="lin" valueType="num">
                                      <p:cBhvr>
                                        <p:cTn id="70" dur="500" fill="hold"/>
                                        <p:tgtEl>
                                          <p:spTgt spid="21"/>
                                        </p:tgtEl>
                                        <p:attrNameLst>
                                          <p:attrName>ppt_h</p:attrName>
                                        </p:attrNameLst>
                                      </p:cBhvr>
                                      <p:tavLst>
                                        <p:tav tm="0">
                                          <p:val>
                                            <p:fltVal val="0"/>
                                          </p:val>
                                        </p:tav>
                                        <p:tav tm="100000">
                                          <p:val>
                                            <p:strVal val="#ppt_h"/>
                                          </p:val>
                                        </p:tav>
                                      </p:tavLst>
                                    </p:anim>
                                    <p:animEffect transition="in" filter="fade">
                                      <p:cBhvr>
                                        <p:cTn id="71" dur="500"/>
                                        <p:tgtEl>
                                          <p:spTgt spid="21"/>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53" presetClass="entr" presetSubtype="0" fill="hold" grpId="0" nodeType="clickEffect">
                                  <p:stCondLst>
                                    <p:cond delay="0"/>
                                  </p:stCondLst>
                                  <p:childTnLst>
                                    <p:set>
                                      <p:cBhvr>
                                        <p:cTn id="75" dur="1" fill="hold">
                                          <p:stCondLst>
                                            <p:cond delay="0"/>
                                          </p:stCondLst>
                                        </p:cTn>
                                        <p:tgtEl>
                                          <p:spTgt spid="24"/>
                                        </p:tgtEl>
                                        <p:attrNameLst>
                                          <p:attrName>style.visibility</p:attrName>
                                        </p:attrNameLst>
                                      </p:cBhvr>
                                      <p:to>
                                        <p:strVal val="visible"/>
                                      </p:to>
                                    </p:set>
                                    <p:anim calcmode="lin" valueType="num">
                                      <p:cBhvr>
                                        <p:cTn id="76" dur="500" fill="hold"/>
                                        <p:tgtEl>
                                          <p:spTgt spid="24"/>
                                        </p:tgtEl>
                                        <p:attrNameLst>
                                          <p:attrName>ppt_w</p:attrName>
                                        </p:attrNameLst>
                                      </p:cBhvr>
                                      <p:tavLst>
                                        <p:tav tm="0">
                                          <p:val>
                                            <p:fltVal val="0"/>
                                          </p:val>
                                        </p:tav>
                                        <p:tav tm="100000">
                                          <p:val>
                                            <p:strVal val="#ppt_w"/>
                                          </p:val>
                                        </p:tav>
                                      </p:tavLst>
                                    </p:anim>
                                    <p:anim calcmode="lin" valueType="num">
                                      <p:cBhvr>
                                        <p:cTn id="77" dur="500" fill="hold"/>
                                        <p:tgtEl>
                                          <p:spTgt spid="24"/>
                                        </p:tgtEl>
                                        <p:attrNameLst>
                                          <p:attrName>ppt_h</p:attrName>
                                        </p:attrNameLst>
                                      </p:cBhvr>
                                      <p:tavLst>
                                        <p:tav tm="0">
                                          <p:val>
                                            <p:fltVal val="0"/>
                                          </p:val>
                                        </p:tav>
                                        <p:tav tm="100000">
                                          <p:val>
                                            <p:strVal val="#ppt_h"/>
                                          </p:val>
                                        </p:tav>
                                      </p:tavLst>
                                    </p:anim>
                                    <p:animEffect transition="in" filter="fade">
                                      <p:cBhvr>
                                        <p:cTn id="78"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14" grpId="0"/>
      <p:bldP spid="15" grpId="0"/>
      <p:bldP spid="16" grpId="0"/>
      <p:bldP spid="17" grpId="0"/>
      <p:bldP spid="18" grpId="0"/>
      <p:bldP spid="19" grpId="0"/>
      <p:bldP spid="20" grpId="0"/>
      <p:bldP spid="21" grpId="0"/>
      <p:bldP spid="24"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17220" y="274638"/>
            <a:ext cx="5452110" cy="487362"/>
          </a:xfrm>
        </p:spPr>
        <p:txBody>
          <a:bodyPr/>
          <a:lstStyle/>
          <a:p>
            <a:pPr algn="l" eaLnBrk="1" hangingPunct="1"/>
            <a:r>
              <a:rPr lang="en-US" sz="3200" b="1" smtClean="0">
                <a:solidFill>
                  <a:srgbClr val="FF0000"/>
                </a:solidFill>
                <a:latin typeface="Times New Roman" pitchFamily="18" charset="0"/>
                <a:cs typeface="Times New Roman" pitchFamily="18" charset="0"/>
              </a:rPr>
              <a:t>II. Ghi nhớ</a:t>
            </a:r>
          </a:p>
        </p:txBody>
      </p:sp>
      <p:sp>
        <p:nvSpPr>
          <p:cNvPr id="7171" name="Rectangle 3"/>
          <p:cNvSpPr>
            <a:spLocks noGrp="1" noChangeArrowheads="1"/>
          </p:cNvSpPr>
          <p:nvPr>
            <p:ph type="body" idx="1"/>
          </p:nvPr>
        </p:nvSpPr>
        <p:spPr>
          <a:xfrm>
            <a:off x="304800" y="152400"/>
            <a:ext cx="11582400" cy="6705600"/>
          </a:xfrm>
          <a:solidFill>
            <a:srgbClr val="00FFFF"/>
          </a:solidFill>
        </p:spPr>
        <p:txBody>
          <a:bodyPr/>
          <a:lstStyle/>
          <a:p>
            <a:pPr marL="0" indent="0" eaLnBrk="1" hangingPunct="1">
              <a:spcBef>
                <a:spcPts val="0"/>
              </a:spcBef>
              <a:buFontTx/>
              <a:buNone/>
            </a:pPr>
            <a:r>
              <a:rPr lang="en-US" sz="3600" smtClean="0">
                <a:latin typeface="Times New Roman" pitchFamily="18" charset="0"/>
                <a:cs typeface="Times New Roman" pitchFamily="18" charset="0"/>
              </a:rPr>
              <a:t>Một bức thư thường gồm những nội dung sau :</a:t>
            </a:r>
          </a:p>
          <a:p>
            <a:pPr marL="0" indent="0" eaLnBrk="1" hangingPunct="1">
              <a:spcBef>
                <a:spcPts val="0"/>
              </a:spcBef>
              <a:buFontTx/>
              <a:buNone/>
            </a:pPr>
            <a:r>
              <a:rPr lang="en-US" sz="3600" b="1" smtClean="0">
                <a:solidFill>
                  <a:srgbClr val="FF3399"/>
                </a:solidFill>
                <a:latin typeface="Times New Roman" pitchFamily="18" charset="0"/>
                <a:cs typeface="Times New Roman" pitchFamily="18" charset="0"/>
              </a:rPr>
              <a:t>1. Phần đầu thư :</a:t>
            </a:r>
          </a:p>
          <a:p>
            <a:pPr marL="0" indent="0" eaLnBrk="1" hangingPunct="1">
              <a:spcBef>
                <a:spcPts val="0"/>
              </a:spcBef>
              <a:buFontTx/>
              <a:buChar char="-"/>
            </a:pPr>
            <a:r>
              <a:rPr lang="en-US" sz="3600" smtClean="0">
                <a:latin typeface="Times New Roman" pitchFamily="18" charset="0"/>
                <a:cs typeface="Times New Roman" pitchFamily="18" charset="0"/>
              </a:rPr>
              <a:t>Địa điểm và thời gian viết thư.</a:t>
            </a:r>
          </a:p>
          <a:p>
            <a:pPr marL="0" indent="0" eaLnBrk="1" hangingPunct="1">
              <a:spcBef>
                <a:spcPts val="0"/>
              </a:spcBef>
              <a:buFontTx/>
              <a:buChar char="-"/>
            </a:pPr>
            <a:r>
              <a:rPr lang="en-US" sz="3600" smtClean="0">
                <a:latin typeface="Times New Roman" pitchFamily="18" charset="0"/>
                <a:cs typeface="Times New Roman" pitchFamily="18" charset="0"/>
              </a:rPr>
              <a:t>Lời thưa gửi.</a:t>
            </a:r>
          </a:p>
          <a:p>
            <a:pPr marL="0" indent="0" eaLnBrk="1" hangingPunct="1">
              <a:spcBef>
                <a:spcPts val="0"/>
              </a:spcBef>
              <a:buFontTx/>
              <a:buNone/>
            </a:pPr>
            <a:r>
              <a:rPr lang="en-US" sz="3600" b="1" smtClean="0">
                <a:solidFill>
                  <a:srgbClr val="FF3399"/>
                </a:solidFill>
                <a:latin typeface="Times New Roman" pitchFamily="18" charset="0"/>
                <a:cs typeface="Times New Roman" pitchFamily="18" charset="0"/>
              </a:rPr>
              <a:t>2. Phần chính</a:t>
            </a:r>
          </a:p>
          <a:p>
            <a:pPr marL="0" indent="0" eaLnBrk="1" hangingPunct="1">
              <a:spcBef>
                <a:spcPts val="0"/>
              </a:spcBef>
              <a:buFontTx/>
              <a:buChar char="-"/>
            </a:pPr>
            <a:r>
              <a:rPr lang="en-US" sz="3600" smtClean="0">
                <a:latin typeface="Times New Roman" pitchFamily="18" charset="0"/>
                <a:cs typeface="Times New Roman" pitchFamily="18" charset="0"/>
              </a:rPr>
              <a:t>Nêu mục đích, lí do viết thư.</a:t>
            </a:r>
          </a:p>
          <a:p>
            <a:pPr marL="0" indent="0" eaLnBrk="1" hangingPunct="1">
              <a:spcBef>
                <a:spcPts val="0"/>
              </a:spcBef>
              <a:buFontTx/>
              <a:buChar char="-"/>
            </a:pPr>
            <a:r>
              <a:rPr lang="en-US" sz="3600" smtClean="0">
                <a:latin typeface="Times New Roman" pitchFamily="18" charset="0"/>
                <a:cs typeface="Times New Roman" pitchFamily="18" charset="0"/>
              </a:rPr>
              <a:t>Thăm hỏi tình hình của người nhận thư.</a:t>
            </a:r>
          </a:p>
          <a:p>
            <a:pPr marL="0" indent="0" eaLnBrk="1" hangingPunct="1">
              <a:spcBef>
                <a:spcPts val="0"/>
              </a:spcBef>
              <a:buFontTx/>
              <a:buChar char="-"/>
            </a:pPr>
            <a:r>
              <a:rPr lang="en-US" sz="3600" smtClean="0">
                <a:latin typeface="Times New Roman" pitchFamily="18" charset="0"/>
                <a:cs typeface="Times New Roman" pitchFamily="18" charset="0"/>
              </a:rPr>
              <a:t>Thông báo tình hình của người viết thưa.</a:t>
            </a:r>
          </a:p>
          <a:p>
            <a:pPr marL="0" indent="0" eaLnBrk="1" hangingPunct="1">
              <a:spcBef>
                <a:spcPts val="0"/>
              </a:spcBef>
              <a:buFontTx/>
              <a:buChar char="-"/>
            </a:pPr>
            <a:r>
              <a:rPr lang="en-US" sz="3600" smtClean="0">
                <a:latin typeface="Times New Roman" pitchFamily="18" charset="0"/>
                <a:cs typeface="Times New Roman" pitchFamily="18" charset="0"/>
              </a:rPr>
              <a:t>Nêu ý hiến trao đổi hoặc bày tỏ tình cảm vơi người nhận thư.</a:t>
            </a:r>
          </a:p>
          <a:p>
            <a:pPr marL="0" indent="0" eaLnBrk="1" hangingPunct="1">
              <a:spcBef>
                <a:spcPts val="0"/>
              </a:spcBef>
              <a:buFontTx/>
              <a:buNone/>
            </a:pPr>
            <a:r>
              <a:rPr lang="en-US" sz="3600" b="1" smtClean="0">
                <a:solidFill>
                  <a:srgbClr val="FF3399"/>
                </a:solidFill>
                <a:latin typeface="Times New Roman" pitchFamily="18" charset="0"/>
                <a:cs typeface="Times New Roman" pitchFamily="18" charset="0"/>
              </a:rPr>
              <a:t>3. Phần cuối thư</a:t>
            </a:r>
          </a:p>
          <a:p>
            <a:pPr marL="0" indent="0" eaLnBrk="1" hangingPunct="1">
              <a:spcBef>
                <a:spcPts val="0"/>
              </a:spcBef>
              <a:buFontTx/>
              <a:buChar char="-"/>
            </a:pPr>
            <a:r>
              <a:rPr lang="en-US" sz="3600" smtClean="0">
                <a:latin typeface="Times New Roman" pitchFamily="18" charset="0"/>
                <a:cs typeface="Times New Roman" pitchFamily="18" charset="0"/>
              </a:rPr>
              <a:t>Lời chúc, lời cảm ơn, hứa hẹn.</a:t>
            </a:r>
          </a:p>
          <a:p>
            <a:pPr marL="0" indent="0" eaLnBrk="1" hangingPunct="1">
              <a:spcBef>
                <a:spcPts val="0"/>
              </a:spcBef>
              <a:buFontTx/>
              <a:buChar char="-"/>
            </a:pPr>
            <a:r>
              <a:rPr lang="en-US" sz="3600" smtClean="0">
                <a:latin typeface="Times New Roman" pitchFamily="18" charset="0"/>
                <a:cs typeface="Times New Roman" pitchFamily="18" charset="0"/>
              </a:rPr>
              <a:t>Chữ kí và họ, tên.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171">
                                            <p:bg/>
                                          </p:spTgt>
                                        </p:tgtEl>
                                        <p:attrNameLst>
                                          <p:attrName>style.visibility</p:attrName>
                                        </p:attrNameLst>
                                      </p:cBhvr>
                                      <p:to>
                                        <p:strVal val="visible"/>
                                      </p:to>
                                    </p:set>
                                    <p:animEffect transition="in" filter="strips(downRight)">
                                      <p:cBhvr>
                                        <p:cTn id="7" dur="2000"/>
                                        <p:tgtEl>
                                          <p:spTgt spid="7171">
                                            <p:bg/>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7171">
                                            <p:txEl>
                                              <p:pRg st="0" end="0"/>
                                            </p:txEl>
                                          </p:spTgt>
                                        </p:tgtEl>
                                        <p:attrNameLst>
                                          <p:attrName>style.visibility</p:attrName>
                                        </p:attrNameLst>
                                      </p:cBhvr>
                                      <p:to>
                                        <p:strVal val="visible"/>
                                      </p:to>
                                    </p:set>
                                    <p:animEffect transition="in" filter="strips(downRight)">
                                      <p:cBhvr>
                                        <p:cTn id="10" dur="2000"/>
                                        <p:tgtEl>
                                          <p:spTgt spid="7171">
                                            <p:txEl>
                                              <p:pRg st="0" end="0"/>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Effect transition="in" filter="strips(downRight)">
                                      <p:cBhvr>
                                        <p:cTn id="13" dur="2000"/>
                                        <p:tgtEl>
                                          <p:spTgt spid="7171">
                                            <p:txEl>
                                              <p:pRg st="1" end="1"/>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7171">
                                            <p:txEl>
                                              <p:pRg st="2" end="2"/>
                                            </p:txEl>
                                          </p:spTgt>
                                        </p:tgtEl>
                                        <p:attrNameLst>
                                          <p:attrName>style.visibility</p:attrName>
                                        </p:attrNameLst>
                                      </p:cBhvr>
                                      <p:to>
                                        <p:strVal val="visible"/>
                                      </p:to>
                                    </p:set>
                                    <p:animEffect transition="in" filter="strips(downRight)">
                                      <p:cBhvr>
                                        <p:cTn id="16" dur="2000"/>
                                        <p:tgtEl>
                                          <p:spTgt spid="7171">
                                            <p:txEl>
                                              <p:pRg st="2" end="2"/>
                                            </p:txEl>
                                          </p:spTgt>
                                        </p:tgtEl>
                                      </p:cBhvr>
                                    </p:animEffect>
                                  </p:childTnLst>
                                </p:cTn>
                              </p:par>
                              <p:par>
                                <p:cTn id="17" presetID="18" presetClass="entr" presetSubtype="6" fill="hold" grpId="0" nodeType="with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animEffect transition="in" filter="strips(downRight)">
                                      <p:cBhvr>
                                        <p:cTn id="19" dur="2000"/>
                                        <p:tgtEl>
                                          <p:spTgt spid="7171">
                                            <p:txEl>
                                              <p:pRg st="3" end="3"/>
                                            </p:txEl>
                                          </p:spTgt>
                                        </p:tgtEl>
                                      </p:cBhvr>
                                    </p:animEffect>
                                  </p:childTnLst>
                                </p:cTn>
                              </p:par>
                              <p:par>
                                <p:cTn id="20" presetID="18" presetClass="entr" presetSubtype="6" fill="hold" grpId="0" nodeType="withEffect">
                                  <p:stCondLst>
                                    <p:cond delay="0"/>
                                  </p:stCondLst>
                                  <p:childTnLst>
                                    <p:set>
                                      <p:cBhvr>
                                        <p:cTn id="21" dur="1" fill="hold">
                                          <p:stCondLst>
                                            <p:cond delay="0"/>
                                          </p:stCondLst>
                                        </p:cTn>
                                        <p:tgtEl>
                                          <p:spTgt spid="7171">
                                            <p:txEl>
                                              <p:pRg st="4" end="4"/>
                                            </p:txEl>
                                          </p:spTgt>
                                        </p:tgtEl>
                                        <p:attrNameLst>
                                          <p:attrName>style.visibility</p:attrName>
                                        </p:attrNameLst>
                                      </p:cBhvr>
                                      <p:to>
                                        <p:strVal val="visible"/>
                                      </p:to>
                                    </p:set>
                                    <p:animEffect transition="in" filter="strips(downRight)">
                                      <p:cBhvr>
                                        <p:cTn id="22" dur="2000"/>
                                        <p:tgtEl>
                                          <p:spTgt spid="7171">
                                            <p:txEl>
                                              <p:pRg st="4" end="4"/>
                                            </p:txEl>
                                          </p:spTgt>
                                        </p:tgtEl>
                                      </p:cBhvr>
                                    </p:animEffect>
                                  </p:childTnLst>
                                </p:cTn>
                              </p:par>
                              <p:par>
                                <p:cTn id="23" presetID="18" presetClass="entr" presetSubtype="6" fill="hold" grpId="0" nodeType="withEffect">
                                  <p:stCondLst>
                                    <p:cond delay="0"/>
                                  </p:stCondLst>
                                  <p:childTnLst>
                                    <p:set>
                                      <p:cBhvr>
                                        <p:cTn id="24" dur="1" fill="hold">
                                          <p:stCondLst>
                                            <p:cond delay="0"/>
                                          </p:stCondLst>
                                        </p:cTn>
                                        <p:tgtEl>
                                          <p:spTgt spid="7171">
                                            <p:txEl>
                                              <p:pRg st="5" end="5"/>
                                            </p:txEl>
                                          </p:spTgt>
                                        </p:tgtEl>
                                        <p:attrNameLst>
                                          <p:attrName>style.visibility</p:attrName>
                                        </p:attrNameLst>
                                      </p:cBhvr>
                                      <p:to>
                                        <p:strVal val="visible"/>
                                      </p:to>
                                    </p:set>
                                    <p:animEffect transition="in" filter="strips(downRight)">
                                      <p:cBhvr>
                                        <p:cTn id="25" dur="2000"/>
                                        <p:tgtEl>
                                          <p:spTgt spid="7171">
                                            <p:txEl>
                                              <p:pRg st="5" end="5"/>
                                            </p:txEl>
                                          </p:spTgt>
                                        </p:tgtEl>
                                      </p:cBhvr>
                                    </p:animEffect>
                                  </p:childTnLst>
                                </p:cTn>
                              </p:par>
                              <p:par>
                                <p:cTn id="26" presetID="18" presetClass="entr" presetSubtype="6" fill="hold" grpId="0" nodeType="withEffect">
                                  <p:stCondLst>
                                    <p:cond delay="0"/>
                                  </p:stCondLst>
                                  <p:childTnLst>
                                    <p:set>
                                      <p:cBhvr>
                                        <p:cTn id="27" dur="1" fill="hold">
                                          <p:stCondLst>
                                            <p:cond delay="0"/>
                                          </p:stCondLst>
                                        </p:cTn>
                                        <p:tgtEl>
                                          <p:spTgt spid="7171">
                                            <p:txEl>
                                              <p:pRg st="6" end="6"/>
                                            </p:txEl>
                                          </p:spTgt>
                                        </p:tgtEl>
                                        <p:attrNameLst>
                                          <p:attrName>style.visibility</p:attrName>
                                        </p:attrNameLst>
                                      </p:cBhvr>
                                      <p:to>
                                        <p:strVal val="visible"/>
                                      </p:to>
                                    </p:set>
                                    <p:animEffect transition="in" filter="strips(downRight)">
                                      <p:cBhvr>
                                        <p:cTn id="28" dur="2000"/>
                                        <p:tgtEl>
                                          <p:spTgt spid="7171">
                                            <p:txEl>
                                              <p:pRg st="6" end="6"/>
                                            </p:txEl>
                                          </p:spTgt>
                                        </p:tgtEl>
                                      </p:cBhvr>
                                    </p:animEffect>
                                  </p:childTnLst>
                                </p:cTn>
                              </p:par>
                              <p:par>
                                <p:cTn id="29" presetID="18" presetClass="entr" presetSubtype="6" fill="hold" grpId="0" nodeType="withEffect">
                                  <p:stCondLst>
                                    <p:cond delay="0"/>
                                  </p:stCondLst>
                                  <p:childTnLst>
                                    <p:set>
                                      <p:cBhvr>
                                        <p:cTn id="30" dur="1" fill="hold">
                                          <p:stCondLst>
                                            <p:cond delay="0"/>
                                          </p:stCondLst>
                                        </p:cTn>
                                        <p:tgtEl>
                                          <p:spTgt spid="7171">
                                            <p:txEl>
                                              <p:pRg st="7" end="7"/>
                                            </p:txEl>
                                          </p:spTgt>
                                        </p:tgtEl>
                                        <p:attrNameLst>
                                          <p:attrName>style.visibility</p:attrName>
                                        </p:attrNameLst>
                                      </p:cBhvr>
                                      <p:to>
                                        <p:strVal val="visible"/>
                                      </p:to>
                                    </p:set>
                                    <p:animEffect transition="in" filter="strips(downRight)">
                                      <p:cBhvr>
                                        <p:cTn id="31" dur="2000"/>
                                        <p:tgtEl>
                                          <p:spTgt spid="7171">
                                            <p:txEl>
                                              <p:pRg st="7" end="7"/>
                                            </p:txEl>
                                          </p:spTgt>
                                        </p:tgtEl>
                                      </p:cBhvr>
                                    </p:animEffect>
                                  </p:childTnLst>
                                </p:cTn>
                              </p:par>
                              <p:par>
                                <p:cTn id="32" presetID="18" presetClass="entr" presetSubtype="6" fill="hold" grpId="0" nodeType="withEffect">
                                  <p:stCondLst>
                                    <p:cond delay="0"/>
                                  </p:stCondLst>
                                  <p:childTnLst>
                                    <p:set>
                                      <p:cBhvr>
                                        <p:cTn id="33" dur="1" fill="hold">
                                          <p:stCondLst>
                                            <p:cond delay="0"/>
                                          </p:stCondLst>
                                        </p:cTn>
                                        <p:tgtEl>
                                          <p:spTgt spid="7171">
                                            <p:txEl>
                                              <p:pRg st="8" end="8"/>
                                            </p:txEl>
                                          </p:spTgt>
                                        </p:tgtEl>
                                        <p:attrNameLst>
                                          <p:attrName>style.visibility</p:attrName>
                                        </p:attrNameLst>
                                      </p:cBhvr>
                                      <p:to>
                                        <p:strVal val="visible"/>
                                      </p:to>
                                    </p:set>
                                    <p:animEffect transition="in" filter="strips(downRight)">
                                      <p:cBhvr>
                                        <p:cTn id="34" dur="2000"/>
                                        <p:tgtEl>
                                          <p:spTgt spid="7171">
                                            <p:txEl>
                                              <p:pRg st="8" end="8"/>
                                            </p:txEl>
                                          </p:spTgt>
                                        </p:tgtEl>
                                      </p:cBhvr>
                                    </p:animEffect>
                                  </p:childTnLst>
                                </p:cTn>
                              </p:par>
                              <p:par>
                                <p:cTn id="35" presetID="18" presetClass="entr" presetSubtype="6" fill="hold" grpId="0" nodeType="withEffect">
                                  <p:stCondLst>
                                    <p:cond delay="0"/>
                                  </p:stCondLst>
                                  <p:childTnLst>
                                    <p:set>
                                      <p:cBhvr>
                                        <p:cTn id="36" dur="1" fill="hold">
                                          <p:stCondLst>
                                            <p:cond delay="0"/>
                                          </p:stCondLst>
                                        </p:cTn>
                                        <p:tgtEl>
                                          <p:spTgt spid="7171">
                                            <p:txEl>
                                              <p:pRg st="9" end="9"/>
                                            </p:txEl>
                                          </p:spTgt>
                                        </p:tgtEl>
                                        <p:attrNameLst>
                                          <p:attrName>style.visibility</p:attrName>
                                        </p:attrNameLst>
                                      </p:cBhvr>
                                      <p:to>
                                        <p:strVal val="visible"/>
                                      </p:to>
                                    </p:set>
                                    <p:animEffect transition="in" filter="strips(downRight)">
                                      <p:cBhvr>
                                        <p:cTn id="37" dur="2000"/>
                                        <p:tgtEl>
                                          <p:spTgt spid="7171">
                                            <p:txEl>
                                              <p:pRg st="9" end="9"/>
                                            </p:txEl>
                                          </p:spTgt>
                                        </p:tgtEl>
                                      </p:cBhvr>
                                    </p:animEffect>
                                  </p:childTnLst>
                                </p:cTn>
                              </p:par>
                              <p:par>
                                <p:cTn id="38" presetID="18" presetClass="entr" presetSubtype="6" fill="hold" grpId="0" nodeType="withEffect">
                                  <p:stCondLst>
                                    <p:cond delay="0"/>
                                  </p:stCondLst>
                                  <p:childTnLst>
                                    <p:set>
                                      <p:cBhvr>
                                        <p:cTn id="39" dur="1" fill="hold">
                                          <p:stCondLst>
                                            <p:cond delay="0"/>
                                          </p:stCondLst>
                                        </p:cTn>
                                        <p:tgtEl>
                                          <p:spTgt spid="7171">
                                            <p:txEl>
                                              <p:pRg st="10" end="10"/>
                                            </p:txEl>
                                          </p:spTgt>
                                        </p:tgtEl>
                                        <p:attrNameLst>
                                          <p:attrName>style.visibility</p:attrName>
                                        </p:attrNameLst>
                                      </p:cBhvr>
                                      <p:to>
                                        <p:strVal val="visible"/>
                                      </p:to>
                                    </p:set>
                                    <p:animEffect transition="in" filter="strips(downRight)">
                                      <p:cBhvr>
                                        <p:cTn id="40" dur="2000"/>
                                        <p:tgtEl>
                                          <p:spTgt spid="7171">
                                            <p:txEl>
                                              <p:pRg st="10" end="10"/>
                                            </p:txEl>
                                          </p:spTgt>
                                        </p:tgtEl>
                                      </p:cBhvr>
                                    </p:animEffect>
                                  </p:childTnLst>
                                </p:cTn>
                              </p:par>
                              <p:par>
                                <p:cTn id="41" presetID="18" presetClass="entr" presetSubtype="6" fill="hold" grpId="0" nodeType="withEffect">
                                  <p:stCondLst>
                                    <p:cond delay="0"/>
                                  </p:stCondLst>
                                  <p:childTnLst>
                                    <p:set>
                                      <p:cBhvr>
                                        <p:cTn id="42" dur="1" fill="hold">
                                          <p:stCondLst>
                                            <p:cond delay="0"/>
                                          </p:stCondLst>
                                        </p:cTn>
                                        <p:tgtEl>
                                          <p:spTgt spid="7171">
                                            <p:txEl>
                                              <p:pRg st="11" end="11"/>
                                            </p:txEl>
                                          </p:spTgt>
                                        </p:tgtEl>
                                        <p:attrNameLst>
                                          <p:attrName>style.visibility</p:attrName>
                                        </p:attrNameLst>
                                      </p:cBhvr>
                                      <p:to>
                                        <p:strVal val="visible"/>
                                      </p:to>
                                    </p:set>
                                    <p:animEffect transition="in" filter="strips(downRight)">
                                      <p:cBhvr>
                                        <p:cTn id="43" dur="2000"/>
                                        <p:tgtEl>
                                          <p:spTgt spid="7171">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6" name="Text Box 4"/>
          <p:cNvSpPr txBox="1">
            <a:spLocks noChangeArrowheads="1"/>
          </p:cNvSpPr>
          <p:nvPr/>
        </p:nvSpPr>
        <p:spPr bwMode="auto">
          <a:xfrm>
            <a:off x="251460" y="457200"/>
            <a:ext cx="11830050" cy="3896451"/>
          </a:xfrm>
          <a:prstGeom prst="rect">
            <a:avLst/>
          </a:prstGeom>
          <a:noFill/>
          <a:ln w="9525">
            <a:noFill/>
            <a:miter lim="800000"/>
            <a:headEnd/>
            <a:tailEnd/>
          </a:ln>
        </p:spPr>
        <p:txBody>
          <a:bodyPr>
            <a:spAutoFit/>
          </a:bodyPr>
          <a:lstStyle/>
          <a:p>
            <a:pPr>
              <a:lnSpc>
                <a:spcPct val="130000"/>
              </a:lnSpc>
              <a:spcBef>
                <a:spcPct val="50000"/>
              </a:spcBef>
            </a:pPr>
            <a:r>
              <a:rPr lang="en-US" sz="5400">
                <a:solidFill>
                  <a:srgbClr val="FF3399"/>
                </a:solidFill>
                <a:latin typeface="Times New Roman" pitchFamily="18" charset="0"/>
                <a:cs typeface="Times New Roman" pitchFamily="18" charset="0"/>
              </a:rPr>
              <a:t>   </a:t>
            </a:r>
            <a:r>
              <a:rPr lang="en-US" sz="5400" b="1" i="1" u="sng">
                <a:solidFill>
                  <a:srgbClr val="FF3399"/>
                </a:solidFill>
                <a:latin typeface="Times New Roman" pitchFamily="18" charset="0"/>
                <a:cs typeface="Times New Roman" pitchFamily="18" charset="0"/>
              </a:rPr>
              <a:t>Đề bài</a:t>
            </a:r>
            <a:r>
              <a:rPr lang="en-US" sz="5400" b="1">
                <a:solidFill>
                  <a:srgbClr val="0000FF"/>
                </a:solidFill>
                <a:latin typeface="Times New Roman" pitchFamily="18" charset="0"/>
                <a:cs typeface="Times New Roman" pitchFamily="18" charset="0"/>
              </a:rPr>
              <a:t> : Viết thư gửi một bạn </a:t>
            </a:r>
            <a:endParaRPr lang="en-US" sz="5400" b="1" smtClean="0">
              <a:solidFill>
                <a:srgbClr val="0000FF"/>
              </a:solidFill>
              <a:latin typeface="Times New Roman" pitchFamily="18" charset="0"/>
              <a:cs typeface="Times New Roman" pitchFamily="18" charset="0"/>
            </a:endParaRPr>
          </a:p>
          <a:p>
            <a:pPr>
              <a:spcBef>
                <a:spcPts val="1800"/>
              </a:spcBef>
            </a:pPr>
            <a:r>
              <a:rPr lang="en-US" sz="5400" b="1" smtClean="0">
                <a:solidFill>
                  <a:srgbClr val="0000FF"/>
                </a:solidFill>
                <a:latin typeface="Times New Roman" pitchFamily="18" charset="0"/>
                <a:cs typeface="Times New Roman" pitchFamily="18" charset="0"/>
              </a:rPr>
              <a:t>ở </a:t>
            </a:r>
            <a:r>
              <a:rPr lang="en-US" sz="5400" b="1">
                <a:solidFill>
                  <a:srgbClr val="0000FF"/>
                </a:solidFill>
                <a:latin typeface="Times New Roman" pitchFamily="18" charset="0"/>
                <a:cs typeface="Times New Roman" pitchFamily="18" charset="0"/>
              </a:rPr>
              <a:t>trường khác để thăm hỏi và kể cho bạn nghe tình hình lớp và trường em hiện nay.</a:t>
            </a:r>
          </a:p>
        </p:txBody>
      </p:sp>
      <p:sp>
        <p:nvSpPr>
          <p:cNvPr id="8197" name="Line 5"/>
          <p:cNvSpPr>
            <a:spLocks noChangeShapeType="1"/>
          </p:cNvSpPr>
          <p:nvPr/>
        </p:nvSpPr>
        <p:spPr bwMode="auto">
          <a:xfrm>
            <a:off x="3352800" y="3429000"/>
            <a:ext cx="3566160" cy="0"/>
          </a:xfrm>
          <a:prstGeom prst="line">
            <a:avLst/>
          </a:prstGeom>
          <a:noFill/>
          <a:ln w="38100">
            <a:solidFill>
              <a:srgbClr val="FF0000"/>
            </a:solidFill>
            <a:round/>
            <a:headEnd/>
            <a:tailEnd/>
          </a:ln>
        </p:spPr>
        <p:txBody>
          <a:bodyPr/>
          <a:lstStyle/>
          <a:p>
            <a:endParaRPr lang="en-US" sz="5400">
              <a:latin typeface="Times New Roman" pitchFamily="18" charset="0"/>
              <a:cs typeface="Times New Roman" pitchFamily="18" charset="0"/>
            </a:endParaRPr>
          </a:p>
        </p:txBody>
      </p:sp>
      <p:sp>
        <p:nvSpPr>
          <p:cNvPr id="8198" name="Line 6"/>
          <p:cNvSpPr>
            <a:spLocks noChangeShapeType="1"/>
          </p:cNvSpPr>
          <p:nvPr/>
        </p:nvSpPr>
        <p:spPr bwMode="auto">
          <a:xfrm flipV="1">
            <a:off x="8153400" y="3429000"/>
            <a:ext cx="2743200" cy="0"/>
          </a:xfrm>
          <a:prstGeom prst="line">
            <a:avLst/>
          </a:prstGeom>
          <a:noFill/>
          <a:ln w="38100">
            <a:solidFill>
              <a:srgbClr val="FF0000"/>
            </a:solidFill>
            <a:round/>
            <a:headEnd/>
            <a:tailEnd/>
          </a:ln>
        </p:spPr>
        <p:txBody>
          <a:bodyPr/>
          <a:lstStyle/>
          <a:p>
            <a:endParaRPr lang="en-US" sz="5400">
              <a:latin typeface="Times New Roman" pitchFamily="18" charset="0"/>
              <a:cs typeface="Times New Roman" pitchFamily="18" charset="0"/>
            </a:endParaRPr>
          </a:p>
        </p:txBody>
      </p:sp>
      <p:sp>
        <p:nvSpPr>
          <p:cNvPr id="8199" name="Line 7"/>
          <p:cNvSpPr>
            <a:spLocks noChangeShapeType="1"/>
          </p:cNvSpPr>
          <p:nvPr/>
        </p:nvSpPr>
        <p:spPr bwMode="auto">
          <a:xfrm flipV="1">
            <a:off x="457200" y="2590800"/>
            <a:ext cx="2377440" cy="0"/>
          </a:xfrm>
          <a:prstGeom prst="line">
            <a:avLst/>
          </a:prstGeom>
          <a:noFill/>
          <a:ln w="38100">
            <a:solidFill>
              <a:srgbClr val="FF0000"/>
            </a:solidFill>
            <a:round/>
            <a:headEnd/>
            <a:tailEnd/>
          </a:ln>
        </p:spPr>
        <p:txBody>
          <a:bodyPr/>
          <a:lstStyle/>
          <a:p>
            <a:endParaRPr lang="en-US" sz="5400">
              <a:latin typeface="Times New Roman" pitchFamily="18" charset="0"/>
              <a:cs typeface="Times New Roman" pitchFamily="18" charset="0"/>
            </a:endParaRPr>
          </a:p>
        </p:txBody>
      </p:sp>
      <p:sp>
        <p:nvSpPr>
          <p:cNvPr id="8200" name="Line 8"/>
          <p:cNvSpPr>
            <a:spLocks noChangeShapeType="1"/>
          </p:cNvSpPr>
          <p:nvPr/>
        </p:nvSpPr>
        <p:spPr bwMode="auto">
          <a:xfrm flipV="1">
            <a:off x="7010400" y="1447800"/>
            <a:ext cx="2286000" cy="0"/>
          </a:xfrm>
          <a:prstGeom prst="line">
            <a:avLst/>
          </a:prstGeom>
          <a:noFill/>
          <a:ln w="38100">
            <a:solidFill>
              <a:srgbClr val="FF0000"/>
            </a:solidFill>
            <a:round/>
            <a:headEnd/>
            <a:tailEnd/>
          </a:ln>
        </p:spPr>
        <p:txBody>
          <a:bodyPr/>
          <a:lstStyle/>
          <a:p>
            <a:endParaRPr lang="en-US" sz="5400">
              <a:latin typeface="Times New Roman" pitchFamily="18" charset="0"/>
              <a:cs typeface="Times New Roman" pitchFamily="18" charset="0"/>
            </a:endParaRPr>
          </a:p>
        </p:txBody>
      </p:sp>
      <p:sp>
        <p:nvSpPr>
          <p:cNvPr id="8201" name="Line 9"/>
          <p:cNvSpPr>
            <a:spLocks noChangeShapeType="1"/>
          </p:cNvSpPr>
          <p:nvPr/>
        </p:nvSpPr>
        <p:spPr bwMode="auto">
          <a:xfrm flipV="1">
            <a:off x="5638800" y="2514600"/>
            <a:ext cx="2468880" cy="0"/>
          </a:xfrm>
          <a:prstGeom prst="line">
            <a:avLst/>
          </a:prstGeom>
          <a:noFill/>
          <a:ln w="38100">
            <a:solidFill>
              <a:srgbClr val="FF0000"/>
            </a:solidFill>
            <a:round/>
            <a:headEnd/>
            <a:tailEnd/>
          </a:ln>
        </p:spPr>
        <p:txBody>
          <a:bodyPr/>
          <a:lstStyle/>
          <a:p>
            <a:endParaRPr lang="en-US" sz="5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196"/>
                                        </p:tgtEl>
                                        <p:attrNameLst>
                                          <p:attrName>style.visibility</p:attrName>
                                        </p:attrNameLst>
                                      </p:cBhvr>
                                      <p:to>
                                        <p:strVal val="visible"/>
                                      </p:to>
                                    </p:set>
                                    <p:animEffect transition="in" filter="blinds(horizontal)">
                                      <p:cBhvr>
                                        <p:cTn id="7" dur="500"/>
                                        <p:tgtEl>
                                          <p:spTgt spid="81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197"/>
                                        </p:tgtEl>
                                        <p:attrNameLst>
                                          <p:attrName>style.visibility</p:attrName>
                                        </p:attrNameLst>
                                      </p:cBhvr>
                                      <p:to>
                                        <p:strVal val="visible"/>
                                      </p:to>
                                    </p:set>
                                    <p:animEffect transition="in" filter="wipe(left)">
                                      <p:cBhvr>
                                        <p:cTn id="12" dur="500"/>
                                        <p:tgtEl>
                                          <p:spTgt spid="819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198"/>
                                        </p:tgtEl>
                                        <p:attrNameLst>
                                          <p:attrName>style.visibility</p:attrName>
                                        </p:attrNameLst>
                                      </p:cBhvr>
                                      <p:to>
                                        <p:strVal val="visible"/>
                                      </p:to>
                                    </p:set>
                                    <p:animEffect transition="in" filter="wipe(left)">
                                      <p:cBhvr>
                                        <p:cTn id="17" dur="500"/>
                                        <p:tgtEl>
                                          <p:spTgt spid="8198"/>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8199"/>
                                        </p:tgtEl>
                                        <p:attrNameLst>
                                          <p:attrName>style.visibility</p:attrName>
                                        </p:attrNameLst>
                                      </p:cBhvr>
                                      <p:to>
                                        <p:strVal val="visible"/>
                                      </p:to>
                                    </p:set>
                                    <p:animEffect transition="in" filter="wipe(left)">
                                      <p:cBhvr>
                                        <p:cTn id="20" dur="500"/>
                                        <p:tgtEl>
                                          <p:spTgt spid="8199"/>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8200"/>
                                        </p:tgtEl>
                                        <p:attrNameLst>
                                          <p:attrName>style.visibility</p:attrName>
                                        </p:attrNameLst>
                                      </p:cBhvr>
                                      <p:to>
                                        <p:strVal val="visible"/>
                                      </p:to>
                                    </p:set>
                                    <p:animEffect transition="in" filter="wipe(left)">
                                      <p:cBhvr>
                                        <p:cTn id="23" dur="500"/>
                                        <p:tgtEl>
                                          <p:spTgt spid="8200"/>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8201"/>
                                        </p:tgtEl>
                                        <p:attrNameLst>
                                          <p:attrName>style.visibility</p:attrName>
                                        </p:attrNameLst>
                                      </p:cBhvr>
                                      <p:to>
                                        <p:strVal val="visible"/>
                                      </p:to>
                                    </p:set>
                                    <p:animEffect transition="in" filter="wipe(left)">
                                      <p:cBhvr>
                                        <p:cTn id="26" dur="500"/>
                                        <p:tgtEl>
                                          <p:spTgt spid="82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p:bldP spid="8197" grpId="0" animBg="1"/>
      <p:bldP spid="8198" grpId="0" animBg="1"/>
      <p:bldP spid="8199" grpId="0" animBg="1"/>
      <p:bldP spid="8200" grpId="0" animBg="1"/>
      <p:bldP spid="8201"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0" y="76200"/>
            <a:ext cx="6069330" cy="6477000"/>
          </a:xfrm>
        </p:spPr>
        <p:txBody>
          <a:bodyPr/>
          <a:lstStyle/>
          <a:p>
            <a:pPr marL="0" eaLnBrk="1" hangingPunct="1">
              <a:lnSpc>
                <a:spcPct val="150000"/>
              </a:lnSpc>
              <a:spcBef>
                <a:spcPts val="1200"/>
              </a:spcBef>
              <a:buFontTx/>
              <a:buChar char="-"/>
            </a:pPr>
            <a:r>
              <a:rPr lang="en-US" sz="3600" b="1" smtClean="0">
                <a:solidFill>
                  <a:srgbClr val="FF0000"/>
                </a:solidFill>
                <a:latin typeface="Times New Roman" pitchFamily="18" charset="0"/>
                <a:cs typeface="Times New Roman" pitchFamily="18" charset="0"/>
              </a:rPr>
              <a:t>Viết thư cho ai?</a:t>
            </a:r>
          </a:p>
          <a:p>
            <a:pPr marL="0" eaLnBrk="1" hangingPunct="1">
              <a:lnSpc>
                <a:spcPct val="150000"/>
              </a:lnSpc>
              <a:spcBef>
                <a:spcPts val="1200"/>
              </a:spcBef>
              <a:buFontTx/>
              <a:buChar char="-"/>
            </a:pPr>
            <a:r>
              <a:rPr lang="en-US" sz="3600" b="1" smtClean="0">
                <a:latin typeface="Times New Roman" pitchFamily="18" charset="0"/>
                <a:cs typeface="Times New Roman" pitchFamily="18" charset="0"/>
              </a:rPr>
              <a:t>Viết thư để làm gì?</a:t>
            </a:r>
          </a:p>
          <a:p>
            <a:pPr marL="0" eaLnBrk="1" hangingPunct="1">
              <a:lnSpc>
                <a:spcPct val="150000"/>
              </a:lnSpc>
              <a:spcBef>
                <a:spcPts val="1200"/>
              </a:spcBef>
              <a:buFontTx/>
              <a:buChar char="-"/>
            </a:pPr>
            <a:r>
              <a:rPr lang="en-US" sz="3600" b="1" smtClean="0">
                <a:solidFill>
                  <a:srgbClr val="FF0000"/>
                </a:solidFill>
                <a:latin typeface="Times New Roman" pitchFamily="18" charset="0"/>
                <a:cs typeface="Times New Roman" pitchFamily="18" charset="0"/>
              </a:rPr>
              <a:t>Xưng hô như thế nào?</a:t>
            </a:r>
          </a:p>
          <a:p>
            <a:pPr marL="0" eaLnBrk="1" hangingPunct="1">
              <a:lnSpc>
                <a:spcPct val="150000"/>
              </a:lnSpc>
              <a:spcBef>
                <a:spcPts val="1200"/>
              </a:spcBef>
              <a:buFontTx/>
              <a:buChar char="-"/>
            </a:pPr>
            <a:r>
              <a:rPr lang="en-US" sz="3600" b="1" smtClean="0">
                <a:latin typeface="Times New Roman" pitchFamily="18" charset="0"/>
                <a:cs typeface="Times New Roman" pitchFamily="18" charset="0"/>
              </a:rPr>
              <a:t>Hỏi thăm bạn những gì?</a:t>
            </a:r>
          </a:p>
          <a:p>
            <a:pPr marL="0" eaLnBrk="1" hangingPunct="1">
              <a:lnSpc>
                <a:spcPct val="150000"/>
              </a:lnSpc>
              <a:spcBef>
                <a:spcPts val="1200"/>
              </a:spcBef>
              <a:buNone/>
            </a:pPr>
            <a:r>
              <a:rPr lang="en-US" sz="3600" b="1" smtClean="0">
                <a:latin typeface="Times New Roman" pitchFamily="18" charset="0"/>
                <a:cs typeface="Times New Roman" pitchFamily="18" charset="0"/>
              </a:rPr>
              <a:t>-</a:t>
            </a:r>
            <a:r>
              <a:rPr lang="en-US" sz="3600" b="1" smtClean="0">
                <a:solidFill>
                  <a:srgbClr val="FF0000"/>
                </a:solidFill>
                <a:latin typeface="Times New Roman" pitchFamily="18" charset="0"/>
                <a:cs typeface="Times New Roman" pitchFamily="18" charset="0"/>
              </a:rPr>
              <a:t>Kể cho bạn những gì về tình hình ở lớp, ở trường?</a:t>
            </a:r>
          </a:p>
          <a:p>
            <a:pPr marL="0" eaLnBrk="1" hangingPunct="1">
              <a:lnSpc>
                <a:spcPct val="150000"/>
              </a:lnSpc>
              <a:spcBef>
                <a:spcPts val="1200"/>
              </a:spcBef>
              <a:buFontTx/>
              <a:buNone/>
            </a:pPr>
            <a:r>
              <a:rPr lang="en-US" sz="3600" b="1" smtClean="0">
                <a:latin typeface="Times New Roman" pitchFamily="18" charset="0"/>
                <a:cs typeface="Times New Roman" pitchFamily="18" charset="0"/>
              </a:rPr>
              <a:t> - Chúc bạn, hứa hẹn điều gì?</a:t>
            </a:r>
          </a:p>
        </p:txBody>
      </p:sp>
      <p:cxnSp>
        <p:nvCxnSpPr>
          <p:cNvPr id="14" name="Straight Connector 13"/>
          <p:cNvCxnSpPr/>
          <p:nvPr/>
        </p:nvCxnSpPr>
        <p:spPr>
          <a:xfrm rot="5400000">
            <a:off x="2789992" y="3458408"/>
            <a:ext cx="6309360" cy="2144"/>
          </a:xfrm>
          <a:prstGeom prst="line">
            <a:avLst/>
          </a:prstGeom>
          <a:ln w="57150">
            <a:solidFill>
              <a:srgbClr val="000000"/>
            </a:solidFill>
          </a:ln>
        </p:spPr>
        <p:style>
          <a:lnRef idx="1">
            <a:schemeClr val="accent1"/>
          </a:lnRef>
          <a:fillRef idx="0">
            <a:schemeClr val="accent1"/>
          </a:fillRef>
          <a:effectRef idx="0">
            <a:schemeClr val="accent1"/>
          </a:effectRef>
          <a:fontRef idx="minor">
            <a:schemeClr val="tx1"/>
          </a:fontRef>
        </p:style>
      </p:cxnSp>
      <p:sp>
        <p:nvSpPr>
          <p:cNvPr id="15" name="TextBox 14"/>
          <p:cNvSpPr txBox="1">
            <a:spLocks noChangeArrowheads="1"/>
          </p:cNvSpPr>
          <p:nvPr/>
        </p:nvSpPr>
        <p:spPr bwMode="auto">
          <a:xfrm>
            <a:off x="6275070" y="304800"/>
            <a:ext cx="6069330" cy="646331"/>
          </a:xfrm>
          <a:prstGeom prst="rect">
            <a:avLst/>
          </a:prstGeom>
          <a:noFill/>
          <a:ln w="9525">
            <a:noFill/>
            <a:miter lim="800000"/>
            <a:headEnd/>
            <a:tailEnd/>
          </a:ln>
        </p:spPr>
        <p:txBody>
          <a:bodyPr>
            <a:spAutoFit/>
          </a:bodyPr>
          <a:lstStyle/>
          <a:p>
            <a:r>
              <a:rPr lang="en-US" sz="3600">
                <a:solidFill>
                  <a:srgbClr val="FF0000"/>
                </a:solidFill>
                <a:latin typeface="Times New Roman" pitchFamily="18" charset="0"/>
                <a:cs typeface="Times New Roman" pitchFamily="18" charset="0"/>
              </a:rPr>
              <a:t>Một bạn ở trường khác</a:t>
            </a:r>
          </a:p>
        </p:txBody>
      </p:sp>
      <p:sp>
        <p:nvSpPr>
          <p:cNvPr id="16" name="TextBox 15"/>
          <p:cNvSpPr txBox="1">
            <a:spLocks noChangeArrowheads="1"/>
          </p:cNvSpPr>
          <p:nvPr/>
        </p:nvSpPr>
        <p:spPr bwMode="auto">
          <a:xfrm>
            <a:off x="6114335" y="990600"/>
            <a:ext cx="6230065" cy="1200329"/>
          </a:xfrm>
          <a:prstGeom prst="rect">
            <a:avLst/>
          </a:prstGeom>
          <a:noFill/>
          <a:ln w="19050">
            <a:solidFill>
              <a:schemeClr val="tx1"/>
            </a:solidFill>
            <a:miter lim="800000"/>
            <a:headEnd/>
            <a:tailEnd/>
          </a:ln>
        </p:spPr>
        <p:txBody>
          <a:bodyPr>
            <a:spAutoFit/>
          </a:bodyPr>
          <a:lstStyle/>
          <a:p>
            <a:r>
              <a:rPr lang="en-US" sz="3600">
                <a:latin typeface="Times New Roman" pitchFamily="18" charset="0"/>
                <a:cs typeface="Times New Roman" pitchFamily="18" charset="0"/>
              </a:rPr>
              <a:t>Để </a:t>
            </a:r>
            <a:r>
              <a:rPr lang="en-US" sz="3600" b="1">
                <a:latin typeface="Times New Roman" pitchFamily="18" charset="0"/>
                <a:cs typeface="Times New Roman" pitchFamily="18" charset="0"/>
              </a:rPr>
              <a:t>thăm hỏi </a:t>
            </a:r>
            <a:r>
              <a:rPr lang="en-US" sz="3600">
                <a:latin typeface="Times New Roman" pitchFamily="18" charset="0"/>
                <a:cs typeface="Times New Roman" pitchFamily="18" charset="0"/>
              </a:rPr>
              <a:t>+ </a:t>
            </a:r>
            <a:r>
              <a:rPr lang="en-US" sz="3600" b="1">
                <a:latin typeface="Times New Roman" pitchFamily="18" charset="0"/>
                <a:cs typeface="Times New Roman" pitchFamily="18" charset="0"/>
              </a:rPr>
              <a:t>kể về tình hình của lớp và trường </a:t>
            </a:r>
            <a:r>
              <a:rPr lang="en-US" sz="3600">
                <a:latin typeface="Times New Roman" pitchFamily="18" charset="0"/>
                <a:cs typeface="Times New Roman" pitchFamily="18" charset="0"/>
              </a:rPr>
              <a:t>em hiện nay</a:t>
            </a:r>
          </a:p>
        </p:txBody>
      </p:sp>
      <p:cxnSp>
        <p:nvCxnSpPr>
          <p:cNvPr id="18" name="Straight Arrow Connector 17"/>
          <p:cNvCxnSpPr/>
          <p:nvPr/>
        </p:nvCxnSpPr>
        <p:spPr>
          <a:xfrm>
            <a:off x="4953000" y="609600"/>
            <a:ext cx="1005840" cy="1588"/>
          </a:xfrm>
          <a:prstGeom prst="straightConnector1">
            <a:avLst/>
          </a:prstGeom>
          <a:ln w="5715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4953000" y="1371600"/>
            <a:ext cx="1005840" cy="1588"/>
          </a:xfrm>
          <a:prstGeom prst="straightConnector1">
            <a:avLst/>
          </a:prstGeom>
          <a:ln w="5715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5105400" y="2590800"/>
            <a:ext cx="914400" cy="1588"/>
          </a:xfrm>
          <a:prstGeom prst="straightConnector1">
            <a:avLst/>
          </a:prstGeom>
          <a:ln w="5715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a:spLocks noChangeArrowheads="1"/>
          </p:cNvSpPr>
          <p:nvPr/>
        </p:nvSpPr>
        <p:spPr bwMode="auto">
          <a:xfrm>
            <a:off x="6096000" y="2209800"/>
            <a:ext cx="6450330" cy="646331"/>
          </a:xfrm>
          <a:prstGeom prst="rect">
            <a:avLst/>
          </a:prstGeom>
          <a:noFill/>
          <a:ln w="9525">
            <a:noFill/>
            <a:miter lim="800000"/>
            <a:headEnd/>
            <a:tailEnd/>
          </a:ln>
        </p:spPr>
        <p:txBody>
          <a:bodyPr wrap="square">
            <a:spAutoFit/>
          </a:bodyPr>
          <a:lstStyle/>
          <a:p>
            <a:r>
              <a:rPr lang="en-US" sz="3600" b="1">
                <a:solidFill>
                  <a:srgbClr val="CC0066"/>
                </a:solidFill>
                <a:latin typeface="Times New Roman" pitchFamily="18" charset="0"/>
                <a:cs typeface="Times New Roman" pitchFamily="18" charset="0"/>
              </a:rPr>
              <a:t>Thân mật (bạn, cậu, mình, tớ...)</a:t>
            </a:r>
          </a:p>
        </p:txBody>
      </p:sp>
      <p:cxnSp>
        <p:nvCxnSpPr>
          <p:cNvPr id="25" name="Straight Arrow Connector 24"/>
          <p:cNvCxnSpPr/>
          <p:nvPr/>
        </p:nvCxnSpPr>
        <p:spPr>
          <a:xfrm>
            <a:off x="5334000" y="3505200"/>
            <a:ext cx="640080" cy="1588"/>
          </a:xfrm>
          <a:prstGeom prst="straightConnector1">
            <a:avLst/>
          </a:prstGeom>
          <a:ln w="5715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a:spLocks noChangeArrowheads="1"/>
          </p:cNvSpPr>
          <p:nvPr/>
        </p:nvSpPr>
        <p:spPr bwMode="auto">
          <a:xfrm>
            <a:off x="6172200" y="2895600"/>
            <a:ext cx="6069330" cy="1200329"/>
          </a:xfrm>
          <a:prstGeom prst="rect">
            <a:avLst/>
          </a:prstGeom>
          <a:noFill/>
          <a:ln w="19050">
            <a:solidFill>
              <a:schemeClr val="tx1"/>
            </a:solidFill>
            <a:miter lim="800000"/>
            <a:headEnd/>
            <a:tailEnd/>
          </a:ln>
        </p:spPr>
        <p:txBody>
          <a:bodyPr>
            <a:spAutoFit/>
          </a:bodyPr>
          <a:lstStyle/>
          <a:p>
            <a:r>
              <a:rPr lang="en-US" sz="3600" b="1">
                <a:latin typeface="Times New Roman" pitchFamily="18" charset="0"/>
                <a:cs typeface="Times New Roman" pitchFamily="18" charset="0"/>
              </a:rPr>
              <a:t>Sức khỏe, việc học hành ở trường, gia đình, sở thích...</a:t>
            </a:r>
          </a:p>
        </p:txBody>
      </p:sp>
      <p:cxnSp>
        <p:nvCxnSpPr>
          <p:cNvPr id="27" name="Straight Arrow Connector 26"/>
          <p:cNvCxnSpPr/>
          <p:nvPr/>
        </p:nvCxnSpPr>
        <p:spPr>
          <a:xfrm>
            <a:off x="5562600" y="4648200"/>
            <a:ext cx="548640" cy="1588"/>
          </a:xfrm>
          <a:prstGeom prst="straightConnector1">
            <a:avLst/>
          </a:prstGeom>
          <a:ln w="5715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a:spLocks noChangeArrowheads="1"/>
          </p:cNvSpPr>
          <p:nvPr/>
        </p:nvSpPr>
        <p:spPr bwMode="auto">
          <a:xfrm>
            <a:off x="6172200" y="4267200"/>
            <a:ext cx="6069330" cy="1200329"/>
          </a:xfrm>
          <a:prstGeom prst="rect">
            <a:avLst/>
          </a:prstGeom>
          <a:noFill/>
          <a:ln w="9525">
            <a:noFill/>
            <a:miter lim="800000"/>
            <a:headEnd/>
            <a:tailEnd/>
          </a:ln>
        </p:spPr>
        <p:txBody>
          <a:bodyPr>
            <a:spAutoFit/>
          </a:bodyPr>
          <a:lstStyle/>
          <a:p>
            <a:r>
              <a:rPr lang="en-US" sz="3600" b="1">
                <a:solidFill>
                  <a:srgbClr val="FF0000"/>
                </a:solidFill>
                <a:latin typeface="Times New Roman" pitchFamily="18" charset="0"/>
                <a:cs typeface="Times New Roman" pitchFamily="18" charset="0"/>
              </a:rPr>
              <a:t>Tình hình học tập, sinh hoạt, vui chơi, cô giáo, bạn bè...</a:t>
            </a:r>
          </a:p>
        </p:txBody>
      </p:sp>
      <p:cxnSp>
        <p:nvCxnSpPr>
          <p:cNvPr id="29" name="Straight Arrow Connector 28"/>
          <p:cNvCxnSpPr/>
          <p:nvPr/>
        </p:nvCxnSpPr>
        <p:spPr>
          <a:xfrm>
            <a:off x="5638800" y="6172200"/>
            <a:ext cx="457200" cy="1588"/>
          </a:xfrm>
          <a:prstGeom prst="straightConnector1">
            <a:avLst/>
          </a:prstGeom>
          <a:ln w="5715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a:spLocks noChangeArrowheads="1"/>
          </p:cNvSpPr>
          <p:nvPr/>
        </p:nvSpPr>
        <p:spPr bwMode="auto">
          <a:xfrm>
            <a:off x="6275070" y="5657671"/>
            <a:ext cx="6069330" cy="1200329"/>
          </a:xfrm>
          <a:prstGeom prst="rect">
            <a:avLst/>
          </a:prstGeom>
          <a:noFill/>
          <a:ln w="19050">
            <a:solidFill>
              <a:schemeClr val="tx1"/>
            </a:solidFill>
            <a:miter lim="800000"/>
            <a:headEnd/>
            <a:tailEnd/>
          </a:ln>
        </p:spPr>
        <p:txBody>
          <a:bodyPr>
            <a:spAutoFit/>
          </a:bodyPr>
          <a:lstStyle/>
          <a:p>
            <a:r>
              <a:rPr lang="en-US" sz="3600" b="1">
                <a:latin typeface="Times New Roman" pitchFamily="18" charset="0"/>
                <a:cs typeface="Times New Roman" pitchFamily="18" charset="0"/>
              </a:rPr>
              <a:t>Chúc bạn khỏe, học giỏi, hứa hẹn thi đua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blinds(horizontal)">
                                      <p:cBhvr>
                                        <p:cTn id="7" dur="500"/>
                                        <p:tgtEl>
                                          <p:spTgt spid="81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left)">
                                      <p:cBhvr>
                                        <p:cTn id="12" dur="500"/>
                                        <p:tgtEl>
                                          <p:spTgt spid="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8195">
                                            <p:txEl>
                                              <p:pRg st="1" end="1"/>
                                            </p:txEl>
                                          </p:spTgt>
                                        </p:tgtEl>
                                        <p:attrNameLst>
                                          <p:attrName>style.visibility</p:attrName>
                                        </p:attrNameLst>
                                      </p:cBhvr>
                                      <p:to>
                                        <p:strVal val="visible"/>
                                      </p:to>
                                    </p:set>
                                    <p:animEffect transition="in" filter="blinds(horizontal)">
                                      <p:cBhvr>
                                        <p:cTn id="24" dur="500"/>
                                        <p:tgtEl>
                                          <p:spTgt spid="8195">
                                            <p:txEl>
                                              <p:pRg st="1" end="1"/>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wipe(left)">
                                      <p:cBhvr>
                                        <p:cTn id="29" dur="500"/>
                                        <p:tgtEl>
                                          <p:spTgt spid="19"/>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3" presetClass="entr" presetSubtype="0" fill="hold" grpId="0" nodeType="click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p:cTn id="34" dur="500" fill="hold"/>
                                        <p:tgtEl>
                                          <p:spTgt spid="16"/>
                                        </p:tgtEl>
                                        <p:attrNameLst>
                                          <p:attrName>ppt_w</p:attrName>
                                        </p:attrNameLst>
                                      </p:cBhvr>
                                      <p:tavLst>
                                        <p:tav tm="0">
                                          <p:val>
                                            <p:fltVal val="0"/>
                                          </p:val>
                                        </p:tav>
                                        <p:tav tm="100000">
                                          <p:val>
                                            <p:strVal val="#ppt_w"/>
                                          </p:val>
                                        </p:tav>
                                      </p:tavLst>
                                    </p:anim>
                                    <p:anim calcmode="lin" valueType="num">
                                      <p:cBhvr>
                                        <p:cTn id="35" dur="500" fill="hold"/>
                                        <p:tgtEl>
                                          <p:spTgt spid="16"/>
                                        </p:tgtEl>
                                        <p:attrNameLst>
                                          <p:attrName>ppt_h</p:attrName>
                                        </p:attrNameLst>
                                      </p:cBhvr>
                                      <p:tavLst>
                                        <p:tav tm="0">
                                          <p:val>
                                            <p:fltVal val="0"/>
                                          </p:val>
                                        </p:tav>
                                        <p:tav tm="100000">
                                          <p:val>
                                            <p:strVal val="#ppt_h"/>
                                          </p:val>
                                        </p:tav>
                                      </p:tavLst>
                                    </p:anim>
                                    <p:animEffect transition="in" filter="fade">
                                      <p:cBhvr>
                                        <p:cTn id="36" dur="500"/>
                                        <p:tgtEl>
                                          <p:spTgt spid="16"/>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8195">
                                            <p:txEl>
                                              <p:pRg st="2" end="2"/>
                                            </p:txEl>
                                          </p:spTgt>
                                        </p:tgtEl>
                                        <p:attrNameLst>
                                          <p:attrName>style.visibility</p:attrName>
                                        </p:attrNameLst>
                                      </p:cBhvr>
                                      <p:to>
                                        <p:strVal val="visible"/>
                                      </p:to>
                                    </p:set>
                                    <p:animEffect transition="in" filter="blinds(horizontal)">
                                      <p:cBhvr>
                                        <p:cTn id="41" dur="500"/>
                                        <p:tgtEl>
                                          <p:spTgt spid="8195">
                                            <p:txEl>
                                              <p:pRg st="2" end="2"/>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nodeType="clickEffect">
                                  <p:stCondLst>
                                    <p:cond delay="0"/>
                                  </p:stCondLst>
                                  <p:childTnLst>
                                    <p:set>
                                      <p:cBhvr>
                                        <p:cTn id="45" dur="1" fill="hold">
                                          <p:stCondLst>
                                            <p:cond delay="0"/>
                                          </p:stCondLst>
                                        </p:cTn>
                                        <p:tgtEl>
                                          <p:spTgt spid="22"/>
                                        </p:tgtEl>
                                        <p:attrNameLst>
                                          <p:attrName>style.visibility</p:attrName>
                                        </p:attrNameLst>
                                      </p:cBhvr>
                                      <p:to>
                                        <p:strVal val="visible"/>
                                      </p:to>
                                    </p:set>
                                    <p:animEffect transition="in" filter="wipe(left)">
                                      <p:cBhvr>
                                        <p:cTn id="46" dur="500"/>
                                        <p:tgtEl>
                                          <p:spTgt spid="22"/>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53" presetClass="entr" presetSubtype="0" fill="hold" grpId="0" nodeType="clickEffect">
                                  <p:stCondLst>
                                    <p:cond delay="0"/>
                                  </p:stCondLst>
                                  <p:childTnLst>
                                    <p:set>
                                      <p:cBhvr>
                                        <p:cTn id="50" dur="1" fill="hold">
                                          <p:stCondLst>
                                            <p:cond delay="0"/>
                                          </p:stCondLst>
                                        </p:cTn>
                                        <p:tgtEl>
                                          <p:spTgt spid="24"/>
                                        </p:tgtEl>
                                        <p:attrNameLst>
                                          <p:attrName>style.visibility</p:attrName>
                                        </p:attrNameLst>
                                      </p:cBhvr>
                                      <p:to>
                                        <p:strVal val="visible"/>
                                      </p:to>
                                    </p:set>
                                    <p:anim calcmode="lin" valueType="num">
                                      <p:cBhvr>
                                        <p:cTn id="51" dur="500" fill="hold"/>
                                        <p:tgtEl>
                                          <p:spTgt spid="24"/>
                                        </p:tgtEl>
                                        <p:attrNameLst>
                                          <p:attrName>ppt_w</p:attrName>
                                        </p:attrNameLst>
                                      </p:cBhvr>
                                      <p:tavLst>
                                        <p:tav tm="0">
                                          <p:val>
                                            <p:fltVal val="0"/>
                                          </p:val>
                                        </p:tav>
                                        <p:tav tm="100000">
                                          <p:val>
                                            <p:strVal val="#ppt_w"/>
                                          </p:val>
                                        </p:tav>
                                      </p:tavLst>
                                    </p:anim>
                                    <p:anim calcmode="lin" valueType="num">
                                      <p:cBhvr>
                                        <p:cTn id="52" dur="500" fill="hold"/>
                                        <p:tgtEl>
                                          <p:spTgt spid="24"/>
                                        </p:tgtEl>
                                        <p:attrNameLst>
                                          <p:attrName>ppt_h</p:attrName>
                                        </p:attrNameLst>
                                      </p:cBhvr>
                                      <p:tavLst>
                                        <p:tav tm="0">
                                          <p:val>
                                            <p:fltVal val="0"/>
                                          </p:val>
                                        </p:tav>
                                        <p:tav tm="100000">
                                          <p:val>
                                            <p:strVal val="#ppt_h"/>
                                          </p:val>
                                        </p:tav>
                                      </p:tavLst>
                                    </p:anim>
                                    <p:animEffect transition="in" filter="fade">
                                      <p:cBhvr>
                                        <p:cTn id="53" dur="500"/>
                                        <p:tgtEl>
                                          <p:spTgt spid="24"/>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8195">
                                            <p:txEl>
                                              <p:pRg st="3" end="3"/>
                                            </p:txEl>
                                          </p:spTgt>
                                        </p:tgtEl>
                                        <p:attrNameLst>
                                          <p:attrName>style.visibility</p:attrName>
                                        </p:attrNameLst>
                                      </p:cBhvr>
                                      <p:to>
                                        <p:strVal val="visible"/>
                                      </p:to>
                                    </p:set>
                                    <p:animEffect transition="in" filter="blinds(horizontal)">
                                      <p:cBhvr>
                                        <p:cTn id="58" dur="500"/>
                                        <p:tgtEl>
                                          <p:spTgt spid="8195">
                                            <p:txEl>
                                              <p:pRg st="3" end="3"/>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2" presetClass="entr" presetSubtype="8" fill="hold" nodeType="click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wipe(left)">
                                      <p:cBhvr>
                                        <p:cTn id="63" dur="500"/>
                                        <p:tgtEl>
                                          <p:spTgt spid="25"/>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53" presetClass="entr" presetSubtype="0" fill="hold" grpId="0" nodeType="clickEffect">
                                  <p:stCondLst>
                                    <p:cond delay="0"/>
                                  </p:stCondLst>
                                  <p:childTnLst>
                                    <p:set>
                                      <p:cBhvr>
                                        <p:cTn id="67" dur="1" fill="hold">
                                          <p:stCondLst>
                                            <p:cond delay="0"/>
                                          </p:stCondLst>
                                        </p:cTn>
                                        <p:tgtEl>
                                          <p:spTgt spid="26"/>
                                        </p:tgtEl>
                                        <p:attrNameLst>
                                          <p:attrName>style.visibility</p:attrName>
                                        </p:attrNameLst>
                                      </p:cBhvr>
                                      <p:to>
                                        <p:strVal val="visible"/>
                                      </p:to>
                                    </p:set>
                                    <p:anim calcmode="lin" valueType="num">
                                      <p:cBhvr>
                                        <p:cTn id="68" dur="500" fill="hold"/>
                                        <p:tgtEl>
                                          <p:spTgt spid="26"/>
                                        </p:tgtEl>
                                        <p:attrNameLst>
                                          <p:attrName>ppt_w</p:attrName>
                                        </p:attrNameLst>
                                      </p:cBhvr>
                                      <p:tavLst>
                                        <p:tav tm="0">
                                          <p:val>
                                            <p:fltVal val="0"/>
                                          </p:val>
                                        </p:tav>
                                        <p:tav tm="100000">
                                          <p:val>
                                            <p:strVal val="#ppt_w"/>
                                          </p:val>
                                        </p:tav>
                                      </p:tavLst>
                                    </p:anim>
                                    <p:anim calcmode="lin" valueType="num">
                                      <p:cBhvr>
                                        <p:cTn id="69" dur="500" fill="hold"/>
                                        <p:tgtEl>
                                          <p:spTgt spid="26"/>
                                        </p:tgtEl>
                                        <p:attrNameLst>
                                          <p:attrName>ppt_h</p:attrName>
                                        </p:attrNameLst>
                                      </p:cBhvr>
                                      <p:tavLst>
                                        <p:tav tm="0">
                                          <p:val>
                                            <p:fltVal val="0"/>
                                          </p:val>
                                        </p:tav>
                                        <p:tav tm="100000">
                                          <p:val>
                                            <p:strVal val="#ppt_h"/>
                                          </p:val>
                                        </p:tav>
                                      </p:tavLst>
                                    </p:anim>
                                    <p:animEffect transition="in" filter="fade">
                                      <p:cBhvr>
                                        <p:cTn id="70" dur="500"/>
                                        <p:tgtEl>
                                          <p:spTgt spid="26"/>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3" presetClass="entr" presetSubtype="10" fill="hold" grpId="0" nodeType="clickEffect">
                                  <p:stCondLst>
                                    <p:cond delay="0"/>
                                  </p:stCondLst>
                                  <p:childTnLst>
                                    <p:set>
                                      <p:cBhvr>
                                        <p:cTn id="74" dur="1" fill="hold">
                                          <p:stCondLst>
                                            <p:cond delay="0"/>
                                          </p:stCondLst>
                                        </p:cTn>
                                        <p:tgtEl>
                                          <p:spTgt spid="8195">
                                            <p:txEl>
                                              <p:pRg st="4" end="4"/>
                                            </p:txEl>
                                          </p:spTgt>
                                        </p:tgtEl>
                                        <p:attrNameLst>
                                          <p:attrName>style.visibility</p:attrName>
                                        </p:attrNameLst>
                                      </p:cBhvr>
                                      <p:to>
                                        <p:strVal val="visible"/>
                                      </p:to>
                                    </p:set>
                                    <p:animEffect transition="in" filter="blinds(horizontal)">
                                      <p:cBhvr>
                                        <p:cTn id="75" dur="500"/>
                                        <p:tgtEl>
                                          <p:spTgt spid="8195">
                                            <p:txEl>
                                              <p:pRg st="4" end="4"/>
                                            </p:txEl>
                                          </p:spTgt>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3" presetClass="entr" presetSubtype="10" fill="hold" grpId="0" nodeType="clickEffect">
                                  <p:stCondLst>
                                    <p:cond delay="0"/>
                                  </p:stCondLst>
                                  <p:childTnLst>
                                    <p:set>
                                      <p:cBhvr>
                                        <p:cTn id="79" dur="1" fill="hold">
                                          <p:stCondLst>
                                            <p:cond delay="0"/>
                                          </p:stCondLst>
                                        </p:cTn>
                                        <p:tgtEl>
                                          <p:spTgt spid="8195">
                                            <p:txEl>
                                              <p:pRg st="5" end="5"/>
                                            </p:txEl>
                                          </p:spTgt>
                                        </p:tgtEl>
                                        <p:attrNameLst>
                                          <p:attrName>style.visibility</p:attrName>
                                        </p:attrNameLst>
                                      </p:cBhvr>
                                      <p:to>
                                        <p:strVal val="visible"/>
                                      </p:to>
                                    </p:set>
                                    <p:animEffect transition="in" filter="blinds(horizontal)">
                                      <p:cBhvr>
                                        <p:cTn id="80" dur="500"/>
                                        <p:tgtEl>
                                          <p:spTgt spid="8195">
                                            <p:txEl>
                                              <p:pRg st="5" end="5"/>
                                            </p:txEl>
                                          </p:spTgt>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22" presetClass="entr" presetSubtype="8" fill="hold" nodeType="clickEffect">
                                  <p:stCondLst>
                                    <p:cond delay="0"/>
                                  </p:stCondLst>
                                  <p:childTnLst>
                                    <p:set>
                                      <p:cBhvr>
                                        <p:cTn id="84" dur="1" fill="hold">
                                          <p:stCondLst>
                                            <p:cond delay="0"/>
                                          </p:stCondLst>
                                        </p:cTn>
                                        <p:tgtEl>
                                          <p:spTgt spid="27"/>
                                        </p:tgtEl>
                                        <p:attrNameLst>
                                          <p:attrName>style.visibility</p:attrName>
                                        </p:attrNameLst>
                                      </p:cBhvr>
                                      <p:to>
                                        <p:strVal val="visible"/>
                                      </p:to>
                                    </p:set>
                                    <p:animEffect transition="in" filter="wipe(left)">
                                      <p:cBhvr>
                                        <p:cTn id="85" dur="500"/>
                                        <p:tgtEl>
                                          <p:spTgt spid="27"/>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53" presetClass="entr" presetSubtype="0" fill="hold" grpId="0" nodeType="clickEffect">
                                  <p:stCondLst>
                                    <p:cond delay="0"/>
                                  </p:stCondLst>
                                  <p:childTnLst>
                                    <p:set>
                                      <p:cBhvr>
                                        <p:cTn id="89" dur="1" fill="hold">
                                          <p:stCondLst>
                                            <p:cond delay="0"/>
                                          </p:stCondLst>
                                        </p:cTn>
                                        <p:tgtEl>
                                          <p:spTgt spid="28"/>
                                        </p:tgtEl>
                                        <p:attrNameLst>
                                          <p:attrName>style.visibility</p:attrName>
                                        </p:attrNameLst>
                                      </p:cBhvr>
                                      <p:to>
                                        <p:strVal val="visible"/>
                                      </p:to>
                                    </p:set>
                                    <p:anim calcmode="lin" valueType="num">
                                      <p:cBhvr>
                                        <p:cTn id="90" dur="500" fill="hold"/>
                                        <p:tgtEl>
                                          <p:spTgt spid="28"/>
                                        </p:tgtEl>
                                        <p:attrNameLst>
                                          <p:attrName>ppt_w</p:attrName>
                                        </p:attrNameLst>
                                      </p:cBhvr>
                                      <p:tavLst>
                                        <p:tav tm="0">
                                          <p:val>
                                            <p:fltVal val="0"/>
                                          </p:val>
                                        </p:tav>
                                        <p:tav tm="100000">
                                          <p:val>
                                            <p:strVal val="#ppt_w"/>
                                          </p:val>
                                        </p:tav>
                                      </p:tavLst>
                                    </p:anim>
                                    <p:anim calcmode="lin" valueType="num">
                                      <p:cBhvr>
                                        <p:cTn id="91" dur="500" fill="hold"/>
                                        <p:tgtEl>
                                          <p:spTgt spid="28"/>
                                        </p:tgtEl>
                                        <p:attrNameLst>
                                          <p:attrName>ppt_h</p:attrName>
                                        </p:attrNameLst>
                                      </p:cBhvr>
                                      <p:tavLst>
                                        <p:tav tm="0">
                                          <p:val>
                                            <p:fltVal val="0"/>
                                          </p:val>
                                        </p:tav>
                                        <p:tav tm="100000">
                                          <p:val>
                                            <p:strVal val="#ppt_h"/>
                                          </p:val>
                                        </p:tav>
                                      </p:tavLst>
                                    </p:anim>
                                    <p:animEffect transition="in" filter="fade">
                                      <p:cBhvr>
                                        <p:cTn id="92" dur="500"/>
                                        <p:tgtEl>
                                          <p:spTgt spid="28"/>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2" presetClass="entr" presetSubtype="8" fill="hold" nodeType="clickEffect">
                                  <p:stCondLst>
                                    <p:cond delay="0"/>
                                  </p:stCondLst>
                                  <p:childTnLst>
                                    <p:set>
                                      <p:cBhvr>
                                        <p:cTn id="96" dur="1" fill="hold">
                                          <p:stCondLst>
                                            <p:cond delay="0"/>
                                          </p:stCondLst>
                                        </p:cTn>
                                        <p:tgtEl>
                                          <p:spTgt spid="29"/>
                                        </p:tgtEl>
                                        <p:attrNameLst>
                                          <p:attrName>style.visibility</p:attrName>
                                        </p:attrNameLst>
                                      </p:cBhvr>
                                      <p:to>
                                        <p:strVal val="visible"/>
                                      </p:to>
                                    </p:set>
                                    <p:animEffect transition="in" filter="wipe(left)">
                                      <p:cBhvr>
                                        <p:cTn id="97" dur="500"/>
                                        <p:tgtEl>
                                          <p:spTgt spid="29"/>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53" presetClass="entr" presetSubtype="0" fill="hold" grpId="0" nodeType="clickEffect">
                                  <p:stCondLst>
                                    <p:cond delay="0"/>
                                  </p:stCondLst>
                                  <p:childTnLst>
                                    <p:set>
                                      <p:cBhvr>
                                        <p:cTn id="101" dur="1" fill="hold">
                                          <p:stCondLst>
                                            <p:cond delay="0"/>
                                          </p:stCondLst>
                                        </p:cTn>
                                        <p:tgtEl>
                                          <p:spTgt spid="30"/>
                                        </p:tgtEl>
                                        <p:attrNameLst>
                                          <p:attrName>style.visibility</p:attrName>
                                        </p:attrNameLst>
                                      </p:cBhvr>
                                      <p:to>
                                        <p:strVal val="visible"/>
                                      </p:to>
                                    </p:set>
                                    <p:anim calcmode="lin" valueType="num">
                                      <p:cBhvr>
                                        <p:cTn id="102" dur="500" fill="hold"/>
                                        <p:tgtEl>
                                          <p:spTgt spid="30"/>
                                        </p:tgtEl>
                                        <p:attrNameLst>
                                          <p:attrName>ppt_w</p:attrName>
                                        </p:attrNameLst>
                                      </p:cBhvr>
                                      <p:tavLst>
                                        <p:tav tm="0">
                                          <p:val>
                                            <p:fltVal val="0"/>
                                          </p:val>
                                        </p:tav>
                                        <p:tav tm="100000">
                                          <p:val>
                                            <p:strVal val="#ppt_w"/>
                                          </p:val>
                                        </p:tav>
                                      </p:tavLst>
                                    </p:anim>
                                    <p:anim calcmode="lin" valueType="num">
                                      <p:cBhvr>
                                        <p:cTn id="103" dur="500" fill="hold"/>
                                        <p:tgtEl>
                                          <p:spTgt spid="30"/>
                                        </p:tgtEl>
                                        <p:attrNameLst>
                                          <p:attrName>ppt_h</p:attrName>
                                        </p:attrNameLst>
                                      </p:cBhvr>
                                      <p:tavLst>
                                        <p:tav tm="0">
                                          <p:val>
                                            <p:fltVal val="0"/>
                                          </p:val>
                                        </p:tav>
                                        <p:tav tm="100000">
                                          <p:val>
                                            <p:strVal val="#ppt_h"/>
                                          </p:val>
                                        </p:tav>
                                      </p:tavLst>
                                    </p:anim>
                                    <p:animEffect transition="in" filter="fade">
                                      <p:cBhvr>
                                        <p:cTn id="104"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P spid="15" grpId="0"/>
      <p:bldP spid="16" grpId="0" animBg="1"/>
      <p:bldP spid="24" grpId="0"/>
      <p:bldP spid="26" grpId="0" animBg="1"/>
      <p:bldP spid="28" grpId="0"/>
      <p:bldP spid="30"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02" name="Text Box 6"/>
          <p:cNvSpPr txBox="1">
            <a:spLocks noChangeArrowheads="1"/>
          </p:cNvSpPr>
          <p:nvPr/>
        </p:nvSpPr>
        <p:spPr bwMode="auto">
          <a:xfrm>
            <a:off x="205740" y="1"/>
            <a:ext cx="11830050" cy="7478970"/>
          </a:xfrm>
          <a:prstGeom prst="rect">
            <a:avLst/>
          </a:prstGeom>
          <a:noFill/>
          <a:ln w="9525">
            <a:noFill/>
            <a:miter lim="800000"/>
            <a:headEnd/>
            <a:tailEnd/>
          </a:ln>
        </p:spPr>
        <p:txBody>
          <a:bodyPr>
            <a:spAutoFit/>
          </a:bodyPr>
          <a:lstStyle/>
          <a:p>
            <a:pPr algn="just"/>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Yên</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Viên</a:t>
            </a:r>
            <a:r>
              <a:rPr lang="vi-VN" sz="4000" b="1" dirty="0" smtClean="0">
                <a:latin typeface="Times New Roman" pitchFamily="18" charset="0"/>
                <a:cs typeface="Times New Roman" pitchFamily="18" charset="0"/>
              </a:rPr>
              <a:t>, ngày </a:t>
            </a:r>
            <a:r>
              <a:rPr lang="en-US" sz="4000" b="1" dirty="0" smtClean="0">
                <a:latin typeface="Times New Roman" pitchFamily="18" charset="0"/>
                <a:cs typeface="Times New Roman" pitchFamily="18" charset="0"/>
              </a:rPr>
              <a:t>24</a:t>
            </a:r>
            <a:r>
              <a:rPr lang="vi-VN" sz="4000" b="1" dirty="0" smtClean="0">
                <a:latin typeface="Times New Roman" pitchFamily="18" charset="0"/>
                <a:cs typeface="Times New Roman" pitchFamily="18" charset="0"/>
              </a:rPr>
              <a:t> tháng 9 năm 20</a:t>
            </a:r>
            <a:r>
              <a:rPr lang="en-US" sz="4000" b="1" dirty="0" smtClean="0">
                <a:latin typeface="Times New Roman" pitchFamily="18" charset="0"/>
                <a:cs typeface="Times New Roman" pitchFamily="18" charset="0"/>
              </a:rPr>
              <a:t>20</a:t>
            </a:r>
            <a:endParaRPr lang="vi-VN" sz="4000" b="1" dirty="0" smtClean="0">
              <a:latin typeface="Times New Roman" pitchFamily="18" charset="0"/>
              <a:cs typeface="Times New Roman" pitchFamily="18" charset="0"/>
            </a:endParaRPr>
          </a:p>
          <a:p>
            <a:r>
              <a:rPr lang="en-US" sz="4000" b="1" dirty="0" err="1" smtClean="0">
                <a:solidFill>
                  <a:srgbClr val="FF0000"/>
                </a:solidFill>
                <a:latin typeface="Times New Roman" pitchFamily="18" charset="0"/>
                <a:cs typeface="Times New Roman" pitchFamily="18" charset="0"/>
              </a:rPr>
              <a:t>Bạn</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thân</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mến</a:t>
            </a:r>
            <a:r>
              <a:rPr lang="en-US" sz="4000" b="1" dirty="0" smtClean="0">
                <a:solidFill>
                  <a:srgbClr val="FF0000"/>
                </a:solidFill>
                <a:latin typeface="Times New Roman" pitchFamily="18" charset="0"/>
                <a:cs typeface="Times New Roman" pitchFamily="18" charset="0"/>
              </a:rPr>
              <a:t>!</a:t>
            </a:r>
          </a:p>
          <a:p>
            <a:r>
              <a:rPr lang="vi-VN" sz="4000" b="1" dirty="0" smtClean="0">
                <a:latin typeface="Times New Roman" pitchFamily="18" charset="0"/>
                <a:cs typeface="Times New Roman" pitchFamily="18" charset="0"/>
              </a:rPr>
              <a:t>        (Mục đích viết thư: hỏi thăm và kể về tình hình của lớp và trường)</a:t>
            </a:r>
          </a:p>
          <a:p>
            <a:r>
              <a:rPr lang="vi-VN" sz="4000" b="1" dirty="0" smtClean="0">
                <a:latin typeface="Times New Roman" pitchFamily="18" charset="0"/>
                <a:cs typeface="Times New Roman" pitchFamily="18" charset="0"/>
              </a:rPr>
              <a:t>       (Thăm hỏi bạn: sức khỏe, việc học hành ở trường mới, tình hình gia đình, sở thích của bạn)</a:t>
            </a:r>
          </a:p>
          <a:p>
            <a:r>
              <a:rPr lang="vi-VN" sz="4000" b="1" dirty="0" smtClean="0">
                <a:latin typeface="Times New Roman" pitchFamily="18" charset="0"/>
                <a:cs typeface="Times New Roman" pitchFamily="18" charset="0"/>
              </a:rPr>
              <a:t>       (Kể cho bạn nghe tình hình ở lớp và trường: tình hình học tập, sinh hoạt, vui chơi, cô giáo, bạn bè, kế hoạch sắp tới...)</a:t>
            </a:r>
          </a:p>
          <a:p>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Lời</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chúc</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lời</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hẹn</a:t>
            </a:r>
            <a:r>
              <a:rPr lang="en-US" sz="4000" b="1" dirty="0" smtClean="0">
                <a:latin typeface="Times New Roman" pitchFamily="18" charset="0"/>
                <a:cs typeface="Times New Roman" pitchFamily="18" charset="0"/>
              </a:rPr>
              <a:t>)   </a:t>
            </a:r>
          </a:p>
          <a:p>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Bạn</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của</a:t>
            </a:r>
            <a:r>
              <a:rPr lang="en-US" sz="4000" b="1" dirty="0" smtClean="0">
                <a:latin typeface="Times New Roman" pitchFamily="18" charset="0"/>
                <a:cs typeface="Times New Roman" pitchFamily="18" charset="0"/>
              </a:rPr>
              <a:t> ....				      </a:t>
            </a:r>
            <a:endParaRPr lang="en-US" sz="2400" b="1" dirty="0">
              <a:solidFill>
                <a:srgbClr val="00CC00"/>
              </a:solidFill>
              <a:latin typeface=".VnAvant"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4102"/>
                                        </p:tgtEl>
                                        <p:attrNameLst>
                                          <p:attrName>style.visibility</p:attrName>
                                        </p:attrNameLst>
                                      </p:cBhvr>
                                      <p:to>
                                        <p:strVal val="visible"/>
                                      </p:to>
                                    </p:set>
                                    <p:animEffect transition="in" filter="checkerboard(across)">
                                      <p:cBhvr>
                                        <p:cTn id="7" dur="500"/>
                                        <p:tgtEl>
                                          <p:spTgt spid="4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endParaRPr lang="en-US" smtClean="0"/>
          </a:p>
        </p:txBody>
      </p:sp>
      <p:sp>
        <p:nvSpPr>
          <p:cNvPr id="11267" name="Rectangle 3"/>
          <p:cNvSpPr>
            <a:spLocks noGrp="1" noChangeArrowheads="1"/>
          </p:cNvSpPr>
          <p:nvPr>
            <p:ph type="body" idx="1"/>
          </p:nvPr>
        </p:nvSpPr>
        <p:spPr/>
        <p:txBody>
          <a:bodyPr/>
          <a:lstStyle/>
          <a:p>
            <a:pPr eaLnBrk="1" hangingPunct="1"/>
            <a:endParaRPr lang="en-US" smtClean="0"/>
          </a:p>
        </p:txBody>
      </p:sp>
      <p:pic>
        <p:nvPicPr>
          <p:cNvPr id="11268" name="Picture 4" descr="DRAGFLY"/>
          <p:cNvPicPr>
            <a:picLocks noChangeAspect="1" noChangeArrowheads="1"/>
          </p:cNvPicPr>
          <p:nvPr/>
        </p:nvPicPr>
        <p:blipFill>
          <a:blip r:embed="rId2"/>
          <a:srcRect/>
          <a:stretch>
            <a:fillRect/>
          </a:stretch>
        </p:blipFill>
        <p:spPr bwMode="auto">
          <a:xfrm>
            <a:off x="-102870" y="0"/>
            <a:ext cx="12447270" cy="6915150"/>
          </a:xfrm>
          <a:prstGeom prst="rect">
            <a:avLst/>
          </a:prstGeom>
          <a:noFill/>
          <a:ln w="9525">
            <a:noFill/>
            <a:miter lim="800000"/>
            <a:headEnd/>
            <a:tailEnd/>
          </a:ln>
        </p:spPr>
      </p:pic>
      <p:sp>
        <p:nvSpPr>
          <p:cNvPr id="11269" name="Oval 5"/>
          <p:cNvSpPr>
            <a:spLocks noChangeArrowheads="1"/>
          </p:cNvSpPr>
          <p:nvPr/>
        </p:nvSpPr>
        <p:spPr bwMode="auto">
          <a:xfrm rot="315852">
            <a:off x="4526280" y="152400"/>
            <a:ext cx="5760720" cy="1295400"/>
          </a:xfrm>
          <a:prstGeom prst="ellipse">
            <a:avLst/>
          </a:prstGeom>
          <a:solidFill>
            <a:srgbClr val="E5FCFF"/>
          </a:solidFill>
          <a:ln w="9525">
            <a:noFill/>
            <a:round/>
            <a:headEnd/>
            <a:tailEnd/>
          </a:ln>
        </p:spPr>
        <p:txBody>
          <a:bodyPr wrap="none" anchor="ctr"/>
          <a:lstStyle/>
          <a:p>
            <a:pPr eaLnBrk="0" hangingPunct="0"/>
            <a:endParaRPr lang="en-US"/>
          </a:p>
        </p:txBody>
      </p:sp>
      <p:sp>
        <p:nvSpPr>
          <p:cNvPr id="11270" name="Oval 6"/>
          <p:cNvSpPr>
            <a:spLocks noChangeArrowheads="1"/>
          </p:cNvSpPr>
          <p:nvPr/>
        </p:nvSpPr>
        <p:spPr bwMode="auto">
          <a:xfrm rot="19515944">
            <a:off x="9669780" y="781051"/>
            <a:ext cx="2160270" cy="2582863"/>
          </a:xfrm>
          <a:prstGeom prst="ellipse">
            <a:avLst/>
          </a:prstGeom>
          <a:solidFill>
            <a:srgbClr val="E5FCFF"/>
          </a:solidFill>
          <a:ln w="9525">
            <a:noFill/>
            <a:round/>
            <a:headEnd/>
            <a:tailEnd/>
          </a:ln>
        </p:spPr>
        <p:txBody>
          <a:bodyPr wrap="none" anchor="ctr"/>
          <a:lstStyle/>
          <a:p>
            <a:pPr eaLnBrk="0" hangingPunct="0"/>
            <a:endParaRPr lang="en-US"/>
          </a:p>
        </p:txBody>
      </p:sp>
      <p:sp>
        <p:nvSpPr>
          <p:cNvPr id="11271" name="Oval 7"/>
          <p:cNvSpPr>
            <a:spLocks noChangeArrowheads="1"/>
          </p:cNvSpPr>
          <p:nvPr/>
        </p:nvSpPr>
        <p:spPr bwMode="auto">
          <a:xfrm rot="2422509">
            <a:off x="617220" y="762001"/>
            <a:ext cx="2160270" cy="2582863"/>
          </a:xfrm>
          <a:prstGeom prst="ellipse">
            <a:avLst/>
          </a:prstGeom>
          <a:solidFill>
            <a:srgbClr val="E5FCFF"/>
          </a:solidFill>
          <a:ln w="9525">
            <a:noFill/>
            <a:round/>
            <a:headEnd/>
            <a:tailEnd/>
          </a:ln>
        </p:spPr>
        <p:txBody>
          <a:bodyPr wrap="none" anchor="ctr"/>
          <a:lstStyle/>
          <a:p>
            <a:pPr eaLnBrk="0" hangingPunct="0"/>
            <a:endParaRPr lang="en-US"/>
          </a:p>
        </p:txBody>
      </p:sp>
      <p:sp>
        <p:nvSpPr>
          <p:cNvPr id="11272" name="Oval 8"/>
          <p:cNvSpPr>
            <a:spLocks noChangeArrowheads="1"/>
          </p:cNvSpPr>
          <p:nvPr/>
        </p:nvSpPr>
        <p:spPr bwMode="auto">
          <a:xfrm rot="4077132">
            <a:off x="2669024" y="-1605637"/>
            <a:ext cx="1676400" cy="5852874"/>
          </a:xfrm>
          <a:prstGeom prst="ellipse">
            <a:avLst/>
          </a:prstGeom>
          <a:solidFill>
            <a:srgbClr val="E5FCFF"/>
          </a:solidFill>
          <a:ln w="9525">
            <a:noFill/>
            <a:round/>
            <a:headEnd/>
            <a:tailEnd/>
          </a:ln>
        </p:spPr>
        <p:txBody>
          <a:bodyPr wrap="none" anchor="ctr"/>
          <a:lstStyle/>
          <a:p>
            <a:pPr eaLnBrk="0" hangingPunct="0"/>
            <a:endParaRPr lang="en-US"/>
          </a:p>
        </p:txBody>
      </p:sp>
      <p:pic>
        <p:nvPicPr>
          <p:cNvPr id="11273" name="Picture 9" descr="AG00130_"/>
          <p:cNvPicPr>
            <a:picLocks noChangeAspect="1" noChangeArrowheads="1" noCrop="1"/>
          </p:cNvPicPr>
          <p:nvPr/>
        </p:nvPicPr>
        <p:blipFill>
          <a:blip r:embed="rId3"/>
          <a:srcRect/>
          <a:stretch>
            <a:fillRect/>
          </a:stretch>
        </p:blipFill>
        <p:spPr bwMode="auto">
          <a:xfrm rot="3505735">
            <a:off x="276225" y="2813685"/>
            <a:ext cx="647700" cy="582930"/>
          </a:xfrm>
          <a:prstGeom prst="rect">
            <a:avLst/>
          </a:prstGeom>
          <a:noFill/>
          <a:ln w="9525">
            <a:noFill/>
            <a:miter lim="800000"/>
            <a:headEnd/>
            <a:tailEnd/>
          </a:ln>
        </p:spPr>
      </p:pic>
      <p:pic>
        <p:nvPicPr>
          <p:cNvPr id="11274" name="Picture 92" descr="frogCLR"/>
          <p:cNvPicPr>
            <a:picLocks noChangeAspect="1" noChangeArrowheads="1" noCrop="1"/>
          </p:cNvPicPr>
          <p:nvPr/>
        </p:nvPicPr>
        <p:blipFill>
          <a:blip r:embed="rId4"/>
          <a:srcRect/>
          <a:stretch>
            <a:fillRect/>
          </a:stretch>
        </p:blipFill>
        <p:spPr bwMode="auto">
          <a:xfrm>
            <a:off x="7612380" y="6096000"/>
            <a:ext cx="1543050" cy="685800"/>
          </a:xfrm>
          <a:prstGeom prst="rect">
            <a:avLst/>
          </a:prstGeom>
          <a:noFill/>
          <a:ln w="9525">
            <a:noFill/>
            <a:miter lim="800000"/>
            <a:headEnd/>
            <a:tailEnd/>
          </a:ln>
        </p:spPr>
      </p:pic>
      <p:pic>
        <p:nvPicPr>
          <p:cNvPr id="11275" name="Picture 92" descr="frogCLR"/>
          <p:cNvPicPr>
            <a:picLocks noChangeAspect="1" noChangeArrowheads="1" noCrop="1"/>
          </p:cNvPicPr>
          <p:nvPr/>
        </p:nvPicPr>
        <p:blipFill>
          <a:blip r:embed="rId4"/>
          <a:srcRect/>
          <a:stretch>
            <a:fillRect/>
          </a:stretch>
        </p:blipFill>
        <p:spPr bwMode="auto">
          <a:xfrm rot="21110468">
            <a:off x="3600450" y="6248400"/>
            <a:ext cx="1543050" cy="685800"/>
          </a:xfrm>
          <a:prstGeom prst="rect">
            <a:avLst/>
          </a:prstGeom>
          <a:noFill/>
          <a:ln w="9525">
            <a:noFill/>
            <a:miter lim="800000"/>
            <a:headEnd/>
            <a:tailEnd/>
          </a:ln>
        </p:spPr>
      </p:pic>
      <p:sp>
        <p:nvSpPr>
          <p:cNvPr id="11276" name="WordArt 12"/>
          <p:cNvSpPr>
            <a:spLocks noChangeArrowheads="1" noChangeShapeType="1" noTextEdit="1"/>
          </p:cNvSpPr>
          <p:nvPr/>
        </p:nvSpPr>
        <p:spPr bwMode="auto">
          <a:xfrm>
            <a:off x="1234440" y="1447800"/>
            <a:ext cx="9566910" cy="1600200"/>
          </a:xfrm>
          <a:prstGeom prst="rect">
            <a:avLst/>
          </a:prstGeom>
        </p:spPr>
        <p:txBody>
          <a:bodyPr wrap="none" fromWordArt="1">
            <a:prstTxWarp prst="textPlain">
              <a:avLst>
                <a:gd name="adj" fmla="val 50000"/>
              </a:avLst>
            </a:prstTxWarp>
          </a:bodyPr>
          <a:lstStyle/>
          <a:p>
            <a:pPr algn="ctr"/>
            <a:r>
              <a:rPr lang="vi-VN" sz="3600" b="1" kern="10">
                <a:ln w="9525">
                  <a:solidFill>
                    <a:srgbClr val="000000"/>
                  </a:solidFill>
                  <a:round/>
                  <a:headEnd/>
                  <a:tailEnd/>
                </a:ln>
                <a:solidFill>
                  <a:srgbClr val="0000FF"/>
                </a:solidFill>
                <a:latin typeface="Times New Roman"/>
                <a:cs typeface="Times New Roman"/>
              </a:rPr>
              <a:t>Xin chân thành cảm ơn quý thầy cô</a:t>
            </a:r>
          </a:p>
          <a:p>
            <a:pPr algn="ctr"/>
            <a:r>
              <a:rPr lang="vi-VN" sz="3600" b="1" kern="10">
                <a:ln w="9525">
                  <a:solidFill>
                    <a:srgbClr val="000000"/>
                  </a:solidFill>
                  <a:round/>
                  <a:headEnd/>
                  <a:tailEnd/>
                </a:ln>
                <a:solidFill>
                  <a:srgbClr val="0000FF"/>
                </a:solidFill>
                <a:latin typeface="Times New Roman"/>
                <a:cs typeface="Times New Roman"/>
              </a:rPr>
              <a:t>và các em học sinh </a:t>
            </a:r>
            <a:endParaRPr lang="en-US" sz="3600" b="1" kern="10">
              <a:ln w="9525">
                <a:solidFill>
                  <a:srgbClr val="000000"/>
                </a:solidFill>
                <a:round/>
                <a:headEnd/>
                <a:tailEnd/>
              </a:ln>
              <a:solidFill>
                <a:srgbClr val="0000FF"/>
              </a:solidFill>
              <a:latin typeface="Times New Roman"/>
              <a:cs typeface="Times New Roman"/>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17"/>
          <p:cNvSpPr>
            <a:spLocks noChangeArrowheads="1"/>
          </p:cNvSpPr>
          <p:nvPr/>
        </p:nvSpPr>
        <p:spPr bwMode="auto">
          <a:xfrm>
            <a:off x="1" y="0"/>
            <a:ext cx="184731" cy="923330"/>
          </a:xfrm>
          <a:prstGeom prst="rect">
            <a:avLst/>
          </a:prstGeom>
          <a:noFill/>
          <a:ln w="12700" cap="sq">
            <a:noFill/>
            <a:miter lim="800000"/>
            <a:headEnd type="none" w="sm" len="sm"/>
            <a:tailEnd type="none" w="sm" len="sm"/>
          </a:ln>
        </p:spPr>
        <p:txBody>
          <a:bodyPr wrap="none" anchor="ctr">
            <a:spAutoFit/>
          </a:bodyPr>
          <a:lstStyle/>
          <a:p>
            <a:endParaRPr lang="en-US" sz="5400">
              <a:solidFill>
                <a:schemeClr val="bg2"/>
              </a:solidFill>
              <a:latin typeface="Times New Roman" pitchFamily="18" charset="0"/>
            </a:endParaRPr>
          </a:p>
        </p:txBody>
      </p:sp>
      <p:sp>
        <p:nvSpPr>
          <p:cNvPr id="1030" name="Text Box 104"/>
          <p:cNvSpPr txBox="1">
            <a:spLocks noChangeArrowheads="1"/>
          </p:cNvSpPr>
          <p:nvPr/>
        </p:nvSpPr>
        <p:spPr bwMode="auto">
          <a:xfrm>
            <a:off x="720090" y="3929066"/>
            <a:ext cx="10595610" cy="2169825"/>
          </a:xfrm>
          <a:prstGeom prst="rect">
            <a:avLst/>
          </a:prstGeom>
          <a:noFill/>
          <a:ln w="12700" cap="sq">
            <a:noFill/>
            <a:miter lim="800000"/>
            <a:headEnd type="none" w="sm" len="sm"/>
            <a:tailEnd type="none" w="sm" len="sm"/>
          </a:ln>
        </p:spPr>
        <p:txBody>
          <a:bodyPr>
            <a:spAutoFit/>
          </a:bodyPr>
          <a:lstStyle/>
          <a:p>
            <a:pPr marL="800100" lvl="1" indent="-342900">
              <a:spcBef>
                <a:spcPct val="50000"/>
              </a:spcBef>
              <a:buFontTx/>
              <a:buAutoNum type="alphaLcPeriod"/>
            </a:pPr>
            <a:endParaRPr lang="en-US" sz="5400" b="1">
              <a:solidFill>
                <a:schemeClr val="bg2"/>
              </a:solidFill>
              <a:latin typeface="Times New Roman" pitchFamily="18" charset="0"/>
            </a:endParaRPr>
          </a:p>
          <a:p>
            <a:pPr marL="800100" lvl="1" indent="-342900">
              <a:spcBef>
                <a:spcPct val="50000"/>
              </a:spcBef>
            </a:pPr>
            <a:endParaRPr lang="en-US" sz="5400" b="1">
              <a:solidFill>
                <a:schemeClr val="bg2"/>
              </a:solidFill>
              <a:latin typeface="Times New Roman" pitchFamily="18" charset="0"/>
            </a:endParaRPr>
          </a:p>
        </p:txBody>
      </p:sp>
      <p:graphicFrame>
        <p:nvGraphicFramePr>
          <p:cNvPr id="1026" name="Object 117"/>
          <p:cNvGraphicFramePr>
            <a:graphicFrameLocks noChangeAspect="1"/>
          </p:cNvGraphicFramePr>
          <p:nvPr/>
        </p:nvGraphicFramePr>
        <p:xfrm>
          <a:off x="6095049" y="3321050"/>
          <a:ext cx="154305" cy="215900"/>
        </p:xfrm>
        <a:graphic>
          <a:graphicData uri="http://schemas.openxmlformats.org/presentationml/2006/ole">
            <mc:AlternateContent xmlns:mc="http://schemas.openxmlformats.org/markup-compatibility/2006">
              <mc:Choice xmlns:v="urn:schemas-microsoft-com:vml" Requires="v">
                <p:oleObj spid="_x0000_s24592" name="Equation" r:id="rId3" imgW="114120" imgH="215640" progId="Equation.3">
                  <p:embed/>
                </p:oleObj>
              </mc:Choice>
              <mc:Fallback>
                <p:oleObj name="Equation" r:id="rId3" imgW="114120" imgH="215640" progId="Equation.3">
                  <p:embed/>
                  <p:pic>
                    <p:nvPicPr>
                      <p:cNvPr id="0" name="Object 1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5049" y="3321050"/>
                        <a:ext cx="154305"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118"/>
          <p:cNvGraphicFramePr>
            <a:graphicFrameLocks noChangeAspect="1"/>
          </p:cNvGraphicFramePr>
          <p:nvPr/>
        </p:nvGraphicFramePr>
        <p:xfrm>
          <a:off x="5627846" y="2667000"/>
          <a:ext cx="653654" cy="228600"/>
        </p:xfrm>
        <a:graphic>
          <a:graphicData uri="http://schemas.openxmlformats.org/presentationml/2006/ole">
            <mc:AlternateContent xmlns:mc="http://schemas.openxmlformats.org/markup-compatibility/2006">
              <mc:Choice xmlns:v="urn:schemas-microsoft-com:vml" Requires="v">
                <p:oleObj spid="_x0000_s24593" name="Equation" r:id="rId5" imgW="114120" imgH="215640" progId="Equation.3">
                  <p:embed/>
                </p:oleObj>
              </mc:Choice>
              <mc:Fallback>
                <p:oleObj name="Equation" r:id="rId5" imgW="114120" imgH="215640" progId="Equation.3">
                  <p:embed/>
                  <p:pic>
                    <p:nvPicPr>
                      <p:cNvPr id="0" name="Object 1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27846" y="2667000"/>
                        <a:ext cx="653654"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3" name="Rectangle 122"/>
          <p:cNvSpPr>
            <a:spLocks noChangeArrowheads="1"/>
          </p:cNvSpPr>
          <p:nvPr/>
        </p:nvSpPr>
        <p:spPr bwMode="auto">
          <a:xfrm>
            <a:off x="1" y="0"/>
            <a:ext cx="184731" cy="923330"/>
          </a:xfrm>
          <a:prstGeom prst="rect">
            <a:avLst/>
          </a:prstGeom>
          <a:noFill/>
          <a:ln w="12700" cap="sq">
            <a:noFill/>
            <a:miter lim="800000"/>
            <a:headEnd type="none" w="sm" len="sm"/>
            <a:tailEnd type="none" w="sm" len="sm"/>
          </a:ln>
        </p:spPr>
        <p:txBody>
          <a:bodyPr wrap="none" anchor="ctr">
            <a:spAutoFit/>
          </a:bodyPr>
          <a:lstStyle/>
          <a:p>
            <a:endParaRPr lang="en-US" sz="5400">
              <a:solidFill>
                <a:schemeClr val="bg2"/>
              </a:solidFill>
              <a:latin typeface="Times New Roman" pitchFamily="18" charset="0"/>
            </a:endParaRPr>
          </a:p>
        </p:txBody>
      </p:sp>
      <p:sp>
        <p:nvSpPr>
          <p:cNvPr id="9" name="Hình Chữ nhật 8"/>
          <p:cNvSpPr/>
          <p:nvPr/>
        </p:nvSpPr>
        <p:spPr>
          <a:xfrm>
            <a:off x="308610" y="838201"/>
            <a:ext cx="11624310" cy="4247317"/>
          </a:xfrm>
          <a:prstGeom prst="rect">
            <a:avLst/>
          </a:prstGeom>
        </p:spPr>
        <p:txBody>
          <a:bodyPr wrap="square">
            <a:spAutoFit/>
          </a:bodyPr>
          <a:lstStyle/>
          <a:p>
            <a:pPr lvl="0" algn="just"/>
            <a:r>
              <a:rPr lang="en-US" sz="5400" b="1" smtClean="0">
                <a:solidFill>
                  <a:srgbClr val="000066"/>
                </a:solidFill>
                <a:latin typeface="Times New Roman" pitchFamily="18" charset="0"/>
                <a:cs typeface="Times New Roman" pitchFamily="18" charset="0"/>
              </a:rPr>
              <a:t>   </a:t>
            </a:r>
            <a:r>
              <a:rPr lang="en-US" sz="5400" b="1" smtClean="0">
                <a:latin typeface="Times New Roman" pitchFamily="18" charset="0"/>
                <a:cs typeface="Times New Roman" pitchFamily="18" charset="0"/>
              </a:rPr>
              <a:t>Có </a:t>
            </a:r>
            <a:r>
              <a:rPr lang="en-US" sz="5400" b="1">
                <a:latin typeface="Times New Roman" pitchFamily="18" charset="0"/>
                <a:cs typeface="Times New Roman" pitchFamily="18" charset="0"/>
              </a:rPr>
              <a:t>hai cách kể lại lời nói và ý nghĩ của nhân vật:</a:t>
            </a:r>
          </a:p>
          <a:p>
            <a:pPr lvl="0" algn="just"/>
            <a:r>
              <a:rPr lang="en-US" sz="5400" b="1">
                <a:latin typeface="Times New Roman" pitchFamily="18" charset="0"/>
                <a:cs typeface="Times New Roman" pitchFamily="18" charset="0"/>
              </a:rPr>
              <a:t>  - Kể nguyên văn (lời dẫn trực tiếp).</a:t>
            </a:r>
          </a:p>
          <a:p>
            <a:pPr lvl="0" algn="just"/>
            <a:r>
              <a:rPr lang="en-US" sz="5400" b="1">
                <a:latin typeface="Times New Roman" pitchFamily="18" charset="0"/>
                <a:cs typeface="Times New Roman" pitchFamily="18" charset="0"/>
              </a:rPr>
              <a:t>  - Kể bằng lời của người kể chuyện (lời dẫn gián tiếp).</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6" name="Text Box 4"/>
          <p:cNvSpPr txBox="1">
            <a:spLocks noChangeArrowheads="1"/>
          </p:cNvSpPr>
          <p:nvPr/>
        </p:nvSpPr>
        <p:spPr bwMode="auto">
          <a:xfrm>
            <a:off x="304800" y="0"/>
            <a:ext cx="4656163" cy="923330"/>
          </a:xfrm>
          <a:prstGeom prst="rect">
            <a:avLst/>
          </a:prstGeom>
          <a:noFill/>
          <a:ln w="9525">
            <a:noFill/>
            <a:miter lim="800000"/>
            <a:headEnd/>
            <a:tailEnd/>
          </a:ln>
        </p:spPr>
        <p:txBody>
          <a:bodyPr wrap="square">
            <a:spAutoFit/>
          </a:bodyPr>
          <a:lstStyle/>
          <a:p>
            <a:pPr>
              <a:spcBef>
                <a:spcPct val="50000"/>
              </a:spcBef>
            </a:pPr>
            <a:r>
              <a:rPr lang="en-US" sz="5400" b="1">
                <a:solidFill>
                  <a:srgbClr val="FF0000"/>
                </a:solidFill>
                <a:latin typeface="Times New Roman" pitchFamily="18" charset="0"/>
                <a:cs typeface="Times New Roman" pitchFamily="18" charset="0"/>
              </a:rPr>
              <a:t>I. Nhận xét</a:t>
            </a:r>
          </a:p>
        </p:txBody>
      </p:sp>
      <p:sp>
        <p:nvSpPr>
          <p:cNvPr id="3077" name="Text Box 5"/>
          <p:cNvSpPr txBox="1">
            <a:spLocks noChangeArrowheads="1"/>
          </p:cNvSpPr>
          <p:nvPr/>
        </p:nvSpPr>
        <p:spPr bwMode="auto">
          <a:xfrm>
            <a:off x="228600" y="1066800"/>
            <a:ext cx="11887200" cy="5539978"/>
          </a:xfrm>
          <a:prstGeom prst="rect">
            <a:avLst/>
          </a:prstGeom>
          <a:noFill/>
          <a:ln w="9525">
            <a:noFill/>
            <a:miter lim="800000"/>
            <a:headEnd/>
            <a:tailEnd/>
          </a:ln>
        </p:spPr>
        <p:txBody>
          <a:bodyPr wrap="square">
            <a:spAutoFit/>
          </a:bodyPr>
          <a:lstStyle/>
          <a:p>
            <a:pPr indent="-342900" algn="ctr">
              <a:spcBef>
                <a:spcPts val="1200"/>
              </a:spcBef>
            </a:pPr>
            <a:r>
              <a:rPr lang="en-US" sz="5400" b="1">
                <a:latin typeface="Times New Roman" pitchFamily="18" charset="0"/>
                <a:cs typeface="Times New Roman" pitchFamily="18" charset="0"/>
              </a:rPr>
              <a:t>THẢO LUẬN NHÓM</a:t>
            </a:r>
          </a:p>
          <a:p>
            <a:pPr indent="-342900">
              <a:spcBef>
                <a:spcPts val="1200"/>
              </a:spcBef>
            </a:pPr>
            <a:r>
              <a:rPr lang="en-US" sz="5400">
                <a:latin typeface="Times New Roman" pitchFamily="18" charset="0"/>
                <a:cs typeface="Times New Roman" pitchFamily="18" charset="0"/>
              </a:rPr>
              <a:t>          </a:t>
            </a:r>
            <a:r>
              <a:rPr lang="en-US" sz="5400" b="1">
                <a:solidFill>
                  <a:srgbClr val="0000FF"/>
                </a:solidFill>
                <a:latin typeface="Times New Roman" pitchFamily="18" charset="0"/>
                <a:cs typeface="Times New Roman" pitchFamily="18" charset="0"/>
              </a:rPr>
              <a:t>Dựa vào bài tập đọc </a:t>
            </a:r>
            <a:r>
              <a:rPr lang="en-US" sz="5400" b="1">
                <a:solidFill>
                  <a:srgbClr val="FF0000"/>
                </a:solidFill>
                <a:latin typeface="Times New Roman" pitchFamily="18" charset="0"/>
                <a:cs typeface="Times New Roman" pitchFamily="18" charset="0"/>
              </a:rPr>
              <a:t>Thư thăm bạn</a:t>
            </a:r>
            <a:r>
              <a:rPr lang="en-US" sz="5400" b="1">
                <a:solidFill>
                  <a:srgbClr val="0000FF"/>
                </a:solidFill>
                <a:latin typeface="Times New Roman" pitchFamily="18" charset="0"/>
                <a:cs typeface="Times New Roman" pitchFamily="18" charset="0"/>
              </a:rPr>
              <a:t>, trả lời các câu hỏi </a:t>
            </a:r>
            <a:r>
              <a:rPr lang="en-US" sz="5400" b="1" smtClean="0">
                <a:solidFill>
                  <a:srgbClr val="0000FF"/>
                </a:solidFill>
                <a:latin typeface="Times New Roman" pitchFamily="18" charset="0"/>
                <a:cs typeface="Times New Roman" pitchFamily="18" charset="0"/>
              </a:rPr>
              <a:t>sau:</a:t>
            </a:r>
            <a:endParaRPr lang="en-US" sz="5400" b="1">
              <a:solidFill>
                <a:srgbClr val="0000FF"/>
              </a:solidFill>
              <a:latin typeface="Times New Roman" pitchFamily="18" charset="0"/>
              <a:cs typeface="Times New Roman" pitchFamily="18" charset="0"/>
            </a:endParaRPr>
          </a:p>
          <a:p>
            <a:pPr indent="-342900">
              <a:spcBef>
                <a:spcPts val="1200"/>
              </a:spcBef>
              <a:buFontTx/>
              <a:buAutoNum type="arabicPeriod"/>
            </a:pPr>
            <a:r>
              <a:rPr lang="en-US" sz="5400" b="1" smtClean="0">
                <a:latin typeface="Times New Roman" pitchFamily="18" charset="0"/>
                <a:cs typeface="Times New Roman" pitchFamily="18" charset="0"/>
              </a:rPr>
              <a:t> Người </a:t>
            </a:r>
            <a:r>
              <a:rPr lang="en-US" sz="5400" b="1">
                <a:latin typeface="Times New Roman" pitchFamily="18" charset="0"/>
                <a:cs typeface="Times New Roman" pitchFamily="18" charset="0"/>
              </a:rPr>
              <a:t>ta viết thư để làm </a:t>
            </a:r>
            <a:r>
              <a:rPr lang="en-US" sz="5400" b="1" smtClean="0">
                <a:latin typeface="Times New Roman" pitchFamily="18" charset="0"/>
                <a:cs typeface="Times New Roman" pitchFamily="18" charset="0"/>
              </a:rPr>
              <a:t>gì?</a:t>
            </a:r>
            <a:endParaRPr lang="en-US" sz="5400" b="1">
              <a:latin typeface="Times New Roman" pitchFamily="18" charset="0"/>
              <a:cs typeface="Times New Roman" pitchFamily="18" charset="0"/>
            </a:endParaRPr>
          </a:p>
          <a:p>
            <a:pPr indent="-342900">
              <a:spcBef>
                <a:spcPts val="1200"/>
              </a:spcBef>
              <a:buFontTx/>
              <a:buAutoNum type="arabicPeriod"/>
            </a:pPr>
            <a:r>
              <a:rPr lang="en-US" sz="5400" b="1" smtClean="0">
                <a:latin typeface="Times New Roman" pitchFamily="18" charset="0"/>
                <a:cs typeface="Times New Roman" pitchFamily="18" charset="0"/>
              </a:rPr>
              <a:t> Để </a:t>
            </a:r>
            <a:r>
              <a:rPr lang="en-US" sz="5400" b="1">
                <a:latin typeface="Times New Roman" pitchFamily="18" charset="0"/>
                <a:cs typeface="Times New Roman" pitchFamily="18" charset="0"/>
              </a:rPr>
              <a:t>thực hiện mục đích trên, một bức thư cần có những nội dung </a:t>
            </a:r>
            <a:r>
              <a:rPr lang="en-US" sz="5400" b="1" smtClean="0">
                <a:latin typeface="Times New Roman" pitchFamily="18" charset="0"/>
                <a:cs typeface="Times New Roman" pitchFamily="18" charset="0"/>
              </a:rPr>
              <a:t>gì?</a:t>
            </a:r>
            <a:endParaRPr lang="en-US" sz="5400" b="1">
              <a:latin typeface="Times New Roman" pitchFamily="18" charset="0"/>
              <a:cs typeface="Times New Roman" pitchFamily="18" charset="0"/>
            </a:endParaRPr>
          </a:p>
        </p:txBody>
      </p:sp>
      <p:pic>
        <p:nvPicPr>
          <p:cNvPr id="4" name="Picture 15" descr="nhomdoi"/>
          <p:cNvPicPr>
            <a:picLocks noChangeAspect="1" noChangeArrowheads="1"/>
          </p:cNvPicPr>
          <p:nvPr/>
        </p:nvPicPr>
        <p:blipFill>
          <a:blip r:embed="rId2"/>
          <a:srcRect/>
          <a:stretch>
            <a:fillRect/>
          </a:stretch>
        </p:blipFill>
        <p:spPr bwMode="auto">
          <a:xfrm>
            <a:off x="9502847" y="76200"/>
            <a:ext cx="2393641" cy="1371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077"/>
                                        </p:tgtEl>
                                        <p:attrNameLst>
                                          <p:attrName>style.visibility</p:attrName>
                                        </p:attrNameLst>
                                      </p:cBhvr>
                                      <p:to>
                                        <p:strVal val="visible"/>
                                      </p:to>
                                    </p:set>
                                    <p:animEffect transition="in" filter="box(in)">
                                      <p:cBhvr>
                                        <p:cTn id="7" dur="500"/>
                                        <p:tgtEl>
                                          <p:spTgt spid="307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ình Chữ nhật 1"/>
          <p:cNvSpPr/>
          <p:nvPr/>
        </p:nvSpPr>
        <p:spPr>
          <a:xfrm>
            <a:off x="228600" y="2743200"/>
            <a:ext cx="11658600" cy="2585323"/>
          </a:xfrm>
          <a:prstGeom prst="rect">
            <a:avLst/>
          </a:prstGeom>
        </p:spPr>
        <p:txBody>
          <a:bodyPr wrap="square">
            <a:spAutoFit/>
          </a:bodyPr>
          <a:lstStyle/>
          <a:p>
            <a:r>
              <a:rPr lang="en-US" sz="5400" smtClean="0">
                <a:latin typeface="Times New Roman" pitchFamily="18" charset="0"/>
                <a:cs typeface="Times New Roman" pitchFamily="18" charset="0"/>
              </a:rPr>
              <a:t>-</a:t>
            </a:r>
            <a:r>
              <a:rPr lang="en-US" sz="5400" b="1" smtClean="0">
                <a:latin typeface="Times New Roman" pitchFamily="18" charset="0"/>
                <a:cs typeface="Times New Roman" pitchFamily="18" charset="0"/>
              </a:rPr>
              <a:t> Để thăm hỏi, thông báo tin tức cho nhau, trao đổi ý kiến hay bày tỏ tình cảm với nhau.</a:t>
            </a:r>
            <a:endParaRPr lang="en-US" sz="5400" b="1">
              <a:latin typeface="Times New Roman" pitchFamily="18" charset="0"/>
              <a:cs typeface="Times New Roman" pitchFamily="18" charset="0"/>
            </a:endParaRPr>
          </a:p>
        </p:txBody>
      </p:sp>
      <p:sp>
        <p:nvSpPr>
          <p:cNvPr id="3" name="Hình Chữ nhật 2"/>
          <p:cNvSpPr/>
          <p:nvPr/>
        </p:nvSpPr>
        <p:spPr>
          <a:xfrm>
            <a:off x="304800" y="1600200"/>
            <a:ext cx="9601200" cy="923330"/>
          </a:xfrm>
          <a:prstGeom prst="rect">
            <a:avLst/>
          </a:prstGeom>
        </p:spPr>
        <p:txBody>
          <a:bodyPr wrap="square">
            <a:spAutoFit/>
          </a:bodyPr>
          <a:lstStyle/>
          <a:p>
            <a:pPr indent="-342900">
              <a:spcBef>
                <a:spcPts val="1200"/>
              </a:spcBef>
            </a:pPr>
            <a:r>
              <a:rPr lang="en-US" sz="5400" b="1" smtClean="0">
                <a:latin typeface="Times New Roman" pitchFamily="18" charset="0"/>
                <a:cs typeface="Times New Roman" pitchFamily="18" charset="0"/>
              </a:rPr>
              <a:t> </a:t>
            </a:r>
            <a:r>
              <a:rPr lang="en-US" sz="5400" b="1" smtClean="0">
                <a:solidFill>
                  <a:srgbClr val="FF0000"/>
                </a:solidFill>
                <a:latin typeface="Times New Roman" pitchFamily="18" charset="0"/>
                <a:cs typeface="Times New Roman" pitchFamily="18" charset="0"/>
              </a:rPr>
              <a:t>1. Người ta viết thư để làm gì?</a:t>
            </a:r>
            <a:endParaRPr lang="en-US" sz="5400" b="1">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ình Chữ nhật 1"/>
          <p:cNvSpPr/>
          <p:nvPr/>
        </p:nvSpPr>
        <p:spPr>
          <a:xfrm>
            <a:off x="1066800" y="1295400"/>
            <a:ext cx="10363200" cy="1754326"/>
          </a:xfrm>
          <a:prstGeom prst="rect">
            <a:avLst/>
          </a:prstGeom>
        </p:spPr>
        <p:txBody>
          <a:bodyPr wrap="square">
            <a:spAutoFit/>
          </a:bodyPr>
          <a:lstStyle/>
          <a:p>
            <a:pPr indent="-342900">
              <a:spcBef>
                <a:spcPts val="1200"/>
              </a:spcBef>
            </a:pPr>
            <a:r>
              <a:rPr lang="en-US" sz="5400" b="1" smtClean="0">
                <a:solidFill>
                  <a:srgbClr val="FF0000"/>
                </a:solidFill>
                <a:latin typeface="Times New Roman" pitchFamily="18" charset="0"/>
                <a:cs typeface="Times New Roman" pitchFamily="18" charset="0"/>
              </a:rPr>
              <a:t>2. Để thực hiện mục đích trên, một bức thư cần có những nội dung gì?</a:t>
            </a:r>
            <a:endParaRPr lang="en-US" sz="5400" b="1">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81000" y="685800"/>
            <a:ext cx="6019800" cy="7712881"/>
          </a:xfrm>
          <a:prstGeom prst="rect">
            <a:avLst/>
          </a:prstGeom>
          <a:noFill/>
          <a:ln w="9525">
            <a:noFill/>
            <a:miter lim="800000"/>
            <a:headEnd/>
            <a:tailEnd/>
          </a:ln>
        </p:spPr>
        <p:txBody>
          <a:bodyPr wrap="square">
            <a:spAutoFit/>
          </a:bodyPr>
          <a:lstStyle/>
          <a:p>
            <a:pPr>
              <a:lnSpc>
                <a:spcPct val="110000"/>
              </a:lnSpc>
              <a:spcBef>
                <a:spcPts val="600"/>
              </a:spcBef>
            </a:pPr>
            <a:r>
              <a:rPr lang="en-US" sz="5400" b="1" dirty="0">
                <a:solidFill>
                  <a:srgbClr val="CC0099"/>
                </a:solidFill>
                <a:latin typeface="Times New Roman" pitchFamily="18" charset="0"/>
                <a:cs typeface="Times New Roman" pitchFamily="18" charset="0"/>
              </a:rPr>
              <a:t>                                                         </a:t>
            </a:r>
            <a:r>
              <a:rPr lang="vi-VN" sz="5400" b="1" dirty="0">
                <a:latin typeface="Times New Roman" pitchFamily="18" charset="0"/>
                <a:cs typeface="Times New Roman" pitchFamily="18" charset="0"/>
              </a:rPr>
              <a:t>Hoà Bình, ngày 5 tháng 8 năm </a:t>
            </a:r>
            <a:r>
              <a:rPr lang="vi-VN" sz="5400" b="1" dirty="0" smtClean="0">
                <a:latin typeface="Times New Roman" pitchFamily="18" charset="0"/>
                <a:cs typeface="Times New Roman" pitchFamily="18" charset="0"/>
              </a:rPr>
              <a:t>2000</a:t>
            </a:r>
            <a:endParaRPr lang="en-US" sz="5400" b="1" dirty="0" smtClean="0">
              <a:latin typeface="Times New Roman" pitchFamily="18" charset="0"/>
              <a:cs typeface="Times New Roman" pitchFamily="18" charset="0"/>
            </a:endParaRPr>
          </a:p>
          <a:p>
            <a:pPr>
              <a:lnSpc>
                <a:spcPct val="110000"/>
              </a:lnSpc>
              <a:spcBef>
                <a:spcPts val="600"/>
              </a:spcBef>
            </a:pPr>
            <a:r>
              <a:rPr lang="en-US" sz="5400" b="1" dirty="0" err="1">
                <a:latin typeface="Times New Roman" pitchFamily="18" charset="0"/>
                <a:cs typeface="Times New Roman" pitchFamily="18" charset="0"/>
              </a:rPr>
              <a:t>Bạn</a:t>
            </a:r>
            <a:r>
              <a:rPr lang="en-US" sz="5400" b="1" dirty="0">
                <a:latin typeface="Times New Roman" pitchFamily="18" charset="0"/>
                <a:cs typeface="Times New Roman" pitchFamily="18" charset="0"/>
              </a:rPr>
              <a:t> </a:t>
            </a:r>
            <a:r>
              <a:rPr lang="en-US" sz="5400" b="1" dirty="0" err="1">
                <a:latin typeface="Times New Roman" pitchFamily="18" charset="0"/>
                <a:cs typeface="Times New Roman" pitchFamily="18" charset="0"/>
              </a:rPr>
              <a:t>Hồng</a:t>
            </a:r>
            <a:r>
              <a:rPr lang="en-US" sz="5400" b="1" dirty="0">
                <a:latin typeface="Times New Roman" pitchFamily="18" charset="0"/>
                <a:cs typeface="Times New Roman" pitchFamily="18" charset="0"/>
              </a:rPr>
              <a:t> </a:t>
            </a:r>
            <a:r>
              <a:rPr lang="en-US" sz="5400" b="1" dirty="0" err="1">
                <a:latin typeface="Times New Roman" pitchFamily="18" charset="0"/>
                <a:cs typeface="Times New Roman" pitchFamily="18" charset="0"/>
              </a:rPr>
              <a:t>thân</a:t>
            </a:r>
            <a:r>
              <a:rPr lang="en-US" sz="5400" b="1" dirty="0">
                <a:latin typeface="Times New Roman" pitchFamily="18" charset="0"/>
                <a:cs typeface="Times New Roman" pitchFamily="18" charset="0"/>
              </a:rPr>
              <a:t> </a:t>
            </a:r>
            <a:r>
              <a:rPr lang="en-US" sz="5400" b="1" dirty="0" err="1">
                <a:latin typeface="Times New Roman" pitchFamily="18" charset="0"/>
                <a:cs typeface="Times New Roman" pitchFamily="18" charset="0"/>
              </a:rPr>
              <a:t>mến</a:t>
            </a:r>
            <a:r>
              <a:rPr lang="en-US" sz="5400" b="1" dirty="0">
                <a:latin typeface="Times New Roman" pitchFamily="18" charset="0"/>
                <a:cs typeface="Times New Roman" pitchFamily="18" charset="0"/>
              </a:rPr>
              <a:t>,</a:t>
            </a:r>
          </a:p>
          <a:p>
            <a:pPr>
              <a:lnSpc>
                <a:spcPct val="110000"/>
              </a:lnSpc>
              <a:spcBef>
                <a:spcPts val="600"/>
              </a:spcBef>
            </a:pPr>
            <a:endParaRPr lang="en-US" sz="5400" b="1" dirty="0">
              <a:solidFill>
                <a:srgbClr val="CC0099"/>
              </a:solidFill>
              <a:latin typeface="Times New Roman" pitchFamily="18" charset="0"/>
              <a:cs typeface="Times New Roman" pitchFamily="18" charset="0"/>
            </a:endParaRPr>
          </a:p>
          <a:p>
            <a:pPr>
              <a:lnSpc>
                <a:spcPct val="110000"/>
              </a:lnSpc>
              <a:spcBef>
                <a:spcPts val="600"/>
              </a:spcBef>
            </a:pPr>
            <a:r>
              <a:rPr lang="en-US" sz="5400" b="1" dirty="0">
                <a:solidFill>
                  <a:srgbClr val="CC0099"/>
                </a:solidFill>
                <a:latin typeface="Times New Roman" pitchFamily="18" charset="0"/>
                <a:cs typeface="Times New Roman" pitchFamily="18" charset="0"/>
              </a:rPr>
              <a:t>        </a:t>
            </a:r>
          </a:p>
          <a:p>
            <a:pPr>
              <a:lnSpc>
                <a:spcPct val="110000"/>
              </a:lnSpc>
              <a:spcBef>
                <a:spcPts val="600"/>
              </a:spcBef>
            </a:pPr>
            <a:r>
              <a:rPr lang="en-US" sz="5400" b="1" dirty="0">
                <a:solidFill>
                  <a:srgbClr val="CC0099"/>
                </a:solidFill>
                <a:latin typeface="Times New Roman" pitchFamily="18" charset="0"/>
                <a:cs typeface="Times New Roman" pitchFamily="18" charset="0"/>
              </a:rPr>
              <a:t>      </a:t>
            </a:r>
            <a:endParaRPr lang="en-US" sz="5400" b="1" dirty="0">
              <a:solidFill>
                <a:srgbClr val="00CC00"/>
              </a:solidFill>
              <a:latin typeface="Times New Roman" pitchFamily="18" charset="0"/>
              <a:cs typeface="Times New Roman" pitchFamily="18" charset="0"/>
            </a:endParaRPr>
          </a:p>
        </p:txBody>
      </p:sp>
      <p:cxnSp>
        <p:nvCxnSpPr>
          <p:cNvPr id="6" name="Straight Connector 5"/>
          <p:cNvCxnSpPr/>
          <p:nvPr/>
        </p:nvCxnSpPr>
        <p:spPr>
          <a:xfrm rot="5400000">
            <a:off x="3431143" y="3503057"/>
            <a:ext cx="6705600" cy="428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14" name="TextBox 13"/>
          <p:cNvSpPr txBox="1">
            <a:spLocks noChangeArrowheads="1"/>
          </p:cNvSpPr>
          <p:nvPr/>
        </p:nvSpPr>
        <p:spPr bwMode="auto">
          <a:xfrm>
            <a:off x="7391400" y="457200"/>
            <a:ext cx="4216219" cy="923330"/>
          </a:xfrm>
          <a:prstGeom prst="rect">
            <a:avLst/>
          </a:prstGeom>
          <a:noFill/>
          <a:ln w="9525">
            <a:noFill/>
            <a:miter lim="800000"/>
            <a:headEnd/>
            <a:tailEnd/>
          </a:ln>
        </p:spPr>
        <p:txBody>
          <a:bodyPr wrap="none">
            <a:spAutoFit/>
          </a:bodyPr>
          <a:lstStyle/>
          <a:p>
            <a:r>
              <a:rPr lang="en-US" sz="5400" b="1">
                <a:solidFill>
                  <a:srgbClr val="FF0000"/>
                </a:solidFill>
                <a:latin typeface="Times New Roman" pitchFamily="18" charset="0"/>
                <a:cs typeface="Times New Roman" pitchFamily="18" charset="0"/>
              </a:rPr>
              <a:t>Phần đầu thư</a:t>
            </a:r>
          </a:p>
        </p:txBody>
      </p:sp>
      <p:sp>
        <p:nvSpPr>
          <p:cNvPr id="17" name="TextBox 16"/>
          <p:cNvSpPr txBox="1">
            <a:spLocks noChangeArrowheads="1"/>
          </p:cNvSpPr>
          <p:nvPr/>
        </p:nvSpPr>
        <p:spPr bwMode="auto">
          <a:xfrm>
            <a:off x="7086600" y="1447800"/>
            <a:ext cx="4648200" cy="1754326"/>
          </a:xfrm>
          <a:prstGeom prst="rect">
            <a:avLst/>
          </a:prstGeom>
          <a:noFill/>
          <a:ln w="9525">
            <a:noFill/>
            <a:miter lim="800000"/>
            <a:headEnd/>
            <a:tailEnd/>
          </a:ln>
        </p:spPr>
        <p:txBody>
          <a:bodyPr wrap="square">
            <a:spAutoFit/>
          </a:bodyPr>
          <a:lstStyle/>
          <a:p>
            <a:pPr>
              <a:buFontTx/>
              <a:buChar char="-"/>
            </a:pPr>
            <a:r>
              <a:rPr lang="en-US" sz="5400" b="1" smtClean="0">
                <a:solidFill>
                  <a:srgbClr val="FF0000"/>
                </a:solidFill>
                <a:latin typeface="Times New Roman" pitchFamily="18" charset="0"/>
                <a:cs typeface="Times New Roman" pitchFamily="18" charset="0"/>
              </a:rPr>
              <a:t>Phần </a:t>
            </a:r>
            <a:r>
              <a:rPr lang="vi-VN" sz="5400" b="1" smtClean="0">
                <a:solidFill>
                  <a:srgbClr val="FF0000"/>
                </a:solidFill>
                <a:latin typeface="Times New Roman" pitchFamily="18" charset="0"/>
                <a:cs typeface="Times New Roman" pitchFamily="18" charset="0"/>
              </a:rPr>
              <a:t>đầu</a:t>
            </a:r>
            <a:r>
              <a:rPr lang="en-US" sz="5400" b="1" smtClean="0">
                <a:solidFill>
                  <a:srgbClr val="FF0000"/>
                </a:solidFill>
                <a:latin typeface="Times New Roman" pitchFamily="18" charset="0"/>
                <a:cs typeface="Times New Roman" pitchFamily="18" charset="0"/>
              </a:rPr>
              <a:t> th</a:t>
            </a:r>
            <a:r>
              <a:rPr lang="vi-VN" sz="5400" b="1" smtClean="0">
                <a:solidFill>
                  <a:srgbClr val="FF0000"/>
                </a:solidFill>
                <a:latin typeface="Times New Roman" pitchFamily="18" charset="0"/>
                <a:cs typeface="Times New Roman" pitchFamily="18" charset="0"/>
              </a:rPr>
              <a:t>ư</a:t>
            </a:r>
            <a:r>
              <a:rPr lang="en-US" sz="5400" b="1" smtClean="0">
                <a:solidFill>
                  <a:srgbClr val="FF0000"/>
                </a:solidFill>
                <a:latin typeface="Times New Roman" pitchFamily="18" charset="0"/>
                <a:cs typeface="Times New Roman" pitchFamily="18" charset="0"/>
              </a:rPr>
              <a:t> viết những gì?</a:t>
            </a:r>
            <a:endParaRPr lang="en-US" sz="5400" b="1">
              <a:solidFill>
                <a:srgbClr val="FF0000"/>
              </a:solidFill>
              <a:latin typeface="Times New Roman" pitchFamily="18" charset="0"/>
              <a:cs typeface="Times New Roman" pitchFamily="18" charset="0"/>
            </a:endParaRPr>
          </a:p>
        </p:txBody>
      </p:sp>
      <p:sp>
        <p:nvSpPr>
          <p:cNvPr id="7" name="TextBox 16"/>
          <p:cNvSpPr txBox="1">
            <a:spLocks noChangeArrowheads="1"/>
          </p:cNvSpPr>
          <p:nvPr/>
        </p:nvSpPr>
        <p:spPr bwMode="auto">
          <a:xfrm>
            <a:off x="7010400" y="1447800"/>
            <a:ext cx="4648200" cy="2585323"/>
          </a:xfrm>
          <a:prstGeom prst="rect">
            <a:avLst/>
          </a:prstGeom>
          <a:noFill/>
          <a:ln w="9525">
            <a:noFill/>
            <a:miter lim="800000"/>
            <a:headEnd/>
            <a:tailEnd/>
          </a:ln>
        </p:spPr>
        <p:txBody>
          <a:bodyPr wrap="square">
            <a:spAutoFit/>
          </a:bodyPr>
          <a:lstStyle/>
          <a:p>
            <a:pPr>
              <a:buFontTx/>
              <a:buChar char="-"/>
            </a:pPr>
            <a:r>
              <a:rPr lang="en-US" sz="5400" b="1">
                <a:latin typeface="Times New Roman" pitchFamily="18" charset="0"/>
                <a:cs typeface="Times New Roman" pitchFamily="18" charset="0"/>
              </a:rPr>
              <a:t>Địa điểm, thời gian viết thư</a:t>
            </a:r>
          </a:p>
          <a:p>
            <a:pPr>
              <a:buFontTx/>
              <a:buChar char="-"/>
            </a:pPr>
            <a:r>
              <a:rPr lang="en-US" sz="5400" b="1">
                <a:latin typeface="Times New Roman" pitchFamily="18" charset="0"/>
                <a:cs typeface="Times New Roman" pitchFamily="18" charset="0"/>
              </a:rPr>
              <a:t> Lời thưa gửi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7"/>
                                        </p:tgtEl>
                                        <p:attrNameLst>
                                          <p:attrName>style.visibility</p:attrName>
                                        </p:attrNameLst>
                                      </p:cBhvr>
                                      <p:to>
                                        <p:strVal val="visible"/>
                                      </p:to>
                                    </p:set>
                                    <p:anim calcmode="lin" valueType="num">
                                      <p:cBhvr>
                                        <p:cTn id="14" dur="500" fill="hold"/>
                                        <p:tgtEl>
                                          <p:spTgt spid="17"/>
                                        </p:tgtEl>
                                        <p:attrNameLst>
                                          <p:attrName>ppt_w</p:attrName>
                                        </p:attrNameLst>
                                      </p:cBhvr>
                                      <p:tavLst>
                                        <p:tav tm="0">
                                          <p:val>
                                            <p:fltVal val="0"/>
                                          </p:val>
                                        </p:tav>
                                        <p:tav tm="100000">
                                          <p:val>
                                            <p:strVal val="#ppt_w"/>
                                          </p:val>
                                        </p:tav>
                                      </p:tavLst>
                                    </p:anim>
                                    <p:anim calcmode="lin" valueType="num">
                                      <p:cBhvr>
                                        <p:cTn id="15" dur="500" fill="hold"/>
                                        <p:tgtEl>
                                          <p:spTgt spid="17"/>
                                        </p:tgtEl>
                                        <p:attrNameLst>
                                          <p:attrName>ppt_h</p:attrName>
                                        </p:attrNameLst>
                                      </p:cBhvr>
                                      <p:tavLst>
                                        <p:tav tm="0">
                                          <p:val>
                                            <p:fltVal val="0"/>
                                          </p:val>
                                        </p:tav>
                                        <p:tav tm="100000">
                                          <p:val>
                                            <p:strVal val="#ppt_h"/>
                                          </p:val>
                                        </p:tav>
                                      </p:tavLst>
                                    </p:anim>
                                    <p:animEffect transition="in" filter="fade">
                                      <p:cBhvr>
                                        <p:cTn id="16" dur="500"/>
                                        <p:tgtEl>
                                          <p:spTgt spid="17"/>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xit" presetSubtype="0" fill="hold" grpId="1" nodeType="clickEffect">
                                  <p:stCondLst>
                                    <p:cond delay="0"/>
                                  </p:stCondLst>
                                  <p:childTnLst>
                                    <p:animEffect transition="out" filter="dissolve">
                                      <p:cBhvr>
                                        <p:cTn id="20" dur="1000"/>
                                        <p:tgtEl>
                                          <p:spTgt spid="17"/>
                                        </p:tgtEl>
                                      </p:cBhvr>
                                    </p:animEffect>
                                    <p:set>
                                      <p:cBhvr>
                                        <p:cTn id="21" dur="1" fill="hold">
                                          <p:stCondLst>
                                            <p:cond delay="999"/>
                                          </p:stCondLst>
                                        </p:cTn>
                                        <p:tgtEl>
                                          <p:spTgt spid="17"/>
                                        </p:tgtEl>
                                        <p:attrNameLst>
                                          <p:attrName>style.visibility</p:attrName>
                                        </p:attrNameLst>
                                      </p:cBhvr>
                                      <p:to>
                                        <p:strVal val="hidden"/>
                                      </p:to>
                                    </p:set>
                                  </p:childTnLst>
                                </p:cTn>
                              </p:par>
                              <p:par>
                                <p:cTn id="22" presetID="53" presetClass="entr" presetSubtype="0"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p:cTn id="24" dur="500" fill="hold"/>
                                        <p:tgtEl>
                                          <p:spTgt spid="7"/>
                                        </p:tgtEl>
                                        <p:attrNameLst>
                                          <p:attrName>ppt_w</p:attrName>
                                        </p:attrNameLst>
                                      </p:cBhvr>
                                      <p:tavLst>
                                        <p:tav tm="0">
                                          <p:val>
                                            <p:fltVal val="0"/>
                                          </p:val>
                                        </p:tav>
                                        <p:tav tm="100000">
                                          <p:val>
                                            <p:strVal val="#ppt_w"/>
                                          </p:val>
                                        </p:tav>
                                      </p:tavLst>
                                    </p:anim>
                                    <p:anim calcmode="lin" valueType="num">
                                      <p:cBhvr>
                                        <p:cTn id="25" dur="500" fill="hold"/>
                                        <p:tgtEl>
                                          <p:spTgt spid="7"/>
                                        </p:tgtEl>
                                        <p:attrNameLst>
                                          <p:attrName>ppt_h</p:attrName>
                                        </p:attrNameLst>
                                      </p:cBhvr>
                                      <p:tavLst>
                                        <p:tav tm="0">
                                          <p:val>
                                            <p:fltVal val="0"/>
                                          </p:val>
                                        </p:tav>
                                        <p:tav tm="100000">
                                          <p:val>
                                            <p:strVal val="#ppt_h"/>
                                          </p:val>
                                        </p:tav>
                                      </p:tavLst>
                                    </p:anim>
                                    <p:animEffect transition="in" filter="fade">
                                      <p:cBhvr>
                                        <p:cTn id="2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7" grpId="0"/>
      <p:bldP spid="17" grpId="1"/>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228600" y="54591"/>
            <a:ext cx="8305800" cy="7825155"/>
          </a:xfrm>
          <a:prstGeom prst="rect">
            <a:avLst/>
          </a:prstGeom>
          <a:noFill/>
          <a:ln w="9525">
            <a:noFill/>
            <a:miter lim="800000"/>
            <a:headEnd/>
            <a:tailEnd/>
          </a:ln>
        </p:spPr>
        <p:txBody>
          <a:bodyPr wrap="square">
            <a:spAutoFit/>
          </a:bodyPr>
          <a:lstStyle/>
          <a:p>
            <a:pPr>
              <a:lnSpc>
                <a:spcPct val="110000"/>
              </a:lnSpc>
              <a:spcBef>
                <a:spcPts val="600"/>
              </a:spcBef>
            </a:pPr>
            <a:r>
              <a:rPr lang="en-US" sz="4400" b="1" dirty="0" smtClean="0">
                <a:latin typeface="Times New Roman" pitchFamily="18" charset="0"/>
                <a:cs typeface="Times New Roman" pitchFamily="18" charset="0"/>
              </a:rPr>
              <a:t>	</a:t>
            </a:r>
            <a:r>
              <a:rPr lang="vi-VN" sz="4400" b="1" dirty="0" smtClean="0">
                <a:latin typeface="Times New Roman" pitchFamily="18" charset="0"/>
                <a:cs typeface="Times New Roman" pitchFamily="18" charset="0"/>
              </a:rPr>
              <a:t>Mình </a:t>
            </a:r>
            <a:r>
              <a:rPr lang="vi-VN" sz="4400" b="1" dirty="0">
                <a:latin typeface="Times New Roman" pitchFamily="18" charset="0"/>
                <a:cs typeface="Times New Roman" pitchFamily="18" charset="0"/>
              </a:rPr>
              <a:t>là Quách Tuấn Lương, học sinh lớp 4B Trường Tiểu học Cù Chính Lan, thị xã Hoà Bình. Hôm nay, đọc báo Thiếu niên Tiền phong, mình rất xúc động được biết ba của Hồng đã hi sinh trong trận lũ lụt vừa rồi. Mình gửi bức thư này chia buồn với bạn.</a:t>
            </a:r>
          </a:p>
          <a:p>
            <a:pPr>
              <a:lnSpc>
                <a:spcPct val="110000"/>
              </a:lnSpc>
              <a:spcBef>
                <a:spcPct val="50000"/>
              </a:spcBef>
            </a:pPr>
            <a:r>
              <a:rPr lang="en-US" sz="4400" b="1" dirty="0" smtClean="0">
                <a:latin typeface="Times New Roman" pitchFamily="18" charset="0"/>
                <a:cs typeface="Times New Roman" pitchFamily="18" charset="0"/>
              </a:rPr>
              <a:t>       </a:t>
            </a:r>
            <a:endParaRPr lang="en-US" sz="4400" b="1" dirty="0">
              <a:solidFill>
                <a:srgbClr val="00CC00"/>
              </a:solidFill>
              <a:latin typeface="Times New Roman" pitchFamily="18" charset="0"/>
              <a:cs typeface="Times New Roman" pitchFamily="18" charset="0"/>
            </a:endParaRPr>
          </a:p>
        </p:txBody>
      </p:sp>
      <p:cxnSp>
        <p:nvCxnSpPr>
          <p:cNvPr id="6" name="Straight Connector 5"/>
          <p:cNvCxnSpPr/>
          <p:nvPr/>
        </p:nvCxnSpPr>
        <p:spPr>
          <a:xfrm rot="5400000">
            <a:off x="5412343" y="3503057"/>
            <a:ext cx="6705600" cy="428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15" name="TextBox 14"/>
          <p:cNvSpPr txBox="1">
            <a:spLocks noChangeArrowheads="1"/>
          </p:cNvSpPr>
          <p:nvPr/>
        </p:nvSpPr>
        <p:spPr bwMode="auto">
          <a:xfrm>
            <a:off x="8839200" y="533400"/>
            <a:ext cx="2930610" cy="769441"/>
          </a:xfrm>
          <a:prstGeom prst="rect">
            <a:avLst/>
          </a:prstGeom>
          <a:noFill/>
          <a:ln w="9525">
            <a:noFill/>
            <a:miter lim="800000"/>
            <a:headEnd/>
            <a:tailEnd/>
          </a:ln>
        </p:spPr>
        <p:txBody>
          <a:bodyPr wrap="none">
            <a:spAutoFit/>
          </a:bodyPr>
          <a:lstStyle/>
          <a:p>
            <a:r>
              <a:rPr lang="en-US" sz="4400" b="1">
                <a:solidFill>
                  <a:srgbClr val="FF0000"/>
                </a:solidFill>
                <a:latin typeface="Times New Roman" pitchFamily="18" charset="0"/>
                <a:cs typeface="Times New Roman" pitchFamily="18" charset="0"/>
              </a:rPr>
              <a:t>Phần chính</a:t>
            </a:r>
          </a:p>
        </p:txBody>
      </p:sp>
      <p:sp>
        <p:nvSpPr>
          <p:cNvPr id="18" name="TextBox 17"/>
          <p:cNvSpPr txBox="1">
            <a:spLocks noChangeArrowheads="1"/>
          </p:cNvSpPr>
          <p:nvPr/>
        </p:nvSpPr>
        <p:spPr bwMode="auto">
          <a:xfrm>
            <a:off x="8826341" y="1828800"/>
            <a:ext cx="3060859" cy="2123658"/>
          </a:xfrm>
          <a:prstGeom prst="rect">
            <a:avLst/>
          </a:prstGeom>
          <a:noFill/>
          <a:ln w="9525">
            <a:noFill/>
            <a:miter lim="800000"/>
            <a:headEnd/>
            <a:tailEnd/>
          </a:ln>
        </p:spPr>
        <p:txBody>
          <a:bodyPr wrap="square">
            <a:spAutoFit/>
          </a:bodyPr>
          <a:lstStyle/>
          <a:p>
            <a:pPr>
              <a:buFontTx/>
              <a:buChar char="-"/>
            </a:pPr>
            <a:r>
              <a:rPr lang="en-US" sz="4400" b="1">
                <a:latin typeface="Times New Roman" pitchFamily="18" charset="0"/>
                <a:cs typeface="Times New Roman" pitchFamily="18" charset="0"/>
              </a:rPr>
              <a:t> Nêu mục đích, lí do viết thư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p:cTn id="14" dur="500" fill="hold"/>
                                        <p:tgtEl>
                                          <p:spTgt spid="18"/>
                                        </p:tgtEl>
                                        <p:attrNameLst>
                                          <p:attrName>ppt_w</p:attrName>
                                        </p:attrNameLst>
                                      </p:cBhvr>
                                      <p:tavLst>
                                        <p:tav tm="0">
                                          <p:val>
                                            <p:fltVal val="0"/>
                                          </p:val>
                                        </p:tav>
                                        <p:tav tm="100000">
                                          <p:val>
                                            <p:strVal val="#ppt_w"/>
                                          </p:val>
                                        </p:tav>
                                      </p:tavLst>
                                    </p:anim>
                                    <p:anim calcmode="lin" valueType="num">
                                      <p:cBhvr>
                                        <p:cTn id="15" dur="500" fill="hold"/>
                                        <p:tgtEl>
                                          <p:spTgt spid="18"/>
                                        </p:tgtEl>
                                        <p:attrNameLst>
                                          <p:attrName>ppt_h</p:attrName>
                                        </p:attrNameLst>
                                      </p:cBhvr>
                                      <p:tavLst>
                                        <p:tav tm="0">
                                          <p:val>
                                            <p:fltVal val="0"/>
                                          </p:val>
                                        </p:tav>
                                        <p:tav tm="100000">
                                          <p:val>
                                            <p:strVal val="#ppt_h"/>
                                          </p:val>
                                        </p:tav>
                                      </p:tavLst>
                                    </p:anim>
                                    <p:animEffect transition="in" filter="fade">
                                      <p:cBhvr>
                                        <p:cTn id="1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228600" y="152400"/>
            <a:ext cx="7898130" cy="7614585"/>
          </a:xfrm>
          <a:prstGeom prst="rect">
            <a:avLst/>
          </a:prstGeom>
          <a:noFill/>
          <a:ln w="9525">
            <a:noFill/>
            <a:miter lim="800000"/>
            <a:headEnd/>
            <a:tailEnd/>
          </a:ln>
        </p:spPr>
        <p:txBody>
          <a:bodyPr wrap="square">
            <a:spAutoFit/>
          </a:bodyPr>
          <a:lstStyle/>
          <a:p>
            <a:pPr>
              <a:lnSpc>
                <a:spcPct val="110000"/>
              </a:lnSpc>
              <a:spcBef>
                <a:spcPts val="600"/>
              </a:spcBef>
            </a:pPr>
            <a:r>
              <a:rPr lang="en-US" sz="4000" b="1">
                <a:solidFill>
                  <a:srgbClr val="CC0099"/>
                </a:solidFill>
                <a:latin typeface="Times New Roman" pitchFamily="18" charset="0"/>
                <a:cs typeface="Times New Roman" pitchFamily="18" charset="0"/>
              </a:rPr>
              <a:t>    </a:t>
            </a:r>
            <a:r>
              <a:rPr lang="en-US" sz="4000" smtClean="0">
                <a:latin typeface="Times New Roman" pitchFamily="18" charset="0"/>
                <a:cs typeface="Times New Roman" pitchFamily="18" charset="0"/>
              </a:rPr>
              <a:t> </a:t>
            </a:r>
            <a:r>
              <a:rPr lang="vi-VN" sz="4000">
                <a:latin typeface="Times New Roman" pitchFamily="18" charset="0"/>
                <a:cs typeface="Times New Roman" pitchFamily="18" charset="0"/>
              </a:rPr>
              <a:t>Hồng ơi !  Mình hiểu Hồng đau đớn và thiệt thòi như thế nào khi ba Hồng đã ra đi mãi mãi. Nhưng chắc là Hồng cũng tự hào về tấm gương dũng cảm của ba xả thân cứu người giữa dòng nước lũ. Mình tin rằng theo gương ba, Hồng sẽ vượt qua nỗi đau này. Bên cạnh Hồng còn có má, có cô bác và những người bạn mới như mình.</a:t>
            </a:r>
            <a:endParaRPr lang="en-US" sz="4000">
              <a:solidFill>
                <a:srgbClr val="FF9900"/>
              </a:solidFill>
              <a:latin typeface="Times New Roman" pitchFamily="18" charset="0"/>
              <a:cs typeface="Times New Roman" pitchFamily="18" charset="0"/>
            </a:endParaRPr>
          </a:p>
          <a:p>
            <a:pPr>
              <a:lnSpc>
                <a:spcPct val="110000"/>
              </a:lnSpc>
              <a:spcBef>
                <a:spcPct val="20000"/>
              </a:spcBef>
            </a:pPr>
            <a:r>
              <a:rPr lang="en-US" sz="4000">
                <a:latin typeface="Times New Roman" pitchFamily="18" charset="0"/>
                <a:cs typeface="Times New Roman" pitchFamily="18" charset="0"/>
              </a:rPr>
              <a:t>       </a:t>
            </a:r>
            <a:endParaRPr lang="en-US" sz="4000">
              <a:solidFill>
                <a:srgbClr val="00CC00"/>
              </a:solidFill>
              <a:latin typeface="Times New Roman" pitchFamily="18" charset="0"/>
              <a:cs typeface="Times New Roman" pitchFamily="18" charset="0"/>
            </a:endParaRPr>
          </a:p>
        </p:txBody>
      </p:sp>
      <p:cxnSp>
        <p:nvCxnSpPr>
          <p:cNvPr id="6" name="Straight Connector 5"/>
          <p:cNvCxnSpPr/>
          <p:nvPr/>
        </p:nvCxnSpPr>
        <p:spPr>
          <a:xfrm rot="5400000">
            <a:off x="4955143" y="3503057"/>
            <a:ext cx="6705600" cy="428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15" name="TextBox 14"/>
          <p:cNvSpPr txBox="1">
            <a:spLocks noChangeArrowheads="1"/>
          </p:cNvSpPr>
          <p:nvPr/>
        </p:nvSpPr>
        <p:spPr bwMode="auto">
          <a:xfrm>
            <a:off x="8305800" y="304800"/>
            <a:ext cx="2678938" cy="707886"/>
          </a:xfrm>
          <a:prstGeom prst="rect">
            <a:avLst/>
          </a:prstGeom>
          <a:noFill/>
          <a:ln w="9525">
            <a:noFill/>
            <a:miter lim="800000"/>
            <a:headEnd/>
            <a:tailEnd/>
          </a:ln>
        </p:spPr>
        <p:txBody>
          <a:bodyPr wrap="none">
            <a:spAutoFit/>
          </a:bodyPr>
          <a:lstStyle/>
          <a:p>
            <a:r>
              <a:rPr lang="en-US" sz="4000" b="1">
                <a:solidFill>
                  <a:srgbClr val="FF0000"/>
                </a:solidFill>
                <a:latin typeface="Times New Roman" pitchFamily="18" charset="0"/>
                <a:cs typeface="Times New Roman" pitchFamily="18" charset="0"/>
              </a:rPr>
              <a:t>Phần chính</a:t>
            </a:r>
          </a:p>
        </p:txBody>
      </p:sp>
      <p:sp>
        <p:nvSpPr>
          <p:cNvPr id="19" name="TextBox 18"/>
          <p:cNvSpPr txBox="1">
            <a:spLocks noChangeArrowheads="1"/>
          </p:cNvSpPr>
          <p:nvPr/>
        </p:nvSpPr>
        <p:spPr bwMode="auto">
          <a:xfrm>
            <a:off x="8229600" y="1295400"/>
            <a:ext cx="4114800" cy="1938992"/>
          </a:xfrm>
          <a:prstGeom prst="rect">
            <a:avLst/>
          </a:prstGeom>
          <a:noFill/>
          <a:ln w="9525">
            <a:noFill/>
            <a:miter lim="800000"/>
            <a:headEnd/>
            <a:tailEnd/>
          </a:ln>
        </p:spPr>
        <p:txBody>
          <a:bodyPr>
            <a:spAutoFit/>
          </a:bodyPr>
          <a:lstStyle/>
          <a:p>
            <a:pPr>
              <a:buFontTx/>
              <a:buChar char="-"/>
            </a:pPr>
            <a:r>
              <a:rPr lang="en-US" sz="4000">
                <a:latin typeface="Times New Roman" pitchFamily="18" charset="0"/>
                <a:cs typeface="Times New Roman" pitchFamily="18" charset="0"/>
              </a:rPr>
              <a:t> </a:t>
            </a:r>
            <a:r>
              <a:rPr lang="en-US" sz="4000" b="1">
                <a:latin typeface="Times New Roman" pitchFamily="18" charset="0"/>
                <a:cs typeface="Times New Roman" pitchFamily="18" charset="0"/>
              </a:rPr>
              <a:t>Thăm hỏi tình hình của người nhận thư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checkerboard(across)">
                                      <p:cBhvr>
                                        <p:cTn id="7" dur="500"/>
                                        <p:tgtEl>
                                          <p:spTgt spid="61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p:cTn id="12" dur="500" fill="hold"/>
                                        <p:tgtEl>
                                          <p:spTgt spid="15"/>
                                        </p:tgtEl>
                                        <p:attrNameLst>
                                          <p:attrName>ppt_w</p:attrName>
                                        </p:attrNameLst>
                                      </p:cBhvr>
                                      <p:tavLst>
                                        <p:tav tm="0">
                                          <p:val>
                                            <p:fltVal val="0"/>
                                          </p:val>
                                        </p:tav>
                                        <p:tav tm="100000">
                                          <p:val>
                                            <p:strVal val="#ppt_w"/>
                                          </p:val>
                                        </p:tav>
                                      </p:tavLst>
                                    </p:anim>
                                    <p:anim calcmode="lin" valueType="num">
                                      <p:cBhvr>
                                        <p:cTn id="13" dur="500" fill="hold"/>
                                        <p:tgtEl>
                                          <p:spTgt spid="15"/>
                                        </p:tgtEl>
                                        <p:attrNameLst>
                                          <p:attrName>ppt_h</p:attrName>
                                        </p:attrNameLst>
                                      </p:cBhvr>
                                      <p:tavLst>
                                        <p:tav tm="0">
                                          <p:val>
                                            <p:fltVal val="0"/>
                                          </p:val>
                                        </p:tav>
                                        <p:tav tm="100000">
                                          <p:val>
                                            <p:strVal val="#ppt_h"/>
                                          </p:val>
                                        </p:tav>
                                      </p:tavLst>
                                    </p:anim>
                                    <p:animEffect transition="in" filter="fade">
                                      <p:cBhvr>
                                        <p:cTn id="14" dur="500"/>
                                        <p:tgtEl>
                                          <p:spTgt spid="1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p:cTn id="19" dur="500" fill="hold"/>
                                        <p:tgtEl>
                                          <p:spTgt spid="19"/>
                                        </p:tgtEl>
                                        <p:attrNameLst>
                                          <p:attrName>ppt_w</p:attrName>
                                        </p:attrNameLst>
                                      </p:cBhvr>
                                      <p:tavLst>
                                        <p:tav tm="0">
                                          <p:val>
                                            <p:fltVal val="0"/>
                                          </p:val>
                                        </p:tav>
                                        <p:tav tm="100000">
                                          <p:val>
                                            <p:strVal val="#ppt_w"/>
                                          </p:val>
                                        </p:tav>
                                      </p:tavLst>
                                    </p:anim>
                                    <p:anim calcmode="lin" valueType="num">
                                      <p:cBhvr>
                                        <p:cTn id="20" dur="500" fill="hold"/>
                                        <p:tgtEl>
                                          <p:spTgt spid="19"/>
                                        </p:tgtEl>
                                        <p:attrNameLst>
                                          <p:attrName>ppt_h</p:attrName>
                                        </p:attrNameLst>
                                      </p:cBhvr>
                                      <p:tavLst>
                                        <p:tav tm="0">
                                          <p:val>
                                            <p:fltVal val="0"/>
                                          </p:val>
                                        </p:tav>
                                        <p:tav tm="100000">
                                          <p:val>
                                            <p:strVal val="#ppt_h"/>
                                          </p:val>
                                        </p:tav>
                                      </p:tavLst>
                                    </p:anim>
                                    <p:animEffect transition="in" filter="fade">
                                      <p:cBhvr>
                                        <p:cTn id="2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15" grpId="0"/>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228600" y="-17463"/>
            <a:ext cx="8077200" cy="7478970"/>
          </a:xfrm>
          <a:prstGeom prst="rect">
            <a:avLst/>
          </a:prstGeom>
          <a:noFill/>
          <a:ln w="9525">
            <a:noFill/>
            <a:miter lim="800000"/>
            <a:headEnd/>
            <a:tailEnd/>
          </a:ln>
        </p:spPr>
        <p:txBody>
          <a:bodyPr wrap="square">
            <a:spAutoFit/>
          </a:bodyPr>
          <a:lstStyle/>
          <a:p>
            <a:r>
              <a:rPr lang="en-US" sz="4000" b="1">
                <a:solidFill>
                  <a:srgbClr val="CC0099"/>
                </a:solidFill>
                <a:latin typeface="Times New Roman" pitchFamily="18" charset="0"/>
                <a:cs typeface="Times New Roman" pitchFamily="18" charset="0"/>
              </a:rPr>
              <a:t>   </a:t>
            </a:r>
            <a:r>
              <a:rPr lang="en-US" sz="4000" b="1" smtClean="0">
                <a:latin typeface="Times New Roman" pitchFamily="18" charset="0"/>
                <a:cs typeface="Times New Roman" pitchFamily="18" charset="0"/>
              </a:rPr>
              <a:t>     </a:t>
            </a:r>
            <a:r>
              <a:rPr lang="vi-VN" sz="4400" b="1" smtClean="0">
                <a:latin typeface="Times New Roman" pitchFamily="18" charset="0"/>
                <a:cs typeface="Times New Roman" pitchFamily="18" charset="0"/>
              </a:rPr>
              <a:t>Mấy ngày nay, ở địa phương mình và khắp thị xã đang có phong trào quyên góp ủng hộ đồng bào khắc phục thiên tai. Trường mình cũng vừa tổ chức góp đồ dùng học tập giúp các bạn vùng lũ lụt. Riêng mình gửi tặng Hồng toàn bộ số tiền mình bỏ ống từ mấy năm nay. Hồng nhận cho mình nhé.</a:t>
            </a:r>
          </a:p>
          <a:p>
            <a:r>
              <a:rPr lang="vi-VN" sz="4000" b="1" smtClean="0"/>
              <a:t>       </a:t>
            </a:r>
            <a:endParaRPr lang="en-US" sz="4000" b="1">
              <a:solidFill>
                <a:srgbClr val="00CC00"/>
              </a:solidFill>
              <a:latin typeface="Times New Roman" pitchFamily="18" charset="0"/>
              <a:cs typeface="Times New Roman" pitchFamily="18" charset="0"/>
            </a:endParaRPr>
          </a:p>
        </p:txBody>
      </p:sp>
      <p:cxnSp>
        <p:nvCxnSpPr>
          <p:cNvPr id="6" name="Straight Connector 5"/>
          <p:cNvCxnSpPr/>
          <p:nvPr/>
        </p:nvCxnSpPr>
        <p:spPr>
          <a:xfrm rot="5400000">
            <a:off x="4878943" y="3503057"/>
            <a:ext cx="6705600" cy="428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15" name="TextBox 14"/>
          <p:cNvSpPr txBox="1">
            <a:spLocks noChangeArrowheads="1"/>
          </p:cNvSpPr>
          <p:nvPr/>
        </p:nvSpPr>
        <p:spPr bwMode="auto">
          <a:xfrm>
            <a:off x="9067800" y="533400"/>
            <a:ext cx="2678938" cy="707886"/>
          </a:xfrm>
          <a:prstGeom prst="rect">
            <a:avLst/>
          </a:prstGeom>
          <a:noFill/>
          <a:ln w="9525">
            <a:noFill/>
            <a:miter lim="800000"/>
            <a:headEnd/>
            <a:tailEnd/>
          </a:ln>
        </p:spPr>
        <p:txBody>
          <a:bodyPr wrap="none">
            <a:spAutoFit/>
          </a:bodyPr>
          <a:lstStyle/>
          <a:p>
            <a:r>
              <a:rPr lang="en-US" sz="4000" b="1">
                <a:solidFill>
                  <a:srgbClr val="FF0000"/>
                </a:solidFill>
                <a:latin typeface="Times New Roman" pitchFamily="18" charset="0"/>
                <a:cs typeface="Times New Roman" pitchFamily="18" charset="0"/>
              </a:rPr>
              <a:t>Phần chính</a:t>
            </a:r>
          </a:p>
        </p:txBody>
      </p:sp>
      <p:sp>
        <p:nvSpPr>
          <p:cNvPr id="20" name="TextBox 19"/>
          <p:cNvSpPr txBox="1">
            <a:spLocks noChangeArrowheads="1"/>
          </p:cNvSpPr>
          <p:nvPr/>
        </p:nvSpPr>
        <p:spPr bwMode="auto">
          <a:xfrm>
            <a:off x="8534400" y="1447800"/>
            <a:ext cx="3810000" cy="1938992"/>
          </a:xfrm>
          <a:prstGeom prst="rect">
            <a:avLst/>
          </a:prstGeom>
          <a:noFill/>
          <a:ln w="9525">
            <a:noFill/>
            <a:miter lim="800000"/>
            <a:headEnd/>
            <a:tailEnd/>
          </a:ln>
        </p:spPr>
        <p:txBody>
          <a:bodyPr wrap="square">
            <a:spAutoFit/>
          </a:bodyPr>
          <a:lstStyle/>
          <a:p>
            <a:pPr>
              <a:buFontTx/>
              <a:buChar char="-"/>
            </a:pPr>
            <a:r>
              <a:rPr lang="en-US" sz="4000">
                <a:latin typeface="Times New Roman" pitchFamily="18" charset="0"/>
                <a:cs typeface="Times New Roman" pitchFamily="18" charset="0"/>
              </a:rPr>
              <a:t> </a:t>
            </a:r>
            <a:r>
              <a:rPr lang="en-US" sz="4000" b="1">
                <a:latin typeface="Times New Roman" pitchFamily="18" charset="0"/>
                <a:cs typeface="Times New Roman" pitchFamily="18" charset="0"/>
              </a:rPr>
              <a:t>Thông báo tình hình của người viết thư</a:t>
            </a:r>
          </a:p>
        </p:txBody>
      </p:sp>
      <p:sp>
        <p:nvSpPr>
          <p:cNvPr id="21" name="TextBox 20"/>
          <p:cNvSpPr txBox="1">
            <a:spLocks noChangeArrowheads="1"/>
          </p:cNvSpPr>
          <p:nvPr/>
        </p:nvSpPr>
        <p:spPr bwMode="auto">
          <a:xfrm>
            <a:off x="8610600" y="3687901"/>
            <a:ext cx="3733800" cy="3170099"/>
          </a:xfrm>
          <a:prstGeom prst="rect">
            <a:avLst/>
          </a:prstGeom>
          <a:noFill/>
          <a:ln w="9525">
            <a:noFill/>
            <a:miter lim="800000"/>
            <a:headEnd/>
            <a:tailEnd/>
          </a:ln>
        </p:spPr>
        <p:txBody>
          <a:bodyPr wrap="square">
            <a:spAutoFit/>
          </a:bodyPr>
          <a:lstStyle/>
          <a:p>
            <a:pPr>
              <a:buFontTx/>
              <a:buChar char="-"/>
            </a:pPr>
            <a:r>
              <a:rPr lang="en-US" sz="4000">
                <a:latin typeface="Times New Roman" pitchFamily="18" charset="0"/>
                <a:cs typeface="Times New Roman" pitchFamily="18" charset="0"/>
              </a:rPr>
              <a:t> </a:t>
            </a:r>
            <a:r>
              <a:rPr lang="en-US" sz="4000" b="1">
                <a:latin typeface="Times New Roman" pitchFamily="18" charset="0"/>
                <a:cs typeface="Times New Roman" pitchFamily="18" charset="0"/>
              </a:rPr>
              <a:t>Nêu ý kiến, trao đổi hoặc bày tỏ tình cảm với người nhận thư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checkerboard(across)">
                                      <p:cBhvr>
                                        <p:cTn id="7" dur="500"/>
                                        <p:tgtEl>
                                          <p:spTgt spid="61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p:cTn id="12" dur="500" fill="hold"/>
                                        <p:tgtEl>
                                          <p:spTgt spid="15"/>
                                        </p:tgtEl>
                                        <p:attrNameLst>
                                          <p:attrName>ppt_w</p:attrName>
                                        </p:attrNameLst>
                                      </p:cBhvr>
                                      <p:tavLst>
                                        <p:tav tm="0">
                                          <p:val>
                                            <p:fltVal val="0"/>
                                          </p:val>
                                        </p:tav>
                                        <p:tav tm="100000">
                                          <p:val>
                                            <p:strVal val="#ppt_w"/>
                                          </p:val>
                                        </p:tav>
                                      </p:tavLst>
                                    </p:anim>
                                    <p:anim calcmode="lin" valueType="num">
                                      <p:cBhvr>
                                        <p:cTn id="13" dur="500" fill="hold"/>
                                        <p:tgtEl>
                                          <p:spTgt spid="15"/>
                                        </p:tgtEl>
                                        <p:attrNameLst>
                                          <p:attrName>ppt_h</p:attrName>
                                        </p:attrNameLst>
                                      </p:cBhvr>
                                      <p:tavLst>
                                        <p:tav tm="0">
                                          <p:val>
                                            <p:fltVal val="0"/>
                                          </p:val>
                                        </p:tav>
                                        <p:tav tm="100000">
                                          <p:val>
                                            <p:strVal val="#ppt_h"/>
                                          </p:val>
                                        </p:tav>
                                      </p:tavLst>
                                    </p:anim>
                                    <p:animEffect transition="in" filter="fade">
                                      <p:cBhvr>
                                        <p:cTn id="14" dur="500"/>
                                        <p:tgtEl>
                                          <p:spTgt spid="1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p:cTn id="19" dur="500" fill="hold"/>
                                        <p:tgtEl>
                                          <p:spTgt spid="20"/>
                                        </p:tgtEl>
                                        <p:attrNameLst>
                                          <p:attrName>ppt_w</p:attrName>
                                        </p:attrNameLst>
                                      </p:cBhvr>
                                      <p:tavLst>
                                        <p:tav tm="0">
                                          <p:val>
                                            <p:fltVal val="0"/>
                                          </p:val>
                                        </p:tav>
                                        <p:tav tm="100000">
                                          <p:val>
                                            <p:strVal val="#ppt_w"/>
                                          </p:val>
                                        </p:tav>
                                      </p:tavLst>
                                    </p:anim>
                                    <p:anim calcmode="lin" valueType="num">
                                      <p:cBhvr>
                                        <p:cTn id="20" dur="500" fill="hold"/>
                                        <p:tgtEl>
                                          <p:spTgt spid="20"/>
                                        </p:tgtEl>
                                        <p:attrNameLst>
                                          <p:attrName>ppt_h</p:attrName>
                                        </p:attrNameLst>
                                      </p:cBhvr>
                                      <p:tavLst>
                                        <p:tav tm="0">
                                          <p:val>
                                            <p:fltVal val="0"/>
                                          </p:val>
                                        </p:tav>
                                        <p:tav tm="100000">
                                          <p:val>
                                            <p:strVal val="#ppt_h"/>
                                          </p:val>
                                        </p:tav>
                                      </p:tavLst>
                                    </p:anim>
                                    <p:animEffect transition="in" filter="fade">
                                      <p:cBhvr>
                                        <p:cTn id="21" dur="500"/>
                                        <p:tgtEl>
                                          <p:spTgt spid="20"/>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3" presetClass="entr" presetSubtype="0" fill="hold" grpId="0" nodeType="clickEffect">
                                  <p:stCondLst>
                                    <p:cond delay="0"/>
                                  </p:stCondLst>
                                  <p:childTnLst>
                                    <p:set>
                                      <p:cBhvr>
                                        <p:cTn id="25" dur="1" fill="hold">
                                          <p:stCondLst>
                                            <p:cond delay="0"/>
                                          </p:stCondLst>
                                        </p:cTn>
                                        <p:tgtEl>
                                          <p:spTgt spid="21"/>
                                        </p:tgtEl>
                                        <p:attrNameLst>
                                          <p:attrName>style.visibility</p:attrName>
                                        </p:attrNameLst>
                                      </p:cBhvr>
                                      <p:to>
                                        <p:strVal val="visible"/>
                                      </p:to>
                                    </p:set>
                                    <p:anim calcmode="lin" valueType="num">
                                      <p:cBhvr>
                                        <p:cTn id="26" dur="500" fill="hold"/>
                                        <p:tgtEl>
                                          <p:spTgt spid="21"/>
                                        </p:tgtEl>
                                        <p:attrNameLst>
                                          <p:attrName>ppt_w</p:attrName>
                                        </p:attrNameLst>
                                      </p:cBhvr>
                                      <p:tavLst>
                                        <p:tav tm="0">
                                          <p:val>
                                            <p:fltVal val="0"/>
                                          </p:val>
                                        </p:tav>
                                        <p:tav tm="100000">
                                          <p:val>
                                            <p:strVal val="#ppt_w"/>
                                          </p:val>
                                        </p:tav>
                                      </p:tavLst>
                                    </p:anim>
                                    <p:anim calcmode="lin" valueType="num">
                                      <p:cBhvr>
                                        <p:cTn id="27" dur="500" fill="hold"/>
                                        <p:tgtEl>
                                          <p:spTgt spid="21"/>
                                        </p:tgtEl>
                                        <p:attrNameLst>
                                          <p:attrName>ppt_h</p:attrName>
                                        </p:attrNameLst>
                                      </p:cBhvr>
                                      <p:tavLst>
                                        <p:tav tm="0">
                                          <p:val>
                                            <p:fltVal val="0"/>
                                          </p:val>
                                        </p:tav>
                                        <p:tav tm="100000">
                                          <p:val>
                                            <p:strVal val="#ppt_h"/>
                                          </p:val>
                                        </p:tav>
                                      </p:tavLst>
                                    </p:anim>
                                    <p:animEffect transition="in" filter="fade">
                                      <p:cBhvr>
                                        <p:cTn id="28"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15" grpId="0"/>
      <p:bldP spid="20" grpId="0"/>
      <p:bldP spid="21"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210</TotalTime>
  <Words>1043</Words>
  <Application>Microsoft Office PowerPoint</Application>
  <PresentationFormat>Custom</PresentationFormat>
  <Paragraphs>104</Paragraphs>
  <Slides>16</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.VnArial Narrow</vt:lpstr>
      <vt:lpstr>.VnAvant</vt:lpstr>
      <vt:lpstr>Arial</vt:lpstr>
      <vt:lpstr>Times New Roman</vt:lpstr>
      <vt:lpstr>Default Design</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II. Ghi nhớ</vt:lpstr>
      <vt:lpstr>PowerPoint Presentation</vt:lpstr>
      <vt:lpstr>PowerPoint Presentation</vt:lpstr>
      <vt:lpstr>PowerPoint Presentation</vt:lpstr>
      <vt:lpstr>PowerPoint Presentation</vt:lpstr>
    </vt:vector>
  </TitlesOfParts>
  <Company>Microsoft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Root</dc:creator>
  <cp:lastModifiedBy>PROBOOK</cp:lastModifiedBy>
  <cp:revision>23</cp:revision>
  <dcterms:created xsi:type="dcterms:W3CDTF">2010-09-09T15:45:09Z</dcterms:created>
  <dcterms:modified xsi:type="dcterms:W3CDTF">2020-09-25T03:45:49Z</dcterms:modified>
</cp:coreProperties>
</file>