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00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65414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9213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07941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801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ADCDD-3FBA-4D8F-A414-569ABE23E599}"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7535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ADCDD-3FBA-4D8F-A414-569ABE23E599}" type="datetimeFigureOut">
              <a:rPr lang="en-US" smtClean="0"/>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65740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ADCDD-3FBA-4D8F-A414-569ABE23E599}" type="datetimeFigureOut">
              <a:rPr lang="en-US" smtClean="0"/>
              <a:t>8/22/2020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87285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ADCDD-3FBA-4D8F-A414-569ABE23E599}" type="datetimeFigureOut">
              <a:rPr lang="en-US" smtClean="0"/>
              <a:t>8/22/2020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428096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ADCDD-3FBA-4D8F-A414-569ABE23E599}" type="datetimeFigureOut">
              <a:rPr lang="en-US" smtClean="0"/>
              <a:t>8/22/2020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58304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32064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141811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ADCDD-3FBA-4D8F-A414-569ABE23E599}" type="datetimeFigureOut">
              <a:rPr lang="en-US" smtClean="0"/>
              <a:t>8/22/2020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58FAE-6D38-4B2B-B010-E2FA8DF3CDCC}" type="slidenum">
              <a:rPr lang="en-US" smtClean="0"/>
              <a:t>‹#›</a:t>
            </a:fld>
            <a:endParaRPr lang="en-US"/>
          </a:p>
        </p:txBody>
      </p:sp>
    </p:spTree>
    <p:extLst>
      <p:ext uri="{BB962C8B-B14F-4D97-AF65-F5344CB8AC3E}">
        <p14:creationId xmlns:p14="http://schemas.microsoft.com/office/powerpoint/2010/main" val="4167831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5" t="41481" r="458" b="7408"/>
          <a:stretch/>
        </p:blipFill>
        <p:spPr>
          <a:xfrm>
            <a:off x="2386332" y="1111464"/>
            <a:ext cx="4549134" cy="3295436"/>
          </a:xfrm>
          <a:prstGeom prst="rect">
            <a:avLst/>
          </a:prstGeom>
          <a:blipFill dpi="0" rotWithShape="1">
            <a:blip r:embed="rId3"/>
            <a:srcRect/>
            <a:tile tx="0" ty="0" sx="100000" sy="100000" flip="none" algn="tl"/>
          </a:blipFill>
          <a:effectLst>
            <a:outerShdw blurRad="50800" dist="38100" dir="2700000" algn="tl" rotWithShape="0">
              <a:prstClr val="black">
                <a:alpha val="40000"/>
              </a:prstClr>
            </a:outerShdw>
          </a:effectLst>
        </p:spPr>
      </p:pic>
      <p:sp>
        <p:nvSpPr>
          <p:cNvPr id="8" name="Rectangle 7"/>
          <p:cNvSpPr/>
          <p:nvPr/>
        </p:nvSpPr>
        <p:spPr>
          <a:xfrm>
            <a:off x="330200" y="65170"/>
            <a:ext cx="8661398" cy="897584"/>
          </a:xfrm>
          <a:prstGeom prst="rect">
            <a:avLst/>
          </a:prstGeom>
          <a:solidFill>
            <a:srgbClr val="00B0F0">
              <a:alpha val="34000"/>
            </a:srgb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63819" y="213880"/>
            <a:ext cx="4194160" cy="600164"/>
          </a:xfrm>
          <a:prstGeom prst="rect">
            <a:avLst/>
          </a:prstGeom>
          <a:noFill/>
        </p:spPr>
        <p:txBody>
          <a:bodyPr wrap="none" lIns="91440" tIns="45720" rIns="91440" bIns="45720">
            <a:spAutoFit/>
          </a:bodyPr>
          <a:lstStyle/>
          <a:p>
            <a:pPr algn="ctr"/>
            <a:r>
              <a:rPr lang="en-US" sz="3300" b="1" cap="none" spc="0" dirty="0" smtClean="0">
                <a:ln w="0"/>
                <a:solidFill>
                  <a:srgbClr val="FFFF66"/>
                </a:solidFill>
                <a:effectLst>
                  <a:reflection blurRad="6350" stA="53000" endA="300" endPos="35500" dir="5400000" sy="-90000" algn="bl" rotWithShape="0"/>
                </a:effectLst>
                <a:latin typeface=".VnArialH" panose="020B7200000000000000" pitchFamily="34" charset="0"/>
              </a:rPr>
              <a:t>TIÕNG VIÖT – TËP 1</a:t>
            </a:r>
            <a:endParaRPr lang="en-US" sz="3300" b="1" cap="none" spc="0" dirty="0">
              <a:ln w="0"/>
              <a:solidFill>
                <a:srgbClr val="FFFF66"/>
              </a:solidFill>
              <a:effectLst>
                <a:reflection blurRad="6350" stA="53000" endA="300" endPos="35500" dir="5400000" sy="-90000" algn="bl" rotWithShape="0"/>
              </a:effectLst>
              <a:latin typeface=".VnArialH" panose="020B7200000000000000" pitchFamily="34" charset="0"/>
            </a:endParaRPr>
          </a:p>
        </p:txBody>
      </p:sp>
      <p:sp>
        <p:nvSpPr>
          <p:cNvPr id="11" name="Rectangle 10"/>
          <p:cNvSpPr/>
          <p:nvPr/>
        </p:nvSpPr>
        <p:spPr>
          <a:xfrm>
            <a:off x="504441" y="4920844"/>
            <a:ext cx="1996060" cy="7232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100" b="1" cap="none" spc="0" dirty="0" err="1" smtClean="0">
                <a:ln/>
                <a:solidFill>
                  <a:srgbClr val="C00000"/>
                </a:solidFill>
                <a:effectLst/>
                <a:latin typeface=".VnAvant" panose="020B7200000000000000" pitchFamily="34" charset="0"/>
              </a:rPr>
              <a:t>Bµi</a:t>
            </a:r>
            <a:r>
              <a:rPr lang="en-US" sz="4100" b="1" cap="none" spc="0" dirty="0" smtClean="0">
                <a:ln/>
                <a:solidFill>
                  <a:srgbClr val="C00000"/>
                </a:solidFill>
                <a:effectLst/>
                <a:latin typeface=".VnAvant" panose="020B7200000000000000" pitchFamily="34" charset="0"/>
              </a:rPr>
              <a:t> </a:t>
            </a:r>
            <a:r>
              <a:rPr lang="en-US" sz="4100" b="1" cap="none" spc="0" dirty="0" smtClean="0">
                <a:ln/>
                <a:solidFill>
                  <a:srgbClr val="C00000"/>
                </a:solidFill>
                <a:effectLst/>
                <a:latin typeface=".VnAvant" panose="020B7200000000000000" pitchFamily="34" charset="0"/>
              </a:rPr>
              <a:t>65: </a:t>
            </a:r>
            <a:endParaRPr lang="en-US" sz="4100" b="1" cap="none" spc="0" dirty="0">
              <a:ln/>
              <a:solidFill>
                <a:srgbClr val="C00000"/>
              </a:solidFill>
              <a:effectLst/>
              <a:latin typeface=".VnAvant" panose="020B7200000000000000" pitchFamily="34" charset="0"/>
            </a:endParaRPr>
          </a:p>
        </p:txBody>
      </p:sp>
      <p:sp>
        <p:nvSpPr>
          <p:cNvPr id="12" name="Rectangle 11"/>
          <p:cNvSpPr/>
          <p:nvPr/>
        </p:nvSpPr>
        <p:spPr>
          <a:xfrm>
            <a:off x="2166262" y="4897760"/>
            <a:ext cx="6977738"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rgbClr val="006600"/>
                </a:solidFill>
                <a:latin typeface="Arial" panose="020B0604020202020204" pitchFamily="34" charset="0"/>
                <a:ea typeface="Tahoma" panose="020B0604030504040204" pitchFamily="34" charset="0"/>
                <a:cs typeface="Arial" panose="020B0604020202020204" pitchFamily="34" charset="0"/>
              </a:rPr>
              <a:t>ÔN TẬP VÀ KỂ CHUYỆN</a:t>
            </a:r>
            <a:endParaRPr lang="en-US" sz="4400" b="1" cap="none" spc="0" dirty="0">
              <a:ln/>
              <a:solidFill>
                <a:srgbClr val="006600"/>
              </a:solidFill>
              <a:latin typeface="Arial" panose="020B0604020202020204" pitchFamily="34" charset="0"/>
              <a:ea typeface="Tahoma" panose="020B0604030504040204" pitchFamily="34" charset="0"/>
              <a:cs typeface="Arial" panose="020B0604020202020204" pitchFamily="34" charset="0"/>
            </a:endParaRPr>
          </a:p>
        </p:txBody>
      </p:sp>
      <p:sp>
        <p:nvSpPr>
          <p:cNvPr id="13" name="Rectangle 12"/>
          <p:cNvSpPr/>
          <p:nvPr/>
        </p:nvSpPr>
        <p:spPr>
          <a:xfrm>
            <a:off x="3355315" y="5644119"/>
            <a:ext cx="18473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rgbClr val="006600"/>
                </a:solidFill>
                <a:effectLst/>
                <a:latin typeface=".VnAvant" panose="020B7200000000000000" pitchFamily="34" charset="0"/>
              </a:rPr>
              <a:t>­</a:t>
            </a:r>
            <a:endParaRPr lang="en-US" sz="4400" b="1" cap="none" spc="0" dirty="0">
              <a:ln/>
              <a:solidFill>
                <a:srgbClr val="006600"/>
              </a:solidFill>
              <a:effectLst/>
              <a:latin typeface=".VnAvant" panose="020B7200000000000000" pitchFamily="34" charset="0"/>
            </a:endParaRPr>
          </a:p>
        </p:txBody>
      </p:sp>
      <p:sp>
        <p:nvSpPr>
          <p:cNvPr id="14" name="Rectangle 13"/>
          <p:cNvSpPr/>
          <p:nvPr/>
        </p:nvSpPr>
        <p:spPr>
          <a:xfrm>
            <a:off x="3447680" y="5759534"/>
            <a:ext cx="2888932" cy="538609"/>
          </a:xfrm>
          <a:prstGeom prst="rect">
            <a:avLst/>
          </a:prstGeom>
          <a:noFill/>
        </p:spPr>
        <p:txBody>
          <a:bodyPr wrap="none" lIns="91440" tIns="45720" rIns="91440" bIns="45720">
            <a:spAutoFit/>
          </a:bodyPr>
          <a:lstStyle/>
          <a:p>
            <a:pPr algn="ct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 trang </a:t>
            </a: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142 </a:t>
            </a: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 </a:t>
            </a: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143)</a:t>
            </a:r>
            <a:endParaRPr lang="en-US" sz="2900" b="0" i="1" cap="none" spc="0" dirty="0">
              <a:ln w="0"/>
              <a:solidFill>
                <a:schemeClr val="tx1">
                  <a:lumMod val="65000"/>
                  <a:lumOff val="3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3171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uble Wave 21"/>
          <p:cNvSpPr/>
          <p:nvPr/>
        </p:nvSpPr>
        <p:spPr>
          <a:xfrm>
            <a:off x="0" y="3590343"/>
            <a:ext cx="5459437" cy="879747"/>
          </a:xfrm>
          <a:prstGeom prst="roundRect">
            <a:avLst/>
          </a:prstGeom>
          <a:solidFill>
            <a:schemeClr val="bg1"/>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252" y="173729"/>
            <a:ext cx="6866545" cy="6528581"/>
          </a:xfrm>
          <a:prstGeom prst="rect">
            <a:avLst/>
          </a:prstGeom>
        </p:spPr>
      </p:pic>
      <p:grpSp>
        <p:nvGrpSpPr>
          <p:cNvPr id="27" name="Group 26"/>
          <p:cNvGrpSpPr/>
          <p:nvPr/>
        </p:nvGrpSpPr>
        <p:grpSpPr>
          <a:xfrm>
            <a:off x="1264252" y="677803"/>
            <a:ext cx="1713585" cy="680320"/>
            <a:chOff x="209007" y="384124"/>
            <a:chExt cx="1695186" cy="680320"/>
          </a:xfrm>
        </p:grpSpPr>
        <p:grpSp>
          <p:nvGrpSpPr>
            <p:cNvPr id="28" name="Group 27"/>
            <p:cNvGrpSpPr/>
            <p:nvPr/>
          </p:nvGrpSpPr>
          <p:grpSpPr>
            <a:xfrm>
              <a:off x="209007" y="384124"/>
              <a:ext cx="1695186" cy="680320"/>
              <a:chOff x="324398" y="331873"/>
              <a:chExt cx="1695186" cy="680320"/>
            </a:xfrm>
          </p:grpSpPr>
          <p:grpSp>
            <p:nvGrpSpPr>
              <p:cNvPr id="30" name="Group 29"/>
              <p:cNvGrpSpPr/>
              <p:nvPr/>
            </p:nvGrpSpPr>
            <p:grpSpPr>
              <a:xfrm>
                <a:off x="324398" y="331873"/>
                <a:ext cx="1695186" cy="680320"/>
                <a:chOff x="324398" y="331873"/>
                <a:chExt cx="1695186" cy="680320"/>
              </a:xfrm>
            </p:grpSpPr>
            <p:grpSp>
              <p:nvGrpSpPr>
                <p:cNvPr id="32" name="Group 31"/>
                <p:cNvGrpSpPr/>
                <p:nvPr/>
              </p:nvGrpSpPr>
              <p:grpSpPr>
                <a:xfrm>
                  <a:off x="742410" y="331873"/>
                  <a:ext cx="1277174" cy="680320"/>
                  <a:chOff x="938353" y="460385"/>
                  <a:chExt cx="1277174" cy="680320"/>
                </a:xfrm>
              </p:grpSpPr>
              <p:sp>
                <p:nvSpPr>
                  <p:cNvPr id="34" name="Rounded Rectangle 33"/>
                  <p:cNvSpPr/>
                  <p:nvPr/>
                </p:nvSpPr>
                <p:spPr>
                  <a:xfrm rot="21358275">
                    <a:off x="1025240" y="460385"/>
                    <a:ext cx="1190287"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938353" y="474500"/>
                    <a:ext cx="1276843"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416676" y="365724"/>
                <a:ext cx="1005840" cy="600164"/>
              </a:xfrm>
              <a:prstGeom prst="rect">
                <a:avLst/>
              </a:prstGeom>
              <a:noFill/>
            </p:spPr>
            <p:txBody>
              <a:bodyPr wrap="square" rtlCol="0">
                <a:spAutoFit/>
              </a:bodyPr>
              <a:lstStyle/>
              <a:p>
                <a:r>
                  <a:rPr lang="en-US" sz="3300" b="1" dirty="0" smtClean="0">
                    <a:latin typeface=".VnArial" panose="020B7200000000000000" pitchFamily="34" charset="0"/>
                    <a:ea typeface="Tahoma" panose="020B0604030504040204" pitchFamily="34" charset="0"/>
                    <a:cs typeface="Tahoma" panose="020B0604030504040204" pitchFamily="34" charset="0"/>
                  </a:rPr>
                  <a:t>1</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29" name="TextBox 28"/>
            <p:cNvSpPr txBox="1"/>
            <p:nvPr/>
          </p:nvSpPr>
          <p:spPr>
            <a:xfrm>
              <a:off x="856038" y="428778"/>
              <a:ext cx="1047823"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21" name="TextBox 20"/>
          <p:cNvSpPr txBox="1"/>
          <p:nvPr/>
        </p:nvSpPr>
        <p:spPr>
          <a:xfrm>
            <a:off x="1076509" y="3929766"/>
            <a:ext cx="833429" cy="538609"/>
          </a:xfrm>
          <a:prstGeom prst="rect">
            <a:avLst/>
          </a:prstGeom>
          <a:noFill/>
        </p:spPr>
        <p:txBody>
          <a:bodyPr wrap="square" rtlCol="0">
            <a:spAutoFit/>
          </a:bodyPr>
          <a:lstStyle/>
          <a:p>
            <a:r>
              <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rPr>
              <a:t>yêu</a:t>
            </a:r>
          </a:p>
        </p:txBody>
      </p:sp>
      <p:sp>
        <p:nvSpPr>
          <p:cNvPr id="23" name="TextBox 22"/>
          <p:cNvSpPr txBox="1"/>
          <p:nvPr/>
        </p:nvSpPr>
        <p:spPr>
          <a:xfrm>
            <a:off x="6601261" y="3929765"/>
            <a:ext cx="959126" cy="538609"/>
          </a:xfrm>
          <a:prstGeom prst="rect">
            <a:avLst/>
          </a:prstGeom>
          <a:noFill/>
        </p:spPr>
        <p:txBody>
          <a:bodyPr wrap="square" rtlCol="0">
            <a:spAutoFit/>
          </a:bodyPr>
          <a:lstStyle/>
          <a:p>
            <a:r>
              <a:rPr lang="en-US" sz="29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iêu</a:t>
            </a:r>
            <a:endPar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5698064" y="3929765"/>
            <a:ext cx="959126" cy="538609"/>
          </a:xfrm>
          <a:prstGeom prst="rect">
            <a:avLst/>
          </a:prstGeom>
          <a:noFill/>
        </p:spPr>
        <p:txBody>
          <a:bodyPr wrap="square" rtlCol="0">
            <a:spAutoFit/>
          </a:bodyPr>
          <a:lstStyle/>
          <a:p>
            <a:r>
              <a:rPr lang="en-US" sz="29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iêt</a:t>
            </a:r>
            <a:endPar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7397921" y="3929765"/>
            <a:ext cx="959126" cy="538609"/>
          </a:xfrm>
          <a:prstGeom prst="rect">
            <a:avLst/>
          </a:prstGeom>
          <a:noFill/>
        </p:spPr>
        <p:txBody>
          <a:bodyPr wrap="square" rtlCol="0">
            <a:spAutoFit/>
          </a:bodyPr>
          <a:lstStyle/>
          <a:p>
            <a:r>
              <a:rPr lang="en-US" sz="29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iêu</a:t>
            </a:r>
            <a:endPar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23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9040" y="677803"/>
            <a:ext cx="1713585" cy="680320"/>
            <a:chOff x="209007" y="384124"/>
            <a:chExt cx="1695186" cy="680320"/>
          </a:xfrm>
        </p:grpSpPr>
        <p:grpSp>
          <p:nvGrpSpPr>
            <p:cNvPr id="5" name="Group 4"/>
            <p:cNvGrpSpPr/>
            <p:nvPr/>
          </p:nvGrpSpPr>
          <p:grpSpPr>
            <a:xfrm>
              <a:off x="209007" y="384124"/>
              <a:ext cx="1695186" cy="680320"/>
              <a:chOff x="324398" y="331873"/>
              <a:chExt cx="1695186" cy="680320"/>
            </a:xfrm>
          </p:grpSpPr>
          <p:grpSp>
            <p:nvGrpSpPr>
              <p:cNvPr id="7" name="Group 6"/>
              <p:cNvGrpSpPr/>
              <p:nvPr/>
            </p:nvGrpSpPr>
            <p:grpSpPr>
              <a:xfrm>
                <a:off x="324398" y="331873"/>
                <a:ext cx="1695186" cy="680320"/>
                <a:chOff x="324398" y="331873"/>
                <a:chExt cx="1695186" cy="680320"/>
              </a:xfrm>
            </p:grpSpPr>
            <p:grpSp>
              <p:nvGrpSpPr>
                <p:cNvPr id="9" name="Group 8"/>
                <p:cNvGrpSpPr/>
                <p:nvPr/>
              </p:nvGrpSpPr>
              <p:grpSpPr>
                <a:xfrm>
                  <a:off x="742410" y="331873"/>
                  <a:ext cx="1277174" cy="680320"/>
                  <a:chOff x="938353" y="460385"/>
                  <a:chExt cx="1277174" cy="680320"/>
                </a:xfrm>
              </p:grpSpPr>
              <p:sp>
                <p:nvSpPr>
                  <p:cNvPr id="11" name="Rounded Rectangle 10"/>
                  <p:cNvSpPr/>
                  <p:nvPr/>
                </p:nvSpPr>
                <p:spPr>
                  <a:xfrm rot="21358275">
                    <a:off x="1025240" y="460385"/>
                    <a:ext cx="1190287"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8353" y="474500"/>
                    <a:ext cx="1276843"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16676" y="365724"/>
                <a:ext cx="1005840" cy="600164"/>
              </a:xfrm>
              <a:prstGeom prst="rect">
                <a:avLst/>
              </a:prstGeom>
              <a:noFill/>
            </p:spPr>
            <p:txBody>
              <a:bodyPr wrap="square" rtlCol="0">
                <a:spAutoFit/>
              </a:bodyPr>
              <a:lstStyle/>
              <a:p>
                <a:r>
                  <a:rPr lang="en-US" sz="3300" b="1" dirty="0" smtClean="0">
                    <a:latin typeface=".VnArial" panose="020B7200000000000000" pitchFamily="34" charset="0"/>
                    <a:ea typeface="Tahoma" panose="020B0604030504040204" pitchFamily="34" charset="0"/>
                    <a:cs typeface="Tahoma" panose="020B0604030504040204" pitchFamily="34" charset="0"/>
                  </a:rPr>
                  <a:t>1</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856038" y="428778"/>
              <a:ext cx="1047823"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4" name="Rounded Rectangle 13"/>
          <p:cNvSpPr/>
          <p:nvPr/>
        </p:nvSpPr>
        <p:spPr>
          <a:xfrm>
            <a:off x="389040" y="1910820"/>
            <a:ext cx="8282857" cy="257338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2320" y="2125422"/>
            <a:ext cx="8322046" cy="2144177"/>
          </a:xfrm>
          <a:prstGeom prst="rect">
            <a:avLst/>
          </a:prstGeom>
          <a:noFill/>
        </p:spPr>
        <p:txBody>
          <a:bodyPr wrap="square" rtlCol="0">
            <a:spAutoFit/>
          </a:bodyPr>
          <a:lstStyle/>
          <a:p>
            <a:pPr>
              <a:lnSpc>
                <a:spcPts val="3160"/>
              </a:lnSpc>
            </a:pPr>
            <a:r>
              <a:rPr lang="en-US" sz="2450" dirty="0" smtClean="0">
                <a:latin typeface="Tahoma" panose="020B0604030504040204" pitchFamily="34" charset="0"/>
                <a:ea typeface="Tahoma" panose="020B0604030504040204" pitchFamily="34" charset="0"/>
                <a:cs typeface="Tahoma" panose="020B0604030504040204" pitchFamily="34" charset="0"/>
              </a:rPr>
              <a:t>   Trái đất của chúng ta vô cùng rộng lớn. Núi rừng trùng điệp. Đồng xanh bao la. Bầu trời cao rộng. Biển cả mênh mông. Sự sống không ngừng sinh sôi, nảy nở. Chúng ta cần biết yêu quý, giữ gìn và bảo vệ sự sống trên trái đất này.</a:t>
            </a:r>
            <a:endParaRPr lang="en-US" sz="24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3256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9007" y="372126"/>
            <a:ext cx="1683293" cy="692318"/>
            <a:chOff x="209007" y="372126"/>
            <a:chExt cx="1683293" cy="692318"/>
          </a:xfrm>
        </p:grpSpPr>
        <p:grpSp>
          <p:nvGrpSpPr>
            <p:cNvPr id="6" name="Group 5"/>
            <p:cNvGrpSpPr/>
            <p:nvPr/>
          </p:nvGrpSpPr>
          <p:grpSpPr>
            <a:xfrm>
              <a:off x="209007" y="372126"/>
              <a:ext cx="1683293" cy="692318"/>
              <a:chOff x="324398" y="319875"/>
              <a:chExt cx="1683293" cy="692318"/>
            </a:xfrm>
          </p:grpSpPr>
          <p:grpSp>
            <p:nvGrpSpPr>
              <p:cNvPr id="8" name="Group 7"/>
              <p:cNvGrpSpPr/>
              <p:nvPr/>
            </p:nvGrpSpPr>
            <p:grpSpPr>
              <a:xfrm>
                <a:off x="324398" y="319875"/>
                <a:ext cx="1683293" cy="692318"/>
                <a:chOff x="324398" y="319875"/>
                <a:chExt cx="1683293" cy="692318"/>
              </a:xfrm>
            </p:grpSpPr>
            <p:grpSp>
              <p:nvGrpSpPr>
                <p:cNvPr id="10" name="Group 9"/>
                <p:cNvGrpSpPr/>
                <p:nvPr/>
              </p:nvGrpSpPr>
              <p:grpSpPr>
                <a:xfrm>
                  <a:off x="742410" y="319875"/>
                  <a:ext cx="1265281" cy="692318"/>
                  <a:chOff x="938353" y="448387"/>
                  <a:chExt cx="1265281" cy="692318"/>
                </a:xfrm>
              </p:grpSpPr>
              <p:sp>
                <p:nvSpPr>
                  <p:cNvPr id="12" name="Rounded Rectangle 1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38353" y="474500"/>
                    <a:ext cx="1265281"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7" name="TextBox 6"/>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ViÕt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14" name="TextBox 13"/>
          <p:cNvSpPr txBox="1"/>
          <p:nvPr/>
        </p:nvSpPr>
        <p:spPr>
          <a:xfrm>
            <a:off x="1299566" y="1902795"/>
            <a:ext cx="6930034" cy="502702"/>
          </a:xfrm>
          <a:prstGeom prst="rect">
            <a:avLst/>
          </a:prstGeom>
          <a:noFill/>
        </p:spPr>
        <p:txBody>
          <a:bodyPr wrap="square" rtlCol="0">
            <a:spAutoFit/>
          </a:bodyPr>
          <a:lstStyle/>
          <a:p>
            <a:pPr>
              <a:lnSpc>
                <a:spcPts val="3160"/>
              </a:lnSpc>
            </a:pPr>
            <a:r>
              <a:rPr lang="en-US" sz="3300" dirty="0" smtClean="0">
                <a:solidFill>
                  <a:srgbClr val="0070C0"/>
                </a:solidFill>
                <a:latin typeface="Tahoma" panose="020B0604030504040204" pitchFamily="34" charset="0"/>
                <a:ea typeface="Tahoma" panose="020B0604030504040204" pitchFamily="34" charset="0"/>
                <a:cs typeface="Tahoma" panose="020B0604030504040204" pitchFamily="34" charset="0"/>
              </a:rPr>
              <a:t>Cánh diều chao liệng trên bầu trời.</a:t>
            </a:r>
            <a:endParaRPr lang="en-US" sz="33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741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261" t="15169" r="52490" b="47687"/>
          <a:stretch/>
        </p:blipFill>
        <p:spPr>
          <a:xfrm>
            <a:off x="627018" y="725944"/>
            <a:ext cx="2862002" cy="2580382"/>
          </a:xfrm>
          <a:prstGeom prst="rect">
            <a:avLst/>
          </a:prstGeom>
        </p:spPr>
      </p:pic>
      <p:grpSp>
        <p:nvGrpSpPr>
          <p:cNvPr id="25" name="Group 24"/>
          <p:cNvGrpSpPr/>
          <p:nvPr/>
        </p:nvGrpSpPr>
        <p:grpSpPr>
          <a:xfrm>
            <a:off x="0" y="15800"/>
            <a:ext cx="2899953" cy="729078"/>
            <a:chOff x="209007" y="335366"/>
            <a:chExt cx="2899953" cy="729078"/>
          </a:xfrm>
        </p:grpSpPr>
        <p:grpSp>
          <p:nvGrpSpPr>
            <p:cNvPr id="26" name="Group 25"/>
            <p:cNvGrpSpPr/>
            <p:nvPr/>
          </p:nvGrpSpPr>
          <p:grpSpPr>
            <a:xfrm>
              <a:off x="209007" y="335366"/>
              <a:ext cx="2730136" cy="729078"/>
              <a:chOff x="324398" y="283115"/>
              <a:chExt cx="2730136" cy="729078"/>
            </a:xfrm>
          </p:grpSpPr>
          <p:grpSp>
            <p:nvGrpSpPr>
              <p:cNvPr id="28" name="Group 27"/>
              <p:cNvGrpSpPr/>
              <p:nvPr/>
            </p:nvGrpSpPr>
            <p:grpSpPr>
              <a:xfrm>
                <a:off x="324398" y="283115"/>
                <a:ext cx="2730136" cy="729078"/>
                <a:chOff x="324398" y="283115"/>
                <a:chExt cx="2730136" cy="729078"/>
              </a:xfrm>
            </p:grpSpPr>
            <p:grpSp>
              <p:nvGrpSpPr>
                <p:cNvPr id="30" name="Group 29"/>
                <p:cNvGrpSpPr/>
                <p:nvPr/>
              </p:nvGrpSpPr>
              <p:grpSpPr>
                <a:xfrm>
                  <a:off x="742410" y="283115"/>
                  <a:ext cx="2312124" cy="729078"/>
                  <a:chOff x="938353" y="411627"/>
                  <a:chExt cx="2312124" cy="729078"/>
                </a:xfrm>
              </p:grpSpPr>
              <p:sp>
                <p:nvSpPr>
                  <p:cNvPr id="32" name="Rounded Rectangle 31"/>
                  <p:cNvSpPr/>
                  <p:nvPr/>
                </p:nvSpPr>
                <p:spPr>
                  <a:xfrm rot="21358275">
                    <a:off x="1023970" y="411627"/>
                    <a:ext cx="221772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938353" y="474500"/>
                    <a:ext cx="2312124"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3</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27" name="TextBox 26"/>
            <p:cNvSpPr txBox="1"/>
            <p:nvPr/>
          </p:nvSpPr>
          <p:spPr>
            <a:xfrm>
              <a:off x="804205" y="437181"/>
              <a:ext cx="230475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Kể chuyện</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4" name="TextBox 13"/>
          <p:cNvSpPr txBox="1"/>
          <p:nvPr/>
        </p:nvSpPr>
        <p:spPr>
          <a:xfrm>
            <a:off x="475262" y="3322166"/>
            <a:ext cx="3418166" cy="415498"/>
          </a:xfrm>
          <a:prstGeom prst="rect">
            <a:avLst/>
          </a:prstGeom>
          <a:noFill/>
        </p:spPr>
        <p:txBody>
          <a:bodyPr wrap="square" rtlCol="0">
            <a:spAutoFit/>
          </a:bodyPr>
          <a:lstStyle/>
          <a:p>
            <a:r>
              <a:rPr lang="en-US" sz="2100" dirty="0" smtClean="0">
                <a:latin typeface="Tahoma" panose="020B0604030504040204" pitchFamily="34" charset="0"/>
                <a:ea typeface="Tahoma" panose="020B0604030504040204" pitchFamily="34" charset="0"/>
                <a:cs typeface="Tahoma" panose="020B0604030504040204" pitchFamily="34" charset="0"/>
              </a:rPr>
              <a:t>Gặp “ con vật”, hổ làm gì?</a:t>
            </a:r>
            <a:endParaRPr lang="en-US" sz="2100"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48414" t="15471" r="7337" b="47385"/>
          <a:stretch/>
        </p:blipFill>
        <p:spPr>
          <a:xfrm>
            <a:off x="5609660" y="687002"/>
            <a:ext cx="2908998" cy="2622754"/>
          </a:xfrm>
          <a:prstGeom prst="rect">
            <a:avLst/>
          </a:prstGeom>
        </p:spPr>
      </p:pic>
      <p:sp>
        <p:nvSpPr>
          <p:cNvPr id="17" name="TextBox 16"/>
          <p:cNvSpPr txBox="1"/>
          <p:nvPr/>
        </p:nvSpPr>
        <p:spPr>
          <a:xfrm>
            <a:off x="5609660" y="3306326"/>
            <a:ext cx="3418166" cy="415498"/>
          </a:xfrm>
          <a:prstGeom prst="rect">
            <a:avLst/>
          </a:prstGeom>
          <a:noFill/>
        </p:spPr>
        <p:txBody>
          <a:bodyPr wrap="square" rtlCol="0">
            <a:spAutoFit/>
          </a:bodyPr>
          <a:lstStyle/>
          <a:p>
            <a:r>
              <a:rPr lang="en-US" sz="2100" dirty="0" smtClean="0">
                <a:latin typeface="Tahoma" panose="020B0604030504040204" pitchFamily="34" charset="0"/>
                <a:ea typeface="Tahoma" panose="020B0604030504040204" pitchFamily="34" charset="0"/>
                <a:cs typeface="Tahoma" panose="020B0604030504040204" pitchFamily="34" charset="0"/>
              </a:rPr>
              <a:t>Vì sao hổ bị </a:t>
            </a:r>
            <a:r>
              <a:rPr lang="en-US" sz="2100" dirty="0" err="1" smtClean="0">
                <a:latin typeface="Tahoma" panose="020B0604030504040204" pitchFamily="34" charset="0"/>
                <a:ea typeface="Tahoma" panose="020B0604030504040204" pitchFamily="34" charset="0"/>
                <a:cs typeface="Tahoma" panose="020B0604030504040204" pitchFamily="34" charset="0"/>
              </a:rPr>
              <a:t>xém</a:t>
            </a:r>
            <a:r>
              <a:rPr lang="en-US" sz="2100" dirty="0" smtClean="0">
                <a:latin typeface="Tahoma" panose="020B0604030504040204" pitchFamily="34" charset="0"/>
                <a:ea typeface="Tahoma" panose="020B0604030504040204" pitchFamily="34" charset="0"/>
                <a:cs typeface="Tahoma" panose="020B0604030504040204" pitchFamily="34" charset="0"/>
              </a:rPr>
              <a:t> lông?</a:t>
            </a:r>
            <a:endParaRPr lang="en-US" sz="2100" dirty="0">
              <a:latin typeface="Tahoma" panose="020B0604030504040204" pitchFamily="34" charset="0"/>
              <a:ea typeface="Tahoma" panose="020B0604030504040204" pitchFamily="34" charset="0"/>
              <a:cs typeface="Tahoma" panose="020B0604030504040204" pitchFamily="34" charset="0"/>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4441" t="59525" r="51310" b="3331"/>
          <a:stretch/>
        </p:blipFill>
        <p:spPr>
          <a:xfrm>
            <a:off x="681189" y="3721824"/>
            <a:ext cx="2893438" cy="2608724"/>
          </a:xfrm>
          <a:prstGeom prst="rect">
            <a:avLst/>
          </a:prstGeom>
        </p:spPr>
      </p:pic>
      <p:sp>
        <p:nvSpPr>
          <p:cNvPr id="19" name="TextBox 18"/>
          <p:cNvSpPr txBox="1"/>
          <p:nvPr/>
        </p:nvSpPr>
        <p:spPr>
          <a:xfrm>
            <a:off x="595198" y="6314952"/>
            <a:ext cx="3418166" cy="415498"/>
          </a:xfrm>
          <a:prstGeom prst="rect">
            <a:avLst/>
          </a:prstGeom>
          <a:noFill/>
        </p:spPr>
        <p:txBody>
          <a:bodyPr wrap="square" rtlCol="0">
            <a:spAutoFit/>
          </a:bodyPr>
          <a:lstStyle/>
          <a:p>
            <a:r>
              <a:rPr lang="en-US" sz="2100" dirty="0" smtClean="0">
                <a:latin typeface="Tahoma" panose="020B0604030504040204" pitchFamily="34" charset="0"/>
                <a:ea typeface="Tahoma" panose="020B0604030504040204" pitchFamily="34" charset="0"/>
                <a:cs typeface="Tahoma" panose="020B0604030504040204" pitchFamily="34" charset="0"/>
              </a:rPr>
              <a:t>Hổ tưởng mưa làm gì ?</a:t>
            </a:r>
            <a:endParaRPr lang="en-US" sz="2100" dirty="0">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48860" t="59525" r="1235" b="4786"/>
          <a:stretch/>
        </p:blipFill>
        <p:spPr>
          <a:xfrm>
            <a:off x="5625220" y="3800130"/>
            <a:ext cx="3263286" cy="2506541"/>
          </a:xfrm>
          <a:prstGeom prst="rect">
            <a:avLst/>
          </a:prstGeom>
        </p:spPr>
      </p:pic>
      <p:sp>
        <p:nvSpPr>
          <p:cNvPr id="21" name="TextBox 20"/>
          <p:cNvSpPr txBox="1"/>
          <p:nvPr/>
        </p:nvSpPr>
        <p:spPr>
          <a:xfrm>
            <a:off x="5625220" y="6341148"/>
            <a:ext cx="3418166" cy="415498"/>
          </a:xfrm>
          <a:prstGeom prst="rect">
            <a:avLst/>
          </a:prstGeom>
          <a:noFill/>
        </p:spPr>
        <p:txBody>
          <a:bodyPr wrap="square" rtlCol="0">
            <a:spAutoFit/>
          </a:bodyPr>
          <a:lstStyle/>
          <a:p>
            <a:r>
              <a:rPr lang="en-US" sz="2100" dirty="0" smtClean="0">
                <a:latin typeface="Tahoma" panose="020B0604030504040204" pitchFamily="34" charset="0"/>
                <a:ea typeface="Tahoma" panose="020B0604030504040204" pitchFamily="34" charset="0"/>
                <a:cs typeface="Tahoma" panose="020B0604030504040204" pitchFamily="34" charset="0"/>
              </a:rPr>
              <a:t>Thoát nạn, hổ thế nào ?</a:t>
            </a:r>
            <a:endParaRPr lang="en-US" sz="2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80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P spid="2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567</TotalTime>
  <Words>130</Words>
  <Application>Microsoft Office PowerPoint</Application>
  <PresentationFormat>On-screen Show (4:3)</PresentationFormat>
  <Paragraphs>23</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.VnArial</vt:lpstr>
      <vt:lpstr>.VnArialH</vt:lpstr>
      <vt:lpstr>.VnAvant</vt: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28</cp:revision>
  <dcterms:created xsi:type="dcterms:W3CDTF">2020-08-22T07:23:59Z</dcterms:created>
  <dcterms:modified xsi:type="dcterms:W3CDTF">2020-08-22T16:56:24Z</dcterms:modified>
</cp:coreProperties>
</file>