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a:t>
            </a:r>
            <a:r>
              <a:rPr lang="en-US" sz="4100" b="1" dirty="0" smtClean="0">
                <a:ln/>
                <a:solidFill>
                  <a:srgbClr val="C00000"/>
                </a:solidFill>
                <a:latin typeface=".VnAvant" panose="020B7200000000000000" pitchFamily="34" charset="0"/>
              </a:rPr>
              <a:t>72</a:t>
            </a:r>
            <a:r>
              <a:rPr lang="en-US" sz="4100" b="1" cap="none" spc="0" dirty="0" smtClean="0">
                <a:ln/>
                <a:solidFill>
                  <a:srgbClr val="C00000"/>
                </a:solidFill>
                <a:effectLst/>
                <a:latin typeface=".VnAvant" panose="020B7200000000000000" pitchFamily="34" charset="0"/>
              </a:rPr>
              <a:t>: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ươm           </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ươp</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156 – 157)</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152519"/>
          </a:xfrm>
          <a:prstGeom prst="rect">
            <a:avLst/>
          </a:prstGeom>
        </p:spPr>
      </p:pic>
      <p:grpSp>
        <p:nvGrpSpPr>
          <p:cNvPr id="27" name="Group 26"/>
          <p:cNvGrpSpPr/>
          <p:nvPr/>
        </p:nvGrpSpPr>
        <p:grpSpPr>
          <a:xfrm>
            <a:off x="-78376" y="300677"/>
            <a:ext cx="2758280" cy="697919"/>
            <a:chOff x="209007" y="366525"/>
            <a:chExt cx="275828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782275" y="428778"/>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408018" y="3255677"/>
            <a:ext cx="8532897" cy="530915"/>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Trên giàn, hoa mướp vàng ươm, bướm bay rập rờn.</a:t>
            </a:r>
          </a:p>
        </p:txBody>
      </p:sp>
      <p:sp>
        <p:nvSpPr>
          <p:cNvPr id="21" name="TextBox 20"/>
          <p:cNvSpPr txBox="1"/>
          <p:nvPr/>
        </p:nvSpPr>
        <p:spPr>
          <a:xfrm>
            <a:off x="3123511" y="3261046"/>
            <a:ext cx="115724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ươp</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4744978" y="3261124"/>
            <a:ext cx="959126" cy="538609"/>
          </a:xfrm>
          <a:prstGeom prst="rect">
            <a:avLst/>
          </a:prstGeom>
          <a:noFill/>
        </p:spPr>
        <p:txBody>
          <a:bodyPr wrap="square" rtlCol="0">
            <a:spAutoFit/>
          </a:bodyPr>
          <a:lstStyle/>
          <a:p>
            <a:r>
              <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rPr>
              <a:t>ươm</a:t>
            </a:r>
          </a:p>
        </p:txBody>
      </p:sp>
      <p:sp>
        <p:nvSpPr>
          <p:cNvPr id="16" name="TextBox 15"/>
          <p:cNvSpPr txBox="1"/>
          <p:nvPr/>
        </p:nvSpPr>
        <p:spPr>
          <a:xfrm>
            <a:off x="5883820" y="3255677"/>
            <a:ext cx="959126" cy="538609"/>
          </a:xfrm>
          <a:prstGeom prst="rect">
            <a:avLst/>
          </a:prstGeom>
          <a:noFill/>
        </p:spPr>
        <p:txBody>
          <a:bodyPr wrap="square" rtlCol="0">
            <a:spAutoFit/>
          </a:bodyPr>
          <a:lstStyle/>
          <a:p>
            <a:r>
              <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rPr>
              <a:t>ươm</a:t>
            </a: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0" y="261257"/>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3377721" y="1006984"/>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a:t>
            </a:r>
            <a:r>
              <a:rPr lang="en-US" sz="3900" dirty="0">
                <a:solidFill>
                  <a:srgbClr val="FF0000"/>
                </a:solidFill>
                <a:latin typeface="Arial" panose="020B0604020202020204" pitchFamily="34" charset="0"/>
                <a:cs typeface="Arial" panose="020B0604020202020204" pitchFamily="34" charset="0"/>
              </a:rPr>
              <a:t>m</a:t>
            </a:r>
            <a:endParaRPr lang="en-US" sz="39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951027"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ươp</a:t>
            </a:r>
            <a:endParaRPr lang="en-US" sz="3900"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3211830" y="1980316"/>
            <a:ext cx="3019119" cy="1712561"/>
            <a:chOff x="2793157" y="1949775"/>
            <a:chExt cx="3019119" cy="1712561"/>
          </a:xfrm>
          <a:solidFill>
            <a:schemeClr val="accent1">
              <a:lumMod val="20000"/>
              <a:lumOff val="80000"/>
            </a:schemeClr>
          </a:solidFill>
        </p:grpSpPr>
        <p:sp>
          <p:nvSpPr>
            <p:cNvPr id="16" name="Rectangle 1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586140" y="2031604"/>
            <a:ext cx="1573306"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b</a:t>
            </a:r>
            <a:endParaRPr lang="en-US" sz="3900" dirty="0">
              <a:latin typeface="Arial" panose="020B0604020202020204" pitchFamily="34" charset="0"/>
              <a:cs typeface="Arial" panose="020B0604020202020204" pitchFamily="34" charset="0"/>
            </a:endParaRPr>
          </a:p>
        </p:txBody>
      </p:sp>
      <p:sp>
        <p:nvSpPr>
          <p:cNvPr id="20" name="TextBox 19"/>
          <p:cNvSpPr txBox="1"/>
          <p:nvPr/>
        </p:nvSpPr>
        <p:spPr>
          <a:xfrm>
            <a:off x="4951027" y="2073811"/>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ươm</a:t>
            </a:r>
            <a:endParaRPr lang="en-US" sz="39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975660" y="2885453"/>
            <a:ext cx="8227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a:latin typeface="Arial" panose="020B0604020202020204" pitchFamily="34" charset="0"/>
                <a:cs typeface="Arial" panose="020B0604020202020204" pitchFamily="34" charset="0"/>
              </a:rPr>
              <a:t>b</a:t>
            </a:r>
            <a:endParaRPr lang="en-US" sz="3900" dirty="0">
              <a:latin typeface="Arial" panose="020B0604020202020204" pitchFamily="34" charset="0"/>
              <a:cs typeface="Arial" panose="020B0604020202020204" pitchFamily="34" charset="0"/>
            </a:endParaRPr>
          </a:p>
        </p:txBody>
      </p:sp>
      <p:sp>
        <p:nvSpPr>
          <p:cNvPr id="22" name="TextBox 21"/>
          <p:cNvSpPr txBox="1"/>
          <p:nvPr/>
        </p:nvSpPr>
        <p:spPr>
          <a:xfrm>
            <a:off x="4535684" y="2880289"/>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ươm</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95197" y="3808253"/>
            <a:ext cx="1769179"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c</a:t>
            </a:r>
            <a:r>
              <a:rPr lang="en-US" sz="3800" dirty="0" smtClean="0">
                <a:latin typeface="Arial" panose="020B0604020202020204" pitchFamily="34" charset="0"/>
                <a:cs typeface="Arial" panose="020B0604020202020204" pitchFamily="34" charset="0"/>
              </a:rPr>
              <a:t>hườm</a:t>
            </a:r>
            <a:endParaRPr lang="en-US" sz="3800" dirty="0">
              <a:latin typeface="Arial" panose="020B0604020202020204" pitchFamily="34" charset="0"/>
              <a:cs typeface="Arial" panose="020B0604020202020204" pitchFamily="34" charset="0"/>
            </a:endParaRPr>
          </a:p>
        </p:txBody>
      </p:sp>
      <p:sp>
        <p:nvSpPr>
          <p:cNvPr id="24" name="TextBox 23"/>
          <p:cNvSpPr txBox="1"/>
          <p:nvPr/>
        </p:nvSpPr>
        <p:spPr>
          <a:xfrm>
            <a:off x="3112947" y="3808253"/>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đượm</a:t>
            </a:r>
            <a:endParaRPr lang="en-US" sz="3800" dirty="0">
              <a:latin typeface="Arial" panose="020B0604020202020204" pitchFamily="34" charset="0"/>
              <a:cs typeface="Arial" panose="020B0604020202020204" pitchFamily="34" charset="0"/>
            </a:endParaRPr>
          </a:p>
        </p:txBody>
      </p:sp>
      <p:sp>
        <p:nvSpPr>
          <p:cNvPr id="25" name="TextBox 24"/>
          <p:cNvSpPr txBox="1"/>
          <p:nvPr/>
        </p:nvSpPr>
        <p:spPr>
          <a:xfrm>
            <a:off x="5322337" y="3808253"/>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gươm</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7187587" y="3808253"/>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ướm</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27018"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ượm</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3144767"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a:t>
            </a:r>
            <a:r>
              <a:rPr lang="en-US" sz="3800" dirty="0" smtClean="0">
                <a:latin typeface="Arial" panose="020B0604020202020204" pitchFamily="34" charset="0"/>
                <a:cs typeface="Arial" panose="020B0604020202020204" pitchFamily="34" charset="0"/>
              </a:rPr>
              <a:t>ướp</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5322337" y="4483744"/>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n</a:t>
            </a:r>
            <a:r>
              <a:rPr lang="en-US" sz="3800" dirty="0" smtClean="0">
                <a:latin typeface="Arial" panose="020B0604020202020204" pitchFamily="34" charset="0"/>
                <a:cs typeface="Arial" panose="020B0604020202020204" pitchFamily="34" charset="0"/>
              </a:rPr>
              <a:t>ượp</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7187587" y="4520292"/>
            <a:ext cx="1812722"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ư</a:t>
            </a:r>
            <a:r>
              <a:rPr lang="en-US" sz="3800" dirty="0" smtClean="0">
                <a:latin typeface="Arial" panose="020B0604020202020204" pitchFamily="34" charset="0"/>
                <a:cs typeface="Arial" panose="020B0604020202020204" pitchFamily="34" charset="0"/>
              </a:rPr>
              <a:t>ớp</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4728004" y="2850245"/>
            <a:ext cx="786653"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r>
              <a:rPr lang="en-US" sz="3900" dirty="0">
                <a:latin typeface="Tahoma" panose="020B0604030504040204" pitchFamily="34" charset="0"/>
                <a:ea typeface="Tahoma" panose="020B0604030504040204" pitchFamily="34" charset="0"/>
                <a:cs typeface="Tahoma" panose="020B0604030504040204" pitchFamily="34" charset="0"/>
              </a:rPr>
              <a:t>´</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1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3108"/>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1050652" y="362439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c</a:t>
            </a:r>
            <a:r>
              <a:rPr lang="en-US" sz="3100" dirty="0" smtClean="0">
                <a:latin typeface="Arial" panose="020B0604020202020204" pitchFamily="34" charset="0"/>
                <a:cs typeface="Arial" panose="020B0604020202020204" pitchFamily="34" charset="0"/>
              </a:rPr>
              <a:t>on bướm</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5927250" y="3624389"/>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n</a:t>
            </a:r>
            <a:r>
              <a:rPr lang="en-US" sz="3100" dirty="0" smtClean="0">
                <a:latin typeface="Arial" panose="020B0604020202020204" pitchFamily="34" charset="0"/>
                <a:cs typeface="Arial" panose="020B0604020202020204" pitchFamily="34" charset="0"/>
              </a:rPr>
              <a:t>ườm nượp</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3551629" y="6086627"/>
            <a:ext cx="286963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g</a:t>
            </a:r>
            <a:r>
              <a:rPr lang="en-US" sz="2800" dirty="0" smtClean="0">
                <a:latin typeface="Arial" panose="020B0604020202020204" pitchFamily="34" charset="0"/>
                <a:cs typeface="Arial" panose="020B0604020202020204" pitchFamily="34" charset="0"/>
              </a:rPr>
              <a:t>iàn mướp</a:t>
            </a:r>
            <a:endParaRPr lang="en-US" sz="31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9" y="1272903"/>
            <a:ext cx="3698536" cy="208042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777" y="1272903"/>
            <a:ext cx="3644982" cy="208042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777" y="77033"/>
            <a:ext cx="3815246" cy="200300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261" y="4223226"/>
            <a:ext cx="2775842" cy="1850562"/>
          </a:xfrm>
          <a:prstGeom prst="rect">
            <a:avLst/>
          </a:prstGeom>
        </p:spPr>
      </p:pic>
    </p:spTree>
    <p:extLst>
      <p:ext uri="{BB962C8B-B14F-4D97-AF65-F5344CB8AC3E}">
        <p14:creationId xmlns:p14="http://schemas.microsoft.com/office/powerpoint/2010/main" val="28940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1761"/>
            <a:ext cx="9144000" cy="2201333"/>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325" y="0"/>
            <a:ext cx="6479178" cy="3563548"/>
          </a:xfrm>
          <a:prstGeom prst="rect">
            <a:avLst/>
          </a:prstGeom>
        </p:spPr>
      </p:pic>
      <p:sp>
        <p:nvSpPr>
          <p:cNvPr id="15" name="TextBox 14"/>
          <p:cNvSpPr txBox="1"/>
          <p:nvPr/>
        </p:nvSpPr>
        <p:spPr>
          <a:xfrm>
            <a:off x="313508" y="4130364"/>
            <a:ext cx="8830492" cy="2144177"/>
          </a:xfrm>
          <a:prstGeom prst="rect">
            <a:avLst/>
          </a:prstGeom>
          <a:noFill/>
        </p:spPr>
        <p:txBody>
          <a:bodyPr wrap="square" rtlCol="0">
            <a:spAutoFit/>
          </a:bodyPr>
          <a:lstStyle/>
          <a:p>
            <a:pPr>
              <a:lnSpc>
                <a:spcPts val="3220"/>
              </a:lnSpc>
            </a:pPr>
            <a:r>
              <a:rPr lang="en-US" sz="2600" dirty="0" smtClean="0">
                <a:latin typeface="Tahoma" panose="020B0604030504040204" pitchFamily="34" charset="0"/>
                <a:ea typeface="Tahoma" panose="020B0604030504040204" pitchFamily="34" charset="0"/>
                <a:cs typeface="Tahoma" panose="020B0604030504040204" pitchFamily="34" charset="0"/>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26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566942" y="607259"/>
            <a:ext cx="1709419" cy="692318"/>
            <a:chOff x="209007" y="372126"/>
            <a:chExt cx="1709419" cy="692318"/>
          </a:xfrm>
        </p:grpSpPr>
        <p:grpSp>
          <p:nvGrpSpPr>
            <p:cNvPr id="26" name="Group 25"/>
            <p:cNvGrpSpPr/>
            <p:nvPr/>
          </p:nvGrpSpPr>
          <p:grpSpPr>
            <a:xfrm>
              <a:off x="209007" y="372126"/>
              <a:ext cx="1683293" cy="692318"/>
              <a:chOff x="324398" y="319875"/>
              <a:chExt cx="1683293" cy="692318"/>
            </a:xfrm>
          </p:grpSpPr>
          <p:grpSp>
            <p:nvGrpSpPr>
              <p:cNvPr id="28" name="Group 27"/>
              <p:cNvGrpSpPr/>
              <p:nvPr/>
            </p:nvGrpSpPr>
            <p:grpSpPr>
              <a:xfrm>
                <a:off x="324398" y="319875"/>
                <a:ext cx="1683293" cy="692318"/>
                <a:chOff x="324398" y="319875"/>
                <a:chExt cx="1683293" cy="692318"/>
              </a:xfrm>
            </p:grpSpPr>
            <p:grpSp>
              <p:nvGrpSpPr>
                <p:cNvPr id="30" name="Group 29"/>
                <p:cNvGrpSpPr/>
                <p:nvPr/>
              </p:nvGrpSpPr>
              <p:grpSpPr>
                <a:xfrm>
                  <a:off x="742410" y="319875"/>
                  <a:ext cx="1265281" cy="692318"/>
                  <a:chOff x="938353" y="448387"/>
                  <a:chExt cx="1265281" cy="692318"/>
                </a:xfrm>
              </p:grpSpPr>
              <p:sp>
                <p:nvSpPr>
                  <p:cNvPr id="32" name="Rounded Rectangle 3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4</a:t>
                </a:r>
              </a:p>
            </p:txBody>
          </p:sp>
        </p:grpSp>
        <p:sp>
          <p:nvSpPr>
            <p:cNvPr id="27" name="TextBox 26"/>
            <p:cNvSpPr txBox="1"/>
            <p:nvPr/>
          </p:nvSpPr>
          <p:spPr>
            <a:xfrm>
              <a:off x="830331"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2770114" y="1099349"/>
            <a:ext cx="5106787"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Vật nuôi yêu thích</a:t>
            </a:r>
            <a:endParaRPr lang="en-US" sz="33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27" b="8041"/>
          <a:stretch/>
        </p:blipFill>
        <p:spPr>
          <a:xfrm>
            <a:off x="1623613" y="2299060"/>
            <a:ext cx="6436168" cy="3716662"/>
          </a:xfrm>
          <a:prstGeom prst="rect">
            <a:avLst/>
          </a:prstGeom>
        </p:spPr>
      </p:pic>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TotalTime>
  <Words>133</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45</cp:revision>
  <dcterms:created xsi:type="dcterms:W3CDTF">2020-08-22T07:23:59Z</dcterms:created>
  <dcterms:modified xsi:type="dcterms:W3CDTF">2020-08-26T06:49:55Z</dcterms:modified>
</cp:coreProperties>
</file>