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57" r:id="rId2"/>
    <p:sldId id="269" r:id="rId3"/>
    <p:sldId id="258" r:id="rId4"/>
    <p:sldId id="284" r:id="rId5"/>
    <p:sldId id="317" r:id="rId6"/>
    <p:sldId id="312" r:id="rId7"/>
    <p:sldId id="313" r:id="rId8"/>
    <p:sldId id="314" r:id="rId9"/>
    <p:sldId id="285" r:id="rId10"/>
    <p:sldId id="301" r:id="rId11"/>
    <p:sldId id="302" r:id="rId12"/>
    <p:sldId id="303" r:id="rId13"/>
    <p:sldId id="304" r:id="rId14"/>
    <p:sldId id="305" r:id="rId15"/>
    <p:sldId id="270" r:id="rId16"/>
    <p:sldId id="308" r:id="rId17"/>
    <p:sldId id="315" r:id="rId18"/>
    <p:sldId id="309" r:id="rId19"/>
    <p:sldId id="306" r:id="rId20"/>
    <p:sldId id="287" r:id="rId21"/>
    <p:sldId id="264" r:id="rId22"/>
    <p:sldId id="307" r:id="rId23"/>
    <p:sldId id="274" r:id="rId24"/>
    <p:sldId id="277" r:id="rId25"/>
    <p:sldId id="294" r:id="rId26"/>
    <p:sldId id="266" r:id="rId27"/>
    <p:sldId id="316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99"/>
    <a:srgbClr val="99CCFF"/>
    <a:srgbClr val="CC99FF"/>
    <a:srgbClr val="0000FF"/>
    <a:srgbClr val="006600"/>
    <a:srgbClr val="000000"/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6E9C7C-D9B6-49DC-A97D-7BB0661C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A11E8-2BC1-40E5-9975-2C76213279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EAE56-A067-44A9-8BF6-2B3A61C7CDD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pPr>
              <a:defRPr/>
            </a:pPr>
            <a:fld id="{36D83E60-D409-4128-A7B0-597777E5A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AC4DC-1428-4E31-B96E-170F7AA8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A071-E3C3-4C9E-82EC-17B27460A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8291-A343-4596-9594-AEC61B47D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BE14-9E44-45EF-84C3-B5288670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00F3-4F0A-48B1-8813-51808453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085C-2A1D-462C-B8E9-CF2592FDB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B13B-4F1E-43D3-A820-563EAAAF4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964F-2E74-4D6C-BB61-0EAA35379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D32D-4D58-4E83-8AD4-C48A1D30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B4E64-7FB6-4A0E-B295-E30582378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78FD-4736-4462-9421-144D9637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9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01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8202" name="Picture 7" descr="grapes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03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36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E0BF7D3C-F77A-42E0-9B5A-97ABDD57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hyperlink" Target="HD%20CONG%20NGHIEP%20THUONG%20MAI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gi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2286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209800" y="609600"/>
            <a:ext cx="55340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TỰ NHIÊN XÃ HỘI LỚP 3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3581400" y="2514600"/>
          <a:ext cx="4495800" cy="2860675"/>
        </p:xfrm>
        <a:graphic>
          <a:graphicData uri="http://schemas.openxmlformats.org/presentationml/2006/ole">
            <p:oleObj spid="_x0000_s1026" name="Clip" r:id="rId5" imgW="4006850" imgH="2857500" progId="MS_ClipArt_Gallery.2">
              <p:embed/>
            </p:oleObj>
          </a:graphicData>
        </a:graphic>
      </p:graphicFrame>
      <p:graphicFrame>
        <p:nvGraphicFramePr>
          <p:cNvPr id="1027" name="Object 18"/>
          <p:cNvGraphicFramePr>
            <a:graphicFrameLocks noChangeAspect="1"/>
          </p:cNvGraphicFramePr>
          <p:nvPr>
            <p:ph sz="half" idx="2"/>
          </p:nvPr>
        </p:nvGraphicFramePr>
        <p:xfrm>
          <a:off x="0" y="3998913"/>
          <a:ext cx="3810000" cy="2859087"/>
        </p:xfrm>
        <a:graphic>
          <a:graphicData uri="http://schemas.openxmlformats.org/presentationml/2006/ole">
            <p:oleObj spid="_x0000_s1027" name="Clip" r:id="rId6" imgW="4435475" imgH="3328988" progId="MS_ClipArt_Gallery.2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0"/>
            <a:ext cx="6934200" cy="1143000"/>
          </a:xfrm>
        </p:spPr>
        <p:txBody>
          <a:bodyPr/>
          <a:lstStyle/>
          <a:p>
            <a:pPr algn="ctr"/>
            <a:r>
              <a:rPr lang="en-US" sz="3600" smtClean="0">
                <a:latin typeface="Arial" charset="0"/>
              </a:rPr>
              <a:t>Nhà máy sản xuất thang cuốn</a:t>
            </a:r>
          </a:p>
        </p:txBody>
      </p:sp>
      <p:pic>
        <p:nvPicPr>
          <p:cNvPr id="15363" name="Picture 4" descr="NM RAP THANG M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9342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NM LOC DAUDUNG QU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066800" y="54864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Nhà máy lọc dầu Dung Quất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62000" y="55626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Cung cấp chất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ốt, nhiên liệu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chạy máy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/>
      <p:bldP spid="624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0"/>
            <a:ext cx="7772400" cy="1143000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</a:rPr>
              <a:t>Xí nghiệp đóng tàu</a:t>
            </a:r>
          </a:p>
        </p:txBody>
      </p:sp>
      <p:pic>
        <p:nvPicPr>
          <p:cNvPr id="17411" name="Picture 4" descr="NM DONG T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6705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81600"/>
            <a:ext cx="7772400" cy="1143000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</a:rPr>
              <a:t>Xí nghiệp lắp ráp ô tô</a:t>
            </a:r>
          </a:p>
        </p:txBody>
      </p:sp>
      <p:pic>
        <p:nvPicPr>
          <p:cNvPr id="18435" name="Picture 4" descr="NM SX XE H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66294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Cung cấp ô tô </a:t>
            </a:r>
            <a:r>
              <a:rPr lang="vi-V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chạy, vận chuyển.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4" grpId="1"/>
      <p:bldP spid="645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257800"/>
            <a:ext cx="7772400" cy="1143000"/>
          </a:xfrm>
        </p:spPr>
        <p:txBody>
          <a:bodyPr/>
          <a:lstStyle/>
          <a:p>
            <a:pPr algn="ctr"/>
            <a:r>
              <a:rPr lang="en-US" smtClean="0">
                <a:latin typeface="Arial" charset="0"/>
              </a:rPr>
              <a:t>Nhà máy thuỷ điện Hoà Bình</a:t>
            </a:r>
          </a:p>
        </p:txBody>
      </p:sp>
      <p:pic>
        <p:nvPicPr>
          <p:cNvPr id="19459" name="Picture 4" descr="NM THUY DIEN HOA B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7818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Cung cấp </a:t>
            </a:r>
            <a:r>
              <a:rPr lang="vi-V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iện </a:t>
            </a:r>
            <a:r>
              <a:rPr lang="vi-V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thắp sáng.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8" grpId="1"/>
      <p:bldP spid="655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XN M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7543800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66800" y="57150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Xí nghiệp may xuất khẩu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14400" y="5867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Sản xuất ra quần áo, vải, giày dép </a:t>
            </a:r>
            <a:r>
              <a:rPr lang="vi-VN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dùng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xn giay 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1113"/>
            <a:ext cx="70104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066800" y="60960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Xí nghiệp giày da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2</a:t>
            </a:r>
            <a:endParaRPr lang="en-US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7620000" cy="1938338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 hoạt </a:t>
            </a:r>
            <a:r>
              <a:rPr lang="vi-V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ộng nh</a:t>
            </a:r>
            <a:r>
              <a:rPr lang="vi-V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khai thác khoáng sản, luyện thép, dệt, may, … </a:t>
            </a:r>
            <a:r>
              <a:rPr lang="vi-V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gọi là hoạt </a:t>
            </a:r>
            <a:r>
              <a:rPr lang="vi-V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ộng </a:t>
            </a:r>
          </a:p>
        </p:txBody>
      </p:sp>
      <p:sp>
        <p:nvSpPr>
          <p:cNvPr id="78854" name="Text Box 6" descr="White marble"/>
          <p:cNvSpPr txBox="1">
            <a:spLocks noChangeArrowheads="1"/>
          </p:cNvSpPr>
          <p:nvPr/>
        </p:nvSpPr>
        <p:spPr bwMode="auto">
          <a:xfrm>
            <a:off x="304800" y="4876800"/>
            <a:ext cx="8839200" cy="1384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công nghiệp cung cấp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ồ dùng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phục vụ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sống con ng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và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ể phục vụ những ngành sản xuất khác…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724400" y="38100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gì ?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572000" y="38100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công nghiệp 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  <p:bldP spid="78854" grpId="0" animBg="1"/>
      <p:bldP spid="78855" grpId="0"/>
      <p:bldP spid="78855" grpId="1"/>
      <p:bldP spid="788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6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905000" y="1676400"/>
            <a:ext cx="5867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Thảo luận nhóm 4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Quan sát tranh SGK/61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Nêu tên các hoạt </a:t>
            </a:r>
            <a:r>
              <a:rPr lang="vi-V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ho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938"/>
            <a:ext cx="86868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WordArt 7" descr="cartoon_171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338888" cy="16398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21512" name="WordArt 8" descr="sao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543800" cy="2120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NÔNG NGHIỆP</a:t>
            </a:r>
          </a:p>
        </p:txBody>
      </p:sp>
      <p:sp>
        <p:nvSpPr>
          <p:cNvPr id="21513" name="AutoShape 9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3581400" y="5562600"/>
            <a:ext cx="5562600" cy="1295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Đọc ghi nhớ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43800" y="533400"/>
            <a:ext cx="1600200" cy="1524000"/>
            <a:chOff x="1152" y="432"/>
            <a:chExt cx="1008" cy="960"/>
          </a:xfrm>
        </p:grpSpPr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56" name="Text Box 12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576"/>
            </a:xfrm>
            <a:prstGeom prst="rect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latin typeface="Arial" charset="0"/>
                  <a:sym typeface="Marlett" pitchFamily="2" charset="2"/>
                </a:rPr>
                <a:t></a:t>
              </a:r>
              <a:endParaRPr lang="en-US" sz="5400">
                <a:latin typeface="Arial" charset="0"/>
              </a:endParaRPr>
            </a:p>
          </p:txBody>
        </p:sp>
      </p:grp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0" y="3700463"/>
          <a:ext cx="3810000" cy="3157537"/>
        </p:xfrm>
        <a:graphic>
          <a:graphicData uri="http://schemas.openxmlformats.org/presentationml/2006/ole">
            <p:oleObj spid="_x0000_s2050" name="Clip" r:id="rId8" imgW="4046538" imgH="3352800" progId="MS_ClipArt_Gallery.2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sieu t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2438400" y="510540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3657600" y="5029200"/>
            <a:ext cx="228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3276600" y="4953000"/>
            <a:ext cx="381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3657600" y="5257800"/>
            <a:ext cx="838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3733800" y="5105400"/>
            <a:ext cx="533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26631" name="Picture 19" descr="sieu thi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hop tui x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3886200" y="1066800"/>
            <a:ext cx="4953000" cy="3124200"/>
          </a:xfrm>
          <a:prstGeom prst="cloudCallout">
            <a:avLst>
              <a:gd name="adj1" fmla="val -54421"/>
              <a:gd name="adj2" fmla="val 379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066800" y="3733800"/>
          <a:ext cx="2438400" cy="2743200"/>
        </p:xfrm>
        <a:graphic>
          <a:graphicData uri="http://schemas.openxmlformats.org/presentationml/2006/ole">
            <p:oleObj spid="_x0000_s5122" name="Clip" r:id="rId3" imgW="1235075" imgH="3521075" progId="MS_ClipArt_Gallery.2">
              <p:embed/>
            </p:oleObj>
          </a:graphicData>
        </a:graphic>
      </p:graphicFrame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0" y="1600200"/>
            <a:ext cx="4038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Kể tên một số hàng hoá bán ở chợ, siêu thị, cửa hàng mà em biết.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Bouquet"/>
          <p:cNvSpPr>
            <a:spLocks noChangeArrowheads="1"/>
          </p:cNvSpPr>
          <p:nvPr/>
        </p:nvSpPr>
        <p:spPr bwMode="auto">
          <a:xfrm>
            <a:off x="0" y="1447800"/>
            <a:ext cx="6324600" cy="3505200"/>
          </a:xfrm>
          <a:prstGeom prst="cloudCallout">
            <a:avLst>
              <a:gd name="adj1" fmla="val 55144"/>
              <a:gd name="adj2" fmla="val 5185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6629400" y="4114800"/>
          <a:ext cx="2514600" cy="2743200"/>
        </p:xfrm>
        <a:graphic>
          <a:graphicData uri="http://schemas.openxmlformats.org/presentationml/2006/ole">
            <p:oleObj spid="_x0000_s6146" name="Clip" r:id="rId4" imgW="1676400" imgH="3216275" progId="MS_ClipArt_Gallery.2">
              <p:embed/>
            </p:oleObj>
          </a:graphicData>
        </a:graphic>
      </p:graphicFrame>
      <p:sp>
        <p:nvSpPr>
          <p:cNvPr id="6148" name="WordArt 10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990600" y="22098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Em biết tên chợ, cửa hàng, siêu thị nào ở tỉnh ta 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3352800"/>
          <a:ext cx="2976563" cy="3505200"/>
        </p:xfrm>
        <a:graphic>
          <a:graphicData uri="http://schemas.openxmlformats.org/presentationml/2006/ole">
            <p:oleObj spid="_x0000_s7170" name="Clip" r:id="rId3" imgW="2712985" imgH="3310923" progId="MS_ClipArt_Gallery.2">
              <p:embed/>
            </p:oleObj>
          </a:graphicData>
        </a:graphic>
      </p:graphicFrame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2209800" y="1371600"/>
            <a:ext cx="6705600" cy="5181600"/>
          </a:xfrm>
          <a:prstGeom prst="irregularSeal2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7172" name="WordArt 5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</a:t>
            </a:r>
            <a:endParaRPr lang="en-US" sz="2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352800" y="2971800"/>
            <a:ext cx="510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hoạt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trao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ổi mua bán gọi là hoạt </a:t>
            </a:r>
            <a:r>
              <a:rPr lang="vi-V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419600" y="4114800"/>
            <a:ext cx="266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</a:t>
            </a:r>
            <a:r>
              <a:rPr lang="vi-VN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th</a:t>
            </a:r>
            <a:r>
              <a:rPr lang="vi-VN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ươ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ng mại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572000" y="4038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gì 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  <p:bldP spid="4813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10" descr="chu e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467600" cy="495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949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Trò chơi Bán hàng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28675" name="Picture 11" descr="ca r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1638"/>
            <a:ext cx="18288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ca ch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3" descr="dau t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537200"/>
            <a:ext cx="1752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4" descr="kho qu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5" descr="nho t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486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6" descr="cartoon_108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810000"/>
            <a:ext cx="15335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cartoon_8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3352800"/>
            <a:ext cx="16922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8" descr="cartoon_11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0" y="3581400"/>
            <a:ext cx="22955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9" descr="cartoon_41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85088" y="2819400"/>
            <a:ext cx="14589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solidFill>
                  <a:srgbClr val="0000FF"/>
                </a:solidFill>
                <a:latin typeface="Arial" charset="0"/>
              </a:rPr>
              <a:t>Bài học</a:t>
            </a:r>
            <a:r>
              <a:rPr lang="en-US" sz="4000" smtClean="0">
                <a:latin typeface="Arial" charset="0"/>
              </a:rPr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- Các hoạt 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ộng nh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 khai thác khoáng sản, luyện thép, dệt may,…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ợc gọi là hoạt 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ộng công nghiệp .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- Các hoạt 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ộng mua bán 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ợc gọi là hoạt 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ộng th</a:t>
            </a:r>
            <a:r>
              <a:rPr lang="vi-VN" sz="2800" smtClean="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ng mại .</a:t>
            </a:r>
          </a:p>
          <a:p>
            <a:endParaRPr lang="en-US" sz="2800" smtClean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5856" name="WordArt 16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248400" cy="1905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0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600200" y="32004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 sz="3600">
                <a:latin typeface="Arial" charset="0"/>
              </a:rPr>
              <a:t>  Học thuộc phần bài học SGK/61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600200" y="4267200"/>
            <a:ext cx="586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  <a:defRPr/>
            </a:pPr>
            <a:r>
              <a:rPr lang="en-US" sz="3600">
                <a:latin typeface="Arial"/>
              </a:rPr>
              <a:t>   Chuẩn bị  : </a:t>
            </a:r>
          </a:p>
          <a:p>
            <a:pPr>
              <a:spcBef>
                <a:spcPct val="50000"/>
              </a:spcBef>
              <a:buFont typeface="Webdings" pitchFamily="18" charset="2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Làng quê và </a:t>
            </a:r>
            <a:r>
              <a:rPr lang="vi-VN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ô thị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  <p:bldP spid="35856" grpId="0" animBg="1"/>
      <p:bldP spid="35857" grpId="0" autoUpdateAnimBg="0"/>
      <p:bldP spid="358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2"/>
          <p:cNvGraphicFramePr>
            <a:graphicFrameLocks noChangeAspect="1"/>
          </p:cNvGraphicFramePr>
          <p:nvPr>
            <p:ph/>
          </p:nvPr>
        </p:nvGraphicFramePr>
        <p:xfrm>
          <a:off x="5089525" y="0"/>
          <a:ext cx="4054475" cy="3549650"/>
        </p:xfrm>
        <a:graphic>
          <a:graphicData uri="http://schemas.openxmlformats.org/presentationml/2006/ole">
            <p:oleObj spid="_x0000_s3074" name="Clip" r:id="rId4" imgW="4054475" imgH="3549650" progId="MS_ClipArt_Gallery.2">
              <p:embed/>
            </p:oleObj>
          </a:graphicData>
        </a:graphic>
      </p:graphicFrame>
      <p:sp>
        <p:nvSpPr>
          <p:cNvPr id="8202" name="AutoShape 10" descr="mua roi"/>
          <p:cNvSpPr>
            <a:spLocks noChangeArrowheads="1"/>
          </p:cNvSpPr>
          <p:nvPr/>
        </p:nvSpPr>
        <p:spPr bwMode="auto">
          <a:xfrm>
            <a:off x="1066800" y="1219200"/>
            <a:ext cx="3429000" cy="1295400"/>
          </a:xfrm>
          <a:prstGeom prst="wedgeEllipseCallout">
            <a:avLst>
              <a:gd name="adj1" fmla="val 78889"/>
              <a:gd name="adj2" fmla="val -5919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Bài mới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 rot="-127285">
            <a:off x="1450975" y="3502025"/>
            <a:ext cx="6858000" cy="1525588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Hoạt động công nghiệp thương mại</a:t>
            </a:r>
            <a:endParaRPr lang="en-US" sz="32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1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8001000" y="0"/>
            <a:ext cx="1143000" cy="10668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3000" y="1600200"/>
            <a:ext cx="7543800" cy="2286000"/>
            <a:chOff x="720" y="1008"/>
            <a:chExt cx="4752" cy="1440"/>
          </a:xfrm>
        </p:grpSpPr>
        <p:sp>
          <p:nvSpPr>
            <p:cNvPr id="4103" name="AutoShape 8"/>
            <p:cNvSpPr>
              <a:spLocks noChangeArrowheads="1"/>
            </p:cNvSpPr>
            <p:nvPr/>
          </p:nvSpPr>
          <p:spPr bwMode="auto">
            <a:xfrm>
              <a:off x="720" y="1008"/>
              <a:ext cx="4752" cy="1440"/>
            </a:xfrm>
            <a:prstGeom prst="flowChartMagneticTap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Arial" charset="0"/>
              </a:endParaRP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1536" y="1104"/>
              <a:ext cx="3504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Char char="Ø"/>
                <a:defRPr/>
              </a:pP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Kể cho nhau nghe trong nhóm 2 về các hoạt </a:t>
              </a:r>
              <a:r>
                <a:rPr lang="vi-VN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đ</a:t>
              </a: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ộng công nghiệp ở tỉnh Hà</a:t>
              </a:r>
              <a:r>
                <a:rPr 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/>
                </a:rPr>
                <a:t>Tĩnh mà em biết.</a:t>
              </a:r>
            </a:p>
          </p:txBody>
        </p:sp>
      </p:grp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0" y="4343400"/>
            <a:ext cx="6096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Khai thác Ti tan, Khu công nghiệp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Cảng Vũng Áng,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Nhà máy b</a:t>
            </a:r>
            <a:r>
              <a:rPr lang="vi-V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ă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 d</a:t>
            </a:r>
            <a:r>
              <a:rPr lang="vi-V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ă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m, Nhà máy Ve dan, Nhà máy nhiệt </a:t>
            </a:r>
            <a:r>
              <a:rPr lang="vi-V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iện, 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6172200" y="3986213"/>
          <a:ext cx="2971800" cy="2871787"/>
        </p:xfrm>
        <a:graphic>
          <a:graphicData uri="http://schemas.openxmlformats.org/presentationml/2006/ole">
            <p:oleObj spid="_x0000_s4098" name="Clip" r:id="rId3" imgW="5281613" imgH="4662488" progId="MS_ClipArt_Gallery.2">
              <p:embed/>
            </p:oleObj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4" grpId="0" animBg="1"/>
      <p:bldP spid="378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2192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Arial" charset="0"/>
              </a:rPr>
              <a:t>Nhà máy b</a:t>
            </a:r>
            <a:r>
              <a:rPr lang="vi-VN" smtClean="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m d</a:t>
            </a:r>
            <a:r>
              <a:rPr lang="vi-VN" smtClean="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smtClean="0">
                <a:latin typeface="Arial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87044" name="Picture 4" descr="nhà máy băm dăm vung 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75780" name="Picture 4" descr="xn giay d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0"/>
            <a:ext cx="7924800" cy="6804025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76804" name="Picture 4" descr="XN MAY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1450"/>
            <a:ext cx="8915400" cy="668655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pic>
        <p:nvPicPr>
          <p:cNvPr id="77828" name="Picture 4" descr="NM DUONG BB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76200"/>
            <a:ext cx="6781800" cy="678180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2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838200" y="5562600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Các hoạt </a:t>
            </a:r>
            <a:r>
              <a:rPr 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 </a:t>
            </a:r>
            <a:r>
              <a:rPr 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ó mang lại lợi ích gì ?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676400" y="3124200"/>
            <a:ext cx="586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Quan sát tranh SGK/60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Nêu tên các hoạt </a:t>
            </a:r>
            <a:r>
              <a:rPr lang="vi-V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ộng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3" grpId="0"/>
      <p:bldP spid="389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Designs\BLUSH.POT</Template>
  <TotalTime>907</TotalTime>
  <Words>422</Words>
  <Application>Microsoft PowerPoint</Application>
  <PresentationFormat>On-screen Show (4:3)</PresentationFormat>
  <Paragraphs>53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.VnTime</vt:lpstr>
      <vt:lpstr>Arial</vt:lpstr>
      <vt:lpstr>Impact</vt:lpstr>
      <vt:lpstr>Marlett</vt:lpstr>
      <vt:lpstr>Wingdings</vt:lpstr>
      <vt:lpstr>Webdings</vt:lpstr>
      <vt:lpstr>Blush</vt:lpstr>
      <vt:lpstr>Microsoft Clip Gallery</vt:lpstr>
      <vt:lpstr>Slide 1</vt:lpstr>
      <vt:lpstr>Slide 2</vt:lpstr>
      <vt:lpstr>Slide 3</vt:lpstr>
      <vt:lpstr>Slide 4</vt:lpstr>
      <vt:lpstr>Nhà máy băm dăm </vt:lpstr>
      <vt:lpstr>Slide 6</vt:lpstr>
      <vt:lpstr>Slide 7</vt:lpstr>
      <vt:lpstr>Slide 8</vt:lpstr>
      <vt:lpstr>Slide 9</vt:lpstr>
      <vt:lpstr>Nhà máy sản xuất thang cuốn</vt:lpstr>
      <vt:lpstr>Slide 11</vt:lpstr>
      <vt:lpstr>Xí nghiệp đóng tàu</vt:lpstr>
      <vt:lpstr>Xí nghiệp lắp ráp ô tô</vt:lpstr>
      <vt:lpstr>Nhà máy thuỷ điện Hoà Bình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Bài học </vt:lpstr>
      <vt:lpstr>Slide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CSTeam</cp:lastModifiedBy>
  <cp:revision>54</cp:revision>
  <dcterms:created xsi:type="dcterms:W3CDTF">2000-02-25T09:52:29Z</dcterms:created>
  <dcterms:modified xsi:type="dcterms:W3CDTF">2016-06-29T10:34:59Z</dcterms:modified>
</cp:coreProperties>
</file>