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0" r:id="rId3"/>
    <p:sldId id="261" r:id="rId4"/>
    <p:sldId id="272" r:id="rId5"/>
    <p:sldId id="273" r:id="rId6"/>
    <p:sldId id="263" r:id="rId7"/>
    <p:sldId id="274" r:id="rId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FF"/>
    <a:srgbClr val="000000"/>
    <a:srgbClr val="FF0000"/>
    <a:srgbClr val="99CC00"/>
    <a:srgbClr val="1B025A"/>
    <a:srgbClr val="220359"/>
    <a:srgbClr val="FFCC00"/>
    <a:srgbClr val="F4F9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3514" autoAdjust="0"/>
  </p:normalViewPr>
  <p:slideViewPr>
    <p:cSldViewPr>
      <p:cViewPr varScale="1">
        <p:scale>
          <a:sx n="40" d="100"/>
          <a:sy n="40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458B-4C99-4100-9EE0-FB05E2B11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BC5BB-EB57-4CFC-9360-4FE0E517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0CCE3-C2E4-441B-9908-B8D06D14A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B11F8-E353-4789-92AB-9B22B804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4D95-9361-49BE-A2B4-FACA40F32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AEE-8432-44FB-B37C-666F47561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AE63-1CD2-494C-BB0A-B874C8A38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A132-B96C-470B-9C09-DC842501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50C5-95B7-4950-97AC-538B941DC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3626B-C83D-41C6-9BDB-99ED5CB71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2E4EA-543E-47C3-BF77-0FB08A12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3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CBD4FAE-124C-4CE9-80C6-30CF577A9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6248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                   </a:t>
            </a:r>
            <a:r>
              <a:rPr lang="en-US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A. Kiểm tra bài cũ: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 flipV="1">
            <a:off x="685800" y="243998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5800" y="2133600"/>
            <a:ext cx="77724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</a:rPr>
              <a:t>1. </a:t>
            </a:r>
            <a:r>
              <a:rPr lang="en-US" sz="2800">
                <a:solidFill>
                  <a:srgbClr val="FF66FF"/>
                </a:solidFill>
              </a:rPr>
              <a:t>Phân  loại các từ sau đây theo nghĩa của tiếng </a:t>
            </a:r>
            <a:r>
              <a:rPr lang="en-US" sz="2800" b="1">
                <a:solidFill>
                  <a:srgbClr val="FF0066"/>
                </a:solidFill>
              </a:rPr>
              <a:t>tài: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 </a:t>
            </a:r>
            <a:r>
              <a:rPr lang="en-US" sz="2800" b="1">
                <a:solidFill>
                  <a:schemeClr val="hlink"/>
                </a:solidFill>
              </a:rPr>
              <a:t>Tài giỏi, tài nguyên, tài nghệ, tài trợ, tài ba, tài đức, tài sản, tài năng, tài hoa.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</a:rPr>
              <a:t> </a:t>
            </a:r>
            <a:r>
              <a:rPr lang="en-US" sz="2800" b="1"/>
              <a:t>a) </a:t>
            </a:r>
            <a:r>
              <a:rPr lang="en-US" sz="2800" b="1">
                <a:solidFill>
                  <a:srgbClr val="FF0066"/>
                </a:solidFill>
              </a:rPr>
              <a:t>Tài</a:t>
            </a:r>
            <a:r>
              <a:rPr lang="en-US" sz="2800" b="1"/>
              <a:t> có nghĩa là </a:t>
            </a:r>
            <a:r>
              <a:rPr lang="en-US" sz="2800" b="1">
                <a:solidFill>
                  <a:srgbClr val="CC3300"/>
                </a:solidFill>
              </a:rPr>
              <a:t>“có khả năng hơn người”.</a:t>
            </a:r>
          </a:p>
          <a:p>
            <a:pPr>
              <a:spcBef>
                <a:spcPct val="50000"/>
              </a:spcBef>
            </a:pPr>
            <a:r>
              <a:rPr lang="en-US" b="1"/>
              <a:t>  </a:t>
            </a:r>
            <a:r>
              <a:rPr lang="en-US" sz="2800" b="1"/>
              <a:t>b) </a:t>
            </a:r>
            <a:r>
              <a:rPr lang="en-US" sz="2800" b="1">
                <a:solidFill>
                  <a:srgbClr val="FF0066"/>
                </a:solidFill>
              </a:rPr>
              <a:t>Tài</a:t>
            </a:r>
            <a:r>
              <a:rPr lang="en-US" sz="2800" b="1"/>
              <a:t> có nghĩa là </a:t>
            </a:r>
            <a:r>
              <a:rPr lang="en-US" sz="2800" b="1">
                <a:solidFill>
                  <a:srgbClr val="CC3300"/>
                </a:solidFill>
              </a:rPr>
              <a:t>“ tiền của”.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838200" y="3429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609600" y="3429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6248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                   </a:t>
            </a:r>
            <a:r>
              <a:rPr lang="en-US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A. Kiểm tra bài cũ: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 flipV="1">
            <a:off x="685800" y="243998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838200" y="3429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1234" name="Group 34"/>
          <p:cNvGraphicFramePr>
            <a:graphicFrameLocks noGrp="1"/>
          </p:cNvGraphicFramePr>
          <p:nvPr/>
        </p:nvGraphicFramePr>
        <p:xfrm>
          <a:off x="533400" y="2362200"/>
          <a:ext cx="8077200" cy="274320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Tài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có nghĩa là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“có khả năng hơn người bình thường”.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Tài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có ngghĩa là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“tiền của”.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Tài giỏi, tài nghệ, tài ba, tài đức, tài năng, tài hoa.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Tài nguyên, tài trợ, tài sản.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6248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                   </a:t>
            </a:r>
            <a:r>
              <a:rPr lang="en-US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A. Kiểm tra bài cũ: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 flipV="1">
            <a:off x="685800" y="243998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38200" y="3429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57200" y="23622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</a:rPr>
              <a:t>2.</a:t>
            </a:r>
            <a:r>
              <a:rPr lang="en-US" sz="2800">
                <a:solidFill>
                  <a:srgbClr val="FF66FF"/>
                </a:solidFill>
              </a:rPr>
              <a:t> Nêu các câu tục ngữ ca ngợi tài trí của con người?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57200" y="3505200"/>
            <a:ext cx="7620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2800">
                <a:solidFill>
                  <a:srgbClr val="FFFF00"/>
                </a:solidFill>
              </a:rPr>
              <a:t>a)    Người ta là hoa đất.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b)    Nước lã mà vã nên hồ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    Tay không mà nổi cơ đồ mới ngoan.</a:t>
            </a:r>
          </a:p>
        </p:txBody>
      </p:sp>
      <p:pic>
        <p:nvPicPr>
          <p:cNvPr id="52237" name="j021326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9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4745" fill="hold"/>
                                        <p:tgtEl>
                                          <p:spTgt spid="522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7"/>
                </p:tgtEl>
              </p:cMediaNode>
            </p:audio>
          </p:childTnLst>
        </p:cTn>
      </p:par>
    </p:tnLst>
    <p:bldLst>
      <p:bldP spid="522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2819400" cy="45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819400" y="6858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Luy</a:t>
            </a:r>
            <a:r>
              <a:rPr lang="en-US" sz="3200" b="1" i="1">
                <a:solidFill>
                  <a:srgbClr val="F4F935"/>
                </a:solidFill>
              </a:rPr>
              <a:t>ện</a:t>
            </a:r>
            <a:r>
              <a:rPr lang="en-US" sz="3200" b="1" i="1">
                <a:solidFill>
                  <a:srgbClr val="FFFF00"/>
                </a:solidFill>
              </a:rPr>
              <a:t> tập về câu kể</a:t>
            </a:r>
            <a:r>
              <a:rPr lang="en-US" b="1"/>
              <a:t>  </a:t>
            </a:r>
            <a:r>
              <a:rPr lang="en-US" sz="3200" b="1">
                <a:solidFill>
                  <a:srgbClr val="FF33CC"/>
                </a:solidFill>
              </a:rPr>
              <a:t>Ai làm gì ?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28600" y="1600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</a:rPr>
              <a:t>1. </a:t>
            </a:r>
            <a:r>
              <a:rPr lang="en-US" sz="3200">
                <a:solidFill>
                  <a:srgbClr val="FFCC00"/>
                </a:solidFill>
              </a:rPr>
              <a:t>Tìm các câu kể Ai làm gì ? trong đoạn văn sau: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838200" y="26670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Đêm trăng</a:t>
            </a:r>
            <a:r>
              <a:rPr lang="en-US"/>
              <a:t>.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743200" y="2667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Biển yên tĩnh.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5029200" y="26670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Tàu chúng tôi buông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228600" y="32004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neo trong vùng biển Trường Sa</a:t>
            </a:r>
            <a:r>
              <a:rPr lang="en-US" sz="2800">
                <a:solidFill>
                  <a:srgbClr val="FBFDBB"/>
                </a:solidFill>
              </a:rPr>
              <a:t>.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914400" y="3886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Một số chiến sĩ thả câu.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00600" y="38862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Một số khác quây quần</a:t>
            </a:r>
            <a:endParaRPr lang="en-US"/>
          </a:p>
        </p:txBody>
      </p:sp>
      <p:sp>
        <p:nvSpPr>
          <p:cNvPr id="6155" name="Text Box 24"/>
          <p:cNvSpPr txBox="1">
            <a:spLocks noChangeArrowheads="1"/>
          </p:cNvSpPr>
          <p:nvPr/>
        </p:nvSpPr>
        <p:spPr bwMode="auto">
          <a:xfrm>
            <a:off x="152400" y="44196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228600" y="44196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trên</a:t>
            </a:r>
            <a:r>
              <a:rPr lang="en-US"/>
              <a:t> </a:t>
            </a:r>
            <a:r>
              <a:rPr lang="en-US" sz="2800"/>
              <a:t>boong sau, ca hát, thổi sáo.</a:t>
            </a: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5410200" y="4419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Bỗng biển có tiếng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209800" y="49530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Cá heo gọi nhau quây đến quanh tàu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 flipH="1">
            <a:off x="4876800" y="2743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85800" y="2743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822" name="Text Box 70"/>
          <p:cNvSpPr txBox="1">
            <a:spLocks noChangeArrowheads="1"/>
          </p:cNvSpPr>
          <p:nvPr/>
        </p:nvSpPr>
        <p:spPr bwMode="auto">
          <a:xfrm>
            <a:off x="2590800" y="2667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4843" name="Text Box 91"/>
          <p:cNvSpPr txBox="1">
            <a:spLocks noChangeArrowheads="1"/>
          </p:cNvSpPr>
          <p:nvPr/>
        </p:nvSpPr>
        <p:spPr bwMode="auto">
          <a:xfrm>
            <a:off x="5257800" y="449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4845" name="Text Box 93"/>
          <p:cNvSpPr txBox="1">
            <a:spLocks noChangeArrowheads="1"/>
          </p:cNvSpPr>
          <p:nvPr/>
        </p:nvSpPr>
        <p:spPr bwMode="auto">
          <a:xfrm>
            <a:off x="46482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4846" name="Text Box 94"/>
          <p:cNvSpPr txBox="1">
            <a:spLocks noChangeArrowheads="1"/>
          </p:cNvSpPr>
          <p:nvPr/>
        </p:nvSpPr>
        <p:spPr bwMode="auto">
          <a:xfrm>
            <a:off x="754063" y="3886200"/>
            <a:ext cx="24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4852" name="Text Box 100"/>
          <p:cNvSpPr txBox="1">
            <a:spLocks noChangeArrowheads="1"/>
          </p:cNvSpPr>
          <p:nvPr/>
        </p:nvSpPr>
        <p:spPr bwMode="auto">
          <a:xfrm>
            <a:off x="228600" y="4953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động mạnh.</a:t>
            </a:r>
          </a:p>
        </p:txBody>
      </p:sp>
      <p:sp>
        <p:nvSpPr>
          <p:cNvPr id="74854" name="Text Box 102"/>
          <p:cNvSpPr txBox="1">
            <a:spLocks noChangeArrowheads="1"/>
          </p:cNvSpPr>
          <p:nvPr/>
        </p:nvSpPr>
        <p:spPr bwMode="auto">
          <a:xfrm>
            <a:off x="2133600" y="5029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4855" name="Text Box 103"/>
          <p:cNvSpPr txBox="1">
            <a:spLocks noChangeArrowheads="1"/>
          </p:cNvSpPr>
          <p:nvPr/>
        </p:nvSpPr>
        <p:spPr bwMode="auto">
          <a:xfrm>
            <a:off x="228600" y="5486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như để chia vui.</a:t>
            </a:r>
          </a:p>
        </p:txBody>
      </p:sp>
      <p:sp>
        <p:nvSpPr>
          <p:cNvPr id="74856" name="Text Box 104"/>
          <p:cNvSpPr txBox="1">
            <a:spLocks noChangeArrowheads="1"/>
          </p:cNvSpPr>
          <p:nvPr/>
        </p:nvSpPr>
        <p:spPr bwMode="auto">
          <a:xfrm>
            <a:off x="5334000" y="6172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Theo </a:t>
            </a:r>
            <a:r>
              <a:rPr lang="en-US" b="1"/>
              <a:t>HÀ ĐÌNH CẨN</a:t>
            </a:r>
          </a:p>
        </p:txBody>
      </p:sp>
      <p:sp>
        <p:nvSpPr>
          <p:cNvPr id="74871" name="Rectangle 119"/>
          <p:cNvSpPr>
            <a:spLocks noChangeArrowheads="1"/>
          </p:cNvSpPr>
          <p:nvPr/>
        </p:nvSpPr>
        <p:spPr bwMode="auto">
          <a:xfrm>
            <a:off x="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7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7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  <p:bldP spid="74763" grpId="0"/>
      <p:bldP spid="74764" grpId="0"/>
      <p:bldP spid="74765" grpId="0"/>
      <p:bldP spid="74765" grpId="1"/>
      <p:bldP spid="74766" grpId="0"/>
      <p:bldP spid="74766" grpId="1"/>
      <p:bldP spid="74767" grpId="0"/>
      <p:bldP spid="74775" grpId="0"/>
      <p:bldP spid="74777" grpId="0"/>
      <p:bldP spid="74780" grpId="0"/>
      <p:bldP spid="74782" grpId="0"/>
      <p:bldP spid="74783" grpId="0"/>
      <p:bldP spid="74786" grpId="0"/>
      <p:bldP spid="74822" grpId="0"/>
      <p:bldP spid="74843" grpId="0"/>
      <p:bldP spid="74845" grpId="0"/>
      <p:bldP spid="74846" grpId="0"/>
      <p:bldP spid="74852" grpId="0"/>
      <p:bldP spid="74854" grpId="0"/>
      <p:bldP spid="74855" grpId="0"/>
      <p:bldP spid="74856" grpId="0"/>
      <p:bldP spid="748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2819400" cy="45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19400" y="6858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Luy</a:t>
            </a:r>
            <a:r>
              <a:rPr lang="en-US" sz="3200" b="1" i="1">
                <a:solidFill>
                  <a:srgbClr val="F4F935"/>
                </a:solidFill>
              </a:rPr>
              <a:t>ện</a:t>
            </a:r>
            <a:r>
              <a:rPr lang="en-US" sz="3200" b="1" i="1">
                <a:solidFill>
                  <a:srgbClr val="FFFF00"/>
                </a:solidFill>
              </a:rPr>
              <a:t> tập về câu kể</a:t>
            </a:r>
            <a:r>
              <a:rPr lang="en-US"/>
              <a:t>  </a:t>
            </a:r>
            <a:r>
              <a:rPr lang="en-US" sz="3200" b="1">
                <a:solidFill>
                  <a:srgbClr val="FF33CC"/>
                </a:solidFill>
              </a:rPr>
              <a:t>Ai làm gì</a:t>
            </a:r>
            <a:r>
              <a:rPr lang="en-US" sz="3200">
                <a:solidFill>
                  <a:srgbClr val="FF33CC"/>
                </a:solidFill>
              </a:rPr>
              <a:t> ?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CC00"/>
                </a:solidFill>
              </a:rPr>
              <a:t>1.Tìm các câu kể Ai làm gì ? trong đoạn văn sau: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Đêm trăng</a:t>
            </a:r>
            <a:r>
              <a:rPr lang="en-US"/>
              <a:t>.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743200" y="2667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Biển yên tĩnh.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257800" y="26670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Tàu chúng tôi buông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28600" y="32004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neo trong vùng biển Trường Sa.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Một số chiến sĩ thả câu.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953000" y="3886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Một số khác quây quần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152400" y="44196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228600" y="44196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trên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chemeClr val="hlink"/>
                </a:solidFill>
              </a:rPr>
              <a:t>boong sau, ca hát, thổi sáo.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5562600" y="4419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Bỗng biển có tiếng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2362200" y="49530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Cá heo gọi nhau quây đến quanh tàu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 flipH="1">
            <a:off x="4953000" y="27432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(3)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685800" y="2743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2582863" y="2667000"/>
            <a:ext cx="24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5334000" y="4419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648200" y="3886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(5)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609600" y="3886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(4)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28600" y="4953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động mạnh.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2057400" y="4953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>
                <a:solidFill>
                  <a:srgbClr val="FF0000"/>
                </a:solidFill>
              </a:rPr>
              <a:t>(7)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228600" y="5486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như để chia vui.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5334000" y="6172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Theo </a:t>
            </a:r>
            <a:r>
              <a:rPr lang="en-US" b="1"/>
              <a:t>HÀ ĐÌNH CẨN</a:t>
            </a:r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1" grpId="0"/>
      <p:bldP spid="83982" grpId="0"/>
      <p:bldP spid="83983" grpId="0"/>
      <p:bldP spid="83984" grpId="0"/>
      <p:bldP spid="83985" grpId="0"/>
      <p:bldP spid="83986" grpId="0"/>
      <p:bldP spid="83987" grpId="0"/>
      <p:bldP spid="83988" grpId="0"/>
      <p:bldP spid="83989" grpId="0"/>
      <p:bldP spid="83990" grpId="0"/>
      <p:bldP spid="83991" grpId="0"/>
      <p:bldP spid="83992" grpId="0"/>
      <p:bldP spid="83993" grpId="0"/>
      <p:bldP spid="839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30480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895600" y="7620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Luy</a:t>
            </a:r>
            <a:r>
              <a:rPr lang="en-US" sz="3200" b="1" i="1">
                <a:solidFill>
                  <a:srgbClr val="F4F935"/>
                </a:solidFill>
              </a:rPr>
              <a:t>ệ</a:t>
            </a:r>
            <a:r>
              <a:rPr lang="en-US" sz="3200" b="1" i="1">
                <a:solidFill>
                  <a:srgbClr val="FFFF00"/>
                </a:solidFill>
              </a:rPr>
              <a:t>n tập về câu kể</a:t>
            </a:r>
            <a:r>
              <a:rPr lang="en-US"/>
              <a:t>  </a:t>
            </a:r>
            <a:r>
              <a:rPr lang="en-US" sz="3200" b="1">
                <a:solidFill>
                  <a:srgbClr val="FF33CC"/>
                </a:solidFill>
              </a:rPr>
              <a:t>Ai làm gì</a:t>
            </a:r>
            <a:r>
              <a:rPr lang="en-US" sz="3200">
                <a:solidFill>
                  <a:srgbClr val="FF33CC"/>
                </a:solidFill>
              </a:rPr>
              <a:t> ?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0" y="16002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</a:rPr>
              <a:t>2.  Xác định bộ phận chủ ngữ, bộ phận vị ngữ trong các câu vừa tìm được.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28600" y="2743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99FF"/>
                </a:solidFill>
              </a:rPr>
              <a:t>Câu 3: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Tàu chúng tôi</a:t>
            </a: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3810000" y="28321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3733800" y="2819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33800" y="2743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buông neo trong vùng biển </a:t>
            </a:r>
          </a:p>
          <a:p>
            <a:endParaRPr lang="en-US" sz="2800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52400" y="3276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Trường Sa.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28600" y="3810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99FF"/>
                </a:solidFill>
              </a:rPr>
              <a:t>Câu 4: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1447800" y="3810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Một số chiến sĩ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4038600" y="38862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3962400" y="38862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038600" y="3810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thả câu.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228600" y="4343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99FF"/>
                </a:solidFill>
              </a:rPr>
              <a:t>Câu 5: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447800" y="4343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Một số khác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H="1">
            <a:off x="3505200" y="44196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 flipH="1">
            <a:off x="3429000" y="44196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3505200" y="4343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quây quần trên boong sau,ca hát,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304800" y="4800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thổi sáo.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228600" y="5334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99FF"/>
                </a:solidFill>
              </a:rPr>
              <a:t>Câu 7: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447800" y="5334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Cá heo</a:t>
            </a:r>
          </a:p>
        </p:txBody>
      </p:sp>
      <p:sp>
        <p:nvSpPr>
          <p:cNvPr id="56360" name="Line 40"/>
          <p:cNvSpPr>
            <a:spLocks noChangeShapeType="1"/>
          </p:cNvSpPr>
          <p:nvPr/>
        </p:nvSpPr>
        <p:spPr bwMode="auto">
          <a:xfrm flipH="1">
            <a:off x="2743200" y="54102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 flipH="1">
            <a:off x="2667000" y="54102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2743200" y="5334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gọi nhau quay đến quanh tàu như 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228600" y="58674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để chia vui.</a:t>
            </a:r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1600200" y="3200400"/>
            <a:ext cx="19812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>
            <a:off x="4191000" y="3200400"/>
            <a:ext cx="4038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>
            <a:off x="304800" y="3733800"/>
            <a:ext cx="16764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>
            <a:off x="4191000" y="3276600"/>
            <a:ext cx="4038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9" name="Line 49"/>
          <p:cNvSpPr>
            <a:spLocks noChangeShapeType="1"/>
          </p:cNvSpPr>
          <p:nvPr/>
        </p:nvSpPr>
        <p:spPr bwMode="auto">
          <a:xfrm>
            <a:off x="304800" y="3810000"/>
            <a:ext cx="16764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>
            <a:off x="1524000" y="4800600"/>
            <a:ext cx="1752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3810000" y="4800600"/>
            <a:ext cx="4953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>
            <a:off x="3810000" y="4876800"/>
            <a:ext cx="4953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6" name="Line 56"/>
          <p:cNvSpPr>
            <a:spLocks noChangeShapeType="1"/>
          </p:cNvSpPr>
          <p:nvPr/>
        </p:nvSpPr>
        <p:spPr bwMode="auto">
          <a:xfrm>
            <a:off x="457200" y="5257800"/>
            <a:ext cx="1143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7"/>
          <p:cNvSpPr>
            <a:spLocks noChangeShapeType="1"/>
          </p:cNvSpPr>
          <p:nvPr/>
        </p:nvSpPr>
        <p:spPr bwMode="auto">
          <a:xfrm>
            <a:off x="457200" y="5334000"/>
            <a:ext cx="1143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1524000" y="5791200"/>
            <a:ext cx="990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2" name="Line 62"/>
          <p:cNvSpPr>
            <a:spLocks noChangeShapeType="1"/>
          </p:cNvSpPr>
          <p:nvPr/>
        </p:nvSpPr>
        <p:spPr bwMode="auto">
          <a:xfrm>
            <a:off x="2895600" y="5791200"/>
            <a:ext cx="52578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3" name="Line 63"/>
          <p:cNvSpPr>
            <a:spLocks noChangeShapeType="1"/>
          </p:cNvSpPr>
          <p:nvPr/>
        </p:nvSpPr>
        <p:spPr bwMode="auto">
          <a:xfrm>
            <a:off x="2895600" y="5867400"/>
            <a:ext cx="52578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5" name="Line 65"/>
          <p:cNvSpPr>
            <a:spLocks noChangeShapeType="1"/>
          </p:cNvSpPr>
          <p:nvPr/>
        </p:nvSpPr>
        <p:spPr bwMode="auto">
          <a:xfrm>
            <a:off x="381000" y="6324600"/>
            <a:ext cx="152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6" name="Line 66"/>
          <p:cNvSpPr>
            <a:spLocks noChangeShapeType="1"/>
          </p:cNvSpPr>
          <p:nvPr/>
        </p:nvSpPr>
        <p:spPr bwMode="auto">
          <a:xfrm>
            <a:off x="381000" y="6400800"/>
            <a:ext cx="152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8" name="Line 68"/>
          <p:cNvSpPr>
            <a:spLocks noChangeShapeType="1"/>
          </p:cNvSpPr>
          <p:nvPr/>
        </p:nvSpPr>
        <p:spPr bwMode="auto">
          <a:xfrm>
            <a:off x="1600200" y="4267200"/>
            <a:ext cx="22098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1" name="Line 71"/>
          <p:cNvSpPr>
            <a:spLocks noChangeShapeType="1"/>
          </p:cNvSpPr>
          <p:nvPr/>
        </p:nvSpPr>
        <p:spPr bwMode="auto">
          <a:xfrm>
            <a:off x="4267200" y="4267200"/>
            <a:ext cx="12192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2" name="Line 72"/>
          <p:cNvSpPr>
            <a:spLocks noChangeShapeType="1"/>
          </p:cNvSpPr>
          <p:nvPr/>
        </p:nvSpPr>
        <p:spPr bwMode="auto">
          <a:xfrm>
            <a:off x="4267200" y="4343400"/>
            <a:ext cx="12192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4" name="Rectangle 74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5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500"/>
                                        <p:tgtEl>
                                          <p:spTgt spid="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563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770" decel="1000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770" decel="100000"/>
                                        <p:tgtEl>
                                          <p:spTgt spid="563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70" decel="1000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770" decel="100000"/>
                                        <p:tgtEl>
                                          <p:spTgt spid="56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770" decel="1000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770" decel="100000"/>
                                        <p:tgtEl>
                                          <p:spTgt spid="563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5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8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4" dur="5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7" dur="500"/>
                                        <p:tgtEl>
                                          <p:spTgt spid="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0" dur="500"/>
                                        <p:tgtEl>
                                          <p:spTgt spid="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3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8" dur="2000"/>
                                        <p:tgtEl>
                                          <p:spTgt spid="5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3" grpId="0"/>
      <p:bldP spid="56337" grpId="0" animBg="1"/>
      <p:bldP spid="56338" grpId="0" animBg="1"/>
      <p:bldP spid="56339" grpId="0"/>
      <p:bldP spid="56340" grpId="0"/>
      <p:bldP spid="56341" grpId="0"/>
      <p:bldP spid="56342" grpId="0"/>
      <p:bldP spid="56343" grpId="0" animBg="1"/>
      <p:bldP spid="56344" grpId="0" animBg="1"/>
      <p:bldP spid="56346" grpId="0"/>
      <p:bldP spid="56352" grpId="0"/>
      <p:bldP spid="56353" grpId="0"/>
      <p:bldP spid="56354" grpId="0" animBg="1"/>
      <p:bldP spid="56355" grpId="0" animBg="1"/>
      <p:bldP spid="56356" grpId="0"/>
      <p:bldP spid="56357" grpId="0"/>
      <p:bldP spid="56358" grpId="0"/>
      <p:bldP spid="56359" grpId="0"/>
      <p:bldP spid="56360" grpId="0" animBg="1"/>
      <p:bldP spid="56361" grpId="0" animBg="1"/>
      <p:bldP spid="56362" grpId="0"/>
      <p:bldP spid="56363" grpId="0"/>
      <p:bldP spid="56364" grpId="0" animBg="1"/>
      <p:bldP spid="56365" grpId="0" animBg="1"/>
      <p:bldP spid="56367" grpId="0" animBg="1"/>
      <p:bldP spid="56368" grpId="0" animBg="1"/>
      <p:bldP spid="56369" grpId="0" animBg="1"/>
      <p:bldP spid="56370" grpId="0" animBg="1"/>
      <p:bldP spid="56372" grpId="0" animBg="1"/>
      <p:bldP spid="56373" grpId="0" animBg="1"/>
      <p:bldP spid="56376" grpId="0" animBg="1"/>
      <p:bldP spid="56377" grpId="0" animBg="1"/>
      <p:bldP spid="56380" grpId="0" animBg="1"/>
      <p:bldP spid="56382" grpId="0" animBg="1"/>
      <p:bldP spid="56383" grpId="0" animBg="1"/>
      <p:bldP spid="56385" grpId="0" animBg="1"/>
      <p:bldP spid="56386" grpId="0" animBg="1"/>
      <p:bldP spid="56388" grpId="0" animBg="1"/>
      <p:bldP spid="56391" grpId="0" animBg="1"/>
      <p:bldP spid="56392" grpId="0" animBg="1"/>
      <p:bldP spid="56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30480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u="sng" smtClean="0">
                <a:solidFill>
                  <a:srgbClr val="FF0066"/>
                </a:solidFill>
              </a:rPr>
              <a:t>Luyện từ và câu: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2895600" y="7620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Luy</a:t>
            </a:r>
            <a:r>
              <a:rPr lang="en-US" sz="3200" b="1" i="1">
                <a:solidFill>
                  <a:srgbClr val="F4F935"/>
                </a:solidFill>
              </a:rPr>
              <a:t>ệ</a:t>
            </a:r>
            <a:r>
              <a:rPr lang="en-US" sz="3200" b="1" i="1">
                <a:solidFill>
                  <a:srgbClr val="FFFF00"/>
                </a:solidFill>
              </a:rPr>
              <a:t>n tập về câu kể</a:t>
            </a:r>
            <a:r>
              <a:rPr lang="en-US"/>
              <a:t>  </a:t>
            </a:r>
            <a:r>
              <a:rPr lang="en-US" sz="3200" b="1">
                <a:solidFill>
                  <a:srgbClr val="FF33CC"/>
                </a:solidFill>
              </a:rPr>
              <a:t>Ai làm gì</a:t>
            </a:r>
            <a:r>
              <a:rPr lang="en-US" sz="3200">
                <a:solidFill>
                  <a:srgbClr val="FF33CC"/>
                </a:solidFill>
              </a:rPr>
              <a:t> ?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28600" y="15240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</a:rPr>
              <a:t>3.</a:t>
            </a:r>
            <a:r>
              <a:rPr lang="en-US" sz="3200">
                <a:solidFill>
                  <a:srgbClr val="FFCC00"/>
                </a:solidFill>
              </a:rPr>
              <a:t> Viết một đoạn văn khoảng 5 câu kể về công việc trực nhật lớp của tổ em, trong đó có dùng câu kiểu </a:t>
            </a:r>
            <a:r>
              <a:rPr lang="en-US" sz="3200" b="1">
                <a:solidFill>
                  <a:srgbClr val="FFCC00"/>
                </a:solidFill>
              </a:rPr>
              <a:t>Ai làm gì ?</a:t>
            </a:r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914400" y="19812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381000" y="2438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73152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457200" y="2971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 animBg="1"/>
      <p:bldP spid="89100" grpId="0" animBg="1"/>
      <p:bldP spid="89101" grpId="0" animBg="1"/>
      <p:bldP spid="89103" grpId="0" animBg="1"/>
      <p:bldP spid="89105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734</TotalTime>
  <Words>544</Words>
  <Application>Microsoft Office PowerPoint</Application>
  <PresentationFormat>On-screen Show (4:3)</PresentationFormat>
  <Paragraphs>83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Mountain Top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THINHTIEN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KYTHUAT</dc:creator>
  <cp:lastModifiedBy>CSTeam</cp:lastModifiedBy>
  <cp:revision>47</cp:revision>
  <dcterms:created xsi:type="dcterms:W3CDTF">2008-01-03T04:10:45Z</dcterms:created>
  <dcterms:modified xsi:type="dcterms:W3CDTF">2016-06-30T01:48:19Z</dcterms:modified>
</cp:coreProperties>
</file>