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8" r:id="rId2"/>
    <p:sldId id="313" r:id="rId3"/>
    <p:sldId id="301" r:id="rId4"/>
    <p:sldId id="300" r:id="rId5"/>
    <p:sldId id="312" r:id="rId6"/>
    <p:sldId id="302" r:id="rId7"/>
    <p:sldId id="303" r:id="rId8"/>
    <p:sldId id="317" r:id="rId9"/>
    <p:sldId id="304" r:id="rId10"/>
    <p:sldId id="310" r:id="rId11"/>
    <p:sldId id="311" r:id="rId12"/>
    <p:sldId id="314" r:id="rId13"/>
    <p:sldId id="316" r:id="rId14"/>
  </p:sldIdLst>
  <p:sldSz cx="9144000" cy="6858000" type="screen4x3"/>
  <p:notesSz cx="6858000" cy="9144000"/>
  <p:custShowLst>
    <p:custShow name="Custom Show 1" id="0">
      <p:sldLst>
        <p:sld r:id="rId2"/>
      </p:sldLst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00FF"/>
    <a:srgbClr val="FFFFCC"/>
    <a:srgbClr val="FFFF99"/>
    <a:srgbClr val="CC00FF"/>
    <a:srgbClr val="FF3300"/>
    <a:srgbClr val="FF5050"/>
    <a:srgbClr val="6699FF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4381" autoAdjust="0"/>
    <p:restoredTop sz="98094" autoAdjust="0"/>
  </p:normalViewPr>
  <p:slideViewPr>
    <p:cSldViewPr>
      <p:cViewPr>
        <p:scale>
          <a:sx n="80" d="100"/>
          <a:sy n="80" d="100"/>
        </p:scale>
        <p:origin x="-498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0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A74DAB4-160B-4201-BDD9-446C046C1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0858E-60FC-491C-BFC2-0308B45EA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93643-4D2D-4935-A6E6-5485FBACF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935D0-29E7-4375-8ABD-6226EDB32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952B9-830B-4B2F-BC5D-2D41DB1F0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A1CE8-11DF-41DA-A6E3-653706631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31E9A-9764-4327-93D3-46F62A7D8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CBFD9-5437-4CCB-B454-E5C8B7EE3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C47ED-1F31-4549-8E8B-83CBB38BE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BCFF1-F27C-4198-8075-D60133B98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15A6D-0D86-4ABA-B4DF-B1269D8F2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06860-96FC-405E-B279-AF16C13F3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B9E3F-3D98-4103-9184-92FCE07BD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1144B-F350-4D78-8A6A-335288F93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99"/>
            </a:gs>
            <a:gs pos="50000">
              <a:schemeClr val="bg1"/>
            </a:gs>
            <a:gs pos="100000">
              <a:srgbClr val="99FF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896FACA-47F1-461C-AE45-35363349D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9.gif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My%20Documents\Downloads\Music\nho%20on%20thay%20co.mp3" TargetMode="External"/><Relationship Id="rId6" Type="http://schemas.openxmlformats.org/officeDocument/2006/relationships/image" Target="../media/image34.png"/><Relationship Id="rId5" Type="http://schemas.openxmlformats.org/officeDocument/2006/relationships/image" Target="../media/image33.gif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r01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-76200" y="0"/>
            <a:ext cx="91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bar01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 bwMode="auto">
          <a:xfrm>
            <a:off x="8382000" y="76200"/>
            <a:ext cx="91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bar01"/>
          <p:cNvPicPr>
            <a:picLocks noChangeAspect="1" noChangeArrowheads="1"/>
          </p:cNvPicPr>
          <p:nvPr/>
        </p:nvPicPr>
        <p:blipFill>
          <a:blip r:embed="rId4">
            <a:lum bright="-6000"/>
          </a:blip>
          <a:srcRect/>
          <a:stretch>
            <a:fillRect/>
          </a:stretch>
        </p:blipFill>
        <p:spPr bwMode="auto">
          <a:xfrm>
            <a:off x="76200" y="-152400"/>
            <a:ext cx="906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bar01"/>
          <p:cNvPicPr>
            <a:picLocks noChangeAspect="1" noChangeArrowheads="1"/>
          </p:cNvPicPr>
          <p:nvPr/>
        </p:nvPicPr>
        <p:blipFill>
          <a:blip r:embed="rId5">
            <a:lum bright="-6000"/>
          </a:blip>
          <a:srcRect/>
          <a:stretch>
            <a:fillRect/>
          </a:stretch>
        </p:blipFill>
        <p:spPr bwMode="auto">
          <a:xfrm>
            <a:off x="304800" y="60960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Rose0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4114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Rose0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8800" y="4419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Rose0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5105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609600" y="-152400"/>
            <a:ext cx="7848600" cy="28194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5400" b="1" i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Chào mừng quý thầy cô về dự giờ thăm lớp </a:t>
            </a:r>
            <a:endParaRPr lang="en-US" sz="5400" b="1" i="1" kern="10">
              <a:ln w="9525">
                <a:solidFill>
                  <a:srgbClr val="FFFFFF"/>
                </a:solidFill>
                <a:round/>
                <a:headEnd/>
                <a:tailEnd/>
              </a:ln>
              <a:solidFill>
                <a:srgbClr val="CC33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3048000" y="4953000"/>
            <a:ext cx="5562600" cy="898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3000">
                <a:solidFill>
                  <a:srgbClr val="FF3300"/>
                </a:solidFill>
              </a:rPr>
              <a:t>Giáo viên:                         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3000">
                <a:solidFill>
                  <a:srgbClr val="FF3300"/>
                </a:solidFill>
              </a:rPr>
              <a:t>Trường Tiểu học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2057400" y="3124200"/>
            <a:ext cx="312420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6000">
                <a:solidFill>
                  <a:srgbClr val="FF3300"/>
                </a:solidFill>
              </a:rPr>
              <a:t>Lớp 2</a:t>
            </a:r>
          </a:p>
        </p:txBody>
      </p:sp>
      <p:pic>
        <p:nvPicPr>
          <p:cNvPr id="2060" name="Picture 12" descr="blumen-pflanzen08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2600" y="2438400"/>
            <a:ext cx="2895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2895600" y="228600"/>
            <a:ext cx="1371600" cy="914400"/>
          </a:xfrm>
          <a:prstGeom prst="wedgeRoundRectCallout">
            <a:avLst>
              <a:gd name="adj1" fmla="val -64468"/>
              <a:gd name="adj2" fmla="val 11094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vi-VN" sz="3200"/>
          </a:p>
        </p:txBody>
      </p:sp>
      <p:sp>
        <p:nvSpPr>
          <p:cNvPr id="61443" name="AutoShape 3"/>
          <p:cNvSpPr>
            <a:spLocks noChangeArrowheads="1"/>
          </p:cNvSpPr>
          <p:nvPr/>
        </p:nvSpPr>
        <p:spPr bwMode="auto">
          <a:xfrm>
            <a:off x="2514600" y="2209800"/>
            <a:ext cx="1371600" cy="914400"/>
          </a:xfrm>
          <a:prstGeom prst="wedgeRoundRectCallout">
            <a:avLst>
              <a:gd name="adj1" fmla="val -58912"/>
              <a:gd name="adj2" fmla="val 11927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vi-VN" sz="3200"/>
          </a:p>
        </p:txBody>
      </p:sp>
      <p:sp>
        <p:nvSpPr>
          <p:cNvPr id="61444" name="AutoShape 4"/>
          <p:cNvSpPr>
            <a:spLocks noChangeArrowheads="1"/>
          </p:cNvSpPr>
          <p:nvPr/>
        </p:nvSpPr>
        <p:spPr bwMode="auto">
          <a:xfrm>
            <a:off x="2514600" y="4495800"/>
            <a:ext cx="1371600" cy="914400"/>
          </a:xfrm>
          <a:prstGeom prst="wedgeRoundRectCallout">
            <a:avLst>
              <a:gd name="adj1" fmla="val -64468"/>
              <a:gd name="adj2" fmla="val 11094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vi-VN" sz="3200"/>
          </a:p>
        </p:txBody>
      </p:sp>
      <p:pic>
        <p:nvPicPr>
          <p:cNvPr id="61445" name="Picture 5" descr="cá chọ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971800"/>
            <a:ext cx="3276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6" name="AutoShape 6"/>
          <p:cNvSpPr>
            <a:spLocks noChangeArrowheads="1"/>
          </p:cNvSpPr>
          <p:nvPr/>
        </p:nvSpPr>
        <p:spPr bwMode="auto">
          <a:xfrm>
            <a:off x="8001000" y="1295400"/>
            <a:ext cx="1143000" cy="1371600"/>
          </a:xfrm>
          <a:prstGeom prst="wedgeRoundRectCallout">
            <a:avLst>
              <a:gd name="adj1" fmla="val -88472"/>
              <a:gd name="adj2" fmla="val -5567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vi-VN" sz="3200"/>
          </a:p>
        </p:txBody>
      </p:sp>
      <p:pic>
        <p:nvPicPr>
          <p:cNvPr id="61447" name="Picture 7" descr="cá chuồ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0"/>
            <a:ext cx="2514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8" name="AutoShape 8"/>
          <p:cNvSpPr>
            <a:spLocks noChangeArrowheads="1"/>
          </p:cNvSpPr>
          <p:nvPr/>
        </p:nvSpPr>
        <p:spPr bwMode="auto">
          <a:xfrm>
            <a:off x="7696200" y="5334000"/>
            <a:ext cx="1295400" cy="1295400"/>
          </a:xfrm>
          <a:prstGeom prst="wedgeRoundRectCallout">
            <a:avLst>
              <a:gd name="adj1" fmla="val -83944"/>
              <a:gd name="adj2" fmla="val -5600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vi-VN" sz="3200"/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8001000" y="1600200"/>
            <a:ext cx="114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    CÁ CHUỒN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2971800" y="228600"/>
            <a:ext cx="1219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  CÁ CHÉP</a:t>
            </a: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2667000" y="2362200"/>
            <a:ext cx="106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   CÁ  CHIM</a:t>
            </a: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2590800" y="4648200"/>
            <a:ext cx="1219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   CÁ CHÌNH</a:t>
            </a: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7924800" y="5638800"/>
            <a:ext cx="91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 CÁ CHỌI</a:t>
            </a:r>
          </a:p>
        </p:txBody>
      </p:sp>
      <p:pic>
        <p:nvPicPr>
          <p:cNvPr id="61454" name="Picture 14" descr="cá ché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2400"/>
            <a:ext cx="2667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5" name="Picture 15" descr="cá chi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286000"/>
            <a:ext cx="2438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6" name="Picture 16" descr="cá chìn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648200"/>
            <a:ext cx="2362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animBg="1"/>
      <p:bldP spid="61444" grpId="0" animBg="1"/>
      <p:bldP spid="61446" grpId="0" animBg="1"/>
      <p:bldP spid="61448" grpId="0" animBg="1"/>
      <p:bldP spid="61449" grpId="0"/>
      <p:bldP spid="61450" grpId="0"/>
      <p:bldP spid="61451" grpId="0"/>
      <p:bldP spid="61452" grpId="0"/>
      <p:bldP spid="614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Á T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2667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" descr="cá trê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2743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 descr="CÁ TRÍ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24400"/>
            <a:ext cx="2590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5" descr="cá trô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2133600"/>
            <a:ext cx="259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6" descr="cá trà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152400"/>
            <a:ext cx="2514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Picture 7" descr="cá trắ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4495800"/>
            <a:ext cx="266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2" name="AutoShape 8"/>
          <p:cNvSpPr>
            <a:spLocks noChangeArrowheads="1"/>
          </p:cNvSpPr>
          <p:nvPr/>
        </p:nvSpPr>
        <p:spPr bwMode="auto">
          <a:xfrm>
            <a:off x="2743200" y="228600"/>
            <a:ext cx="1600200" cy="762000"/>
          </a:xfrm>
          <a:prstGeom prst="wedgeRoundRectCallout">
            <a:avLst>
              <a:gd name="adj1" fmla="val -62403"/>
              <a:gd name="adj2" fmla="val 14312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vi-VN" sz="3200"/>
          </a:p>
        </p:txBody>
      </p:sp>
      <p:sp>
        <p:nvSpPr>
          <p:cNvPr id="62473" name="AutoShape 9"/>
          <p:cNvSpPr>
            <a:spLocks noChangeArrowheads="1"/>
          </p:cNvSpPr>
          <p:nvPr/>
        </p:nvSpPr>
        <p:spPr bwMode="auto">
          <a:xfrm>
            <a:off x="2819400" y="2514600"/>
            <a:ext cx="1524000" cy="762000"/>
          </a:xfrm>
          <a:prstGeom prst="wedgeRoundRectCallout">
            <a:avLst>
              <a:gd name="adj1" fmla="val -68023"/>
              <a:gd name="adj2" fmla="val 14312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vi-VN" sz="3200"/>
          </a:p>
        </p:txBody>
      </p:sp>
      <p:sp>
        <p:nvSpPr>
          <p:cNvPr id="62474" name="AutoShape 10"/>
          <p:cNvSpPr>
            <a:spLocks noChangeArrowheads="1"/>
          </p:cNvSpPr>
          <p:nvPr/>
        </p:nvSpPr>
        <p:spPr bwMode="auto">
          <a:xfrm>
            <a:off x="2590800" y="4876800"/>
            <a:ext cx="1524000" cy="838200"/>
          </a:xfrm>
          <a:prstGeom prst="wedgeRoundRectCallout">
            <a:avLst>
              <a:gd name="adj1" fmla="val -68023"/>
              <a:gd name="adj2" fmla="val 13465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vi-VN"/>
          </a:p>
        </p:txBody>
      </p:sp>
      <p:sp>
        <p:nvSpPr>
          <p:cNvPr id="62475" name="AutoShape 11"/>
          <p:cNvSpPr>
            <a:spLocks noChangeArrowheads="1"/>
          </p:cNvSpPr>
          <p:nvPr/>
        </p:nvSpPr>
        <p:spPr bwMode="auto">
          <a:xfrm>
            <a:off x="7391400" y="152400"/>
            <a:ext cx="1524000" cy="762000"/>
          </a:xfrm>
          <a:prstGeom prst="wedgeRoundRectCallout">
            <a:avLst>
              <a:gd name="adj1" fmla="val -63023"/>
              <a:gd name="adj2" fmla="val 14312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vi-VN" sz="3200"/>
          </a:p>
        </p:txBody>
      </p:sp>
      <p:sp>
        <p:nvSpPr>
          <p:cNvPr id="62476" name="AutoShape 12"/>
          <p:cNvSpPr>
            <a:spLocks noChangeArrowheads="1"/>
          </p:cNvSpPr>
          <p:nvPr/>
        </p:nvSpPr>
        <p:spPr bwMode="auto">
          <a:xfrm>
            <a:off x="7391400" y="2133600"/>
            <a:ext cx="1524000" cy="1066800"/>
          </a:xfrm>
          <a:prstGeom prst="wedgeRoundRectCallout">
            <a:avLst>
              <a:gd name="adj1" fmla="val -68023"/>
              <a:gd name="adj2" fmla="val 8794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vi-VN" sz="3200"/>
          </a:p>
        </p:txBody>
      </p:sp>
      <p:sp>
        <p:nvSpPr>
          <p:cNvPr id="62477" name="AutoShape 13"/>
          <p:cNvSpPr>
            <a:spLocks noChangeArrowheads="1"/>
          </p:cNvSpPr>
          <p:nvPr/>
        </p:nvSpPr>
        <p:spPr bwMode="auto">
          <a:xfrm>
            <a:off x="7391400" y="4648200"/>
            <a:ext cx="1524000" cy="762000"/>
          </a:xfrm>
          <a:prstGeom prst="wedgeRoundRectCallout">
            <a:avLst>
              <a:gd name="adj1" fmla="val -68023"/>
              <a:gd name="adj2" fmla="val 14312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vi-VN" sz="3200"/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2895600" y="3810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CÁ TRA</a:t>
            </a:r>
          </a:p>
        </p:txBody>
      </p:sp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3048000" y="2514600"/>
            <a:ext cx="990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/>
              <a:t>CÁ TRÊ</a:t>
            </a:r>
          </a:p>
        </p:txBody>
      </p:sp>
      <p:sp>
        <p:nvSpPr>
          <p:cNvPr id="62480" name="Text Box 16"/>
          <p:cNvSpPr txBox="1">
            <a:spLocks noChangeArrowheads="1"/>
          </p:cNvSpPr>
          <p:nvPr/>
        </p:nvSpPr>
        <p:spPr bwMode="auto">
          <a:xfrm>
            <a:off x="2590800" y="4800600"/>
            <a:ext cx="1143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/>
              <a:t>  CÁ TRÍCH</a:t>
            </a:r>
          </a:p>
        </p:txBody>
      </p:sp>
      <p:sp>
        <p:nvSpPr>
          <p:cNvPr id="62481" name="Text Box 17"/>
          <p:cNvSpPr txBox="1">
            <a:spLocks noChangeArrowheads="1"/>
          </p:cNvSpPr>
          <p:nvPr/>
        </p:nvSpPr>
        <p:spPr bwMode="auto">
          <a:xfrm>
            <a:off x="7620000" y="15240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/>
              <a:t>  CÁ </a:t>
            </a:r>
            <a:r>
              <a:rPr lang="en-US" sz="2000"/>
              <a:t>TRÀU</a:t>
            </a:r>
          </a:p>
        </p:txBody>
      </p:sp>
      <p:sp>
        <p:nvSpPr>
          <p:cNvPr id="62482" name="Text Box 18"/>
          <p:cNvSpPr txBox="1">
            <a:spLocks noChangeArrowheads="1"/>
          </p:cNvSpPr>
          <p:nvPr/>
        </p:nvSpPr>
        <p:spPr bwMode="auto">
          <a:xfrm>
            <a:off x="7696200" y="2209800"/>
            <a:ext cx="99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  CÁ TRÔI</a:t>
            </a:r>
          </a:p>
        </p:txBody>
      </p:sp>
      <p:sp>
        <p:nvSpPr>
          <p:cNvPr id="62483" name="Text Box 19"/>
          <p:cNvSpPr txBox="1">
            <a:spLocks noChangeArrowheads="1"/>
          </p:cNvSpPr>
          <p:nvPr/>
        </p:nvSpPr>
        <p:spPr bwMode="auto">
          <a:xfrm>
            <a:off x="7467600" y="4868863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CÁ TRẮM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2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2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2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2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2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2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2" grpId="0" animBg="1"/>
      <p:bldP spid="62473" grpId="0" animBg="1"/>
      <p:bldP spid="62474" grpId="0" animBg="1"/>
      <p:bldP spid="62475" grpId="0" animBg="1"/>
      <p:bldP spid="62476" grpId="0" animBg="1"/>
      <p:bldP spid="62477" grpId="0" animBg="1"/>
      <p:bldP spid="62478" grpId="0"/>
      <p:bldP spid="62479" grpId="0"/>
      <p:bldP spid="62480" grpId="0"/>
      <p:bldP spid="62481" grpId="0"/>
      <p:bldP spid="62482" grpId="0"/>
      <p:bldP spid="624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1905000" y="304800"/>
            <a:ext cx="5791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chemeClr val="accent2"/>
                </a:solidFill>
              </a:rPr>
              <a:t>Củng cố- dặn dò :</a:t>
            </a: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762000" y="2743200"/>
            <a:ext cx="7391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5400">
              <a:solidFill>
                <a:schemeClr val="tx2"/>
              </a:solidFill>
            </a:endParaRPr>
          </a:p>
        </p:txBody>
      </p:sp>
      <p:pic>
        <p:nvPicPr>
          <p:cNvPr id="13316" name="Picture 8" descr="j03360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4150" y="5500688"/>
            <a:ext cx="133985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9" descr="b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5029200"/>
            <a:ext cx="3429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0" descr="Floral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5334000"/>
            <a:ext cx="121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2" descr="b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5029200"/>
            <a:ext cx="3429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3" descr="Floral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8077200" y="0"/>
            <a:ext cx="106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4" descr="y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58200" y="2971800"/>
            <a:ext cx="685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5" descr="y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962400"/>
            <a:ext cx="685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6" descr="y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600200"/>
            <a:ext cx="3762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7" descr="j03360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398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1295400" y="1752600"/>
            <a:ext cx="70373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</a:rPr>
              <a:t>Về nhà làm bài 3 SGK trang 66.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</a:rPr>
              <a:t>Chuẩn bị bài sau: Vì sao cá không biết nói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k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 rot="204521">
            <a:off x="1447800" y="1219200"/>
            <a:ext cx="5867400" cy="41941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4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Giờ học đến đây là kết thúc</a:t>
            </a:r>
            <a:endParaRPr lang="en-US" sz="44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85800" y="2971800"/>
            <a:ext cx="7315200" cy="2308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>
                <a:solidFill>
                  <a:srgbClr val="FF3300"/>
                </a:solidFill>
                <a:cs typeface="Times New Roman" pitchFamily="18" charset="0"/>
              </a:rPr>
              <a:t>Chào tất cả các em !</a:t>
            </a:r>
          </a:p>
          <a:p>
            <a:pPr algn="ctr"/>
            <a:r>
              <a:rPr lang="en-US" sz="4800" b="1">
                <a:solidFill>
                  <a:srgbClr val="FF3300"/>
                </a:solidFill>
                <a:cs typeface="Times New Roman" pitchFamily="18" charset="0"/>
              </a:rPr>
              <a:t>Xin chân thành cảm ơn quý thầy cô !</a:t>
            </a:r>
          </a:p>
        </p:txBody>
      </p:sp>
      <p:pic>
        <p:nvPicPr>
          <p:cNvPr id="14341" name="Picture 5" descr="979B5B5D2A124BE19ACD5CCEE1BA279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16002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9" descr="1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914400" y="3886200"/>
            <a:ext cx="18288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nho on thay c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781800" y="4572000"/>
            <a:ext cx="381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2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1752600" y="2514600"/>
            <a:ext cx="5029200" cy="2362200"/>
          </a:xfrm>
          <a:prstGeom prst="cloudCallout">
            <a:avLst>
              <a:gd name="adj1" fmla="val -53380"/>
              <a:gd name="adj2" fmla="val 44759"/>
            </a:avLst>
          </a:prstGeom>
          <a:solidFill>
            <a:srgbClr val="8AFA8A"/>
          </a:solidFill>
          <a:ln w="9525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3600">
              <a:solidFill>
                <a:srgbClr val="A50021"/>
              </a:solidFill>
            </a:endParaRPr>
          </a:p>
          <a:p>
            <a:pPr algn="ctr"/>
            <a:r>
              <a:rPr lang="en-US" sz="3600">
                <a:solidFill>
                  <a:srgbClr val="A50021"/>
                </a:solidFill>
              </a:rPr>
              <a:t>Kiểm tra bài cũ:</a:t>
            </a:r>
            <a:r>
              <a:rPr lang="en-US" sz="3000">
                <a:solidFill>
                  <a:srgbClr val="A50021"/>
                </a:solidFill>
              </a:rPr>
              <a:t> </a:t>
            </a:r>
          </a:p>
        </p:txBody>
      </p:sp>
      <p:pic>
        <p:nvPicPr>
          <p:cNvPr id="3076" name="Picture 12" descr="1 (1820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438400" y="4343400"/>
            <a:ext cx="3048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3" descr="Floral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0"/>
            <a:ext cx="1828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4" descr="Floral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086600" y="4953000"/>
            <a:ext cx="1828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8"/>
          <p:cNvSpPr>
            <a:spLocks noChangeArrowheads="1"/>
          </p:cNvSpPr>
          <p:nvPr/>
        </p:nvSpPr>
        <p:spPr bwMode="auto">
          <a:xfrm>
            <a:off x="2019300" y="1143000"/>
            <a:ext cx="31972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800" u="sng">
                <a:solidFill>
                  <a:srgbClr val="0000FF"/>
                </a:solidFill>
              </a:rPr>
              <a:t>Chính tả:Nghe - viết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590800" y="1905000"/>
            <a:ext cx="447675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u="sng"/>
              <a:t>KIỂM TRA BÀI CŨ</a:t>
            </a:r>
          </a:p>
          <a:p>
            <a:pPr>
              <a:spcBef>
                <a:spcPct val="50000"/>
              </a:spcBef>
            </a:pPr>
            <a:r>
              <a:rPr lang="en-US" sz="3000"/>
              <a:t>trú mưa</a:t>
            </a:r>
          </a:p>
          <a:p>
            <a:pPr>
              <a:spcBef>
                <a:spcPct val="50000"/>
              </a:spcBef>
            </a:pPr>
            <a:r>
              <a:rPr lang="en-US" sz="3000"/>
              <a:t>chuyền cành</a:t>
            </a:r>
          </a:p>
          <a:p>
            <a:pPr>
              <a:spcBef>
                <a:spcPct val="50000"/>
              </a:spcBef>
            </a:pPr>
            <a:r>
              <a:rPr lang="en-US" sz="3000"/>
              <a:t>chú ý </a:t>
            </a:r>
          </a:p>
          <a:p>
            <a:pPr>
              <a:spcBef>
                <a:spcPct val="50000"/>
              </a:spcBef>
            </a:pPr>
            <a:r>
              <a:rPr lang="en-US" sz="3000"/>
              <a:t>truyền tin</a:t>
            </a:r>
          </a:p>
        </p:txBody>
      </p:sp>
      <p:sp>
        <p:nvSpPr>
          <p:cNvPr id="4099" name="Title 1"/>
          <p:cNvSpPr>
            <a:spLocks/>
          </p:cNvSpPr>
          <p:nvPr/>
        </p:nvSpPr>
        <p:spPr bwMode="auto">
          <a:xfrm>
            <a:off x="0" y="152400"/>
            <a:ext cx="91440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u="sng">
                <a:solidFill>
                  <a:srgbClr val="0000FF"/>
                </a:solidFill>
                <a:cs typeface="Times New Roman" pitchFamily="18" charset="0"/>
              </a:rPr>
              <a:t>Chính tả:Nghe - viết</a:t>
            </a:r>
          </a:p>
        </p:txBody>
      </p:sp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6675"/>
            <a:ext cx="236537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2425" y="4572000"/>
            <a:ext cx="24415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76738"/>
            <a:ext cx="2474913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97688" y="0"/>
            <a:ext cx="2279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610600" cy="762000"/>
          </a:xfrm>
        </p:spPr>
        <p:txBody>
          <a:bodyPr/>
          <a:lstStyle/>
          <a:p>
            <a:pPr eaLnBrk="1" hangingPunct="1"/>
            <a:r>
              <a:rPr lang="en-US" sz="2800" smtClean="0"/>
              <a:t/>
            </a:r>
            <a:br>
              <a:rPr lang="en-US" sz="2800" smtClean="0"/>
            </a:br>
            <a:r>
              <a:rPr lang="en-US" sz="2800" u="sng" smtClean="0">
                <a:solidFill>
                  <a:srgbClr val="0000FF"/>
                </a:solidFill>
              </a:rPr>
              <a:t>Chính tả:Nghe - viết</a:t>
            </a:r>
            <a:br>
              <a:rPr lang="en-US" sz="2800" u="sng" smtClean="0">
                <a:solidFill>
                  <a:srgbClr val="0000FF"/>
                </a:solidFill>
              </a:rPr>
            </a:br>
            <a:endParaRPr lang="en-US" sz="2800" u="sng" smtClean="0">
              <a:solidFill>
                <a:srgbClr val="0000FF"/>
              </a:solidFill>
            </a:endParaRP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1371600" y="1600200"/>
            <a:ext cx="6553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endParaRPr lang="vi-VN" sz="2800">
              <a:solidFill>
                <a:srgbClr val="CC00FF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3679825" y="1416050"/>
            <a:ext cx="3170238" cy="5540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Nghỉ hè với bố </a:t>
            </a:r>
            <a:endParaRPr lang="en-US" sz="2400">
              <a:latin typeface="Arial"/>
            </a:endParaRPr>
          </a:p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Bé ra biển chơi </a:t>
            </a:r>
            <a:endParaRPr lang="en-US" sz="2400">
              <a:latin typeface="Arial"/>
            </a:endParaRPr>
          </a:p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Tưởng rằng biển nhỏ</a:t>
            </a:r>
            <a:endParaRPr lang="en-US" sz="2400">
              <a:latin typeface="Arial"/>
            </a:endParaRPr>
          </a:p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Mà to bằng trời.</a:t>
            </a:r>
          </a:p>
          <a:p>
            <a:pPr>
              <a:defRPr/>
            </a:pPr>
            <a:endParaRPr lang="en-US" sz="2400">
              <a:latin typeface="Arial"/>
            </a:endParaRPr>
          </a:p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Như con sông lớn</a:t>
            </a:r>
            <a:endParaRPr lang="en-US" sz="2400">
              <a:latin typeface="Arial"/>
            </a:endParaRPr>
          </a:p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Chỉ có một bờ</a:t>
            </a:r>
            <a:endParaRPr lang="en-US" sz="2400">
              <a:latin typeface="Arial"/>
            </a:endParaRPr>
          </a:p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Bãi giằng với sóng</a:t>
            </a:r>
            <a:endParaRPr lang="en-US" sz="2400">
              <a:latin typeface="Arial"/>
            </a:endParaRPr>
          </a:p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Chơi trò kéo co.</a:t>
            </a:r>
          </a:p>
          <a:p>
            <a:pPr>
              <a:defRPr/>
            </a:pPr>
            <a:endParaRPr lang="en-US" sz="2400">
              <a:latin typeface="Arial"/>
            </a:endParaRPr>
          </a:p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Phì phò như bễ</a:t>
            </a:r>
            <a:endParaRPr lang="en-US" sz="2400">
              <a:latin typeface="Arial"/>
            </a:endParaRPr>
          </a:p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Biển mệt thở rung</a:t>
            </a:r>
            <a:endParaRPr lang="en-US" sz="2400">
              <a:latin typeface="Arial"/>
            </a:endParaRPr>
          </a:p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Còng giơ gọng vó</a:t>
            </a:r>
            <a:endParaRPr lang="en-US" sz="2400">
              <a:latin typeface="Arial"/>
            </a:endParaRPr>
          </a:p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Định khiêng sóng lừng.</a:t>
            </a:r>
            <a:endParaRPr lang="en-US" sz="2400">
              <a:latin typeface="Arial"/>
            </a:endParaRPr>
          </a:p>
          <a:p>
            <a:pPr eaLnBrk="0" hangingPunct="0">
              <a:defRPr/>
            </a:pPr>
            <a:endParaRPr lang="en-US" sz="2400">
              <a:latin typeface="Arial"/>
            </a:endParaRPr>
          </a:p>
        </p:txBody>
      </p:sp>
      <p:pic>
        <p:nvPicPr>
          <p:cNvPr id="512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8138" y="4383088"/>
            <a:ext cx="2474913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-258763"/>
            <a:ext cx="2279650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07213" y="4572000"/>
            <a:ext cx="2481262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28600" y="-258763"/>
            <a:ext cx="2365375" cy="235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3063875" y="914400"/>
            <a:ext cx="36766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800">
                <a:solidFill>
                  <a:srgbClr val="CC00FF"/>
                </a:solidFill>
              </a:rPr>
              <a:t>Tiết 50: BÉ NHÌN BIỂN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304800" y="449263"/>
            <a:ext cx="5486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pic>
        <p:nvPicPr>
          <p:cNvPr id="6147" name="Picture 10" descr="b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5105400"/>
            <a:ext cx="3429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0" y="-228600"/>
            <a:ext cx="944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5" descr="b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5334000"/>
            <a:ext cx="3429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7" descr="b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5334000"/>
            <a:ext cx="3429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8" descr="14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781800" y="411480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990600" y="2362200"/>
            <a:ext cx="708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600">
              <a:solidFill>
                <a:srgbClr val="33CC33"/>
              </a:solidFill>
            </a:endParaRPr>
          </a:p>
        </p:txBody>
      </p:sp>
      <p:sp>
        <p:nvSpPr>
          <p:cNvPr id="6153" name="Text Box 21"/>
          <p:cNvSpPr txBox="1">
            <a:spLocks noChangeArrowheads="1"/>
          </p:cNvSpPr>
          <p:nvPr/>
        </p:nvSpPr>
        <p:spPr bwMode="auto">
          <a:xfrm>
            <a:off x="1089025" y="4411663"/>
            <a:ext cx="5845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990600" y="3657600"/>
            <a:ext cx="6477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Bé thấy biển to bằng trời và rất giống trẻ con.</a:t>
            </a:r>
            <a:endParaRPr lang="en-US" sz="2800">
              <a:solidFill>
                <a:srgbClr val="0000FF"/>
              </a:solidFill>
              <a:latin typeface="Arial"/>
            </a:endParaRPr>
          </a:p>
        </p:txBody>
      </p:sp>
      <p:pic>
        <p:nvPicPr>
          <p:cNvPr id="6155" name="Picture 23" descr="y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52400" y="228600"/>
            <a:ext cx="685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24" descr="y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24400"/>
            <a:ext cx="99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25" descr="y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7200" y="457200"/>
            <a:ext cx="609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1066800" y="2209800"/>
            <a:ext cx="5410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Lần đầu tiên ra biển, bé thấy biển như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4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u="sng" smtClean="0">
                <a:solidFill>
                  <a:srgbClr val="0000FF"/>
                </a:solidFill>
                <a:cs typeface="Times New Roman" pitchFamily="18" charset="0"/>
              </a:rPr>
              <a:t>Chính tả:Nghe - viết</a:t>
            </a:r>
            <a:br>
              <a:rPr lang="en-US" sz="2800" u="sng" smtClean="0">
                <a:solidFill>
                  <a:srgbClr val="0000FF"/>
                </a:solidFill>
                <a:cs typeface="Times New Roman" pitchFamily="18" charset="0"/>
              </a:rPr>
            </a:br>
            <a:r>
              <a:rPr lang="en-US" sz="2800" smtClean="0">
                <a:solidFill>
                  <a:srgbClr val="CC00FF"/>
                </a:solidFill>
              </a:rPr>
              <a:t>Tiết 50: BÉ NHÌN BIỂN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981200"/>
            <a:ext cx="5178425" cy="3733800"/>
          </a:xfrm>
        </p:spPr>
        <p:txBody>
          <a:bodyPr/>
          <a:lstStyle/>
          <a:p>
            <a:pPr>
              <a:defRPr/>
            </a:pP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Các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chữ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đầu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câu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thơ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viết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như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thế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nào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  <a:endParaRPr lang="en-US" sz="2400" dirty="0" smtClean="0"/>
          </a:p>
          <a:p>
            <a:pPr>
              <a:defRPr/>
            </a:pP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Các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chữ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dầu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câu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viết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hoa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en-US" sz="2400" dirty="0" smtClean="0"/>
          </a:p>
          <a:p>
            <a:pPr>
              <a:defRPr/>
            </a:pPr>
            <a:endParaRPr lang="en-US" sz="2400" dirty="0" smtClean="0"/>
          </a:p>
          <a:p>
            <a:pPr>
              <a:buFontTx/>
              <a:buNone/>
              <a:defRPr/>
            </a:pPr>
            <a:endParaRPr lang="vi-VN" sz="2400" dirty="0" smtClean="0"/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0" y="4376738"/>
            <a:ext cx="2474913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-1588"/>
            <a:ext cx="2279650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2738" y="4724400"/>
            <a:ext cx="2481262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95250" y="-152400"/>
            <a:ext cx="236537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u="sng" smtClean="0">
                <a:solidFill>
                  <a:srgbClr val="0000FF"/>
                </a:solidFill>
                <a:cs typeface="Times New Roman" pitchFamily="18" charset="0"/>
              </a:rPr>
              <a:t>Chính tả:Nghe - viết</a:t>
            </a:r>
            <a:br>
              <a:rPr lang="en-US" sz="2800" u="sng" smtClean="0">
                <a:solidFill>
                  <a:srgbClr val="0000FF"/>
                </a:solidFill>
                <a:cs typeface="Times New Roman" pitchFamily="18" charset="0"/>
              </a:rPr>
            </a:br>
            <a:r>
              <a:rPr lang="en-US" sz="2800" smtClean="0">
                <a:solidFill>
                  <a:srgbClr val="CC00FF"/>
                </a:solidFill>
              </a:rPr>
              <a:t>Tiết 50: BÉ NHÌN BIỂN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3500" y="1905000"/>
            <a:ext cx="4038600" cy="3429000"/>
          </a:xfrm>
        </p:spPr>
        <p:txBody>
          <a:bodyPr/>
          <a:lstStyle/>
          <a:p>
            <a:pPr>
              <a:buFontTx/>
              <a:buNone/>
            </a:pPr>
            <a:r>
              <a:rPr lang="en-US" sz="4000" b="1" smtClean="0">
                <a:solidFill>
                  <a:srgbClr val="FF0066"/>
                </a:solidFill>
              </a:rPr>
              <a:t>Viết từ khó:</a:t>
            </a:r>
          </a:p>
          <a:p>
            <a:r>
              <a:rPr lang="en-US" smtClean="0"/>
              <a:t>tưởng rằng</a:t>
            </a:r>
          </a:p>
          <a:p>
            <a:r>
              <a:rPr lang="en-US" smtClean="0"/>
              <a:t>thở rung</a:t>
            </a:r>
          </a:p>
          <a:p>
            <a:r>
              <a:rPr lang="en-US" smtClean="0"/>
              <a:t>bãi giằng </a:t>
            </a:r>
          </a:p>
          <a:p>
            <a:r>
              <a:rPr lang="en-US" smtClean="0"/>
              <a:t>sóng lừng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4267200"/>
            <a:ext cx="2474913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64350" y="152400"/>
            <a:ext cx="2279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2738" y="4351338"/>
            <a:ext cx="2481262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52400" y="-238125"/>
            <a:ext cx="236537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9144000" cy="1417638"/>
          </a:xfrm>
        </p:spPr>
        <p:txBody>
          <a:bodyPr/>
          <a:lstStyle/>
          <a:p>
            <a:pPr eaLnBrk="1" hangingPunct="1"/>
            <a:r>
              <a:rPr lang="en-US" sz="2800" u="sng" smtClean="0">
                <a:solidFill>
                  <a:srgbClr val="0000FF"/>
                </a:solidFill>
                <a:cs typeface="Times New Roman" pitchFamily="18" charset="0"/>
              </a:rPr>
              <a:t>Chính tả:Nghe - viết</a:t>
            </a:r>
            <a:br>
              <a:rPr lang="en-US" sz="2800" u="sng" smtClean="0">
                <a:solidFill>
                  <a:srgbClr val="0000FF"/>
                </a:solidFill>
                <a:cs typeface="Times New Roman" pitchFamily="18" charset="0"/>
              </a:rPr>
            </a:br>
            <a:r>
              <a:rPr lang="en-US" sz="2800" smtClean="0">
                <a:solidFill>
                  <a:srgbClr val="CC00FF"/>
                </a:solidFill>
              </a:rPr>
              <a:t>Tiết 50: BÉ NHÌN BIỂN</a:t>
            </a: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1371600" y="1600200"/>
            <a:ext cx="6553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endParaRPr lang="vi-VN" sz="2800">
              <a:solidFill>
                <a:srgbClr val="CC00FF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381000" y="2249488"/>
            <a:ext cx="8763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 Nghỉ hè với bố                                             Như con sông lớn</a:t>
            </a:r>
            <a:endParaRPr lang="en-US" sz="2400">
              <a:latin typeface="Arial"/>
            </a:endParaRPr>
          </a:p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 Bé ra biển chơi                                             Chỉ có một bờ</a:t>
            </a:r>
            <a:endParaRPr lang="en-US" sz="2400">
              <a:latin typeface="Arial"/>
            </a:endParaRPr>
          </a:p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 Tưởng rằng biển nhỏ                                    Bãi giằng với sóng</a:t>
            </a:r>
            <a:endParaRPr lang="en-US" sz="2400">
              <a:latin typeface="Arial"/>
            </a:endParaRPr>
          </a:p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 Mà to bằng trời.                                            Chơi trò kéo co.</a:t>
            </a:r>
            <a:endParaRPr lang="en-US" sz="2800">
              <a:effectLst>
                <a:outerShdw blurRad="38100" dist="38100" dir="2700000" algn="tl">
                  <a:srgbClr val="FFFFFF"/>
                </a:outerShdw>
              </a:effectLst>
              <a:latin typeface="Arial"/>
            </a:endParaRPr>
          </a:p>
          <a:p>
            <a:pPr>
              <a:defRPr/>
            </a:pPr>
            <a:endParaRPr lang="en-US" sz="1400">
              <a:latin typeface="Arial"/>
            </a:endParaRPr>
          </a:p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                                  Phì phò như bễ</a:t>
            </a:r>
            <a:endParaRPr lang="en-US" sz="2400">
              <a:latin typeface="Arial"/>
            </a:endParaRPr>
          </a:p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                                  Biển mệt thở rung</a:t>
            </a:r>
            <a:endParaRPr lang="en-US" sz="2400">
              <a:latin typeface="Arial"/>
            </a:endParaRPr>
          </a:p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                                  Còng giơ gọng vó</a:t>
            </a:r>
            <a:endParaRPr lang="en-US" sz="2400">
              <a:latin typeface="Arial"/>
            </a:endParaRPr>
          </a:p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                                  Định khiêng sóng lừng.</a:t>
            </a:r>
            <a:endParaRPr lang="en-US" sz="2400">
              <a:latin typeface="Arial"/>
            </a:endParaRPr>
          </a:p>
          <a:p>
            <a:pPr eaLnBrk="0" hangingPunct="0">
              <a:defRPr/>
            </a:pPr>
            <a:endParaRPr lang="en-US" sz="2400">
              <a:latin typeface="Arial"/>
            </a:endParaRPr>
          </a:p>
        </p:txBody>
      </p:sp>
      <p:pic>
        <p:nvPicPr>
          <p:cNvPr id="922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8138" y="4383088"/>
            <a:ext cx="2474913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-258763"/>
            <a:ext cx="2279650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07213" y="4572000"/>
            <a:ext cx="2481262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28600" y="-258763"/>
            <a:ext cx="2365375" cy="235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u="sng" smtClean="0">
                <a:solidFill>
                  <a:srgbClr val="0000FF"/>
                </a:solidFill>
                <a:cs typeface="Times New Roman" pitchFamily="18" charset="0"/>
              </a:rPr>
              <a:t>Chính tả:Nghe - viết</a:t>
            </a:r>
            <a:br>
              <a:rPr lang="en-US" sz="2800" u="sng" smtClean="0">
                <a:solidFill>
                  <a:srgbClr val="0000FF"/>
                </a:solidFill>
                <a:cs typeface="Times New Roman" pitchFamily="18" charset="0"/>
              </a:rPr>
            </a:br>
            <a:r>
              <a:rPr lang="en-US" sz="2800" smtClean="0">
                <a:solidFill>
                  <a:srgbClr val="CC00FF"/>
                </a:solidFill>
              </a:rPr>
              <a:t>Tiết 50: BÉ NHÌN BIỂN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447800" y="1549400"/>
            <a:ext cx="5784850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342900" indent="-342900"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Bài tập: Tìm tên các loại cá: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Bắt đầu bằng </a:t>
            </a:r>
            <a:r>
              <a:rPr lang="en-US" sz="2800" i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ch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.           </a:t>
            </a:r>
            <a:r>
              <a:rPr lang="en-US" sz="28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M: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pt-BR" sz="28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cá chim</a:t>
            </a:r>
            <a:endParaRPr lang="en-US" sz="2800">
              <a:latin typeface="Arial"/>
            </a:endParaRPr>
          </a:p>
          <a:p>
            <a:pPr marL="342900" indent="-342900">
              <a:defRPr/>
            </a:pPr>
            <a:r>
              <a:rPr lang="pt-BR" sz="28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 Cá chép, cá chình, cá chọi, cá chuồn, cá chuối</a:t>
            </a:r>
            <a:r>
              <a:rPr lang="en-US" sz="2800">
                <a:latin typeface="Arial"/>
              </a:rPr>
              <a:t> </a:t>
            </a:r>
            <a:endParaRPr lang="en-US" sz="2800">
              <a:effectLst>
                <a:outerShdw blurRad="38100" dist="38100" dir="2700000" algn="tl">
                  <a:srgbClr val="FFFFFF"/>
                </a:outerShdw>
              </a:effectLst>
              <a:latin typeface="Arial"/>
            </a:endParaRPr>
          </a:p>
          <a:p>
            <a:pPr marL="342900" indent="-342900">
              <a:defRPr/>
            </a:pPr>
            <a:endParaRPr lang="en-US" sz="2800">
              <a:effectLst>
                <a:outerShdw blurRad="38100" dist="38100" dir="2700000" algn="tl">
                  <a:srgbClr val="FFFFFF"/>
                </a:outerShdw>
              </a:effectLst>
              <a:latin typeface="Arial"/>
            </a:endParaRPr>
          </a:p>
          <a:p>
            <a:pPr marL="342900" indent="-342900"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b) Bắt đầu bằng </a:t>
            </a:r>
            <a:r>
              <a:rPr lang="en-US" sz="2800" i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tr</a:t>
            </a:r>
            <a:r>
              <a:rPr lang="en-US" sz="2800">
                <a:latin typeface="Arial"/>
              </a:rPr>
              <a:t>.           </a:t>
            </a:r>
            <a:r>
              <a:rPr lang="en-US" sz="2800">
                <a:solidFill>
                  <a:srgbClr val="FF0066"/>
                </a:solidFill>
                <a:latin typeface="Arial"/>
              </a:rPr>
              <a:t>M:</a:t>
            </a:r>
            <a:r>
              <a:rPr lang="en-US" sz="2800">
                <a:latin typeface="Arial"/>
              </a:rPr>
              <a:t> </a:t>
            </a:r>
            <a:r>
              <a:rPr lang="pt-BR" sz="2800">
                <a:latin typeface="Arial"/>
              </a:rPr>
              <a:t>cá trắm, </a:t>
            </a:r>
            <a:endParaRPr lang="en-US" sz="2800">
              <a:latin typeface="Arial"/>
            </a:endParaRPr>
          </a:p>
          <a:p>
            <a:pPr marL="342900" indent="-342900">
              <a:defRPr/>
            </a:pPr>
            <a:r>
              <a:rPr lang="pt-BR" sz="2800">
                <a:latin typeface="Arial"/>
              </a:rPr>
              <a:t>  Cá tra, cá trôi, cá trê, cá trích, cá tràu </a:t>
            </a:r>
            <a:endParaRPr lang="en-US" sz="2800">
              <a:latin typeface="Arial"/>
            </a:endParaRP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5888" y="4503738"/>
            <a:ext cx="2474913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64350" y="152400"/>
            <a:ext cx="2279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75438" y="4572000"/>
            <a:ext cx="2481262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60325" y="-36513"/>
            <a:ext cx="2365375" cy="235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4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3024</TotalTime>
  <Words>367</Words>
  <Application>Microsoft Office PowerPoint</Application>
  <PresentationFormat>On-screen Show (4:3)</PresentationFormat>
  <Paragraphs>74</Paragraphs>
  <Slides>13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  <vt:variant>
        <vt:lpstr>Custom Shows</vt:lpstr>
      </vt:variant>
      <vt:variant>
        <vt:i4>1</vt:i4>
      </vt:variant>
    </vt:vector>
  </HeadingPairs>
  <TitlesOfParts>
    <vt:vector size="17" baseType="lpstr">
      <vt:lpstr>Arial</vt:lpstr>
      <vt:lpstr>Times New Roman</vt:lpstr>
      <vt:lpstr>Default Design</vt:lpstr>
      <vt:lpstr>Slide 1</vt:lpstr>
      <vt:lpstr>Slide 2</vt:lpstr>
      <vt:lpstr>Slide 3</vt:lpstr>
      <vt:lpstr> Chính tả:Nghe - viết </vt:lpstr>
      <vt:lpstr>Slide 5</vt:lpstr>
      <vt:lpstr>Chính tả:Nghe - viết Tiết 50: BÉ NHÌN BIỂN</vt:lpstr>
      <vt:lpstr>Chính tả:Nghe - viết Tiết 50: BÉ NHÌN BIỂN</vt:lpstr>
      <vt:lpstr>Chính tả:Nghe - viết Tiết 50: BÉ NHÌN BIỂN</vt:lpstr>
      <vt:lpstr>Chính tả:Nghe - viết Tiết 50: BÉ NHÌN BIỂN</vt:lpstr>
      <vt:lpstr>Slide 10</vt:lpstr>
      <vt:lpstr>Slide 11</vt:lpstr>
      <vt:lpstr>Slide 12</vt:lpstr>
      <vt:lpstr>Slide 13</vt:lpstr>
      <vt:lpstr>Custom Show 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CSTeam</cp:lastModifiedBy>
  <cp:revision>229</cp:revision>
  <dcterms:created xsi:type="dcterms:W3CDTF">2008-11-07T10:52:38Z</dcterms:created>
  <dcterms:modified xsi:type="dcterms:W3CDTF">2016-06-29T09:26:46Z</dcterms:modified>
</cp:coreProperties>
</file>