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7" r:id="rId2"/>
    <p:sldId id="278" r:id="rId3"/>
    <p:sldId id="284" r:id="rId4"/>
    <p:sldId id="286" r:id="rId5"/>
    <p:sldId id="285" r:id="rId6"/>
    <p:sldId id="28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0000"/>
    <a:srgbClr val="000066"/>
    <a:srgbClr val="008000"/>
    <a:srgbClr val="0033CC"/>
    <a:srgbClr val="CCECFF"/>
    <a:srgbClr val="6633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74" autoAdjust="0"/>
  </p:normalViewPr>
  <p:slideViewPr>
    <p:cSldViewPr>
      <p:cViewPr varScale="1">
        <p:scale>
          <a:sx n="41" d="100"/>
          <a:sy n="41" d="100"/>
        </p:scale>
        <p:origin x="-130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vl1pPr>
          </a:lstStyle>
          <a:p>
            <a:pPr>
              <a:defRPr/>
            </a:pPr>
            <a:fld id="{4CA743E9-9BFB-4F22-9070-33D03385D39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6BFE47-7F90-4CAE-BC70-E78BD086920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75573D-5379-4D9B-923E-45F7C9B3A4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292E80-56FC-4F4F-819E-1E531D00B5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F43BBC-F76D-44B9-B979-D27CDD37CC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70D942-A5DB-4CC2-A781-510D55139D0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377265-DF7D-4E88-9AC1-5E96F8D4B57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75DD668-859F-40AD-B6CE-C84900D87E5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40F1737-96EE-4C33-96CE-FAFA707406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6AE23B-4596-46E6-AD5A-2BDCF412AD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6F696A-16BC-4154-853A-DD39853BAEF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DDB082-1518-4A55-A354-4FAC89F7CBB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lvl1pPr>
          </a:lstStyle>
          <a:p>
            <a:pPr>
              <a:defRPr/>
            </a:pPr>
            <a:fld id="{5E698F78-FA68-4AFB-B66F-AFAD12A515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457200" y="2133600"/>
            <a:ext cx="8382000" cy="2441575"/>
          </a:xfrm>
          <a:prstGeom prst="rect">
            <a:avLst/>
          </a:prstGeom>
          <a:noFill/>
          <a:ln w="9525">
            <a:noFill/>
            <a:miter lim="800000"/>
            <a:headEnd/>
            <a:tailEnd/>
          </a:ln>
        </p:spPr>
        <p:txBody>
          <a:bodyPr>
            <a:spAutoFit/>
          </a:bodyPr>
          <a:lstStyle/>
          <a:p>
            <a:pPr algn="just">
              <a:spcBef>
                <a:spcPct val="50000"/>
              </a:spcBef>
            </a:pPr>
            <a:r>
              <a:rPr lang="en-US" sz="2800" b="1" i="1">
                <a:solidFill>
                  <a:srgbClr val="0033CC"/>
                </a:solidFill>
                <a:latin typeface="Times New Roman" pitchFamily="18" charset="0"/>
              </a:rPr>
              <a:t>    Các em đã được học qua câu chuyện Sơn Tinh, Thuỷ Tinh. Hôm nay chúng ta sẽ tập chép lại một phần của đoạn một câu chuyện này và làm một số bài tập phân biệt âm </a:t>
            </a:r>
            <a:r>
              <a:rPr lang="en-US" sz="2800" b="1" i="1">
                <a:solidFill>
                  <a:srgbClr val="FF3300"/>
                </a:solidFill>
                <a:latin typeface="Times New Roman" pitchFamily="18" charset="0"/>
              </a:rPr>
              <a:t>ch</a:t>
            </a:r>
            <a:r>
              <a:rPr lang="en-US" sz="2800" b="1" i="1">
                <a:solidFill>
                  <a:srgbClr val="663300"/>
                </a:solidFill>
                <a:latin typeface="Times New Roman" pitchFamily="18" charset="0"/>
              </a:rPr>
              <a:t> </a:t>
            </a:r>
            <a:r>
              <a:rPr lang="en-US" sz="2800" b="1" i="1">
                <a:solidFill>
                  <a:srgbClr val="0033CC"/>
                </a:solidFill>
                <a:latin typeface="Times New Roman" pitchFamily="18" charset="0"/>
              </a:rPr>
              <a:t>hay </a:t>
            </a:r>
            <a:r>
              <a:rPr lang="en-US" sz="2800" b="1" i="1">
                <a:solidFill>
                  <a:srgbClr val="FF3300"/>
                </a:solidFill>
                <a:latin typeface="Times New Roman" pitchFamily="18" charset="0"/>
              </a:rPr>
              <a:t>tr</a:t>
            </a:r>
            <a:r>
              <a:rPr lang="en-US" sz="2800" b="1" i="1">
                <a:solidFill>
                  <a:srgbClr val="663300"/>
                </a:solidFill>
                <a:latin typeface="Times New Roman" pitchFamily="18" charset="0"/>
              </a:rPr>
              <a:t> </a:t>
            </a:r>
            <a:r>
              <a:rPr lang="en-US" sz="2800" b="1" i="1">
                <a:solidFill>
                  <a:srgbClr val="0033CC"/>
                </a:solidFill>
                <a:latin typeface="Times New Roman" pitchFamily="18" charset="0"/>
              </a:rPr>
              <a:t>và </a:t>
            </a:r>
            <a:r>
              <a:rPr lang="en-US" sz="2800" b="1" i="1">
                <a:solidFill>
                  <a:srgbClr val="FF3300"/>
                </a:solidFill>
                <a:latin typeface="Times New Roman" pitchFamily="18" charset="0"/>
              </a:rPr>
              <a:t>dấu hỏi</a:t>
            </a:r>
            <a:r>
              <a:rPr lang="en-US" sz="2800" b="1" i="1">
                <a:solidFill>
                  <a:srgbClr val="0033CC"/>
                </a:solidFill>
                <a:latin typeface="Times New Roman" pitchFamily="18" charset="0"/>
              </a:rPr>
              <a:t> và </a:t>
            </a:r>
            <a:r>
              <a:rPr lang="en-US" sz="2800" b="1" i="1">
                <a:solidFill>
                  <a:srgbClr val="FF3300"/>
                </a:solidFill>
                <a:latin typeface="Times New Roman" pitchFamily="18" charset="0"/>
              </a:rPr>
              <a:t>dấu ngã</a:t>
            </a:r>
            <a:r>
              <a:rPr lang="en-US" sz="2800" b="1" i="1">
                <a:solidFill>
                  <a:srgbClr val="0033CC"/>
                </a:solidFill>
                <a:latin typeface="Times New Roman" pitchFamily="18" charset="0"/>
              </a:rPr>
              <a:t> qua bài.</a:t>
            </a:r>
          </a:p>
          <a:p>
            <a:pPr>
              <a:spcBef>
                <a:spcPct val="50000"/>
              </a:spcBef>
              <a:buFontTx/>
              <a:buChar char="-"/>
            </a:pPr>
            <a:endParaRPr lang="en-US" sz="2800" b="1" i="1">
              <a:solidFill>
                <a:srgbClr val="0033CC"/>
              </a:solidFill>
              <a:latin typeface="Times New Roman" pitchFamily="18" charset="0"/>
            </a:endParaRPr>
          </a:p>
        </p:txBody>
      </p:sp>
      <p:sp>
        <p:nvSpPr>
          <p:cNvPr id="6149" name="Rectangle 5"/>
          <p:cNvSpPr>
            <a:spLocks noChangeArrowheads="1"/>
          </p:cNvSpPr>
          <p:nvPr/>
        </p:nvSpPr>
        <p:spPr bwMode="auto">
          <a:xfrm>
            <a:off x="0" y="0"/>
            <a:ext cx="9144000" cy="396875"/>
          </a:xfrm>
          <a:prstGeom prst="rect">
            <a:avLst/>
          </a:prstGeom>
          <a:gradFill rotWithShape="1">
            <a:gsLst>
              <a:gs pos="0">
                <a:srgbClr val="0000FF"/>
              </a:gs>
              <a:gs pos="50000">
                <a:schemeClr val="bg1"/>
              </a:gs>
              <a:gs pos="100000">
                <a:srgbClr val="0000FF"/>
              </a:gs>
            </a:gsLst>
            <a:lin ang="5400000" scaled="1"/>
          </a:gradFill>
          <a:ln>
            <a:noFill/>
          </a:ln>
          <a:effectLst/>
          <a:extLst>
            <a:ext uri="{91240B29-F687-4F45-9708-019B960494DF}"/>
            <a:ext uri="{AF507438-7753-43E0-B8FC-AC1667EBCBE1}"/>
          </a:extLst>
        </p:spPr>
        <p:txBody>
          <a:bodyPr>
            <a:spAutoFit/>
          </a:bodyPr>
          <a:lstStyle/>
          <a:p>
            <a:pPr marL="342900" indent="-342900" algn="ctr">
              <a:spcBef>
                <a:spcPct val="20000"/>
              </a:spcBef>
              <a:defRPr/>
            </a:pPr>
            <a:endParaRPr lang="en-US" sz="2000" b="1" dirty="0"/>
          </a:p>
        </p:txBody>
      </p:sp>
      <p:sp>
        <p:nvSpPr>
          <p:cNvPr id="2052" name="Text Box 10"/>
          <p:cNvSpPr txBox="1">
            <a:spLocks noChangeArrowheads="1"/>
          </p:cNvSpPr>
          <p:nvPr/>
        </p:nvSpPr>
        <p:spPr bwMode="auto">
          <a:xfrm>
            <a:off x="2743200" y="365125"/>
            <a:ext cx="3581400" cy="396875"/>
          </a:xfrm>
          <a:prstGeom prst="rect">
            <a:avLst/>
          </a:prstGeom>
          <a:noFill/>
          <a:ln w="9525">
            <a:noFill/>
            <a:miter lim="800000"/>
            <a:headEnd/>
            <a:tailEnd/>
          </a:ln>
        </p:spPr>
        <p:txBody>
          <a:bodyPr>
            <a:spAutoFit/>
          </a:bodyPr>
          <a:lstStyle/>
          <a:p>
            <a:pPr algn="ctr">
              <a:spcBef>
                <a:spcPct val="50000"/>
              </a:spcBef>
            </a:pPr>
            <a:r>
              <a:rPr lang="en-US" sz="2000" b="1">
                <a:solidFill>
                  <a:schemeClr val="folHlink"/>
                </a:solidFill>
              </a:rPr>
              <a:t>Chính tả</a:t>
            </a:r>
          </a:p>
        </p:txBody>
      </p:sp>
      <p:sp>
        <p:nvSpPr>
          <p:cNvPr id="30728" name="Text Box 8"/>
          <p:cNvSpPr txBox="1">
            <a:spLocks noChangeArrowheads="1"/>
          </p:cNvSpPr>
          <p:nvPr/>
        </p:nvSpPr>
        <p:spPr bwMode="auto">
          <a:xfrm>
            <a:off x="2362200" y="762000"/>
            <a:ext cx="4419600" cy="519113"/>
          </a:xfrm>
          <a:prstGeom prst="rect">
            <a:avLst/>
          </a:prstGeom>
          <a:noFill/>
          <a:ln w="9525">
            <a:noFill/>
            <a:miter lim="800000"/>
            <a:headEnd/>
            <a:tailEnd/>
          </a:ln>
        </p:spPr>
        <p:txBody>
          <a:bodyPr>
            <a:spAutoFit/>
          </a:bodyPr>
          <a:lstStyle/>
          <a:p>
            <a:pPr algn="ctr">
              <a:spcBef>
                <a:spcPct val="50000"/>
              </a:spcBef>
            </a:pPr>
            <a:r>
              <a:rPr lang="en-US" sz="2800" b="1">
                <a:solidFill>
                  <a:srgbClr val="CC3300"/>
                </a:solidFill>
                <a:latin typeface="Times New Roman" pitchFamily="18" charset="0"/>
              </a:rPr>
              <a:t>SƠN TINH, THUỶ TINH</a:t>
            </a:r>
          </a:p>
        </p:txBody>
      </p:sp>
    </p:spTree>
  </p:cSld>
  <p:clrMapOvr>
    <a:masterClrMapping/>
  </p:clrMapOvr>
  <p:transition spd="med">
    <p:cover dir="l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147">
                                            <p:txEl>
                                              <p:pRg st="0" end="0"/>
                                            </p:txEl>
                                          </p:spTgt>
                                        </p:tgtEl>
                                        <p:attrNameLst>
                                          <p:attrName>style.visibility</p:attrName>
                                        </p:attrNameLst>
                                      </p:cBhvr>
                                      <p:to>
                                        <p:strVal val="visible"/>
                                      </p:to>
                                    </p:set>
                                    <p:anim calcmode="discrete" valueType="clr">
                                      <p:cBhvr override="childStyle">
                                        <p:cTn id="7" dur="80"/>
                                        <p:tgtEl>
                                          <p:spTgt spid="61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4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147">
                                            <p:txEl>
                                              <p:pRg st="0" end="0"/>
                                            </p:txEl>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cashreg.wav" builtIn="1"/>
                                        </p:tgtEl>
                                      </p:cMediaNode>
                                    </p:audio>
                                  </p:sub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0728"/>
                                        </p:tgtEl>
                                        <p:attrNameLst>
                                          <p:attrName>style.visibility</p:attrName>
                                        </p:attrNameLst>
                                      </p:cBhvr>
                                      <p:to>
                                        <p:strVal val="visible"/>
                                      </p:to>
                                    </p:set>
                                    <p:anim calcmode="lin" valueType="num">
                                      <p:cBhvr>
                                        <p:cTn id="14" dur="1000" fill="hold"/>
                                        <p:tgtEl>
                                          <p:spTgt spid="30728"/>
                                        </p:tgtEl>
                                        <p:attrNameLst>
                                          <p:attrName>ppt_w</p:attrName>
                                        </p:attrNameLst>
                                      </p:cBhvr>
                                      <p:tavLst>
                                        <p:tav tm="0">
                                          <p:val>
                                            <p:strVal val="#ppt_w*0.70"/>
                                          </p:val>
                                        </p:tav>
                                        <p:tav tm="100000">
                                          <p:val>
                                            <p:strVal val="#ppt_w"/>
                                          </p:val>
                                        </p:tav>
                                      </p:tavLst>
                                    </p:anim>
                                    <p:anim calcmode="lin" valueType="num">
                                      <p:cBhvr>
                                        <p:cTn id="15" dur="1000" fill="hold"/>
                                        <p:tgtEl>
                                          <p:spTgt spid="30728"/>
                                        </p:tgtEl>
                                        <p:attrNameLst>
                                          <p:attrName>ppt_h</p:attrName>
                                        </p:attrNameLst>
                                      </p:cBhvr>
                                      <p:tavLst>
                                        <p:tav tm="0">
                                          <p:val>
                                            <p:strVal val="#ppt_h"/>
                                          </p:val>
                                        </p:tav>
                                        <p:tav tm="100000">
                                          <p:val>
                                            <p:strVal val="#ppt_h"/>
                                          </p:val>
                                        </p:tav>
                                      </p:tavLst>
                                    </p:anim>
                                    <p:animEffect transition="in" filter="fade">
                                      <p:cBhvr>
                                        <p:cTn id="16" dur="1000"/>
                                        <p:tgtEl>
                                          <p:spTgt spid="30728"/>
                                        </p:tgtEl>
                                      </p:cBhvr>
                                    </p:animEffect>
                                  </p:childTnLst>
                                </p:cTn>
                              </p:par>
                              <p:par>
                                <p:cTn id="17" presetID="1" presetClass="exit" presetSubtype="0" fill="hold" grpId="0" nodeType="withEffect">
                                  <p:stCondLst>
                                    <p:cond delay="0"/>
                                  </p:stCondLst>
                                  <p:iterate type="lt">
                                    <p:tmAbs val="0"/>
                                  </p:iterate>
                                  <p:childTnLst>
                                    <p:set>
                                      <p:cBhvr>
                                        <p:cTn id="18" dur="1" fill="hold">
                                          <p:stCondLst>
                                            <p:cond delay="0"/>
                                          </p:stCondLst>
                                        </p:cTn>
                                        <p:tgtEl>
                                          <p:spTgt spid="61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allAtOnce"/>
      <p:bldP spid="307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ChangeArrowheads="1"/>
          </p:cNvSpPr>
          <p:nvPr/>
        </p:nvSpPr>
        <p:spPr bwMode="auto">
          <a:xfrm>
            <a:off x="0" y="0"/>
            <a:ext cx="9144000" cy="396875"/>
          </a:xfrm>
          <a:prstGeom prst="rect">
            <a:avLst/>
          </a:prstGeom>
          <a:gradFill rotWithShape="1">
            <a:gsLst>
              <a:gs pos="0">
                <a:srgbClr val="0000FF"/>
              </a:gs>
              <a:gs pos="50000">
                <a:schemeClr val="bg1"/>
              </a:gs>
              <a:gs pos="100000">
                <a:srgbClr val="0000FF"/>
              </a:gs>
            </a:gsLst>
            <a:lin ang="5400000" scaled="1"/>
          </a:gradFill>
          <a:ln>
            <a:noFill/>
          </a:ln>
          <a:effectLst/>
          <a:extLst>
            <a:ext uri="{91240B29-F687-4F45-9708-019B960494DF}"/>
            <a:ext uri="{AF507438-7753-43E0-B8FC-AC1667EBCBE1}"/>
          </a:extLst>
        </p:spPr>
        <p:txBody>
          <a:bodyPr>
            <a:spAutoFit/>
          </a:bodyPr>
          <a:lstStyle/>
          <a:p>
            <a:pPr marL="342900" indent="-342900" algn="ctr">
              <a:spcBef>
                <a:spcPct val="20000"/>
              </a:spcBef>
              <a:defRPr/>
            </a:pPr>
            <a:endParaRPr lang="en-US" sz="2000" b="1" dirty="0"/>
          </a:p>
        </p:txBody>
      </p:sp>
      <p:sp>
        <p:nvSpPr>
          <p:cNvPr id="3075" name="Text Box 10"/>
          <p:cNvSpPr txBox="1">
            <a:spLocks noChangeArrowheads="1"/>
          </p:cNvSpPr>
          <p:nvPr/>
        </p:nvSpPr>
        <p:spPr bwMode="auto">
          <a:xfrm>
            <a:off x="2743200" y="365125"/>
            <a:ext cx="3581400" cy="396875"/>
          </a:xfrm>
          <a:prstGeom prst="rect">
            <a:avLst/>
          </a:prstGeom>
          <a:noFill/>
          <a:ln w="9525">
            <a:noFill/>
            <a:miter lim="800000"/>
            <a:headEnd/>
            <a:tailEnd/>
          </a:ln>
        </p:spPr>
        <p:txBody>
          <a:bodyPr>
            <a:spAutoFit/>
          </a:bodyPr>
          <a:lstStyle/>
          <a:p>
            <a:pPr algn="ctr">
              <a:spcBef>
                <a:spcPct val="50000"/>
              </a:spcBef>
            </a:pPr>
            <a:r>
              <a:rPr lang="en-US" sz="2000" b="1">
                <a:solidFill>
                  <a:schemeClr val="folHlink"/>
                </a:solidFill>
              </a:rPr>
              <a:t>Chính tả</a:t>
            </a:r>
          </a:p>
        </p:txBody>
      </p:sp>
      <p:sp>
        <p:nvSpPr>
          <p:cNvPr id="6147" name="Text Box 3"/>
          <p:cNvSpPr txBox="1">
            <a:spLocks noChangeArrowheads="1"/>
          </p:cNvSpPr>
          <p:nvPr/>
        </p:nvSpPr>
        <p:spPr bwMode="auto">
          <a:xfrm>
            <a:off x="457200" y="1371600"/>
            <a:ext cx="8382000" cy="519113"/>
          </a:xfrm>
          <a:prstGeom prst="rect">
            <a:avLst/>
          </a:prstGeom>
          <a:noFill/>
          <a:ln w="9525">
            <a:noFill/>
            <a:miter lim="800000"/>
            <a:headEnd/>
            <a:tailEnd/>
          </a:ln>
        </p:spPr>
        <p:txBody>
          <a:bodyPr>
            <a:spAutoFit/>
          </a:bodyPr>
          <a:lstStyle/>
          <a:p>
            <a:pPr algn="just">
              <a:spcBef>
                <a:spcPct val="50000"/>
              </a:spcBef>
            </a:pPr>
            <a:r>
              <a:rPr lang="en-US" sz="2800" b="1">
                <a:solidFill>
                  <a:srgbClr val="006600"/>
                </a:solidFill>
                <a:latin typeface="Times New Roman" pitchFamily="18" charset="0"/>
              </a:rPr>
              <a:t>1. Tập chép:</a:t>
            </a:r>
            <a:r>
              <a:rPr lang="en-US" sz="2800" b="1" i="1">
                <a:solidFill>
                  <a:srgbClr val="0033CC"/>
                </a:solidFill>
                <a:latin typeface="Times New Roman" pitchFamily="18" charset="0"/>
              </a:rPr>
              <a:t> </a:t>
            </a:r>
            <a:r>
              <a:rPr lang="en-US" sz="2800" b="1" i="1">
                <a:solidFill>
                  <a:srgbClr val="663300"/>
                </a:solidFill>
                <a:latin typeface="Times New Roman" pitchFamily="18" charset="0"/>
              </a:rPr>
              <a:t>( từ đầu đến … cầu hôn công chúa).</a:t>
            </a:r>
          </a:p>
        </p:txBody>
      </p:sp>
      <p:sp>
        <p:nvSpPr>
          <p:cNvPr id="2" name="Text Box 3"/>
          <p:cNvSpPr txBox="1">
            <a:spLocks noChangeArrowheads="1"/>
          </p:cNvSpPr>
          <p:nvPr/>
        </p:nvSpPr>
        <p:spPr bwMode="auto">
          <a:xfrm>
            <a:off x="457200" y="2100263"/>
            <a:ext cx="8305800" cy="1735137"/>
          </a:xfrm>
          <a:prstGeom prst="rect">
            <a:avLst/>
          </a:prstGeom>
          <a:noFill/>
          <a:ln w="9525">
            <a:noFill/>
            <a:miter lim="800000"/>
            <a:headEnd/>
            <a:tailEnd/>
          </a:ln>
        </p:spPr>
        <p:txBody>
          <a:bodyPr>
            <a:spAutoFit/>
          </a:bodyPr>
          <a:lstStyle/>
          <a:p>
            <a:pPr algn="just">
              <a:spcBef>
                <a:spcPct val="50000"/>
              </a:spcBef>
            </a:pPr>
            <a:r>
              <a:rPr lang="en-US" sz="2200" b="1">
                <a:solidFill>
                  <a:srgbClr val="0033CC"/>
                </a:solidFill>
              </a:rPr>
              <a:t>       </a:t>
            </a:r>
            <a:r>
              <a:rPr lang="en-US" sz="2400" b="1">
                <a:solidFill>
                  <a:srgbClr val="0033CC"/>
                </a:solidFill>
              </a:rPr>
              <a:t>Hùng Vương thứ mười tám có một người con gái đẹp tuyệt trần, tên là Mị Nương. Nhà vua muốn kén cho công chúa một người chồng tài giỏi.</a:t>
            </a:r>
          </a:p>
          <a:p>
            <a:pPr algn="just">
              <a:spcBef>
                <a:spcPct val="50000"/>
              </a:spcBef>
            </a:pPr>
            <a:r>
              <a:rPr lang="en-US" sz="2400" b="1">
                <a:solidFill>
                  <a:srgbClr val="0033CC"/>
                </a:solidFill>
              </a:rPr>
              <a:t>    Một hôm, có hai chàng trai đến cầu hôn công chúa.</a:t>
            </a:r>
          </a:p>
        </p:txBody>
      </p:sp>
      <p:sp>
        <p:nvSpPr>
          <p:cNvPr id="3" name="Text Box 3"/>
          <p:cNvSpPr txBox="1">
            <a:spLocks noChangeArrowheads="1"/>
          </p:cNvSpPr>
          <p:nvPr/>
        </p:nvSpPr>
        <p:spPr bwMode="auto">
          <a:xfrm>
            <a:off x="762000" y="4648200"/>
            <a:ext cx="8153400" cy="519113"/>
          </a:xfrm>
          <a:prstGeom prst="rect">
            <a:avLst/>
          </a:prstGeom>
          <a:noFill/>
          <a:ln w="9525">
            <a:noFill/>
            <a:miter lim="800000"/>
            <a:headEnd/>
            <a:tailEnd/>
          </a:ln>
        </p:spPr>
        <p:txBody>
          <a:bodyPr>
            <a:spAutoFit/>
          </a:bodyPr>
          <a:lstStyle/>
          <a:p>
            <a:pPr algn="just">
              <a:spcBef>
                <a:spcPct val="50000"/>
              </a:spcBef>
            </a:pPr>
            <a:r>
              <a:rPr lang="en-US" sz="2800" b="1">
                <a:solidFill>
                  <a:srgbClr val="006600"/>
                </a:solidFill>
                <a:latin typeface="Times New Roman" pitchFamily="18" charset="0"/>
              </a:rPr>
              <a:t>Tìm các tên riêng trong bài chính tả?</a:t>
            </a:r>
            <a:endParaRPr lang="en-US" sz="2800" b="1" i="1">
              <a:solidFill>
                <a:srgbClr val="0033CC"/>
              </a:solidFill>
              <a:latin typeface="Times New Roman" pitchFamily="18" charset="0"/>
            </a:endParaRPr>
          </a:p>
        </p:txBody>
      </p:sp>
      <p:sp>
        <p:nvSpPr>
          <p:cNvPr id="34828" name="Line 12"/>
          <p:cNvSpPr>
            <a:spLocks noChangeShapeType="1"/>
          </p:cNvSpPr>
          <p:nvPr/>
        </p:nvSpPr>
        <p:spPr bwMode="auto">
          <a:xfrm>
            <a:off x="1133475" y="2509838"/>
            <a:ext cx="1905000" cy="0"/>
          </a:xfrm>
          <a:prstGeom prst="line">
            <a:avLst/>
          </a:prstGeom>
          <a:noFill/>
          <a:ln w="19050">
            <a:solidFill>
              <a:srgbClr val="FF0000"/>
            </a:solidFill>
            <a:round/>
            <a:headEnd/>
            <a:tailEnd/>
          </a:ln>
        </p:spPr>
        <p:txBody>
          <a:bodyPr/>
          <a:lstStyle/>
          <a:p>
            <a:endParaRPr lang="en-US"/>
          </a:p>
        </p:txBody>
      </p:sp>
      <p:sp>
        <p:nvSpPr>
          <p:cNvPr id="3080" name="Text Box 29"/>
          <p:cNvSpPr txBox="1">
            <a:spLocks noChangeArrowheads="1"/>
          </p:cNvSpPr>
          <p:nvPr/>
        </p:nvSpPr>
        <p:spPr bwMode="auto">
          <a:xfrm>
            <a:off x="2362200" y="762000"/>
            <a:ext cx="4419600" cy="519113"/>
          </a:xfrm>
          <a:prstGeom prst="rect">
            <a:avLst/>
          </a:prstGeom>
          <a:noFill/>
          <a:ln w="9525">
            <a:noFill/>
            <a:miter lim="800000"/>
            <a:headEnd/>
            <a:tailEnd/>
          </a:ln>
        </p:spPr>
        <p:txBody>
          <a:bodyPr>
            <a:spAutoFit/>
          </a:bodyPr>
          <a:lstStyle/>
          <a:p>
            <a:pPr algn="ctr">
              <a:spcBef>
                <a:spcPct val="50000"/>
              </a:spcBef>
            </a:pPr>
            <a:r>
              <a:rPr lang="en-US" sz="2800" b="1">
                <a:solidFill>
                  <a:srgbClr val="CC3300"/>
                </a:solidFill>
                <a:latin typeface="Times New Roman" pitchFamily="18" charset="0"/>
              </a:rPr>
              <a:t>SƠN TINH, THUỶ TINH</a:t>
            </a:r>
          </a:p>
        </p:txBody>
      </p:sp>
      <p:sp>
        <p:nvSpPr>
          <p:cNvPr id="34847" name="Line 31"/>
          <p:cNvSpPr>
            <a:spLocks noChangeShapeType="1"/>
          </p:cNvSpPr>
          <p:nvPr/>
        </p:nvSpPr>
        <p:spPr bwMode="auto">
          <a:xfrm>
            <a:off x="3700463" y="2862263"/>
            <a:ext cx="1371600" cy="0"/>
          </a:xfrm>
          <a:prstGeom prst="line">
            <a:avLst/>
          </a:prstGeom>
          <a:noFill/>
          <a:ln w="19050">
            <a:solidFill>
              <a:srgbClr val="FF0000"/>
            </a:solidFill>
            <a:round/>
            <a:headEnd/>
            <a:tailEnd/>
          </a:ln>
        </p:spPr>
        <p:txBody>
          <a:bodyPr/>
          <a:lstStyle/>
          <a:p>
            <a:endParaRPr lang="en-US"/>
          </a:p>
        </p:txBody>
      </p:sp>
      <p:sp>
        <p:nvSpPr>
          <p:cNvPr id="34848" name="Line 32"/>
          <p:cNvSpPr>
            <a:spLocks noChangeShapeType="1"/>
          </p:cNvSpPr>
          <p:nvPr/>
        </p:nvSpPr>
        <p:spPr bwMode="auto">
          <a:xfrm>
            <a:off x="2514600" y="1219200"/>
            <a:ext cx="1905000" cy="0"/>
          </a:xfrm>
          <a:prstGeom prst="line">
            <a:avLst/>
          </a:prstGeom>
          <a:noFill/>
          <a:ln w="19050">
            <a:solidFill>
              <a:srgbClr val="FF0000"/>
            </a:solidFill>
            <a:round/>
            <a:headEnd/>
            <a:tailEnd/>
          </a:ln>
        </p:spPr>
        <p:txBody>
          <a:bodyPr/>
          <a:lstStyle/>
          <a:p>
            <a:endParaRPr lang="en-US"/>
          </a:p>
        </p:txBody>
      </p:sp>
      <p:sp>
        <p:nvSpPr>
          <p:cNvPr id="34849" name="Line 33"/>
          <p:cNvSpPr>
            <a:spLocks noChangeShapeType="1"/>
          </p:cNvSpPr>
          <p:nvPr/>
        </p:nvSpPr>
        <p:spPr bwMode="auto">
          <a:xfrm>
            <a:off x="4572000" y="1219200"/>
            <a:ext cx="1905000" cy="0"/>
          </a:xfrm>
          <a:prstGeom prst="line">
            <a:avLst/>
          </a:prstGeom>
          <a:noFill/>
          <a:ln w="19050">
            <a:solidFill>
              <a:srgbClr val="FF0000"/>
            </a:solidFill>
            <a:round/>
            <a:headEnd/>
            <a:tailEnd/>
          </a:ln>
        </p:spPr>
        <p:txBody>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147">
                                            <p:txEl>
                                              <p:pRg st="0" end="0"/>
                                            </p:txEl>
                                          </p:spTgt>
                                        </p:tgtEl>
                                        <p:attrNameLst>
                                          <p:attrName>style.visibility</p:attrName>
                                        </p:attrNameLst>
                                      </p:cBhvr>
                                      <p:to>
                                        <p:strVal val="visible"/>
                                      </p:to>
                                    </p:set>
                                    <p:anim calcmode="discrete" valueType="clr">
                                      <p:cBhvr override="childStyle">
                                        <p:cTn id="7" dur="80"/>
                                        <p:tgtEl>
                                          <p:spTgt spid="61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4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147">
                                            <p:txEl>
                                              <p:pRg st="0" end="0"/>
                                            </p:txEl>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cashreg.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
                                        </p:tgtEl>
                                        <p:attrNameLst>
                                          <p:attrName>style.visibility</p:attrName>
                                        </p:attrNameLst>
                                      </p:cBhvr>
                                      <p:to>
                                        <p:strVal val="visible"/>
                                      </p:to>
                                    </p:set>
                                    <p:anim calcmode="discrete" valueType="clr">
                                      <p:cBhvr override="childStyle">
                                        <p:cTn id="14"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
                                        </p:tgtEl>
                                        <p:attrNameLst>
                                          <p:attrName>fillcolor</p:attrName>
                                        </p:attrNameLst>
                                      </p:cBhvr>
                                      <p:tavLst>
                                        <p:tav tm="0">
                                          <p:val>
                                            <p:clrVal>
                                              <a:schemeClr val="accent2"/>
                                            </p:clrVal>
                                          </p:val>
                                        </p:tav>
                                        <p:tav tm="50000">
                                          <p:val>
                                            <p:clrVal>
                                              <a:schemeClr val="hlink"/>
                                            </p:clrVal>
                                          </p:val>
                                        </p:tav>
                                      </p:tavLst>
                                    </p:anim>
                                    <p:set>
                                      <p:cBhvr>
                                        <p:cTn id="16" dur="80"/>
                                        <p:tgtEl>
                                          <p:spTgt spid="2"/>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21"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0" end="0"/>
                                            </p:txEl>
                                          </p:spTgt>
                                        </p:tgtEl>
                                        <p:attrNameLst>
                                          <p:attrName>fill.type</p:attrName>
                                        </p:attrNameLst>
                                      </p:cBhvr>
                                      <p:to>
                                        <p:strVal val="solid"/>
                                      </p:to>
                                    </p:set>
                                  </p:childTnLst>
                                  <p:subTnLst>
                                    <p:audio>
                                      <p:cMediaNode>
                                        <p:cTn display="0" masterRel="sameClick">
                                          <p:stCondLst>
                                            <p:cond evt="begin" delay="0">
                                              <p:tn val="19"/>
                                            </p:cond>
                                          </p:stCondLst>
                                          <p:endCondLst>
                                            <p:cond evt="onStopAudio" delay="0">
                                              <p:tgtEl>
                                                <p:sldTgt/>
                                              </p:tgtEl>
                                            </p:cond>
                                          </p:endCondLst>
                                        </p:cTn>
                                        <p:tgtEl>
                                          <p:sndTgt r:embed="rId2" name="cashreg.wav" builtIn="1"/>
                                        </p:tgtEl>
                                      </p:cMediaNode>
                                    </p:audio>
                                  </p:sub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34848"/>
                                        </p:tgtEl>
                                        <p:attrNameLst>
                                          <p:attrName>style.visibility</p:attrName>
                                        </p:attrNameLst>
                                      </p:cBhvr>
                                      <p:to>
                                        <p:strVal val="visible"/>
                                      </p:to>
                                    </p:set>
                                    <p:animEffect transition="in" filter="strips(downRight)">
                                      <p:cBhvr>
                                        <p:cTn id="28" dur="500"/>
                                        <p:tgtEl>
                                          <p:spTgt spid="34848"/>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34849"/>
                                        </p:tgtEl>
                                        <p:attrNameLst>
                                          <p:attrName>style.visibility</p:attrName>
                                        </p:attrNameLst>
                                      </p:cBhvr>
                                      <p:to>
                                        <p:strVal val="visible"/>
                                      </p:to>
                                    </p:set>
                                    <p:animEffect transition="in" filter="strips(downRight)">
                                      <p:cBhvr>
                                        <p:cTn id="33" dur="500"/>
                                        <p:tgtEl>
                                          <p:spTgt spid="34849"/>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grpId="0" nodeType="clickEffect">
                                  <p:stCondLst>
                                    <p:cond delay="0"/>
                                  </p:stCondLst>
                                  <p:childTnLst>
                                    <p:set>
                                      <p:cBhvr>
                                        <p:cTn id="37" dur="1" fill="hold">
                                          <p:stCondLst>
                                            <p:cond delay="0"/>
                                          </p:stCondLst>
                                        </p:cTn>
                                        <p:tgtEl>
                                          <p:spTgt spid="34828"/>
                                        </p:tgtEl>
                                        <p:attrNameLst>
                                          <p:attrName>style.visibility</p:attrName>
                                        </p:attrNameLst>
                                      </p:cBhvr>
                                      <p:to>
                                        <p:strVal val="visible"/>
                                      </p:to>
                                    </p:set>
                                    <p:animEffect transition="in" filter="strips(downRight)">
                                      <p:cBhvr>
                                        <p:cTn id="38" dur="500"/>
                                        <p:tgtEl>
                                          <p:spTgt spid="34828"/>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34847"/>
                                        </p:tgtEl>
                                        <p:attrNameLst>
                                          <p:attrName>style.visibility</p:attrName>
                                        </p:attrNameLst>
                                      </p:cBhvr>
                                      <p:to>
                                        <p:strVal val="visible"/>
                                      </p:to>
                                    </p:set>
                                    <p:animEffect transition="in" filter="strips(downRight)">
                                      <p:cBhvr>
                                        <p:cTn id="43" dur="500"/>
                                        <p:tgtEl>
                                          <p:spTgt spid="34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828" grpId="0" animBg="1"/>
      <p:bldP spid="34847" grpId="0" animBg="1"/>
      <p:bldP spid="34848" grpId="0" animBg="1"/>
      <p:bldP spid="348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ChangeArrowheads="1"/>
          </p:cNvSpPr>
          <p:nvPr/>
        </p:nvSpPr>
        <p:spPr bwMode="auto">
          <a:xfrm>
            <a:off x="0" y="0"/>
            <a:ext cx="9144000" cy="396875"/>
          </a:xfrm>
          <a:prstGeom prst="rect">
            <a:avLst/>
          </a:prstGeom>
          <a:gradFill rotWithShape="1">
            <a:gsLst>
              <a:gs pos="0">
                <a:srgbClr val="0000FF"/>
              </a:gs>
              <a:gs pos="50000">
                <a:schemeClr val="bg1"/>
              </a:gs>
              <a:gs pos="100000">
                <a:srgbClr val="0000FF"/>
              </a:gs>
            </a:gsLst>
            <a:lin ang="5400000" scaled="1"/>
          </a:gradFill>
          <a:ln>
            <a:noFill/>
          </a:ln>
          <a:effectLst/>
          <a:extLst>
            <a:ext uri="{91240B29-F687-4F45-9708-019B960494DF}"/>
            <a:ext uri="{AF507438-7753-43E0-B8FC-AC1667EBCBE1}"/>
          </a:extLst>
        </p:spPr>
        <p:txBody>
          <a:bodyPr>
            <a:spAutoFit/>
          </a:bodyPr>
          <a:lstStyle/>
          <a:p>
            <a:pPr marL="342900" indent="-342900" algn="ctr">
              <a:spcBef>
                <a:spcPct val="20000"/>
              </a:spcBef>
              <a:defRPr/>
            </a:pPr>
            <a:endParaRPr lang="en-US" sz="2000" b="1" dirty="0"/>
          </a:p>
        </p:txBody>
      </p:sp>
      <p:sp>
        <p:nvSpPr>
          <p:cNvPr id="4099" name="Text Box 10"/>
          <p:cNvSpPr txBox="1">
            <a:spLocks noChangeArrowheads="1"/>
          </p:cNvSpPr>
          <p:nvPr/>
        </p:nvSpPr>
        <p:spPr bwMode="auto">
          <a:xfrm>
            <a:off x="2743200" y="365125"/>
            <a:ext cx="3581400" cy="396875"/>
          </a:xfrm>
          <a:prstGeom prst="rect">
            <a:avLst/>
          </a:prstGeom>
          <a:noFill/>
          <a:ln w="9525">
            <a:noFill/>
            <a:miter lim="800000"/>
            <a:headEnd/>
            <a:tailEnd/>
          </a:ln>
        </p:spPr>
        <p:txBody>
          <a:bodyPr>
            <a:spAutoFit/>
          </a:bodyPr>
          <a:lstStyle/>
          <a:p>
            <a:pPr algn="ctr">
              <a:spcBef>
                <a:spcPct val="50000"/>
              </a:spcBef>
            </a:pPr>
            <a:r>
              <a:rPr lang="en-US" sz="2000" b="1">
                <a:solidFill>
                  <a:schemeClr val="folHlink"/>
                </a:solidFill>
              </a:rPr>
              <a:t>Chính tả</a:t>
            </a:r>
          </a:p>
        </p:txBody>
      </p:sp>
      <p:sp>
        <p:nvSpPr>
          <p:cNvPr id="4100" name="Text Box 3"/>
          <p:cNvSpPr txBox="1">
            <a:spLocks noChangeArrowheads="1"/>
          </p:cNvSpPr>
          <p:nvPr/>
        </p:nvSpPr>
        <p:spPr bwMode="auto">
          <a:xfrm>
            <a:off x="457200" y="1371600"/>
            <a:ext cx="8382000" cy="519113"/>
          </a:xfrm>
          <a:prstGeom prst="rect">
            <a:avLst/>
          </a:prstGeom>
          <a:noFill/>
          <a:ln w="9525">
            <a:noFill/>
            <a:miter lim="800000"/>
            <a:headEnd/>
            <a:tailEnd/>
          </a:ln>
        </p:spPr>
        <p:txBody>
          <a:bodyPr>
            <a:spAutoFit/>
          </a:bodyPr>
          <a:lstStyle/>
          <a:p>
            <a:pPr algn="just">
              <a:spcBef>
                <a:spcPct val="50000"/>
              </a:spcBef>
            </a:pPr>
            <a:r>
              <a:rPr lang="en-US" sz="2800" b="1">
                <a:solidFill>
                  <a:srgbClr val="006600"/>
                </a:solidFill>
                <a:latin typeface="Times New Roman" pitchFamily="18" charset="0"/>
              </a:rPr>
              <a:t>1. Tập chép:</a:t>
            </a:r>
            <a:r>
              <a:rPr lang="en-US" sz="2800" b="1" i="1">
                <a:solidFill>
                  <a:srgbClr val="0033CC"/>
                </a:solidFill>
                <a:latin typeface="Times New Roman" pitchFamily="18" charset="0"/>
              </a:rPr>
              <a:t> </a:t>
            </a:r>
            <a:r>
              <a:rPr lang="en-US" sz="2800" b="1" i="1">
                <a:solidFill>
                  <a:srgbClr val="663300"/>
                </a:solidFill>
                <a:latin typeface="Times New Roman" pitchFamily="18" charset="0"/>
              </a:rPr>
              <a:t>( từ đầu đến … cầu hôn công chúa).</a:t>
            </a:r>
          </a:p>
        </p:txBody>
      </p:sp>
      <p:sp>
        <p:nvSpPr>
          <p:cNvPr id="4101" name="Text Box 3"/>
          <p:cNvSpPr txBox="1">
            <a:spLocks noChangeArrowheads="1"/>
          </p:cNvSpPr>
          <p:nvPr/>
        </p:nvSpPr>
        <p:spPr bwMode="auto">
          <a:xfrm>
            <a:off x="457200" y="2286000"/>
            <a:ext cx="8305800" cy="2195513"/>
          </a:xfrm>
          <a:prstGeom prst="rect">
            <a:avLst/>
          </a:prstGeom>
          <a:noFill/>
          <a:ln w="9525">
            <a:noFill/>
            <a:miter lim="800000"/>
            <a:headEnd/>
            <a:tailEnd/>
          </a:ln>
        </p:spPr>
        <p:txBody>
          <a:bodyPr>
            <a:spAutoFit/>
          </a:bodyPr>
          <a:lstStyle/>
          <a:p>
            <a:pPr algn="just">
              <a:lnSpc>
                <a:spcPct val="120000"/>
              </a:lnSpc>
              <a:spcBef>
                <a:spcPct val="50000"/>
              </a:spcBef>
            </a:pPr>
            <a:r>
              <a:rPr lang="en-US" sz="2200" b="1">
                <a:solidFill>
                  <a:srgbClr val="0033CC"/>
                </a:solidFill>
              </a:rPr>
              <a:t>   </a:t>
            </a:r>
            <a:r>
              <a:rPr lang="en-US" sz="2600" b="1">
                <a:solidFill>
                  <a:srgbClr val="0033CC"/>
                </a:solidFill>
              </a:rPr>
              <a:t> </a:t>
            </a:r>
            <a:r>
              <a:rPr lang="en-US" sz="2600" b="1">
                <a:latin typeface="HP001 4H" pitchFamily="34" charset="0"/>
              </a:rPr>
              <a:t>Hùng Vương thứ mười tám có một người con gái đẹp tuyệt trần, tên là Mị Nương. Nhà vua muốn kén cho công chúa một người chồng tài giỏi.</a:t>
            </a:r>
          </a:p>
          <a:p>
            <a:pPr algn="just">
              <a:lnSpc>
                <a:spcPct val="120000"/>
              </a:lnSpc>
              <a:spcBef>
                <a:spcPct val="50000"/>
              </a:spcBef>
            </a:pPr>
            <a:r>
              <a:rPr lang="en-US" sz="2600" b="1">
                <a:latin typeface="HP001 4H" pitchFamily="34" charset="0"/>
              </a:rPr>
              <a:t>  Một hôm, có hai chàng trai đến cầu hôn công chúa.</a:t>
            </a:r>
          </a:p>
        </p:txBody>
      </p:sp>
      <p:sp>
        <p:nvSpPr>
          <p:cNvPr id="4102" name="Text Box 8"/>
          <p:cNvSpPr txBox="1">
            <a:spLocks noChangeArrowheads="1"/>
          </p:cNvSpPr>
          <p:nvPr/>
        </p:nvSpPr>
        <p:spPr bwMode="auto">
          <a:xfrm>
            <a:off x="2362200" y="762000"/>
            <a:ext cx="4419600" cy="519113"/>
          </a:xfrm>
          <a:prstGeom prst="rect">
            <a:avLst/>
          </a:prstGeom>
          <a:noFill/>
          <a:ln w="9525">
            <a:noFill/>
            <a:miter lim="800000"/>
            <a:headEnd/>
            <a:tailEnd/>
          </a:ln>
        </p:spPr>
        <p:txBody>
          <a:bodyPr>
            <a:spAutoFit/>
          </a:bodyPr>
          <a:lstStyle/>
          <a:p>
            <a:pPr algn="ctr">
              <a:spcBef>
                <a:spcPct val="50000"/>
              </a:spcBef>
            </a:pPr>
            <a:r>
              <a:rPr lang="en-US" sz="2800" b="1">
                <a:solidFill>
                  <a:srgbClr val="CC3300"/>
                </a:solidFill>
                <a:latin typeface="Times New Roman" pitchFamily="18" charset="0"/>
              </a:rPr>
              <a:t>SƠN TINH, THUỶ TINH</a:t>
            </a:r>
          </a:p>
        </p:txBody>
      </p:sp>
    </p:spTree>
  </p:cSld>
  <p:clrMapOvr>
    <a:masterClrMapping/>
  </p:clrMapOvr>
  <p:transition spd="med">
    <p:sndAc>
      <p:stSnd>
        <p:snd r:embed="rId2" name="arrow.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ChangeArrowheads="1"/>
          </p:cNvSpPr>
          <p:nvPr/>
        </p:nvSpPr>
        <p:spPr bwMode="auto">
          <a:xfrm>
            <a:off x="0" y="0"/>
            <a:ext cx="9144000" cy="396875"/>
          </a:xfrm>
          <a:prstGeom prst="rect">
            <a:avLst/>
          </a:prstGeom>
          <a:gradFill rotWithShape="1">
            <a:gsLst>
              <a:gs pos="0">
                <a:srgbClr val="0000FF"/>
              </a:gs>
              <a:gs pos="50000">
                <a:schemeClr val="bg1"/>
              </a:gs>
              <a:gs pos="100000">
                <a:srgbClr val="0000FF"/>
              </a:gs>
            </a:gsLst>
            <a:lin ang="5400000" scaled="1"/>
          </a:gradFill>
          <a:ln>
            <a:noFill/>
          </a:ln>
          <a:effectLst/>
          <a:extLst>
            <a:ext uri="{91240B29-F687-4F45-9708-019B960494DF}"/>
            <a:ext uri="{AF507438-7753-43E0-B8FC-AC1667EBCBE1}"/>
          </a:extLst>
        </p:spPr>
        <p:txBody>
          <a:bodyPr>
            <a:spAutoFit/>
          </a:bodyPr>
          <a:lstStyle/>
          <a:p>
            <a:pPr marL="342900" indent="-342900" algn="ctr">
              <a:spcBef>
                <a:spcPct val="20000"/>
              </a:spcBef>
              <a:defRPr/>
            </a:pPr>
            <a:endParaRPr lang="en-US" sz="2000" b="1" dirty="0"/>
          </a:p>
        </p:txBody>
      </p:sp>
      <p:sp>
        <p:nvSpPr>
          <p:cNvPr id="5123" name="Text Box 10"/>
          <p:cNvSpPr txBox="1">
            <a:spLocks noChangeArrowheads="1"/>
          </p:cNvSpPr>
          <p:nvPr/>
        </p:nvSpPr>
        <p:spPr bwMode="auto">
          <a:xfrm>
            <a:off x="2743200" y="365125"/>
            <a:ext cx="3581400" cy="396875"/>
          </a:xfrm>
          <a:prstGeom prst="rect">
            <a:avLst/>
          </a:prstGeom>
          <a:noFill/>
          <a:ln w="9525">
            <a:noFill/>
            <a:miter lim="800000"/>
            <a:headEnd/>
            <a:tailEnd/>
          </a:ln>
        </p:spPr>
        <p:txBody>
          <a:bodyPr>
            <a:spAutoFit/>
          </a:bodyPr>
          <a:lstStyle/>
          <a:p>
            <a:pPr algn="ctr">
              <a:spcBef>
                <a:spcPct val="50000"/>
              </a:spcBef>
            </a:pPr>
            <a:r>
              <a:rPr lang="en-US" sz="2000" b="1">
                <a:solidFill>
                  <a:schemeClr val="folHlink"/>
                </a:solidFill>
              </a:rPr>
              <a:t>Chính tả</a:t>
            </a:r>
          </a:p>
        </p:txBody>
      </p:sp>
      <p:sp>
        <p:nvSpPr>
          <p:cNvPr id="6147" name="Text Box 3"/>
          <p:cNvSpPr txBox="1">
            <a:spLocks noChangeArrowheads="1"/>
          </p:cNvSpPr>
          <p:nvPr/>
        </p:nvSpPr>
        <p:spPr bwMode="auto">
          <a:xfrm>
            <a:off x="4495800" y="1524000"/>
            <a:ext cx="4325938" cy="946150"/>
          </a:xfrm>
          <a:prstGeom prst="rect">
            <a:avLst/>
          </a:prstGeom>
          <a:noFill/>
          <a:ln w="9525">
            <a:noFill/>
            <a:miter lim="800000"/>
            <a:headEnd/>
            <a:tailEnd/>
          </a:ln>
        </p:spPr>
        <p:txBody>
          <a:bodyPr>
            <a:spAutoFit/>
          </a:bodyPr>
          <a:lstStyle/>
          <a:p>
            <a:pPr marL="342900" indent="-342900" algn="ctr">
              <a:spcBef>
                <a:spcPct val="50000"/>
              </a:spcBef>
            </a:pPr>
            <a:r>
              <a:rPr lang="en-US" sz="2800" b="1">
                <a:solidFill>
                  <a:srgbClr val="006600"/>
                </a:solidFill>
                <a:latin typeface="Times New Roman" pitchFamily="18" charset="0"/>
              </a:rPr>
              <a:t>(2).  a) Điền vào chỗ trống </a:t>
            </a:r>
            <a:r>
              <a:rPr lang="en-US" sz="2800" b="1" i="1">
                <a:solidFill>
                  <a:srgbClr val="CC3300"/>
                </a:solidFill>
                <a:latin typeface="Times New Roman" pitchFamily="18" charset="0"/>
              </a:rPr>
              <a:t>ch</a:t>
            </a:r>
            <a:r>
              <a:rPr lang="en-US" sz="2800" b="1">
                <a:solidFill>
                  <a:srgbClr val="006600"/>
                </a:solidFill>
                <a:latin typeface="Times New Roman" pitchFamily="18" charset="0"/>
              </a:rPr>
              <a:t> hay </a:t>
            </a:r>
            <a:r>
              <a:rPr lang="en-US" sz="2800" b="1" i="1">
                <a:solidFill>
                  <a:srgbClr val="CC3300"/>
                </a:solidFill>
                <a:latin typeface="Times New Roman" pitchFamily="18" charset="0"/>
              </a:rPr>
              <a:t>tr</a:t>
            </a:r>
            <a:r>
              <a:rPr lang="en-US" sz="2800" b="1">
                <a:solidFill>
                  <a:srgbClr val="006600"/>
                </a:solidFill>
                <a:latin typeface="Times New Roman" pitchFamily="18" charset="0"/>
              </a:rPr>
              <a:t>:</a:t>
            </a:r>
            <a:r>
              <a:rPr lang="en-US" sz="2800" b="1" i="1">
                <a:solidFill>
                  <a:srgbClr val="0033CC"/>
                </a:solidFill>
                <a:latin typeface="Times New Roman" pitchFamily="18" charset="0"/>
              </a:rPr>
              <a:t> 	</a:t>
            </a:r>
            <a:endParaRPr lang="en-US" sz="2800" b="1">
              <a:solidFill>
                <a:srgbClr val="0033CC"/>
              </a:solidFill>
              <a:latin typeface="Times New Roman" pitchFamily="18" charset="0"/>
            </a:endParaRPr>
          </a:p>
        </p:txBody>
      </p:sp>
      <p:sp>
        <p:nvSpPr>
          <p:cNvPr id="5125" name="Text Box 6"/>
          <p:cNvSpPr txBox="1">
            <a:spLocks noChangeArrowheads="1"/>
          </p:cNvSpPr>
          <p:nvPr/>
        </p:nvSpPr>
        <p:spPr bwMode="auto">
          <a:xfrm>
            <a:off x="2895600" y="685800"/>
            <a:ext cx="4419600" cy="519113"/>
          </a:xfrm>
          <a:prstGeom prst="rect">
            <a:avLst/>
          </a:prstGeom>
          <a:noFill/>
          <a:ln w="9525">
            <a:noFill/>
            <a:miter lim="800000"/>
            <a:headEnd/>
            <a:tailEnd/>
          </a:ln>
        </p:spPr>
        <p:txBody>
          <a:bodyPr>
            <a:spAutoFit/>
          </a:bodyPr>
          <a:lstStyle/>
          <a:p>
            <a:pPr algn="ctr">
              <a:spcBef>
                <a:spcPct val="50000"/>
              </a:spcBef>
            </a:pPr>
            <a:r>
              <a:rPr lang="en-US" sz="2800" b="1">
                <a:solidFill>
                  <a:srgbClr val="CC3300"/>
                </a:solidFill>
                <a:latin typeface="Times New Roman" pitchFamily="18" charset="0"/>
              </a:rPr>
              <a:t>SƠN TINH, THUỶ TINH</a:t>
            </a:r>
          </a:p>
        </p:txBody>
      </p:sp>
      <p:grpSp>
        <p:nvGrpSpPr>
          <p:cNvPr id="2" name="Group 87"/>
          <p:cNvGrpSpPr>
            <a:grpSpLocks/>
          </p:cNvGrpSpPr>
          <p:nvPr/>
        </p:nvGrpSpPr>
        <p:grpSpPr bwMode="auto">
          <a:xfrm>
            <a:off x="361950" y="914400"/>
            <a:ext cx="5203825" cy="5757863"/>
            <a:chOff x="228" y="576"/>
            <a:chExt cx="3278" cy="3627"/>
          </a:xfrm>
        </p:grpSpPr>
        <p:grpSp>
          <p:nvGrpSpPr>
            <p:cNvPr id="5136" name="Group 33"/>
            <p:cNvGrpSpPr>
              <a:grpSpLocks/>
            </p:cNvGrpSpPr>
            <p:nvPr/>
          </p:nvGrpSpPr>
          <p:grpSpPr bwMode="auto">
            <a:xfrm rot="-1391733">
              <a:off x="1510" y="1188"/>
              <a:ext cx="1202" cy="1122"/>
              <a:chOff x="3432" y="1845"/>
              <a:chExt cx="1170" cy="1005"/>
            </a:xfrm>
          </p:grpSpPr>
          <p:pic>
            <p:nvPicPr>
              <p:cNvPr id="5160" name="Picture 31" descr="NA02435_"/>
              <p:cNvPicPr>
                <a:picLocks noChangeAspect="1" noChangeArrowheads="1"/>
              </p:cNvPicPr>
              <p:nvPr/>
            </p:nvPicPr>
            <p:blipFill>
              <a:blip r:embed="rId3"/>
              <a:srcRect/>
              <a:stretch>
                <a:fillRect/>
              </a:stretch>
            </p:blipFill>
            <p:spPr bwMode="auto">
              <a:xfrm rot="1202894">
                <a:off x="3432" y="1845"/>
                <a:ext cx="1170" cy="1005"/>
              </a:xfrm>
              <a:prstGeom prst="rect">
                <a:avLst/>
              </a:prstGeom>
              <a:noFill/>
              <a:ln w="9525">
                <a:noFill/>
                <a:miter lim="800000"/>
                <a:headEnd/>
                <a:tailEnd/>
              </a:ln>
            </p:spPr>
          </p:pic>
          <p:sp>
            <p:nvSpPr>
              <p:cNvPr id="5161" name="Oval 32"/>
              <p:cNvSpPr>
                <a:spLocks noChangeArrowheads="1"/>
              </p:cNvSpPr>
              <p:nvPr/>
            </p:nvSpPr>
            <p:spPr bwMode="auto">
              <a:xfrm rot="-209869">
                <a:off x="3645" y="1968"/>
                <a:ext cx="912" cy="528"/>
              </a:xfrm>
              <a:prstGeom prst="ellipse">
                <a:avLst/>
              </a:prstGeom>
              <a:solidFill>
                <a:srgbClr val="FFFFFF"/>
              </a:solidFill>
              <a:ln w="9525">
                <a:noFill/>
                <a:round/>
                <a:headEnd/>
                <a:tailEnd/>
              </a:ln>
            </p:spPr>
            <p:txBody>
              <a:bodyPr wrap="none" anchor="ctr"/>
              <a:lstStyle/>
              <a:p>
                <a:pPr algn="ctr"/>
                <a:r>
                  <a:rPr lang="en-US" sz="2400" b="1">
                    <a:solidFill>
                      <a:srgbClr val="0033CC"/>
                    </a:solidFill>
                  </a:rPr>
                  <a:t>... ú ý</a:t>
                </a:r>
              </a:p>
            </p:txBody>
          </p:sp>
        </p:grpSp>
        <p:grpSp>
          <p:nvGrpSpPr>
            <p:cNvPr id="5137" name="Group 49"/>
            <p:cNvGrpSpPr>
              <a:grpSpLocks/>
            </p:cNvGrpSpPr>
            <p:nvPr/>
          </p:nvGrpSpPr>
          <p:grpSpPr bwMode="auto">
            <a:xfrm rot="-962412">
              <a:off x="1842" y="2013"/>
              <a:ext cx="1202" cy="1122"/>
              <a:chOff x="3432" y="1845"/>
              <a:chExt cx="1170" cy="1005"/>
            </a:xfrm>
          </p:grpSpPr>
          <p:pic>
            <p:nvPicPr>
              <p:cNvPr id="5158" name="Picture 50" descr="NA02435_"/>
              <p:cNvPicPr>
                <a:picLocks noChangeAspect="1" noChangeArrowheads="1"/>
              </p:cNvPicPr>
              <p:nvPr/>
            </p:nvPicPr>
            <p:blipFill>
              <a:blip r:embed="rId3"/>
              <a:srcRect/>
              <a:stretch>
                <a:fillRect/>
              </a:stretch>
            </p:blipFill>
            <p:spPr bwMode="auto">
              <a:xfrm rot="1202894">
                <a:off x="3432" y="1845"/>
                <a:ext cx="1170" cy="1005"/>
              </a:xfrm>
              <a:prstGeom prst="rect">
                <a:avLst/>
              </a:prstGeom>
              <a:noFill/>
              <a:ln w="9525">
                <a:noFill/>
                <a:miter lim="800000"/>
                <a:headEnd/>
                <a:tailEnd/>
              </a:ln>
            </p:spPr>
          </p:pic>
          <p:sp>
            <p:nvSpPr>
              <p:cNvPr id="5159" name="Oval 51"/>
              <p:cNvSpPr>
                <a:spLocks noChangeArrowheads="1"/>
              </p:cNvSpPr>
              <p:nvPr/>
            </p:nvSpPr>
            <p:spPr bwMode="auto">
              <a:xfrm rot="-209869">
                <a:off x="3645" y="1968"/>
                <a:ext cx="912" cy="528"/>
              </a:xfrm>
              <a:prstGeom prst="ellipse">
                <a:avLst/>
              </a:prstGeom>
              <a:solidFill>
                <a:srgbClr val="FFFFFF"/>
              </a:solidFill>
              <a:ln w="9525">
                <a:noFill/>
                <a:round/>
                <a:headEnd/>
                <a:tailEnd/>
              </a:ln>
            </p:spPr>
            <p:txBody>
              <a:bodyPr wrap="none" anchor="ctr"/>
              <a:lstStyle/>
              <a:p>
                <a:pPr algn="ctr"/>
                <a:r>
                  <a:rPr lang="en-US" sz="2400" b="1">
                    <a:solidFill>
                      <a:srgbClr val="0033CC"/>
                    </a:solidFill>
                  </a:rPr>
                  <a:t>… uyền </a:t>
                </a:r>
              </a:p>
              <a:p>
                <a:pPr algn="ctr"/>
                <a:r>
                  <a:rPr lang="en-US" sz="2400" b="1">
                    <a:solidFill>
                      <a:srgbClr val="0033CC"/>
                    </a:solidFill>
                  </a:rPr>
                  <a:t>cành</a:t>
                </a:r>
              </a:p>
            </p:txBody>
          </p:sp>
        </p:grpSp>
        <p:grpSp>
          <p:nvGrpSpPr>
            <p:cNvPr id="5138" name="Group 52"/>
            <p:cNvGrpSpPr>
              <a:grpSpLocks/>
            </p:cNvGrpSpPr>
            <p:nvPr/>
          </p:nvGrpSpPr>
          <p:grpSpPr bwMode="auto">
            <a:xfrm rot="-852044">
              <a:off x="2304" y="2748"/>
              <a:ext cx="1202" cy="1122"/>
              <a:chOff x="3432" y="1845"/>
              <a:chExt cx="1170" cy="1005"/>
            </a:xfrm>
          </p:grpSpPr>
          <p:pic>
            <p:nvPicPr>
              <p:cNvPr id="5156" name="Picture 53" descr="NA02435_"/>
              <p:cNvPicPr>
                <a:picLocks noChangeAspect="1" noChangeArrowheads="1"/>
              </p:cNvPicPr>
              <p:nvPr/>
            </p:nvPicPr>
            <p:blipFill>
              <a:blip r:embed="rId3"/>
              <a:srcRect/>
              <a:stretch>
                <a:fillRect/>
              </a:stretch>
            </p:blipFill>
            <p:spPr bwMode="auto">
              <a:xfrm rot="1202894">
                <a:off x="3432" y="1845"/>
                <a:ext cx="1170" cy="1005"/>
              </a:xfrm>
              <a:prstGeom prst="rect">
                <a:avLst/>
              </a:prstGeom>
              <a:noFill/>
              <a:ln w="9525">
                <a:noFill/>
                <a:miter lim="800000"/>
                <a:headEnd/>
                <a:tailEnd/>
              </a:ln>
            </p:spPr>
          </p:pic>
          <p:sp>
            <p:nvSpPr>
              <p:cNvPr id="5157" name="Oval 54"/>
              <p:cNvSpPr>
                <a:spLocks noChangeArrowheads="1"/>
              </p:cNvSpPr>
              <p:nvPr/>
            </p:nvSpPr>
            <p:spPr bwMode="auto">
              <a:xfrm rot="-209869">
                <a:off x="3645" y="1968"/>
                <a:ext cx="912" cy="528"/>
              </a:xfrm>
              <a:prstGeom prst="ellipse">
                <a:avLst/>
              </a:prstGeom>
              <a:solidFill>
                <a:srgbClr val="FFFFFF"/>
              </a:solidFill>
              <a:ln w="9525">
                <a:noFill/>
                <a:round/>
                <a:headEnd/>
                <a:tailEnd/>
              </a:ln>
            </p:spPr>
            <p:txBody>
              <a:bodyPr wrap="none" anchor="ctr"/>
              <a:lstStyle/>
              <a:p>
                <a:pPr algn="ctr"/>
                <a:r>
                  <a:rPr lang="en-US" sz="2400" b="1">
                    <a:solidFill>
                      <a:srgbClr val="0033CC"/>
                    </a:solidFill>
                  </a:rPr>
                  <a:t>… ở về</a:t>
                </a:r>
              </a:p>
            </p:txBody>
          </p:sp>
        </p:grpSp>
        <p:grpSp>
          <p:nvGrpSpPr>
            <p:cNvPr id="5139" name="Group 55"/>
            <p:cNvGrpSpPr>
              <a:grpSpLocks/>
            </p:cNvGrpSpPr>
            <p:nvPr/>
          </p:nvGrpSpPr>
          <p:grpSpPr bwMode="auto">
            <a:xfrm rot="21185509" flipH="1">
              <a:off x="228" y="1553"/>
              <a:ext cx="1280" cy="1101"/>
              <a:chOff x="3432" y="1845"/>
              <a:chExt cx="1170" cy="1005"/>
            </a:xfrm>
          </p:grpSpPr>
          <p:pic>
            <p:nvPicPr>
              <p:cNvPr id="5154" name="Picture 56" descr="NA02435_"/>
              <p:cNvPicPr>
                <a:picLocks noChangeAspect="1" noChangeArrowheads="1"/>
              </p:cNvPicPr>
              <p:nvPr/>
            </p:nvPicPr>
            <p:blipFill>
              <a:blip r:embed="rId3"/>
              <a:srcRect/>
              <a:stretch>
                <a:fillRect/>
              </a:stretch>
            </p:blipFill>
            <p:spPr bwMode="auto">
              <a:xfrm rot="1202894">
                <a:off x="3432" y="1845"/>
                <a:ext cx="1170" cy="1005"/>
              </a:xfrm>
              <a:prstGeom prst="rect">
                <a:avLst/>
              </a:prstGeom>
              <a:noFill/>
              <a:ln w="9525">
                <a:noFill/>
                <a:miter lim="800000"/>
                <a:headEnd/>
                <a:tailEnd/>
              </a:ln>
            </p:spPr>
          </p:pic>
          <p:sp>
            <p:nvSpPr>
              <p:cNvPr id="5155" name="Oval 57"/>
              <p:cNvSpPr>
                <a:spLocks noChangeArrowheads="1"/>
              </p:cNvSpPr>
              <p:nvPr/>
            </p:nvSpPr>
            <p:spPr bwMode="auto">
              <a:xfrm rot="-209869">
                <a:off x="3645" y="1968"/>
                <a:ext cx="912" cy="528"/>
              </a:xfrm>
              <a:prstGeom prst="ellipse">
                <a:avLst/>
              </a:prstGeom>
              <a:solidFill>
                <a:srgbClr val="FFFFFF"/>
              </a:solidFill>
              <a:ln w="9525">
                <a:noFill/>
                <a:round/>
                <a:headEnd/>
                <a:tailEnd/>
              </a:ln>
            </p:spPr>
            <p:txBody>
              <a:bodyPr wrap="none" anchor="ctr"/>
              <a:lstStyle/>
              <a:p>
                <a:pPr algn="ctr"/>
                <a:r>
                  <a:rPr lang="en-US" sz="2400" b="1">
                    <a:solidFill>
                      <a:srgbClr val="0033CC"/>
                    </a:solidFill>
                  </a:rPr>
                  <a:t>… ú mưa</a:t>
                </a:r>
              </a:p>
            </p:txBody>
          </p:sp>
        </p:grpSp>
        <p:grpSp>
          <p:nvGrpSpPr>
            <p:cNvPr id="5140" name="Group 58"/>
            <p:cNvGrpSpPr>
              <a:grpSpLocks/>
            </p:cNvGrpSpPr>
            <p:nvPr/>
          </p:nvGrpSpPr>
          <p:grpSpPr bwMode="auto">
            <a:xfrm rot="21185509" flipH="1">
              <a:off x="495" y="2358"/>
              <a:ext cx="1280" cy="1101"/>
              <a:chOff x="3432" y="1845"/>
              <a:chExt cx="1170" cy="1005"/>
            </a:xfrm>
          </p:grpSpPr>
          <p:pic>
            <p:nvPicPr>
              <p:cNvPr id="5152" name="Picture 59" descr="NA02435_"/>
              <p:cNvPicPr>
                <a:picLocks noChangeAspect="1" noChangeArrowheads="1"/>
              </p:cNvPicPr>
              <p:nvPr/>
            </p:nvPicPr>
            <p:blipFill>
              <a:blip r:embed="rId3"/>
              <a:srcRect/>
              <a:stretch>
                <a:fillRect/>
              </a:stretch>
            </p:blipFill>
            <p:spPr bwMode="auto">
              <a:xfrm rot="1202894">
                <a:off x="3432" y="1845"/>
                <a:ext cx="1170" cy="1005"/>
              </a:xfrm>
              <a:prstGeom prst="rect">
                <a:avLst/>
              </a:prstGeom>
              <a:noFill/>
              <a:ln w="9525">
                <a:noFill/>
                <a:miter lim="800000"/>
                <a:headEnd/>
                <a:tailEnd/>
              </a:ln>
            </p:spPr>
          </p:pic>
          <p:sp>
            <p:nvSpPr>
              <p:cNvPr id="5153" name="Oval 60"/>
              <p:cNvSpPr>
                <a:spLocks noChangeArrowheads="1"/>
              </p:cNvSpPr>
              <p:nvPr/>
            </p:nvSpPr>
            <p:spPr bwMode="auto">
              <a:xfrm rot="-209869">
                <a:off x="3645" y="1968"/>
                <a:ext cx="912" cy="528"/>
              </a:xfrm>
              <a:prstGeom prst="ellipse">
                <a:avLst/>
              </a:prstGeom>
              <a:solidFill>
                <a:srgbClr val="FFFFFF"/>
              </a:solidFill>
              <a:ln w="9525">
                <a:noFill/>
                <a:round/>
                <a:headEnd/>
                <a:tailEnd/>
              </a:ln>
            </p:spPr>
            <p:txBody>
              <a:bodyPr wrap="none" anchor="ctr"/>
              <a:lstStyle/>
              <a:p>
                <a:pPr algn="ctr"/>
                <a:r>
                  <a:rPr lang="en-US" sz="2400" b="1">
                    <a:solidFill>
                      <a:srgbClr val="0033CC"/>
                    </a:solidFill>
                  </a:rPr>
                  <a:t>… uyền tin</a:t>
                </a:r>
              </a:p>
            </p:txBody>
          </p:sp>
        </p:grpSp>
        <p:grpSp>
          <p:nvGrpSpPr>
            <p:cNvPr id="5141" name="Group 61"/>
            <p:cNvGrpSpPr>
              <a:grpSpLocks/>
            </p:cNvGrpSpPr>
            <p:nvPr/>
          </p:nvGrpSpPr>
          <p:grpSpPr bwMode="auto">
            <a:xfrm rot="21185509" flipH="1">
              <a:off x="957" y="3102"/>
              <a:ext cx="1280" cy="1101"/>
              <a:chOff x="3432" y="1845"/>
              <a:chExt cx="1170" cy="1005"/>
            </a:xfrm>
          </p:grpSpPr>
          <p:pic>
            <p:nvPicPr>
              <p:cNvPr id="5150" name="Picture 62" descr="NA02435_"/>
              <p:cNvPicPr>
                <a:picLocks noChangeAspect="1" noChangeArrowheads="1"/>
              </p:cNvPicPr>
              <p:nvPr/>
            </p:nvPicPr>
            <p:blipFill>
              <a:blip r:embed="rId3"/>
              <a:srcRect/>
              <a:stretch>
                <a:fillRect/>
              </a:stretch>
            </p:blipFill>
            <p:spPr bwMode="auto">
              <a:xfrm rot="1202894">
                <a:off x="3432" y="1845"/>
                <a:ext cx="1170" cy="1005"/>
              </a:xfrm>
              <a:prstGeom prst="rect">
                <a:avLst/>
              </a:prstGeom>
              <a:noFill/>
              <a:ln w="9525">
                <a:noFill/>
                <a:miter lim="800000"/>
                <a:headEnd/>
                <a:tailEnd/>
              </a:ln>
            </p:spPr>
          </p:pic>
          <p:sp>
            <p:nvSpPr>
              <p:cNvPr id="5151" name="Oval 63"/>
              <p:cNvSpPr>
                <a:spLocks noChangeArrowheads="1"/>
              </p:cNvSpPr>
              <p:nvPr/>
            </p:nvSpPr>
            <p:spPr bwMode="auto">
              <a:xfrm rot="-209869">
                <a:off x="3645" y="1968"/>
                <a:ext cx="912" cy="528"/>
              </a:xfrm>
              <a:prstGeom prst="ellipse">
                <a:avLst/>
              </a:prstGeom>
              <a:solidFill>
                <a:srgbClr val="FFFFFF"/>
              </a:solidFill>
              <a:ln w="9525">
                <a:noFill/>
                <a:round/>
                <a:headEnd/>
                <a:tailEnd/>
              </a:ln>
            </p:spPr>
            <p:txBody>
              <a:bodyPr wrap="none" anchor="ctr"/>
              <a:lstStyle/>
              <a:p>
                <a:pPr algn="ctr"/>
                <a:r>
                  <a:rPr lang="en-US" sz="2400" b="1">
                    <a:solidFill>
                      <a:srgbClr val="0033CC"/>
                    </a:solidFill>
                  </a:rPr>
                  <a:t>… ở hàng</a:t>
                </a:r>
              </a:p>
            </p:txBody>
          </p:sp>
        </p:grpSp>
        <p:grpSp>
          <p:nvGrpSpPr>
            <p:cNvPr id="5142" name="Group 64"/>
            <p:cNvGrpSpPr>
              <a:grpSpLocks/>
            </p:cNvGrpSpPr>
            <p:nvPr/>
          </p:nvGrpSpPr>
          <p:grpSpPr bwMode="auto">
            <a:xfrm rot="658553" flipH="1">
              <a:off x="432" y="576"/>
              <a:ext cx="2592" cy="3216"/>
              <a:chOff x="2448" y="1152"/>
              <a:chExt cx="2160" cy="2544"/>
            </a:xfrm>
          </p:grpSpPr>
          <p:sp>
            <p:nvSpPr>
              <p:cNvPr id="5143" name="Freeform 65"/>
              <p:cNvSpPr>
                <a:spLocks/>
              </p:cNvSpPr>
              <p:nvPr/>
            </p:nvSpPr>
            <p:spPr bwMode="auto">
              <a:xfrm>
                <a:off x="2448" y="1728"/>
                <a:ext cx="1584" cy="1968"/>
              </a:xfrm>
              <a:custGeom>
                <a:avLst/>
                <a:gdLst>
                  <a:gd name="T0" fmla="*/ 0 w 1488"/>
                  <a:gd name="T1" fmla="*/ 2208 h 2208"/>
                  <a:gd name="T2" fmla="*/ 672 w 1488"/>
                  <a:gd name="T3" fmla="*/ 1680 h 2208"/>
                  <a:gd name="T4" fmla="*/ 1488 w 1488"/>
                  <a:gd name="T5" fmla="*/ 0 h 2208"/>
                  <a:gd name="T6" fmla="*/ 0 60000 65536"/>
                  <a:gd name="T7" fmla="*/ 0 60000 65536"/>
                  <a:gd name="T8" fmla="*/ 0 60000 65536"/>
                  <a:gd name="T9" fmla="*/ 0 w 1488"/>
                  <a:gd name="T10" fmla="*/ 0 h 2208"/>
                  <a:gd name="T11" fmla="*/ 1488 w 1488"/>
                  <a:gd name="T12" fmla="*/ 2208 h 2208"/>
                </a:gdLst>
                <a:ahLst/>
                <a:cxnLst>
                  <a:cxn ang="T6">
                    <a:pos x="T0" y="T1"/>
                  </a:cxn>
                  <a:cxn ang="T7">
                    <a:pos x="T2" y="T3"/>
                  </a:cxn>
                  <a:cxn ang="T8">
                    <a:pos x="T4" y="T5"/>
                  </a:cxn>
                </a:cxnLst>
                <a:rect l="T9" t="T10" r="T11" b="T12"/>
                <a:pathLst>
                  <a:path w="1488" h="2208">
                    <a:moveTo>
                      <a:pt x="0" y="2208"/>
                    </a:moveTo>
                    <a:cubicBezTo>
                      <a:pt x="212" y="2128"/>
                      <a:pt x="424" y="2048"/>
                      <a:pt x="672" y="1680"/>
                    </a:cubicBezTo>
                    <a:cubicBezTo>
                      <a:pt x="920" y="1312"/>
                      <a:pt x="1328" y="320"/>
                      <a:pt x="1488" y="0"/>
                    </a:cubicBezTo>
                  </a:path>
                </a:pathLst>
              </a:custGeom>
              <a:noFill/>
              <a:ln w="101600">
                <a:solidFill>
                  <a:srgbClr val="800000"/>
                </a:solidFill>
                <a:round/>
                <a:headEnd/>
                <a:tailEnd/>
              </a:ln>
            </p:spPr>
            <p:txBody>
              <a:bodyPr/>
              <a:lstStyle/>
              <a:p>
                <a:endParaRPr lang="en-US"/>
              </a:p>
            </p:txBody>
          </p:sp>
          <p:sp>
            <p:nvSpPr>
              <p:cNvPr id="5144" name="Oval 66"/>
              <p:cNvSpPr>
                <a:spLocks noChangeArrowheads="1"/>
              </p:cNvSpPr>
              <p:nvPr/>
            </p:nvSpPr>
            <p:spPr bwMode="auto">
              <a:xfrm>
                <a:off x="4032" y="1152"/>
                <a:ext cx="432" cy="432"/>
              </a:xfrm>
              <a:prstGeom prst="ellipse">
                <a:avLst/>
              </a:prstGeom>
              <a:solidFill>
                <a:srgbClr val="FF00FF"/>
              </a:solidFill>
              <a:ln w="9525">
                <a:solidFill>
                  <a:schemeClr val="tx1"/>
                </a:solidFill>
                <a:round/>
                <a:headEnd/>
                <a:tailEnd/>
              </a:ln>
            </p:spPr>
            <p:txBody>
              <a:bodyPr wrap="none" anchor="ctr"/>
              <a:lstStyle/>
              <a:p>
                <a:endParaRPr lang="en-US"/>
              </a:p>
            </p:txBody>
          </p:sp>
          <p:sp>
            <p:nvSpPr>
              <p:cNvPr id="5145" name="Oval 67"/>
              <p:cNvSpPr>
                <a:spLocks noChangeArrowheads="1"/>
              </p:cNvSpPr>
              <p:nvPr/>
            </p:nvSpPr>
            <p:spPr bwMode="auto">
              <a:xfrm>
                <a:off x="4176" y="1488"/>
                <a:ext cx="432" cy="432"/>
              </a:xfrm>
              <a:prstGeom prst="ellipse">
                <a:avLst/>
              </a:prstGeom>
              <a:solidFill>
                <a:srgbClr val="FF00FF"/>
              </a:solidFill>
              <a:ln w="9525">
                <a:solidFill>
                  <a:schemeClr val="tx1"/>
                </a:solidFill>
                <a:round/>
                <a:headEnd/>
                <a:tailEnd/>
              </a:ln>
            </p:spPr>
            <p:txBody>
              <a:bodyPr wrap="none" anchor="ctr"/>
              <a:lstStyle/>
              <a:p>
                <a:endParaRPr lang="en-US"/>
              </a:p>
            </p:txBody>
          </p:sp>
          <p:sp>
            <p:nvSpPr>
              <p:cNvPr id="5146" name="Oval 68"/>
              <p:cNvSpPr>
                <a:spLocks noChangeArrowheads="1"/>
              </p:cNvSpPr>
              <p:nvPr/>
            </p:nvSpPr>
            <p:spPr bwMode="auto">
              <a:xfrm>
                <a:off x="3888" y="1680"/>
                <a:ext cx="432" cy="432"/>
              </a:xfrm>
              <a:prstGeom prst="ellipse">
                <a:avLst/>
              </a:prstGeom>
              <a:solidFill>
                <a:srgbClr val="FF00FF"/>
              </a:solidFill>
              <a:ln w="9525">
                <a:solidFill>
                  <a:schemeClr val="tx1"/>
                </a:solidFill>
                <a:round/>
                <a:headEnd/>
                <a:tailEnd/>
              </a:ln>
            </p:spPr>
            <p:txBody>
              <a:bodyPr wrap="none" anchor="ctr"/>
              <a:lstStyle/>
              <a:p>
                <a:endParaRPr lang="en-US"/>
              </a:p>
            </p:txBody>
          </p:sp>
          <p:sp>
            <p:nvSpPr>
              <p:cNvPr id="5147" name="Oval 69"/>
              <p:cNvSpPr>
                <a:spLocks noChangeArrowheads="1"/>
              </p:cNvSpPr>
              <p:nvPr/>
            </p:nvSpPr>
            <p:spPr bwMode="auto">
              <a:xfrm>
                <a:off x="3696" y="1200"/>
                <a:ext cx="432" cy="432"/>
              </a:xfrm>
              <a:prstGeom prst="ellipse">
                <a:avLst/>
              </a:prstGeom>
              <a:solidFill>
                <a:srgbClr val="FF00FF"/>
              </a:solidFill>
              <a:ln w="9525">
                <a:solidFill>
                  <a:schemeClr val="tx1"/>
                </a:solidFill>
                <a:round/>
                <a:headEnd/>
                <a:tailEnd/>
              </a:ln>
            </p:spPr>
            <p:txBody>
              <a:bodyPr wrap="none" anchor="ctr"/>
              <a:lstStyle/>
              <a:p>
                <a:endParaRPr lang="en-US"/>
              </a:p>
            </p:txBody>
          </p:sp>
          <p:sp>
            <p:nvSpPr>
              <p:cNvPr id="5148" name="Oval 70"/>
              <p:cNvSpPr>
                <a:spLocks noChangeArrowheads="1"/>
              </p:cNvSpPr>
              <p:nvPr/>
            </p:nvSpPr>
            <p:spPr bwMode="auto">
              <a:xfrm>
                <a:off x="3600" y="1488"/>
                <a:ext cx="432" cy="432"/>
              </a:xfrm>
              <a:prstGeom prst="ellipse">
                <a:avLst/>
              </a:prstGeom>
              <a:solidFill>
                <a:srgbClr val="FF00FF"/>
              </a:solidFill>
              <a:ln w="9525">
                <a:solidFill>
                  <a:schemeClr val="tx1"/>
                </a:solidFill>
                <a:round/>
                <a:headEnd/>
                <a:tailEnd/>
              </a:ln>
            </p:spPr>
            <p:txBody>
              <a:bodyPr wrap="none" anchor="ctr"/>
              <a:lstStyle/>
              <a:p>
                <a:endParaRPr lang="en-US"/>
              </a:p>
            </p:txBody>
          </p:sp>
          <p:sp>
            <p:nvSpPr>
              <p:cNvPr id="5149" name="Oval 71"/>
              <p:cNvSpPr>
                <a:spLocks noChangeArrowheads="1"/>
              </p:cNvSpPr>
              <p:nvPr/>
            </p:nvSpPr>
            <p:spPr bwMode="auto">
              <a:xfrm>
                <a:off x="3888" y="1392"/>
                <a:ext cx="432" cy="432"/>
              </a:xfrm>
              <a:prstGeom prst="ellipse">
                <a:avLst/>
              </a:prstGeom>
              <a:solidFill>
                <a:srgbClr val="FFFF00"/>
              </a:solidFill>
              <a:ln w="9525">
                <a:solidFill>
                  <a:schemeClr val="tx1"/>
                </a:solidFill>
                <a:round/>
                <a:headEnd/>
                <a:tailEnd/>
              </a:ln>
            </p:spPr>
            <p:txBody>
              <a:bodyPr wrap="none" anchor="ctr"/>
              <a:lstStyle/>
              <a:p>
                <a:pPr algn="ctr"/>
                <a:r>
                  <a:rPr lang="en-US" sz="2400" b="1">
                    <a:solidFill>
                      <a:srgbClr val="0033CC"/>
                    </a:solidFill>
                  </a:rPr>
                  <a:t>Ch</a:t>
                </a:r>
                <a:r>
                  <a:rPr lang="en-US" sz="2400" b="1">
                    <a:solidFill>
                      <a:srgbClr val="FF3300"/>
                    </a:solidFill>
                  </a:rPr>
                  <a:t>/</a:t>
                </a:r>
                <a:r>
                  <a:rPr lang="en-US" sz="2400" b="1">
                    <a:solidFill>
                      <a:srgbClr val="0033CC"/>
                    </a:solidFill>
                  </a:rPr>
                  <a:t>tr</a:t>
                </a:r>
              </a:p>
            </p:txBody>
          </p:sp>
        </p:grpSp>
      </p:grpSp>
      <p:sp>
        <p:nvSpPr>
          <p:cNvPr id="43080" name="Text Box 72"/>
          <p:cNvSpPr txBox="1">
            <a:spLocks noChangeArrowheads="1"/>
          </p:cNvSpPr>
          <p:nvPr/>
        </p:nvSpPr>
        <p:spPr bwMode="auto">
          <a:xfrm>
            <a:off x="557213" y="2895600"/>
            <a:ext cx="762000" cy="519113"/>
          </a:xfrm>
          <a:prstGeom prst="rect">
            <a:avLst/>
          </a:prstGeom>
          <a:noFill/>
          <a:ln w="9525">
            <a:noFill/>
            <a:miter lim="800000"/>
            <a:headEnd/>
            <a:tailEnd/>
          </a:ln>
        </p:spPr>
        <p:txBody>
          <a:bodyPr>
            <a:spAutoFit/>
          </a:bodyPr>
          <a:lstStyle/>
          <a:p>
            <a:pPr>
              <a:spcBef>
                <a:spcPct val="50000"/>
              </a:spcBef>
            </a:pPr>
            <a:r>
              <a:rPr lang="en-US" sz="2800" b="1">
                <a:solidFill>
                  <a:srgbClr val="CC3300"/>
                </a:solidFill>
                <a:latin typeface="Times New Roman" pitchFamily="18" charset="0"/>
              </a:rPr>
              <a:t>tr</a:t>
            </a:r>
          </a:p>
        </p:txBody>
      </p:sp>
      <p:sp>
        <p:nvSpPr>
          <p:cNvPr id="43081" name="Text Box 73"/>
          <p:cNvSpPr txBox="1">
            <a:spLocks noChangeArrowheads="1"/>
          </p:cNvSpPr>
          <p:nvPr/>
        </p:nvSpPr>
        <p:spPr bwMode="auto">
          <a:xfrm rot="-1411115">
            <a:off x="2890838" y="2305050"/>
            <a:ext cx="762000" cy="519113"/>
          </a:xfrm>
          <a:prstGeom prst="rect">
            <a:avLst/>
          </a:prstGeom>
          <a:noFill/>
          <a:ln w="9525">
            <a:noFill/>
            <a:miter lim="800000"/>
            <a:headEnd/>
            <a:tailEnd/>
          </a:ln>
        </p:spPr>
        <p:txBody>
          <a:bodyPr>
            <a:spAutoFit/>
          </a:bodyPr>
          <a:lstStyle/>
          <a:p>
            <a:pPr>
              <a:spcBef>
                <a:spcPct val="50000"/>
              </a:spcBef>
            </a:pPr>
            <a:r>
              <a:rPr lang="en-US" sz="2800" b="1">
                <a:solidFill>
                  <a:srgbClr val="CC3300"/>
                </a:solidFill>
                <a:latin typeface="Times New Roman" pitchFamily="18" charset="0"/>
              </a:rPr>
              <a:t>ch</a:t>
            </a:r>
          </a:p>
        </p:txBody>
      </p:sp>
      <p:sp>
        <p:nvSpPr>
          <p:cNvPr id="43082" name="Text Box 74"/>
          <p:cNvSpPr txBox="1">
            <a:spLocks noChangeArrowheads="1"/>
          </p:cNvSpPr>
          <p:nvPr/>
        </p:nvSpPr>
        <p:spPr bwMode="auto">
          <a:xfrm rot="-251929">
            <a:off x="866775" y="4181475"/>
            <a:ext cx="762000" cy="519113"/>
          </a:xfrm>
          <a:prstGeom prst="rect">
            <a:avLst/>
          </a:prstGeom>
          <a:noFill/>
          <a:ln w="9525">
            <a:noFill/>
            <a:miter lim="800000"/>
            <a:headEnd/>
            <a:tailEnd/>
          </a:ln>
        </p:spPr>
        <p:txBody>
          <a:bodyPr>
            <a:spAutoFit/>
          </a:bodyPr>
          <a:lstStyle/>
          <a:p>
            <a:pPr>
              <a:spcBef>
                <a:spcPct val="50000"/>
              </a:spcBef>
            </a:pPr>
            <a:r>
              <a:rPr lang="en-US" sz="2800" b="1">
                <a:solidFill>
                  <a:srgbClr val="CC3300"/>
                </a:solidFill>
                <a:latin typeface="Times New Roman" pitchFamily="18" charset="0"/>
              </a:rPr>
              <a:t>tr</a:t>
            </a:r>
          </a:p>
        </p:txBody>
      </p:sp>
      <p:sp>
        <p:nvSpPr>
          <p:cNvPr id="43083" name="Text Box 75"/>
          <p:cNvSpPr txBox="1">
            <a:spLocks noChangeArrowheads="1"/>
          </p:cNvSpPr>
          <p:nvPr/>
        </p:nvSpPr>
        <p:spPr bwMode="auto">
          <a:xfrm rot="-942676">
            <a:off x="4210050" y="4786313"/>
            <a:ext cx="762000" cy="519112"/>
          </a:xfrm>
          <a:prstGeom prst="rect">
            <a:avLst/>
          </a:prstGeom>
          <a:noFill/>
          <a:ln w="9525">
            <a:noFill/>
            <a:miter lim="800000"/>
            <a:headEnd/>
            <a:tailEnd/>
          </a:ln>
        </p:spPr>
        <p:txBody>
          <a:bodyPr>
            <a:spAutoFit/>
          </a:bodyPr>
          <a:lstStyle/>
          <a:p>
            <a:pPr>
              <a:spcBef>
                <a:spcPct val="50000"/>
              </a:spcBef>
            </a:pPr>
            <a:r>
              <a:rPr lang="en-US" sz="2800" b="1">
                <a:solidFill>
                  <a:srgbClr val="CC3300"/>
                </a:solidFill>
                <a:latin typeface="Times New Roman" pitchFamily="18" charset="0"/>
              </a:rPr>
              <a:t>tr</a:t>
            </a:r>
          </a:p>
        </p:txBody>
      </p:sp>
      <p:sp>
        <p:nvSpPr>
          <p:cNvPr id="43089" name="Text Box 81"/>
          <p:cNvSpPr txBox="1">
            <a:spLocks noChangeArrowheads="1"/>
          </p:cNvSpPr>
          <p:nvPr/>
        </p:nvSpPr>
        <p:spPr bwMode="auto">
          <a:xfrm rot="-1138957">
            <a:off x="3262313" y="3490913"/>
            <a:ext cx="762000" cy="519112"/>
          </a:xfrm>
          <a:prstGeom prst="rect">
            <a:avLst/>
          </a:prstGeom>
          <a:noFill/>
          <a:ln w="9525">
            <a:noFill/>
            <a:miter lim="800000"/>
            <a:headEnd/>
            <a:tailEnd/>
          </a:ln>
        </p:spPr>
        <p:txBody>
          <a:bodyPr>
            <a:spAutoFit/>
          </a:bodyPr>
          <a:lstStyle/>
          <a:p>
            <a:pPr>
              <a:spcBef>
                <a:spcPct val="50000"/>
              </a:spcBef>
            </a:pPr>
            <a:r>
              <a:rPr lang="en-US" sz="2800" b="1">
                <a:solidFill>
                  <a:srgbClr val="CC3300"/>
                </a:solidFill>
                <a:latin typeface="Times New Roman" pitchFamily="18" charset="0"/>
              </a:rPr>
              <a:t>ch</a:t>
            </a:r>
          </a:p>
        </p:txBody>
      </p:sp>
      <p:sp>
        <p:nvSpPr>
          <p:cNvPr id="43090" name="Text Box 82"/>
          <p:cNvSpPr txBox="1">
            <a:spLocks noChangeArrowheads="1"/>
          </p:cNvSpPr>
          <p:nvPr/>
        </p:nvSpPr>
        <p:spPr bwMode="auto">
          <a:xfrm>
            <a:off x="1609725" y="5343525"/>
            <a:ext cx="762000" cy="519113"/>
          </a:xfrm>
          <a:prstGeom prst="rect">
            <a:avLst/>
          </a:prstGeom>
          <a:noFill/>
          <a:ln w="9525">
            <a:noFill/>
            <a:miter lim="800000"/>
            <a:headEnd/>
            <a:tailEnd/>
          </a:ln>
        </p:spPr>
        <p:txBody>
          <a:bodyPr>
            <a:spAutoFit/>
          </a:bodyPr>
          <a:lstStyle/>
          <a:p>
            <a:pPr>
              <a:spcBef>
                <a:spcPct val="50000"/>
              </a:spcBef>
            </a:pPr>
            <a:r>
              <a:rPr lang="en-US" sz="2800" b="1">
                <a:solidFill>
                  <a:srgbClr val="CC3300"/>
                </a:solidFill>
                <a:latin typeface="Times New Roman" pitchFamily="18" charset="0"/>
              </a:rPr>
              <a:t>ch</a:t>
            </a:r>
          </a:p>
        </p:txBody>
      </p:sp>
      <p:sp>
        <p:nvSpPr>
          <p:cNvPr id="43092" name="Text Box 84"/>
          <p:cNvSpPr txBox="1">
            <a:spLocks noChangeArrowheads="1"/>
          </p:cNvSpPr>
          <p:nvPr/>
        </p:nvSpPr>
        <p:spPr bwMode="auto">
          <a:xfrm>
            <a:off x="5486400" y="2590800"/>
            <a:ext cx="2743200" cy="457200"/>
          </a:xfrm>
          <a:prstGeom prst="rect">
            <a:avLst/>
          </a:prstGeom>
          <a:noFill/>
          <a:ln w="9525">
            <a:noFill/>
            <a:miter lim="800000"/>
            <a:headEnd/>
            <a:tailEnd/>
          </a:ln>
        </p:spPr>
        <p:txBody>
          <a:bodyPr>
            <a:spAutoFit/>
          </a:bodyPr>
          <a:lstStyle/>
          <a:p>
            <a:pPr>
              <a:spcBef>
                <a:spcPct val="50000"/>
              </a:spcBef>
            </a:pPr>
            <a:r>
              <a:rPr lang="en-US" sz="2400" b="1">
                <a:solidFill>
                  <a:srgbClr val="CC3300"/>
                </a:solidFill>
              </a:rPr>
              <a:t>tr</a:t>
            </a:r>
            <a:r>
              <a:rPr lang="en-US" sz="2400" b="1">
                <a:solidFill>
                  <a:srgbClr val="0033CC"/>
                </a:solidFill>
              </a:rPr>
              <a:t>ú mưa </a:t>
            </a:r>
            <a:r>
              <a:rPr lang="en-US" sz="2400" b="1">
                <a:solidFill>
                  <a:srgbClr val="008000"/>
                </a:solidFill>
              </a:rPr>
              <a:t>/</a:t>
            </a:r>
            <a:r>
              <a:rPr lang="en-US" sz="2400" b="1">
                <a:solidFill>
                  <a:srgbClr val="0033CC"/>
                </a:solidFill>
              </a:rPr>
              <a:t> </a:t>
            </a:r>
            <a:r>
              <a:rPr lang="en-US" sz="2400" b="1">
                <a:solidFill>
                  <a:srgbClr val="CC3300"/>
                </a:solidFill>
              </a:rPr>
              <a:t>ch</a:t>
            </a:r>
            <a:r>
              <a:rPr lang="en-US" sz="2400" b="1">
                <a:solidFill>
                  <a:srgbClr val="0033CC"/>
                </a:solidFill>
              </a:rPr>
              <a:t>ú ý</a:t>
            </a:r>
          </a:p>
        </p:txBody>
      </p:sp>
      <p:sp>
        <p:nvSpPr>
          <p:cNvPr id="43093" name="Text Box 85"/>
          <p:cNvSpPr txBox="1">
            <a:spLocks noChangeArrowheads="1"/>
          </p:cNvSpPr>
          <p:nvPr/>
        </p:nvSpPr>
        <p:spPr bwMode="auto">
          <a:xfrm>
            <a:off x="5238750" y="3124200"/>
            <a:ext cx="3733800" cy="457200"/>
          </a:xfrm>
          <a:prstGeom prst="rect">
            <a:avLst/>
          </a:prstGeom>
          <a:noFill/>
          <a:ln w="9525">
            <a:noFill/>
            <a:miter lim="800000"/>
            <a:headEnd/>
            <a:tailEnd/>
          </a:ln>
        </p:spPr>
        <p:txBody>
          <a:bodyPr>
            <a:spAutoFit/>
          </a:bodyPr>
          <a:lstStyle/>
          <a:p>
            <a:pPr>
              <a:spcBef>
                <a:spcPct val="50000"/>
              </a:spcBef>
            </a:pPr>
            <a:r>
              <a:rPr lang="en-US" sz="2400" b="1">
                <a:solidFill>
                  <a:srgbClr val="CC3300"/>
                </a:solidFill>
              </a:rPr>
              <a:t>tr</a:t>
            </a:r>
            <a:r>
              <a:rPr lang="en-US" sz="2400" b="1">
                <a:solidFill>
                  <a:srgbClr val="0033CC"/>
                </a:solidFill>
              </a:rPr>
              <a:t>uyền tin </a:t>
            </a:r>
            <a:r>
              <a:rPr lang="en-US" sz="2400" b="1">
                <a:solidFill>
                  <a:srgbClr val="008000"/>
                </a:solidFill>
              </a:rPr>
              <a:t>/</a:t>
            </a:r>
            <a:r>
              <a:rPr lang="en-US" sz="2400" b="1">
                <a:solidFill>
                  <a:srgbClr val="0033CC"/>
                </a:solidFill>
              </a:rPr>
              <a:t> </a:t>
            </a:r>
            <a:r>
              <a:rPr lang="en-US" sz="2400" b="1">
                <a:solidFill>
                  <a:srgbClr val="CC3300"/>
                </a:solidFill>
              </a:rPr>
              <a:t>ch</a:t>
            </a:r>
            <a:r>
              <a:rPr lang="en-US" sz="2400" b="1">
                <a:solidFill>
                  <a:srgbClr val="0033CC"/>
                </a:solidFill>
              </a:rPr>
              <a:t>uyền cành</a:t>
            </a:r>
          </a:p>
        </p:txBody>
      </p:sp>
      <p:sp>
        <p:nvSpPr>
          <p:cNvPr id="43094" name="Text Box 86"/>
          <p:cNvSpPr txBox="1">
            <a:spLocks noChangeArrowheads="1"/>
          </p:cNvSpPr>
          <p:nvPr/>
        </p:nvSpPr>
        <p:spPr bwMode="auto">
          <a:xfrm>
            <a:off x="5214938" y="3648075"/>
            <a:ext cx="2743200" cy="457200"/>
          </a:xfrm>
          <a:prstGeom prst="rect">
            <a:avLst/>
          </a:prstGeom>
          <a:noFill/>
          <a:ln w="9525">
            <a:noFill/>
            <a:miter lim="800000"/>
            <a:headEnd/>
            <a:tailEnd/>
          </a:ln>
        </p:spPr>
        <p:txBody>
          <a:bodyPr>
            <a:spAutoFit/>
          </a:bodyPr>
          <a:lstStyle/>
          <a:p>
            <a:pPr>
              <a:spcBef>
                <a:spcPct val="50000"/>
              </a:spcBef>
            </a:pPr>
            <a:r>
              <a:rPr lang="en-US" sz="2400" b="1">
                <a:solidFill>
                  <a:srgbClr val="CC3300"/>
                </a:solidFill>
              </a:rPr>
              <a:t>ch</a:t>
            </a:r>
            <a:r>
              <a:rPr lang="en-US" sz="2400" b="1">
                <a:solidFill>
                  <a:srgbClr val="0033CC"/>
                </a:solidFill>
              </a:rPr>
              <a:t>ở hàng </a:t>
            </a:r>
            <a:r>
              <a:rPr lang="en-US" sz="2400" b="1">
                <a:solidFill>
                  <a:srgbClr val="008000"/>
                </a:solidFill>
              </a:rPr>
              <a:t>/</a:t>
            </a:r>
            <a:r>
              <a:rPr lang="en-US" sz="2400" b="1">
                <a:solidFill>
                  <a:srgbClr val="0033CC"/>
                </a:solidFill>
              </a:rPr>
              <a:t> </a:t>
            </a:r>
            <a:r>
              <a:rPr lang="en-US" sz="2400" b="1">
                <a:solidFill>
                  <a:srgbClr val="CC3300"/>
                </a:solidFill>
              </a:rPr>
              <a:t>tr</a:t>
            </a:r>
            <a:r>
              <a:rPr lang="en-US" sz="2400" b="1">
                <a:solidFill>
                  <a:srgbClr val="0033CC"/>
                </a:solidFill>
              </a:rPr>
              <a:t>ở về</a:t>
            </a:r>
          </a:p>
        </p:txBody>
      </p:sp>
    </p:spTree>
  </p:cSld>
  <p:clrMapOvr>
    <a:masterClrMapping/>
  </p:clrMapOvr>
  <p:transition spd="med">
    <p:cover dir="ru"/>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147">
                                            <p:txEl>
                                              <p:pRg st="0" end="0"/>
                                            </p:txEl>
                                          </p:spTgt>
                                        </p:tgtEl>
                                        <p:attrNameLst>
                                          <p:attrName>style.visibility</p:attrName>
                                        </p:attrNameLst>
                                      </p:cBhvr>
                                      <p:to>
                                        <p:strVal val="visible"/>
                                      </p:to>
                                    </p:set>
                                    <p:anim calcmode="discrete" valueType="clr">
                                      <p:cBhvr override="childStyle">
                                        <p:cTn id="7" dur="80"/>
                                        <p:tgtEl>
                                          <p:spTgt spid="61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4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14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edge">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43080"/>
                                        </p:tgtEl>
                                        <p:attrNameLst>
                                          <p:attrName>style.visibility</p:attrName>
                                        </p:attrNameLst>
                                      </p:cBhvr>
                                      <p:to>
                                        <p:strVal val="visible"/>
                                      </p:to>
                                    </p:set>
                                    <p:animEffect transition="in" filter="wedge">
                                      <p:cBhvr>
                                        <p:cTn id="19" dur="2000"/>
                                        <p:tgtEl>
                                          <p:spTgt spid="43080"/>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43081"/>
                                        </p:tgtEl>
                                        <p:attrNameLst>
                                          <p:attrName>style.visibility</p:attrName>
                                        </p:attrNameLst>
                                      </p:cBhvr>
                                      <p:to>
                                        <p:strVal val="visible"/>
                                      </p:to>
                                    </p:set>
                                    <p:animEffect transition="in" filter="wedge">
                                      <p:cBhvr>
                                        <p:cTn id="24" dur="2000"/>
                                        <p:tgtEl>
                                          <p:spTgt spid="43081"/>
                                        </p:tgtEl>
                                      </p:cBhvr>
                                    </p:animEffec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43092"/>
                                        </p:tgtEl>
                                        <p:attrNameLst>
                                          <p:attrName>style.visibility</p:attrName>
                                        </p:attrNameLst>
                                      </p:cBhvr>
                                      <p:to>
                                        <p:strVal val="visible"/>
                                      </p:to>
                                    </p:set>
                                    <p:anim calcmode="discrete" valueType="clr">
                                      <p:cBhvr override="childStyle">
                                        <p:cTn id="29" dur="80"/>
                                        <p:tgtEl>
                                          <p:spTgt spid="43092"/>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43092"/>
                                        </p:tgtEl>
                                        <p:attrNameLst>
                                          <p:attrName>fillcolor</p:attrName>
                                        </p:attrNameLst>
                                      </p:cBhvr>
                                      <p:tavLst>
                                        <p:tav tm="0">
                                          <p:val>
                                            <p:clrVal>
                                              <a:schemeClr val="accent2"/>
                                            </p:clrVal>
                                          </p:val>
                                        </p:tav>
                                        <p:tav tm="50000">
                                          <p:val>
                                            <p:clrVal>
                                              <a:schemeClr val="hlink"/>
                                            </p:clrVal>
                                          </p:val>
                                        </p:tav>
                                      </p:tavLst>
                                    </p:anim>
                                    <p:set>
                                      <p:cBhvr>
                                        <p:cTn id="31" dur="80"/>
                                        <p:tgtEl>
                                          <p:spTgt spid="43092"/>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grpId="0" nodeType="clickEffect">
                                  <p:stCondLst>
                                    <p:cond delay="0"/>
                                  </p:stCondLst>
                                  <p:childTnLst>
                                    <p:set>
                                      <p:cBhvr>
                                        <p:cTn id="35" dur="1" fill="hold">
                                          <p:stCondLst>
                                            <p:cond delay="0"/>
                                          </p:stCondLst>
                                        </p:cTn>
                                        <p:tgtEl>
                                          <p:spTgt spid="43082"/>
                                        </p:tgtEl>
                                        <p:attrNameLst>
                                          <p:attrName>style.visibility</p:attrName>
                                        </p:attrNameLst>
                                      </p:cBhvr>
                                      <p:to>
                                        <p:strVal val="visible"/>
                                      </p:to>
                                    </p:set>
                                    <p:animEffect transition="in" filter="wedge">
                                      <p:cBhvr>
                                        <p:cTn id="36" dur="2000"/>
                                        <p:tgtEl>
                                          <p:spTgt spid="43082"/>
                                        </p:tgtEl>
                                      </p:cBhvr>
                                    </p:animEffect>
                                  </p:childTnLst>
                                </p:cTn>
                              </p:par>
                            </p:childTnLst>
                          </p:cTn>
                        </p:par>
                      </p:childTnLst>
                    </p:cTn>
                  </p:par>
                  <p:par>
                    <p:cTn id="37" fill="hold">
                      <p:stCondLst>
                        <p:cond delay="indefinite"/>
                      </p:stCondLst>
                      <p:childTnLst>
                        <p:par>
                          <p:cTn id="38" fill="hold">
                            <p:stCondLst>
                              <p:cond delay="0"/>
                            </p:stCondLst>
                            <p:childTnLst>
                              <p:par>
                                <p:cTn id="39" presetID="20" presetClass="entr" presetSubtype="0" fill="hold" grpId="0" nodeType="clickEffect">
                                  <p:stCondLst>
                                    <p:cond delay="0"/>
                                  </p:stCondLst>
                                  <p:childTnLst>
                                    <p:set>
                                      <p:cBhvr>
                                        <p:cTn id="40" dur="1" fill="hold">
                                          <p:stCondLst>
                                            <p:cond delay="0"/>
                                          </p:stCondLst>
                                        </p:cTn>
                                        <p:tgtEl>
                                          <p:spTgt spid="43089"/>
                                        </p:tgtEl>
                                        <p:attrNameLst>
                                          <p:attrName>style.visibility</p:attrName>
                                        </p:attrNameLst>
                                      </p:cBhvr>
                                      <p:to>
                                        <p:strVal val="visible"/>
                                      </p:to>
                                    </p:set>
                                    <p:animEffect transition="in" filter="wedge">
                                      <p:cBhvr>
                                        <p:cTn id="41" dur="2000"/>
                                        <p:tgtEl>
                                          <p:spTgt spid="43089"/>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43093"/>
                                        </p:tgtEl>
                                        <p:attrNameLst>
                                          <p:attrName>style.visibility</p:attrName>
                                        </p:attrNameLst>
                                      </p:cBhvr>
                                      <p:to>
                                        <p:strVal val="visible"/>
                                      </p:to>
                                    </p:set>
                                    <p:anim calcmode="lin" valueType="num">
                                      <p:cBhvr>
                                        <p:cTn id="46" dur="1000" fill="hold"/>
                                        <p:tgtEl>
                                          <p:spTgt spid="43093"/>
                                        </p:tgtEl>
                                        <p:attrNameLst>
                                          <p:attrName>ppt_x</p:attrName>
                                        </p:attrNameLst>
                                      </p:cBhvr>
                                      <p:tavLst>
                                        <p:tav tm="0">
                                          <p:val>
                                            <p:strVal val="#ppt_x-.2"/>
                                          </p:val>
                                        </p:tav>
                                        <p:tav tm="100000">
                                          <p:val>
                                            <p:strVal val="#ppt_x"/>
                                          </p:val>
                                        </p:tav>
                                      </p:tavLst>
                                    </p:anim>
                                    <p:anim calcmode="lin" valueType="num">
                                      <p:cBhvr>
                                        <p:cTn id="47" dur="1000" fill="hold"/>
                                        <p:tgtEl>
                                          <p:spTgt spid="43093"/>
                                        </p:tgtEl>
                                        <p:attrNameLst>
                                          <p:attrName>ppt_y</p:attrName>
                                        </p:attrNameLst>
                                      </p:cBhvr>
                                      <p:tavLst>
                                        <p:tav tm="0">
                                          <p:val>
                                            <p:strVal val="#ppt_y"/>
                                          </p:val>
                                        </p:tav>
                                        <p:tav tm="100000">
                                          <p:val>
                                            <p:strVal val="#ppt_y"/>
                                          </p:val>
                                        </p:tav>
                                      </p:tavLst>
                                    </p:anim>
                                    <p:animEffect transition="in" filter="wipe(right)" prLst="gradientSize: 0.1">
                                      <p:cBhvr>
                                        <p:cTn id="48" dur="1000"/>
                                        <p:tgtEl>
                                          <p:spTgt spid="43093"/>
                                        </p:tgtEl>
                                      </p:cBhvr>
                                    </p:animEffect>
                                  </p:childTnLst>
                                </p:cTn>
                              </p:par>
                            </p:childTnLst>
                          </p:cTn>
                        </p:par>
                      </p:childTnLst>
                    </p:cTn>
                  </p:par>
                  <p:par>
                    <p:cTn id="49" fill="hold">
                      <p:stCondLst>
                        <p:cond delay="indefinite"/>
                      </p:stCondLst>
                      <p:childTnLst>
                        <p:par>
                          <p:cTn id="50" fill="hold">
                            <p:stCondLst>
                              <p:cond delay="0"/>
                            </p:stCondLst>
                            <p:childTnLst>
                              <p:par>
                                <p:cTn id="51" presetID="20" presetClass="entr" presetSubtype="0" fill="hold" grpId="0" nodeType="clickEffect">
                                  <p:stCondLst>
                                    <p:cond delay="0"/>
                                  </p:stCondLst>
                                  <p:childTnLst>
                                    <p:set>
                                      <p:cBhvr>
                                        <p:cTn id="52" dur="1" fill="hold">
                                          <p:stCondLst>
                                            <p:cond delay="0"/>
                                          </p:stCondLst>
                                        </p:cTn>
                                        <p:tgtEl>
                                          <p:spTgt spid="43090"/>
                                        </p:tgtEl>
                                        <p:attrNameLst>
                                          <p:attrName>style.visibility</p:attrName>
                                        </p:attrNameLst>
                                      </p:cBhvr>
                                      <p:to>
                                        <p:strVal val="visible"/>
                                      </p:to>
                                    </p:set>
                                    <p:animEffect transition="in" filter="wedge">
                                      <p:cBhvr>
                                        <p:cTn id="53" dur="2000"/>
                                        <p:tgtEl>
                                          <p:spTgt spid="43090"/>
                                        </p:tgtEl>
                                      </p:cBhvr>
                                    </p:animEffect>
                                  </p:childTnLst>
                                </p:cTn>
                              </p:par>
                            </p:childTnLst>
                          </p:cTn>
                        </p:par>
                      </p:childTnLst>
                    </p:cTn>
                  </p:par>
                  <p:par>
                    <p:cTn id="54" fill="hold">
                      <p:stCondLst>
                        <p:cond delay="indefinite"/>
                      </p:stCondLst>
                      <p:childTnLst>
                        <p:par>
                          <p:cTn id="55" fill="hold">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43083"/>
                                        </p:tgtEl>
                                        <p:attrNameLst>
                                          <p:attrName>style.visibility</p:attrName>
                                        </p:attrNameLst>
                                      </p:cBhvr>
                                      <p:to>
                                        <p:strVal val="visible"/>
                                      </p:to>
                                    </p:set>
                                    <p:animEffect transition="in" filter="wedge">
                                      <p:cBhvr>
                                        <p:cTn id="58" dur="2000"/>
                                        <p:tgtEl>
                                          <p:spTgt spid="43083"/>
                                        </p:tgtEl>
                                      </p:cBhvr>
                                    </p:animEffect>
                                  </p:childTnLst>
                                </p:cTn>
                              </p:par>
                            </p:childTnLst>
                          </p:cTn>
                        </p:par>
                      </p:childTnLst>
                    </p:cTn>
                  </p:par>
                  <p:par>
                    <p:cTn id="59" fill="hold">
                      <p:stCondLst>
                        <p:cond delay="indefinite"/>
                      </p:stCondLst>
                      <p:childTnLst>
                        <p:par>
                          <p:cTn id="60" fill="hold">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43094"/>
                                        </p:tgtEl>
                                        <p:attrNameLst>
                                          <p:attrName>style.visibility</p:attrName>
                                        </p:attrNameLst>
                                      </p:cBhvr>
                                      <p:to>
                                        <p:strVal val="visible"/>
                                      </p:to>
                                    </p:set>
                                    <p:anim calcmode="discrete" valueType="clr">
                                      <p:cBhvr override="childStyle">
                                        <p:cTn id="63" dur="80"/>
                                        <p:tgtEl>
                                          <p:spTgt spid="43094"/>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43094"/>
                                        </p:tgtEl>
                                        <p:attrNameLst>
                                          <p:attrName>fillcolor</p:attrName>
                                        </p:attrNameLst>
                                      </p:cBhvr>
                                      <p:tavLst>
                                        <p:tav tm="0">
                                          <p:val>
                                            <p:clrVal>
                                              <a:schemeClr val="accent2"/>
                                            </p:clrVal>
                                          </p:val>
                                        </p:tav>
                                        <p:tav tm="50000">
                                          <p:val>
                                            <p:clrVal>
                                              <a:schemeClr val="hlink"/>
                                            </p:clrVal>
                                          </p:val>
                                        </p:tav>
                                      </p:tavLst>
                                    </p:anim>
                                    <p:set>
                                      <p:cBhvr>
                                        <p:cTn id="65" dur="80"/>
                                        <p:tgtEl>
                                          <p:spTgt spid="4309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80" grpId="0"/>
      <p:bldP spid="43081" grpId="0"/>
      <p:bldP spid="43082" grpId="0"/>
      <p:bldP spid="43083" grpId="0"/>
      <p:bldP spid="43089" grpId="0"/>
      <p:bldP spid="43090" grpId="0"/>
      <p:bldP spid="43092" grpId="0"/>
      <p:bldP spid="43093" grpId="0"/>
      <p:bldP spid="4309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ChangeArrowheads="1"/>
          </p:cNvSpPr>
          <p:nvPr/>
        </p:nvSpPr>
        <p:spPr bwMode="auto">
          <a:xfrm>
            <a:off x="0" y="0"/>
            <a:ext cx="9144000" cy="396875"/>
          </a:xfrm>
          <a:prstGeom prst="rect">
            <a:avLst/>
          </a:prstGeom>
          <a:gradFill rotWithShape="1">
            <a:gsLst>
              <a:gs pos="0">
                <a:srgbClr val="0000FF"/>
              </a:gs>
              <a:gs pos="50000">
                <a:schemeClr val="bg1"/>
              </a:gs>
              <a:gs pos="100000">
                <a:srgbClr val="0000FF"/>
              </a:gs>
            </a:gsLst>
            <a:lin ang="5400000" scaled="1"/>
          </a:gradFill>
          <a:ln>
            <a:noFill/>
          </a:ln>
          <a:effectLst/>
          <a:extLst>
            <a:ext uri="{91240B29-F687-4F45-9708-019B960494DF}"/>
            <a:ext uri="{AF507438-7753-43E0-B8FC-AC1667EBCBE1}"/>
          </a:extLst>
        </p:spPr>
        <p:txBody>
          <a:bodyPr>
            <a:spAutoFit/>
          </a:bodyPr>
          <a:lstStyle/>
          <a:p>
            <a:pPr marL="342900" indent="-342900" algn="ctr">
              <a:spcBef>
                <a:spcPct val="20000"/>
              </a:spcBef>
              <a:defRPr/>
            </a:pPr>
            <a:endParaRPr lang="en-US" sz="2000" b="1" dirty="0"/>
          </a:p>
        </p:txBody>
      </p:sp>
      <p:sp>
        <p:nvSpPr>
          <p:cNvPr id="6147" name="Text Box 10"/>
          <p:cNvSpPr txBox="1">
            <a:spLocks noChangeArrowheads="1"/>
          </p:cNvSpPr>
          <p:nvPr/>
        </p:nvSpPr>
        <p:spPr bwMode="auto">
          <a:xfrm>
            <a:off x="2743200" y="365125"/>
            <a:ext cx="3581400" cy="396875"/>
          </a:xfrm>
          <a:prstGeom prst="rect">
            <a:avLst/>
          </a:prstGeom>
          <a:noFill/>
          <a:ln w="9525">
            <a:noFill/>
            <a:miter lim="800000"/>
            <a:headEnd/>
            <a:tailEnd/>
          </a:ln>
        </p:spPr>
        <p:txBody>
          <a:bodyPr>
            <a:spAutoFit/>
          </a:bodyPr>
          <a:lstStyle/>
          <a:p>
            <a:pPr algn="ctr">
              <a:spcBef>
                <a:spcPct val="50000"/>
              </a:spcBef>
            </a:pPr>
            <a:r>
              <a:rPr lang="en-US" sz="2000" b="1">
                <a:solidFill>
                  <a:schemeClr val="folHlink"/>
                </a:solidFill>
              </a:rPr>
              <a:t>Chính tả</a:t>
            </a:r>
          </a:p>
        </p:txBody>
      </p:sp>
      <p:sp>
        <p:nvSpPr>
          <p:cNvPr id="2" name="Text Box 3"/>
          <p:cNvSpPr txBox="1">
            <a:spLocks noChangeArrowheads="1"/>
          </p:cNvSpPr>
          <p:nvPr/>
        </p:nvSpPr>
        <p:spPr bwMode="auto">
          <a:xfrm>
            <a:off x="381000" y="1600200"/>
            <a:ext cx="8353425" cy="3297238"/>
          </a:xfrm>
          <a:prstGeom prst="rect">
            <a:avLst/>
          </a:prstGeom>
          <a:noFill/>
          <a:ln w="9525">
            <a:noFill/>
            <a:miter lim="800000"/>
            <a:headEnd/>
            <a:tailEnd/>
          </a:ln>
        </p:spPr>
        <p:txBody>
          <a:bodyPr>
            <a:spAutoFit/>
          </a:bodyPr>
          <a:lstStyle/>
          <a:p>
            <a:pPr marL="342900" indent="-342900">
              <a:spcBef>
                <a:spcPct val="50000"/>
              </a:spcBef>
            </a:pPr>
            <a:r>
              <a:rPr lang="en-US" sz="2400" b="1">
                <a:solidFill>
                  <a:srgbClr val="006600"/>
                </a:solidFill>
                <a:latin typeface="Times New Roman" pitchFamily="18" charset="0"/>
              </a:rPr>
              <a:t>   </a:t>
            </a:r>
            <a:r>
              <a:rPr lang="en-US" sz="2800" b="1">
                <a:solidFill>
                  <a:srgbClr val="006600"/>
                </a:solidFill>
                <a:latin typeface="Times New Roman" pitchFamily="18" charset="0"/>
              </a:rPr>
              <a:t>(3). Thi tìm từ ngữ</a:t>
            </a:r>
          </a:p>
          <a:p>
            <a:pPr marL="342900" indent="-342900">
              <a:spcBef>
                <a:spcPct val="50000"/>
              </a:spcBef>
            </a:pPr>
            <a:r>
              <a:rPr lang="en-US" sz="2800" b="1">
                <a:solidFill>
                  <a:srgbClr val="006600"/>
                </a:solidFill>
                <a:latin typeface="Times New Roman" pitchFamily="18" charset="0"/>
              </a:rPr>
              <a:t>        b) Chứa tiếng có </a:t>
            </a:r>
            <a:r>
              <a:rPr lang="en-US" sz="2800" b="1" i="1">
                <a:solidFill>
                  <a:srgbClr val="FF3300"/>
                </a:solidFill>
                <a:latin typeface="Times New Roman" pitchFamily="18" charset="0"/>
              </a:rPr>
              <a:t>thanh hỏi</a:t>
            </a:r>
            <a:r>
              <a:rPr lang="en-US" sz="2800" b="1">
                <a:solidFill>
                  <a:srgbClr val="006600"/>
                </a:solidFill>
                <a:latin typeface="Times New Roman" pitchFamily="18" charset="0"/>
              </a:rPr>
              <a:t> (hoặc </a:t>
            </a:r>
            <a:r>
              <a:rPr lang="en-US" sz="2800" b="1" i="1">
                <a:solidFill>
                  <a:srgbClr val="FF3300"/>
                </a:solidFill>
                <a:latin typeface="Times New Roman" pitchFamily="18" charset="0"/>
              </a:rPr>
              <a:t>thanh ngã</a:t>
            </a:r>
            <a:r>
              <a:rPr lang="en-US" sz="2800" b="1">
                <a:solidFill>
                  <a:srgbClr val="006600"/>
                </a:solidFill>
                <a:latin typeface="Times New Roman" pitchFamily="18" charset="0"/>
              </a:rPr>
              <a:t>).</a:t>
            </a:r>
            <a:endParaRPr lang="en-US" sz="2800" b="1" i="1">
              <a:solidFill>
                <a:srgbClr val="0033CC"/>
              </a:solidFill>
              <a:latin typeface="Times New Roman" pitchFamily="18" charset="0"/>
            </a:endParaRPr>
          </a:p>
          <a:p>
            <a:pPr marL="342900" indent="-342900">
              <a:spcBef>
                <a:spcPct val="50000"/>
              </a:spcBef>
            </a:pPr>
            <a:r>
              <a:rPr lang="en-US" sz="2800" b="1" i="1">
                <a:solidFill>
                  <a:srgbClr val="0033CC"/>
                </a:solidFill>
                <a:latin typeface="Times New Roman" pitchFamily="18" charset="0"/>
              </a:rPr>
              <a:t>       </a:t>
            </a:r>
            <a:r>
              <a:rPr lang="en-US" sz="2800" b="1">
                <a:solidFill>
                  <a:srgbClr val="FF3300"/>
                </a:solidFill>
                <a:latin typeface="Times New Roman" pitchFamily="18" charset="0"/>
              </a:rPr>
              <a:t>M:</a:t>
            </a:r>
            <a:r>
              <a:rPr lang="en-US" sz="2800" b="1">
                <a:solidFill>
                  <a:srgbClr val="0033CC"/>
                </a:solidFill>
                <a:latin typeface="Times New Roman" pitchFamily="18" charset="0"/>
              </a:rPr>
              <a:t> ngõ hẹp</a:t>
            </a:r>
          </a:p>
          <a:p>
            <a:pPr marL="342900" indent="-342900" algn="ctr">
              <a:spcBef>
                <a:spcPct val="50000"/>
              </a:spcBef>
            </a:pPr>
            <a:r>
              <a:rPr lang="en-US" sz="2800" b="1">
                <a:solidFill>
                  <a:srgbClr val="0033CC"/>
                </a:solidFill>
                <a:latin typeface="Times New Roman" pitchFamily="18" charset="0"/>
              </a:rPr>
              <a:t>biển xanh, đỏ thắm, nghỉ ngơi, chỉ trỏ, quyển vở, nỗ lực, nghĩ ngợi, cái mõ, vỏ trứng, thăm thẳm, ngẫm nghĩ, rõ ràng, bãi cát, số chẵn,…</a:t>
            </a:r>
            <a:endParaRPr lang="en-US" sz="2800" b="1">
              <a:solidFill>
                <a:srgbClr val="006600"/>
              </a:solidFill>
              <a:latin typeface="Times New Roman" pitchFamily="18" charset="0"/>
            </a:endParaRPr>
          </a:p>
        </p:txBody>
      </p:sp>
      <p:sp>
        <p:nvSpPr>
          <p:cNvPr id="3" name="Text Box 7"/>
          <p:cNvSpPr txBox="1">
            <a:spLocks noChangeArrowheads="1"/>
          </p:cNvSpPr>
          <p:nvPr/>
        </p:nvSpPr>
        <p:spPr bwMode="auto">
          <a:xfrm>
            <a:off x="2362200" y="698500"/>
            <a:ext cx="4419600" cy="519113"/>
          </a:xfrm>
          <a:prstGeom prst="rect">
            <a:avLst/>
          </a:prstGeom>
          <a:noFill/>
          <a:ln w="9525">
            <a:noFill/>
            <a:miter lim="800000"/>
            <a:headEnd/>
            <a:tailEnd/>
          </a:ln>
        </p:spPr>
        <p:txBody>
          <a:bodyPr>
            <a:spAutoFit/>
          </a:bodyPr>
          <a:lstStyle/>
          <a:p>
            <a:pPr algn="ctr">
              <a:spcBef>
                <a:spcPct val="50000"/>
              </a:spcBef>
            </a:pPr>
            <a:r>
              <a:rPr lang="en-US" sz="2800" b="1">
                <a:solidFill>
                  <a:srgbClr val="CC3300"/>
                </a:solidFill>
                <a:latin typeface="Times New Roman" pitchFamily="18" charset="0"/>
              </a:rPr>
              <a:t>SƠN TINH, THUỶ TINH</a:t>
            </a:r>
          </a:p>
        </p:txBody>
      </p:sp>
    </p:spTree>
  </p:cSld>
  <p:clrMapOvr>
    <a:masterClrMapping/>
  </p:clrMapOvr>
  <p:transition spd="med">
    <p:cover dir="ru"/>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7" dur="8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14"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21"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2">
                                            <p:txEl>
                                              <p:pRg st="3" end="3"/>
                                            </p:txEl>
                                          </p:spTgt>
                                        </p:tgtEl>
                                        <p:attrNameLst>
                                          <p:attrName>style.visibility</p:attrName>
                                        </p:attrNameLst>
                                      </p:cBhvr>
                                      <p:to>
                                        <p:strVal val="visible"/>
                                      </p:to>
                                    </p:set>
                                    <p:anim calcmode="discrete" valueType="clr">
                                      <p:cBhvr override="childStyle">
                                        <p:cTn id="28" dur="80"/>
                                        <p:tgtEl>
                                          <p:spTgt spid="2">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2">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ChangeArrowheads="1"/>
          </p:cNvSpPr>
          <p:nvPr/>
        </p:nvSpPr>
        <p:spPr bwMode="auto">
          <a:xfrm>
            <a:off x="0" y="0"/>
            <a:ext cx="9144000" cy="396875"/>
          </a:xfrm>
          <a:prstGeom prst="rect">
            <a:avLst/>
          </a:prstGeom>
          <a:gradFill rotWithShape="1">
            <a:gsLst>
              <a:gs pos="0">
                <a:srgbClr val="0000FF"/>
              </a:gs>
              <a:gs pos="50000">
                <a:schemeClr val="bg1"/>
              </a:gs>
              <a:gs pos="100000">
                <a:srgbClr val="0000FF"/>
              </a:gs>
            </a:gsLst>
            <a:lin ang="5400000" scaled="1"/>
          </a:gradFill>
          <a:ln>
            <a:noFill/>
          </a:ln>
          <a:effectLst/>
          <a:extLst>
            <a:ext uri="{91240B29-F687-4F45-9708-019B960494DF}"/>
            <a:ext uri="{AF507438-7753-43E0-B8FC-AC1667EBCBE1}"/>
          </a:extLst>
        </p:spPr>
        <p:txBody>
          <a:bodyPr>
            <a:spAutoFit/>
          </a:bodyPr>
          <a:lstStyle/>
          <a:p>
            <a:pPr marL="342900" indent="-342900" algn="ctr">
              <a:spcBef>
                <a:spcPct val="20000"/>
              </a:spcBef>
              <a:defRPr/>
            </a:pPr>
            <a:endParaRPr lang="en-US" sz="2000" b="1" dirty="0"/>
          </a:p>
        </p:txBody>
      </p:sp>
      <p:sp>
        <p:nvSpPr>
          <p:cNvPr id="7171" name="Text Box 10"/>
          <p:cNvSpPr txBox="1">
            <a:spLocks noChangeArrowheads="1"/>
          </p:cNvSpPr>
          <p:nvPr/>
        </p:nvSpPr>
        <p:spPr bwMode="auto">
          <a:xfrm>
            <a:off x="2743200" y="365125"/>
            <a:ext cx="3581400" cy="396875"/>
          </a:xfrm>
          <a:prstGeom prst="rect">
            <a:avLst/>
          </a:prstGeom>
          <a:noFill/>
          <a:ln w="9525">
            <a:noFill/>
            <a:miter lim="800000"/>
            <a:headEnd/>
            <a:tailEnd/>
          </a:ln>
        </p:spPr>
        <p:txBody>
          <a:bodyPr>
            <a:spAutoFit/>
          </a:bodyPr>
          <a:lstStyle/>
          <a:p>
            <a:pPr algn="ctr">
              <a:spcBef>
                <a:spcPct val="50000"/>
              </a:spcBef>
            </a:pPr>
            <a:r>
              <a:rPr lang="en-US" sz="2000" b="1">
                <a:solidFill>
                  <a:schemeClr val="folHlink"/>
                </a:solidFill>
              </a:rPr>
              <a:t>Chính tả</a:t>
            </a:r>
          </a:p>
        </p:txBody>
      </p:sp>
      <p:sp>
        <p:nvSpPr>
          <p:cNvPr id="7172" name="Text Box 10"/>
          <p:cNvSpPr txBox="1">
            <a:spLocks noChangeArrowheads="1"/>
          </p:cNvSpPr>
          <p:nvPr/>
        </p:nvSpPr>
        <p:spPr bwMode="auto">
          <a:xfrm>
            <a:off x="2362200" y="698500"/>
            <a:ext cx="4419600" cy="519113"/>
          </a:xfrm>
          <a:prstGeom prst="rect">
            <a:avLst/>
          </a:prstGeom>
          <a:noFill/>
          <a:ln w="9525">
            <a:noFill/>
            <a:miter lim="800000"/>
            <a:headEnd/>
            <a:tailEnd/>
          </a:ln>
        </p:spPr>
        <p:txBody>
          <a:bodyPr>
            <a:spAutoFit/>
          </a:bodyPr>
          <a:lstStyle/>
          <a:p>
            <a:pPr algn="ctr">
              <a:spcBef>
                <a:spcPct val="50000"/>
              </a:spcBef>
            </a:pPr>
            <a:r>
              <a:rPr lang="en-US" sz="2800" b="1">
                <a:solidFill>
                  <a:srgbClr val="CC3300"/>
                </a:solidFill>
                <a:latin typeface="Times New Roman" pitchFamily="18" charset="0"/>
              </a:rPr>
              <a:t>SƠN TINH, THUỶ TINH</a:t>
            </a:r>
          </a:p>
        </p:txBody>
      </p:sp>
    </p:spTree>
  </p:cSld>
  <p:clrMapOvr>
    <a:masterClrMapping/>
  </p:clrMapOvr>
  <p:transition spd="med">
    <p:cover dir="ld"/>
    <p:sndAc>
      <p:stSnd>
        <p:snd r:embed="rId2" name="arrow.wav" builtIn="1"/>
      </p:stSnd>
    </p:sndAc>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1005</TotalTime>
  <Words>348</Words>
  <Application>Microsoft Office PowerPoint</Application>
  <PresentationFormat>On-screen Show (4:3)</PresentationFormat>
  <Paragraphs>42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 New Roman</vt:lpstr>
      <vt:lpstr>HP001 4H</vt:lpstr>
      <vt:lpstr>Default Design</vt:lpstr>
      <vt:lpstr>Slide 1</vt:lpstr>
      <vt:lpstr>Slide 2</vt:lpstr>
      <vt:lpstr>Slide 3</vt:lpstr>
      <vt:lpstr>Slide 4</vt:lpstr>
      <vt:lpstr>Slide 5</vt:lpstr>
      <vt:lpstr>Slide 6</vt:lpstr>
    </vt:vector>
  </TitlesOfParts>
  <Company>XP SP3 All 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Thanh An</dc:creator>
  <cp:lastModifiedBy>CSTeam</cp:lastModifiedBy>
  <cp:revision>216</cp:revision>
  <dcterms:created xsi:type="dcterms:W3CDTF">2012-01-30T06:03:10Z</dcterms:created>
  <dcterms:modified xsi:type="dcterms:W3CDTF">2016-06-29T09:26:47Z</dcterms:modified>
</cp:coreProperties>
</file>