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4" r:id="rId16"/>
    <p:sldId id="285" r:id="rId17"/>
    <p:sldId id="276" r:id="rId18"/>
    <p:sldId id="277" r:id="rId19"/>
    <p:sldId id="279" r:id="rId20"/>
    <p:sldId id="280" r:id="rId21"/>
    <p:sldId id="281" r:id="rId22"/>
    <p:sldId id="282" r:id="rId23"/>
    <p:sldId id="286" r:id="rId24"/>
    <p:sldId id="287" r:id="rId25"/>
    <p:sldId id="283" r:id="rId26"/>
    <p:sldId id="28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DA57-D0D5-4B79-9982-E8553C337B77}" type="datetimeFigureOut">
              <a:rPr lang="en-US" smtClean="0"/>
              <a:t>22/3/2021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C91B-27D7-4705-9187-057FDFF4B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24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DA57-D0D5-4B79-9982-E8553C337B77}" type="datetimeFigureOut">
              <a:rPr lang="en-US" smtClean="0"/>
              <a:t>22/3/2021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C91B-27D7-4705-9187-057FDFF4B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94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DA57-D0D5-4B79-9982-E8553C337B77}" type="datetimeFigureOut">
              <a:rPr lang="en-US" smtClean="0"/>
              <a:t>22/3/2021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C91B-27D7-4705-9187-057FDFF4B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60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DA57-D0D5-4B79-9982-E8553C337B77}" type="datetimeFigureOut">
              <a:rPr lang="en-US" smtClean="0"/>
              <a:t>22/3/2021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C91B-27D7-4705-9187-057FDFF4B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83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DA57-D0D5-4B79-9982-E8553C337B77}" type="datetimeFigureOut">
              <a:rPr lang="en-US" smtClean="0"/>
              <a:t>22/3/2021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C91B-27D7-4705-9187-057FDFF4B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49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DA57-D0D5-4B79-9982-E8553C337B77}" type="datetimeFigureOut">
              <a:rPr lang="en-US" smtClean="0"/>
              <a:t>22/3/2021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C91B-27D7-4705-9187-057FDFF4B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4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DA57-D0D5-4B79-9982-E8553C337B77}" type="datetimeFigureOut">
              <a:rPr lang="en-US" smtClean="0"/>
              <a:t>22/3/2021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C91B-27D7-4705-9187-057FDFF4B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11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DA57-D0D5-4B79-9982-E8553C337B77}" type="datetimeFigureOut">
              <a:rPr lang="en-US" smtClean="0"/>
              <a:t>22/3/2021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C91B-27D7-4705-9187-057FDFF4B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9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DA57-D0D5-4B79-9982-E8553C337B77}" type="datetimeFigureOut">
              <a:rPr lang="en-US" smtClean="0"/>
              <a:t>22/3/2021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C91B-27D7-4705-9187-057FDFF4B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7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DA57-D0D5-4B79-9982-E8553C337B77}" type="datetimeFigureOut">
              <a:rPr lang="en-US" smtClean="0"/>
              <a:t>22/3/2021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C91B-27D7-4705-9187-057FDFF4B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3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DA57-D0D5-4B79-9982-E8553C337B77}" type="datetimeFigureOut">
              <a:rPr lang="en-US" smtClean="0"/>
              <a:t>22/3/2021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C91B-27D7-4705-9187-057FDFF4B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94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BDA57-D0D5-4B79-9982-E8553C337B77}" type="datetimeFigureOut">
              <a:rPr lang="en-US" smtClean="0"/>
              <a:t>22/3/2021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7C91B-27D7-4705-9187-057FDFF4B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7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5.jpeg"/><Relationship Id="rId7" Type="http://schemas.openxmlformats.org/officeDocument/2006/relationships/image" Target="../media/image13.jpeg"/><Relationship Id="rId12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7.png"/><Relationship Id="rId5" Type="http://schemas.openxmlformats.org/officeDocument/2006/relationships/image" Target="../media/image23.jpeg"/><Relationship Id="rId10" Type="http://schemas.openxmlformats.org/officeDocument/2006/relationships/image" Target="../media/image26.png"/><Relationship Id="rId4" Type="http://schemas.openxmlformats.org/officeDocument/2006/relationships/image" Target="../media/image17.jpeg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8714"/>
            <a:ext cx="8839200" cy="668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Ã¬nh áº£nh cÃ³ liÃ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261264"/>
            <a:ext cx="2895600" cy="152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WordArt 19"/>
          <p:cNvSpPr>
            <a:spLocks noChangeArrowheads="1" noChangeShapeType="1" noTextEdit="1"/>
          </p:cNvSpPr>
          <p:nvPr/>
        </p:nvSpPr>
        <p:spPr bwMode="auto">
          <a:xfrm>
            <a:off x="1447800" y="838200"/>
            <a:ext cx="6629400" cy="4724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79872"/>
              </a:avLst>
            </a:prstTxWarp>
          </a:bodyPr>
          <a:lstStyle/>
          <a:p>
            <a:pPr algn="ctr"/>
            <a:r>
              <a:rPr lang="vi-VN" sz="4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ahoma"/>
                <a:cs typeface="Tahoma"/>
              </a:rPr>
              <a:t>T</a:t>
            </a:r>
            <a:r>
              <a:rPr lang="en-US" sz="4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ahoma"/>
                <a:cs typeface="Tahoma"/>
              </a:rPr>
              <a:t>ien</a:t>
            </a:r>
            <a:r>
              <a:rPr lang="en-US" sz="4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lang="en-US" sz="4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ahoma"/>
                <a:cs typeface="Tahoma"/>
              </a:rPr>
              <a:t>Phong</a:t>
            </a:r>
            <a:r>
              <a:rPr lang="en-US" sz="4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ahoma"/>
                <a:cs typeface="Tahoma"/>
              </a:rPr>
              <a:t> Primary School</a:t>
            </a:r>
          </a:p>
        </p:txBody>
      </p:sp>
      <p:sp>
        <p:nvSpPr>
          <p:cNvPr id="11" name="WordArt 41"/>
          <p:cNvSpPr>
            <a:spLocks noChangeArrowheads="1" noChangeShapeType="1" noTextEdit="1"/>
          </p:cNvSpPr>
          <p:nvPr/>
        </p:nvSpPr>
        <p:spPr bwMode="auto">
          <a:xfrm>
            <a:off x="1946563" y="2286000"/>
            <a:ext cx="6096000" cy="1828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0000FF">
                    <a:alpha val="98822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English lesson</a:t>
            </a:r>
          </a:p>
        </p:txBody>
      </p:sp>
      <p:pic>
        <p:nvPicPr>
          <p:cNvPr id="2" name="HayHatLenBeat-VA_424f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179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9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0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0027" y="5257800"/>
            <a:ext cx="3696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medicine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://s.sachmem.vn/public/dics_stable/TA4SHS2%20(91-156)/medic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13" y="1966686"/>
            <a:ext cx="2999487" cy="299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.sachmem.vn/public/images/TA4T2SHS/U16-L1-2-3-fostaaykjwlizzg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63057"/>
            <a:ext cx="3580917" cy="300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38699" y="5257800"/>
            <a:ext cx="457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Pharmacy : tiệm thuốc</a:t>
            </a:r>
            <a:endParaRPr lang="en-US" sz="36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20640-8A55-4A05-96FA-A16A43F84B6F}"/>
              </a:ext>
            </a:extLst>
          </p:cNvPr>
          <p:cNvSpPr txBox="1"/>
          <p:nvPr/>
        </p:nvSpPr>
        <p:spPr>
          <a:xfrm>
            <a:off x="4648200" y="16806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Unit 16 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Let’s go to the bookshop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CD396-A468-4253-8133-D416115404AB}"/>
              </a:ext>
            </a:extLst>
          </p:cNvPr>
          <p:cNvSpPr txBox="1"/>
          <p:nvPr/>
        </p:nvSpPr>
        <p:spPr>
          <a:xfrm>
            <a:off x="304800" y="609600"/>
            <a:ext cx="297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New words</a:t>
            </a:r>
          </a:p>
        </p:txBody>
      </p:sp>
    </p:spTree>
    <p:extLst>
      <p:ext uri="{BB962C8B-B14F-4D97-AF65-F5344CB8AC3E}">
        <p14:creationId xmlns:p14="http://schemas.microsoft.com/office/powerpoint/2010/main" val="330134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9010" y="5638800"/>
            <a:ext cx="6687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+mj-lt"/>
              </a:rPr>
              <a:t>supermarket : siêu thị</a:t>
            </a:r>
            <a:endParaRPr lang="en-US" sz="4800" dirty="0">
              <a:latin typeface="+mj-lt"/>
            </a:endParaRPr>
          </a:p>
        </p:txBody>
      </p:sp>
      <p:pic>
        <p:nvPicPr>
          <p:cNvPr id="13314" name="Picture 2" descr="Káº¿t quáº£ hÃ¬nh áº£nh cho food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98" y="1811975"/>
            <a:ext cx="3014002" cy="330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.sachmem.vn/public/images/TA4T2SHS/U16-L1-2-4-hyjhlzctzdradbw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703" y="1811975"/>
            <a:ext cx="3475507" cy="291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7E9A81-733D-48FE-81BC-54C9B18C1E45}"/>
              </a:ext>
            </a:extLst>
          </p:cNvPr>
          <p:cNvSpPr txBox="1"/>
          <p:nvPr/>
        </p:nvSpPr>
        <p:spPr>
          <a:xfrm>
            <a:off x="4648200" y="16806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Unit 16 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Let’s go to the bookshop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6C5A8F-35E4-4AED-B141-D839D44A88D9}"/>
              </a:ext>
            </a:extLst>
          </p:cNvPr>
          <p:cNvSpPr txBox="1"/>
          <p:nvPr/>
        </p:nvSpPr>
        <p:spPr>
          <a:xfrm>
            <a:off x="304800" y="609600"/>
            <a:ext cx="297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New words</a:t>
            </a:r>
          </a:p>
        </p:txBody>
      </p:sp>
    </p:spTree>
    <p:extLst>
      <p:ext uri="{BB962C8B-B14F-4D97-AF65-F5344CB8AC3E}">
        <p14:creationId xmlns:p14="http://schemas.microsoft.com/office/powerpoint/2010/main" val="59373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83" y="5368183"/>
            <a:ext cx="3592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chocolate : sô- cô -la</a:t>
            </a:r>
            <a:endParaRPr lang="en-US" sz="3200" dirty="0">
              <a:latin typeface="+mj-lt"/>
            </a:endParaRPr>
          </a:p>
        </p:txBody>
      </p:sp>
      <p:pic>
        <p:nvPicPr>
          <p:cNvPr id="14338" name="Picture 2" descr="Káº¿t quáº£ hÃ¬nh áº£nh cho chocola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9" y="1981200"/>
            <a:ext cx="3099331" cy="326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.sachmem.vn/public/images/TA4T2SHS/U16-L1-2-5-fzcltutpqibaylt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358" y="1750093"/>
            <a:ext cx="3791857" cy="350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08379" y="5368183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Sweet shop : cửa hàng kẹo</a:t>
            </a:r>
            <a:endParaRPr lang="en-US" sz="36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0B0899-CB4D-4648-B2AB-1985300E9F98}"/>
              </a:ext>
            </a:extLst>
          </p:cNvPr>
          <p:cNvSpPr txBox="1"/>
          <p:nvPr/>
        </p:nvSpPr>
        <p:spPr>
          <a:xfrm>
            <a:off x="4648200" y="16806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Unit 16 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Let’s go to the bookshop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BECCD2-4E92-4BDA-9FE1-A1A0BD3849B3}"/>
              </a:ext>
            </a:extLst>
          </p:cNvPr>
          <p:cNvSpPr txBox="1"/>
          <p:nvPr/>
        </p:nvSpPr>
        <p:spPr>
          <a:xfrm>
            <a:off x="304800" y="609600"/>
            <a:ext cx="297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New words</a:t>
            </a:r>
          </a:p>
        </p:txBody>
      </p:sp>
    </p:spTree>
    <p:extLst>
      <p:ext uri="{BB962C8B-B14F-4D97-AF65-F5344CB8AC3E}">
        <p14:creationId xmlns:p14="http://schemas.microsoft.com/office/powerpoint/2010/main" val="398699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0" y="58674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+mj-lt"/>
              </a:rPr>
              <a:t>buy : mua</a:t>
            </a:r>
            <a:endParaRPr lang="en-US" sz="4800" dirty="0">
              <a:latin typeface="+mj-lt"/>
            </a:endParaRPr>
          </a:p>
        </p:txBody>
      </p:sp>
      <p:pic>
        <p:nvPicPr>
          <p:cNvPr id="15364" name="Picture 4" descr="Káº¿t quáº£ hÃ¬nh áº£nh cho buy br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1305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FA2739-2654-45BB-9ED0-4A06CE839952}"/>
              </a:ext>
            </a:extLst>
          </p:cNvPr>
          <p:cNvSpPr txBox="1"/>
          <p:nvPr/>
        </p:nvSpPr>
        <p:spPr>
          <a:xfrm>
            <a:off x="4648200" y="16806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Unit 16 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Let’s go to the bookshop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F415C1-EA86-4CD3-8600-2BCC5239E117}"/>
              </a:ext>
            </a:extLst>
          </p:cNvPr>
          <p:cNvSpPr txBox="1"/>
          <p:nvPr/>
        </p:nvSpPr>
        <p:spPr>
          <a:xfrm>
            <a:off x="304800" y="609600"/>
            <a:ext cx="297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New words</a:t>
            </a:r>
          </a:p>
        </p:txBody>
      </p:sp>
    </p:spTree>
    <p:extLst>
      <p:ext uri="{BB962C8B-B14F-4D97-AF65-F5344CB8AC3E}">
        <p14:creationId xmlns:p14="http://schemas.microsoft.com/office/powerpoint/2010/main" val="224657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0" y="58674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+mj-lt"/>
              </a:rPr>
              <a:t>busy : bận rộn</a:t>
            </a:r>
            <a:endParaRPr lang="en-US" sz="4800" dirty="0">
              <a:latin typeface="+mj-lt"/>
            </a:endParaRPr>
          </a:p>
        </p:txBody>
      </p:sp>
      <p:pic>
        <p:nvPicPr>
          <p:cNvPr id="16386" name="Picture 2" descr="Káº¿t quáº£ hÃ¬nh áº£nh cho bus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757" y="169854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0ACBDD-CEB5-4184-8793-5D0876550979}"/>
              </a:ext>
            </a:extLst>
          </p:cNvPr>
          <p:cNvSpPr txBox="1"/>
          <p:nvPr/>
        </p:nvSpPr>
        <p:spPr>
          <a:xfrm>
            <a:off x="4648200" y="16806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Unit 16 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Let’s go to the bookshop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A49FF5-13AE-4F91-AD89-6D16E2DEC37D}"/>
              </a:ext>
            </a:extLst>
          </p:cNvPr>
          <p:cNvSpPr txBox="1"/>
          <p:nvPr/>
        </p:nvSpPr>
        <p:spPr>
          <a:xfrm>
            <a:off x="304800" y="609600"/>
            <a:ext cx="297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New words</a:t>
            </a:r>
          </a:p>
        </p:txBody>
      </p:sp>
    </p:spTree>
    <p:extLst>
      <p:ext uri="{BB962C8B-B14F-4D97-AF65-F5344CB8AC3E}">
        <p14:creationId xmlns:p14="http://schemas.microsoft.com/office/powerpoint/2010/main" val="142610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93963" y="457201"/>
            <a:ext cx="1711037" cy="1143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http://s.sachmem.vn/public/dics_stable/TA4SHS2%20(91-156)/medic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" y="3409071"/>
            <a:ext cx="2059687" cy="190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.sachmem.vn/public/images/TA4T2SHS/U16-L1-2-3-fostaaykjwlizzg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93" y="181429"/>
            <a:ext cx="2020574" cy="169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4T2SHS/U16-L1-2-4-hyjhlzctzdradbw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032" y="205151"/>
            <a:ext cx="1828799" cy="153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áº¿t quáº£ hÃ¬nh áº£nh cho chocola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114" y="2130699"/>
            <a:ext cx="1702331" cy="133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.sachmem.vn/public/images/TA4T2SHS/U16-L1-2-5-fzcltutpqibaylt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23" y="3465342"/>
            <a:ext cx="2035110" cy="15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s.sachmem.vn/public/images/TA4T2SHS/U16-L1-2-2-oyjwzizsrbflocb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" y="1712742"/>
            <a:ext cx="2126673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CEF3DB-ECC3-48CF-8268-3E4D24D9EA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1032" y="1836467"/>
            <a:ext cx="1728077" cy="1728077"/>
          </a:xfrm>
          <a:prstGeom prst="rect">
            <a:avLst/>
          </a:prstGeom>
        </p:spPr>
      </p:pic>
      <p:pic>
        <p:nvPicPr>
          <p:cNvPr id="2" name="Picture 10" descr="https://s.sachmem.vn/public/images/TA4T2SHS/U16-L1-1-4-zrztzfcgcsdqorff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6"/>
            <a:ext cx="2035110" cy="17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DEFC90-1AF8-4B11-8A38-6637D84F04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36" y="5486400"/>
            <a:ext cx="2015473" cy="13671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A55E51D-A13E-473E-9017-F3C70C6BBE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00177" y="5387167"/>
            <a:ext cx="2035110" cy="14374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AB39B17-6776-4E26-B51C-0E4F1959F06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5824" b="13383"/>
          <a:stretch/>
        </p:blipFill>
        <p:spPr>
          <a:xfrm>
            <a:off x="6634352" y="5328216"/>
            <a:ext cx="2015473" cy="15379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134E327-FB14-4E54-8485-AC5B4D7B9B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41032" y="3519428"/>
            <a:ext cx="2059687" cy="18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96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6207F3-3EA4-4E66-89E9-0A7E1BC22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77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.sachmem.vn/public/images/TA4T2SHS/U16-L1-1-2-tbvlmsvbfybdyfe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59873"/>
            <a:ext cx="8486775" cy="429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5486400"/>
            <a:ext cx="76485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057400" y="5638800"/>
            <a:ext cx="14478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3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dorem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37609"/>
            <a:ext cx="2819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1562100" y="838200"/>
            <a:ext cx="6909955" cy="1787236"/>
          </a:xfrm>
          <a:prstGeom prst="wedgeEllipseCallout">
            <a:avLst>
              <a:gd name="adj1" fmla="val -14595"/>
              <a:gd name="adj2" fmla="val 9145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dirty="0">
                <a:solidFill>
                  <a:schemeClr val="tx1"/>
                </a:solidFill>
                <a:latin typeface="+mj-lt"/>
              </a:rPr>
              <a:t>        go to the____.</a:t>
            </a:r>
          </a:p>
          <a:p>
            <a:r>
              <a:rPr lang="vi-VN" sz="4400" dirty="0">
                <a:solidFill>
                  <a:schemeClr val="tx1"/>
                </a:solidFill>
                <a:latin typeface="+mj-lt"/>
              </a:rPr>
              <a:t>I want to______.</a:t>
            </a:r>
            <a:endParaRPr lang="en-US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93820" y="1080654"/>
            <a:ext cx="1600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Let’s</a:t>
            </a:r>
            <a:endParaRPr lang="en-US" sz="36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0" y="32766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/>
              <a:t>Let’s = Let us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0371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D17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D17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8" grpId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nobi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917" y="3978472"/>
            <a:ext cx="1851378" cy="200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áº¿t quáº£ hÃ¬nh áº£nh cho xu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78472"/>
            <a:ext cx="2055604" cy="214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3458248" y="3050217"/>
            <a:ext cx="2566683" cy="848591"/>
          </a:xfrm>
          <a:prstGeom prst="wedgeEllipseCallout">
            <a:avLst>
              <a:gd name="adj1" fmla="val 16412"/>
              <a:gd name="adj2" fmla="val 8699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FF0000"/>
                </a:solidFill>
              </a:rPr>
              <a:t>Great idea 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6172200" y="2743200"/>
            <a:ext cx="3429000" cy="1371600"/>
          </a:xfrm>
          <a:prstGeom prst="wedgeEllipseCallout">
            <a:avLst>
              <a:gd name="adj1" fmla="val -20914"/>
              <a:gd name="adj2" fmla="val 594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FF0000"/>
                </a:solidFill>
              </a:rPr>
              <a:t>Sorry. I’m busy.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Káº¿t quáº£ hÃ¬nh áº£nh cho booksh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00400"/>
            <a:ext cx="3566243" cy="291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áº¿t quáº£ hÃ¬nh áº£nh cho dorem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7081"/>
            <a:ext cx="2090987" cy="265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2667001" y="228600"/>
            <a:ext cx="6172200" cy="2133600"/>
          </a:xfrm>
          <a:prstGeom prst="wedgeEllipseCallout">
            <a:avLst>
              <a:gd name="adj1" fmla="val -54102"/>
              <a:gd name="adj2" fmla="val -1914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</a:rPr>
              <a:t>Let’s go to the </a:t>
            </a:r>
            <a:r>
              <a:rPr lang="vi-VN" sz="2800" u="sng" dirty="0">
                <a:solidFill>
                  <a:srgbClr val="FF0000"/>
                </a:solidFill>
              </a:rPr>
              <a:t>bookshop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</a:p>
          <a:p>
            <a:r>
              <a:rPr lang="vi-VN" sz="2800" dirty="0">
                <a:solidFill>
                  <a:schemeClr val="tx1"/>
                </a:solidFill>
              </a:rPr>
              <a:t>I want to </a:t>
            </a:r>
            <a:r>
              <a:rPr lang="vi-VN" sz="2800" u="sng" dirty="0">
                <a:solidFill>
                  <a:srgbClr val="FF0000"/>
                </a:solidFill>
              </a:rPr>
              <a:t>buy some books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07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 Anillo"/>
          <p:cNvSpPr/>
          <p:nvPr/>
        </p:nvSpPr>
        <p:spPr>
          <a:xfrm>
            <a:off x="7391400" y="314325"/>
            <a:ext cx="1498600" cy="1438275"/>
          </a:xfrm>
          <a:prstGeom prst="donut">
            <a:avLst>
              <a:gd name="adj" fmla="val 1714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000"/>
          </a:p>
        </p:txBody>
      </p:sp>
      <p:sp>
        <p:nvSpPr>
          <p:cNvPr id="5" name="15 CuadroTexto"/>
          <p:cNvSpPr txBox="1">
            <a:spLocks noChangeArrowheads="1"/>
          </p:cNvSpPr>
          <p:nvPr/>
        </p:nvSpPr>
        <p:spPr bwMode="auto">
          <a:xfrm>
            <a:off x="7712869" y="771524"/>
            <a:ext cx="855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_tradnl" sz="1600" b="1" dirty="0">
                <a:solidFill>
                  <a:srgbClr val="FF0000"/>
                </a:solidFill>
              </a:rPr>
              <a:t>TIME’S UP</a:t>
            </a:r>
            <a:endParaRPr lang="es-ES" sz="16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Káº¿t quáº£ hÃ¬nh áº£nh cho eight fifteen o'clo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3507874" cy="348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0" y="296141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+mj-lt"/>
              </a:rPr>
              <a:t>1. What time is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2217" y="4572000"/>
            <a:ext cx="6569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a. It’s eight o’clock.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3782" y="5314522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b. It’s eight fifteen.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3782" y="6022408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c. It’s eight fifty.</a:t>
            </a:r>
          </a:p>
        </p:txBody>
      </p:sp>
      <p:sp>
        <p:nvSpPr>
          <p:cNvPr id="10" name="Oval 9"/>
          <p:cNvSpPr/>
          <p:nvPr/>
        </p:nvSpPr>
        <p:spPr>
          <a:xfrm>
            <a:off x="1122217" y="5279886"/>
            <a:ext cx="630383" cy="7425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3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. Nhac dem 10s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55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55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8" grpId="1"/>
      <p:bldP spid="9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11011"/>
            <a:ext cx="270510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1828800"/>
            <a:ext cx="2619375" cy="167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12" y="4167187"/>
            <a:ext cx="253365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2" y="4167187"/>
            <a:ext cx="252412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506557" y="0"/>
            <a:ext cx="5208443" cy="1219200"/>
          </a:xfrm>
          <a:prstGeom prst="wedgeEllipseCallout">
            <a:avLst>
              <a:gd name="adj1" fmla="val -54102"/>
              <a:gd name="adj2" fmla="val -1914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</a:rPr>
              <a:t>Let’s go to the </a:t>
            </a:r>
            <a:r>
              <a:rPr lang="vi-VN" sz="2400" u="sng" dirty="0">
                <a:solidFill>
                  <a:srgbClr val="FF0000"/>
                </a:solidFill>
              </a:rPr>
              <a:t>_______</a:t>
            </a:r>
            <a:r>
              <a:rPr lang="vi-VN" sz="2400" dirty="0">
                <a:solidFill>
                  <a:schemeClr val="tx1"/>
                </a:solidFill>
              </a:rPr>
              <a:t>.</a:t>
            </a:r>
          </a:p>
          <a:p>
            <a:r>
              <a:rPr lang="vi-VN" sz="2400" dirty="0">
                <a:solidFill>
                  <a:schemeClr val="tx1"/>
                </a:solidFill>
              </a:rPr>
              <a:t>I want to </a:t>
            </a:r>
            <a:r>
              <a:rPr lang="vi-VN" sz="2400" u="sng" dirty="0">
                <a:solidFill>
                  <a:srgbClr val="FF0000"/>
                </a:solidFill>
              </a:rPr>
              <a:t>_________</a:t>
            </a:r>
            <a:r>
              <a:rPr lang="vi-VN" sz="2400" dirty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5831833" y="148933"/>
            <a:ext cx="2566683" cy="848591"/>
          </a:xfrm>
          <a:prstGeom prst="wedgeEllipseCallout">
            <a:avLst>
              <a:gd name="adj1" fmla="val 66072"/>
              <a:gd name="adj2" fmla="val -2892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FF0000"/>
                </a:solidFill>
              </a:rPr>
              <a:t>Great idea 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5334001" y="997524"/>
            <a:ext cx="3280094" cy="831276"/>
          </a:xfrm>
          <a:prstGeom prst="wedgeEllipseCallout">
            <a:avLst>
              <a:gd name="adj1" fmla="val 63333"/>
              <a:gd name="adj2" fmla="val -238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FF0000"/>
                </a:solidFill>
              </a:rPr>
              <a:t>Sorry. I’m busy.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691" y="6121544"/>
            <a:ext cx="30241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57" y="5999451"/>
            <a:ext cx="24384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34" y="3501736"/>
            <a:ext cx="241935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960" y="3536372"/>
            <a:ext cx="25336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63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373244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toysh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41" y="3657600"/>
            <a:ext cx="3454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16944" y="5943600"/>
            <a:ext cx="3112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/>
              <a:t>Toys shop</a:t>
            </a:r>
            <a:endParaRPr lang="en-US" sz="4400" dirty="0"/>
          </a:p>
        </p:txBody>
      </p:sp>
      <p:pic>
        <p:nvPicPr>
          <p:cNvPr id="1038" name="Picture 14" descr="Káº¿t quáº£ hÃ¬nh áº£nh cho toys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3886200"/>
            <a:ext cx="31242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495800" y="422564"/>
            <a:ext cx="4191000" cy="1981200"/>
          </a:xfrm>
          <a:prstGeom prst="wedgeRoundRectCallout">
            <a:avLst>
              <a:gd name="adj1" fmla="val -70089"/>
              <a:gd name="adj2" fmla="val 166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Work in pairs. </a:t>
            </a:r>
            <a:endParaRPr lang="vi-VN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Suggest some places to go and say why.</a:t>
            </a:r>
            <a:endParaRPr lang="en-US" sz="2800" dirty="0">
              <a:solidFill>
                <a:srgbClr val="FF0000"/>
              </a:solidFill>
            </a:endParaRP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2652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work in 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3" y="53975"/>
            <a:ext cx="3176395" cy="238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886200" y="228600"/>
            <a:ext cx="4191000" cy="1981200"/>
          </a:xfrm>
          <a:prstGeom prst="wedgeRoundRectCallout">
            <a:avLst>
              <a:gd name="adj1" fmla="val -64469"/>
              <a:gd name="adj2" fmla="val 6556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Work in group.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Put the places with the correct things. 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088698"/>
              </p:ext>
            </p:extLst>
          </p:nvPr>
        </p:nvGraphicFramePr>
        <p:xfrm>
          <a:off x="228600" y="2667000"/>
          <a:ext cx="8171008" cy="38862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056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rgbClr val="FF0000"/>
                          </a:solidFill>
                          <a:latin typeface="+mj-lt"/>
                        </a:rPr>
                        <a:t>Let’s go to the ___________</a:t>
                      </a:r>
                      <a:endParaRPr lang="en-US" sz="24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rgbClr val="FF0000"/>
                          </a:solidFill>
                          <a:latin typeface="+mj-lt"/>
                        </a:rPr>
                        <a:t>I want</a:t>
                      </a:r>
                      <a:r>
                        <a:rPr lang="vi-VN" sz="24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to buy _________</a:t>
                      </a:r>
                      <a:endParaRPr lang="en-US" sz="24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504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355C4F0-3F76-4422-8B9B-D8B9C538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897939"/>
            <a:ext cx="9144000" cy="596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8CC6D8-93FD-4F01-80B1-299819C18DA7}"/>
              </a:ext>
            </a:extLst>
          </p:cNvPr>
          <p:cNvSpPr txBox="1"/>
          <p:nvPr/>
        </p:nvSpPr>
        <p:spPr>
          <a:xfrm>
            <a:off x="328722" y="436274"/>
            <a:ext cx="45790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</a:rPr>
              <a:t>3. Listen and tick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CA066E-485D-4395-B088-188780E065A9}"/>
              </a:ext>
            </a:extLst>
          </p:cNvPr>
          <p:cNvSpPr txBox="1"/>
          <p:nvPr/>
        </p:nvSpPr>
        <p:spPr>
          <a:xfrm>
            <a:off x="4648200" y="16806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Unit 16 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Let’s go to the bookshop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50D7BE-88BF-4E8D-893C-E04A5B53A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2818" r="94758"/>
                    </a14:imgEffect>
                  </a14:imgLayer>
                </a14:imgProps>
              </a:ext>
            </a:extLst>
          </a:blip>
          <a:srcRect l="47576"/>
          <a:stretch/>
        </p:blipFill>
        <p:spPr>
          <a:xfrm>
            <a:off x="3276600" y="3210862"/>
            <a:ext cx="823912" cy="728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80F554-9798-490A-B03F-6A969CC66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2818" r="94758"/>
                    </a14:imgEffect>
                  </a14:imgLayer>
                </a14:imgProps>
              </a:ext>
            </a:extLst>
          </a:blip>
          <a:srcRect l="47576"/>
          <a:stretch/>
        </p:blipFill>
        <p:spPr>
          <a:xfrm>
            <a:off x="6110288" y="3188588"/>
            <a:ext cx="823912" cy="728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D24D47-CEFC-474A-9BC6-43D0DF772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2818" r="94758"/>
                    </a14:imgEffect>
                  </a14:imgLayer>
                </a14:imgProps>
              </a:ext>
            </a:extLst>
          </a:blip>
          <a:srcRect l="47576"/>
          <a:stretch/>
        </p:blipFill>
        <p:spPr>
          <a:xfrm>
            <a:off x="1219200" y="6010125"/>
            <a:ext cx="823912" cy="7286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278B0F-BF76-499B-ABE1-EF0694B7DE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2818" r="94758"/>
                    </a14:imgEffect>
                  </a14:imgLayer>
                </a14:imgProps>
              </a:ext>
            </a:extLst>
          </a:blip>
          <a:srcRect l="47576"/>
          <a:stretch/>
        </p:blipFill>
        <p:spPr>
          <a:xfrm>
            <a:off x="8229600" y="6084397"/>
            <a:ext cx="823912" cy="72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5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6098A-1812-4DD6-A70D-714BF8958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0517"/>
            <a:ext cx="9144000" cy="5381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ECF145-4992-461B-AAB0-2E92D4714C71}"/>
              </a:ext>
            </a:extLst>
          </p:cNvPr>
          <p:cNvSpPr txBox="1"/>
          <p:nvPr/>
        </p:nvSpPr>
        <p:spPr>
          <a:xfrm>
            <a:off x="328722" y="436274"/>
            <a:ext cx="45790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</a:rPr>
              <a:t>4. Look and write.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90AB3A-C9BC-4798-A428-6E755FE47783}"/>
              </a:ext>
            </a:extLst>
          </p:cNvPr>
          <p:cNvSpPr txBox="1"/>
          <p:nvPr/>
        </p:nvSpPr>
        <p:spPr>
          <a:xfrm>
            <a:off x="4648200" y="16806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Unit 16 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Let’s go to the bookshop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192E08-1C01-465D-B8DC-BB7B9631CF3A}"/>
              </a:ext>
            </a:extLst>
          </p:cNvPr>
          <p:cNvSpPr txBox="1"/>
          <p:nvPr/>
        </p:nvSpPr>
        <p:spPr>
          <a:xfrm>
            <a:off x="6400800" y="2990781"/>
            <a:ext cx="2180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to the bakery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16FC66-E96D-4D76-9390-FBAB16CAE447}"/>
              </a:ext>
            </a:extLst>
          </p:cNvPr>
          <p:cNvSpPr txBox="1"/>
          <p:nvPr/>
        </p:nvSpPr>
        <p:spPr>
          <a:xfrm>
            <a:off x="6400800" y="345244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buy some bread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54B7B-55A3-4177-8B31-FE8C70F5CB58}"/>
              </a:ext>
            </a:extLst>
          </p:cNvPr>
          <p:cNvSpPr txBox="1"/>
          <p:nvPr/>
        </p:nvSpPr>
        <p:spPr>
          <a:xfrm>
            <a:off x="1600200" y="6042010"/>
            <a:ext cx="3368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buy some chocolate.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13A4D8-AB46-43C7-84D1-D669C298F07A}"/>
              </a:ext>
            </a:extLst>
          </p:cNvPr>
          <p:cNvSpPr txBox="1"/>
          <p:nvPr/>
        </p:nvSpPr>
        <p:spPr>
          <a:xfrm>
            <a:off x="1600200" y="5492415"/>
            <a:ext cx="2710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to the sweetshop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0A88EF-9BEC-49B8-8AF9-074A9E728A76}"/>
              </a:ext>
            </a:extLst>
          </p:cNvPr>
          <p:cNvSpPr txBox="1"/>
          <p:nvPr/>
        </p:nvSpPr>
        <p:spPr>
          <a:xfrm>
            <a:off x="6204331" y="5523053"/>
            <a:ext cx="2678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to the pharmacy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DFBB55-68E0-44CD-9C1F-380B684E972C}"/>
              </a:ext>
            </a:extLst>
          </p:cNvPr>
          <p:cNvSpPr txBox="1"/>
          <p:nvPr/>
        </p:nvSpPr>
        <p:spPr>
          <a:xfrm>
            <a:off x="6478938" y="6042010"/>
            <a:ext cx="1741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buy some </a:t>
            </a:r>
          </a:p>
          <a:p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medicine.</a:t>
            </a:r>
          </a:p>
        </p:txBody>
      </p:sp>
    </p:spTree>
    <p:extLst>
      <p:ext uri="{BB962C8B-B14F-4D97-AF65-F5344CB8AC3E}">
        <p14:creationId xmlns:p14="http://schemas.microsoft.com/office/powerpoint/2010/main" val="203255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áº¿t quáº£ hÃ¬nh áº£nh cho home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0012"/>
            <a:ext cx="2438400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Ã¬nh áº£nh cÃ³ liÃ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29200"/>
            <a:ext cx="2895600" cy="152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28956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200" dirty="0">
                <a:solidFill>
                  <a:srgbClr val="00B0F0"/>
                </a:solidFill>
                <a:latin typeface="+mj-lt"/>
              </a:rPr>
              <a:t>Write each new words 3 lines</a:t>
            </a:r>
          </a:p>
          <a:p>
            <a:pPr marL="285750" indent="-285750">
              <a:buFontTx/>
              <a:buChar char="-"/>
            </a:pPr>
            <a:r>
              <a:rPr lang="vi-VN" sz="3200" dirty="0">
                <a:solidFill>
                  <a:srgbClr val="00B0F0"/>
                </a:solidFill>
                <a:latin typeface="+mj-lt"/>
              </a:rPr>
              <a:t>Practice more the structures you have learnt.</a:t>
            </a:r>
          </a:p>
          <a:p>
            <a:pPr marL="285750" indent="-285750">
              <a:buFontTx/>
              <a:buChar char="-"/>
            </a:pPr>
            <a:r>
              <a:rPr lang="vi-VN" sz="3200" dirty="0">
                <a:solidFill>
                  <a:srgbClr val="00B0F0"/>
                </a:solidFill>
                <a:latin typeface="+mj-lt"/>
              </a:rPr>
              <a:t>Prepare new lesson</a:t>
            </a:r>
            <a:r>
              <a:rPr lang="en-US" sz="3200" dirty="0">
                <a:solidFill>
                  <a:srgbClr val="00B0F0"/>
                </a:solidFill>
                <a:latin typeface="+mj-lt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712014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62"/>
            <a:ext cx="9144000" cy="680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nh Dong (220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2" y="4267200"/>
            <a:ext cx="1936318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nh Dong (308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46" y="54262"/>
            <a:ext cx="8655396" cy="47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nh Dong (323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648200"/>
            <a:ext cx="14478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346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 Anillo"/>
          <p:cNvSpPr/>
          <p:nvPr/>
        </p:nvSpPr>
        <p:spPr>
          <a:xfrm>
            <a:off x="7391400" y="314325"/>
            <a:ext cx="1498600" cy="1438275"/>
          </a:xfrm>
          <a:prstGeom prst="donut">
            <a:avLst>
              <a:gd name="adj" fmla="val 1714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000"/>
          </a:p>
        </p:txBody>
      </p:sp>
      <p:sp>
        <p:nvSpPr>
          <p:cNvPr id="5" name="15 CuadroTexto"/>
          <p:cNvSpPr txBox="1">
            <a:spLocks noChangeArrowheads="1"/>
          </p:cNvSpPr>
          <p:nvPr/>
        </p:nvSpPr>
        <p:spPr bwMode="auto">
          <a:xfrm>
            <a:off x="7712869" y="771524"/>
            <a:ext cx="855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_tradnl" sz="1600" b="1" dirty="0">
                <a:solidFill>
                  <a:srgbClr val="FF0000"/>
                </a:solidFill>
              </a:rPr>
              <a:t>TIME’S UP</a:t>
            </a:r>
            <a:endParaRPr lang="es-ES" sz="1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96141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+mj-lt"/>
              </a:rPr>
              <a:t>2</a:t>
            </a:r>
            <a:r>
              <a:rPr lang="vi-VN" sz="4800" b="1" dirty="0">
                <a:solidFill>
                  <a:srgbClr val="FF0000"/>
                </a:solidFill>
                <a:latin typeface="+mj-lt"/>
              </a:rPr>
              <a:t>. What </a:t>
            </a:r>
            <a:r>
              <a:rPr lang="en-US" sz="4800" b="1" dirty="0">
                <a:solidFill>
                  <a:srgbClr val="FF0000"/>
                </a:solidFill>
                <a:latin typeface="+mj-lt"/>
              </a:rPr>
              <a:t>does she do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2217" y="4572000"/>
            <a:ext cx="6569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a. She’s a teacher.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3782" y="5314522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b. She’s a farmer.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3782" y="6022408"/>
            <a:ext cx="6227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c. He’s a taxi driver.</a:t>
            </a:r>
          </a:p>
        </p:txBody>
      </p:sp>
      <p:pic>
        <p:nvPicPr>
          <p:cNvPr id="3074" name="Picture 2" descr="Káº¿t quáº£ hÃ¬nh áº£nh cho teacher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408" y="1127138"/>
            <a:ext cx="3841174" cy="329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990600" y="4572000"/>
            <a:ext cx="685800" cy="7425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9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. Nhac dem 10s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55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55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  <p:bldP spid="8" grpId="0"/>
      <p:bldP spid="9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 Anillo"/>
          <p:cNvSpPr/>
          <p:nvPr/>
        </p:nvSpPr>
        <p:spPr>
          <a:xfrm>
            <a:off x="7391400" y="314325"/>
            <a:ext cx="1498600" cy="1438275"/>
          </a:xfrm>
          <a:prstGeom prst="donut">
            <a:avLst>
              <a:gd name="adj" fmla="val 1714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000"/>
          </a:p>
        </p:txBody>
      </p:sp>
      <p:sp>
        <p:nvSpPr>
          <p:cNvPr id="5" name="15 CuadroTexto"/>
          <p:cNvSpPr txBox="1">
            <a:spLocks noChangeArrowheads="1"/>
          </p:cNvSpPr>
          <p:nvPr/>
        </p:nvSpPr>
        <p:spPr bwMode="auto">
          <a:xfrm>
            <a:off x="7712869" y="771524"/>
            <a:ext cx="855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_tradnl" sz="1600" b="1" dirty="0">
                <a:solidFill>
                  <a:srgbClr val="FF0000"/>
                </a:solidFill>
              </a:rPr>
              <a:t>TIME’S UP</a:t>
            </a:r>
            <a:endParaRPr lang="es-ES" sz="1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06514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3. What 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does she look like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2217" y="4572000"/>
            <a:ext cx="6569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a. She’s old and big.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3782" y="5314522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b. She’s young and short.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3782" y="6022408"/>
            <a:ext cx="6227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c. She’s tall and slim.</a:t>
            </a:r>
          </a:p>
        </p:txBody>
      </p:sp>
      <p:pic>
        <p:nvPicPr>
          <p:cNvPr id="6146" name="Picture 2" descr="https://s.sachmem.vn/public/images/TA4T2SHS/U14-L1-2-2-ytfaalzmowdxwzx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71524"/>
            <a:ext cx="2829791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122217" y="6172200"/>
            <a:ext cx="554183" cy="558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8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. Nhac dem 10s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55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55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9" grpId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 Anillo"/>
          <p:cNvSpPr/>
          <p:nvPr/>
        </p:nvSpPr>
        <p:spPr>
          <a:xfrm>
            <a:off x="7391400" y="314325"/>
            <a:ext cx="1498600" cy="1438275"/>
          </a:xfrm>
          <a:prstGeom prst="donut">
            <a:avLst>
              <a:gd name="adj" fmla="val 1714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000"/>
          </a:p>
        </p:txBody>
      </p:sp>
      <p:sp>
        <p:nvSpPr>
          <p:cNvPr id="5" name="15 CuadroTexto"/>
          <p:cNvSpPr txBox="1">
            <a:spLocks noChangeArrowheads="1"/>
          </p:cNvSpPr>
          <p:nvPr/>
        </p:nvSpPr>
        <p:spPr bwMode="auto">
          <a:xfrm>
            <a:off x="7712869" y="771524"/>
            <a:ext cx="855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_tradnl" sz="1600" b="1" dirty="0">
                <a:solidFill>
                  <a:srgbClr val="FF0000"/>
                </a:solidFill>
              </a:rPr>
              <a:t>TIME’S UP</a:t>
            </a:r>
            <a:endParaRPr lang="es-ES" sz="1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96141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4. What 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do you do at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Tet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2217" y="4572000"/>
            <a:ext cx="6569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a. I make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banh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3782" y="5314522"/>
            <a:ext cx="7523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b. I visit my grandparents.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3782" y="6022408"/>
            <a:ext cx="6227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c. I decorate the house .</a:t>
            </a:r>
          </a:p>
        </p:txBody>
      </p:sp>
      <p:pic>
        <p:nvPicPr>
          <p:cNvPr id="5122" name="Picture 2" descr="https://s.sachmem.vn/public/images/TA4T2SHS/U15-L2-2-5-gxhgsborhrmftom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17" y="1063911"/>
            <a:ext cx="5181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122217" y="5314522"/>
            <a:ext cx="630383" cy="707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8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. Nhac dem 10s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55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55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8" grpId="1"/>
      <p:bldP spid="9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 Anillo"/>
          <p:cNvSpPr/>
          <p:nvPr/>
        </p:nvSpPr>
        <p:spPr>
          <a:xfrm>
            <a:off x="7391400" y="314325"/>
            <a:ext cx="1498600" cy="1438275"/>
          </a:xfrm>
          <a:prstGeom prst="donut">
            <a:avLst>
              <a:gd name="adj" fmla="val 1714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000"/>
          </a:p>
        </p:txBody>
      </p:sp>
      <p:sp>
        <p:nvSpPr>
          <p:cNvPr id="5" name="15 CuadroTexto"/>
          <p:cNvSpPr txBox="1">
            <a:spLocks noChangeArrowheads="1"/>
          </p:cNvSpPr>
          <p:nvPr/>
        </p:nvSpPr>
        <p:spPr bwMode="auto">
          <a:xfrm>
            <a:off x="7712869" y="771524"/>
            <a:ext cx="855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_tradnl" sz="1600" b="1" dirty="0">
                <a:solidFill>
                  <a:srgbClr val="FF0000"/>
                </a:solidFill>
              </a:rPr>
              <a:t>TIME’S UP</a:t>
            </a:r>
            <a:endParaRPr lang="es-ES" sz="1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96141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5. 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Would you like some bread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2217" y="4572000"/>
            <a:ext cx="6569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a. Yes, please.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3782" y="5314522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b. Yes, I do.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3782" y="6022408"/>
            <a:ext cx="6227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c. Yes, I am.</a:t>
            </a:r>
          </a:p>
        </p:txBody>
      </p:sp>
      <p:pic>
        <p:nvPicPr>
          <p:cNvPr id="4098" name="Picture 2" descr="Káº¿t quáº£ hÃ¬nh áº£nh cho bre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17" y="1063911"/>
            <a:ext cx="4364183" cy="337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066798" y="4606636"/>
            <a:ext cx="554183" cy="707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8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. Nhac dem 10s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55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55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  <p:bldP spid="8" grpId="0"/>
      <p:bldP spid="9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Káº¿t quáº£ hÃ¬nh áº£nh cho áº£nh ná»n Äáº¹p cho powerpoint 2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29"/>
            <a:ext cx="9144000" cy="682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2343" y="116114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latin typeface="+mj-lt"/>
              </a:rPr>
              <a:t>Monday, March 22</a:t>
            </a:r>
            <a:r>
              <a:rPr lang="en-US" sz="4800" b="1" i="1" baseline="30000" dirty="0">
                <a:solidFill>
                  <a:srgbClr val="FF0000"/>
                </a:solidFill>
                <a:latin typeface="+mj-lt"/>
              </a:rPr>
              <a:t>nd</a:t>
            </a:r>
            <a:r>
              <a:rPr lang="en-US" sz="4800" b="1" i="1" dirty="0">
                <a:solidFill>
                  <a:srgbClr val="FF0000"/>
                </a:solidFill>
                <a:latin typeface="+mj-lt"/>
              </a:rPr>
              <a:t> 2021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6043" y="947111"/>
            <a:ext cx="899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Unit 16 </a:t>
            </a:r>
            <a:r>
              <a:rPr lang="en-US" sz="4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Let’s go to the bookshop.</a:t>
            </a:r>
          </a:p>
          <a:p>
            <a:pPr algn="ctr"/>
            <a:r>
              <a:rPr lang="en-US" sz="4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(Lesson</a:t>
            </a:r>
            <a:r>
              <a:rPr lang="vi-VN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8198" name="Picture 6" descr="HÃ¬nh áº£nh cÃ³ liÃ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05186"/>
            <a:ext cx="5029200" cy="418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37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8200" y="16806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Unit 16 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Let’s go to the bookshop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2" name="Picture 6" descr="Káº¿t quáº£ hÃ¬nh áº£nh cho boo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2895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s.sachmem.vn/public/images/TA4T2SHS/U16-L1-1-4-zrztzfcgcsdqor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28800"/>
            <a:ext cx="3657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609600"/>
            <a:ext cx="297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New words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55626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Bookshop : 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tiệm sách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42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55626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bakery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cửa hàng bánh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Káº¿t quáº£ hÃ¬nh áº£nh cho br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3" y="1973943"/>
            <a:ext cx="3029857" cy="305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.sachmem.vn/public/images/TA4T2SHS/U16-L1-2-2-oyjwzizsrbflocb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99" y="1763854"/>
            <a:ext cx="3580917" cy="326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3790F4-E705-49DE-82E9-BDA68E52B2CF}"/>
              </a:ext>
            </a:extLst>
          </p:cNvPr>
          <p:cNvSpPr txBox="1"/>
          <p:nvPr/>
        </p:nvSpPr>
        <p:spPr>
          <a:xfrm>
            <a:off x="4648200" y="16806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Unit 16 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Let’s go to the bookshop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679E80-051A-4C03-8F6F-02387EAD0E2F}"/>
              </a:ext>
            </a:extLst>
          </p:cNvPr>
          <p:cNvSpPr txBox="1"/>
          <p:nvPr/>
        </p:nvSpPr>
        <p:spPr>
          <a:xfrm>
            <a:off x="304800" y="609600"/>
            <a:ext cx="297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New words</a:t>
            </a:r>
          </a:p>
        </p:txBody>
      </p:sp>
    </p:spTree>
    <p:extLst>
      <p:ext uri="{BB962C8B-B14F-4D97-AF65-F5344CB8AC3E}">
        <p14:creationId xmlns:p14="http://schemas.microsoft.com/office/powerpoint/2010/main" val="163110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</TotalTime>
  <Words>454</Words>
  <Application>Microsoft Office PowerPoint</Application>
  <PresentationFormat>On-screen Show (4:3)</PresentationFormat>
  <Paragraphs>87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.VnAvant</vt:lpstr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HBC</dc:creator>
  <cp:lastModifiedBy>Admin</cp:lastModifiedBy>
  <cp:revision>67</cp:revision>
  <dcterms:created xsi:type="dcterms:W3CDTF">2019-03-15T07:52:57Z</dcterms:created>
  <dcterms:modified xsi:type="dcterms:W3CDTF">2021-03-22T04:01:38Z</dcterms:modified>
</cp:coreProperties>
</file>